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4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50E03-581A-45BE-A802-6FCE82C425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9DEB265-6DBA-4F85-80B4-2A0E807AE094}">
      <dgm:prSet/>
      <dgm:spPr/>
      <dgm:t>
        <a:bodyPr/>
        <a:lstStyle/>
        <a:p>
          <a:pPr>
            <a:defRPr cap="all"/>
          </a:pPr>
          <a:r>
            <a:rPr lang="en-MY" dirty="0"/>
            <a:t>Successfully provide a solution for the client to innovate their shop using Internet of Things.</a:t>
          </a:r>
          <a:endParaRPr lang="en-US" dirty="0"/>
        </a:p>
      </dgm:t>
    </dgm:pt>
    <dgm:pt modelId="{5986C09F-549B-4EA0-8DE6-93D57F08DB3D}" type="parTrans" cxnId="{15C54612-6EA3-42FF-B55C-1C0969485E55}">
      <dgm:prSet/>
      <dgm:spPr/>
      <dgm:t>
        <a:bodyPr/>
        <a:lstStyle/>
        <a:p>
          <a:endParaRPr lang="en-US"/>
        </a:p>
      </dgm:t>
    </dgm:pt>
    <dgm:pt modelId="{80322C11-3E8A-4ADD-8985-ADA230955795}" type="sibTrans" cxnId="{15C54612-6EA3-42FF-B55C-1C0969485E55}">
      <dgm:prSet/>
      <dgm:spPr/>
      <dgm:t>
        <a:bodyPr/>
        <a:lstStyle/>
        <a:p>
          <a:endParaRPr lang="en-US"/>
        </a:p>
      </dgm:t>
    </dgm:pt>
    <dgm:pt modelId="{94061A94-DDA9-4ED4-92A7-B5648AD5C048}">
      <dgm:prSet/>
      <dgm:spPr/>
      <dgm:t>
        <a:bodyPr/>
        <a:lstStyle/>
        <a:p>
          <a:pPr>
            <a:defRPr cap="all"/>
          </a:pPr>
          <a:r>
            <a:rPr lang="en-MY" dirty="0"/>
            <a:t>The client will be able to implement foot traffic system on their shop’s entrance.</a:t>
          </a:r>
          <a:endParaRPr lang="en-US" dirty="0"/>
        </a:p>
      </dgm:t>
    </dgm:pt>
    <dgm:pt modelId="{62C6CBA5-91F4-4747-8830-24333762E1F7}" type="parTrans" cxnId="{CCA2A8C6-79A1-4C3F-8671-121B9E46506E}">
      <dgm:prSet/>
      <dgm:spPr/>
      <dgm:t>
        <a:bodyPr/>
        <a:lstStyle/>
        <a:p>
          <a:endParaRPr lang="en-US"/>
        </a:p>
      </dgm:t>
    </dgm:pt>
    <dgm:pt modelId="{E5E606D5-A0EB-4E00-83A1-E34D513A532C}" type="sibTrans" cxnId="{CCA2A8C6-79A1-4C3F-8671-121B9E46506E}">
      <dgm:prSet/>
      <dgm:spPr/>
      <dgm:t>
        <a:bodyPr/>
        <a:lstStyle/>
        <a:p>
          <a:endParaRPr lang="en-US"/>
        </a:p>
      </dgm:t>
    </dgm:pt>
    <dgm:pt modelId="{360D7C2C-7A89-45DA-9C3C-DFB9709FA052}">
      <dgm:prSet/>
      <dgm:spPr/>
      <dgm:t>
        <a:bodyPr/>
        <a:lstStyle/>
        <a:p>
          <a:pPr>
            <a:defRPr cap="all"/>
          </a:pPr>
          <a:r>
            <a:rPr lang="en-MY" dirty="0"/>
            <a:t>This foot traffic system can be monitored through computer or access remotely through the cloud.</a:t>
          </a:r>
          <a:endParaRPr lang="en-US" dirty="0"/>
        </a:p>
      </dgm:t>
    </dgm:pt>
    <dgm:pt modelId="{7897EB3D-8D26-4418-8817-F37A925D7079}" type="parTrans" cxnId="{76233C16-B475-496E-8F89-F78103A78E59}">
      <dgm:prSet/>
      <dgm:spPr/>
      <dgm:t>
        <a:bodyPr/>
        <a:lstStyle/>
        <a:p>
          <a:endParaRPr lang="en-US"/>
        </a:p>
      </dgm:t>
    </dgm:pt>
    <dgm:pt modelId="{DD122170-2DAB-4F77-ABAE-4B8361E28F73}" type="sibTrans" cxnId="{76233C16-B475-496E-8F89-F78103A78E59}">
      <dgm:prSet/>
      <dgm:spPr/>
      <dgm:t>
        <a:bodyPr/>
        <a:lstStyle/>
        <a:p>
          <a:endParaRPr lang="en-US"/>
        </a:p>
      </dgm:t>
    </dgm:pt>
    <dgm:pt modelId="{1CB083C8-195C-4217-9E87-32A9E42A4A66}" type="pres">
      <dgm:prSet presAssocID="{FB150E03-581A-45BE-A802-6FCE82C425FD}" presName="root" presStyleCnt="0">
        <dgm:presLayoutVars>
          <dgm:dir/>
          <dgm:resizeHandles val="exact"/>
        </dgm:presLayoutVars>
      </dgm:prSet>
      <dgm:spPr/>
    </dgm:pt>
    <dgm:pt modelId="{40B1F177-9291-4D0E-B6CA-77DE28886ABE}" type="pres">
      <dgm:prSet presAssocID="{09DEB265-6DBA-4F85-80B4-2A0E807AE094}" presName="compNode" presStyleCnt="0"/>
      <dgm:spPr/>
    </dgm:pt>
    <dgm:pt modelId="{8C3BBF61-5D8D-41DB-A6D1-C6FDA980FFD9}" type="pres">
      <dgm:prSet presAssocID="{09DEB265-6DBA-4F85-80B4-2A0E807AE094}" presName="iconBgRect" presStyleLbl="bgShp" presStyleIdx="0" presStyleCnt="3"/>
      <dgm:spPr/>
    </dgm:pt>
    <dgm:pt modelId="{1FC3388D-89F1-4612-B3C4-465C834D7456}" type="pres">
      <dgm:prSet presAssocID="{09DEB265-6DBA-4F85-80B4-2A0E807AE0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1426FC1-7FA1-4BB7-8F6F-3FBF71626DC1}" type="pres">
      <dgm:prSet presAssocID="{09DEB265-6DBA-4F85-80B4-2A0E807AE094}" presName="spaceRect" presStyleCnt="0"/>
      <dgm:spPr/>
    </dgm:pt>
    <dgm:pt modelId="{3231BD10-D612-4B74-BFD5-5A5B1E1687FC}" type="pres">
      <dgm:prSet presAssocID="{09DEB265-6DBA-4F85-80B4-2A0E807AE094}" presName="textRect" presStyleLbl="revTx" presStyleIdx="0" presStyleCnt="3">
        <dgm:presLayoutVars>
          <dgm:chMax val="1"/>
          <dgm:chPref val="1"/>
        </dgm:presLayoutVars>
      </dgm:prSet>
      <dgm:spPr/>
    </dgm:pt>
    <dgm:pt modelId="{DDF0DB64-FF1C-451A-89B5-238C772E8380}" type="pres">
      <dgm:prSet presAssocID="{80322C11-3E8A-4ADD-8985-ADA230955795}" presName="sibTrans" presStyleCnt="0"/>
      <dgm:spPr/>
    </dgm:pt>
    <dgm:pt modelId="{B1BC5540-8BE4-412C-A7C8-9967C3019467}" type="pres">
      <dgm:prSet presAssocID="{94061A94-DDA9-4ED4-92A7-B5648AD5C048}" presName="compNode" presStyleCnt="0"/>
      <dgm:spPr/>
    </dgm:pt>
    <dgm:pt modelId="{0C557B5F-3A6C-4831-B30A-DA90A2DB0667}" type="pres">
      <dgm:prSet presAssocID="{94061A94-DDA9-4ED4-92A7-B5648AD5C048}" presName="iconBgRect" presStyleLbl="bgShp" presStyleIdx="1" presStyleCnt="3"/>
      <dgm:spPr/>
    </dgm:pt>
    <dgm:pt modelId="{B48E7AD3-D044-48C9-BC63-C66D41DF1D2D}" type="pres">
      <dgm:prSet presAssocID="{94061A94-DDA9-4ED4-92A7-B5648AD5C0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60EB946-15E4-4652-A526-C29F9B574581}" type="pres">
      <dgm:prSet presAssocID="{94061A94-DDA9-4ED4-92A7-B5648AD5C048}" presName="spaceRect" presStyleCnt="0"/>
      <dgm:spPr/>
    </dgm:pt>
    <dgm:pt modelId="{AAB40BDD-6792-4B0F-AE03-A353E7072173}" type="pres">
      <dgm:prSet presAssocID="{94061A94-DDA9-4ED4-92A7-B5648AD5C048}" presName="textRect" presStyleLbl="revTx" presStyleIdx="1" presStyleCnt="3">
        <dgm:presLayoutVars>
          <dgm:chMax val="1"/>
          <dgm:chPref val="1"/>
        </dgm:presLayoutVars>
      </dgm:prSet>
      <dgm:spPr/>
    </dgm:pt>
    <dgm:pt modelId="{E49EE266-9B2C-4939-832D-011774BF1357}" type="pres">
      <dgm:prSet presAssocID="{E5E606D5-A0EB-4E00-83A1-E34D513A532C}" presName="sibTrans" presStyleCnt="0"/>
      <dgm:spPr/>
    </dgm:pt>
    <dgm:pt modelId="{E235C445-CA88-4309-BAAF-E202DDE8228A}" type="pres">
      <dgm:prSet presAssocID="{360D7C2C-7A89-45DA-9C3C-DFB9709FA052}" presName="compNode" presStyleCnt="0"/>
      <dgm:spPr/>
    </dgm:pt>
    <dgm:pt modelId="{74F4EDB3-9362-402B-A476-D2ED69FE2740}" type="pres">
      <dgm:prSet presAssocID="{360D7C2C-7A89-45DA-9C3C-DFB9709FA052}" presName="iconBgRect" presStyleLbl="bgShp" presStyleIdx="2" presStyleCnt="3"/>
      <dgm:spPr/>
    </dgm:pt>
    <dgm:pt modelId="{AD781DB9-3DCA-44F9-8776-4E343F7EEF27}" type="pres">
      <dgm:prSet presAssocID="{360D7C2C-7A89-45DA-9C3C-DFB9709FA0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94A8B38-64BC-4B70-A3D0-17A4ED50D7DF}" type="pres">
      <dgm:prSet presAssocID="{360D7C2C-7A89-45DA-9C3C-DFB9709FA052}" presName="spaceRect" presStyleCnt="0"/>
      <dgm:spPr/>
    </dgm:pt>
    <dgm:pt modelId="{A39CCA2D-FC0D-4214-A295-DAEC8E4EFC69}" type="pres">
      <dgm:prSet presAssocID="{360D7C2C-7A89-45DA-9C3C-DFB9709FA0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C54612-6EA3-42FF-B55C-1C0969485E55}" srcId="{FB150E03-581A-45BE-A802-6FCE82C425FD}" destId="{09DEB265-6DBA-4F85-80B4-2A0E807AE094}" srcOrd="0" destOrd="0" parTransId="{5986C09F-549B-4EA0-8DE6-93D57F08DB3D}" sibTransId="{80322C11-3E8A-4ADD-8985-ADA230955795}"/>
    <dgm:cxn modelId="{76233C16-B475-496E-8F89-F78103A78E59}" srcId="{FB150E03-581A-45BE-A802-6FCE82C425FD}" destId="{360D7C2C-7A89-45DA-9C3C-DFB9709FA052}" srcOrd="2" destOrd="0" parTransId="{7897EB3D-8D26-4418-8817-F37A925D7079}" sibTransId="{DD122170-2DAB-4F77-ABAE-4B8361E28F73}"/>
    <dgm:cxn modelId="{C8304D16-47B7-4814-A69B-90773B43F330}" type="presOf" srcId="{09DEB265-6DBA-4F85-80B4-2A0E807AE094}" destId="{3231BD10-D612-4B74-BFD5-5A5B1E1687FC}" srcOrd="0" destOrd="0" presId="urn:microsoft.com/office/officeart/2018/5/layout/IconCircleLabelList"/>
    <dgm:cxn modelId="{5C2B858A-F4C9-4FF8-87C9-8A663418BF7C}" type="presOf" srcId="{94061A94-DDA9-4ED4-92A7-B5648AD5C048}" destId="{AAB40BDD-6792-4B0F-AE03-A353E7072173}" srcOrd="0" destOrd="0" presId="urn:microsoft.com/office/officeart/2018/5/layout/IconCircleLabelList"/>
    <dgm:cxn modelId="{4A14E3A1-C3F7-4A71-A2AD-A7DDADB1C906}" type="presOf" srcId="{360D7C2C-7A89-45DA-9C3C-DFB9709FA052}" destId="{A39CCA2D-FC0D-4214-A295-DAEC8E4EFC69}" srcOrd="0" destOrd="0" presId="urn:microsoft.com/office/officeart/2018/5/layout/IconCircleLabelList"/>
    <dgm:cxn modelId="{CCA2A8C6-79A1-4C3F-8671-121B9E46506E}" srcId="{FB150E03-581A-45BE-A802-6FCE82C425FD}" destId="{94061A94-DDA9-4ED4-92A7-B5648AD5C048}" srcOrd="1" destOrd="0" parTransId="{62C6CBA5-91F4-4747-8830-24333762E1F7}" sibTransId="{E5E606D5-A0EB-4E00-83A1-E34D513A532C}"/>
    <dgm:cxn modelId="{AEC196CC-E853-4031-9730-E22D47D11F44}" type="presOf" srcId="{FB150E03-581A-45BE-A802-6FCE82C425FD}" destId="{1CB083C8-195C-4217-9E87-32A9E42A4A66}" srcOrd="0" destOrd="0" presId="urn:microsoft.com/office/officeart/2018/5/layout/IconCircleLabelList"/>
    <dgm:cxn modelId="{D3048213-47BA-4D3F-8E81-98D2583E5B8D}" type="presParOf" srcId="{1CB083C8-195C-4217-9E87-32A9E42A4A66}" destId="{40B1F177-9291-4D0E-B6CA-77DE28886ABE}" srcOrd="0" destOrd="0" presId="urn:microsoft.com/office/officeart/2018/5/layout/IconCircleLabelList"/>
    <dgm:cxn modelId="{8D835505-363E-4733-A58D-922C6862A256}" type="presParOf" srcId="{40B1F177-9291-4D0E-B6CA-77DE28886ABE}" destId="{8C3BBF61-5D8D-41DB-A6D1-C6FDA980FFD9}" srcOrd="0" destOrd="0" presId="urn:microsoft.com/office/officeart/2018/5/layout/IconCircleLabelList"/>
    <dgm:cxn modelId="{624853C2-24AF-441E-BE2B-8AF70460F28E}" type="presParOf" srcId="{40B1F177-9291-4D0E-B6CA-77DE28886ABE}" destId="{1FC3388D-89F1-4612-B3C4-465C834D7456}" srcOrd="1" destOrd="0" presId="urn:microsoft.com/office/officeart/2018/5/layout/IconCircleLabelList"/>
    <dgm:cxn modelId="{52EA7224-0999-442E-B278-BB2C7847EEBE}" type="presParOf" srcId="{40B1F177-9291-4D0E-B6CA-77DE28886ABE}" destId="{51426FC1-7FA1-4BB7-8F6F-3FBF71626DC1}" srcOrd="2" destOrd="0" presId="urn:microsoft.com/office/officeart/2018/5/layout/IconCircleLabelList"/>
    <dgm:cxn modelId="{B9F28878-EFE1-4606-ADAE-ACB44FE78E12}" type="presParOf" srcId="{40B1F177-9291-4D0E-B6CA-77DE28886ABE}" destId="{3231BD10-D612-4B74-BFD5-5A5B1E1687FC}" srcOrd="3" destOrd="0" presId="urn:microsoft.com/office/officeart/2018/5/layout/IconCircleLabelList"/>
    <dgm:cxn modelId="{8B52D602-3298-4864-A0B8-60443BA1DB76}" type="presParOf" srcId="{1CB083C8-195C-4217-9E87-32A9E42A4A66}" destId="{DDF0DB64-FF1C-451A-89B5-238C772E8380}" srcOrd="1" destOrd="0" presId="urn:microsoft.com/office/officeart/2018/5/layout/IconCircleLabelList"/>
    <dgm:cxn modelId="{2236C385-A8C5-4ABC-8199-0A5CF0F6A331}" type="presParOf" srcId="{1CB083C8-195C-4217-9E87-32A9E42A4A66}" destId="{B1BC5540-8BE4-412C-A7C8-9967C3019467}" srcOrd="2" destOrd="0" presId="urn:microsoft.com/office/officeart/2018/5/layout/IconCircleLabelList"/>
    <dgm:cxn modelId="{529E456C-C339-4693-8B97-48EA73DDC524}" type="presParOf" srcId="{B1BC5540-8BE4-412C-A7C8-9967C3019467}" destId="{0C557B5F-3A6C-4831-B30A-DA90A2DB0667}" srcOrd="0" destOrd="0" presId="urn:microsoft.com/office/officeart/2018/5/layout/IconCircleLabelList"/>
    <dgm:cxn modelId="{0EAA122A-ABD7-4AF1-A866-BCC85C6935AB}" type="presParOf" srcId="{B1BC5540-8BE4-412C-A7C8-9967C3019467}" destId="{B48E7AD3-D044-48C9-BC63-C66D41DF1D2D}" srcOrd="1" destOrd="0" presId="urn:microsoft.com/office/officeart/2018/5/layout/IconCircleLabelList"/>
    <dgm:cxn modelId="{E2F1FEA3-1E0C-4178-837F-6FD9EEA3F845}" type="presParOf" srcId="{B1BC5540-8BE4-412C-A7C8-9967C3019467}" destId="{860EB946-15E4-4652-A526-C29F9B574581}" srcOrd="2" destOrd="0" presId="urn:microsoft.com/office/officeart/2018/5/layout/IconCircleLabelList"/>
    <dgm:cxn modelId="{A112D824-E547-45B4-948D-143F0028FA37}" type="presParOf" srcId="{B1BC5540-8BE4-412C-A7C8-9967C3019467}" destId="{AAB40BDD-6792-4B0F-AE03-A353E7072173}" srcOrd="3" destOrd="0" presId="urn:microsoft.com/office/officeart/2018/5/layout/IconCircleLabelList"/>
    <dgm:cxn modelId="{A8B8D948-F36F-41C9-962F-E09EABDDA6BE}" type="presParOf" srcId="{1CB083C8-195C-4217-9E87-32A9E42A4A66}" destId="{E49EE266-9B2C-4939-832D-011774BF1357}" srcOrd="3" destOrd="0" presId="urn:microsoft.com/office/officeart/2018/5/layout/IconCircleLabelList"/>
    <dgm:cxn modelId="{CF200F35-E1BE-49FE-9304-281B231F34B6}" type="presParOf" srcId="{1CB083C8-195C-4217-9E87-32A9E42A4A66}" destId="{E235C445-CA88-4309-BAAF-E202DDE8228A}" srcOrd="4" destOrd="0" presId="urn:microsoft.com/office/officeart/2018/5/layout/IconCircleLabelList"/>
    <dgm:cxn modelId="{649DC01F-5E34-4078-8A81-D1E2FB404385}" type="presParOf" srcId="{E235C445-CA88-4309-BAAF-E202DDE8228A}" destId="{74F4EDB3-9362-402B-A476-D2ED69FE2740}" srcOrd="0" destOrd="0" presId="urn:microsoft.com/office/officeart/2018/5/layout/IconCircleLabelList"/>
    <dgm:cxn modelId="{CF3346EE-CB2E-4BA4-9F28-1CF0D8F61730}" type="presParOf" srcId="{E235C445-CA88-4309-BAAF-E202DDE8228A}" destId="{AD781DB9-3DCA-44F9-8776-4E343F7EEF27}" srcOrd="1" destOrd="0" presId="urn:microsoft.com/office/officeart/2018/5/layout/IconCircleLabelList"/>
    <dgm:cxn modelId="{FB806CA9-1A95-4BA1-B834-A9EC08B9EE34}" type="presParOf" srcId="{E235C445-CA88-4309-BAAF-E202DDE8228A}" destId="{194A8B38-64BC-4B70-A3D0-17A4ED50D7DF}" srcOrd="2" destOrd="0" presId="urn:microsoft.com/office/officeart/2018/5/layout/IconCircleLabelList"/>
    <dgm:cxn modelId="{A1137D65-EF7D-40D5-926D-7E033A142863}" type="presParOf" srcId="{E235C445-CA88-4309-BAAF-E202DDE8228A}" destId="{A39CCA2D-FC0D-4214-A295-DAEC8E4EFC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BBF61-5D8D-41DB-A6D1-C6FDA980FFD9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3388D-89F1-4612-B3C4-465C834D7456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1BD10-D612-4B74-BFD5-5A5B1E1687FC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500" kern="1200" dirty="0"/>
            <a:t>Successfully provide a solution for the client to innovate their shop using Internet of Things.</a:t>
          </a:r>
          <a:endParaRPr lang="en-US" sz="1500" kern="1200" dirty="0"/>
        </a:p>
      </dsp:txBody>
      <dsp:txXfrm>
        <a:off x="50618" y="3165669"/>
        <a:ext cx="3375000" cy="720000"/>
      </dsp:txXfrm>
    </dsp:sp>
    <dsp:sp modelId="{0C557B5F-3A6C-4831-B30A-DA90A2DB0667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E7AD3-D044-48C9-BC63-C66D41DF1D2D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0BDD-6792-4B0F-AE03-A353E7072173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500" kern="1200" dirty="0"/>
            <a:t>The client will be able to implement foot traffic system on their shop’s entrance.</a:t>
          </a:r>
          <a:endParaRPr lang="en-US" sz="1500" kern="1200" dirty="0"/>
        </a:p>
      </dsp:txBody>
      <dsp:txXfrm>
        <a:off x="4016243" y="3165669"/>
        <a:ext cx="3375000" cy="720000"/>
      </dsp:txXfrm>
    </dsp:sp>
    <dsp:sp modelId="{74F4EDB3-9362-402B-A476-D2ED69FE2740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81DB9-3DCA-44F9-8776-4E343F7EEF27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CCA2D-FC0D-4214-A295-DAEC8E4EFC69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500" kern="1200" dirty="0"/>
            <a:t>This foot traffic system can be monitored through computer or access remotely through the cloud.</a:t>
          </a:r>
          <a:endParaRPr lang="en-US" sz="1500" kern="1200" dirty="0"/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EF9CE-FD20-4565-AE33-D065F471AE89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F1344-6126-4CF3-803E-40E6149112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502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53acc99f1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53acc99f1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582B-6404-4A7C-928C-277628C6C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D94BE-4FCE-4344-88D2-A1378A997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7F4E-206E-4D9C-BDBD-A85B872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F9E4-631E-40ED-A36D-459D96C6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3425-5416-4BD2-85AF-B30E6096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41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6767-4AA7-4E8C-965C-4BBC0382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79B25-2766-4FC7-A712-AABA1383F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DBB8A-1107-487F-B8CB-61445F53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CD59-4D20-4438-9FE7-A681AB3D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E2C-4C27-4DD8-900C-1B5A6B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194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C5235-D271-4610-A02F-7E2E2D649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1FDEB-FAEF-4AE6-8F48-9B021A8A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F023-8669-4A41-9721-16A625DE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1C29-DC83-453A-A626-AF1141EA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B4AE-5DE4-45B3-8C94-6841E6D7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399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481467" y="311233"/>
            <a:ext cx="5473600" cy="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3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1279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C97B-8B9E-41DE-A926-3F29A0B9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B77E-14AA-4690-A398-9D44ED22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939A-2610-4BA3-85FB-9E648ECA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911F-CB49-4F79-BBBD-AA194635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72E3-3B09-4450-B8B2-81E31F31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920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D960-936D-4650-BB7F-143909CE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376C-D96A-4C22-89AB-BB7A883D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296E-F6D9-4468-90A3-C0AF40AE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AFDB-F5F7-4399-A05D-A9ADED03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FFF1-1AA8-4EC1-9143-E4FB7BB1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49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A5E5-5227-42A0-A352-AF68D40E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255E-260C-4BF7-A15E-94DDFF1D9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BDA40-F7B9-4BD7-93C9-0B1AEEA6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9D9F5-A209-4EA1-969B-D1C9F777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0454-3544-4C1C-82FA-FA007D46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025A-C69A-45B0-B912-D194E33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16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CCB9-9A79-4FC0-81DF-9C6470FC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F9DE-46A3-4EAE-B737-33B80CD11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FA2A-046A-4A9F-A98B-3F64572E0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710C3-F3C0-489E-B1B9-6076B5794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8759E-444A-452F-B379-FE9D5819D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CD318-63E5-43BC-AF0E-0D743800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2BA64-A904-4AF2-8234-291F9958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141C1-3AD1-4BD4-B804-7DD7E0C4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230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F5AC-BB95-46AE-8CDF-7877BC44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1F384-715E-4EB1-BF2F-D826205E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00DDE-A022-4C0E-8F50-72B7ED1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06555-6DB8-44AE-BA4E-D74F199E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611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93FA7-9107-4B9B-92E2-62D5A018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B245-8BD1-4AF9-A9FE-55AECB4E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6ADB-B719-4ED8-BF47-D02C6EE7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5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F8F0-B092-42D1-847C-54685C57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3195-8E0A-4214-8801-B3D98BE5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5CC6-4D7D-481C-BC06-66522EB01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88DE8-E4A7-40B6-8BA7-4F9827B4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048F6-1036-4651-8D7A-4A2F38BF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CDAC9-501C-4FAE-8D33-62A904E9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22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15FE-7292-4F1B-B637-FFE90291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5B4C7-935D-43E4-B2D4-FF6F26C3E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FF5DB-9736-4FD1-9121-E2804C901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5A4C1-3107-47D0-8C95-5CB6C29B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30CE7-19E8-4FCA-BFD7-2DCFD18F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07AD-6FCB-45DA-9929-1DAE23B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479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CF3DA-32D8-4AA1-AA9A-1BE63FE6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A27B-C171-4BCF-8058-BF6B8CB2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C7C9-415B-4E2B-BDD7-1324026FD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A498-D93B-4C2C-BE68-E7AA2B0AC166}" type="datetimeFigureOut">
              <a:rPr lang="en-MY" smtClean="0"/>
              <a:t>24/7/2021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8653-D373-486E-B972-8FAF25DEC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D4F1-D49D-4B6C-BF3A-D8D3AA263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7033-9700-45A0-8E3D-AF46EB5B72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486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FB18-8BB8-41DC-B65D-62871FF06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1" y="2601158"/>
            <a:ext cx="9144000" cy="1146852"/>
          </a:xfrm>
        </p:spPr>
        <p:txBody>
          <a:bodyPr>
            <a:normAutofit/>
          </a:bodyPr>
          <a:lstStyle/>
          <a:p>
            <a:r>
              <a:rPr lang="en-MY" sz="3600" dirty="0"/>
              <a:t>Maxis Graduate Programme- Software Engineer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C2476-5FE4-4ED5-8F54-2FE75BD8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4356640"/>
            <a:ext cx="9144000" cy="1655762"/>
          </a:xfrm>
        </p:spPr>
        <p:txBody>
          <a:bodyPr/>
          <a:lstStyle/>
          <a:p>
            <a:pPr algn="l"/>
            <a:r>
              <a:rPr lang="en-MY" dirty="0"/>
              <a:t>Name: Ahmad ‘Asim bin Ahmad Izhar</a:t>
            </a:r>
          </a:p>
          <a:p>
            <a:pPr algn="l"/>
            <a:r>
              <a:rPr lang="en-MY" dirty="0"/>
              <a:t>Programme: Digital Development Graduate Programme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33486A0-D602-4DCA-8EE6-404AF25B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25" y="346074"/>
            <a:ext cx="5211192" cy="21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3E5D-6964-49FA-8F9F-B9E80F0E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6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A6C1-76F3-45E1-9157-1E508DD3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306" y="2132077"/>
            <a:ext cx="9413494" cy="593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2000" dirty="0">
                <a:latin typeface="Roboto" panose="02000000000000000000" pitchFamily="2" charset="0"/>
                <a:ea typeface="Roboto" panose="02000000000000000000" pitchFamily="2" charset="0"/>
              </a:rPr>
              <a:t>One of </a:t>
            </a:r>
            <a:r>
              <a:rPr lang="en-MY" sz="2000" dirty="0" err="1">
                <a:latin typeface="Roboto" panose="02000000000000000000" pitchFamily="2" charset="0"/>
                <a:ea typeface="Roboto" panose="02000000000000000000" pitchFamily="2" charset="0"/>
              </a:rPr>
              <a:t>Maxis’s</a:t>
            </a:r>
            <a:r>
              <a:rPr lang="en-MY" sz="2000" dirty="0">
                <a:latin typeface="Roboto" panose="02000000000000000000" pitchFamily="2" charset="0"/>
                <a:ea typeface="Roboto" panose="02000000000000000000" pitchFamily="2" charset="0"/>
              </a:rPr>
              <a:t> big retail client would like to invest and innovate their shop by using Internet of Things</a:t>
            </a:r>
          </a:p>
        </p:txBody>
      </p:sp>
      <p:grpSp>
        <p:nvGrpSpPr>
          <p:cNvPr id="4" name="Google Shape;234;p18">
            <a:extLst>
              <a:ext uri="{FF2B5EF4-FFF2-40B4-BE49-F238E27FC236}">
                <a16:creationId xmlns:a16="http://schemas.microsoft.com/office/drawing/2014/main" id="{0E0C6303-0994-4377-B568-EBD4769C8CB3}"/>
              </a:ext>
            </a:extLst>
          </p:cNvPr>
          <p:cNvGrpSpPr/>
          <p:nvPr/>
        </p:nvGrpSpPr>
        <p:grpSpPr>
          <a:xfrm>
            <a:off x="1181772" y="2132077"/>
            <a:ext cx="700293" cy="513469"/>
            <a:chOff x="1820966" y="1778397"/>
            <a:chExt cx="242092" cy="286915"/>
          </a:xfrm>
        </p:grpSpPr>
        <p:sp>
          <p:nvSpPr>
            <p:cNvPr id="5" name="Google Shape;235;p18">
              <a:extLst>
                <a:ext uri="{FF2B5EF4-FFF2-40B4-BE49-F238E27FC236}">
                  <a16:creationId xmlns:a16="http://schemas.microsoft.com/office/drawing/2014/main" id="{7B8D3125-6C66-4B51-8CA7-1AEA624E3F28}"/>
                </a:ext>
              </a:extLst>
            </p:cNvPr>
            <p:cNvSpPr/>
            <p:nvPr/>
          </p:nvSpPr>
          <p:spPr>
            <a:xfrm>
              <a:off x="1913248" y="1778397"/>
              <a:ext cx="57527" cy="66515"/>
            </a:xfrm>
            <a:custGeom>
              <a:avLst/>
              <a:gdLst/>
              <a:ahLst/>
              <a:cxnLst/>
              <a:rect l="l" t="t" r="r" b="b"/>
              <a:pathLst>
                <a:path w="480" h="555" extrusionOk="0">
                  <a:moveTo>
                    <a:pt x="246" y="111"/>
                  </a:moveTo>
                  <a:cubicBezTo>
                    <a:pt x="316" y="111"/>
                    <a:pt x="368" y="164"/>
                    <a:pt x="368" y="228"/>
                  </a:cubicBezTo>
                  <a:lnTo>
                    <a:pt x="368" y="327"/>
                  </a:lnTo>
                  <a:cubicBezTo>
                    <a:pt x="368" y="391"/>
                    <a:pt x="316" y="444"/>
                    <a:pt x="246" y="444"/>
                  </a:cubicBezTo>
                  <a:lnTo>
                    <a:pt x="228" y="444"/>
                  </a:lnTo>
                  <a:cubicBezTo>
                    <a:pt x="164" y="444"/>
                    <a:pt x="112" y="391"/>
                    <a:pt x="112" y="327"/>
                  </a:cubicBezTo>
                  <a:lnTo>
                    <a:pt x="112" y="228"/>
                  </a:lnTo>
                  <a:cubicBezTo>
                    <a:pt x="112" y="164"/>
                    <a:pt x="164" y="111"/>
                    <a:pt x="228" y="111"/>
                  </a:cubicBezTo>
                  <a:close/>
                  <a:moveTo>
                    <a:pt x="228" y="0"/>
                  </a:moveTo>
                  <a:cubicBezTo>
                    <a:pt x="106" y="0"/>
                    <a:pt x="1" y="99"/>
                    <a:pt x="1" y="228"/>
                  </a:cubicBezTo>
                  <a:lnTo>
                    <a:pt x="1" y="327"/>
                  </a:lnTo>
                  <a:cubicBezTo>
                    <a:pt x="1" y="450"/>
                    <a:pt x="106" y="555"/>
                    <a:pt x="228" y="555"/>
                  </a:cubicBezTo>
                  <a:lnTo>
                    <a:pt x="246" y="555"/>
                  </a:lnTo>
                  <a:cubicBezTo>
                    <a:pt x="374" y="555"/>
                    <a:pt x="479" y="450"/>
                    <a:pt x="479" y="327"/>
                  </a:cubicBezTo>
                  <a:lnTo>
                    <a:pt x="479" y="228"/>
                  </a:lnTo>
                  <a:cubicBezTo>
                    <a:pt x="479" y="99"/>
                    <a:pt x="374" y="0"/>
                    <a:pt x="24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6;p18">
              <a:extLst>
                <a:ext uri="{FF2B5EF4-FFF2-40B4-BE49-F238E27FC236}">
                  <a16:creationId xmlns:a16="http://schemas.microsoft.com/office/drawing/2014/main" id="{8B8EC0C4-9A81-4540-A258-7B48A8CBF4B3}"/>
                </a:ext>
              </a:extLst>
            </p:cNvPr>
            <p:cNvSpPr/>
            <p:nvPr/>
          </p:nvSpPr>
          <p:spPr>
            <a:xfrm>
              <a:off x="1895751" y="1831729"/>
              <a:ext cx="92522" cy="233583"/>
            </a:xfrm>
            <a:custGeom>
              <a:avLst/>
              <a:gdLst/>
              <a:ahLst/>
              <a:cxnLst/>
              <a:rect l="l" t="t" r="r" b="b"/>
              <a:pathLst>
                <a:path w="772" h="1949" extrusionOk="0">
                  <a:moveTo>
                    <a:pt x="386" y="110"/>
                  </a:moveTo>
                  <a:lnTo>
                    <a:pt x="567" y="156"/>
                  </a:lnTo>
                  <a:cubicBezTo>
                    <a:pt x="619" y="168"/>
                    <a:pt x="660" y="215"/>
                    <a:pt x="660" y="261"/>
                  </a:cubicBezTo>
                  <a:lnTo>
                    <a:pt x="660" y="886"/>
                  </a:lnTo>
                  <a:lnTo>
                    <a:pt x="549" y="1014"/>
                  </a:lnTo>
                  <a:cubicBezTo>
                    <a:pt x="538" y="1020"/>
                    <a:pt x="538" y="1032"/>
                    <a:pt x="532" y="1043"/>
                  </a:cubicBezTo>
                  <a:lnTo>
                    <a:pt x="485" y="1837"/>
                  </a:lnTo>
                  <a:lnTo>
                    <a:pt x="287" y="1837"/>
                  </a:lnTo>
                  <a:lnTo>
                    <a:pt x="234" y="1043"/>
                  </a:lnTo>
                  <a:cubicBezTo>
                    <a:pt x="234" y="1032"/>
                    <a:pt x="228" y="1020"/>
                    <a:pt x="223" y="1014"/>
                  </a:cubicBezTo>
                  <a:lnTo>
                    <a:pt x="112" y="886"/>
                  </a:lnTo>
                  <a:lnTo>
                    <a:pt x="112" y="261"/>
                  </a:lnTo>
                  <a:cubicBezTo>
                    <a:pt x="112" y="215"/>
                    <a:pt x="147" y="168"/>
                    <a:pt x="199" y="156"/>
                  </a:cubicBezTo>
                  <a:lnTo>
                    <a:pt x="386" y="110"/>
                  </a:lnTo>
                  <a:close/>
                  <a:moveTo>
                    <a:pt x="386" y="0"/>
                  </a:moveTo>
                  <a:cubicBezTo>
                    <a:pt x="382" y="0"/>
                    <a:pt x="377" y="2"/>
                    <a:pt x="374" y="5"/>
                  </a:cubicBezTo>
                  <a:lnTo>
                    <a:pt x="176" y="51"/>
                  </a:lnTo>
                  <a:cubicBezTo>
                    <a:pt x="71" y="75"/>
                    <a:pt x="1" y="162"/>
                    <a:pt x="1" y="261"/>
                  </a:cubicBezTo>
                  <a:lnTo>
                    <a:pt x="1" y="909"/>
                  </a:lnTo>
                  <a:cubicBezTo>
                    <a:pt x="1" y="921"/>
                    <a:pt x="7" y="933"/>
                    <a:pt x="18" y="944"/>
                  </a:cubicBezTo>
                  <a:lnTo>
                    <a:pt x="129" y="1073"/>
                  </a:lnTo>
                  <a:lnTo>
                    <a:pt x="182" y="1896"/>
                  </a:lnTo>
                  <a:cubicBezTo>
                    <a:pt x="182" y="1925"/>
                    <a:pt x="205" y="1948"/>
                    <a:pt x="234" y="1948"/>
                  </a:cubicBezTo>
                  <a:lnTo>
                    <a:pt x="532" y="1948"/>
                  </a:lnTo>
                  <a:cubicBezTo>
                    <a:pt x="561" y="1948"/>
                    <a:pt x="584" y="1925"/>
                    <a:pt x="590" y="1896"/>
                  </a:cubicBezTo>
                  <a:lnTo>
                    <a:pt x="643" y="1073"/>
                  </a:lnTo>
                  <a:lnTo>
                    <a:pt x="754" y="944"/>
                  </a:lnTo>
                  <a:cubicBezTo>
                    <a:pt x="765" y="933"/>
                    <a:pt x="771" y="921"/>
                    <a:pt x="771" y="909"/>
                  </a:cubicBezTo>
                  <a:lnTo>
                    <a:pt x="771" y="261"/>
                  </a:lnTo>
                  <a:cubicBezTo>
                    <a:pt x="771" y="162"/>
                    <a:pt x="695" y="75"/>
                    <a:pt x="596" y="51"/>
                  </a:cubicBezTo>
                  <a:lnTo>
                    <a:pt x="398" y="5"/>
                  </a:lnTo>
                  <a:cubicBezTo>
                    <a:pt x="395" y="2"/>
                    <a:pt x="390" y="0"/>
                    <a:pt x="38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;p18">
              <a:extLst>
                <a:ext uri="{FF2B5EF4-FFF2-40B4-BE49-F238E27FC236}">
                  <a16:creationId xmlns:a16="http://schemas.microsoft.com/office/drawing/2014/main" id="{05A244FF-7F4B-4BFA-A2E8-9BC49E1499BB}"/>
                </a:ext>
              </a:extLst>
            </p:cNvPr>
            <p:cNvSpPr/>
            <p:nvPr/>
          </p:nvSpPr>
          <p:spPr>
            <a:xfrm>
              <a:off x="1837745" y="1790981"/>
              <a:ext cx="54650" cy="63759"/>
            </a:xfrm>
            <a:custGeom>
              <a:avLst/>
              <a:gdLst/>
              <a:ahLst/>
              <a:cxnLst/>
              <a:rect l="l" t="t" r="r" b="b"/>
              <a:pathLst>
                <a:path w="456" h="532" extrusionOk="0">
                  <a:moveTo>
                    <a:pt x="240" y="111"/>
                  </a:moveTo>
                  <a:cubicBezTo>
                    <a:pt x="298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298" y="426"/>
                    <a:pt x="240" y="426"/>
                  </a:cubicBezTo>
                  <a:lnTo>
                    <a:pt x="222" y="426"/>
                  </a:lnTo>
                  <a:cubicBezTo>
                    <a:pt x="158" y="426"/>
                    <a:pt x="105" y="374"/>
                    <a:pt x="105" y="310"/>
                  </a:cubicBezTo>
                  <a:lnTo>
                    <a:pt x="105" y="222"/>
                  </a:lnTo>
                  <a:cubicBezTo>
                    <a:pt x="105" y="158"/>
                    <a:pt x="15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0" y="99"/>
                    <a:pt x="0" y="222"/>
                  </a:cubicBezTo>
                  <a:lnTo>
                    <a:pt x="0" y="310"/>
                  </a:lnTo>
                  <a:cubicBezTo>
                    <a:pt x="0" y="432"/>
                    <a:pt x="100" y="531"/>
                    <a:pt x="222" y="531"/>
                  </a:cubicBezTo>
                  <a:lnTo>
                    <a:pt x="234" y="531"/>
                  </a:lnTo>
                  <a:cubicBezTo>
                    <a:pt x="356" y="531"/>
                    <a:pt x="456" y="432"/>
                    <a:pt x="456" y="310"/>
                  </a:cubicBezTo>
                  <a:lnTo>
                    <a:pt x="456" y="222"/>
                  </a:lnTo>
                  <a:cubicBezTo>
                    <a:pt x="456" y="99"/>
                    <a:pt x="356" y="0"/>
                    <a:pt x="234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8;p18">
              <a:extLst>
                <a:ext uri="{FF2B5EF4-FFF2-40B4-BE49-F238E27FC236}">
                  <a16:creationId xmlns:a16="http://schemas.microsoft.com/office/drawing/2014/main" id="{3F585FA4-FF79-4DCF-809B-C4D282E11F4A}"/>
                </a:ext>
              </a:extLst>
            </p:cNvPr>
            <p:cNvSpPr/>
            <p:nvPr/>
          </p:nvSpPr>
          <p:spPr>
            <a:xfrm>
              <a:off x="1820966" y="1842036"/>
              <a:ext cx="88927" cy="222557"/>
            </a:xfrm>
            <a:custGeom>
              <a:avLst/>
              <a:gdLst/>
              <a:ahLst/>
              <a:cxnLst/>
              <a:rect l="l" t="t" r="r" b="b"/>
              <a:pathLst>
                <a:path w="742" h="1857" extrusionOk="0">
                  <a:moveTo>
                    <a:pt x="356" y="0"/>
                  </a:moveTo>
                  <a:lnTo>
                    <a:pt x="170" y="47"/>
                  </a:lnTo>
                  <a:cubicBezTo>
                    <a:pt x="70" y="70"/>
                    <a:pt x="0" y="158"/>
                    <a:pt x="0" y="251"/>
                  </a:cubicBezTo>
                  <a:lnTo>
                    <a:pt x="0" y="864"/>
                  </a:lnTo>
                  <a:cubicBezTo>
                    <a:pt x="0" y="882"/>
                    <a:pt x="6" y="893"/>
                    <a:pt x="18" y="905"/>
                  </a:cubicBezTo>
                  <a:lnTo>
                    <a:pt x="123" y="1022"/>
                  </a:lnTo>
                  <a:lnTo>
                    <a:pt x="170" y="1810"/>
                  </a:lnTo>
                  <a:cubicBezTo>
                    <a:pt x="175" y="1833"/>
                    <a:pt x="199" y="1856"/>
                    <a:pt x="228" y="1856"/>
                  </a:cubicBezTo>
                  <a:lnTo>
                    <a:pt x="508" y="1856"/>
                  </a:lnTo>
                  <a:cubicBezTo>
                    <a:pt x="537" y="1856"/>
                    <a:pt x="561" y="1833"/>
                    <a:pt x="566" y="1804"/>
                  </a:cubicBezTo>
                  <a:lnTo>
                    <a:pt x="619" y="1022"/>
                  </a:lnTo>
                  <a:lnTo>
                    <a:pt x="724" y="899"/>
                  </a:lnTo>
                  <a:cubicBezTo>
                    <a:pt x="741" y="882"/>
                    <a:pt x="741" y="847"/>
                    <a:pt x="718" y="823"/>
                  </a:cubicBezTo>
                  <a:cubicBezTo>
                    <a:pt x="707" y="815"/>
                    <a:pt x="694" y="811"/>
                    <a:pt x="681" y="811"/>
                  </a:cubicBezTo>
                  <a:cubicBezTo>
                    <a:pt x="666" y="811"/>
                    <a:pt x="652" y="817"/>
                    <a:pt x="642" y="829"/>
                  </a:cubicBezTo>
                  <a:lnTo>
                    <a:pt x="520" y="963"/>
                  </a:lnTo>
                  <a:cubicBezTo>
                    <a:pt x="514" y="969"/>
                    <a:pt x="508" y="981"/>
                    <a:pt x="508" y="993"/>
                  </a:cubicBezTo>
                  <a:lnTo>
                    <a:pt x="461" y="1745"/>
                  </a:lnTo>
                  <a:lnTo>
                    <a:pt x="280" y="1745"/>
                  </a:lnTo>
                  <a:lnTo>
                    <a:pt x="228" y="993"/>
                  </a:lnTo>
                  <a:cubicBezTo>
                    <a:pt x="228" y="981"/>
                    <a:pt x="222" y="969"/>
                    <a:pt x="216" y="963"/>
                  </a:cubicBezTo>
                  <a:lnTo>
                    <a:pt x="111" y="847"/>
                  </a:lnTo>
                  <a:lnTo>
                    <a:pt x="111" y="251"/>
                  </a:lnTo>
                  <a:cubicBezTo>
                    <a:pt x="111" y="205"/>
                    <a:pt x="146" y="164"/>
                    <a:pt x="193" y="152"/>
                  </a:cubicBezTo>
                  <a:lnTo>
                    <a:pt x="368" y="111"/>
                  </a:lnTo>
                  <a:lnTo>
                    <a:pt x="666" y="193"/>
                  </a:lnTo>
                  <a:cubicBezTo>
                    <a:pt x="669" y="194"/>
                    <a:pt x="673" y="194"/>
                    <a:pt x="677" y="194"/>
                  </a:cubicBezTo>
                  <a:cubicBezTo>
                    <a:pt x="702" y="194"/>
                    <a:pt x="725" y="177"/>
                    <a:pt x="736" y="152"/>
                  </a:cubicBezTo>
                  <a:cubicBezTo>
                    <a:pt x="741" y="123"/>
                    <a:pt x="724" y="94"/>
                    <a:pt x="695" y="88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9;p18">
              <a:extLst>
                <a:ext uri="{FF2B5EF4-FFF2-40B4-BE49-F238E27FC236}">
                  <a16:creationId xmlns:a16="http://schemas.microsoft.com/office/drawing/2014/main" id="{5ACD7CC5-180B-42A7-A364-D75D2434D196}"/>
                </a:ext>
              </a:extLst>
            </p:cNvPr>
            <p:cNvSpPr/>
            <p:nvPr/>
          </p:nvSpPr>
          <p:spPr>
            <a:xfrm>
              <a:off x="1990909" y="1790981"/>
              <a:ext cx="55370" cy="63759"/>
            </a:xfrm>
            <a:custGeom>
              <a:avLst/>
              <a:gdLst/>
              <a:ahLst/>
              <a:cxnLst/>
              <a:rect l="l" t="t" r="r" b="b"/>
              <a:pathLst>
                <a:path w="462" h="532" extrusionOk="0">
                  <a:moveTo>
                    <a:pt x="240" y="111"/>
                  </a:moveTo>
                  <a:cubicBezTo>
                    <a:pt x="304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304" y="426"/>
                    <a:pt x="240" y="426"/>
                  </a:cubicBezTo>
                  <a:lnTo>
                    <a:pt x="222" y="426"/>
                  </a:lnTo>
                  <a:cubicBezTo>
                    <a:pt x="164" y="426"/>
                    <a:pt x="111" y="374"/>
                    <a:pt x="111" y="310"/>
                  </a:cubicBezTo>
                  <a:lnTo>
                    <a:pt x="111" y="222"/>
                  </a:lnTo>
                  <a:cubicBezTo>
                    <a:pt x="111" y="158"/>
                    <a:pt x="164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1" y="99"/>
                    <a:pt x="1" y="222"/>
                  </a:cubicBezTo>
                  <a:lnTo>
                    <a:pt x="1" y="310"/>
                  </a:lnTo>
                  <a:cubicBezTo>
                    <a:pt x="1" y="432"/>
                    <a:pt x="100" y="531"/>
                    <a:pt x="222" y="531"/>
                  </a:cubicBezTo>
                  <a:lnTo>
                    <a:pt x="240" y="531"/>
                  </a:lnTo>
                  <a:cubicBezTo>
                    <a:pt x="362" y="531"/>
                    <a:pt x="462" y="432"/>
                    <a:pt x="462" y="310"/>
                  </a:cubicBezTo>
                  <a:lnTo>
                    <a:pt x="462" y="222"/>
                  </a:lnTo>
                  <a:cubicBezTo>
                    <a:pt x="462" y="99"/>
                    <a:pt x="362" y="0"/>
                    <a:pt x="240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0;p18">
              <a:extLst>
                <a:ext uri="{FF2B5EF4-FFF2-40B4-BE49-F238E27FC236}">
                  <a16:creationId xmlns:a16="http://schemas.microsoft.com/office/drawing/2014/main" id="{B808AFBE-00CA-4A10-AA11-796FEE2D8B1E}"/>
                </a:ext>
              </a:extLst>
            </p:cNvPr>
            <p:cNvSpPr/>
            <p:nvPr/>
          </p:nvSpPr>
          <p:spPr>
            <a:xfrm>
              <a:off x="1974131" y="1842036"/>
              <a:ext cx="88927" cy="222557"/>
            </a:xfrm>
            <a:custGeom>
              <a:avLst/>
              <a:gdLst/>
              <a:ahLst/>
              <a:cxnLst/>
              <a:rect l="l" t="t" r="r" b="b"/>
              <a:pathLst>
                <a:path w="742" h="1857" extrusionOk="0">
                  <a:moveTo>
                    <a:pt x="356" y="0"/>
                  </a:moveTo>
                  <a:lnTo>
                    <a:pt x="47" y="88"/>
                  </a:lnTo>
                  <a:cubicBezTo>
                    <a:pt x="18" y="94"/>
                    <a:pt x="0" y="123"/>
                    <a:pt x="6" y="152"/>
                  </a:cubicBezTo>
                  <a:cubicBezTo>
                    <a:pt x="16" y="177"/>
                    <a:pt x="40" y="194"/>
                    <a:pt x="65" y="194"/>
                  </a:cubicBezTo>
                  <a:cubicBezTo>
                    <a:pt x="69" y="194"/>
                    <a:pt x="73" y="194"/>
                    <a:pt x="76" y="193"/>
                  </a:cubicBezTo>
                  <a:lnTo>
                    <a:pt x="374" y="111"/>
                  </a:lnTo>
                  <a:lnTo>
                    <a:pt x="549" y="152"/>
                  </a:lnTo>
                  <a:cubicBezTo>
                    <a:pt x="596" y="164"/>
                    <a:pt x="631" y="205"/>
                    <a:pt x="631" y="251"/>
                  </a:cubicBezTo>
                  <a:lnTo>
                    <a:pt x="631" y="847"/>
                  </a:lnTo>
                  <a:lnTo>
                    <a:pt x="526" y="963"/>
                  </a:lnTo>
                  <a:cubicBezTo>
                    <a:pt x="520" y="969"/>
                    <a:pt x="514" y="981"/>
                    <a:pt x="514" y="998"/>
                  </a:cubicBezTo>
                  <a:lnTo>
                    <a:pt x="462" y="1751"/>
                  </a:lnTo>
                  <a:lnTo>
                    <a:pt x="281" y="1751"/>
                  </a:lnTo>
                  <a:lnTo>
                    <a:pt x="234" y="998"/>
                  </a:lnTo>
                  <a:cubicBezTo>
                    <a:pt x="234" y="981"/>
                    <a:pt x="228" y="969"/>
                    <a:pt x="222" y="963"/>
                  </a:cubicBezTo>
                  <a:lnTo>
                    <a:pt x="100" y="829"/>
                  </a:lnTo>
                  <a:cubicBezTo>
                    <a:pt x="90" y="817"/>
                    <a:pt x="76" y="811"/>
                    <a:pt x="61" y="811"/>
                  </a:cubicBezTo>
                  <a:cubicBezTo>
                    <a:pt x="48" y="811"/>
                    <a:pt x="35" y="815"/>
                    <a:pt x="24" y="823"/>
                  </a:cubicBezTo>
                  <a:cubicBezTo>
                    <a:pt x="0" y="847"/>
                    <a:pt x="0" y="882"/>
                    <a:pt x="18" y="905"/>
                  </a:cubicBezTo>
                  <a:lnTo>
                    <a:pt x="123" y="1022"/>
                  </a:lnTo>
                  <a:lnTo>
                    <a:pt x="176" y="1810"/>
                  </a:lnTo>
                  <a:cubicBezTo>
                    <a:pt x="176" y="1833"/>
                    <a:pt x="199" y="1856"/>
                    <a:pt x="228" y="1856"/>
                  </a:cubicBezTo>
                  <a:lnTo>
                    <a:pt x="514" y="1856"/>
                  </a:lnTo>
                  <a:cubicBezTo>
                    <a:pt x="543" y="1856"/>
                    <a:pt x="567" y="1833"/>
                    <a:pt x="572" y="1810"/>
                  </a:cubicBezTo>
                  <a:lnTo>
                    <a:pt x="619" y="1022"/>
                  </a:lnTo>
                  <a:lnTo>
                    <a:pt x="730" y="905"/>
                  </a:lnTo>
                  <a:cubicBezTo>
                    <a:pt x="736" y="893"/>
                    <a:pt x="742" y="882"/>
                    <a:pt x="742" y="864"/>
                  </a:cubicBezTo>
                  <a:lnTo>
                    <a:pt x="742" y="251"/>
                  </a:lnTo>
                  <a:cubicBezTo>
                    <a:pt x="742" y="158"/>
                    <a:pt x="672" y="70"/>
                    <a:pt x="572" y="47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5F64A42-07A3-4B5D-A564-E1FF4B19A312}"/>
              </a:ext>
            </a:extLst>
          </p:cNvPr>
          <p:cNvSpPr txBox="1">
            <a:spLocks/>
          </p:cNvSpPr>
          <p:nvPr/>
        </p:nvSpPr>
        <p:spPr>
          <a:xfrm>
            <a:off x="1833529" y="3539188"/>
            <a:ext cx="9413494" cy="593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MY" sz="2000" dirty="0">
                <a:latin typeface="Roboto" panose="02000000000000000000" pitchFamily="2" charset="0"/>
                <a:ea typeface="Roboto" panose="02000000000000000000" pitchFamily="2" charset="0"/>
              </a:rPr>
              <a:t>Come out with solution or proposal on how this Internet of Things can be implement to client’s shop so they can understand foot traffic of shoppers across the nation.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A6D0B44-638B-48AD-9DEA-D2AAA42E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78" y="5060273"/>
            <a:ext cx="634039" cy="662444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3C40E37-CBB7-4CCB-82BC-107485D9348F}"/>
              </a:ext>
            </a:extLst>
          </p:cNvPr>
          <p:cNvSpPr txBox="1">
            <a:spLocks/>
          </p:cNvSpPr>
          <p:nvPr/>
        </p:nvSpPr>
        <p:spPr>
          <a:xfrm>
            <a:off x="1788017" y="5129349"/>
            <a:ext cx="9413494" cy="593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MY" sz="2000" dirty="0">
                <a:latin typeface="Roboto" panose="02000000000000000000" pitchFamily="2" charset="0"/>
                <a:ea typeface="Roboto" panose="02000000000000000000" pitchFamily="2" charset="0"/>
              </a:rPr>
              <a:t>Convince the client that the proposal or solution that have been proposed can be realised.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9E1CEE0-D951-4C69-BC77-6BEB5F944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94" y="3429000"/>
            <a:ext cx="634039" cy="7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9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60704-2515-48E0-B203-14EA28A1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MY" sz="3600" b="1" dirty="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A670A5-0E8A-4D07-A3B8-4767BF7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>
                <a:solidFill>
                  <a:srgbClr val="FEFFFF"/>
                </a:solidFill>
              </a:rPr>
              <a:t>PIR Sensor can be used as foot traffic system.</a:t>
            </a:r>
          </a:p>
          <a:p>
            <a:pPr algn="just"/>
            <a:r>
              <a:rPr lang="en-US" sz="2400" dirty="0">
                <a:solidFill>
                  <a:srgbClr val="FEFFFF"/>
                </a:solidFill>
              </a:rPr>
              <a:t>PIR Sensor detect movement from infrared radiation produce by human.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796737-CCA1-4571-A08B-F6AE228D6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28" y="643467"/>
            <a:ext cx="5601755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4" name="Google Shape;1694;p43"/>
          <p:cNvCxnSpPr/>
          <p:nvPr/>
        </p:nvCxnSpPr>
        <p:spPr>
          <a:xfrm>
            <a:off x="977800" y="3733800"/>
            <a:ext cx="1023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95" name="Google Shape;1695;p43"/>
          <p:cNvSpPr/>
          <p:nvPr/>
        </p:nvSpPr>
        <p:spPr>
          <a:xfrm>
            <a:off x="2298700" y="3530600"/>
            <a:ext cx="406400" cy="406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43"/>
          <p:cNvSpPr/>
          <p:nvPr/>
        </p:nvSpPr>
        <p:spPr>
          <a:xfrm>
            <a:off x="4060825" y="3530600"/>
            <a:ext cx="406400" cy="4064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7" name="Google Shape;1697;p43"/>
          <p:cNvSpPr/>
          <p:nvPr/>
        </p:nvSpPr>
        <p:spPr>
          <a:xfrm>
            <a:off x="5822951" y="3530600"/>
            <a:ext cx="406400" cy="4064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8" name="Google Shape;1698;p43"/>
          <p:cNvSpPr/>
          <p:nvPr/>
        </p:nvSpPr>
        <p:spPr>
          <a:xfrm>
            <a:off x="7585075" y="3530600"/>
            <a:ext cx="406400" cy="4064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43"/>
          <p:cNvSpPr/>
          <p:nvPr/>
        </p:nvSpPr>
        <p:spPr>
          <a:xfrm>
            <a:off x="9347200" y="3530600"/>
            <a:ext cx="406400" cy="4064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43"/>
          <p:cNvSpPr/>
          <p:nvPr/>
        </p:nvSpPr>
        <p:spPr>
          <a:xfrm rot="10800000">
            <a:off x="1384300" y="3733800"/>
            <a:ext cx="2184400" cy="20576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01" name="Google Shape;1701;p43"/>
          <p:cNvGrpSpPr/>
          <p:nvPr/>
        </p:nvGrpSpPr>
        <p:grpSpPr>
          <a:xfrm>
            <a:off x="1480097" y="4006933"/>
            <a:ext cx="1992800" cy="1403400"/>
            <a:chOff x="838707" y="3465325"/>
            <a:chExt cx="1494600" cy="1052550"/>
          </a:xfrm>
        </p:grpSpPr>
        <p:sp>
          <p:nvSpPr>
            <p:cNvPr id="1702" name="Google Shape;1702;p43"/>
            <p:cNvSpPr txBox="1"/>
            <p:nvPr/>
          </p:nvSpPr>
          <p:spPr>
            <a:xfrm>
              <a:off x="838707" y="3999175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33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Customer stand outside of the shop</a:t>
              </a:r>
              <a:endParaRPr sz="13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3" name="Google Shape;170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05" name="Google Shape;1705;p43"/>
          <p:cNvSpPr/>
          <p:nvPr/>
        </p:nvSpPr>
        <p:spPr>
          <a:xfrm rot="10800000">
            <a:off x="4933967" y="3733800"/>
            <a:ext cx="2184400" cy="20576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06" name="Google Shape;1706;p43"/>
          <p:cNvGrpSpPr/>
          <p:nvPr/>
        </p:nvGrpSpPr>
        <p:grpSpPr>
          <a:xfrm>
            <a:off x="5029751" y="4006933"/>
            <a:ext cx="1992813" cy="1520667"/>
            <a:chOff x="838697" y="3465325"/>
            <a:chExt cx="1494610" cy="1140500"/>
          </a:xfrm>
        </p:grpSpPr>
        <p:sp>
          <p:nvSpPr>
            <p:cNvPr id="1707" name="Google Shape;1707;p43"/>
            <p:cNvSpPr txBox="1"/>
            <p:nvPr/>
          </p:nvSpPr>
          <p:spPr>
            <a:xfrm>
              <a:off x="838697" y="4087125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MY" sz="1333" dirty="0"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oot traffic system (PIR Sensor) counting people </a:t>
              </a:r>
              <a:endParaRPr sz="13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8" name="Google Shape;1708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10" name="Google Shape;1710;p43"/>
          <p:cNvSpPr/>
          <p:nvPr/>
        </p:nvSpPr>
        <p:spPr>
          <a:xfrm rot="10800000">
            <a:off x="8458200" y="3733800"/>
            <a:ext cx="2184400" cy="20576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11" name="Google Shape;1711;p43"/>
          <p:cNvGrpSpPr/>
          <p:nvPr/>
        </p:nvGrpSpPr>
        <p:grpSpPr>
          <a:xfrm>
            <a:off x="8538207" y="4006933"/>
            <a:ext cx="2008591" cy="1460067"/>
            <a:chOff x="826864" y="3465325"/>
            <a:chExt cx="1506443" cy="1095050"/>
          </a:xfrm>
        </p:grpSpPr>
        <p:sp>
          <p:nvSpPr>
            <p:cNvPr id="1712" name="Google Shape;1712;p43"/>
            <p:cNvSpPr txBox="1"/>
            <p:nvPr/>
          </p:nvSpPr>
          <p:spPr>
            <a:xfrm>
              <a:off x="826864" y="4041675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MY" sz="1333" dirty="0">
                  <a:latin typeface="Roboto"/>
                  <a:ea typeface="Roboto"/>
                  <a:cs typeface="Roboto"/>
                  <a:sym typeface="Roboto"/>
                </a:rPr>
                <a:t>Customer exit </a:t>
              </a:r>
              <a:endParaRPr sz="1333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3" name="Google Shape;171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3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15" name="Google Shape;1715;p43"/>
          <p:cNvSpPr/>
          <p:nvPr/>
        </p:nvSpPr>
        <p:spPr>
          <a:xfrm>
            <a:off x="3171833" y="1676200"/>
            <a:ext cx="2184400" cy="20576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16" name="Google Shape;1716;p43"/>
          <p:cNvGrpSpPr/>
          <p:nvPr/>
        </p:nvGrpSpPr>
        <p:grpSpPr>
          <a:xfrm>
            <a:off x="3267626" y="1549268"/>
            <a:ext cx="1992805" cy="1444401"/>
            <a:chOff x="838703" y="3465325"/>
            <a:chExt cx="1494604" cy="1083301"/>
          </a:xfrm>
        </p:grpSpPr>
        <p:sp>
          <p:nvSpPr>
            <p:cNvPr id="1717" name="Google Shape;1717;p43"/>
            <p:cNvSpPr txBox="1"/>
            <p:nvPr/>
          </p:nvSpPr>
          <p:spPr>
            <a:xfrm>
              <a:off x="838703" y="4029926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33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Customer walk through entry door</a:t>
              </a:r>
              <a:endParaRPr sz="13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8" name="Google Shape;1718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20" name="Google Shape;1720;p43"/>
          <p:cNvSpPr/>
          <p:nvPr/>
        </p:nvSpPr>
        <p:spPr>
          <a:xfrm>
            <a:off x="6696084" y="1676200"/>
            <a:ext cx="2184400" cy="2057600"/>
          </a:xfrm>
          <a:prstGeom prst="downArrowCallout">
            <a:avLst>
              <a:gd name="adj1" fmla="val 34754"/>
              <a:gd name="adj2" fmla="val 17377"/>
              <a:gd name="adj3" fmla="val 21973"/>
              <a:gd name="adj4" fmla="val 7987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21" name="Google Shape;1721;p43"/>
          <p:cNvGrpSpPr/>
          <p:nvPr/>
        </p:nvGrpSpPr>
        <p:grpSpPr>
          <a:xfrm>
            <a:off x="6791875" y="1549268"/>
            <a:ext cx="1992805" cy="1388297"/>
            <a:chOff x="838703" y="3465325"/>
            <a:chExt cx="1494604" cy="1041223"/>
          </a:xfrm>
        </p:grpSpPr>
        <p:sp>
          <p:nvSpPr>
            <p:cNvPr id="1722" name="Google Shape;1722;p43"/>
            <p:cNvSpPr txBox="1"/>
            <p:nvPr/>
          </p:nvSpPr>
          <p:spPr>
            <a:xfrm>
              <a:off x="838703" y="3987848"/>
              <a:ext cx="1494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333" dirty="0">
                  <a:latin typeface="Roboto"/>
                  <a:ea typeface="Roboto"/>
                  <a:cs typeface="Roboto"/>
                  <a:sym typeface="Roboto"/>
                </a:rPr>
                <a:t>Customer start shopping </a:t>
              </a:r>
              <a:endParaRPr sz="13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3" name="Google Shape;1723;p43"/>
            <p:cNvSpPr txBox="1"/>
            <p:nvPr/>
          </p:nvSpPr>
          <p:spPr>
            <a:xfrm>
              <a:off x="838707" y="3465325"/>
              <a:ext cx="14946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36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1C441-FC3B-456D-93C5-CEC73BDF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 Design</a:t>
            </a:r>
          </a:p>
        </p:txBody>
      </p:sp>
      <p:pic>
        <p:nvPicPr>
          <p:cNvPr id="13" name="Content Placeholder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0E67723-30DF-474E-9985-DF917E56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872891"/>
            <a:ext cx="7225748" cy="51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4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D5F65-EB65-4C1E-BB9B-612C8992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 Simulation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130F8F-5E59-44F1-9219-59369FAE9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40" y="200025"/>
            <a:ext cx="7668986" cy="6581775"/>
          </a:xfrm>
        </p:spPr>
      </p:pic>
    </p:spTree>
    <p:extLst>
      <p:ext uri="{BB962C8B-B14F-4D97-AF65-F5344CB8AC3E}">
        <p14:creationId xmlns:p14="http://schemas.microsoft.com/office/powerpoint/2010/main" val="36987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7DD6-3035-4031-A2EB-1A46ACD1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MY" sz="5400" b="1"/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143D69-264A-42FF-8AC4-0B8E2483C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420949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92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194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Sans Extra Condensed</vt:lpstr>
      <vt:lpstr>Roboto</vt:lpstr>
      <vt:lpstr>Office Theme</vt:lpstr>
      <vt:lpstr>Maxis Graduate Programme- Software Engineer Case Study</vt:lpstr>
      <vt:lpstr>Problem Statement</vt:lpstr>
      <vt:lpstr>Proposed Solution</vt:lpstr>
      <vt:lpstr>PowerPoint Presentation</vt:lpstr>
      <vt:lpstr>Prototype Design</vt:lpstr>
      <vt:lpstr>Prototype Simulation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Maxis Graduate Programme- Software Engineer Case Study</dc:title>
  <dc:creator>Ahmad 'Asim</dc:creator>
  <cp:lastModifiedBy>Ahmad 'Asim</cp:lastModifiedBy>
  <cp:revision>11</cp:revision>
  <dcterms:created xsi:type="dcterms:W3CDTF">2021-07-24T04:23:21Z</dcterms:created>
  <dcterms:modified xsi:type="dcterms:W3CDTF">2021-07-24T07:57:02Z</dcterms:modified>
</cp:coreProperties>
</file>