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6"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65" d="100"/>
          <a:sy n="65" d="100"/>
        </p:scale>
        <p:origin x="-4795" y="-138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14352694" y="7302049"/>
            <a:ext cx="15941618" cy="3116849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766056" y="3329185"/>
            <a:ext cx="20377870" cy="19499498"/>
          </a:xfrm>
        </p:spPr>
        <p:txBody>
          <a:bodyPr anchor="b">
            <a:normAutofit/>
          </a:bodyPr>
          <a:lstStyle>
            <a:lvl1pPr algn="l">
              <a:defRPr sz="14568">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66054" y="23991253"/>
            <a:ext cx="16403212" cy="11942774"/>
          </a:xfrm>
        </p:spPr>
        <p:txBody>
          <a:bodyPr anchor="t">
            <a:normAutofit/>
          </a:bodyPr>
          <a:lstStyle>
            <a:lvl1pPr marL="0" indent="0" algn="l">
              <a:buNone/>
              <a:defRPr sz="6622">
                <a:solidFill>
                  <a:schemeClr val="bg2">
                    <a:lumMod val="75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437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60245"/>
            <a:ext cx="21702755" cy="9511947"/>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1766054" y="3329182"/>
            <a:ext cx="26743105" cy="1949949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smtClean="0"/>
              <a:t>Click icon to add picture</a:t>
            </a:r>
            <a:endParaRPr lang="en-US" dirty="0"/>
          </a:p>
        </p:txBody>
      </p:sp>
      <p:sp>
        <p:nvSpPr>
          <p:cNvPr id="9" name="Text Placeholder 9"/>
          <p:cNvSpPr>
            <a:spLocks noGrp="1"/>
          </p:cNvSpPr>
          <p:nvPr>
            <p:ph type="body" sz="quarter" idx="14"/>
          </p:nvPr>
        </p:nvSpPr>
        <p:spPr>
          <a:xfrm>
            <a:off x="2522941" y="23991247"/>
            <a:ext cx="24108036" cy="2853584"/>
          </a:xfrm>
        </p:spPr>
        <p:txBody>
          <a:bodyPr anchor="t">
            <a:normAutofit/>
          </a:bodyPr>
          <a:lstStyle>
            <a:lvl1pPr marL="0" indent="0">
              <a:buFontTx/>
              <a:buNone/>
              <a:defRPr sz="5297"/>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727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9182"/>
            <a:ext cx="26743105" cy="18072700"/>
          </a:xfrm>
        </p:spPr>
        <p:txBody>
          <a:bodyPr anchor="ctr">
            <a:normAutofit/>
          </a:bodyPr>
          <a:lstStyle>
            <a:lvl1pPr algn="l">
              <a:defRPr sz="9271"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66054" y="25682258"/>
            <a:ext cx="21135542" cy="11889934"/>
          </a:xfrm>
        </p:spPr>
        <p:txBody>
          <a:bodyPr anchor="ctr">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7170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101" y="3329182"/>
            <a:ext cx="22712326" cy="18072700"/>
          </a:xfrm>
        </p:spPr>
        <p:txBody>
          <a:bodyPr anchor="ctr">
            <a:normAutofit/>
          </a:bodyPr>
          <a:lstStyle>
            <a:lvl1pPr algn="l">
              <a:defRPr sz="9271"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532110" y="21401881"/>
            <a:ext cx="21198168" cy="3012117"/>
          </a:xfrm>
        </p:spPr>
        <p:txBody>
          <a:bodyPr anchor="ctr"/>
          <a:lstStyle>
            <a:lvl1pPr marL="0" indent="0">
              <a:buFontTx/>
              <a:buNone/>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smtClean="0"/>
              <a:t>Edit Master text styles</a:t>
            </a:r>
          </a:p>
        </p:txBody>
      </p:sp>
      <p:sp>
        <p:nvSpPr>
          <p:cNvPr id="3" name="Text Placeholder 2"/>
          <p:cNvSpPr>
            <a:spLocks noGrp="1"/>
          </p:cNvSpPr>
          <p:nvPr>
            <p:ph type="body" idx="1"/>
          </p:nvPr>
        </p:nvSpPr>
        <p:spPr>
          <a:xfrm>
            <a:off x="1766056" y="26844850"/>
            <a:ext cx="21131599" cy="10727342"/>
          </a:xfrm>
        </p:spPr>
        <p:txBody>
          <a:bodyPr anchor="ctr">
            <a:normAutofit/>
          </a:bodyPr>
          <a:lstStyle>
            <a:lvl1pPr marL="0" indent="0" algn="l">
              <a:buNone/>
              <a:defRPr sz="6622">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756882" y="4435313"/>
            <a:ext cx="1514155" cy="3649842"/>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80044"/>
            <a:ext cx="1514155" cy="3649842"/>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65891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66056" y="21401882"/>
            <a:ext cx="21131599" cy="10594212"/>
          </a:xfrm>
        </p:spPr>
        <p:txBody>
          <a:bodyPr anchor="b">
            <a:normAutofit/>
          </a:bodyPr>
          <a:lstStyle>
            <a:lvl1pPr algn="l">
              <a:defRPr sz="9271"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66054" y="32037166"/>
            <a:ext cx="21135542" cy="553502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626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835103" y="3329182"/>
            <a:ext cx="22712323" cy="18072700"/>
          </a:xfrm>
        </p:spPr>
        <p:txBody>
          <a:bodyPr anchor="ctr">
            <a:normAutofit/>
          </a:bodyPr>
          <a:lstStyle>
            <a:lvl1pPr algn="l">
              <a:defRPr sz="9271"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766056" y="24255466"/>
            <a:ext cx="21131599" cy="6552671"/>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766054" y="30913829"/>
            <a:ext cx="21131595" cy="6658363"/>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756882" y="4435313"/>
            <a:ext cx="1514155" cy="3649842"/>
          </a:xfrm>
          <a:prstGeom prst="rect">
            <a:avLst/>
          </a:prstGeom>
        </p:spPr>
        <p:txBody>
          <a:bodyPr vert="horz" lIns="302752" tIns="151376" rIns="302752" bIns="151376" rtlCol="0" anchor="ctr">
            <a:noAutofit/>
          </a:bodyPr>
          <a:lstStyle/>
          <a:p>
            <a:pPr lvl="0"/>
            <a:r>
              <a:rPr lang="en-US" sz="26487" dirty="0">
                <a:solidFill>
                  <a:schemeClr val="tx1"/>
                </a:solidFill>
                <a:effectLst/>
              </a:rPr>
              <a:t>“</a:t>
            </a:r>
          </a:p>
        </p:txBody>
      </p:sp>
      <p:sp>
        <p:nvSpPr>
          <p:cNvPr id="15" name="TextBox 14"/>
          <p:cNvSpPr txBox="1"/>
          <p:nvPr/>
        </p:nvSpPr>
        <p:spPr>
          <a:xfrm>
            <a:off x="25481639" y="17280044"/>
            <a:ext cx="1514155" cy="3649842"/>
          </a:xfrm>
          <a:prstGeom prst="rect">
            <a:avLst/>
          </a:prstGeom>
        </p:spPr>
        <p:txBody>
          <a:bodyPr vert="horz" lIns="302752" tIns="151376" rIns="302752" bIns="151376" rtlCol="0" anchor="ctr">
            <a:noAutofit/>
          </a:bodyPr>
          <a:lstStyle/>
          <a:p>
            <a:pPr lvl="0" algn="r"/>
            <a:r>
              <a:rPr lang="en-US" sz="26487" dirty="0">
                <a:solidFill>
                  <a:schemeClr val="tx1"/>
                </a:solidFill>
                <a:effectLst/>
              </a:rPr>
              <a:t>”</a:t>
            </a:r>
          </a:p>
        </p:txBody>
      </p:sp>
    </p:spTree>
    <p:extLst>
      <p:ext uri="{BB962C8B-B14F-4D97-AF65-F5344CB8AC3E}">
        <p14:creationId xmlns:p14="http://schemas.microsoft.com/office/powerpoint/2010/main" val="3509407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66054" y="3329182"/>
            <a:ext cx="24916984" cy="18072700"/>
          </a:xfrm>
        </p:spPr>
        <p:txBody>
          <a:bodyPr vert="horz" lIns="91440" tIns="45720" rIns="91440" bIns="45720" rtlCol="0" anchor="ctr">
            <a:normAutofit/>
          </a:bodyPr>
          <a:lstStyle>
            <a:lvl1pPr>
              <a:defRPr lang="en-US" sz="9271"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766056" y="24519691"/>
            <a:ext cx="21131599" cy="5231571"/>
          </a:xfrm>
        </p:spPr>
        <p:txBody>
          <a:bodyPr vert="horz" lIns="91440" tIns="45720" rIns="91440" bIns="45720" rtlCol="0" anchor="b">
            <a:normAutofit/>
          </a:bodyPr>
          <a:lstStyle>
            <a:lvl1pPr>
              <a:buNone/>
              <a:defRPr lang="en-US" sz="6622"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766054" y="29751271"/>
            <a:ext cx="21131595" cy="7820924"/>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7067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60245"/>
            <a:ext cx="21702755" cy="9511947"/>
          </a:xfrm>
        </p:spPr>
        <p:txBody>
          <a:bodyPr>
            <a:normAutofit/>
          </a:bodyPr>
          <a:lstStyle>
            <a:lvl1pPr algn="l">
              <a:defRPr sz="9271"/>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66056" y="3329188"/>
            <a:ext cx="21702755" cy="23515668"/>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458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40960" y="3329182"/>
            <a:ext cx="6768199" cy="27584647"/>
          </a:xfrm>
        </p:spPr>
        <p:txBody>
          <a:bodyPr vert="eaVert">
            <a:normAutofit/>
          </a:bodyPr>
          <a:lstStyle>
            <a:lvl1pPr>
              <a:defRPr sz="9271"/>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66054" y="3329182"/>
            <a:ext cx="19369024" cy="3424301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05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60245"/>
            <a:ext cx="21702755" cy="9511947"/>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766056" y="3329182"/>
            <a:ext cx="21702755" cy="23515668"/>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288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66054" y="12365528"/>
            <a:ext cx="21198172" cy="14479300"/>
          </a:xfrm>
        </p:spPr>
        <p:txBody>
          <a:bodyPr anchor="b">
            <a:normAutofit/>
          </a:bodyPr>
          <a:lstStyle>
            <a:lvl1pPr algn="l">
              <a:defRPr sz="10595"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66056" y="28007401"/>
            <a:ext cx="21198168" cy="9564794"/>
          </a:xfrm>
        </p:spPr>
        <p:txBody>
          <a:bodyPr anchor="t">
            <a:normAutofit/>
          </a:bodyPr>
          <a:lstStyle>
            <a:lvl1pPr marL="0" indent="0" algn="l">
              <a:buNone/>
              <a:defRPr sz="5960">
                <a:solidFill>
                  <a:schemeClr val="bg2">
                    <a:lumMod val="7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552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60245"/>
            <a:ext cx="21702755" cy="9511947"/>
          </a:xfrm>
        </p:spPr>
        <p:txBody>
          <a:bodyPr>
            <a:normAutofit/>
          </a:bodyPr>
          <a:lstStyle>
            <a:lvl1pPr>
              <a:defRPr sz="10595"/>
            </a:lvl1pPr>
          </a:lstStyle>
          <a:p>
            <a:r>
              <a:rPr lang="en-US" smtClean="0"/>
              <a:t>Click to edit Master title style</a:t>
            </a:r>
            <a:endParaRPr lang="en-US" dirty="0"/>
          </a:p>
        </p:txBody>
      </p:sp>
      <p:sp>
        <p:nvSpPr>
          <p:cNvPr id="11" name="Content Placeholder 3"/>
          <p:cNvSpPr>
            <a:spLocks noGrp="1"/>
          </p:cNvSpPr>
          <p:nvPr>
            <p:ph sz="half" idx="13"/>
          </p:nvPr>
        </p:nvSpPr>
        <p:spPr>
          <a:xfrm>
            <a:off x="1766056" y="3329185"/>
            <a:ext cx="13078094" cy="2351565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15436790" y="3329182"/>
            <a:ext cx="13072369" cy="2346280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489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60245"/>
            <a:ext cx="21702755" cy="9511947"/>
          </a:xfrm>
        </p:spPr>
        <p:txBody>
          <a:bodyPr>
            <a:normAutofit/>
          </a:bodyPr>
          <a:lstStyle>
            <a:lvl1pPr>
              <a:defRPr sz="10595"/>
            </a:lvl1pPr>
          </a:lstStyle>
          <a:p>
            <a:r>
              <a:rPr lang="en-US" smtClean="0"/>
              <a:t>Click to edit Master title style</a:t>
            </a:r>
            <a:endParaRPr lang="en-US" dirty="0"/>
          </a:p>
        </p:txBody>
      </p:sp>
      <p:sp>
        <p:nvSpPr>
          <p:cNvPr id="3" name="Text Placeholder 2"/>
          <p:cNvSpPr>
            <a:spLocks noGrp="1"/>
          </p:cNvSpPr>
          <p:nvPr>
            <p:ph type="body" idx="1"/>
          </p:nvPr>
        </p:nvSpPr>
        <p:spPr>
          <a:xfrm>
            <a:off x="2522938" y="3329182"/>
            <a:ext cx="12306311" cy="3804779"/>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1766052" y="7133963"/>
            <a:ext cx="13063195" cy="1971087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074656" y="3537259"/>
            <a:ext cx="12462538" cy="3596702"/>
          </a:xfrm>
        </p:spPr>
        <p:txBody>
          <a:bodyPr anchor="b">
            <a:noAutofit/>
          </a:bodyPr>
          <a:lstStyle>
            <a:lvl1pPr marL="0" indent="0">
              <a:buNone/>
              <a:defRPr sz="7946" b="0" cap="all">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5436791" y="7133961"/>
            <a:ext cx="13100403" cy="1965802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683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66056" y="28060245"/>
            <a:ext cx="21702755" cy="9511947"/>
          </a:xfrm>
        </p:spPr>
        <p:txBody>
          <a:bodyPr>
            <a:normAutofit/>
          </a:bodyPr>
          <a:lstStyle>
            <a:lvl1pPr>
              <a:defRPr sz="10595"/>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326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68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40868" y="3329182"/>
            <a:ext cx="10596325" cy="9511947"/>
          </a:xfrm>
        </p:spPr>
        <p:txBody>
          <a:bodyPr anchor="b">
            <a:normAutofit/>
          </a:bodyPr>
          <a:lstStyle>
            <a:lvl1pPr algn="l">
              <a:defRPr sz="6622" b="0"/>
            </a:lvl1pPr>
          </a:lstStyle>
          <a:p>
            <a:r>
              <a:rPr lang="en-US" smtClean="0"/>
              <a:t>Click to edit Master title style</a:t>
            </a:r>
            <a:endParaRPr lang="en-US" dirty="0"/>
          </a:p>
        </p:txBody>
      </p:sp>
      <p:sp>
        <p:nvSpPr>
          <p:cNvPr id="3" name="Content Placeholder 2"/>
          <p:cNvSpPr>
            <a:spLocks noGrp="1"/>
          </p:cNvSpPr>
          <p:nvPr>
            <p:ph idx="1"/>
          </p:nvPr>
        </p:nvSpPr>
        <p:spPr>
          <a:xfrm>
            <a:off x="1766052" y="3329182"/>
            <a:ext cx="14696441" cy="3424301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940868" y="13792339"/>
            <a:ext cx="10596325" cy="13052508"/>
          </a:xfrm>
        </p:spPr>
        <p:txBody>
          <a:bodyPr anchor="t">
            <a:normAutofit/>
          </a:bodyPr>
          <a:lstStyle>
            <a:lvl1pPr marL="0" indent="0">
              <a:buNone/>
              <a:defRPr sz="5297"/>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335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85313" y="9036350"/>
            <a:ext cx="11797725" cy="7133961"/>
          </a:xfrm>
        </p:spPr>
        <p:txBody>
          <a:bodyPr anchor="b">
            <a:normAutofit/>
          </a:bodyPr>
          <a:lstStyle>
            <a:lvl1pPr algn="l">
              <a:defRPr sz="7946"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2522934" y="5707168"/>
            <a:ext cx="10863100" cy="29962634"/>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smtClean="0"/>
              <a:t>Click icon to add picture</a:t>
            </a:r>
            <a:endParaRPr lang="en-US" dirty="0"/>
          </a:p>
        </p:txBody>
      </p:sp>
      <p:sp>
        <p:nvSpPr>
          <p:cNvPr id="4" name="Text Placeholder 3"/>
          <p:cNvSpPr>
            <a:spLocks noGrp="1"/>
          </p:cNvSpPr>
          <p:nvPr>
            <p:ph type="body" sz="half" idx="2"/>
          </p:nvPr>
        </p:nvSpPr>
        <p:spPr>
          <a:xfrm>
            <a:off x="14886066" y="17121505"/>
            <a:ext cx="11800920" cy="12999661"/>
          </a:xfrm>
        </p:spPr>
        <p:txBody>
          <a:bodyPr anchor="t">
            <a:normAutofit/>
          </a:bodyPr>
          <a:lstStyle>
            <a:lvl1pPr marL="0" indent="0">
              <a:buNone/>
              <a:defRPr sz="5960"/>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1/19/2024</a:t>
            </a:fld>
            <a:endParaRPr lang="en-US" dirty="0"/>
          </a:p>
        </p:txBody>
      </p:sp>
      <p:sp>
        <p:nvSpPr>
          <p:cNvPr id="6" name="Footer Placeholder 5"/>
          <p:cNvSpPr>
            <a:spLocks noGrp="1"/>
          </p:cNvSpPr>
          <p:nvPr>
            <p:ph type="ftr" sz="quarter" idx="11"/>
          </p:nvPr>
        </p:nvSpPr>
        <p:spPr>
          <a:xfrm>
            <a:off x="1766054" y="38523390"/>
            <a:ext cx="19242255" cy="2278904"/>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884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22086188" y="24308315"/>
            <a:ext cx="8179526" cy="165930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766056" y="28060245"/>
            <a:ext cx="21702755" cy="951194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66056" y="3329188"/>
            <a:ext cx="21702755" cy="23515668"/>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4601079" y="38523409"/>
            <a:ext cx="3974658" cy="2278904"/>
          </a:xfrm>
          <a:prstGeom prst="rect">
            <a:avLst/>
          </a:prstGeom>
        </p:spPr>
        <p:txBody>
          <a:bodyPr vert="horz" lIns="91440" tIns="45720" rIns="91440" bIns="45720" rtlCol="0" anchor="t"/>
          <a:lstStyle>
            <a:lvl1pPr algn="r">
              <a:defRPr sz="3311" b="0" i="0">
                <a:solidFill>
                  <a:schemeClr val="bg2">
                    <a:lumMod val="50000"/>
                  </a:schemeClr>
                </a:solidFill>
                <a:effectLst/>
                <a:latin typeface="+mn-lt"/>
              </a:defRPr>
            </a:lvl1pPr>
          </a:lstStyle>
          <a:p>
            <a:fld id="{48A87A34-81AB-432B-8DAE-1953F412C126}" type="datetimeFigureOut">
              <a:rPr lang="en-US" smtClean="0"/>
              <a:pPr/>
              <a:t>1/19/2024</a:t>
            </a:fld>
            <a:endParaRPr lang="en-US" dirty="0"/>
          </a:p>
        </p:txBody>
      </p:sp>
      <p:sp>
        <p:nvSpPr>
          <p:cNvPr id="5" name="Footer Placeholder 4"/>
          <p:cNvSpPr>
            <a:spLocks noGrp="1"/>
          </p:cNvSpPr>
          <p:nvPr>
            <p:ph type="ftr" sz="quarter" idx="3"/>
          </p:nvPr>
        </p:nvSpPr>
        <p:spPr>
          <a:xfrm>
            <a:off x="1766054" y="38523390"/>
            <a:ext cx="19242255" cy="2278904"/>
          </a:xfrm>
          <a:prstGeom prst="rect">
            <a:avLst/>
          </a:prstGeom>
        </p:spPr>
        <p:txBody>
          <a:bodyPr vert="horz" lIns="91440" tIns="45720" rIns="91440" bIns="45720" rtlCol="0" anchor="t"/>
          <a:lstStyle>
            <a:lvl1pPr algn="l">
              <a:defRPr sz="3311"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25740640" y="34817712"/>
            <a:ext cx="2837166" cy="4181294"/>
          </a:xfrm>
          <a:prstGeom prst="rect">
            <a:avLst/>
          </a:prstGeom>
        </p:spPr>
        <p:txBody>
          <a:bodyPr vert="horz" lIns="91440" tIns="45720" rIns="91440" bIns="45720" rtlCol="0" anchor="b"/>
          <a:lstStyle>
            <a:lvl1pPr algn="r">
              <a:defRPr sz="9271"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1742177"/>
      </p:ext>
    </p:extLst>
  </p:cSld>
  <p:clrMap bg1="dk1" tx1="lt1" bg2="dk2" tx2="lt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 id="2147484368" r:id="rId12"/>
    <p:sldLayoutId id="2147484369" r:id="rId13"/>
    <p:sldLayoutId id="2147484370" r:id="rId14"/>
    <p:sldLayoutId id="2147484371" r:id="rId15"/>
    <p:sldLayoutId id="2147484372" r:id="rId16"/>
    <p:sldLayoutId id="2147484373" r:id="rId17"/>
  </p:sldLayoutIdLst>
  <p:txStyles>
    <p:titleStyle>
      <a:lvl1pPr algn="l" defTabSz="1513743" rtl="0" eaLnBrk="1" latinLnBrk="0" hangingPunct="1">
        <a:spcBef>
          <a:spcPct val="0"/>
        </a:spcBef>
        <a:buNone/>
        <a:defRPr sz="10595"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46090"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6622" kern="1200" cap="none">
          <a:solidFill>
            <a:schemeClr val="bg2">
              <a:lumMod val="75000"/>
            </a:schemeClr>
          </a:solidFill>
          <a:effectLst/>
          <a:latin typeface="+mn-lt"/>
          <a:ea typeface="+mn-ea"/>
          <a:cs typeface="+mn-cs"/>
        </a:defRPr>
      </a:lvl1pPr>
      <a:lvl2pPr marL="2459833"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960" kern="1200" cap="none">
          <a:solidFill>
            <a:schemeClr val="bg2">
              <a:lumMod val="75000"/>
            </a:schemeClr>
          </a:solidFill>
          <a:effectLst/>
          <a:latin typeface="+mn-lt"/>
          <a:ea typeface="+mn-ea"/>
          <a:cs typeface="+mn-cs"/>
        </a:defRPr>
      </a:lvl2pPr>
      <a:lvl3pPr marL="3973577" indent="-946090" algn="l" defTabSz="1513743" rtl="0" eaLnBrk="1" latinLnBrk="0" hangingPunct="1">
        <a:spcBef>
          <a:spcPct val="20000"/>
        </a:spcBef>
        <a:spcAft>
          <a:spcPts val="1987"/>
        </a:spcAft>
        <a:buClr>
          <a:schemeClr val="tx1"/>
        </a:buClr>
        <a:buSzPct val="80000"/>
        <a:buFont typeface="Wingdings 3" panose="05040102010807070707" pitchFamily="18" charset="2"/>
        <a:buChar char=""/>
        <a:defRPr sz="5297" kern="1200" cap="none">
          <a:solidFill>
            <a:schemeClr val="bg2">
              <a:lumMod val="75000"/>
            </a:schemeClr>
          </a:solidFill>
          <a:effectLst/>
          <a:latin typeface="+mn-lt"/>
          <a:ea typeface="+mn-ea"/>
          <a:cs typeface="+mn-cs"/>
        </a:defRPr>
      </a:lvl3pPr>
      <a:lvl4pPr marL="5108884"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4pPr>
      <a:lvl5pPr marL="6622628" indent="-567654"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5pPr>
      <a:lvl6pPr marL="8325589"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6pPr>
      <a:lvl7pPr marL="9839333"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7pPr>
      <a:lvl8pPr marL="11353076"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8pPr>
      <a:lvl9pPr marL="12866820" indent="-756872" algn="l" defTabSz="1513743" rtl="0" eaLnBrk="1" latinLnBrk="0" hangingPunct="1">
        <a:spcBef>
          <a:spcPct val="20000"/>
        </a:spcBef>
        <a:spcAft>
          <a:spcPts val="1987"/>
        </a:spcAft>
        <a:buClr>
          <a:schemeClr val="tx1"/>
        </a:buClr>
        <a:buSzPct val="80000"/>
        <a:buFont typeface="Wingdings 3" panose="05040102010807070707" pitchFamily="18" charset="2"/>
        <a:buChar char=""/>
        <a:defRPr sz="4635" kern="1200" cap="none">
          <a:solidFill>
            <a:schemeClr val="bg2">
              <a:lumMod val="75000"/>
            </a:schemeClr>
          </a:solidFill>
          <a:effectLst/>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asimji107/7PAM2000-Applied-Data-Science-1-Assignment-3-Clustering-and-fitting"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atabank.worldbank.org/source/world-development-indicators"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0B3820-75BC-134B-DB79-BAE3B9F0999B}"/>
              </a:ext>
            </a:extLst>
          </p:cNvPr>
          <p:cNvSpPr/>
          <p:nvPr/>
        </p:nvSpPr>
        <p:spPr>
          <a:xfrm>
            <a:off x="0" y="217207"/>
            <a:ext cx="17717106" cy="311659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background with a black square&#10;&#10;Description automatically generated with medium confidence">
            <a:extLst>
              <a:ext uri="{FF2B5EF4-FFF2-40B4-BE49-F238E27FC236}">
                <a16:creationId xmlns:a16="http://schemas.microsoft.com/office/drawing/2014/main" id="{CCA8C314-5133-3038-D35B-F8939BB5A200}"/>
              </a:ext>
            </a:extLst>
          </p:cNvPr>
          <p:cNvPicPr>
            <a:picLocks noChangeAspect="1"/>
          </p:cNvPicPr>
          <p:nvPr/>
        </p:nvPicPr>
        <p:blipFill>
          <a:blip r:embed="rId2"/>
          <a:stretch>
            <a:fillRect/>
          </a:stretch>
        </p:blipFill>
        <p:spPr>
          <a:xfrm>
            <a:off x="0" y="249899"/>
            <a:ext cx="16040100" cy="3276317"/>
          </a:xfrm>
          <a:prstGeom prst="rect">
            <a:avLst/>
          </a:prstGeom>
        </p:spPr>
      </p:pic>
      <p:sp>
        <p:nvSpPr>
          <p:cNvPr id="11" name="TextBox 10">
            <a:extLst>
              <a:ext uri="{FF2B5EF4-FFF2-40B4-BE49-F238E27FC236}">
                <a16:creationId xmlns:a16="http://schemas.microsoft.com/office/drawing/2014/main" id="{8CC8A1C7-B5AD-54D5-DA80-BA5868838880}"/>
              </a:ext>
            </a:extLst>
          </p:cNvPr>
          <p:cNvSpPr txBox="1"/>
          <p:nvPr/>
        </p:nvSpPr>
        <p:spPr>
          <a:xfrm>
            <a:off x="854668" y="5907064"/>
            <a:ext cx="28574142" cy="2800767"/>
          </a:xfrm>
          <a:prstGeom prst="rect">
            <a:avLst/>
          </a:prstGeom>
          <a:solidFill>
            <a:schemeClr val="accent1">
              <a:lumMod val="60000"/>
              <a:lumOff val="40000"/>
            </a:schemeClr>
          </a:solidFill>
        </p:spPr>
        <p:txBody>
          <a:bodyPr wrap="square" rtlCol="0">
            <a:spAutoFit/>
          </a:bodyPr>
          <a:lstStyle/>
          <a:p>
            <a:pPr algn="ctr"/>
            <a:r>
              <a:rPr lang="en-IN" sz="3600" b="1" dirty="0">
                <a:solidFill>
                  <a:srgbClr val="000000"/>
                </a:solidFill>
                <a:latin typeface="Bahnschrift" panose="020B0502040204020203" pitchFamily="34" charset="0"/>
                <a:ea typeface="Verdana" panose="020B0604030504040204" pitchFamily="34" charset="0"/>
                <a:cs typeface="Verdana" panose="020B0604030504040204" pitchFamily="34" charset="0"/>
              </a:rPr>
              <a:t>ABSTRACT</a:t>
            </a:r>
            <a:endParaRPr lang="en-IN" sz="3600" b="1" i="0" strike="noStrike" dirty="0">
              <a:solidFill>
                <a:srgbClr val="000000"/>
              </a:solidFill>
              <a:effectLst/>
              <a:latin typeface="Bahnschrift" panose="020B0502040204020203" pitchFamily="34" charset="0"/>
              <a:ea typeface="Verdana" panose="020B0604030504040204" pitchFamily="34" charset="0"/>
              <a:cs typeface="Verdana" panose="020B0604030504040204" pitchFamily="34" charset="0"/>
            </a:endParaRPr>
          </a:p>
          <a:p>
            <a:pPr algn="just"/>
            <a:r>
              <a:rPr lang="en-US" sz="2800" dirty="0" smtClean="0">
                <a:solidFill>
                  <a:srgbClr val="374151"/>
                </a:solidFill>
                <a:latin typeface="Arial" panose="020B0604020202020204" pitchFamily="34" charset="0"/>
                <a:ea typeface="Verdana" panose="020B0604030504040204" pitchFamily="34" charset="0"/>
                <a:cs typeface="Arial" panose="020B0604020202020204" pitchFamily="34" charset="0"/>
              </a:rPr>
              <a:t>This </a:t>
            </a:r>
            <a:r>
              <a:rPr lang="en-US" sz="2800" dirty="0">
                <a:solidFill>
                  <a:srgbClr val="374151"/>
                </a:solidFill>
                <a:latin typeface="Arial" panose="020B0604020202020204" pitchFamily="34" charset="0"/>
                <a:ea typeface="Verdana" panose="020B0604030504040204" pitchFamily="34" charset="0"/>
                <a:cs typeface="Arial" panose="020B0604020202020204" pitchFamily="34" charset="0"/>
              </a:rPr>
              <a:t>analysis uses a comprehensive methodology to explore the intricate relationship between Gross Domestic Product (GDP) growth and CO2 emissions. Utilizing </a:t>
            </a:r>
            <a:r>
              <a:rPr lang="en-US" sz="2800" dirty="0" err="1">
                <a:solidFill>
                  <a:srgbClr val="374151"/>
                </a:solidFill>
                <a:latin typeface="Arial" panose="020B0604020202020204" pitchFamily="34" charset="0"/>
                <a:ea typeface="Verdana" panose="020B0604030504040204" pitchFamily="34" charset="0"/>
                <a:cs typeface="Arial" panose="020B0604020202020204" pitchFamily="34" charset="0"/>
              </a:rPr>
              <a:t>KMeans</a:t>
            </a:r>
            <a:r>
              <a:rPr lang="en-US" sz="2800" dirty="0">
                <a:solidFill>
                  <a:srgbClr val="374151"/>
                </a:solidFill>
                <a:latin typeface="Arial" panose="020B0604020202020204" pitchFamily="34" charset="0"/>
                <a:ea typeface="Verdana" panose="020B0604030504040204" pitchFamily="34" charset="0"/>
                <a:cs typeface="Arial" panose="020B0604020202020204" pitchFamily="34" charset="0"/>
              </a:rPr>
              <a:t> clustering, countries are categorized based on economic and environmental characteristics. The study applies an exponential growth model to discern patterns in CO2 emissions over time. The scatter plot visually presents these clusters, offering insights into the interplay between GDP per capita growth and CO2 emissions. Furthermore, future predictions for CO2 emissions, both for the entire dataset and specific countries like Germany and Australia, provide valuable foresight. These findings contribute to a nuanced understanding of the complex dynamics between economic development and environmental impact. This understanding forms a basis for informed policy decisions and promoting </a:t>
            </a:r>
            <a:r>
              <a:rPr lang="en-US" sz="2800" dirty="0" smtClean="0">
                <a:solidFill>
                  <a:srgbClr val="374151"/>
                </a:solidFill>
                <a:latin typeface="Arial" panose="020B0604020202020204" pitchFamily="34" charset="0"/>
                <a:ea typeface="Verdana" panose="020B0604030504040204" pitchFamily="34" charset="0"/>
                <a:cs typeface="Arial" panose="020B0604020202020204" pitchFamily="34" charset="0"/>
              </a:rPr>
              <a:t>sustainability.</a:t>
            </a:r>
            <a:endParaRPr lang="en-US" sz="2800" dirty="0">
              <a:solidFill>
                <a:schemeClr val="bg1"/>
              </a:solidFill>
              <a:latin typeface="Arial" panose="020B0604020202020204" pitchFamily="34"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B131398-563B-79EB-3480-604E81F524D4}"/>
              </a:ext>
            </a:extLst>
          </p:cNvPr>
          <p:cNvSpPr txBox="1"/>
          <p:nvPr/>
        </p:nvSpPr>
        <p:spPr>
          <a:xfrm>
            <a:off x="14965680" y="11525347"/>
            <a:ext cx="14501597" cy="4093428"/>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sz="3600" b="1" dirty="0">
                <a:solidFill>
                  <a:srgbClr val="000000"/>
                </a:solidFill>
                <a:latin typeface="Bahnschrift" panose="020B0502040204020203" pitchFamily="34" charset="0"/>
                <a:ea typeface="Verdana" panose="020B0604030504040204" pitchFamily="34" charset="0"/>
                <a:cs typeface="Verdana" panose="020B0604030504040204" pitchFamily="34" charset="0"/>
              </a:rPr>
              <a:t>C</a:t>
            </a:r>
            <a:r>
              <a:rPr lang="en-IN" sz="3600" b="1" i="0" strike="noStrike" dirty="0" smtClean="0">
                <a:solidFill>
                  <a:srgbClr val="000000"/>
                </a:solidFill>
                <a:effectLst/>
                <a:latin typeface="Bahnschrift" panose="020B0502040204020203" pitchFamily="34" charset="0"/>
                <a:ea typeface="Verdana" panose="020B0604030504040204" pitchFamily="34" charset="0"/>
                <a:cs typeface="Verdana" panose="020B0604030504040204" pitchFamily="34" charset="0"/>
              </a:rPr>
              <a:t>leaning and Pre-processing Data</a:t>
            </a:r>
            <a:endParaRPr lang="en-IN" sz="3600" b="1" i="0" strike="noStrike" dirty="0">
              <a:solidFill>
                <a:srgbClr val="000000"/>
              </a:solidFill>
              <a:effectLst/>
              <a:latin typeface="Bahnschrift" panose="020B0502040204020203" pitchFamily="34" charset="0"/>
              <a:ea typeface="Verdana" panose="020B0604030504040204" pitchFamily="34" charset="0"/>
              <a:cs typeface="Verdana" panose="020B0604030504040204" pitchFamily="34" charset="0"/>
            </a:endParaRPr>
          </a:p>
          <a:p>
            <a:endParaRPr lang="en-IN" sz="28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sz="2800" dirty="0">
                <a:solidFill>
                  <a:srgbClr val="374151"/>
                </a:solidFill>
                <a:latin typeface="Arial" panose="020B0604020202020204" pitchFamily="34" charset="0"/>
                <a:ea typeface="Verdana" panose="020B0604030504040204" pitchFamily="34" charset="0"/>
                <a:cs typeface="Arial" panose="020B0604020202020204" pitchFamily="34" charset="0"/>
              </a:rPr>
              <a:t>In </a:t>
            </a:r>
            <a:r>
              <a:rPr lang="en-US" sz="2800" dirty="0" smtClean="0">
                <a:solidFill>
                  <a:srgbClr val="374151"/>
                </a:solidFill>
                <a:latin typeface="Arial" panose="020B0604020202020204" pitchFamily="34" charset="0"/>
                <a:ea typeface="Verdana" panose="020B0604030504040204" pitchFamily="34" charset="0"/>
                <a:cs typeface="Arial" panose="020B0604020202020204" pitchFamily="34" charset="0"/>
              </a:rPr>
              <a:t>data </a:t>
            </a:r>
            <a:r>
              <a:rPr lang="en-US" sz="2800" dirty="0">
                <a:solidFill>
                  <a:srgbClr val="374151"/>
                </a:solidFill>
                <a:latin typeface="Arial" panose="020B0604020202020204" pitchFamily="34" charset="0"/>
                <a:ea typeface="Verdana" panose="020B0604030504040204" pitchFamily="34" charset="0"/>
                <a:cs typeface="Arial" panose="020B0604020202020204" pitchFamily="34" charset="0"/>
              </a:rPr>
              <a:t>cleaning and pre-processing, the initial steps involve sourcing raw data from a CSV file. Subsequently, a meticulous cleaning procedure is executed, where non-numeric values are systematically replaced with </a:t>
            </a:r>
            <a:r>
              <a:rPr lang="en-US" sz="2800" dirty="0" err="1">
                <a:solidFill>
                  <a:srgbClr val="374151"/>
                </a:solidFill>
                <a:latin typeface="Arial" panose="020B0604020202020204" pitchFamily="34" charset="0"/>
                <a:ea typeface="Verdana" panose="020B0604030504040204" pitchFamily="34" charset="0"/>
                <a:cs typeface="Arial" panose="020B0604020202020204" pitchFamily="34" charset="0"/>
              </a:rPr>
              <a:t>NaN</a:t>
            </a:r>
            <a:r>
              <a:rPr lang="en-US" sz="2800" dirty="0">
                <a:solidFill>
                  <a:srgbClr val="374151"/>
                </a:solidFill>
                <a:latin typeface="Arial" panose="020B0604020202020204" pitchFamily="34" charset="0"/>
                <a:ea typeface="Verdana" panose="020B0604030504040204" pitchFamily="34" charset="0"/>
                <a:cs typeface="Arial" panose="020B0604020202020204" pitchFamily="34" charset="0"/>
              </a:rPr>
              <a:t>. </a:t>
            </a:r>
            <a:r>
              <a:rPr lang="en-US" sz="2800" dirty="0" smtClean="0">
                <a:solidFill>
                  <a:srgbClr val="374151"/>
                </a:solidFill>
                <a:latin typeface="Arial" panose="020B0604020202020204" pitchFamily="34" charset="0"/>
                <a:ea typeface="Verdana" panose="020B0604030504040204" pitchFamily="34" charset="0"/>
                <a:cs typeface="Arial" panose="020B0604020202020204" pitchFamily="34" charset="0"/>
              </a:rPr>
              <a:t>In addressing </a:t>
            </a:r>
            <a:r>
              <a:rPr lang="en-US" sz="2800" dirty="0">
                <a:solidFill>
                  <a:srgbClr val="374151"/>
                </a:solidFill>
                <a:latin typeface="Arial" panose="020B0604020202020204" pitchFamily="34" charset="0"/>
                <a:ea typeface="Verdana" panose="020B0604030504040204" pitchFamily="34" charset="0"/>
                <a:cs typeface="Arial" panose="020B0604020202020204" pitchFamily="34" charset="0"/>
              </a:rPr>
              <a:t>missing values, an imputation technique utilizing the mean is implemented. The focus </a:t>
            </a:r>
            <a:r>
              <a:rPr lang="en-US" sz="2800" dirty="0" smtClean="0">
                <a:solidFill>
                  <a:srgbClr val="374151"/>
                </a:solidFill>
                <a:latin typeface="Arial" panose="020B0604020202020204" pitchFamily="34" charset="0"/>
                <a:ea typeface="Verdana" panose="020B0604030504040204" pitchFamily="34" charset="0"/>
                <a:cs typeface="Arial" panose="020B0604020202020204" pitchFamily="34" charset="0"/>
              </a:rPr>
              <a:t>is narrowed to </a:t>
            </a:r>
            <a:r>
              <a:rPr lang="en-US" sz="2800" dirty="0">
                <a:solidFill>
                  <a:srgbClr val="374151"/>
                </a:solidFill>
                <a:latin typeface="Arial" panose="020B0604020202020204" pitchFamily="34" charset="0"/>
                <a:ea typeface="Verdana" panose="020B0604030504040204" pitchFamily="34" charset="0"/>
                <a:cs typeface="Arial" panose="020B0604020202020204" pitchFamily="34" charset="0"/>
              </a:rPr>
              <a:t>relevant columns, emphasizing pivotal variables like CO2 emissions and GDP growth. This deliberate approach to data preparation sets the stage for a targeted and refined analysis of key environmental and economic indicators.</a:t>
            </a:r>
            <a:endParaRPr lang="en-GB" sz="2800" b="0" i="0" dirty="0">
              <a:solidFill>
                <a:srgbClr val="374151"/>
              </a:solidFill>
              <a:effectLst/>
              <a:latin typeface="Arial" panose="020B0604020202020204" pitchFamily="34" charset="0"/>
              <a:ea typeface="Verdana" panose="020B060403050404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1F965BD-2B7D-5369-7640-08757648A9D6}"/>
              </a:ext>
            </a:extLst>
          </p:cNvPr>
          <p:cNvSpPr txBox="1"/>
          <p:nvPr/>
        </p:nvSpPr>
        <p:spPr>
          <a:xfrm>
            <a:off x="13993870" y="41640764"/>
            <a:ext cx="15757043" cy="1200329"/>
          </a:xfrm>
          <a:prstGeom prst="rect">
            <a:avLst/>
          </a:prstGeom>
          <a:solidFill>
            <a:schemeClr val="accent1">
              <a:lumMod val="60000"/>
              <a:lumOff val="40000"/>
            </a:schemeClr>
          </a:solidFill>
          <a:ln>
            <a:solidFill>
              <a:schemeClr val="accent2">
                <a:lumMod val="60000"/>
                <a:lumOff val="40000"/>
              </a:schemeClr>
            </a:solidFill>
          </a:ln>
        </p:spPr>
        <p:txBody>
          <a:bodyPr wrap="square" rtlCol="0">
            <a:spAutoFit/>
          </a:bodyPr>
          <a:lstStyle/>
          <a:p>
            <a:r>
              <a:rPr lang="en-I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GitHub </a:t>
            </a:r>
            <a:r>
              <a:rPr lang="en-I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link </a:t>
            </a:r>
            <a:r>
              <a:rPr lang="en-I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I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hlinkClick r:id="rId3"/>
              </a:rPr>
              <a:t>https://github.com/asimji107/7PAM2000-Applied-Data-Science-1-Assignment-3-Clustering-and-fitting</a:t>
            </a:r>
            <a:r>
              <a:rPr lang="en-I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p>
          <a:p>
            <a:r>
              <a:rPr lang="en-IN" sz="2400" dirty="0" smtClean="0">
                <a:solidFill>
                  <a:schemeClr val="bg1">
                    <a:lumMod val="95000"/>
                    <a:lumOff val="5000"/>
                  </a:schemeClr>
                </a:solidFill>
                <a:latin typeface="Verdana" panose="020B0604030504040204" pitchFamily="34" charset="0"/>
                <a:ea typeface="Verdana" panose="020B0604030504040204" pitchFamily="34" charset="0"/>
                <a:cs typeface="Verdana" panose="020B0604030504040204" pitchFamily="34" charset="0"/>
              </a:rPr>
              <a:t>Data </a:t>
            </a:r>
            <a:r>
              <a:rPr lang="en-IN" sz="2400" dirty="0">
                <a:solidFill>
                  <a:schemeClr val="bg1">
                    <a:lumMod val="95000"/>
                    <a:lumOff val="5000"/>
                  </a:schemeClr>
                </a:solidFill>
                <a:latin typeface="Verdana" panose="020B0604030504040204" pitchFamily="34" charset="0"/>
                <a:ea typeface="Verdana" panose="020B0604030504040204" pitchFamily="34" charset="0"/>
                <a:cs typeface="Verdana" panose="020B0604030504040204" pitchFamily="34" charset="0"/>
              </a:rPr>
              <a:t>source link </a:t>
            </a:r>
            <a:r>
              <a:rPr lang="en-IN" sz="2400" dirty="0">
                <a:solidFill>
                  <a:schemeClr val="bg1">
                    <a:lumMod val="95000"/>
                    <a:lumOff val="5000"/>
                  </a:schemeClr>
                </a:solidFill>
                <a:latin typeface="Arial" panose="020B0604020202020204" pitchFamily="34" charset="0"/>
              </a:rPr>
              <a:t>: </a:t>
            </a:r>
            <a:r>
              <a:rPr lang="en-IN" sz="2400" dirty="0" smtClean="0">
                <a:solidFill>
                  <a:schemeClr val="bg1">
                    <a:lumMod val="95000"/>
                    <a:lumOff val="5000"/>
                  </a:schemeClr>
                </a:solidFill>
                <a:latin typeface="Arial" panose="020B0604020202020204" pitchFamily="34" charset="0"/>
                <a:hlinkClick r:id="rId4"/>
              </a:rPr>
              <a:t>https://databank.worldbank.org/source/world-development-indicators#</a:t>
            </a:r>
            <a:endParaRPr lang="en-IN" sz="2400" dirty="0">
              <a:solidFill>
                <a:schemeClr val="bg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a:extLst>
              <a:ext uri="{FF2B5EF4-FFF2-40B4-BE49-F238E27FC236}">
                <a16:creationId xmlns:a16="http://schemas.microsoft.com/office/drawing/2014/main" id="{52F5CB3D-14E1-5BDA-5F52-C95FA2FB7862}"/>
              </a:ext>
            </a:extLst>
          </p:cNvPr>
          <p:cNvSpPr txBox="1"/>
          <p:nvPr/>
        </p:nvSpPr>
        <p:spPr>
          <a:xfrm>
            <a:off x="18475570" y="3167310"/>
            <a:ext cx="11799644" cy="1077218"/>
          </a:xfrm>
          <a:prstGeom prst="rect">
            <a:avLst/>
          </a:prstGeom>
          <a:solidFill>
            <a:schemeClr val="accent1">
              <a:lumMod val="40000"/>
              <a:lumOff val="60000"/>
            </a:schemeClr>
          </a:solidFill>
        </p:spPr>
        <p:txBody>
          <a:bodyPr wrap="square" rtlCol="0">
            <a:spAutoFit/>
          </a:bodyPr>
          <a:lstStyle/>
          <a:p>
            <a:r>
              <a:rPr lang="en-IN" sz="3200" b="0" i="0" u="none" strike="noStrike" dirty="0">
                <a:solidFill>
                  <a:srgbClr val="000000"/>
                </a:solidFill>
                <a:effectLst/>
                <a:latin typeface="Bahnschrift SemiBold" panose="020B0502040204020203" pitchFamily="34" charset="0"/>
                <a:ea typeface="Verdana" panose="020B0604030504040204" pitchFamily="34" charset="0"/>
                <a:cs typeface="Verdana" panose="020B0604030504040204" pitchFamily="34" charset="0"/>
              </a:rPr>
              <a:t>Name : </a:t>
            </a:r>
            <a:r>
              <a:rPr lang="en-GB" sz="3200" dirty="0" smtClean="0">
                <a:solidFill>
                  <a:schemeClr val="bg1"/>
                </a:solidFill>
                <a:latin typeface="Bahnschrift SemiBold" panose="020B0502040204020203" pitchFamily="34" charset="0"/>
                <a:ea typeface="Verdana" panose="020B0604030504040204" pitchFamily="34" charset="0"/>
              </a:rPr>
              <a:t>Muhammad </a:t>
            </a:r>
            <a:r>
              <a:rPr lang="en-GB" sz="3200" dirty="0" err="1">
                <a:solidFill>
                  <a:schemeClr val="bg1"/>
                </a:solidFill>
                <a:latin typeface="Bahnschrift SemiBold" panose="020B0502040204020203" pitchFamily="34" charset="0"/>
                <a:ea typeface="Verdana" panose="020B0604030504040204" pitchFamily="34" charset="0"/>
              </a:rPr>
              <a:t>Asim</a:t>
            </a:r>
            <a:endParaRPr lang="en-IN" sz="3200" i="0" u="none" strike="noStrike" dirty="0">
              <a:solidFill>
                <a:schemeClr val="bg1"/>
              </a:solidFill>
              <a:effectLst/>
              <a:latin typeface="Bahnschrift SemiBold" panose="020B0502040204020203" pitchFamily="34" charset="0"/>
              <a:ea typeface="Verdana" panose="020B0604030504040204" pitchFamily="34" charset="0"/>
              <a:cs typeface="Verdana" panose="020B0604030504040204" pitchFamily="34" charset="0"/>
            </a:endParaRPr>
          </a:p>
          <a:p>
            <a:r>
              <a:rPr lang="en-IN" sz="3200" dirty="0">
                <a:solidFill>
                  <a:srgbClr val="000000"/>
                </a:solidFill>
                <a:latin typeface="Bahnschrift SemiBold" panose="020B0502040204020203" pitchFamily="34" charset="0"/>
                <a:ea typeface="Verdana" panose="020B0604030504040204" pitchFamily="34" charset="0"/>
                <a:cs typeface="Verdana" panose="020B0604030504040204" pitchFamily="34" charset="0"/>
              </a:rPr>
              <a:t>Student ID : 22100852</a:t>
            </a:r>
            <a:endParaRPr lang="en-US" sz="3200" dirty="0">
              <a:latin typeface="Bahnschrift SemiBold" panose="020B0502040204020203"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12A44A5E-7631-4B2E-BFDA-81D65AD297B0}"/>
              </a:ext>
            </a:extLst>
          </p:cNvPr>
          <p:cNvSpPr txBox="1"/>
          <p:nvPr/>
        </p:nvSpPr>
        <p:spPr>
          <a:xfrm>
            <a:off x="766765" y="4424599"/>
            <a:ext cx="27065012" cy="1323439"/>
          </a:xfrm>
          <a:prstGeom prst="rect">
            <a:avLst/>
          </a:prstGeom>
          <a:solidFill>
            <a:schemeClr val="accent1">
              <a:lumMod val="40000"/>
              <a:lumOff val="60000"/>
            </a:schemeClr>
          </a:solidFill>
        </p:spPr>
        <p:txBody>
          <a:bodyPr wrap="square" rtlCol="0">
            <a:spAutoFit/>
          </a:bodyPr>
          <a:lstStyle/>
          <a:p>
            <a:r>
              <a:rPr lang="en-GB" sz="4000" b="1" dirty="0" smtClean="0">
                <a:solidFill>
                  <a:schemeClr val="bg1"/>
                </a:solidFill>
                <a:latin typeface="Arial Black" panose="020B0A04020102020204" pitchFamily="34" charset="0"/>
              </a:rPr>
              <a:t>Title: </a:t>
            </a:r>
            <a:r>
              <a:rPr lang="en-US" sz="4000" b="1" dirty="0" smtClean="0">
                <a:solidFill>
                  <a:schemeClr val="bg1"/>
                </a:solidFill>
                <a:latin typeface="Arial Black" panose="020B0A04020102020204" pitchFamily="34" charset="0"/>
              </a:rPr>
              <a:t>Unveiling </a:t>
            </a:r>
            <a:r>
              <a:rPr lang="en-US" sz="4000" b="1" dirty="0">
                <a:solidFill>
                  <a:schemeClr val="bg1"/>
                </a:solidFill>
                <a:latin typeface="Arial Black" panose="020B0A04020102020204" pitchFamily="34" charset="0"/>
              </a:rPr>
              <a:t>the Nexus between </a:t>
            </a:r>
            <a:r>
              <a:rPr lang="en-US" sz="4000" b="1" dirty="0" smtClean="0">
                <a:solidFill>
                  <a:schemeClr val="bg1"/>
                </a:solidFill>
                <a:latin typeface="Arial Black" panose="020B0A04020102020204" pitchFamily="34" charset="0"/>
              </a:rPr>
              <a:t>CO2 Emissions KT Gases  and GDP Growth: </a:t>
            </a:r>
            <a:r>
              <a:rPr lang="en-US" sz="4000" b="1" dirty="0">
                <a:solidFill>
                  <a:schemeClr val="bg1"/>
                </a:solidFill>
                <a:latin typeface="Arial Black" panose="020B0A04020102020204" pitchFamily="34" charset="0"/>
              </a:rPr>
              <a:t>Clustering Insights for Germany and </a:t>
            </a:r>
            <a:r>
              <a:rPr lang="en-US" sz="4000" b="1" dirty="0" smtClean="0">
                <a:solidFill>
                  <a:schemeClr val="bg1"/>
                </a:solidFill>
                <a:latin typeface="Arial Black" panose="020B0A04020102020204" pitchFamily="34" charset="0"/>
              </a:rPr>
              <a:t>Australia</a:t>
            </a:r>
            <a:endParaRPr lang="en-US" sz="4000" b="1" dirty="0">
              <a:solidFill>
                <a:schemeClr val="bg1"/>
              </a:solidFill>
              <a:latin typeface="Arial Black" panose="020B0A04020102020204" pitchFamily="34" charset="0"/>
              <a:ea typeface="Verdana" panose="020B0604030504040204" pitchFamily="34" charset="0"/>
              <a:cs typeface="Verdana" panose="020B0604030504040204" pitchFamily="34" charset="0"/>
            </a:endParaRPr>
          </a:p>
        </p:txBody>
      </p:sp>
      <p:sp>
        <p:nvSpPr>
          <p:cNvPr id="32" name="TextBox 31">
            <a:extLst>
              <a:ext uri="{FF2B5EF4-FFF2-40B4-BE49-F238E27FC236}">
                <a16:creationId xmlns:a16="http://schemas.microsoft.com/office/drawing/2014/main" id="{964A28AE-52FA-18D0-6AF2-0FE1C84EBCD3}"/>
              </a:ext>
            </a:extLst>
          </p:cNvPr>
          <p:cNvSpPr txBox="1"/>
          <p:nvPr/>
        </p:nvSpPr>
        <p:spPr>
          <a:xfrm>
            <a:off x="893135" y="8917249"/>
            <a:ext cx="28574142" cy="2369880"/>
          </a:xfrm>
          <a:prstGeom prst="rect">
            <a:avLst/>
          </a:prstGeom>
          <a:solidFill>
            <a:schemeClr val="accent1">
              <a:lumMod val="60000"/>
              <a:lumOff val="40000"/>
            </a:schemeClr>
          </a:solidFill>
        </p:spPr>
        <p:txBody>
          <a:bodyPr wrap="square" rtlCol="0">
            <a:spAutoFit/>
          </a:bodyPr>
          <a:lstStyle/>
          <a:p>
            <a:pPr algn="ctr"/>
            <a:r>
              <a:rPr lang="en-IN" sz="3600" b="1" dirty="0">
                <a:solidFill>
                  <a:srgbClr val="000000"/>
                </a:solidFill>
                <a:latin typeface="Bahnschrift" panose="020B0502040204020203" pitchFamily="34" charset="0"/>
                <a:ea typeface="Verdana" panose="020B0604030504040204" pitchFamily="34" charset="0"/>
                <a:cs typeface="Verdana" panose="020B0604030504040204" pitchFamily="34" charset="0"/>
              </a:rPr>
              <a:t>INTRODUCTION</a:t>
            </a:r>
            <a:endParaRPr lang="en-IN" sz="3600" b="1" i="0" strike="noStrike" dirty="0">
              <a:solidFill>
                <a:srgbClr val="000000"/>
              </a:solidFill>
              <a:effectLst/>
              <a:latin typeface="Bahnschrift" panose="020B0502040204020203" pitchFamily="34" charset="0"/>
              <a:ea typeface="Verdana" panose="020B0604030504040204" pitchFamily="34" charset="0"/>
              <a:cs typeface="Verdana" panose="020B0604030504040204" pitchFamily="34" charset="0"/>
            </a:endParaRPr>
          </a:p>
          <a:p>
            <a:pPr algn="just"/>
            <a:r>
              <a:rPr lang="en-US" sz="2800" dirty="0" smtClean="0">
                <a:solidFill>
                  <a:srgbClr val="374151"/>
                </a:solidFill>
                <a:latin typeface="Arial" panose="020B0604020202020204" pitchFamily="34" charset="0"/>
                <a:ea typeface="Verdana" panose="020B0604030504040204" pitchFamily="34" charset="0"/>
                <a:cs typeface="Arial" panose="020B0604020202020204" pitchFamily="34" charset="0"/>
              </a:rPr>
              <a:t>In </a:t>
            </a:r>
            <a:r>
              <a:rPr lang="en-US" sz="2800" dirty="0">
                <a:solidFill>
                  <a:srgbClr val="374151"/>
                </a:solidFill>
                <a:latin typeface="Arial" panose="020B0604020202020204" pitchFamily="34" charset="0"/>
                <a:ea typeface="Verdana" panose="020B0604030504040204" pitchFamily="34" charset="0"/>
                <a:cs typeface="Arial" panose="020B0604020202020204" pitchFamily="34" charset="0"/>
              </a:rPr>
              <a:t>today's world, where economic prosperity and environmental concerns are both important, this analysis explores the complex relationship between Gross Domestic Product (GDP) growth and key CO2 emission metrics. The study uses advanced analytics and clustering techniques to identify global patterns and predict trends. By focusing on both general trends and the specific paths of individual countries, the analysis aims to provide valuable insights. These insights can help decision-makers develop sustainable development strategies in response to changing economic and environmental conditions.</a:t>
            </a:r>
            <a:endParaRPr lang="en-US" sz="2800" dirty="0">
              <a:solidFill>
                <a:schemeClr val="bg1"/>
              </a:solidFill>
              <a:latin typeface="Arial" panose="020B0604020202020204" pitchFamily="34" charset="0"/>
              <a:ea typeface="Verdana" panose="020B060403050404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159C6A10-FC33-5465-61C4-287847176D7E}"/>
              </a:ext>
            </a:extLst>
          </p:cNvPr>
          <p:cNvSpPr txBox="1"/>
          <p:nvPr/>
        </p:nvSpPr>
        <p:spPr>
          <a:xfrm>
            <a:off x="854668" y="11500189"/>
            <a:ext cx="12891811" cy="4524315"/>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sz="3600" b="1" dirty="0">
                <a:solidFill>
                  <a:srgbClr val="000000"/>
                </a:solidFill>
                <a:latin typeface="Bahnschrift" panose="020B0502040204020203" pitchFamily="34" charset="0"/>
                <a:ea typeface="Verdana" panose="020B0604030504040204" pitchFamily="34" charset="0"/>
                <a:cs typeface="Verdana" panose="020B0604030504040204" pitchFamily="34" charset="0"/>
              </a:rPr>
              <a:t>Clustering Analysis</a:t>
            </a:r>
          </a:p>
          <a:p>
            <a:pPr marL="457200" indent="-457200">
              <a:buFont typeface="Arial" panose="020B0604020202020204" pitchFamily="34" charset="0"/>
              <a:buChar char="•"/>
            </a:pP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The application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of standard scaling ensures consistency across feature scales.</a:t>
            </a:r>
          </a:p>
          <a:p>
            <a:pPr marL="457200" indent="-457200">
              <a:buFont typeface="Arial" panose="020B0604020202020204" pitchFamily="34" charset="0"/>
              <a:buChar char="•"/>
            </a:pP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Leveraging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the </a:t>
            </a:r>
            <a:r>
              <a:rPr lang="en-US" sz="2800" dirty="0" err="1">
                <a:solidFill>
                  <a:schemeClr val="bg1"/>
                </a:solidFill>
                <a:latin typeface="Arial" panose="020B0604020202020204" pitchFamily="34" charset="0"/>
                <a:ea typeface="Verdana" panose="020B0604030504040204" pitchFamily="34" charset="0"/>
                <a:cs typeface="Arial" panose="020B0604020202020204" pitchFamily="34" charset="0"/>
              </a:rPr>
              <a:t>KMeans</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 clustering algorithm with three clusters </a:t>
            </a: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discerns unique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patterns within emissions </a:t>
            </a: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data.</a:t>
            </a:r>
          </a:p>
          <a:p>
            <a:pPr marL="457200" indent="-457200">
              <a:buFont typeface="Arial" panose="020B0604020202020204" pitchFamily="34" charset="0"/>
              <a:buChar char="•"/>
            </a:pP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Evaluation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of clustering quality is conducted through the Silhouette Score</a:t>
            </a: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a:t>
            </a:r>
          </a:p>
          <a:p>
            <a:pPr marL="457200" indent="-457200">
              <a:buFont typeface="Arial" panose="020B0604020202020204" pitchFamily="34" charset="0"/>
              <a:buChar char="•"/>
            </a:pP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The application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involves fitting a model to capture CO2 emissions trajectory over </a:t>
            </a: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time.</a:t>
            </a:r>
          </a:p>
          <a:p>
            <a:pPr marL="457200" indent="-457200">
              <a:buFont typeface="Arial" panose="020B0604020202020204" pitchFamily="34" charset="0"/>
              <a:buChar char="•"/>
            </a:pP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Model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parameters (amplitude and growth rate) act as key </a:t>
            </a: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descriptors.</a:t>
            </a:r>
          </a:p>
          <a:p>
            <a:pPr marL="457200" indent="-457200">
              <a:buFont typeface="Arial" panose="020B0604020202020204" pitchFamily="34" charset="0"/>
              <a:buChar char="•"/>
            </a:pP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Parameters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encapsulate the underlying trends in emissions</a:t>
            </a: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a:t>
            </a:r>
            <a:endParaRPr lang="en-US" sz="2800" dirty="0" smtClean="0">
              <a:solidFill>
                <a:schemeClr val="bg1"/>
              </a:solidFill>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78A8B944-29AC-6B6C-408A-E651616367A8}"/>
              </a:ext>
            </a:extLst>
          </p:cNvPr>
          <p:cNvSpPr txBox="1"/>
          <p:nvPr/>
        </p:nvSpPr>
        <p:spPr>
          <a:xfrm>
            <a:off x="11216640" y="15940421"/>
            <a:ext cx="18250637" cy="3170099"/>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3200" b="1" dirty="0">
                <a:solidFill>
                  <a:schemeClr val="bg1"/>
                </a:solidFill>
                <a:latin typeface="Bahnschrift" panose="020B0502040204020203" pitchFamily="34" charset="0"/>
                <a:ea typeface="Verdana" panose="020B0604030504040204" pitchFamily="34" charset="0"/>
              </a:rPr>
              <a:t>Grouping Nations by GDP and CO2 Emissions for Clustering </a:t>
            </a:r>
            <a:r>
              <a:rPr lang="en-US" sz="3200" b="1" dirty="0" smtClean="0">
                <a:solidFill>
                  <a:schemeClr val="bg1"/>
                </a:solidFill>
                <a:latin typeface="Bahnschrift" panose="020B0502040204020203" pitchFamily="34" charset="0"/>
                <a:ea typeface="Verdana" panose="020B0604030504040204" pitchFamily="34" charset="0"/>
              </a:rPr>
              <a:t>Analysis</a:t>
            </a:r>
            <a:endParaRPr lang="en-US" sz="3200" b="1" dirty="0">
              <a:solidFill>
                <a:schemeClr val="bg1"/>
              </a:solidFill>
              <a:latin typeface="Bahnschrift" panose="020B0502040204020203" pitchFamily="34" charset="0"/>
              <a:ea typeface="Verdana" panose="020B0604030504040204" pitchFamily="34" charset="0"/>
            </a:endParaRPr>
          </a:p>
          <a:p>
            <a:r>
              <a:rPr lang="en-US" sz="2800" dirty="0" smtClean="0">
                <a:solidFill>
                  <a:srgbClr val="374151"/>
                </a:solidFill>
                <a:latin typeface="Arial" panose="020B0604020202020204" pitchFamily="34" charset="0"/>
                <a:ea typeface="Verdana" panose="020B0604030504040204" pitchFamily="34" charset="0"/>
                <a:cs typeface="Arial" panose="020B0604020202020204" pitchFamily="34" charset="0"/>
              </a:rPr>
              <a:t>The scatter plot serves as the starting point for unveiling distinctive clusters among countries, primarily driven by GDP per capita growth (annual %) and CO2 emissions (metric tons per capita). Employing the </a:t>
            </a:r>
            <a:r>
              <a:rPr lang="en-US" sz="2800" dirty="0" err="1" smtClean="0">
                <a:solidFill>
                  <a:srgbClr val="374151"/>
                </a:solidFill>
                <a:latin typeface="Arial" panose="020B0604020202020204" pitchFamily="34" charset="0"/>
                <a:ea typeface="Verdana" panose="020B0604030504040204" pitchFamily="34" charset="0"/>
                <a:cs typeface="Arial" panose="020B0604020202020204" pitchFamily="34" charset="0"/>
              </a:rPr>
              <a:t>KMeans</a:t>
            </a:r>
            <a:r>
              <a:rPr lang="en-US" sz="2800" dirty="0" smtClean="0">
                <a:solidFill>
                  <a:srgbClr val="374151"/>
                </a:solidFill>
                <a:latin typeface="Arial" panose="020B0604020202020204" pitchFamily="34" charset="0"/>
                <a:ea typeface="Verdana" panose="020B0604030504040204" pitchFamily="34" charset="0"/>
                <a:cs typeface="Arial" panose="020B0604020202020204" pitchFamily="34" charset="0"/>
              </a:rPr>
              <a:t> clustering algorithm with three clusters enables a clear segmentation that mirrors inherent patterns within the dataset. Each data point corresponds to a specific country, with color-coded clusters shedding light on shared characteristics in terms of GDP and CO2 emission trends. This visual representation provides an insightful glimpse into the interconnected dynamics of economic growth and environmental impact across diverse nations.</a:t>
            </a:r>
            <a:r>
              <a:rPr lang="en-GB" sz="2800" b="0" i="0" dirty="0" smtClean="0">
                <a:solidFill>
                  <a:srgbClr val="374151"/>
                </a:solidFill>
                <a:effectLst/>
                <a:latin typeface="Arial" panose="020B0604020202020204" pitchFamily="34" charset="0"/>
                <a:ea typeface="Verdana" panose="020B0604030504040204" pitchFamily="34" charset="0"/>
                <a:cs typeface="Arial" panose="020B0604020202020204" pitchFamily="34" charset="0"/>
              </a:rPr>
              <a:t>.</a:t>
            </a:r>
            <a:endParaRPr lang="en-GB" sz="2800" b="0" i="0" dirty="0">
              <a:solidFill>
                <a:srgbClr val="374151"/>
              </a:solidFill>
              <a:effectLst/>
              <a:latin typeface="Arial" panose="020B0604020202020204" pitchFamily="34" charset="0"/>
              <a:ea typeface="Verdana" panose="020B0604030504040204" pitchFamily="34" charset="0"/>
              <a:cs typeface="Arial" panose="020B0604020202020204" pitchFamily="34" charset="0"/>
            </a:endParaRPr>
          </a:p>
        </p:txBody>
      </p:sp>
      <p:sp>
        <p:nvSpPr>
          <p:cNvPr id="1025" name="TextBox 1024">
            <a:extLst>
              <a:ext uri="{FF2B5EF4-FFF2-40B4-BE49-F238E27FC236}">
                <a16:creationId xmlns:a16="http://schemas.microsoft.com/office/drawing/2014/main" id="{0466E585-0137-0BD5-79FD-F24B8FE22409}"/>
              </a:ext>
            </a:extLst>
          </p:cNvPr>
          <p:cNvSpPr txBox="1"/>
          <p:nvPr/>
        </p:nvSpPr>
        <p:spPr>
          <a:xfrm>
            <a:off x="819470" y="28285496"/>
            <a:ext cx="10788068" cy="6186309"/>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3200" b="1" dirty="0" smtClean="0">
                <a:solidFill>
                  <a:schemeClr val="bg1"/>
                </a:solidFill>
                <a:latin typeface="Bahnschrift" panose="020B0502040204020203" pitchFamily="34" charset="0"/>
                <a:ea typeface="Verdana" panose="020B0604030504040204" pitchFamily="34" charset="0"/>
              </a:rPr>
              <a:t>CO2 </a:t>
            </a:r>
            <a:r>
              <a:rPr lang="en-US" sz="3200" b="1" dirty="0">
                <a:solidFill>
                  <a:schemeClr val="bg1"/>
                </a:solidFill>
                <a:latin typeface="Bahnschrift" panose="020B0502040204020203" pitchFamily="34" charset="0"/>
                <a:ea typeface="Verdana" panose="020B0604030504040204" pitchFamily="34" charset="0"/>
              </a:rPr>
              <a:t>Emissions Over Time - Germany</a:t>
            </a:r>
          </a:p>
          <a:p>
            <a:pPr algn="ctr"/>
            <a:endParaRPr lang="en-US" sz="2800" dirty="0">
              <a:solidFill>
                <a:schemeClr val="bg1"/>
              </a:solidFill>
              <a:latin typeface="Verdana" panose="020B0604030504040204" pitchFamily="34" charset="0"/>
              <a:ea typeface="Verdana" panose="020B0604030504040204" pitchFamily="34" charset="0"/>
            </a:endParaRPr>
          </a:p>
          <a:p>
            <a:pPr algn="ct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This visual representation delves into the CO2 emissions dynamics for Germany, integrating actual historical data (purple line) with predicted values (orange dashed line) for designated future years (2025, 2030, 2035). The line plot unveils the historical emissions landscape for Germany, offering a nuanced perspective on observed trends and providing predictive insights for potential future scenarios. It's crucial to acknowledge that the orange dashed line represents predictions beyond the observed data, serving as an extrapolation for the specified future years. Careful consideration is advised when interpreting these extrapolated values, recognizing the inherent uncertainties associated with forecasting beyond the observed range.</a:t>
            </a:r>
            <a:endParaRPr lang="en-GB" sz="2800" i="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p:txBody>
      </p:sp>
      <p:cxnSp>
        <p:nvCxnSpPr>
          <p:cNvPr id="1028" name="Straight Arrow Connector 1027">
            <a:extLst>
              <a:ext uri="{FF2B5EF4-FFF2-40B4-BE49-F238E27FC236}">
                <a16:creationId xmlns:a16="http://schemas.microsoft.com/office/drawing/2014/main" id="{2D204E07-7A50-24FE-0814-05153A7CEAD7}"/>
              </a:ext>
            </a:extLst>
          </p:cNvPr>
          <p:cNvCxnSpPr>
            <a:cxnSpLocks/>
          </p:cNvCxnSpPr>
          <p:nvPr/>
        </p:nvCxnSpPr>
        <p:spPr>
          <a:xfrm>
            <a:off x="28342323" y="31294436"/>
            <a:ext cx="0" cy="550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9" name="TextBox 1028">
            <a:extLst>
              <a:ext uri="{FF2B5EF4-FFF2-40B4-BE49-F238E27FC236}">
                <a16:creationId xmlns:a16="http://schemas.microsoft.com/office/drawing/2014/main" id="{584D0587-AA77-81B9-CC2C-DD82D5EA8D53}"/>
              </a:ext>
            </a:extLst>
          </p:cNvPr>
          <p:cNvSpPr txBox="1"/>
          <p:nvPr/>
        </p:nvSpPr>
        <p:spPr>
          <a:xfrm>
            <a:off x="11780027" y="29775823"/>
            <a:ext cx="17970886" cy="4031873"/>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3200" b="1" dirty="0" smtClean="0">
                <a:solidFill>
                  <a:schemeClr val="bg1"/>
                </a:solidFill>
                <a:latin typeface="Bahnschrift" panose="020B0502040204020203" pitchFamily="34" charset="0"/>
              </a:rPr>
              <a:t>CO2 </a:t>
            </a:r>
            <a:r>
              <a:rPr lang="en-US" sz="3200" b="1" dirty="0">
                <a:solidFill>
                  <a:schemeClr val="bg1"/>
                </a:solidFill>
                <a:latin typeface="Bahnschrift" panose="020B0502040204020203" pitchFamily="34" charset="0"/>
              </a:rPr>
              <a:t>Emissions Over Time - Australia</a:t>
            </a:r>
          </a:p>
          <a:p>
            <a:endParaRPr lang="en-US" sz="2800" b="1" dirty="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Exploring the CO2 emissions trajectory for Australia, this visual narrative integrates actual historical data (green line) with predicted values (red dashed line) for the specified future years (2025, 2030, 2035). The line plot unfolds the historical emissions landscape for Australia, providing a comprehensive view of observed trends and offering predictive insights for potential future scenarios. It is important to note that the red dashed line signifies predictions beyond the observed data, serving as an extrapolation for the specified future years. Caution is advised in interpreting these extrapolated values, recognizing the inherent uncertainties associated with forecasting beyond the observed range.</a:t>
            </a:r>
            <a:endParaRPr lang="en-GB" sz="2800" i="0" dirty="0">
              <a:solidFill>
                <a:schemeClr val="bg1"/>
              </a:solidFill>
              <a:effectLst/>
              <a:latin typeface="Arial" panose="020B0604020202020204" pitchFamily="34" charset="0"/>
              <a:cs typeface="Arial" panose="020B0604020202020204" pitchFamily="34" charset="0"/>
            </a:endParaRPr>
          </a:p>
        </p:txBody>
      </p:sp>
      <p:sp>
        <p:nvSpPr>
          <p:cNvPr id="1030" name="TextBox 1029">
            <a:extLst>
              <a:ext uri="{FF2B5EF4-FFF2-40B4-BE49-F238E27FC236}">
                <a16:creationId xmlns:a16="http://schemas.microsoft.com/office/drawing/2014/main" id="{54AC8CA3-B6E5-C12E-5296-8DD31A128F47}"/>
              </a:ext>
            </a:extLst>
          </p:cNvPr>
          <p:cNvSpPr txBox="1"/>
          <p:nvPr/>
        </p:nvSpPr>
        <p:spPr>
          <a:xfrm>
            <a:off x="766765" y="41148321"/>
            <a:ext cx="12034835" cy="1323439"/>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GB" sz="2000" b="0" i="0" dirty="0">
                <a:solidFill>
                  <a:srgbClr val="374151"/>
                </a:solidFill>
                <a:effectLst/>
                <a:latin typeface="Arial" panose="020B0604020202020204" pitchFamily="34" charset="0"/>
                <a:ea typeface="Verdana" panose="020B0604030504040204" pitchFamily="34" charset="0"/>
                <a:cs typeface="Arial" panose="020B0604020202020204" pitchFamily="34" charset="0"/>
              </a:rPr>
              <a:t>The Silhouette Score is </a:t>
            </a:r>
            <a:r>
              <a:rPr lang="en-GB" sz="2000" dirty="0" smtClean="0">
                <a:solidFill>
                  <a:srgbClr val="374151"/>
                </a:solidFill>
                <a:latin typeface="Arial" panose="020B0604020202020204" pitchFamily="34" charset="0"/>
                <a:ea typeface="Verdana" panose="020B0604030504040204" pitchFamily="34" charset="0"/>
                <a:cs typeface="Arial" panose="020B0604020202020204" pitchFamily="34" charset="0"/>
              </a:rPr>
              <a:t>0.5355, </a:t>
            </a:r>
            <a:r>
              <a:rPr lang="en-GB" sz="2000" b="0" i="0" dirty="0">
                <a:solidFill>
                  <a:srgbClr val="374151"/>
                </a:solidFill>
                <a:effectLst/>
                <a:latin typeface="Arial" panose="020B0604020202020204" pitchFamily="34" charset="0"/>
                <a:ea typeface="Verdana" panose="020B0604030504040204" pitchFamily="34" charset="0"/>
                <a:cs typeface="Arial" panose="020B0604020202020204" pitchFamily="34" charset="0"/>
              </a:rPr>
              <a:t>indicating </a:t>
            </a:r>
            <a:r>
              <a:rPr lang="en-GB" sz="2000" b="0" i="0" dirty="0" smtClean="0">
                <a:solidFill>
                  <a:srgbClr val="374151"/>
                </a:solidFill>
                <a:effectLst/>
                <a:latin typeface="Arial" panose="020B0604020202020204" pitchFamily="34" charset="0"/>
                <a:ea typeface="Verdana" panose="020B0604030504040204" pitchFamily="34" charset="0"/>
                <a:cs typeface="Arial" panose="020B0604020202020204" pitchFamily="34" charset="0"/>
              </a:rPr>
              <a:t>strong clustering.</a:t>
            </a:r>
            <a:r>
              <a:rPr lang="en-US" sz="2000" dirty="0">
                <a:solidFill>
                  <a:srgbClr val="374151"/>
                </a:solidFill>
                <a:latin typeface="Arial" panose="020B0604020202020204" pitchFamily="34" charset="0"/>
                <a:ea typeface="Verdana" panose="020B0604030504040204" pitchFamily="34" charset="0"/>
                <a:cs typeface="Arial" panose="020B0604020202020204" pitchFamily="34" charset="0"/>
              </a:rPr>
              <a:t> </a:t>
            </a:r>
            <a:endParaRPr lang="en-US" sz="2000" dirty="0" smtClean="0">
              <a:solidFill>
                <a:srgbClr val="374151"/>
              </a:solidFill>
              <a:latin typeface="Arial" panose="020B0604020202020204" pitchFamily="34" charset="0"/>
              <a:ea typeface="Verdana" panose="020B0604030504040204" pitchFamily="34" charset="0"/>
              <a:cs typeface="Arial" panose="020B0604020202020204" pitchFamily="34" charset="0"/>
            </a:endParaRPr>
          </a:p>
          <a:p>
            <a:r>
              <a:rPr lang="en-US" sz="2000" dirty="0" smtClean="0">
                <a:solidFill>
                  <a:srgbClr val="374151"/>
                </a:solidFill>
                <a:latin typeface="Arial" panose="020B0604020202020204" pitchFamily="34" charset="0"/>
                <a:ea typeface="Verdana" panose="020B0604030504040204" pitchFamily="34" charset="0"/>
                <a:cs typeface="Arial" panose="020B0604020202020204" pitchFamily="34" charset="0"/>
              </a:rPr>
              <a:t>Predicted </a:t>
            </a:r>
            <a:r>
              <a:rPr lang="en-US" sz="2000" dirty="0">
                <a:solidFill>
                  <a:srgbClr val="374151"/>
                </a:solidFill>
                <a:latin typeface="Arial" panose="020B0604020202020204" pitchFamily="34" charset="0"/>
                <a:ea typeface="Verdana" panose="020B0604030504040204" pitchFamily="34" charset="0"/>
                <a:cs typeface="Arial" panose="020B0604020202020204" pitchFamily="34" charset="0"/>
              </a:rPr>
              <a:t>value for 2025 </a:t>
            </a:r>
            <a:r>
              <a:rPr lang="en-US" sz="2000" dirty="0" smtClean="0">
                <a:solidFill>
                  <a:srgbClr val="374151"/>
                </a:solidFill>
                <a:latin typeface="Arial" panose="020B0604020202020204" pitchFamily="34" charset="0"/>
                <a:ea typeface="Verdana" panose="020B0604030504040204" pitchFamily="34" charset="0"/>
                <a:cs typeface="Arial" panose="020B0604020202020204" pitchFamily="34" charset="0"/>
              </a:rPr>
              <a:t>is: </a:t>
            </a:r>
            <a:r>
              <a:rPr lang="en-US" sz="2000" dirty="0">
                <a:solidFill>
                  <a:srgbClr val="374151"/>
                </a:solidFill>
                <a:latin typeface="Arial" panose="020B0604020202020204" pitchFamily="34" charset="0"/>
                <a:ea typeface="Verdana" panose="020B0604030504040204" pitchFamily="34" charset="0"/>
                <a:cs typeface="Arial" panose="020B0604020202020204" pitchFamily="34" charset="0"/>
              </a:rPr>
              <a:t>9.73</a:t>
            </a:r>
          </a:p>
          <a:p>
            <a:r>
              <a:rPr lang="en-US" sz="2000" dirty="0">
                <a:solidFill>
                  <a:srgbClr val="374151"/>
                </a:solidFill>
                <a:latin typeface="Arial" panose="020B0604020202020204" pitchFamily="34" charset="0"/>
                <a:ea typeface="Verdana" panose="020B0604030504040204" pitchFamily="34" charset="0"/>
                <a:cs typeface="Arial" panose="020B0604020202020204" pitchFamily="34" charset="0"/>
              </a:rPr>
              <a:t>Predicted value for 2030 </a:t>
            </a:r>
            <a:r>
              <a:rPr lang="en-US" sz="2000" dirty="0" smtClean="0">
                <a:solidFill>
                  <a:srgbClr val="374151"/>
                </a:solidFill>
                <a:latin typeface="Arial" panose="020B0604020202020204" pitchFamily="34" charset="0"/>
                <a:ea typeface="Verdana" panose="020B0604030504040204" pitchFamily="34" charset="0"/>
                <a:cs typeface="Arial" panose="020B0604020202020204" pitchFamily="34" charset="0"/>
              </a:rPr>
              <a:t>is: 9.79, </a:t>
            </a:r>
            <a:r>
              <a:rPr lang="en-US" sz="2000" dirty="0">
                <a:solidFill>
                  <a:srgbClr val="374151"/>
                </a:solidFill>
                <a:latin typeface="Arial" panose="020B0604020202020204" pitchFamily="34" charset="0"/>
                <a:ea typeface="Verdana" panose="020B0604030504040204" pitchFamily="34" charset="0"/>
                <a:cs typeface="Arial" panose="020B0604020202020204" pitchFamily="34" charset="0"/>
              </a:rPr>
              <a:t>Predicted value for 2035 </a:t>
            </a:r>
            <a:r>
              <a:rPr lang="en-US" sz="2000" dirty="0" smtClean="0">
                <a:solidFill>
                  <a:srgbClr val="374151"/>
                </a:solidFill>
                <a:latin typeface="Arial" panose="020B0604020202020204" pitchFamily="34" charset="0"/>
                <a:ea typeface="Verdana" panose="020B0604030504040204" pitchFamily="34" charset="0"/>
                <a:cs typeface="Arial" panose="020B0604020202020204" pitchFamily="34" charset="0"/>
              </a:rPr>
              <a:t>is: 9.85</a:t>
            </a:r>
            <a:endParaRPr lang="en-US" sz="2000" dirty="0">
              <a:solidFill>
                <a:srgbClr val="374151"/>
              </a:solidFill>
              <a:latin typeface="Arial" panose="020B0604020202020204" pitchFamily="34" charset="0"/>
              <a:ea typeface="Verdana" panose="020B0604030504040204" pitchFamily="34" charset="0"/>
              <a:cs typeface="Arial" panose="020B0604020202020204" pitchFamily="34" charset="0"/>
            </a:endParaRPr>
          </a:p>
          <a:p>
            <a:r>
              <a:rPr lang="en-US" sz="2000" dirty="0" smtClean="0">
                <a:solidFill>
                  <a:srgbClr val="374151"/>
                </a:solidFill>
                <a:latin typeface="Arial" panose="020B0604020202020204" pitchFamily="34" charset="0"/>
                <a:ea typeface="Verdana" panose="020B0604030504040204" pitchFamily="34" charset="0"/>
                <a:cs typeface="Arial" panose="020B0604020202020204" pitchFamily="34" charset="0"/>
              </a:rPr>
              <a:t>Predicted </a:t>
            </a:r>
            <a:r>
              <a:rPr lang="en-US" sz="2000" dirty="0">
                <a:solidFill>
                  <a:srgbClr val="374151"/>
                </a:solidFill>
                <a:latin typeface="Arial" panose="020B0604020202020204" pitchFamily="34" charset="0"/>
                <a:ea typeface="Verdana" panose="020B0604030504040204" pitchFamily="34" charset="0"/>
                <a:cs typeface="Arial" panose="020B0604020202020204" pitchFamily="34" charset="0"/>
              </a:rPr>
              <a:t>value for 2040 </a:t>
            </a:r>
            <a:r>
              <a:rPr lang="en-US" sz="2000" dirty="0" smtClean="0">
                <a:solidFill>
                  <a:srgbClr val="374151"/>
                </a:solidFill>
                <a:latin typeface="Arial" panose="020B0604020202020204" pitchFamily="34" charset="0"/>
                <a:ea typeface="Verdana" panose="020B0604030504040204" pitchFamily="34" charset="0"/>
                <a:cs typeface="Arial" panose="020B0604020202020204" pitchFamily="34" charset="0"/>
              </a:rPr>
              <a:t>is: 9.91, </a:t>
            </a:r>
            <a:r>
              <a:rPr lang="en-US" sz="2000" dirty="0">
                <a:solidFill>
                  <a:srgbClr val="374151"/>
                </a:solidFill>
                <a:latin typeface="Arial" panose="020B0604020202020204" pitchFamily="34" charset="0"/>
                <a:ea typeface="Verdana" panose="020B0604030504040204" pitchFamily="34" charset="0"/>
                <a:cs typeface="Arial" panose="020B0604020202020204" pitchFamily="34" charset="0"/>
              </a:rPr>
              <a:t>Predicted value for 2045 </a:t>
            </a:r>
            <a:r>
              <a:rPr lang="en-US" sz="2000" dirty="0" smtClean="0">
                <a:solidFill>
                  <a:srgbClr val="374151"/>
                </a:solidFill>
                <a:latin typeface="Arial" panose="020B0604020202020204" pitchFamily="34" charset="0"/>
                <a:ea typeface="Verdana" panose="020B0604030504040204" pitchFamily="34" charset="0"/>
                <a:cs typeface="Arial" panose="020B0604020202020204" pitchFamily="34" charset="0"/>
              </a:rPr>
              <a:t>is: 9.97</a:t>
            </a:r>
            <a:endParaRPr lang="en-GB" sz="2000" dirty="0">
              <a:solidFill>
                <a:srgbClr val="374151"/>
              </a:solidFill>
              <a:latin typeface="Arial" panose="020B0604020202020204" pitchFamily="34" charset="0"/>
              <a:ea typeface="Verdana" panose="020B0604030504040204" pitchFamily="34" charset="0"/>
              <a:cs typeface="Arial" panose="020B0604020202020204" pitchFamily="34" charset="0"/>
            </a:endParaRPr>
          </a:p>
        </p:txBody>
      </p:sp>
      <p:sp>
        <p:nvSpPr>
          <p:cNvPr id="3" name="Right Arrow 2"/>
          <p:cNvSpPr/>
          <p:nvPr/>
        </p:nvSpPr>
        <p:spPr>
          <a:xfrm rot="10800000">
            <a:off x="13746478" y="12871830"/>
            <a:ext cx="975361" cy="1017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3135" y="16257741"/>
            <a:ext cx="9733109" cy="5713247"/>
          </a:xfrm>
          <a:prstGeom prst="rect">
            <a:avLst/>
          </a:prstGeom>
        </p:spPr>
      </p:pic>
      <p:sp>
        <p:nvSpPr>
          <p:cNvPr id="31" name="Right Arrow 30"/>
          <p:cNvSpPr/>
          <p:nvPr/>
        </p:nvSpPr>
        <p:spPr>
          <a:xfrm rot="10800000">
            <a:off x="10583182" y="17038474"/>
            <a:ext cx="633458" cy="609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p:cNvSpPr>
            <a:spLocks noChangeArrowheads="1"/>
          </p:cNvSpPr>
          <p:nvPr/>
        </p:nvSpPr>
        <p:spPr bwMode="auto">
          <a:xfrm>
            <a:off x="0" y="0"/>
            <a:ext cx="3832225"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152400" y="152400"/>
            <a:ext cx="3832225"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6"/>
          <p:cNvSpPr>
            <a:spLocks noChangeArrowheads="1"/>
          </p:cNvSpPr>
          <p:nvPr/>
        </p:nvSpPr>
        <p:spPr bwMode="auto">
          <a:xfrm>
            <a:off x="304800" y="304800"/>
            <a:ext cx="3832225"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8"/>
          <p:cNvSpPr>
            <a:spLocks noChangeArrowheads="1"/>
          </p:cNvSpPr>
          <p:nvPr/>
        </p:nvSpPr>
        <p:spPr bwMode="auto">
          <a:xfrm>
            <a:off x="0" y="0"/>
            <a:ext cx="7773988"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0"/>
          <p:cNvSpPr>
            <a:spLocks noChangeArrowheads="1"/>
          </p:cNvSpPr>
          <p:nvPr/>
        </p:nvSpPr>
        <p:spPr bwMode="auto">
          <a:xfrm>
            <a:off x="0" y="0"/>
            <a:ext cx="7662863"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TextBox 42">
            <a:extLst>
              <a:ext uri="{FF2B5EF4-FFF2-40B4-BE49-F238E27FC236}">
                <a16:creationId xmlns:a16="http://schemas.microsoft.com/office/drawing/2014/main" id="{584D0587-AA77-81B9-CC2C-DD82D5EA8D53}"/>
              </a:ext>
            </a:extLst>
          </p:cNvPr>
          <p:cNvSpPr txBox="1"/>
          <p:nvPr/>
        </p:nvSpPr>
        <p:spPr>
          <a:xfrm>
            <a:off x="11216640" y="19387152"/>
            <a:ext cx="18744556" cy="3662541"/>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3600" b="1" dirty="0" smtClean="0">
                <a:solidFill>
                  <a:schemeClr val="bg1"/>
                </a:solidFill>
                <a:latin typeface="Bahnschrift" panose="020B0502040204020203" pitchFamily="34" charset="0"/>
              </a:rPr>
              <a:t>Visualizing </a:t>
            </a:r>
            <a:r>
              <a:rPr lang="en-US" sz="3600" b="1" dirty="0">
                <a:solidFill>
                  <a:schemeClr val="bg1"/>
                </a:solidFill>
                <a:latin typeface="Bahnschrift" panose="020B0502040204020203" pitchFamily="34" charset="0"/>
              </a:rPr>
              <a:t>Exponential Growth Fitting and </a:t>
            </a:r>
            <a:r>
              <a:rPr lang="en-US" sz="3600" b="1" dirty="0" smtClean="0">
                <a:solidFill>
                  <a:schemeClr val="bg1"/>
                </a:solidFill>
                <a:latin typeface="Bahnschrift" panose="020B0502040204020203" pitchFamily="34" charset="0"/>
              </a:rPr>
              <a:t>Predictions</a:t>
            </a:r>
            <a:endParaRPr lang="en-US" sz="3600" b="1" dirty="0">
              <a:solidFill>
                <a:schemeClr val="bg1"/>
              </a:solidFill>
              <a:latin typeface="Bahnschrift" panose="020B0502040204020203"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Upon completing the curve fitting process with an exponential growth model, the ensuing scatter plots </a:t>
            </a:r>
            <a:r>
              <a:rPr lang="en-US" sz="2800" dirty="0" smtClean="0">
                <a:solidFill>
                  <a:schemeClr val="bg1"/>
                </a:solidFill>
                <a:latin typeface="Arial" panose="020B0604020202020204" pitchFamily="34" charset="0"/>
                <a:cs typeface="Arial" panose="020B0604020202020204" pitchFamily="34" charset="0"/>
              </a:rPr>
              <a:t>visually represent </a:t>
            </a:r>
            <a:r>
              <a:rPr lang="en-US" sz="2800" dirty="0">
                <a:solidFill>
                  <a:schemeClr val="bg1"/>
                </a:solidFill>
                <a:latin typeface="Arial" panose="020B0604020202020204" pitchFamily="34" charset="0"/>
                <a:cs typeface="Arial" panose="020B0604020202020204" pitchFamily="34" charset="0"/>
              </a:rPr>
              <a:t>the outcomes. The presence of blue dots signifies actual CO2 emissions data, while the orange line depicts the optimal fit derived from the model. A distinctive clustering feature is introduced, symbolized by red circular clusters ('X' markers) on the plot, adding a layer of complexity to the visualization. The shaded region encircling the curve </a:t>
            </a:r>
            <a:r>
              <a:rPr lang="en-US" sz="2800" dirty="0" smtClean="0">
                <a:solidFill>
                  <a:schemeClr val="bg1"/>
                </a:solidFill>
                <a:latin typeface="Arial" panose="020B0604020202020204" pitchFamily="34" charset="0"/>
                <a:cs typeface="Arial" panose="020B0604020202020204" pitchFamily="34" charset="0"/>
              </a:rPr>
              <a:t>is </a:t>
            </a:r>
            <a:r>
              <a:rPr lang="en-US" sz="2800" dirty="0">
                <a:solidFill>
                  <a:schemeClr val="bg1"/>
                </a:solidFill>
                <a:latin typeface="Arial" panose="020B0604020202020204" pitchFamily="34" charset="0"/>
                <a:cs typeface="Arial" panose="020B0604020202020204" pitchFamily="34" charset="0"/>
              </a:rPr>
              <a:t>a confidence interval, offering insights into the uncertainty associated with the fitted model. These predictive red circular clusters deliver valuable insights into anticipated CO2 emission trends, empowering stakeholders with foresight for strategic planning and decision-making.</a:t>
            </a:r>
            <a:endParaRPr lang="en-GB" sz="2800" b="0" i="0" dirty="0">
              <a:solidFill>
                <a:schemeClr val="bg1"/>
              </a:solidFill>
              <a:effectLst/>
              <a:latin typeface="Arial" panose="020B0604020202020204" pitchFamily="34" charset="0"/>
              <a:cs typeface="Arial" panose="020B0604020202020204" pitchFamily="34" charset="0"/>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79711" y="23381196"/>
            <a:ext cx="9071202" cy="6147401"/>
          </a:xfrm>
          <a:prstGeom prst="rect">
            <a:avLst/>
          </a:prstGeom>
        </p:spPr>
      </p:pic>
      <p:sp>
        <p:nvSpPr>
          <p:cNvPr id="45" name="Right Arrow 44"/>
          <p:cNvSpPr/>
          <p:nvPr/>
        </p:nvSpPr>
        <p:spPr>
          <a:xfrm rot="5400000">
            <a:off x="29115586" y="23057768"/>
            <a:ext cx="626445" cy="644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84D0587-AA77-81B9-CC2C-DD82D5EA8D53}"/>
              </a:ext>
            </a:extLst>
          </p:cNvPr>
          <p:cNvSpPr txBox="1"/>
          <p:nvPr/>
        </p:nvSpPr>
        <p:spPr>
          <a:xfrm>
            <a:off x="854668" y="22290490"/>
            <a:ext cx="10050551" cy="5693866"/>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3200" b="1" dirty="0" smtClean="0">
                <a:solidFill>
                  <a:schemeClr val="bg1"/>
                </a:solidFill>
                <a:latin typeface="Bahnschrift" panose="020B0502040204020203" pitchFamily="34" charset="0"/>
              </a:rPr>
              <a:t>Visualizing </a:t>
            </a:r>
            <a:r>
              <a:rPr lang="en-US" sz="3200" b="1" dirty="0">
                <a:solidFill>
                  <a:schemeClr val="bg1"/>
                </a:solidFill>
                <a:latin typeface="Bahnschrift" panose="020B0502040204020203" pitchFamily="34" charset="0"/>
              </a:rPr>
              <a:t>CO2 Emissions Over Time - Entire Dataset</a:t>
            </a:r>
          </a:p>
          <a:p>
            <a:endParaRPr lang="en-US" sz="2400" b="1" dirty="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The line plot depicting CO2 emissions over time for the entire dataset seamlessly integrates actual historical data (blue line) with predicted values (orange dashed line) for strategic future years (2025, 2030, 2035). This visual representation offers a holistic perspective on the model's prowess, effectively capturing historical trends and providing insightful forecasts for </a:t>
            </a:r>
            <a:r>
              <a:rPr lang="en-US" sz="2800" dirty="0" smtClean="0">
                <a:solidFill>
                  <a:schemeClr val="bg1"/>
                </a:solidFill>
                <a:latin typeface="Arial" panose="020B0604020202020204" pitchFamily="34" charset="0"/>
                <a:cs typeface="Arial" panose="020B0604020202020204" pitchFamily="34" charset="0"/>
              </a:rPr>
              <a:t>potential trajectories. It is crucial to note that the orange dashed line extends beyond observed data, serving as an extrapolation for the specified future years. Exercise caution in interpretation, recognizing the inherent uncertainties associated </a:t>
            </a:r>
            <a:r>
              <a:rPr lang="en-US" sz="2800" dirty="0">
                <a:solidFill>
                  <a:schemeClr val="bg1"/>
                </a:solidFill>
                <a:latin typeface="Arial" panose="020B0604020202020204" pitchFamily="34" charset="0"/>
                <a:cs typeface="Arial" panose="020B0604020202020204" pitchFamily="34" charset="0"/>
              </a:rPr>
              <a:t>with extrapolating beyond the observed range</a:t>
            </a:r>
            <a:r>
              <a:rPr lang="en-US" sz="2800" dirty="0" smtClean="0">
                <a:solidFill>
                  <a:schemeClr val="bg1"/>
                </a:solidFill>
                <a:latin typeface="Arial" panose="020B0604020202020204" pitchFamily="34" charset="0"/>
                <a:cs typeface="Arial" panose="020B0604020202020204" pitchFamily="34" charset="0"/>
              </a:rPr>
              <a:t>.</a:t>
            </a:r>
            <a:endParaRPr lang="en-GB" sz="2800" i="0" dirty="0">
              <a:solidFill>
                <a:srgbClr val="374151"/>
              </a:solidFill>
              <a:effectLst/>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80027" y="23197395"/>
            <a:ext cx="8686625" cy="6331202"/>
          </a:xfrm>
          <a:prstGeom prst="rect">
            <a:avLst/>
          </a:prstGeom>
        </p:spPr>
      </p:pic>
      <p:sp>
        <p:nvSpPr>
          <p:cNvPr id="48" name="Right Arrow 47"/>
          <p:cNvSpPr/>
          <p:nvPr/>
        </p:nvSpPr>
        <p:spPr>
          <a:xfrm>
            <a:off x="11060208" y="24744749"/>
            <a:ext cx="719820" cy="739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17098" y="34054922"/>
            <a:ext cx="10633815" cy="7412784"/>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29158" y="34772945"/>
            <a:ext cx="9221295" cy="6428123"/>
          </a:xfrm>
          <a:prstGeom prst="rect">
            <a:avLst/>
          </a:prstGeom>
        </p:spPr>
      </p:pic>
      <p:sp>
        <p:nvSpPr>
          <p:cNvPr id="52" name="TextBox 51">
            <a:extLst>
              <a:ext uri="{FF2B5EF4-FFF2-40B4-BE49-F238E27FC236}">
                <a16:creationId xmlns:a16="http://schemas.microsoft.com/office/drawing/2014/main" id="{0466E585-0137-0BD5-79FD-F24B8FE22409}"/>
              </a:ext>
            </a:extLst>
          </p:cNvPr>
          <p:cNvSpPr txBox="1"/>
          <p:nvPr/>
        </p:nvSpPr>
        <p:spPr>
          <a:xfrm>
            <a:off x="766765" y="34772945"/>
            <a:ext cx="8473488" cy="6186309"/>
          </a:xfrm>
          <a:prstGeom prst="rect">
            <a:avLst/>
          </a:prstGeom>
          <a:solidFill>
            <a:schemeClr val="accent1">
              <a:lumMod val="60000"/>
              <a:lumOff val="40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US" sz="3200" b="1" dirty="0" smtClean="0">
                <a:solidFill>
                  <a:schemeClr val="bg1"/>
                </a:solidFill>
                <a:latin typeface="Bahnschrift" panose="020B0502040204020203" pitchFamily="34" charset="0"/>
                <a:ea typeface="Verdana" panose="020B0604030504040204" pitchFamily="34" charset="0"/>
              </a:rPr>
              <a:t>Conclusive </a:t>
            </a:r>
            <a:r>
              <a:rPr lang="en-US" sz="3200" b="1" dirty="0">
                <a:solidFill>
                  <a:schemeClr val="bg1"/>
                </a:solidFill>
                <a:latin typeface="Bahnschrift" panose="020B0502040204020203" pitchFamily="34" charset="0"/>
                <a:ea typeface="Verdana" panose="020B0604030504040204" pitchFamily="34" charset="0"/>
              </a:rPr>
              <a:t>Insights:</a:t>
            </a:r>
          </a:p>
          <a:p>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The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in-depth examination presented through scatter plots and meticulous analyses unfolds the intricate interplay between GDP growth and CO2 emissions. Integrating clustering methodologies, curve fitting, and predictive modeling, this investigation offers a nuanced comprehension of global trends and individual country trajectories. </a:t>
            </a: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Incorporating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the Silhouette Score introduces a supplementary assessment layer, strengthening the credibility and significance of the identified clusters. These valuable insights pave the way for a well-informed framework in </a:t>
            </a:r>
            <a:r>
              <a:rPr lang="en-US" sz="2800" dirty="0" smtClean="0">
                <a:solidFill>
                  <a:schemeClr val="bg1"/>
                </a:solidFill>
                <a:latin typeface="Arial" panose="020B0604020202020204" pitchFamily="34" charset="0"/>
                <a:ea typeface="Verdana" panose="020B0604030504040204" pitchFamily="34" charset="0"/>
                <a:cs typeface="Arial" panose="020B0604020202020204" pitchFamily="34" charset="0"/>
              </a:rPr>
              <a:t>formulating environmental policy and </a:t>
            </a:r>
            <a:r>
              <a:rPr lang="en-US" sz="2800" dirty="0">
                <a:solidFill>
                  <a:schemeClr val="bg1"/>
                </a:solidFill>
                <a:latin typeface="Arial" panose="020B0604020202020204" pitchFamily="34" charset="0"/>
                <a:ea typeface="Verdana" panose="020B0604030504040204" pitchFamily="34" charset="0"/>
                <a:cs typeface="Arial" panose="020B0604020202020204" pitchFamily="34" charset="0"/>
              </a:rPr>
              <a:t>sustainable strategies.</a:t>
            </a:r>
            <a:endParaRPr lang="en-GB" sz="2800" i="0" dirty="0">
              <a:solidFill>
                <a:schemeClr val="bg1"/>
              </a:solidFill>
              <a:effectLst/>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61994695"/>
      </p:ext>
    </p:extLst>
  </p:cSld>
  <p:clrMapOvr>
    <a:masterClrMapping/>
  </p:clrMapOvr>
</p:sld>
</file>

<file path=ppt/theme/theme1.xml><?xml version="1.0" encoding="utf-8"?>
<a:theme xmlns:a="http://schemas.openxmlformats.org/drawingml/2006/main" name="Sl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3239</TotalTime>
  <Words>1165</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Bahnschrift</vt:lpstr>
      <vt:lpstr>Bahnschrift SemiBold</vt:lpstr>
      <vt:lpstr>Century Gothic</vt:lpstr>
      <vt:lpstr>Söhne</vt:lpstr>
      <vt:lpstr>Verdana</vt:lpstr>
      <vt:lpstr>Wingdings 3</vt:lpstr>
      <vt:lpstr>Slice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Prabhat Gorrumuchu [Student-PECS]</dc:creator>
  <cp:lastModifiedBy>mir hadi</cp:lastModifiedBy>
  <cp:revision>39</cp:revision>
  <dcterms:created xsi:type="dcterms:W3CDTF">2024-01-05T20:50:18Z</dcterms:created>
  <dcterms:modified xsi:type="dcterms:W3CDTF">2024-01-18T21:03:56Z</dcterms:modified>
</cp:coreProperties>
</file>