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530" r:id="rId5"/>
    <p:sldId id="531" r:id="rId6"/>
    <p:sldId id="533" r:id="rId7"/>
    <p:sldId id="534" r:id="rId8"/>
    <p:sldId id="546" r:id="rId9"/>
    <p:sldId id="548" r:id="rId10"/>
    <p:sldId id="553" r:id="rId11"/>
    <p:sldId id="551" r:id="rId12"/>
    <p:sldId id="552" r:id="rId13"/>
    <p:sldId id="54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C6"/>
    <a:srgbClr val="FFCE3C"/>
    <a:srgbClr val="FEB52B"/>
    <a:srgbClr val="8822EE"/>
    <a:srgbClr val="F01688"/>
    <a:srgbClr val="2F21F3"/>
    <a:srgbClr val="F01689"/>
    <a:srgbClr val="6F22E3"/>
    <a:srgbClr val="E218A3"/>
    <a:srgbClr val="BA2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422"/>
  </p:normalViewPr>
  <p:slideViewPr>
    <p:cSldViewPr snapToGrid="0">
      <p:cViewPr varScale="1">
        <p:scale>
          <a:sx n="80" d="100"/>
          <a:sy n="80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7/31/2025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accent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en-IN" sz="2400" dirty="0">
                <a:latin typeface="Book Antiqua" panose="02040602050305030304" pitchFamily="18" charset="0"/>
              </a:rPr>
              <a:t>: Project Title:</a:t>
            </a:r>
            <a:br>
              <a:rPr lang="en-IN" sz="2400" dirty="0">
                <a:latin typeface="Book Antiqua" panose="02040602050305030304" pitchFamily="18" charset="0"/>
              </a:rPr>
            </a:br>
            <a:br>
              <a:rPr lang="en-IN" sz="2400" dirty="0">
                <a:latin typeface="Book Antiqua" panose="02040602050305030304" pitchFamily="18" charset="0"/>
              </a:rPr>
            </a:br>
            <a:r>
              <a:rPr lang="en-IN" sz="2400" dirty="0">
                <a:latin typeface="Book Antiqua" panose="02040602050305030304" pitchFamily="18" charset="0"/>
              </a:rPr>
              <a:t>CKD PACKAGING VISION POKAYOKE TRACEABILITY SYSTEM</a:t>
            </a:r>
            <a:br>
              <a:rPr lang="en-IN" sz="2400" dirty="0">
                <a:latin typeface="Book Antiqua" panose="02040602050305030304" pitchFamily="18" charset="0"/>
              </a:rPr>
            </a:br>
            <a:br>
              <a:rPr lang="en-IN" sz="2400" dirty="0">
                <a:latin typeface="Book Antiqua" panose="02040602050305030304" pitchFamily="18" charset="0"/>
              </a:rPr>
            </a:b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4293" y="4154755"/>
            <a:ext cx="5723381" cy="758952"/>
          </a:xfrm>
        </p:spPr>
        <p:txBody>
          <a:bodyPr/>
          <a:lstStyle/>
          <a:p>
            <a:r>
              <a:rPr lang="en-US" sz="3200" b="1" dirty="0"/>
              <a:t>Project Developed &amp; Design by:</a:t>
            </a:r>
          </a:p>
          <a:p>
            <a:r>
              <a:rPr lang="en-US" sz="3200" b="1" dirty="0"/>
              <a:t>KAPSE SONS ROBOTICS &amp; AUTOMATION</a:t>
            </a:r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E61B4-83EF-105D-AACC-70E8B227E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4" y="293263"/>
            <a:ext cx="2838825" cy="80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1069848"/>
          </a:xfrm>
        </p:spPr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Mr.Swapnil Kapse​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kapse.s.s@gmail.com</a:t>
            </a:r>
            <a:endParaRPr lang="en-US" dirty="0">
              <a:latin typeface="Segoe UI Light" panose="020B0502040204020203" pitchFamily="34" charset="0"/>
              <a:ea typeface="Calibri" panose="020F0502020204030204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162277"/>
            <a:ext cx="8878824" cy="1069848"/>
          </a:xfrm>
        </p:spPr>
        <p:txBody>
          <a:bodyPr>
            <a:normAutofit/>
          </a:bodyPr>
          <a:lstStyle/>
          <a:p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CONTENT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507998"/>
            <a:ext cx="6422136" cy="3282696"/>
          </a:xfrm>
        </p:spPr>
        <p:txBody>
          <a:bodyPr/>
          <a:lstStyle/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 STATEMENT &amp; OBJECTIVE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SCOPE OF WORK</a:t>
            </a: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CURRENT SYSTEM</a:t>
            </a: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NEW SYSTEM</a:t>
            </a: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PROCESS FLOW</a:t>
            </a: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ROBOT &amp; VISION SYSTEM</a:t>
            </a: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TRACEABILITY- BARCODE, SCANNER, BIOMETRIC </a:t>
            </a:r>
          </a:p>
          <a:p>
            <a:pPr marL="342900" indent="-342900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KSRA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A2ADAC-033A-2BC7-BE64-EFA0C67D9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4" y="293263"/>
            <a:ext cx="2838825" cy="80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Project focuses on CKD vision based part inspection with box packing &amp; traceability system.</a:t>
            </a:r>
            <a:br>
              <a:rPr lang="en-IN" dirty="0">
                <a:latin typeface="Book Antiqua" panose="02040602050305030304" pitchFamily="18" charset="0"/>
              </a:rPr>
            </a:br>
            <a:br>
              <a:rPr lang="en-IN" dirty="0">
                <a:latin typeface="Book Antiqua" panose="02040602050305030304" pitchFamily="18" charset="0"/>
              </a:rPr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CE5B8-A163-09EA-4C3C-23AF6F385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524" y="378988"/>
            <a:ext cx="2838825" cy="80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statement &amp;objectives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Problem statement </a:t>
            </a:r>
            <a:r>
              <a:rPr lang="en-US" dirty="0"/>
              <a:t>: To check all BOPs of finished parts &amp; packed it in box according to matrix set in system &amp; traced it.</a:t>
            </a:r>
          </a:p>
          <a:p>
            <a:r>
              <a:rPr lang="en-US" b="1" dirty="0"/>
              <a:t>Objectives: </a:t>
            </a:r>
            <a:r>
              <a:rPr lang="en-US" dirty="0"/>
              <a:t>To achieve the 100% repeatability in CKD inspection &amp; traceability system.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20359-0D0E-7100-AC3F-7DD6A8F5E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4" y="293263"/>
            <a:ext cx="2838825" cy="80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2D8B-92F5-22B2-084C-934BCBC00D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04B5D-BB88-E446-FDC1-8BE748EFE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401699"/>
          </a:xfrm>
        </p:spPr>
        <p:txBody>
          <a:bodyPr/>
          <a:lstStyle/>
          <a:p>
            <a:r>
              <a:rPr lang="en-US" dirty="0"/>
              <a:t>Analysis of Past history of the current assembly line in CKD Operation.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C0C5B-16A7-E317-7222-BF9FA26C0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75419" y="2460190"/>
            <a:ext cx="2103120" cy="704088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D9B67F-AD02-4BA5-209B-C91070303A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75419" y="3236976"/>
            <a:ext cx="2093976" cy="1401699"/>
          </a:xfrm>
        </p:spPr>
        <p:txBody>
          <a:bodyPr/>
          <a:lstStyle/>
          <a:p>
            <a:r>
              <a:rPr lang="en-US" dirty="0"/>
              <a:t>We design new robotic vision based inspection system with traceability.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69FBD2-F371-6F7E-1D42-95EFADFA10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28463" y="2476706"/>
            <a:ext cx="2103120" cy="704088"/>
          </a:xfrm>
        </p:spPr>
        <p:txBody>
          <a:bodyPr/>
          <a:lstStyle/>
          <a:p>
            <a:r>
              <a:rPr lang="en-US" dirty="0"/>
              <a:t>SIMULATION USED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39B280-D4F1-D5B7-9D62-C1DA10C605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28463" y="3264027"/>
            <a:ext cx="2093976" cy="1374648"/>
          </a:xfrm>
        </p:spPr>
        <p:txBody>
          <a:bodyPr/>
          <a:lstStyle/>
          <a:p>
            <a:r>
              <a:rPr lang="en-US" dirty="0"/>
              <a:t>Took a trials on AI based vision system with robot arm.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9544CE-BE3D-F6DD-FADE-D85F729A9B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74280" y="3264027"/>
            <a:ext cx="2750820" cy="1374648"/>
          </a:xfrm>
        </p:spPr>
        <p:txBody>
          <a:bodyPr/>
          <a:lstStyle/>
          <a:p>
            <a:r>
              <a:rPr lang="en-US" dirty="0"/>
              <a:t>During design the project we planned how to execute &amp; implement it efficiently.</a:t>
            </a:r>
          </a:p>
          <a:p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6785830-C8EA-FE59-8A34-2EFEAA1E304E}"/>
              </a:ext>
            </a:extLst>
          </p:cNvPr>
          <p:cNvSpPr txBox="1">
            <a:spLocks/>
          </p:cNvSpPr>
          <p:nvPr/>
        </p:nvSpPr>
        <p:spPr>
          <a:xfrm flipH="1">
            <a:off x="7574280" y="2460190"/>
            <a:ext cx="2610612" cy="668421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 spc="0" baseline="0">
                <a:solidFill>
                  <a:schemeClr val="tx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IMPLEMENTATION PLAN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7B512E-2424-83FC-3B92-0E249016B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4" y="293263"/>
            <a:ext cx="2838825" cy="80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8DF25C-FA37-CD17-BC0C-BF3B7AD8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3"/>
            <a:ext cx="8878824" cy="1177671"/>
          </a:xfrm>
        </p:spPr>
        <p:txBody>
          <a:bodyPr/>
          <a:lstStyle/>
          <a:p>
            <a:r>
              <a:rPr lang="en-IN" dirty="0"/>
              <a:t>Current system &amp; process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32C26A-157A-CA45-3650-2FA1AFCDAE09}"/>
              </a:ext>
            </a:extLst>
          </p:cNvPr>
          <p:cNvSpPr txBox="1"/>
          <p:nvPr/>
        </p:nvSpPr>
        <p:spPr>
          <a:xfrm>
            <a:off x="1858479" y="2295679"/>
            <a:ext cx="79617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The current CKD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pokayoke</a:t>
            </a: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system has 3 conveyors. Out of which 1 is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ment</a:t>
            </a: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for empty box &amp; 2 for vision based part inspections. As current system has stationary vision system, there are limitations of field of view. So we can not inspect complete part.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 each part there is barcode printer &amp; scanner to apply traceability.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There is 1 weighing scale with conveyor which help us to check complete part filled box weight check with standard weight which stored in system &amp; accordingly will get OK/NG result of box.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73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ED07F-8484-DFC0-0FF0-A08331276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95CAC9-A979-248D-E993-4556A4F0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3"/>
            <a:ext cx="8878824" cy="1177671"/>
          </a:xfrm>
        </p:spPr>
        <p:txBody>
          <a:bodyPr/>
          <a:lstStyle/>
          <a:p>
            <a:r>
              <a:rPr lang="en-IN" dirty="0"/>
              <a:t>NEW system &amp; process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300D8F-32F9-7F28-9933-F0FFD74E8F85}"/>
              </a:ext>
            </a:extLst>
          </p:cNvPr>
          <p:cNvSpPr txBox="1"/>
          <p:nvPr/>
        </p:nvSpPr>
        <p:spPr>
          <a:xfrm>
            <a:off x="1858479" y="2295679"/>
            <a:ext cx="79617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The new system has 3 conveyors out of which 1 is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ment</a:t>
            </a: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for box &amp; other 2 for part inspection.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But here we are eliminating all old vision system problem.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We are implementing robotic vision based system. The robotic will move in such way that the camera will get all necessary images as required for inspections.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Also we are using 2 weighing scale for box. Initially we are making box weight to null so that there is no environmental effect of box.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Also we have biometric system, barcode generator &amp; scanners to implement flawless traceability.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31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5B9D3-91B1-DCB2-6853-005417D42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7D7794F-4574-678C-32BE-DB645C8A3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4" y="293263"/>
            <a:ext cx="2838825" cy="807877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B66BFF8-6049-F684-F036-12317EB60116}"/>
              </a:ext>
            </a:extLst>
          </p:cNvPr>
          <p:cNvSpPr/>
          <p:nvPr/>
        </p:nvSpPr>
        <p:spPr>
          <a:xfrm>
            <a:off x="458767" y="2651666"/>
            <a:ext cx="339675" cy="5011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B69AD8-5981-EEF3-8626-37A358627B22}"/>
              </a:ext>
            </a:extLst>
          </p:cNvPr>
          <p:cNvSpPr/>
          <p:nvPr/>
        </p:nvSpPr>
        <p:spPr>
          <a:xfrm>
            <a:off x="1359167" y="1101140"/>
            <a:ext cx="339675" cy="5011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8F9241-370F-B600-2F00-48FEA3DB321B}"/>
              </a:ext>
            </a:extLst>
          </p:cNvPr>
          <p:cNvSpPr/>
          <p:nvPr/>
        </p:nvSpPr>
        <p:spPr>
          <a:xfrm>
            <a:off x="7654434" y="4023039"/>
            <a:ext cx="339675" cy="5011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38F4A3-ADD1-9306-97D6-68F680B3497A}"/>
              </a:ext>
            </a:extLst>
          </p:cNvPr>
          <p:cNvSpPr/>
          <p:nvPr/>
        </p:nvSpPr>
        <p:spPr>
          <a:xfrm>
            <a:off x="1197630" y="2340639"/>
            <a:ext cx="914400" cy="15498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EMPTY BOX WEIGHING TABLE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ECF3C7-9BE2-7B61-36A0-CB40D89A1949}"/>
              </a:ext>
            </a:extLst>
          </p:cNvPr>
          <p:cNvSpPr/>
          <p:nvPr/>
        </p:nvSpPr>
        <p:spPr>
          <a:xfrm>
            <a:off x="2166074" y="2356934"/>
            <a:ext cx="8121112" cy="15498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           BOX CONVEYOR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5A85DC-E83F-AAAA-0948-607044FB732E}"/>
              </a:ext>
            </a:extLst>
          </p:cNvPr>
          <p:cNvCxnSpPr/>
          <p:nvPr/>
        </p:nvCxnSpPr>
        <p:spPr>
          <a:xfrm>
            <a:off x="2235571" y="2550460"/>
            <a:ext cx="0" cy="128635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607CC4-4C79-73EC-04C9-B87396435299}"/>
              </a:ext>
            </a:extLst>
          </p:cNvPr>
          <p:cNvCxnSpPr/>
          <p:nvPr/>
        </p:nvCxnSpPr>
        <p:spPr>
          <a:xfrm>
            <a:off x="4391868" y="2550460"/>
            <a:ext cx="0" cy="128635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E23E0F-FFE2-008E-E114-8A42ED6EDFB6}"/>
              </a:ext>
            </a:extLst>
          </p:cNvPr>
          <p:cNvCxnSpPr/>
          <p:nvPr/>
        </p:nvCxnSpPr>
        <p:spPr>
          <a:xfrm>
            <a:off x="5805622" y="2533427"/>
            <a:ext cx="0" cy="128635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B4B412-3D0E-11C0-910D-0C5F99E0B7BB}"/>
              </a:ext>
            </a:extLst>
          </p:cNvPr>
          <p:cNvCxnSpPr/>
          <p:nvPr/>
        </p:nvCxnSpPr>
        <p:spPr>
          <a:xfrm>
            <a:off x="7313493" y="2516880"/>
            <a:ext cx="0" cy="128635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D0B405-8949-11CA-2D27-48B6F4AD4BA8}"/>
              </a:ext>
            </a:extLst>
          </p:cNvPr>
          <p:cNvCxnSpPr/>
          <p:nvPr/>
        </p:nvCxnSpPr>
        <p:spPr>
          <a:xfrm>
            <a:off x="8451546" y="2516880"/>
            <a:ext cx="0" cy="128635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5C4273-90B9-2DE8-9DAF-9ECAC2345611}"/>
              </a:ext>
            </a:extLst>
          </p:cNvPr>
          <p:cNvCxnSpPr/>
          <p:nvPr/>
        </p:nvCxnSpPr>
        <p:spPr>
          <a:xfrm>
            <a:off x="9459980" y="2533427"/>
            <a:ext cx="0" cy="128635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7D2AE1-40FD-DB3B-0671-E019CA78CA94}"/>
              </a:ext>
            </a:extLst>
          </p:cNvPr>
          <p:cNvCxnSpPr/>
          <p:nvPr/>
        </p:nvCxnSpPr>
        <p:spPr>
          <a:xfrm>
            <a:off x="3182397" y="2562610"/>
            <a:ext cx="0" cy="128635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567D8A2-A516-5570-3B63-CB396D972329}"/>
              </a:ext>
            </a:extLst>
          </p:cNvPr>
          <p:cNvSpPr/>
          <p:nvPr/>
        </p:nvSpPr>
        <p:spPr>
          <a:xfrm>
            <a:off x="1964254" y="1558056"/>
            <a:ext cx="1020298" cy="747792"/>
          </a:xfrm>
          <a:prstGeom prst="rect">
            <a:avLst/>
          </a:prstGeom>
          <a:solidFill>
            <a:srgbClr val="FFCE3C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LH PART IP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5E53BC-8D74-9C8E-3C33-069B51B40C29}"/>
              </a:ext>
            </a:extLst>
          </p:cNvPr>
          <p:cNvSpPr/>
          <p:nvPr/>
        </p:nvSpPr>
        <p:spPr>
          <a:xfrm>
            <a:off x="1964254" y="4064087"/>
            <a:ext cx="1020298" cy="74779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RH PART IP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8FC97F-2E1D-9024-7960-E622F70BA059}"/>
              </a:ext>
            </a:extLst>
          </p:cNvPr>
          <p:cNvSpPr/>
          <p:nvPr/>
        </p:nvSpPr>
        <p:spPr>
          <a:xfrm rot="5400000">
            <a:off x="4390701" y="390385"/>
            <a:ext cx="747793" cy="3045416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LH VISION CONVEYOR WITH ROBOT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C2C289-201E-9A6D-3857-9FF8679E0B24}"/>
              </a:ext>
            </a:extLst>
          </p:cNvPr>
          <p:cNvSpPr/>
          <p:nvPr/>
        </p:nvSpPr>
        <p:spPr>
          <a:xfrm rot="5400000">
            <a:off x="4390701" y="2915276"/>
            <a:ext cx="747793" cy="3045416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RH VISION CONVEYOR WITH ROBOT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D6AC55-C88D-B343-4586-F8709EA2C0DA}"/>
              </a:ext>
            </a:extLst>
          </p:cNvPr>
          <p:cNvSpPr/>
          <p:nvPr/>
        </p:nvSpPr>
        <p:spPr>
          <a:xfrm>
            <a:off x="4999189" y="2387385"/>
            <a:ext cx="201478" cy="154983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A6CE3-7893-B405-772B-ED08109A616E}"/>
              </a:ext>
            </a:extLst>
          </p:cNvPr>
          <p:cNvSpPr/>
          <p:nvPr/>
        </p:nvSpPr>
        <p:spPr>
          <a:xfrm>
            <a:off x="6414052" y="1784585"/>
            <a:ext cx="1074539" cy="468824"/>
          </a:xfrm>
          <a:prstGeom prst="rect">
            <a:avLst/>
          </a:prstGeom>
          <a:solidFill>
            <a:srgbClr val="FFC6C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LH PART BARCODE TBL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BCD91F-A156-42AB-D419-7A5A787C4807}"/>
              </a:ext>
            </a:extLst>
          </p:cNvPr>
          <p:cNvSpPr/>
          <p:nvPr/>
        </p:nvSpPr>
        <p:spPr>
          <a:xfrm>
            <a:off x="6414052" y="4087853"/>
            <a:ext cx="1074539" cy="468824"/>
          </a:xfrm>
          <a:prstGeom prst="rect">
            <a:avLst/>
          </a:prstGeom>
          <a:solidFill>
            <a:srgbClr val="FFC6C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RH PART BARCODE TBL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A4DA7A-6759-8DCA-6DF6-DC2C22DBB536}"/>
              </a:ext>
            </a:extLst>
          </p:cNvPr>
          <p:cNvSpPr/>
          <p:nvPr/>
        </p:nvSpPr>
        <p:spPr>
          <a:xfrm>
            <a:off x="10389109" y="2377860"/>
            <a:ext cx="590227" cy="15498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FINISH BOX WEIGHING CONVEYOR</a:t>
            </a:r>
          </a:p>
          <a:p>
            <a:pPr algn="ctr"/>
            <a:endParaRPr lang="en-IN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6934932-5171-C39A-FC45-D3D695E0DBB3}"/>
              </a:ext>
            </a:extLst>
          </p:cNvPr>
          <p:cNvCxnSpPr>
            <a:cxnSpLocks/>
          </p:cNvCxnSpPr>
          <p:nvPr/>
        </p:nvCxnSpPr>
        <p:spPr>
          <a:xfrm>
            <a:off x="626627" y="3193639"/>
            <a:ext cx="0" cy="526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C841EC8-CADA-6439-2140-B7CFD8E50AAC}"/>
              </a:ext>
            </a:extLst>
          </p:cNvPr>
          <p:cNvCxnSpPr>
            <a:cxnSpLocks/>
          </p:cNvCxnSpPr>
          <p:nvPr/>
        </p:nvCxnSpPr>
        <p:spPr>
          <a:xfrm flipH="1">
            <a:off x="411655" y="3298639"/>
            <a:ext cx="226097" cy="34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D259506-7A06-6E30-C28B-0F787261DC97}"/>
              </a:ext>
            </a:extLst>
          </p:cNvPr>
          <p:cNvCxnSpPr>
            <a:cxnSpLocks/>
          </p:cNvCxnSpPr>
          <p:nvPr/>
        </p:nvCxnSpPr>
        <p:spPr>
          <a:xfrm flipH="1" flipV="1">
            <a:off x="626627" y="3298639"/>
            <a:ext cx="183477" cy="316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C300FE-A10B-6922-325C-4EABFA6568BF}"/>
              </a:ext>
            </a:extLst>
          </p:cNvPr>
          <p:cNvCxnSpPr>
            <a:cxnSpLocks/>
          </p:cNvCxnSpPr>
          <p:nvPr/>
        </p:nvCxnSpPr>
        <p:spPr>
          <a:xfrm flipH="1">
            <a:off x="1302907" y="1817960"/>
            <a:ext cx="226097" cy="34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17D897-6832-19B0-46CC-7CFA41FE2E7C}"/>
              </a:ext>
            </a:extLst>
          </p:cNvPr>
          <p:cNvCxnSpPr>
            <a:cxnSpLocks/>
          </p:cNvCxnSpPr>
          <p:nvPr/>
        </p:nvCxnSpPr>
        <p:spPr>
          <a:xfrm>
            <a:off x="1539019" y="1649622"/>
            <a:ext cx="0" cy="526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1C4F0F0-4194-11EC-1B2E-D748D49E8D37}"/>
              </a:ext>
            </a:extLst>
          </p:cNvPr>
          <p:cNvCxnSpPr>
            <a:cxnSpLocks/>
          </p:cNvCxnSpPr>
          <p:nvPr/>
        </p:nvCxnSpPr>
        <p:spPr>
          <a:xfrm flipH="1" flipV="1">
            <a:off x="1568159" y="1831583"/>
            <a:ext cx="183477" cy="316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A72046E-9902-CF31-8190-40F36E2BFDB5}"/>
              </a:ext>
            </a:extLst>
          </p:cNvPr>
          <p:cNvSpPr/>
          <p:nvPr/>
        </p:nvSpPr>
        <p:spPr>
          <a:xfrm>
            <a:off x="1284048" y="3972859"/>
            <a:ext cx="339675" cy="5011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621C64-5701-0210-E94A-0B50FF39D7C6}"/>
              </a:ext>
            </a:extLst>
          </p:cNvPr>
          <p:cNvCxnSpPr>
            <a:cxnSpLocks/>
          </p:cNvCxnSpPr>
          <p:nvPr/>
        </p:nvCxnSpPr>
        <p:spPr>
          <a:xfrm flipH="1">
            <a:off x="1227788" y="4689679"/>
            <a:ext cx="226097" cy="34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DF66EC-F7BB-7399-39FA-E0A4178C7B41}"/>
              </a:ext>
            </a:extLst>
          </p:cNvPr>
          <p:cNvCxnSpPr>
            <a:cxnSpLocks/>
          </p:cNvCxnSpPr>
          <p:nvPr/>
        </p:nvCxnSpPr>
        <p:spPr>
          <a:xfrm>
            <a:off x="1463900" y="4521341"/>
            <a:ext cx="0" cy="526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B741F1-4AE9-158C-D15E-36CC7148BB11}"/>
              </a:ext>
            </a:extLst>
          </p:cNvPr>
          <p:cNvCxnSpPr>
            <a:cxnSpLocks/>
          </p:cNvCxnSpPr>
          <p:nvPr/>
        </p:nvCxnSpPr>
        <p:spPr>
          <a:xfrm flipH="1" flipV="1">
            <a:off x="1493040" y="4703302"/>
            <a:ext cx="183477" cy="316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50C8A4DD-C2B7-C247-50C7-B8AF7B6CD317}"/>
              </a:ext>
            </a:extLst>
          </p:cNvPr>
          <p:cNvSpPr/>
          <p:nvPr/>
        </p:nvSpPr>
        <p:spPr>
          <a:xfrm>
            <a:off x="14022229" y="1054808"/>
            <a:ext cx="339675" cy="5011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809ED18-CE55-42C4-BCD9-B4DDB5C82C10}"/>
              </a:ext>
            </a:extLst>
          </p:cNvPr>
          <p:cNvCxnSpPr>
            <a:cxnSpLocks/>
          </p:cNvCxnSpPr>
          <p:nvPr/>
        </p:nvCxnSpPr>
        <p:spPr>
          <a:xfrm flipH="1">
            <a:off x="7588160" y="4714210"/>
            <a:ext cx="226097" cy="34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8C4B7C5-0AFC-B9C4-50D1-D691F71F2ED5}"/>
              </a:ext>
            </a:extLst>
          </p:cNvPr>
          <p:cNvCxnSpPr>
            <a:cxnSpLocks/>
          </p:cNvCxnSpPr>
          <p:nvPr/>
        </p:nvCxnSpPr>
        <p:spPr>
          <a:xfrm>
            <a:off x="7824272" y="4545872"/>
            <a:ext cx="0" cy="526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106ABEE-5B75-E697-9E2D-36954A9B619C}"/>
              </a:ext>
            </a:extLst>
          </p:cNvPr>
          <p:cNvCxnSpPr>
            <a:cxnSpLocks/>
          </p:cNvCxnSpPr>
          <p:nvPr/>
        </p:nvCxnSpPr>
        <p:spPr>
          <a:xfrm flipH="1" flipV="1">
            <a:off x="7853412" y="4727833"/>
            <a:ext cx="183477" cy="316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589AB8E8-1334-DD5D-4C22-67559F01BE91}"/>
              </a:ext>
            </a:extLst>
          </p:cNvPr>
          <p:cNvSpPr/>
          <p:nvPr/>
        </p:nvSpPr>
        <p:spPr>
          <a:xfrm>
            <a:off x="7814257" y="1252590"/>
            <a:ext cx="339675" cy="5011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3DF1D47-56F4-3E89-4749-B7CB38390196}"/>
              </a:ext>
            </a:extLst>
          </p:cNvPr>
          <p:cNvCxnSpPr>
            <a:cxnSpLocks/>
          </p:cNvCxnSpPr>
          <p:nvPr/>
        </p:nvCxnSpPr>
        <p:spPr>
          <a:xfrm flipH="1">
            <a:off x="7824271" y="1899497"/>
            <a:ext cx="159823" cy="262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9CF3652-C955-B695-33EA-6F7DF5C123CA}"/>
              </a:ext>
            </a:extLst>
          </p:cNvPr>
          <p:cNvCxnSpPr>
            <a:cxnSpLocks/>
          </p:cNvCxnSpPr>
          <p:nvPr/>
        </p:nvCxnSpPr>
        <p:spPr>
          <a:xfrm>
            <a:off x="7994109" y="1731159"/>
            <a:ext cx="0" cy="526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3604653-3B67-42AD-245E-A579A53E3D1A}"/>
              </a:ext>
            </a:extLst>
          </p:cNvPr>
          <p:cNvCxnSpPr>
            <a:cxnSpLocks/>
          </p:cNvCxnSpPr>
          <p:nvPr/>
        </p:nvCxnSpPr>
        <p:spPr>
          <a:xfrm flipH="1" flipV="1">
            <a:off x="8023249" y="1913120"/>
            <a:ext cx="130683" cy="235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4246831B-C246-34C9-713A-80D8A8095BAA}"/>
              </a:ext>
            </a:extLst>
          </p:cNvPr>
          <p:cNvSpPr/>
          <p:nvPr/>
        </p:nvSpPr>
        <p:spPr>
          <a:xfrm>
            <a:off x="11266792" y="2692531"/>
            <a:ext cx="339675" cy="5011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BF8FA5D-6C7C-A8AC-40ED-58DF8B27A3D3}"/>
              </a:ext>
            </a:extLst>
          </p:cNvPr>
          <p:cNvCxnSpPr>
            <a:cxnSpLocks/>
          </p:cNvCxnSpPr>
          <p:nvPr/>
        </p:nvCxnSpPr>
        <p:spPr>
          <a:xfrm>
            <a:off x="11434652" y="3234504"/>
            <a:ext cx="0" cy="526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BCFE933-9B58-283B-563D-83B3D08942C2}"/>
              </a:ext>
            </a:extLst>
          </p:cNvPr>
          <p:cNvCxnSpPr>
            <a:cxnSpLocks/>
          </p:cNvCxnSpPr>
          <p:nvPr/>
        </p:nvCxnSpPr>
        <p:spPr>
          <a:xfrm flipH="1">
            <a:off x="11219680" y="3339504"/>
            <a:ext cx="226097" cy="34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0BA3D9D-BCB0-97D5-81DF-CD12890F97B6}"/>
              </a:ext>
            </a:extLst>
          </p:cNvPr>
          <p:cNvCxnSpPr>
            <a:cxnSpLocks/>
          </p:cNvCxnSpPr>
          <p:nvPr/>
        </p:nvCxnSpPr>
        <p:spPr>
          <a:xfrm flipH="1" flipV="1">
            <a:off x="11434652" y="3339504"/>
            <a:ext cx="183477" cy="316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557FE66-D2A2-EC66-DB42-25F74F543449}"/>
              </a:ext>
            </a:extLst>
          </p:cNvPr>
          <p:cNvSpPr txBox="1"/>
          <p:nvPr/>
        </p:nvSpPr>
        <p:spPr>
          <a:xfrm>
            <a:off x="4038600" y="600075"/>
            <a:ext cx="379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WORK FLOW CHART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7964E818-5F97-275F-308A-3C965FEDC862}"/>
              </a:ext>
            </a:extLst>
          </p:cNvPr>
          <p:cNvSpPr/>
          <p:nvPr/>
        </p:nvSpPr>
        <p:spPr>
          <a:xfrm>
            <a:off x="6347206" y="1079822"/>
            <a:ext cx="1219933" cy="547440"/>
          </a:xfrm>
          <a:prstGeom prst="wedgeRoundRectCallout">
            <a:avLst>
              <a:gd name="adj1" fmla="val -112185"/>
              <a:gd name="adj2" fmla="val 7468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Robotic vision system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95CA8DE-1A1D-FB17-C682-9497CBC91C74}"/>
              </a:ext>
            </a:extLst>
          </p:cNvPr>
          <p:cNvSpPr/>
          <p:nvPr/>
        </p:nvSpPr>
        <p:spPr>
          <a:xfrm>
            <a:off x="6327749" y="4861773"/>
            <a:ext cx="1219933" cy="547440"/>
          </a:xfrm>
          <a:prstGeom prst="wedgeRoundRectCallout">
            <a:avLst>
              <a:gd name="adj1" fmla="val -119993"/>
              <a:gd name="adj2" fmla="val -11845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Robotic vision system</a:t>
            </a:r>
          </a:p>
        </p:txBody>
      </p:sp>
    </p:spTree>
    <p:extLst>
      <p:ext uri="{BB962C8B-B14F-4D97-AF65-F5344CB8AC3E}">
        <p14:creationId xmlns:p14="http://schemas.microsoft.com/office/powerpoint/2010/main" val="361964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AE9CE-7769-1ED6-1D3B-0EAFF71BF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C88A60-A666-A437-1E0A-06CA6875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3"/>
            <a:ext cx="8878824" cy="1177671"/>
          </a:xfrm>
        </p:spPr>
        <p:txBody>
          <a:bodyPr/>
          <a:lstStyle/>
          <a:p>
            <a:r>
              <a:rPr lang="en-IN" dirty="0"/>
              <a:t>Robot &amp; vision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2B322-FFC0-24B7-000A-2E1E5519A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63" y="2160073"/>
            <a:ext cx="2421637" cy="34000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8E8024-5A5A-3204-BC03-4C9903A19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207" y="2160073"/>
            <a:ext cx="4014068" cy="3400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535FB2-3C5B-265E-859F-27D80B3803F2}"/>
              </a:ext>
            </a:extLst>
          </p:cNvPr>
          <p:cNvSpPr txBox="1"/>
          <p:nvPr/>
        </p:nvSpPr>
        <p:spPr>
          <a:xfrm>
            <a:off x="1655064" y="5664686"/>
            <a:ext cx="7961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6 axis robot with reach of 912 mm. Very fast. Very accurate.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AI based vision system. Very fast processing. High repeatability.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40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420</TotalTime>
  <Words>474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 Antiqua</vt:lpstr>
      <vt:lpstr>Calibri</vt:lpstr>
      <vt:lpstr>Courier New</vt:lpstr>
      <vt:lpstr>Segoe UI Light</vt:lpstr>
      <vt:lpstr>Tw Cen MT</vt:lpstr>
      <vt:lpstr>Office Theme</vt:lpstr>
      <vt:lpstr>: Project Title:  CKD PACKAGING VISION POKAYOKE TRACEABILITY SYSTEM  </vt:lpstr>
      <vt:lpstr>CONTENT</vt:lpstr>
      <vt:lpstr>INTRODUCTION</vt:lpstr>
      <vt:lpstr>Problem statement &amp;objectives</vt:lpstr>
      <vt:lpstr>Scope of work</vt:lpstr>
      <vt:lpstr>Current system &amp; process</vt:lpstr>
      <vt:lpstr>NEW system &amp; process</vt:lpstr>
      <vt:lpstr>PowerPoint Presentation</vt:lpstr>
      <vt:lpstr>Robot &amp; vision system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12</cp:revision>
  <dcterms:created xsi:type="dcterms:W3CDTF">2022-10-27T00:37:19Z</dcterms:created>
  <dcterms:modified xsi:type="dcterms:W3CDTF">2025-07-31T12:06:39Z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