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953AA-3978-44B4-8D57-91FD3FB16857}" v="2" dt="2025-03-08T12:48:5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19D9-0CE1-33C4-A7F6-CE0AB3683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78EB7-632A-2879-5403-B0BFC1E0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CA93C-5B2B-19DA-BD09-F7A2ACA8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595C-8506-D4A4-3ED7-C1E91A8A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75BC-0F43-A685-2614-8845EABE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5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4719-1A94-FC6D-E149-56C91BBB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9B02E-4E9D-1AC6-2AB9-E593B5AD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0739-A156-07AF-9AA7-8B5775BA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6F84-A2C0-446D-B01D-D7616A73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4CE9-A4E7-331B-2D5E-64080073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2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FB1B7-AFEA-4707-E7EB-7EEAEF8BF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838E7-5DF9-85B9-8850-EEC4DEA9B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637BA-354C-0550-A0B3-2306301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A35C-C801-C70B-8602-2F60E4F3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8BDA-860E-09F5-0627-0E31AC39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40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3C35-98F5-5C77-BAFF-D61C5045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D154-8401-CC37-B304-B57A538EE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D8C8-CC49-A1E8-3DCF-EE09E22F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B153-8445-926C-A23E-798229F5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F481D-BDD3-6F59-1263-D5B0394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8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72A1-FC2B-AF32-E959-EDE5488F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EEBA6-552A-898E-19B1-0DFBE6003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211EA-CA79-4423-9EAC-246D5055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9B0C-3982-8105-E443-4664E2DF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6064-2B5D-8516-23CA-5E97D4C8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83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92D7-6B2C-814D-F2EE-A866FDD7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23CA-95F1-7002-C8F2-E1C19BCE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2946D-3B92-69D9-0BD6-8DDD3288F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CA2BA-D745-8CC2-F032-EBA50826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1C45-FBF8-9E93-23CF-D90867D3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3B21-89E2-7E0F-9266-64D12CF7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9551-D4EE-4C7B-D718-8633F8CF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32159-70F1-B324-5C06-1E12BC1D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C1027-B78A-50D8-8A6F-C62350E56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3C439-5161-42B7-2D0E-CB06651AF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E580A-AA73-B410-2EE8-1EB22B4A7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CAC2-2BE9-6C17-AA36-FD8AE90E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0A065-90E0-3B03-3C58-A35B144F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5231B-F61F-2060-59EE-13F375D4E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4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C4B5-9249-2C18-EEFF-E235A553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752A0-1104-1E23-85DF-12E12F02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FAFA1-AE18-0121-5F05-B620132C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786A9-9DDF-AFF4-2EC1-4F98F38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2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CC35E-2446-1A19-F6F9-D8B33323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E4741-D1A4-F74E-6687-ABBBF422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240C6-B73C-BEFC-45FA-13C6E1C7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3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F08E8-83ED-9C3B-210B-04B2F56E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B8FC-41C5-2CD1-AB0C-F717EF0D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8EED4-DAA1-33D1-7E0C-1E7DBC12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9712-1FAE-DDCD-A79B-67CFAF9C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AA45-941D-C234-8824-78F6BE53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2856-5704-6F56-C0C3-31680107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04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330-137C-E46A-6301-8C1F6C59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E846D-7E42-2FCB-FAC6-DB51AE106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D4D3D-1DD3-0A91-16CD-76E7317F2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839B-FAFA-C04A-AA36-D0E29B34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85FEF-34EA-1526-90CD-D8968BF8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E87EF-3348-8903-995A-2AB6F5F2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9693A-D6A7-4CF1-1F5B-7871C447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C4818-C3E8-D353-FA4B-C452EF4A2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2EBA-5E69-7920-6E3C-EAA72D6B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1BFEC-4485-4549-9094-489A6CC8BB4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5AF23-C095-16D3-E6E3-F3BF5EBD1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4386-7D5E-11A2-F23B-569F47FFE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49013-DE13-4C4B-86FF-D20A17908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D67-5BD3-4D48-122C-3145F3F66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Multi-Exposure Fusion</a:t>
            </a:r>
          </a:p>
        </p:txBody>
      </p:sp>
    </p:spTree>
    <p:extLst>
      <p:ext uri="{BB962C8B-B14F-4D97-AF65-F5344CB8AC3E}">
        <p14:creationId xmlns:p14="http://schemas.microsoft.com/office/powerpoint/2010/main" val="2378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E677-7BEA-4A27-4446-922E7387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MobileMEF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43FA-0921-4761-0FB1-D624E2CB3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MEF methods are computationally expensive and not suitable for mobile devices.</a:t>
            </a:r>
          </a:p>
          <a:p>
            <a:r>
              <a:rPr lang="en-US" dirty="0"/>
              <a:t>Develop an efficient, real-time MEF method optimized for smartphones, capable of processing 4K images in under 2 seconds.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929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E8F1-D57C-68CF-7F4B-FD7A67A6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MobileMEF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24D4B1-93BC-47DA-5230-C109DA2D0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283" y="1825625"/>
            <a:ext cx="8105433" cy="4351338"/>
          </a:xfrm>
        </p:spPr>
      </p:pic>
    </p:spTree>
    <p:extLst>
      <p:ext uri="{BB962C8B-B14F-4D97-AF65-F5344CB8AC3E}">
        <p14:creationId xmlns:p14="http://schemas.microsoft.com/office/powerpoint/2010/main" val="1455200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CC6B-4691-081C-4CF0-2C15DABA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MobileMEF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2EAC-9B5C-6D35-8439-1FC45BF79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Single-Scale Fusion (SSF) Bypass Module- Eliminates complex multi-scale decomposition to improve efficiency.</a:t>
            </a:r>
          </a:p>
          <a:p>
            <a:r>
              <a:rPr lang="en-US" dirty="0"/>
              <a:t>YUV Color Space Processing - Reduces computational load by processing luminance (Y) separately and </a:t>
            </a:r>
            <a:r>
              <a:rPr lang="en-US" dirty="0" err="1"/>
              <a:t>downsampling</a:t>
            </a:r>
            <a:r>
              <a:rPr lang="en-US" dirty="0"/>
              <a:t> chromaticity (UV)</a:t>
            </a:r>
          </a:p>
          <a:p>
            <a:r>
              <a:rPr lang="en-US" dirty="0"/>
              <a:t>Gradient Loss with Cropping - Crops patches before computing gradient loss, reducing memory usage while preserving details.</a:t>
            </a:r>
          </a:p>
          <a:p>
            <a:r>
              <a:rPr lang="en-US" dirty="0"/>
              <a:t>Fast &amp; Efficient- Runs 200x faster than previous methods while maintaining high-quality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079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9802-C6F0-6CD7-A54D-38280A1B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F7D2-986D-C833-0412-4A64208B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Joint HDR Denoising and Fusion: A Real-World Mobile HDR Image Dataset (2023)​.</a:t>
            </a:r>
          </a:p>
          <a:p>
            <a:r>
              <a:rPr lang="en-US" dirty="0"/>
              <a:t>EAT: Multi-Exposure Image Fusion with Adversarial Learning and Focal Transformer (2025)</a:t>
            </a:r>
          </a:p>
          <a:p>
            <a:r>
              <a:rPr lang="en-US" dirty="0" err="1"/>
              <a:t>MobileMEF</a:t>
            </a:r>
            <a:r>
              <a:rPr lang="en-US" dirty="0"/>
              <a:t>: Fast and Efficient Method for Real-Time Mobile Multi-Exposure Fusion(2025)</a:t>
            </a:r>
          </a:p>
          <a:p>
            <a:r>
              <a:rPr lang="en-US" dirty="0"/>
              <a:t>Proposed Approach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19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5D6A-4F56-1269-638A-4C6D8F9A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 HDR Denoising and Fusion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C024-3D35-CD1E-FA63-AAB3C92E8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LDR-HDR image pairs in the RAW image domain, captured using mobile phones,</a:t>
            </a:r>
          </a:p>
          <a:p>
            <a:r>
              <a:rPr lang="en-US" dirty="0"/>
              <a:t>ISO settings in the dataset range from 100 to 6400, covering a variety of noise levels,</a:t>
            </a:r>
          </a:p>
          <a:p>
            <a:r>
              <a:rPr lang="en-US" dirty="0"/>
              <a:t>This paper </a:t>
            </a:r>
            <a:r>
              <a:rPr lang="en-US" b="1" dirty="0"/>
              <a:t>jointly</a:t>
            </a:r>
            <a:r>
              <a:rPr lang="en-US" dirty="0"/>
              <a:t> performs </a:t>
            </a:r>
            <a:r>
              <a:rPr lang="en-US" b="1" dirty="0"/>
              <a:t>HDR denoising and fusion</a:t>
            </a:r>
            <a:r>
              <a:rPr lang="en-US" dirty="0"/>
              <a:t>, ensuring better noise suppression and feature alignment in a </a:t>
            </a:r>
            <a:r>
              <a:rPr lang="en-US" b="1" dirty="0"/>
              <a:t>single framework</a:t>
            </a:r>
            <a:r>
              <a:rPr lang="en-US" dirty="0"/>
              <a:t>.</a:t>
            </a:r>
          </a:p>
          <a:p>
            <a:r>
              <a:rPr lang="en-US" dirty="0"/>
              <a:t>Proposed architecture contains three components:</a:t>
            </a:r>
          </a:p>
          <a:p>
            <a:pPr lvl="1"/>
            <a:r>
              <a:rPr lang="en-US" b="1" dirty="0"/>
              <a:t>Pyramid Cross Attention Alignment Module </a:t>
            </a:r>
            <a:r>
              <a:rPr lang="en-US" dirty="0"/>
              <a:t>to align features from neighborhood frames to the reference frame,</a:t>
            </a:r>
          </a:p>
          <a:p>
            <a:pPr lvl="1"/>
            <a:r>
              <a:rPr lang="en-US" b="1" dirty="0"/>
              <a:t>Attention Fusion Module </a:t>
            </a:r>
            <a:r>
              <a:rPr lang="en-US" dirty="0"/>
              <a:t> to suppress harmful features from misaligned, over-exposed and under-exposed area,</a:t>
            </a:r>
          </a:p>
          <a:p>
            <a:pPr lvl="1"/>
            <a:r>
              <a:rPr lang="en-US" b="1" dirty="0"/>
              <a:t>Context-aware Transformer block</a:t>
            </a:r>
            <a:r>
              <a:rPr lang="en-US" dirty="0"/>
              <a:t> to extract globally long-range feature,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9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B308-CAB1-C8F1-F654-73FDA913A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/>
          <a:lstStyle/>
          <a:p>
            <a:r>
              <a:rPr lang="en-US" b="1" dirty="0"/>
              <a:t>Joint HDR Denoising and Fusion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E04D1-2459-7FB5-CA1B-81187221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813" y="1406014"/>
            <a:ext cx="8720374" cy="4753789"/>
          </a:xfrm>
        </p:spPr>
      </p:pic>
    </p:spTree>
    <p:extLst>
      <p:ext uri="{BB962C8B-B14F-4D97-AF65-F5344CB8AC3E}">
        <p14:creationId xmlns:p14="http://schemas.microsoft.com/office/powerpoint/2010/main" val="3277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24EA-2620-26E3-A1F9-5232FC0D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Joint HDR Denoising and Fusion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E7C9-89E1-C4B6-00B6-C55D73E61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large motions and noise, the method constructs a multi-scale feature pyramid,</a:t>
            </a:r>
          </a:p>
          <a:p>
            <a:r>
              <a:rPr lang="en-US" dirty="0"/>
              <a:t>The pyramid helps align features at different scales,</a:t>
            </a:r>
          </a:p>
          <a:p>
            <a:r>
              <a:rPr lang="en-IN" dirty="0"/>
              <a:t>Cross-attended feature aggregates information from multiple exposure frames,</a:t>
            </a:r>
          </a:p>
          <a:p>
            <a:r>
              <a:rPr lang="en-US" dirty="0"/>
              <a:t>Attention transfer mechanism, where attention weights computed at coarser scales are used to guide alignment at finer scales.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8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17A1-FB87-CDC8-BCBB-AF3CFBC6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EAT: Multi-Exposure Image Fusion with</a:t>
            </a:r>
            <a:br>
              <a:rPr lang="en-US" dirty="0"/>
            </a:br>
            <a:r>
              <a:rPr lang="en-US" dirty="0"/>
              <a:t>Adversarial Learning and Focal Transformer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5A5D3-AC3C-00B7-A1DF-FB3E9D2F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MEF methods rely on handcrafted feature extraction or CNN-based deep learning, which cannot model long-range dependencies well,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EAT introduces:</a:t>
            </a:r>
          </a:p>
          <a:p>
            <a:pPr lvl="1"/>
            <a:r>
              <a:rPr lang="en-US" b="1" dirty="0"/>
              <a:t>Focal Transformer (FTM) </a:t>
            </a:r>
            <a:r>
              <a:rPr lang="en-US" dirty="0"/>
              <a:t>to focus on important regions, selectively exploit multi-exposure features and model long-range multi-exposures relationship</a:t>
            </a:r>
          </a:p>
          <a:p>
            <a:pPr lvl="1"/>
            <a:r>
              <a:rPr lang="en-US" b="1" dirty="0"/>
              <a:t>Adversarial Learning </a:t>
            </a:r>
            <a:r>
              <a:rPr lang="en-US" dirty="0"/>
              <a:t>to generate more realistic and high-quality fused images and whether the fusion results are indiscernible from the </a:t>
            </a:r>
            <a:r>
              <a:rPr lang="en-US" dirty="0" err="1"/>
              <a:t>gt.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4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63AF-B0C6-96EF-1820-B763F310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IN" dirty="0"/>
              <a:t>EAT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EBB5FD-D4CF-D999-624F-DD155BDB2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944" y="1189703"/>
            <a:ext cx="8221308" cy="4852323"/>
          </a:xfrm>
        </p:spPr>
      </p:pic>
    </p:spTree>
    <p:extLst>
      <p:ext uri="{BB962C8B-B14F-4D97-AF65-F5344CB8AC3E}">
        <p14:creationId xmlns:p14="http://schemas.microsoft.com/office/powerpoint/2010/main" val="42438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55DC-B06D-7C0B-DBFD-5A5F1C7DB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7869"/>
          </a:xfrm>
        </p:spPr>
        <p:txBody>
          <a:bodyPr/>
          <a:lstStyle/>
          <a:p>
            <a:r>
              <a:rPr lang="en-IN" dirty="0"/>
              <a:t>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A338-B012-7E5A-8E03-6415B29C6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335"/>
            <a:ext cx="10515600" cy="4672628"/>
          </a:xfrm>
        </p:spPr>
        <p:txBody>
          <a:bodyPr/>
          <a:lstStyle/>
          <a:p>
            <a:r>
              <a:rPr lang="en-US" dirty="0"/>
              <a:t>Shallow Feature Extraction Module (SFEM) extracts low-level features from the underexposed and overexposed input images,</a:t>
            </a:r>
          </a:p>
          <a:p>
            <a:r>
              <a:rPr lang="en-IN" dirty="0"/>
              <a:t>Focal Transformer Module (FTM)</a:t>
            </a:r>
            <a:r>
              <a:rPr lang="en-US" dirty="0"/>
              <a:t> focuses on more informative regions, contains three steps</a:t>
            </a:r>
            <a:r>
              <a:rPr lang="en-US" b="1" dirty="0"/>
              <a:t>:</a:t>
            </a:r>
          </a:p>
          <a:p>
            <a:pPr lvl="1"/>
            <a:r>
              <a:rPr lang="en-IN" b="1" dirty="0"/>
              <a:t>Hierarchical Aggregation-</a:t>
            </a:r>
            <a:r>
              <a:rPr lang="en-IN" dirty="0"/>
              <a:t> Extracts contextual information.</a:t>
            </a:r>
            <a:endParaRPr lang="en-US" b="1" dirty="0"/>
          </a:p>
          <a:p>
            <a:pPr lvl="1"/>
            <a:r>
              <a:rPr lang="en-IN" b="1" dirty="0"/>
              <a:t>Channel Interaction-</a:t>
            </a:r>
            <a:r>
              <a:rPr lang="en-IN" dirty="0"/>
              <a:t> Exchanges feature information across different channels.</a:t>
            </a:r>
          </a:p>
          <a:p>
            <a:pPr lvl="1"/>
            <a:r>
              <a:rPr lang="en-US" b="1" dirty="0"/>
              <a:t>Transformer Block (TB)-</a:t>
            </a:r>
            <a:r>
              <a:rPr lang="en-US" dirty="0"/>
              <a:t> Models long-range dependencies using self-attention.</a:t>
            </a:r>
          </a:p>
          <a:p>
            <a:r>
              <a:rPr lang="en-IN" dirty="0"/>
              <a:t>Image Reconstruction Module (IRM)</a:t>
            </a:r>
            <a:r>
              <a:rPr lang="en-US" dirty="0"/>
              <a:t> merges features and generates the final fused image</a:t>
            </a:r>
          </a:p>
        </p:txBody>
      </p:sp>
    </p:spTree>
    <p:extLst>
      <p:ext uri="{BB962C8B-B14F-4D97-AF65-F5344CB8AC3E}">
        <p14:creationId xmlns:p14="http://schemas.microsoft.com/office/powerpoint/2010/main" val="281014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6810-6E96-6A83-4617-7A11ABF1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B614B-DB47-5076-ECC0-3BC6323E6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Pyramid Cross-Attention (PCA) Module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alignment and feature aggregation). </a:t>
            </a:r>
          </a:p>
          <a:p>
            <a:r>
              <a:rPr lang="en-US" b="1" dirty="0"/>
              <a:t>Adversarial Learning </a:t>
            </a:r>
            <a:r>
              <a:rPr lang="en-US" dirty="0"/>
              <a:t>(for perceptual realism)</a:t>
            </a:r>
          </a:p>
          <a:p>
            <a:r>
              <a:rPr lang="en-US" b="1" dirty="0"/>
              <a:t>Fusion Network</a:t>
            </a:r>
            <a:r>
              <a:rPr lang="en-US" dirty="0"/>
              <a:t> (to merge aligned multi-exposure features into a high-quality HDR image)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85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A0B03C42C44BAE226854B41864B3" ma:contentTypeVersion="17" ma:contentTypeDescription="Create a new document." ma:contentTypeScope="" ma:versionID="11feb39114f54cce8ec9293da41d54f7">
  <xsd:schema xmlns:xsd="http://www.w3.org/2001/XMLSchema" xmlns:xs="http://www.w3.org/2001/XMLSchema" xmlns:p="http://schemas.microsoft.com/office/2006/metadata/properties" xmlns:ns3="74dd4691-620f-461e-898e-5ebfd688e75b" xmlns:ns4="7a12f983-4b8d-4527-9a13-aba05162b6de" targetNamespace="http://schemas.microsoft.com/office/2006/metadata/properties" ma:root="true" ma:fieldsID="d8219f0c4006ed1da7bfbf334d381f3b" ns3:_="" ns4:_="">
    <xsd:import namespace="74dd4691-620f-461e-898e-5ebfd688e75b"/>
    <xsd:import namespace="7a12f983-4b8d-4527-9a13-aba05162b6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d4691-620f-461e-898e-5ebfd688e7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2f983-4b8d-4527-9a13-aba05162b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2f983-4b8d-4527-9a13-aba05162b6de" xsi:nil="true"/>
  </documentManagement>
</p:properties>
</file>

<file path=customXml/itemProps1.xml><?xml version="1.0" encoding="utf-8"?>
<ds:datastoreItem xmlns:ds="http://schemas.openxmlformats.org/officeDocument/2006/customXml" ds:itemID="{A6EB8FD2-15EA-438B-ADD5-43F032E3F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d4691-620f-461e-898e-5ebfd688e75b"/>
    <ds:schemaRef ds:uri="7a12f983-4b8d-4527-9a13-aba05162b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43E50-08D9-478D-A4EA-424D294CBD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0ACBB0-4865-4BB5-995E-C9840FB48851}">
  <ds:schemaRefs>
    <ds:schemaRef ds:uri="http://schemas.microsoft.com/office/2006/metadata/properties"/>
    <ds:schemaRef ds:uri="7a12f983-4b8d-4527-9a13-aba05162b6d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74dd4691-620f-461e-898e-5ebfd688e75b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2264</TotalTime>
  <Words>511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Multi-Exposure Fusion</vt:lpstr>
      <vt:lpstr>Papers</vt:lpstr>
      <vt:lpstr>Joint HDR Denoising and Fusion</vt:lpstr>
      <vt:lpstr>Joint HDR Denoising and Fusion</vt:lpstr>
      <vt:lpstr>Joint HDR Denoising and Fusion</vt:lpstr>
      <vt:lpstr>EAT: Multi-Exposure Image Fusion with Adversarial Learning and Focal Transformer</vt:lpstr>
      <vt:lpstr>EAT</vt:lpstr>
      <vt:lpstr>EAT</vt:lpstr>
      <vt:lpstr>Proposed Approach</vt:lpstr>
      <vt:lpstr>MobileMEF</vt:lpstr>
      <vt:lpstr>MobileMEF</vt:lpstr>
      <vt:lpstr>MobileMEF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Asim Manna</dc:creator>
  <cp:lastModifiedBy>Asim Manna</cp:lastModifiedBy>
  <cp:revision>2</cp:revision>
  <dcterms:created xsi:type="dcterms:W3CDTF">2025-03-07T14:15:16Z</dcterms:created>
  <dcterms:modified xsi:type="dcterms:W3CDTF">2025-03-09T03:59:24Z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0x010100F1B4A0B03C42C44BAE226854B41864B3</vt:lpwstr>
  </property>
</Properties>
</file>