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2" r:id="rId2"/>
    <p:sldMasterId id="2147483682" r:id="rId3"/>
    <p:sldMasterId id="2147483692" r:id="rId4"/>
    <p:sldMasterId id="2147483702" r:id="rId5"/>
  </p:sldMasterIdLst>
  <p:notesMasterIdLst>
    <p:notesMasterId r:id="rId36"/>
  </p:notesMasterIdLst>
  <p:sldIdLst>
    <p:sldId id="319" r:id="rId6"/>
    <p:sldId id="320" r:id="rId7"/>
    <p:sldId id="321" r:id="rId8"/>
    <p:sldId id="323" r:id="rId9"/>
    <p:sldId id="377" r:id="rId10"/>
    <p:sldId id="325" r:id="rId11"/>
    <p:sldId id="326" r:id="rId12"/>
    <p:sldId id="390" r:id="rId13"/>
    <p:sldId id="393" r:id="rId14"/>
    <p:sldId id="392" r:id="rId15"/>
    <p:sldId id="330" r:id="rId16"/>
    <p:sldId id="388" r:id="rId17"/>
    <p:sldId id="389" r:id="rId18"/>
    <p:sldId id="381" r:id="rId19"/>
    <p:sldId id="380" r:id="rId20"/>
    <p:sldId id="399" r:id="rId21"/>
    <p:sldId id="382" r:id="rId22"/>
    <p:sldId id="400" r:id="rId23"/>
    <p:sldId id="383" r:id="rId24"/>
    <p:sldId id="384" r:id="rId25"/>
    <p:sldId id="402" r:id="rId26"/>
    <p:sldId id="403" r:id="rId27"/>
    <p:sldId id="404" r:id="rId28"/>
    <p:sldId id="401" r:id="rId29"/>
    <p:sldId id="385" r:id="rId30"/>
    <p:sldId id="386" r:id="rId31"/>
    <p:sldId id="397" r:id="rId32"/>
    <p:sldId id="370" r:id="rId33"/>
    <p:sldId id="369" r:id="rId34"/>
    <p:sldId id="3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730D1"/>
    <a:srgbClr val="3C4899"/>
    <a:srgbClr val="4F81BD"/>
    <a:srgbClr val="DA3ADA"/>
    <a:srgbClr val="EA8FEA"/>
    <a:srgbClr val="55426E"/>
    <a:srgbClr val="CCC1DA"/>
    <a:srgbClr val="B9F3E4"/>
    <a:srgbClr val="DCE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8CBCD5-8BBE-4B15-9114-216BFA18A8F6}" v="349" dt="2025-05-05T14:07:29.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F58B7-FAD2-4C00-8462-46F7F57A789A}" type="datetimeFigureOut">
              <a:rPr lang="en-IN" smtClean="0"/>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56E9A-AEB6-4015-99C9-883E95A7A983}" type="slidenum">
              <a:rPr lang="en-IN" smtClean="0"/>
              <a:t>‹#›</a:t>
            </a:fld>
            <a:endParaRPr lang="en-IN"/>
          </a:p>
        </p:txBody>
      </p:sp>
    </p:spTree>
    <p:extLst>
      <p:ext uri="{BB962C8B-B14F-4D97-AF65-F5344CB8AC3E}">
        <p14:creationId xmlns:p14="http://schemas.microsoft.com/office/powerpoint/2010/main" val="2461941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Good morning everyone. In this presentation I will be presenting my 1</a:t>
            </a:r>
            <a:r>
              <a:rPr lang="en-US" baseline="30000">
                <a:ea typeface="Calibri"/>
                <a:cs typeface="Calibri"/>
              </a:rPr>
              <a:t>st</a:t>
            </a:r>
            <a:r>
              <a:rPr lang="en-US">
                <a:ea typeface="Calibri"/>
                <a:cs typeface="Calibri"/>
              </a:rPr>
              <a:t> </a:t>
            </a:r>
            <a:r>
              <a:rPr lang="en-US" err="1">
                <a:ea typeface="Calibri"/>
                <a:cs typeface="Calibri"/>
              </a:rPr>
              <a:t>phd</a:t>
            </a:r>
            <a:r>
              <a:rPr lang="en-US">
                <a:ea typeface="Calibri"/>
                <a:cs typeface="Calibri"/>
              </a:rPr>
              <a:t> extension seminar on multi........</a:t>
            </a:r>
          </a:p>
        </p:txBody>
      </p:sp>
      <p:sp>
        <p:nvSpPr>
          <p:cNvPr id="4" name="Slide Number Placeholder 3"/>
          <p:cNvSpPr>
            <a:spLocks noGrp="1"/>
          </p:cNvSpPr>
          <p:nvPr>
            <p:ph type="sldNum" sz="quarter" idx="5"/>
          </p:nvPr>
        </p:nvSpPr>
        <p:spPr/>
        <p:txBody>
          <a:bodyPr/>
          <a:lstStyle/>
          <a:p>
            <a:fld id="{95956E9A-AEB6-4015-99C9-883E95A7A983}" type="slidenum">
              <a:rPr lang="en-IN" smtClean="0"/>
              <a:t>1</a:t>
            </a:fld>
            <a:endParaRPr lang="en-IN"/>
          </a:p>
        </p:txBody>
      </p:sp>
    </p:spTree>
    <p:extLst>
      <p:ext uri="{BB962C8B-B14F-4D97-AF65-F5344CB8AC3E}">
        <p14:creationId xmlns:p14="http://schemas.microsoft.com/office/powerpoint/2010/main" val="4179725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Now we will discuss the different types of losses used for deep neural hashing. In deep neural hashing there are no major different between networks. The challenge is that we are comparing the similarity using low dimensional hash code instead of image space and also we want to preserve the similarity in hash space or hamming space. So, designing loss function is important task for deep neural hashing. </a:t>
            </a:r>
          </a:p>
          <a:p>
            <a:r>
              <a:rPr lang="en-IN"/>
              <a:t> Here we will discuss three types of loss. </a:t>
            </a:r>
          </a:p>
        </p:txBody>
      </p:sp>
      <p:sp>
        <p:nvSpPr>
          <p:cNvPr id="4" name="Slide Number Placeholder 3"/>
          <p:cNvSpPr>
            <a:spLocks noGrp="1"/>
          </p:cNvSpPr>
          <p:nvPr>
            <p:ph type="sldNum" sz="quarter" idx="5"/>
          </p:nvPr>
        </p:nvSpPr>
        <p:spPr/>
        <p:txBody>
          <a:bodyPr/>
          <a:lstStyle/>
          <a:p>
            <a:fld id="{95956E9A-AEB6-4015-99C9-883E95A7A983}" type="slidenum">
              <a:rPr lang="en-IN" smtClean="0"/>
              <a:t>11</a:t>
            </a:fld>
            <a:endParaRPr lang="en-IN"/>
          </a:p>
        </p:txBody>
      </p:sp>
    </p:spTree>
    <p:extLst>
      <p:ext uri="{BB962C8B-B14F-4D97-AF65-F5344CB8AC3E}">
        <p14:creationId xmlns:p14="http://schemas.microsoft.com/office/powerpoint/2010/main" val="45932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Now, coming to the problem formulation of objective. I will define it mathematically to better understand. </a:t>
            </a:r>
          </a:p>
        </p:txBody>
      </p:sp>
      <p:sp>
        <p:nvSpPr>
          <p:cNvPr id="4" name="Slide Number Placeholder 3"/>
          <p:cNvSpPr>
            <a:spLocks noGrp="1"/>
          </p:cNvSpPr>
          <p:nvPr>
            <p:ph type="sldNum" sz="quarter" idx="5"/>
          </p:nvPr>
        </p:nvSpPr>
        <p:spPr/>
        <p:txBody>
          <a:bodyPr/>
          <a:lstStyle/>
          <a:p>
            <a:fld id="{95956E9A-AEB6-4015-99C9-883E95A7A983}" type="slidenum">
              <a:rPr lang="en-IN" smtClean="0"/>
              <a:t>12</a:t>
            </a:fld>
            <a:endParaRPr lang="en-IN"/>
          </a:p>
        </p:txBody>
      </p:sp>
    </p:spTree>
    <p:extLst>
      <p:ext uri="{BB962C8B-B14F-4D97-AF65-F5344CB8AC3E}">
        <p14:creationId xmlns:p14="http://schemas.microsoft.com/office/powerpoint/2010/main" val="2889970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Now, coming to the problem formulation of objective. I will define it mathematically to better understand. </a:t>
            </a:r>
          </a:p>
        </p:txBody>
      </p:sp>
      <p:sp>
        <p:nvSpPr>
          <p:cNvPr id="4" name="Slide Number Placeholder 3"/>
          <p:cNvSpPr>
            <a:spLocks noGrp="1"/>
          </p:cNvSpPr>
          <p:nvPr>
            <p:ph type="sldNum" sz="quarter" idx="5"/>
          </p:nvPr>
        </p:nvSpPr>
        <p:spPr/>
        <p:txBody>
          <a:bodyPr/>
          <a:lstStyle/>
          <a:p>
            <a:fld id="{95956E9A-AEB6-4015-99C9-883E95A7A983}" type="slidenum">
              <a:rPr lang="en-IN" smtClean="0"/>
              <a:t>13</a:t>
            </a:fld>
            <a:endParaRPr lang="en-IN"/>
          </a:p>
        </p:txBody>
      </p:sp>
    </p:spTree>
    <p:extLst>
      <p:ext uri="{BB962C8B-B14F-4D97-AF65-F5344CB8AC3E}">
        <p14:creationId xmlns:p14="http://schemas.microsoft.com/office/powerpoint/2010/main" val="3646498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Now, coming to the problem formulation of objective. I will define it mathematically to better understand. </a:t>
            </a:r>
          </a:p>
        </p:txBody>
      </p:sp>
      <p:sp>
        <p:nvSpPr>
          <p:cNvPr id="4" name="Slide Number Placeholder 3"/>
          <p:cNvSpPr>
            <a:spLocks noGrp="1"/>
          </p:cNvSpPr>
          <p:nvPr>
            <p:ph type="sldNum" sz="quarter" idx="5"/>
          </p:nvPr>
        </p:nvSpPr>
        <p:spPr/>
        <p:txBody>
          <a:bodyPr/>
          <a:lstStyle/>
          <a:p>
            <a:fld id="{95956E9A-AEB6-4015-99C9-883E95A7A983}" type="slidenum">
              <a:rPr lang="en-IN" smtClean="0"/>
              <a:t>14</a:t>
            </a:fld>
            <a:endParaRPr lang="en-IN"/>
          </a:p>
        </p:txBody>
      </p:sp>
    </p:spTree>
    <p:extLst>
      <p:ext uri="{BB962C8B-B14F-4D97-AF65-F5344CB8AC3E}">
        <p14:creationId xmlns:p14="http://schemas.microsoft.com/office/powerpoint/2010/main" val="851273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Now, coming to the problem formulation of objective. I will define it mathematically to better understand. </a:t>
            </a:r>
          </a:p>
        </p:txBody>
      </p:sp>
      <p:sp>
        <p:nvSpPr>
          <p:cNvPr id="4" name="Slide Number Placeholder 3"/>
          <p:cNvSpPr>
            <a:spLocks noGrp="1"/>
          </p:cNvSpPr>
          <p:nvPr>
            <p:ph type="sldNum" sz="quarter" idx="5"/>
          </p:nvPr>
        </p:nvSpPr>
        <p:spPr/>
        <p:txBody>
          <a:bodyPr/>
          <a:lstStyle/>
          <a:p>
            <a:fld id="{95956E9A-AEB6-4015-99C9-883E95A7A983}" type="slidenum">
              <a:rPr lang="en-IN" smtClean="0"/>
              <a:t>15</a:t>
            </a:fld>
            <a:endParaRPr lang="en-IN"/>
          </a:p>
        </p:txBody>
      </p:sp>
    </p:spTree>
    <p:extLst>
      <p:ext uri="{BB962C8B-B14F-4D97-AF65-F5344CB8AC3E}">
        <p14:creationId xmlns:p14="http://schemas.microsoft.com/office/powerpoint/2010/main" val="736009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5956E9A-AEB6-4015-99C9-883E95A7A983}" type="slidenum">
              <a:rPr lang="en-IN" smtClean="0"/>
              <a:t>17</a:t>
            </a:fld>
            <a:endParaRPr lang="en-IN"/>
          </a:p>
        </p:txBody>
      </p:sp>
    </p:spTree>
    <p:extLst>
      <p:ext uri="{BB962C8B-B14F-4D97-AF65-F5344CB8AC3E}">
        <p14:creationId xmlns:p14="http://schemas.microsoft.com/office/powerpoint/2010/main" val="182745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Now, coming to the problem formulation of objective. I will define it mathematically to better understand. </a:t>
            </a:r>
          </a:p>
        </p:txBody>
      </p:sp>
      <p:sp>
        <p:nvSpPr>
          <p:cNvPr id="4" name="Slide Number Placeholder 3"/>
          <p:cNvSpPr>
            <a:spLocks noGrp="1"/>
          </p:cNvSpPr>
          <p:nvPr>
            <p:ph type="sldNum" sz="quarter" idx="5"/>
          </p:nvPr>
        </p:nvSpPr>
        <p:spPr/>
        <p:txBody>
          <a:bodyPr/>
          <a:lstStyle/>
          <a:p>
            <a:fld id="{95956E9A-AEB6-4015-99C9-883E95A7A983}" type="slidenum">
              <a:rPr lang="en-IN" smtClean="0"/>
              <a:t>19</a:t>
            </a:fld>
            <a:endParaRPr lang="en-IN"/>
          </a:p>
        </p:txBody>
      </p:sp>
    </p:spTree>
    <p:extLst>
      <p:ext uri="{BB962C8B-B14F-4D97-AF65-F5344CB8AC3E}">
        <p14:creationId xmlns:p14="http://schemas.microsoft.com/office/powerpoint/2010/main" val="4067394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Now, coming to the problem formulation of objective. I will define it mathematically to better understand. </a:t>
            </a:r>
          </a:p>
        </p:txBody>
      </p:sp>
      <p:sp>
        <p:nvSpPr>
          <p:cNvPr id="4" name="Slide Number Placeholder 3"/>
          <p:cNvSpPr>
            <a:spLocks noGrp="1"/>
          </p:cNvSpPr>
          <p:nvPr>
            <p:ph type="sldNum" sz="quarter" idx="5"/>
          </p:nvPr>
        </p:nvSpPr>
        <p:spPr/>
        <p:txBody>
          <a:bodyPr/>
          <a:lstStyle/>
          <a:p>
            <a:fld id="{95956E9A-AEB6-4015-99C9-883E95A7A983}" type="slidenum">
              <a:rPr lang="en-IN" smtClean="0"/>
              <a:t>20</a:t>
            </a:fld>
            <a:endParaRPr lang="en-IN"/>
          </a:p>
        </p:txBody>
      </p:sp>
    </p:spTree>
    <p:extLst>
      <p:ext uri="{BB962C8B-B14F-4D97-AF65-F5344CB8AC3E}">
        <p14:creationId xmlns:p14="http://schemas.microsoft.com/office/powerpoint/2010/main" val="2554425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Now, coming to the problem formulation of objective. I will define it mathematically to better understand. </a:t>
            </a:r>
          </a:p>
        </p:txBody>
      </p:sp>
      <p:sp>
        <p:nvSpPr>
          <p:cNvPr id="4" name="Slide Number Placeholder 3"/>
          <p:cNvSpPr>
            <a:spLocks noGrp="1"/>
          </p:cNvSpPr>
          <p:nvPr>
            <p:ph type="sldNum" sz="quarter" idx="5"/>
          </p:nvPr>
        </p:nvSpPr>
        <p:spPr/>
        <p:txBody>
          <a:bodyPr/>
          <a:lstStyle/>
          <a:p>
            <a:fld id="{95956E9A-AEB6-4015-99C9-883E95A7A983}" type="slidenum">
              <a:rPr lang="en-IN" smtClean="0"/>
              <a:t>25</a:t>
            </a:fld>
            <a:endParaRPr lang="en-IN"/>
          </a:p>
        </p:txBody>
      </p:sp>
    </p:spTree>
    <p:extLst>
      <p:ext uri="{BB962C8B-B14F-4D97-AF65-F5344CB8AC3E}">
        <p14:creationId xmlns:p14="http://schemas.microsoft.com/office/powerpoint/2010/main" val="2558108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Now, coming to the problem formulation of objective. I will define it mathematically to better understand. </a:t>
            </a:r>
          </a:p>
        </p:txBody>
      </p:sp>
      <p:sp>
        <p:nvSpPr>
          <p:cNvPr id="4" name="Slide Number Placeholder 3"/>
          <p:cNvSpPr>
            <a:spLocks noGrp="1"/>
          </p:cNvSpPr>
          <p:nvPr>
            <p:ph type="sldNum" sz="quarter" idx="5"/>
          </p:nvPr>
        </p:nvSpPr>
        <p:spPr/>
        <p:txBody>
          <a:bodyPr/>
          <a:lstStyle/>
          <a:p>
            <a:fld id="{95956E9A-AEB6-4015-99C9-883E95A7A983}" type="slidenum">
              <a:rPr lang="en-IN" smtClean="0"/>
              <a:t>26</a:t>
            </a:fld>
            <a:endParaRPr lang="en-IN"/>
          </a:p>
        </p:txBody>
      </p:sp>
    </p:spTree>
    <p:extLst>
      <p:ext uri="{BB962C8B-B14F-4D97-AF65-F5344CB8AC3E}">
        <p14:creationId xmlns:p14="http://schemas.microsoft.com/office/powerpoint/2010/main" val="398079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 this talk, first I will discuss about medical image retrieval and motivation behind to employ deep neural hashing for medical image retrieval. </a:t>
            </a:r>
            <a:r>
              <a:rPr lang="en-US"/>
              <a:t>Next, I will outline the current challenges that need to be addressed. To address these challenges, I  propose 4 objectives and discuss the work progress of these objectives. In last I conclude this talk with take home message.</a:t>
            </a:r>
          </a:p>
        </p:txBody>
      </p:sp>
      <p:sp>
        <p:nvSpPr>
          <p:cNvPr id="4" name="Slide Number Placeholder 3"/>
          <p:cNvSpPr>
            <a:spLocks noGrp="1"/>
          </p:cNvSpPr>
          <p:nvPr>
            <p:ph type="sldNum" sz="quarter" idx="5"/>
          </p:nvPr>
        </p:nvSpPr>
        <p:spPr/>
        <p:txBody>
          <a:bodyPr/>
          <a:lstStyle/>
          <a:p>
            <a:fld id="{95956E9A-AEB6-4015-99C9-883E95A7A983}" type="slidenum">
              <a:rPr lang="en-IN" smtClean="0"/>
              <a:t>2</a:t>
            </a:fld>
            <a:endParaRPr lang="en-IN"/>
          </a:p>
        </p:txBody>
      </p:sp>
    </p:spTree>
    <p:extLst>
      <p:ext uri="{BB962C8B-B14F-4D97-AF65-F5344CB8AC3E}">
        <p14:creationId xmlns:p14="http://schemas.microsoft.com/office/powerpoint/2010/main" val="159738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idea of </a:t>
            </a:r>
            <a:r>
              <a:rPr lang="en-GB"/>
              <a:t>Content Based Medical Image Retrieval or shortly CBMIR is that we have one gallery set say X_G and I have one query image from query set. After that, feature extraction process is employed on all gallery images and the query image. The feature extraction is based on what information we want to extract. The we measure the similarity between each gallery image and the query image. This similarity measurement based on different kind of metrics for example, </a:t>
            </a:r>
            <a:r>
              <a:rPr lang="en-GB" err="1"/>
              <a:t>eucledian</a:t>
            </a:r>
            <a:r>
              <a:rPr lang="en-GB"/>
              <a:t> metric, cosine similarity metric. Then we sort the gallery images in ascending order and  collect the top retrieval images similar to the query image. </a:t>
            </a:r>
            <a:endParaRPr lang="en-US"/>
          </a:p>
        </p:txBody>
      </p:sp>
      <p:sp>
        <p:nvSpPr>
          <p:cNvPr id="4" name="Slide Number Placeholder 3"/>
          <p:cNvSpPr>
            <a:spLocks noGrp="1"/>
          </p:cNvSpPr>
          <p:nvPr>
            <p:ph type="sldNum" sz="quarter" idx="5"/>
          </p:nvPr>
        </p:nvSpPr>
        <p:spPr/>
        <p:txBody>
          <a:bodyPr/>
          <a:lstStyle/>
          <a:p>
            <a:fld id="{95956E9A-AEB6-4015-99C9-883E95A7A983}" type="slidenum">
              <a:rPr lang="en-IN" smtClean="0"/>
              <a:t>3</a:t>
            </a:fld>
            <a:endParaRPr lang="en-IN"/>
          </a:p>
        </p:txBody>
      </p:sp>
    </p:spTree>
    <p:extLst>
      <p:ext uri="{BB962C8B-B14F-4D97-AF65-F5344CB8AC3E}">
        <p14:creationId xmlns:p14="http://schemas.microsoft.com/office/powerpoint/2010/main" val="356906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before coming to the method of this objective, we need to discuss that how hashing can be used for image retrieval and prior art on image retrieval using DNH</a:t>
            </a:r>
            <a:endParaRPr lang="en-IN"/>
          </a:p>
        </p:txBody>
      </p:sp>
      <p:sp>
        <p:nvSpPr>
          <p:cNvPr id="4" name="Slide Number Placeholder 3"/>
          <p:cNvSpPr>
            <a:spLocks noGrp="1"/>
          </p:cNvSpPr>
          <p:nvPr>
            <p:ph type="sldNum" sz="quarter" idx="5"/>
          </p:nvPr>
        </p:nvSpPr>
        <p:spPr/>
        <p:txBody>
          <a:bodyPr/>
          <a:lstStyle/>
          <a:p>
            <a:fld id="{95956E9A-AEB6-4015-99C9-883E95A7A983}" type="slidenum">
              <a:rPr lang="en-IN" smtClean="0"/>
              <a:t>4</a:t>
            </a:fld>
            <a:endParaRPr lang="en-IN"/>
          </a:p>
        </p:txBody>
      </p:sp>
    </p:spTree>
    <p:extLst>
      <p:ext uri="{BB962C8B-B14F-4D97-AF65-F5344CB8AC3E}">
        <p14:creationId xmlns:p14="http://schemas.microsoft.com/office/powerpoint/2010/main" val="1658523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Now we will discuss how deep neural hashing network looks like or how can we generate hash vector from images…… Any contribution designing a network will be on </a:t>
            </a:r>
            <a:r>
              <a:rPr lang="en-US" err="1">
                <a:ea typeface="Calibri"/>
                <a:cs typeface="Calibri"/>
              </a:rPr>
              <a:t>net_f</a:t>
            </a:r>
            <a:r>
              <a:rPr lang="en-US">
                <a:ea typeface="Calibri"/>
                <a:cs typeface="Calibri"/>
              </a:rPr>
              <a:t>. The following layers should present in the last.</a:t>
            </a:r>
          </a:p>
        </p:txBody>
      </p:sp>
      <p:sp>
        <p:nvSpPr>
          <p:cNvPr id="4" name="Slide Number Placeholder 3"/>
          <p:cNvSpPr>
            <a:spLocks noGrp="1"/>
          </p:cNvSpPr>
          <p:nvPr>
            <p:ph type="sldNum" sz="quarter" idx="5"/>
          </p:nvPr>
        </p:nvSpPr>
        <p:spPr/>
        <p:txBody>
          <a:bodyPr/>
          <a:lstStyle/>
          <a:p>
            <a:fld id="{95956E9A-AEB6-4015-99C9-883E95A7A983}" type="slidenum">
              <a:rPr lang="en-IN" smtClean="0"/>
              <a:t>6</a:t>
            </a:fld>
            <a:endParaRPr lang="en-IN"/>
          </a:p>
        </p:txBody>
      </p:sp>
    </p:spTree>
    <p:extLst>
      <p:ext uri="{BB962C8B-B14F-4D97-AF65-F5344CB8AC3E}">
        <p14:creationId xmlns:p14="http://schemas.microsoft.com/office/powerpoint/2010/main" val="2411818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Since sign(.) is not a continuous function, so we can not use this during training. Tanh(.) is used during training. And both these function have same range [-1, 1]. So, during training we use continuous hash value </a:t>
            </a:r>
            <a:r>
              <a:rPr lang="en-IN" err="1"/>
              <a:t>h_i</a:t>
            </a:r>
            <a:r>
              <a:rPr lang="en-IN"/>
              <a:t> and during we use binary hash code </a:t>
            </a:r>
            <a:r>
              <a:rPr lang="en-IN" err="1"/>
              <a:t>b_i</a:t>
            </a:r>
            <a:r>
              <a:rPr lang="en-IN"/>
              <a:t>.</a:t>
            </a:r>
          </a:p>
        </p:txBody>
      </p:sp>
      <p:sp>
        <p:nvSpPr>
          <p:cNvPr id="4" name="Slide Number Placeholder 3"/>
          <p:cNvSpPr>
            <a:spLocks noGrp="1"/>
          </p:cNvSpPr>
          <p:nvPr>
            <p:ph type="sldNum" sz="quarter" idx="5"/>
          </p:nvPr>
        </p:nvSpPr>
        <p:spPr/>
        <p:txBody>
          <a:bodyPr/>
          <a:lstStyle/>
          <a:p>
            <a:fld id="{95956E9A-AEB6-4015-99C9-883E95A7A983}" type="slidenum">
              <a:rPr lang="en-IN" smtClean="0"/>
              <a:t>7</a:t>
            </a:fld>
            <a:endParaRPr lang="en-IN"/>
          </a:p>
        </p:txBody>
      </p:sp>
    </p:spTree>
    <p:extLst>
      <p:ext uri="{BB962C8B-B14F-4D97-AF65-F5344CB8AC3E}">
        <p14:creationId xmlns:p14="http://schemas.microsoft.com/office/powerpoint/2010/main" val="2195936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So, once DNH model is trained, our next phase is inference part. How can we retrieve images using deep neural hashing. To execute this we need three non-overlapping image set trainset, gallery set, and query set.</a:t>
            </a:r>
          </a:p>
        </p:txBody>
      </p:sp>
      <p:sp>
        <p:nvSpPr>
          <p:cNvPr id="4" name="Slide Number Placeholder 3"/>
          <p:cNvSpPr>
            <a:spLocks noGrp="1"/>
          </p:cNvSpPr>
          <p:nvPr>
            <p:ph type="sldNum" sz="quarter" idx="5"/>
          </p:nvPr>
        </p:nvSpPr>
        <p:spPr/>
        <p:txBody>
          <a:bodyPr/>
          <a:lstStyle/>
          <a:p>
            <a:fld id="{95956E9A-AEB6-4015-99C9-883E95A7A983}" type="slidenum">
              <a:rPr lang="en-IN" smtClean="0"/>
              <a:t>8</a:t>
            </a:fld>
            <a:endParaRPr lang="en-IN"/>
          </a:p>
        </p:txBody>
      </p:sp>
    </p:spTree>
    <p:extLst>
      <p:ext uri="{BB962C8B-B14F-4D97-AF65-F5344CB8AC3E}">
        <p14:creationId xmlns:p14="http://schemas.microsoft.com/office/powerpoint/2010/main" val="3829303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So, once DNH model is trained, our next phase is inference part. How can we retrieve images using deep neural hashing. To execute this we need three non-overlapping image set trainset, gallery set, and query set.</a:t>
            </a:r>
          </a:p>
        </p:txBody>
      </p:sp>
      <p:sp>
        <p:nvSpPr>
          <p:cNvPr id="4" name="Slide Number Placeholder 3"/>
          <p:cNvSpPr>
            <a:spLocks noGrp="1"/>
          </p:cNvSpPr>
          <p:nvPr>
            <p:ph type="sldNum" sz="quarter" idx="5"/>
          </p:nvPr>
        </p:nvSpPr>
        <p:spPr/>
        <p:txBody>
          <a:bodyPr/>
          <a:lstStyle/>
          <a:p>
            <a:fld id="{95956E9A-AEB6-4015-99C9-883E95A7A983}" type="slidenum">
              <a:rPr lang="en-IN" smtClean="0"/>
              <a:t>9</a:t>
            </a:fld>
            <a:endParaRPr lang="en-IN"/>
          </a:p>
        </p:txBody>
      </p:sp>
    </p:spTree>
    <p:extLst>
      <p:ext uri="{BB962C8B-B14F-4D97-AF65-F5344CB8AC3E}">
        <p14:creationId xmlns:p14="http://schemas.microsoft.com/office/powerpoint/2010/main" val="2432434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So, once DNH model is trained, our next phase is inference part. How can we retrieve images using deep neural hashing. To execute this we need three non-overlapping image set trainset, gallery set, and query set.</a:t>
            </a:r>
          </a:p>
        </p:txBody>
      </p:sp>
      <p:sp>
        <p:nvSpPr>
          <p:cNvPr id="4" name="Slide Number Placeholder 3"/>
          <p:cNvSpPr>
            <a:spLocks noGrp="1"/>
          </p:cNvSpPr>
          <p:nvPr>
            <p:ph type="sldNum" sz="quarter" idx="5"/>
          </p:nvPr>
        </p:nvSpPr>
        <p:spPr/>
        <p:txBody>
          <a:bodyPr/>
          <a:lstStyle/>
          <a:p>
            <a:fld id="{95956E9A-AEB6-4015-99C9-883E95A7A983}" type="slidenum">
              <a:rPr lang="en-IN" smtClean="0"/>
              <a:t>10</a:t>
            </a:fld>
            <a:endParaRPr lang="en-IN"/>
          </a:p>
        </p:txBody>
      </p:sp>
    </p:spTree>
    <p:extLst>
      <p:ext uri="{BB962C8B-B14F-4D97-AF65-F5344CB8AC3E}">
        <p14:creationId xmlns:p14="http://schemas.microsoft.com/office/powerpoint/2010/main" val="3737599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D5E9AF7-DC21-4809-B2DB-437E6969FFD8}" type="datetime1">
              <a:rPr lang="en-GB" smtClean="0"/>
              <a:t>05/05/2025</a:t>
            </a:fld>
            <a:endParaRPr lang="en-GB"/>
          </a:p>
        </p:txBody>
      </p:sp>
      <p:sp>
        <p:nvSpPr>
          <p:cNvPr id="5" name="Footer Placeholder 4"/>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50362840"/>
      </p:ext>
    </p:extLst>
  </p:cSld>
  <p:clrMapOvr>
    <a:masterClrMapping/>
  </p:clrMapOvr>
  <p:transition spd="med">
    <p:fade/>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31E6-8A08-1A76-26EC-782AA93C08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215A96-EB82-7DF5-8C73-A97259007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9B96E0-45D9-61EC-6558-A99BE1EF04BF}"/>
              </a:ext>
            </a:extLst>
          </p:cNvPr>
          <p:cNvSpPr>
            <a:spLocks noGrp="1"/>
          </p:cNvSpPr>
          <p:nvPr>
            <p:ph type="dt" sz="half" idx="10"/>
          </p:nvPr>
        </p:nvSpPr>
        <p:spPr/>
        <p:txBody>
          <a:bodyPr/>
          <a:lstStyle/>
          <a:p>
            <a:fld id="{1FB6304D-05D1-4D41-BEBB-13A62344AD10}" type="datetimeFigureOut">
              <a:rPr lang="en-IN" smtClean="0"/>
              <a:t>05-05-2025</a:t>
            </a:fld>
            <a:endParaRPr lang="en-IN"/>
          </a:p>
        </p:txBody>
      </p:sp>
      <p:sp>
        <p:nvSpPr>
          <p:cNvPr id="5" name="Footer Placeholder 4">
            <a:extLst>
              <a:ext uri="{FF2B5EF4-FFF2-40B4-BE49-F238E27FC236}">
                <a16:creationId xmlns:a16="http://schemas.microsoft.com/office/drawing/2014/main" id="{9CC6D156-25C7-8ED1-B015-3EF896138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584EF-5E1A-9898-E180-831B810DAE28}"/>
              </a:ext>
            </a:extLst>
          </p:cNvPr>
          <p:cNvSpPr>
            <a:spLocks noGrp="1"/>
          </p:cNvSpPr>
          <p:nvPr>
            <p:ph type="sldNum" sz="quarter" idx="12"/>
          </p:nvPr>
        </p:nvSpPr>
        <p:spPr/>
        <p:txBody>
          <a:bodyPr/>
          <a:lstStyle/>
          <a:p>
            <a:fld id="{BF1E9AC8-A972-4DAF-B8A1-346FCA6087B6}" type="slidenum">
              <a:rPr lang="en-IN" smtClean="0"/>
              <a:t>‹#›</a:t>
            </a:fld>
            <a:endParaRPr lang="en-IN"/>
          </a:p>
        </p:txBody>
      </p:sp>
    </p:spTree>
    <p:extLst>
      <p:ext uri="{BB962C8B-B14F-4D97-AF65-F5344CB8AC3E}">
        <p14:creationId xmlns:p14="http://schemas.microsoft.com/office/powerpoint/2010/main" val="197627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276A-6EDD-1453-BDED-9E8DDB38A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868044-D9AB-76B4-4F01-78F11ECA31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77011A-88CE-183A-71DE-31EF52B52F11}"/>
              </a:ext>
            </a:extLst>
          </p:cNvPr>
          <p:cNvSpPr>
            <a:spLocks noGrp="1"/>
          </p:cNvSpPr>
          <p:nvPr>
            <p:ph type="dt" sz="half" idx="10"/>
          </p:nvPr>
        </p:nvSpPr>
        <p:spPr/>
        <p:txBody>
          <a:bodyPr/>
          <a:lstStyle/>
          <a:p>
            <a:fld id="{1FB6304D-05D1-4D41-BEBB-13A62344AD10}" type="datetimeFigureOut">
              <a:rPr lang="en-IN" smtClean="0"/>
              <a:t>05-05-2025</a:t>
            </a:fld>
            <a:endParaRPr lang="en-IN"/>
          </a:p>
        </p:txBody>
      </p:sp>
      <p:sp>
        <p:nvSpPr>
          <p:cNvPr id="5" name="Footer Placeholder 4">
            <a:extLst>
              <a:ext uri="{FF2B5EF4-FFF2-40B4-BE49-F238E27FC236}">
                <a16:creationId xmlns:a16="http://schemas.microsoft.com/office/drawing/2014/main" id="{A0EFC604-6460-CA6B-84EC-C6D8F39CC9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01FB5-CA68-48A1-B1D9-A537742FD368}"/>
              </a:ext>
            </a:extLst>
          </p:cNvPr>
          <p:cNvSpPr>
            <a:spLocks noGrp="1"/>
          </p:cNvSpPr>
          <p:nvPr>
            <p:ph type="sldNum" sz="quarter" idx="12"/>
          </p:nvPr>
        </p:nvSpPr>
        <p:spPr/>
        <p:txBody>
          <a:bodyPr/>
          <a:lstStyle/>
          <a:p>
            <a:fld id="{BF1E9AC8-A972-4DAF-B8A1-346FCA6087B6}" type="slidenum">
              <a:rPr lang="en-IN" smtClean="0"/>
              <a:t>‹#›</a:t>
            </a:fld>
            <a:endParaRPr lang="en-IN"/>
          </a:p>
        </p:txBody>
      </p:sp>
    </p:spTree>
    <p:extLst>
      <p:ext uri="{BB962C8B-B14F-4D97-AF65-F5344CB8AC3E}">
        <p14:creationId xmlns:p14="http://schemas.microsoft.com/office/powerpoint/2010/main" val="4004576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7FB3-ACA6-532B-7132-71E7D87CD1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BEBBDBB-7690-5C0F-E40A-C4328B6085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1F9F18-773E-DB93-9D74-8210E300249A}"/>
              </a:ext>
            </a:extLst>
          </p:cNvPr>
          <p:cNvSpPr>
            <a:spLocks noGrp="1"/>
          </p:cNvSpPr>
          <p:nvPr>
            <p:ph type="dt" sz="half" idx="10"/>
          </p:nvPr>
        </p:nvSpPr>
        <p:spPr/>
        <p:txBody>
          <a:bodyPr/>
          <a:lstStyle/>
          <a:p>
            <a:fld id="{1FB6304D-05D1-4D41-BEBB-13A62344AD10}" type="datetimeFigureOut">
              <a:rPr lang="en-IN" smtClean="0"/>
              <a:t>05-05-2025</a:t>
            </a:fld>
            <a:endParaRPr lang="en-IN"/>
          </a:p>
        </p:txBody>
      </p:sp>
      <p:sp>
        <p:nvSpPr>
          <p:cNvPr id="5" name="Footer Placeholder 4">
            <a:extLst>
              <a:ext uri="{FF2B5EF4-FFF2-40B4-BE49-F238E27FC236}">
                <a16:creationId xmlns:a16="http://schemas.microsoft.com/office/drawing/2014/main" id="{7DE8B5CA-1087-C2E2-A24A-0FCA0AF5C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DC1964-4485-D0A1-6A67-EC85B0921172}"/>
              </a:ext>
            </a:extLst>
          </p:cNvPr>
          <p:cNvSpPr>
            <a:spLocks noGrp="1"/>
          </p:cNvSpPr>
          <p:nvPr>
            <p:ph type="sldNum" sz="quarter" idx="12"/>
          </p:nvPr>
        </p:nvSpPr>
        <p:spPr/>
        <p:txBody>
          <a:bodyPr/>
          <a:lstStyle/>
          <a:p>
            <a:fld id="{BF1E9AC8-A972-4DAF-B8A1-346FCA6087B6}" type="slidenum">
              <a:rPr lang="en-IN" smtClean="0"/>
              <a:t>‹#›</a:t>
            </a:fld>
            <a:endParaRPr lang="en-IN"/>
          </a:p>
        </p:txBody>
      </p:sp>
    </p:spTree>
    <p:extLst>
      <p:ext uri="{BB962C8B-B14F-4D97-AF65-F5344CB8AC3E}">
        <p14:creationId xmlns:p14="http://schemas.microsoft.com/office/powerpoint/2010/main" val="2128878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A57A-9CC7-DFB6-2908-723D660D3F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E344E4-77D0-8A7A-870F-1FBC5B435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CDAF83-0CB7-BB98-7FB8-B633762B6D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522AB2-0762-D4D3-0481-4293425365B0}"/>
              </a:ext>
            </a:extLst>
          </p:cNvPr>
          <p:cNvSpPr>
            <a:spLocks noGrp="1"/>
          </p:cNvSpPr>
          <p:nvPr>
            <p:ph type="dt" sz="half" idx="10"/>
          </p:nvPr>
        </p:nvSpPr>
        <p:spPr/>
        <p:txBody>
          <a:bodyPr/>
          <a:lstStyle/>
          <a:p>
            <a:fld id="{1FB6304D-05D1-4D41-BEBB-13A62344AD10}" type="datetimeFigureOut">
              <a:rPr lang="en-IN" smtClean="0"/>
              <a:t>05-05-2025</a:t>
            </a:fld>
            <a:endParaRPr lang="en-IN"/>
          </a:p>
        </p:txBody>
      </p:sp>
      <p:sp>
        <p:nvSpPr>
          <p:cNvPr id="6" name="Footer Placeholder 5">
            <a:extLst>
              <a:ext uri="{FF2B5EF4-FFF2-40B4-BE49-F238E27FC236}">
                <a16:creationId xmlns:a16="http://schemas.microsoft.com/office/drawing/2014/main" id="{A62934E9-C8FE-FE7F-167E-40F7232200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91E8C0-FC80-22B7-4C4E-670A2728E05B}"/>
              </a:ext>
            </a:extLst>
          </p:cNvPr>
          <p:cNvSpPr>
            <a:spLocks noGrp="1"/>
          </p:cNvSpPr>
          <p:nvPr>
            <p:ph type="sldNum" sz="quarter" idx="12"/>
          </p:nvPr>
        </p:nvSpPr>
        <p:spPr/>
        <p:txBody>
          <a:bodyPr/>
          <a:lstStyle/>
          <a:p>
            <a:fld id="{BF1E9AC8-A972-4DAF-B8A1-346FCA6087B6}" type="slidenum">
              <a:rPr lang="en-IN" smtClean="0"/>
              <a:t>‹#›</a:t>
            </a:fld>
            <a:endParaRPr lang="en-IN"/>
          </a:p>
        </p:txBody>
      </p:sp>
    </p:spTree>
    <p:extLst>
      <p:ext uri="{BB962C8B-B14F-4D97-AF65-F5344CB8AC3E}">
        <p14:creationId xmlns:p14="http://schemas.microsoft.com/office/powerpoint/2010/main" val="3484784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4E70-D2C2-2AC5-6ABB-4CB7351ABC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D7CA14-A8DC-7F60-EEC4-A44C71DFE9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2F6899-4943-E915-E765-1CF8E367BF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0746CC-4407-50B8-8B2E-D39DED1A3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184B0-9524-7C95-29F7-29C2B4D7E0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D45F6B-BB03-2D22-DBF6-D196247F2CF4}"/>
              </a:ext>
            </a:extLst>
          </p:cNvPr>
          <p:cNvSpPr>
            <a:spLocks noGrp="1"/>
          </p:cNvSpPr>
          <p:nvPr>
            <p:ph type="dt" sz="half" idx="10"/>
          </p:nvPr>
        </p:nvSpPr>
        <p:spPr/>
        <p:txBody>
          <a:bodyPr/>
          <a:lstStyle/>
          <a:p>
            <a:fld id="{1FB6304D-05D1-4D41-BEBB-13A62344AD10}" type="datetimeFigureOut">
              <a:rPr lang="en-IN" smtClean="0"/>
              <a:t>05-05-2025</a:t>
            </a:fld>
            <a:endParaRPr lang="en-IN"/>
          </a:p>
        </p:txBody>
      </p:sp>
      <p:sp>
        <p:nvSpPr>
          <p:cNvPr id="8" name="Footer Placeholder 7">
            <a:extLst>
              <a:ext uri="{FF2B5EF4-FFF2-40B4-BE49-F238E27FC236}">
                <a16:creationId xmlns:a16="http://schemas.microsoft.com/office/drawing/2014/main" id="{3D314F8F-7E10-CD30-6A83-5DD5A09F7A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87EC99-E3BC-F4D2-2438-297A96F188F7}"/>
              </a:ext>
            </a:extLst>
          </p:cNvPr>
          <p:cNvSpPr>
            <a:spLocks noGrp="1"/>
          </p:cNvSpPr>
          <p:nvPr>
            <p:ph type="sldNum" sz="quarter" idx="12"/>
          </p:nvPr>
        </p:nvSpPr>
        <p:spPr/>
        <p:txBody>
          <a:bodyPr/>
          <a:lstStyle/>
          <a:p>
            <a:fld id="{BF1E9AC8-A972-4DAF-B8A1-346FCA6087B6}" type="slidenum">
              <a:rPr lang="en-IN" smtClean="0"/>
              <a:t>‹#›</a:t>
            </a:fld>
            <a:endParaRPr lang="en-IN"/>
          </a:p>
        </p:txBody>
      </p:sp>
    </p:spTree>
    <p:extLst>
      <p:ext uri="{BB962C8B-B14F-4D97-AF65-F5344CB8AC3E}">
        <p14:creationId xmlns:p14="http://schemas.microsoft.com/office/powerpoint/2010/main" val="3984841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917D-CA57-5181-0BB5-CE7CD71272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A08BBB-5150-B130-9A4E-1132CCE4D752}"/>
              </a:ext>
            </a:extLst>
          </p:cNvPr>
          <p:cNvSpPr>
            <a:spLocks noGrp="1"/>
          </p:cNvSpPr>
          <p:nvPr>
            <p:ph type="dt" sz="half" idx="10"/>
          </p:nvPr>
        </p:nvSpPr>
        <p:spPr/>
        <p:txBody>
          <a:bodyPr/>
          <a:lstStyle/>
          <a:p>
            <a:fld id="{1FB6304D-05D1-4D41-BEBB-13A62344AD10}" type="datetimeFigureOut">
              <a:rPr lang="en-IN" smtClean="0"/>
              <a:t>05-05-2025</a:t>
            </a:fld>
            <a:endParaRPr lang="en-IN"/>
          </a:p>
        </p:txBody>
      </p:sp>
      <p:sp>
        <p:nvSpPr>
          <p:cNvPr id="4" name="Footer Placeholder 3">
            <a:extLst>
              <a:ext uri="{FF2B5EF4-FFF2-40B4-BE49-F238E27FC236}">
                <a16:creationId xmlns:a16="http://schemas.microsoft.com/office/drawing/2014/main" id="{56A7DF72-D1D3-0FAA-9CAB-E0117F33E8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794BFD-3EFC-6348-752F-3BC36B1CD927}"/>
              </a:ext>
            </a:extLst>
          </p:cNvPr>
          <p:cNvSpPr>
            <a:spLocks noGrp="1"/>
          </p:cNvSpPr>
          <p:nvPr>
            <p:ph type="sldNum" sz="quarter" idx="12"/>
          </p:nvPr>
        </p:nvSpPr>
        <p:spPr/>
        <p:txBody>
          <a:bodyPr/>
          <a:lstStyle/>
          <a:p>
            <a:fld id="{BF1E9AC8-A972-4DAF-B8A1-346FCA6087B6}" type="slidenum">
              <a:rPr lang="en-IN" smtClean="0"/>
              <a:t>‹#›</a:t>
            </a:fld>
            <a:endParaRPr lang="en-IN"/>
          </a:p>
        </p:txBody>
      </p:sp>
    </p:spTree>
    <p:extLst>
      <p:ext uri="{BB962C8B-B14F-4D97-AF65-F5344CB8AC3E}">
        <p14:creationId xmlns:p14="http://schemas.microsoft.com/office/powerpoint/2010/main" val="2462181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88355-5425-CC6D-B1C5-AEE9BF5A35EB}"/>
              </a:ext>
            </a:extLst>
          </p:cNvPr>
          <p:cNvSpPr>
            <a:spLocks noGrp="1"/>
          </p:cNvSpPr>
          <p:nvPr>
            <p:ph type="dt" sz="half" idx="10"/>
          </p:nvPr>
        </p:nvSpPr>
        <p:spPr/>
        <p:txBody>
          <a:bodyPr/>
          <a:lstStyle/>
          <a:p>
            <a:fld id="{1FB6304D-05D1-4D41-BEBB-13A62344AD10}" type="datetimeFigureOut">
              <a:rPr lang="en-IN" smtClean="0"/>
              <a:t>05-05-2025</a:t>
            </a:fld>
            <a:endParaRPr lang="en-IN"/>
          </a:p>
        </p:txBody>
      </p:sp>
      <p:sp>
        <p:nvSpPr>
          <p:cNvPr id="3" name="Footer Placeholder 2">
            <a:extLst>
              <a:ext uri="{FF2B5EF4-FFF2-40B4-BE49-F238E27FC236}">
                <a16:creationId xmlns:a16="http://schemas.microsoft.com/office/drawing/2014/main" id="{05177F5D-D7FF-1FFF-0040-4AB8AB95E0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4F00BC-D9D0-211A-8CFD-EB06F41A8867}"/>
              </a:ext>
            </a:extLst>
          </p:cNvPr>
          <p:cNvSpPr>
            <a:spLocks noGrp="1"/>
          </p:cNvSpPr>
          <p:nvPr>
            <p:ph type="sldNum" sz="quarter" idx="12"/>
          </p:nvPr>
        </p:nvSpPr>
        <p:spPr/>
        <p:txBody>
          <a:bodyPr/>
          <a:lstStyle/>
          <a:p>
            <a:fld id="{BF1E9AC8-A972-4DAF-B8A1-346FCA6087B6}" type="slidenum">
              <a:rPr lang="en-IN" smtClean="0"/>
              <a:t>‹#›</a:t>
            </a:fld>
            <a:endParaRPr lang="en-IN"/>
          </a:p>
        </p:txBody>
      </p:sp>
    </p:spTree>
    <p:extLst>
      <p:ext uri="{BB962C8B-B14F-4D97-AF65-F5344CB8AC3E}">
        <p14:creationId xmlns:p14="http://schemas.microsoft.com/office/powerpoint/2010/main" val="3239944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5A605-431A-4B93-3AE2-58A964D83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F82E7A-38DD-DCF2-BE00-918D24D7C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B5B296-50B8-2C4F-884E-55A9BB3ED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41812-9452-13E7-E30C-A97B083B43F3}"/>
              </a:ext>
            </a:extLst>
          </p:cNvPr>
          <p:cNvSpPr>
            <a:spLocks noGrp="1"/>
          </p:cNvSpPr>
          <p:nvPr>
            <p:ph type="dt" sz="half" idx="10"/>
          </p:nvPr>
        </p:nvSpPr>
        <p:spPr/>
        <p:txBody>
          <a:bodyPr/>
          <a:lstStyle/>
          <a:p>
            <a:fld id="{1FB6304D-05D1-4D41-BEBB-13A62344AD10}" type="datetimeFigureOut">
              <a:rPr lang="en-IN" smtClean="0"/>
              <a:t>05-05-2025</a:t>
            </a:fld>
            <a:endParaRPr lang="en-IN"/>
          </a:p>
        </p:txBody>
      </p:sp>
      <p:sp>
        <p:nvSpPr>
          <p:cNvPr id="6" name="Footer Placeholder 5">
            <a:extLst>
              <a:ext uri="{FF2B5EF4-FFF2-40B4-BE49-F238E27FC236}">
                <a16:creationId xmlns:a16="http://schemas.microsoft.com/office/drawing/2014/main" id="{A3ED23E7-9E59-8647-8ECD-FCC11018ED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070AAD-5912-01BA-4196-29F0F3515B92}"/>
              </a:ext>
            </a:extLst>
          </p:cNvPr>
          <p:cNvSpPr>
            <a:spLocks noGrp="1"/>
          </p:cNvSpPr>
          <p:nvPr>
            <p:ph type="sldNum" sz="quarter" idx="12"/>
          </p:nvPr>
        </p:nvSpPr>
        <p:spPr/>
        <p:txBody>
          <a:bodyPr/>
          <a:lstStyle/>
          <a:p>
            <a:fld id="{BF1E9AC8-A972-4DAF-B8A1-346FCA6087B6}" type="slidenum">
              <a:rPr lang="en-IN" smtClean="0"/>
              <a:t>‹#›</a:t>
            </a:fld>
            <a:endParaRPr lang="en-IN"/>
          </a:p>
        </p:txBody>
      </p:sp>
    </p:spTree>
    <p:extLst>
      <p:ext uri="{BB962C8B-B14F-4D97-AF65-F5344CB8AC3E}">
        <p14:creationId xmlns:p14="http://schemas.microsoft.com/office/powerpoint/2010/main" val="1169968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7E24-840C-B01C-C668-77F6AB960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CEE115-1754-79A7-0840-A4BC828184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4AA480-FD33-069F-5F96-3F27070E6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4AA42-3BAA-BBB5-72CD-4A7F21608514}"/>
              </a:ext>
            </a:extLst>
          </p:cNvPr>
          <p:cNvSpPr>
            <a:spLocks noGrp="1"/>
          </p:cNvSpPr>
          <p:nvPr>
            <p:ph type="dt" sz="half" idx="10"/>
          </p:nvPr>
        </p:nvSpPr>
        <p:spPr/>
        <p:txBody>
          <a:bodyPr/>
          <a:lstStyle/>
          <a:p>
            <a:fld id="{1FB6304D-05D1-4D41-BEBB-13A62344AD10}" type="datetimeFigureOut">
              <a:rPr lang="en-IN" smtClean="0"/>
              <a:t>05-05-2025</a:t>
            </a:fld>
            <a:endParaRPr lang="en-IN"/>
          </a:p>
        </p:txBody>
      </p:sp>
      <p:sp>
        <p:nvSpPr>
          <p:cNvPr id="6" name="Footer Placeholder 5">
            <a:extLst>
              <a:ext uri="{FF2B5EF4-FFF2-40B4-BE49-F238E27FC236}">
                <a16:creationId xmlns:a16="http://schemas.microsoft.com/office/drawing/2014/main" id="{89465D6D-D213-48E4-94F4-9B19D0F2B2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871B32-00D0-A4F9-464D-9AC626831F33}"/>
              </a:ext>
            </a:extLst>
          </p:cNvPr>
          <p:cNvSpPr>
            <a:spLocks noGrp="1"/>
          </p:cNvSpPr>
          <p:nvPr>
            <p:ph type="sldNum" sz="quarter" idx="12"/>
          </p:nvPr>
        </p:nvSpPr>
        <p:spPr/>
        <p:txBody>
          <a:bodyPr/>
          <a:lstStyle/>
          <a:p>
            <a:fld id="{BF1E9AC8-A972-4DAF-B8A1-346FCA6087B6}" type="slidenum">
              <a:rPr lang="en-IN" smtClean="0"/>
              <a:t>‹#›</a:t>
            </a:fld>
            <a:endParaRPr lang="en-IN"/>
          </a:p>
        </p:txBody>
      </p:sp>
    </p:spTree>
    <p:extLst>
      <p:ext uri="{BB962C8B-B14F-4D97-AF65-F5344CB8AC3E}">
        <p14:creationId xmlns:p14="http://schemas.microsoft.com/office/powerpoint/2010/main" val="289879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6CFD-E7B7-2238-1133-DBB5782267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572A77-ECE3-51F8-90C1-1D0A106741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5BB46-05CD-8E79-CB2F-DF912B5EC869}"/>
              </a:ext>
            </a:extLst>
          </p:cNvPr>
          <p:cNvSpPr>
            <a:spLocks noGrp="1"/>
          </p:cNvSpPr>
          <p:nvPr>
            <p:ph type="dt" sz="half" idx="10"/>
          </p:nvPr>
        </p:nvSpPr>
        <p:spPr/>
        <p:txBody>
          <a:bodyPr/>
          <a:lstStyle/>
          <a:p>
            <a:fld id="{1FB6304D-05D1-4D41-BEBB-13A62344AD10}" type="datetimeFigureOut">
              <a:rPr lang="en-IN" smtClean="0"/>
              <a:t>05-05-2025</a:t>
            </a:fld>
            <a:endParaRPr lang="en-IN"/>
          </a:p>
        </p:txBody>
      </p:sp>
      <p:sp>
        <p:nvSpPr>
          <p:cNvPr id="5" name="Footer Placeholder 4">
            <a:extLst>
              <a:ext uri="{FF2B5EF4-FFF2-40B4-BE49-F238E27FC236}">
                <a16:creationId xmlns:a16="http://schemas.microsoft.com/office/drawing/2014/main" id="{53DFA755-74E5-57F2-3049-52B5020FE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AB87C3-4E10-A33A-91CB-A3D12A18ACBE}"/>
              </a:ext>
            </a:extLst>
          </p:cNvPr>
          <p:cNvSpPr>
            <a:spLocks noGrp="1"/>
          </p:cNvSpPr>
          <p:nvPr>
            <p:ph type="sldNum" sz="quarter" idx="12"/>
          </p:nvPr>
        </p:nvSpPr>
        <p:spPr/>
        <p:txBody>
          <a:bodyPr/>
          <a:lstStyle/>
          <a:p>
            <a:fld id="{BF1E9AC8-A972-4DAF-B8A1-346FCA6087B6}" type="slidenum">
              <a:rPr lang="en-IN" smtClean="0"/>
              <a:t>‹#›</a:t>
            </a:fld>
            <a:endParaRPr lang="en-IN"/>
          </a:p>
        </p:txBody>
      </p:sp>
    </p:spTree>
    <p:extLst>
      <p:ext uri="{BB962C8B-B14F-4D97-AF65-F5344CB8AC3E}">
        <p14:creationId xmlns:p14="http://schemas.microsoft.com/office/powerpoint/2010/main" val="402480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050926024"/>
      </p:ext>
    </p:extLst>
  </p:cSld>
  <p:clrMapOvr>
    <a:masterClrMapping/>
  </p:clrMapOvr>
  <p:transition spd="med">
    <p:fade/>
  </p:transition>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335CE0-4FF1-0CF6-C7CA-CC4B129B52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03D29E-2D22-FE1D-94A6-1DB74FF8A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CCDD16-8021-5179-FDA4-81C3CF02F150}"/>
              </a:ext>
            </a:extLst>
          </p:cNvPr>
          <p:cNvSpPr>
            <a:spLocks noGrp="1"/>
          </p:cNvSpPr>
          <p:nvPr>
            <p:ph type="dt" sz="half" idx="10"/>
          </p:nvPr>
        </p:nvSpPr>
        <p:spPr/>
        <p:txBody>
          <a:bodyPr/>
          <a:lstStyle/>
          <a:p>
            <a:fld id="{1FB6304D-05D1-4D41-BEBB-13A62344AD10}" type="datetimeFigureOut">
              <a:rPr lang="en-IN" smtClean="0"/>
              <a:t>05-05-2025</a:t>
            </a:fld>
            <a:endParaRPr lang="en-IN"/>
          </a:p>
        </p:txBody>
      </p:sp>
      <p:sp>
        <p:nvSpPr>
          <p:cNvPr id="5" name="Footer Placeholder 4">
            <a:extLst>
              <a:ext uri="{FF2B5EF4-FFF2-40B4-BE49-F238E27FC236}">
                <a16:creationId xmlns:a16="http://schemas.microsoft.com/office/drawing/2014/main" id="{9A651B5F-C3C8-9DB3-0D7C-24A61181D2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CD3F27-9599-BACF-5BBB-58BF5D0A4A68}"/>
              </a:ext>
            </a:extLst>
          </p:cNvPr>
          <p:cNvSpPr>
            <a:spLocks noGrp="1"/>
          </p:cNvSpPr>
          <p:nvPr>
            <p:ph type="sldNum" sz="quarter" idx="12"/>
          </p:nvPr>
        </p:nvSpPr>
        <p:spPr/>
        <p:txBody>
          <a:bodyPr/>
          <a:lstStyle/>
          <a:p>
            <a:fld id="{BF1E9AC8-A972-4DAF-B8A1-346FCA6087B6}" type="slidenum">
              <a:rPr lang="en-IN" smtClean="0"/>
              <a:t>‹#›</a:t>
            </a:fld>
            <a:endParaRPr lang="en-IN"/>
          </a:p>
        </p:txBody>
      </p:sp>
    </p:spTree>
    <p:extLst>
      <p:ext uri="{BB962C8B-B14F-4D97-AF65-F5344CB8AC3E}">
        <p14:creationId xmlns:p14="http://schemas.microsoft.com/office/powerpoint/2010/main" val="266405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CD94-1FA4-A51B-9E50-DEB6770102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13F369-A6EE-BD3E-C3D7-A107F7C4A3DE}"/>
              </a:ext>
            </a:extLst>
          </p:cNvPr>
          <p:cNvSpPr>
            <a:spLocks noGrp="1"/>
          </p:cNvSpPr>
          <p:nvPr>
            <p:ph type="dt" sz="half" idx="10"/>
          </p:nvPr>
        </p:nvSpPr>
        <p:spPr/>
        <p:txBody>
          <a:bodyPr/>
          <a:lstStyle/>
          <a:p>
            <a:fld id="{1FB6304D-05D1-4D41-BEBB-13A62344AD10}" type="datetimeFigureOut">
              <a:rPr lang="en-IN" smtClean="0"/>
              <a:t>05-05-2025</a:t>
            </a:fld>
            <a:endParaRPr lang="en-IN"/>
          </a:p>
        </p:txBody>
      </p:sp>
      <p:sp>
        <p:nvSpPr>
          <p:cNvPr id="4" name="Footer Placeholder 3">
            <a:extLst>
              <a:ext uri="{FF2B5EF4-FFF2-40B4-BE49-F238E27FC236}">
                <a16:creationId xmlns:a16="http://schemas.microsoft.com/office/drawing/2014/main" id="{7C1D0714-EFCC-7231-7FD5-9BF6A3AB87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7E0E1A-CDA6-DD3A-B864-5ADF0BDA5E50}"/>
              </a:ext>
            </a:extLst>
          </p:cNvPr>
          <p:cNvSpPr>
            <a:spLocks noGrp="1"/>
          </p:cNvSpPr>
          <p:nvPr>
            <p:ph type="sldNum" sz="quarter" idx="12"/>
          </p:nvPr>
        </p:nvSpPr>
        <p:spPr/>
        <p:txBody>
          <a:bodyPr/>
          <a:lstStyle/>
          <a:p>
            <a:fld id="{BF1E9AC8-A972-4DAF-B8A1-346FCA6087B6}" type="slidenum">
              <a:rPr lang="en-IN" smtClean="0"/>
              <a:t>‹#›</a:t>
            </a:fld>
            <a:endParaRPr lang="en-IN"/>
          </a:p>
        </p:txBody>
      </p:sp>
    </p:spTree>
    <p:extLst>
      <p:ext uri="{BB962C8B-B14F-4D97-AF65-F5344CB8AC3E}">
        <p14:creationId xmlns:p14="http://schemas.microsoft.com/office/powerpoint/2010/main" val="18255821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21E0436-0124-46F7-AF7C-ECE9C872E362}" type="datetime1">
              <a:rPr lang="en-GB" smtClean="0"/>
              <a:t>05/05/2025</a:t>
            </a:fld>
            <a:endParaRPr lang="en-GB"/>
          </a:p>
        </p:txBody>
      </p:sp>
      <p:sp>
        <p:nvSpPr>
          <p:cNvPr id="5" name="Footer Placeholder 4"/>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300119595"/>
      </p:ext>
    </p:extLst>
  </p:cSld>
  <p:clrMapOvr>
    <a:masterClrMapping/>
  </p:clrMapOvr>
  <p:transition spd="med">
    <p:fade/>
  </p:transition>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884CB8-8C51-45D0-990C-1F5D567C43E7}" type="datetime1">
              <a:rPr lang="en-GB" smtClean="0"/>
              <a:t>05/05/2025</a:t>
            </a:fld>
            <a:endParaRPr lang="en-GB"/>
          </a:p>
        </p:txBody>
      </p:sp>
      <p:sp>
        <p:nvSpPr>
          <p:cNvPr id="5" name="Footer Placeholder 4"/>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1144000654"/>
      </p:ext>
    </p:extLst>
  </p:cSld>
  <p:clrMapOvr>
    <a:masterClrMapping/>
  </p:clrMapOvr>
  <p:transition spd="med">
    <p:fade/>
  </p:transition>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DE7955-ABEA-43CD-B18B-BA675DAAD261}" type="datetime1">
              <a:rPr lang="en-GB" smtClean="0"/>
              <a:t>05/05/2025</a:t>
            </a:fld>
            <a:endParaRPr lang="en-GB"/>
          </a:p>
        </p:txBody>
      </p:sp>
      <p:sp>
        <p:nvSpPr>
          <p:cNvPr id="5" name="Footer Placeholder 4"/>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2546679498"/>
      </p:ext>
    </p:extLst>
  </p:cSld>
  <p:clrMapOvr>
    <a:masterClrMapping/>
  </p:clrMapOvr>
  <p:transition spd="med">
    <p:fade/>
  </p:transition>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916833"/>
            <a:ext cx="5384800"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916833"/>
            <a:ext cx="5384800"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F65ACFC-6F25-42FB-8F6A-4FF21498589C}" type="datetime1">
              <a:rPr lang="en-GB" smtClean="0"/>
              <a:t>05/05/2025</a:t>
            </a:fld>
            <a:endParaRPr lang="en-GB"/>
          </a:p>
        </p:txBody>
      </p:sp>
      <p:sp>
        <p:nvSpPr>
          <p:cNvPr id="6" name="Footer Placeholder 5"/>
          <p:cNvSpPr>
            <a:spLocks noGrp="1"/>
          </p:cNvSpPr>
          <p:nvPr>
            <p:ph type="ftr" sz="quarter" idx="11"/>
          </p:nvPr>
        </p:nvSpPr>
        <p:spPr/>
        <p:txBody>
          <a:bodyPr/>
          <a:lstStyle/>
          <a:p>
            <a:r>
              <a:rPr lang="en-US"/>
              <a:t>Deep Neural Hashing for Medical Image Retrieval </a:t>
            </a:r>
            <a:endParaRPr lang="en-GB"/>
          </a:p>
        </p:txBody>
      </p:sp>
      <p:sp>
        <p:nvSpPr>
          <p:cNvPr id="7" name="Slide Number Placeholder 6"/>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3683125508"/>
      </p:ext>
    </p:extLst>
  </p:cSld>
  <p:clrMapOvr>
    <a:masterClrMapping/>
  </p:clrMapOvr>
  <p:transition spd="med">
    <p:fade/>
  </p:transition>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92514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564904"/>
            <a:ext cx="5386917" cy="35612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91683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564904"/>
            <a:ext cx="5389033" cy="35612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CB0ED20-C8F2-429B-A0D7-4731C1171CC6}" type="datetime1">
              <a:rPr lang="en-GB" smtClean="0"/>
              <a:t>05/05/2025</a:t>
            </a:fld>
            <a:endParaRPr lang="en-GB"/>
          </a:p>
        </p:txBody>
      </p:sp>
      <p:sp>
        <p:nvSpPr>
          <p:cNvPr id="8" name="Footer Placeholder 7"/>
          <p:cNvSpPr>
            <a:spLocks noGrp="1"/>
          </p:cNvSpPr>
          <p:nvPr>
            <p:ph type="ftr" sz="quarter" idx="11"/>
          </p:nvPr>
        </p:nvSpPr>
        <p:spPr/>
        <p:txBody>
          <a:bodyPr/>
          <a:lstStyle/>
          <a:p>
            <a:r>
              <a:rPr lang="en-US"/>
              <a:t>Deep Neural Hashing for Medical Image Retrieval </a:t>
            </a:r>
            <a:endParaRPr lang="en-GB"/>
          </a:p>
        </p:txBody>
      </p:sp>
      <p:sp>
        <p:nvSpPr>
          <p:cNvPr id="9" name="Slide Number Placeholder 8"/>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3182345251"/>
      </p:ext>
    </p:extLst>
  </p:cSld>
  <p:clrMapOvr>
    <a:masterClrMapping/>
  </p:clrMapOvr>
  <p:transition spd="med">
    <p:fade/>
  </p:transition>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786264C-8D60-40DD-AFE7-8251C78ACBEC}" type="datetime1">
              <a:rPr lang="en-GB" smtClean="0"/>
              <a:t>05/05/2025</a:t>
            </a:fld>
            <a:endParaRPr lang="en-GB"/>
          </a:p>
        </p:txBody>
      </p:sp>
      <p:sp>
        <p:nvSpPr>
          <p:cNvPr id="4" name="Footer Placeholder 3"/>
          <p:cNvSpPr>
            <a:spLocks noGrp="1"/>
          </p:cNvSpPr>
          <p:nvPr>
            <p:ph type="ftr" sz="quarter" idx="11"/>
          </p:nvPr>
        </p:nvSpPr>
        <p:spPr/>
        <p:txBody>
          <a:bodyPr/>
          <a:lstStyle/>
          <a:p>
            <a:r>
              <a:rPr lang="en-US"/>
              <a:t>Deep Neural Hashing for Medical Image Retrieval </a:t>
            </a:r>
            <a:endParaRPr lang="en-GB"/>
          </a:p>
        </p:txBody>
      </p:sp>
      <p:sp>
        <p:nvSpPr>
          <p:cNvPr id="5" name="Slide Number Placeholder 4"/>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1717428775"/>
      </p:ext>
    </p:extLst>
  </p:cSld>
  <p:clrMapOvr>
    <a:masterClrMapping/>
  </p:clrMapOvr>
  <p:transition spd="med">
    <p:fade/>
  </p:transition>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E6F41-2A70-4B44-B516-A1115406DF77}" type="datetime1">
              <a:rPr lang="en-GB" smtClean="0"/>
              <a:t>05/05/2025</a:t>
            </a:fld>
            <a:endParaRPr lang="en-GB"/>
          </a:p>
        </p:txBody>
      </p:sp>
      <p:sp>
        <p:nvSpPr>
          <p:cNvPr id="3" name="Footer Placeholder 2"/>
          <p:cNvSpPr>
            <a:spLocks noGrp="1"/>
          </p:cNvSpPr>
          <p:nvPr>
            <p:ph type="ftr" sz="quarter" idx="11"/>
          </p:nvPr>
        </p:nvSpPr>
        <p:spPr/>
        <p:txBody>
          <a:bodyPr/>
          <a:lstStyle/>
          <a:p>
            <a:r>
              <a:rPr lang="en-US"/>
              <a:t>Deep Neural Hashing for Medical Image Retrieval </a:t>
            </a:r>
            <a:endParaRPr lang="en-GB"/>
          </a:p>
        </p:txBody>
      </p:sp>
      <p:sp>
        <p:nvSpPr>
          <p:cNvPr id="4" name="Slide Number Placeholder 3"/>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1057184474"/>
      </p:ext>
    </p:extLst>
  </p:cSld>
  <p:clrMapOvr>
    <a:masterClrMapping/>
  </p:clrMapOvr>
  <p:transition spd="med">
    <p:fade/>
  </p:transition>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898798"/>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908721"/>
            <a:ext cx="6815667" cy="52174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2060849"/>
            <a:ext cx="4011084" cy="40653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E97D73-5F28-4E5B-933D-126C828C606E}" type="datetime1">
              <a:rPr lang="en-GB" smtClean="0"/>
              <a:t>05/05/2025</a:t>
            </a:fld>
            <a:endParaRPr lang="en-GB"/>
          </a:p>
        </p:txBody>
      </p:sp>
      <p:sp>
        <p:nvSpPr>
          <p:cNvPr id="6" name="Footer Placeholder 5"/>
          <p:cNvSpPr>
            <a:spLocks noGrp="1"/>
          </p:cNvSpPr>
          <p:nvPr>
            <p:ph type="ftr" sz="quarter" idx="11"/>
          </p:nvPr>
        </p:nvSpPr>
        <p:spPr/>
        <p:txBody>
          <a:bodyPr/>
          <a:lstStyle/>
          <a:p>
            <a:r>
              <a:rPr lang="en-US"/>
              <a:t>Deep Neural Hashing for Medical Image Retrieval </a:t>
            </a:r>
            <a:endParaRPr lang="en-GB"/>
          </a:p>
        </p:txBody>
      </p:sp>
      <p:sp>
        <p:nvSpPr>
          <p:cNvPr id="7" name="Slide Number Placeholder 6"/>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4123515876"/>
      </p:ext>
    </p:extLst>
  </p:cSld>
  <p:clrMapOvr>
    <a:masterClrMapping/>
  </p:clrMapOvr>
  <p:transition spd="med">
    <p:fade/>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40FAAF-431B-48F9-9C10-0395943C88C1}" type="datetime1">
              <a:rPr lang="en-GB" smtClean="0"/>
              <a:t>05/05/2025</a:t>
            </a:fld>
            <a:endParaRPr lang="en-GB"/>
          </a:p>
        </p:txBody>
      </p:sp>
      <p:sp>
        <p:nvSpPr>
          <p:cNvPr id="5" name="Footer Placeholder 4"/>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761266224"/>
      </p:ext>
    </p:extLst>
  </p:cSld>
  <p:clrMapOvr>
    <a:masterClrMapping/>
  </p:clrMapOvr>
  <p:transition spd="med">
    <p:fade/>
  </p:transition>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908720"/>
            <a:ext cx="7315200" cy="38188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029FAA-DB7D-485E-B48B-3833957B01AA}" type="datetime1">
              <a:rPr lang="en-GB" smtClean="0"/>
              <a:t>05/05/2025</a:t>
            </a:fld>
            <a:endParaRPr lang="en-GB"/>
          </a:p>
        </p:txBody>
      </p:sp>
      <p:sp>
        <p:nvSpPr>
          <p:cNvPr id="6" name="Footer Placeholder 5"/>
          <p:cNvSpPr>
            <a:spLocks noGrp="1"/>
          </p:cNvSpPr>
          <p:nvPr>
            <p:ph type="ftr" sz="quarter" idx="11"/>
          </p:nvPr>
        </p:nvSpPr>
        <p:spPr/>
        <p:txBody>
          <a:bodyPr/>
          <a:lstStyle/>
          <a:p>
            <a:r>
              <a:rPr lang="en-US"/>
              <a:t>Deep Neural Hashing for Medical Image Retrieval </a:t>
            </a:r>
          </a:p>
        </p:txBody>
      </p:sp>
      <p:sp>
        <p:nvSpPr>
          <p:cNvPr id="7" name="Slide Number Placeholder 6"/>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1800744035"/>
      </p:ext>
    </p:extLst>
  </p:cSld>
  <p:clrMapOvr>
    <a:masterClrMapping/>
  </p:clrMapOvr>
  <p:transition spd="med">
    <p:fade/>
  </p:transition>
  <p:hf hdr="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56FDD7A-D4E5-4CC1-A22D-4C8314799171}" type="datetime1">
              <a:rPr lang="en-GB" smtClean="0"/>
              <a:t>05/05/2025</a:t>
            </a:fld>
            <a:endParaRPr lang="en-GB"/>
          </a:p>
        </p:txBody>
      </p:sp>
      <p:sp>
        <p:nvSpPr>
          <p:cNvPr id="5" name="Footer Placeholder 4"/>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2486063079"/>
      </p:ext>
    </p:extLst>
  </p:cSld>
  <p:clrMapOvr>
    <a:masterClrMapping/>
  </p:clrMapOvr>
  <p:transition spd="med">
    <p:fade/>
  </p:transition>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A1C506D-85E9-4CBF-9AE9-EB898D97DBD7}" type="datetime1">
              <a:rPr lang="en-GB" smtClean="0"/>
              <a:t>05/05/2025</a:t>
            </a:fld>
            <a:endParaRPr lang="en-GB"/>
          </a:p>
        </p:txBody>
      </p:sp>
      <p:sp>
        <p:nvSpPr>
          <p:cNvPr id="5" name="Footer Placeholder 4"/>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2217941031"/>
      </p:ext>
    </p:extLst>
  </p:cSld>
  <p:clrMapOvr>
    <a:masterClrMapping/>
  </p:clrMapOvr>
  <p:transition spd="med">
    <p:fade/>
  </p:transition>
  <p:hf hdr="0"/>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D4DD3-0D8F-4532-ADE3-27C7A3B7F28B}" type="datetime1">
              <a:rPr lang="en-GB" smtClean="0"/>
              <a:t>05/05/2025</a:t>
            </a:fld>
            <a:endParaRPr lang="en-GB"/>
          </a:p>
        </p:txBody>
      </p:sp>
      <p:sp>
        <p:nvSpPr>
          <p:cNvPr id="5" name="Footer Placeholder 4"/>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609912459"/>
      </p:ext>
    </p:extLst>
  </p:cSld>
  <p:clrMapOvr>
    <a:masterClrMapping/>
  </p:clrMapOvr>
  <p:transition spd="med">
    <p:fade/>
  </p:transition>
  <p:hf hdr="0"/>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916833"/>
            <a:ext cx="5384800"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916833"/>
            <a:ext cx="5384800"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A0FFD44-9ABD-419F-B355-CEDF727E11E4}" type="datetime1">
              <a:rPr lang="en-GB" smtClean="0"/>
              <a:t>05/05/2025</a:t>
            </a:fld>
            <a:endParaRPr lang="en-GB"/>
          </a:p>
        </p:txBody>
      </p:sp>
      <p:sp>
        <p:nvSpPr>
          <p:cNvPr id="6" name="Footer Placeholder 5"/>
          <p:cNvSpPr>
            <a:spLocks noGrp="1"/>
          </p:cNvSpPr>
          <p:nvPr>
            <p:ph type="ftr" sz="quarter" idx="11"/>
          </p:nvPr>
        </p:nvSpPr>
        <p:spPr/>
        <p:txBody>
          <a:bodyPr/>
          <a:lstStyle/>
          <a:p>
            <a:r>
              <a:rPr lang="en-US"/>
              <a:t>Deep Neural Hashing for Medical Image Retrieval </a:t>
            </a:r>
            <a:endParaRPr lang="en-GB"/>
          </a:p>
        </p:txBody>
      </p:sp>
      <p:sp>
        <p:nvSpPr>
          <p:cNvPr id="7" name="Slide Number Placeholder 6"/>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2726458958"/>
      </p:ext>
    </p:extLst>
  </p:cSld>
  <p:clrMapOvr>
    <a:masterClrMapping/>
  </p:clrMapOvr>
  <p:transition spd="med">
    <p:fade/>
  </p:transition>
  <p:hf hdr="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92514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564904"/>
            <a:ext cx="5386917" cy="35612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91683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564904"/>
            <a:ext cx="5389033" cy="35612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59E2FA-3B85-4FCA-B518-9E48A6D2B968}" type="datetime1">
              <a:rPr lang="en-GB" smtClean="0"/>
              <a:t>05/05/2025</a:t>
            </a:fld>
            <a:endParaRPr lang="en-GB"/>
          </a:p>
        </p:txBody>
      </p:sp>
      <p:sp>
        <p:nvSpPr>
          <p:cNvPr id="8" name="Footer Placeholder 7"/>
          <p:cNvSpPr>
            <a:spLocks noGrp="1"/>
          </p:cNvSpPr>
          <p:nvPr>
            <p:ph type="ftr" sz="quarter" idx="11"/>
          </p:nvPr>
        </p:nvSpPr>
        <p:spPr/>
        <p:txBody>
          <a:bodyPr/>
          <a:lstStyle/>
          <a:p>
            <a:r>
              <a:rPr lang="en-US"/>
              <a:t>Deep Neural Hashing for Medical Image Retrieval </a:t>
            </a:r>
            <a:endParaRPr lang="en-GB"/>
          </a:p>
        </p:txBody>
      </p:sp>
      <p:sp>
        <p:nvSpPr>
          <p:cNvPr id="9" name="Slide Number Placeholder 8"/>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315092365"/>
      </p:ext>
    </p:extLst>
  </p:cSld>
  <p:clrMapOvr>
    <a:masterClrMapping/>
  </p:clrMapOvr>
  <p:transition spd="med">
    <p:fade/>
  </p:transition>
  <p:hf hdr="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C9FC47-50C9-494C-96DC-15A4AFA72521}" type="datetime1">
              <a:rPr lang="en-GB" smtClean="0"/>
              <a:t>05/05/2025</a:t>
            </a:fld>
            <a:endParaRPr lang="en-GB"/>
          </a:p>
        </p:txBody>
      </p:sp>
      <p:sp>
        <p:nvSpPr>
          <p:cNvPr id="4" name="Footer Placeholder 3"/>
          <p:cNvSpPr>
            <a:spLocks noGrp="1"/>
          </p:cNvSpPr>
          <p:nvPr>
            <p:ph type="ftr" sz="quarter" idx="11"/>
          </p:nvPr>
        </p:nvSpPr>
        <p:spPr/>
        <p:txBody>
          <a:bodyPr/>
          <a:lstStyle/>
          <a:p>
            <a:r>
              <a:rPr lang="en-US"/>
              <a:t>Deep Neural Hashing for Medical Image Retrieval </a:t>
            </a:r>
            <a:endParaRPr lang="en-GB"/>
          </a:p>
        </p:txBody>
      </p:sp>
      <p:sp>
        <p:nvSpPr>
          <p:cNvPr id="5" name="Slide Number Placeholder 4"/>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2166809107"/>
      </p:ext>
    </p:extLst>
  </p:cSld>
  <p:clrMapOvr>
    <a:masterClrMapping/>
  </p:clrMapOvr>
  <p:transition spd="med">
    <p:fade/>
  </p:transition>
  <p:hf hdr="0"/>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F07-7301-4F59-8164-10E48292A21C}" type="datetime1">
              <a:rPr lang="en-GB" smtClean="0"/>
              <a:t>05/05/2025</a:t>
            </a:fld>
            <a:endParaRPr lang="en-GB"/>
          </a:p>
        </p:txBody>
      </p:sp>
      <p:sp>
        <p:nvSpPr>
          <p:cNvPr id="3" name="Footer Placeholder 2"/>
          <p:cNvSpPr>
            <a:spLocks noGrp="1"/>
          </p:cNvSpPr>
          <p:nvPr>
            <p:ph type="ftr" sz="quarter" idx="11"/>
          </p:nvPr>
        </p:nvSpPr>
        <p:spPr/>
        <p:txBody>
          <a:bodyPr/>
          <a:lstStyle/>
          <a:p>
            <a:r>
              <a:rPr lang="en-US"/>
              <a:t>Deep Neural Hashing for Medical Image Retrieval </a:t>
            </a:r>
            <a:endParaRPr lang="en-GB"/>
          </a:p>
        </p:txBody>
      </p:sp>
      <p:sp>
        <p:nvSpPr>
          <p:cNvPr id="4" name="Slide Number Placeholder 3"/>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2976043836"/>
      </p:ext>
    </p:extLst>
  </p:cSld>
  <p:clrMapOvr>
    <a:masterClrMapping/>
  </p:clrMapOvr>
  <p:transition spd="med">
    <p:fade/>
  </p:transition>
  <p:hf hdr="0"/>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898798"/>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908721"/>
            <a:ext cx="6815667" cy="52174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2060849"/>
            <a:ext cx="4011084" cy="40653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0213EC-DB9B-41AF-8EE9-0E7173E32667}" type="datetime1">
              <a:rPr lang="en-GB" smtClean="0"/>
              <a:t>05/05/2025</a:t>
            </a:fld>
            <a:endParaRPr lang="en-GB"/>
          </a:p>
        </p:txBody>
      </p:sp>
      <p:sp>
        <p:nvSpPr>
          <p:cNvPr id="6" name="Footer Placeholder 5"/>
          <p:cNvSpPr>
            <a:spLocks noGrp="1"/>
          </p:cNvSpPr>
          <p:nvPr>
            <p:ph type="ftr" sz="quarter" idx="11"/>
          </p:nvPr>
        </p:nvSpPr>
        <p:spPr/>
        <p:txBody>
          <a:bodyPr/>
          <a:lstStyle/>
          <a:p>
            <a:r>
              <a:rPr lang="en-US"/>
              <a:t>Deep Neural Hashing for Medical Image Retrieval </a:t>
            </a:r>
            <a:endParaRPr lang="en-GB"/>
          </a:p>
        </p:txBody>
      </p:sp>
      <p:sp>
        <p:nvSpPr>
          <p:cNvPr id="7" name="Slide Number Placeholder 6"/>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1477394439"/>
      </p:ext>
    </p:extLst>
  </p:cSld>
  <p:clrMapOvr>
    <a:masterClrMapping/>
  </p:clrMapOvr>
  <p:transition spd="med">
    <p:fade/>
  </p:transition>
  <p:hf hdr="0"/>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908720"/>
            <a:ext cx="7315200" cy="38188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F2F477-75A0-48E8-B2A6-499909725CCC}" type="datetime1">
              <a:rPr lang="en-GB" smtClean="0"/>
              <a:t>05/05/2025</a:t>
            </a:fld>
            <a:endParaRPr lang="en-GB"/>
          </a:p>
        </p:txBody>
      </p:sp>
      <p:sp>
        <p:nvSpPr>
          <p:cNvPr id="6" name="Footer Placeholder 5"/>
          <p:cNvSpPr>
            <a:spLocks noGrp="1"/>
          </p:cNvSpPr>
          <p:nvPr>
            <p:ph type="ftr" sz="quarter" idx="11"/>
          </p:nvPr>
        </p:nvSpPr>
        <p:spPr/>
        <p:txBody>
          <a:bodyPr/>
          <a:lstStyle/>
          <a:p>
            <a:r>
              <a:rPr lang="en-US"/>
              <a:t>Deep Neural Hashing for Medical Image Retrieval </a:t>
            </a:r>
          </a:p>
        </p:txBody>
      </p:sp>
      <p:sp>
        <p:nvSpPr>
          <p:cNvPr id="7" name="Slide Number Placeholder 6"/>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1936477051"/>
      </p:ext>
    </p:extLst>
  </p:cSld>
  <p:clrMapOvr>
    <a:masterClrMapping/>
  </p:clrMapOvr>
  <p:transition spd="med">
    <p:fade/>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916833"/>
            <a:ext cx="5384800"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916833"/>
            <a:ext cx="5384800"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Date Placeholder 8">
            <a:extLst>
              <a:ext uri="{FF2B5EF4-FFF2-40B4-BE49-F238E27FC236}">
                <a16:creationId xmlns:a16="http://schemas.microsoft.com/office/drawing/2014/main" id="{CD3EB712-0736-2E7B-562B-505F1C8BE6D6}"/>
              </a:ext>
            </a:extLst>
          </p:cNvPr>
          <p:cNvSpPr>
            <a:spLocks noGrp="1"/>
          </p:cNvSpPr>
          <p:nvPr>
            <p:ph type="dt" sz="half" idx="10"/>
          </p:nvPr>
        </p:nvSpPr>
        <p:spPr/>
        <p:txBody>
          <a:bodyPr/>
          <a:lstStyle/>
          <a:p>
            <a:fld id="{8990A643-A254-4AD5-B334-1A8E3831E621}" type="datetime1">
              <a:rPr lang="en-GB" smtClean="0"/>
              <a:t>05/05/2025</a:t>
            </a:fld>
            <a:endParaRPr lang="en-GB"/>
          </a:p>
        </p:txBody>
      </p:sp>
      <p:sp>
        <p:nvSpPr>
          <p:cNvPr id="10" name="Footer Placeholder 9">
            <a:extLst>
              <a:ext uri="{FF2B5EF4-FFF2-40B4-BE49-F238E27FC236}">
                <a16:creationId xmlns:a16="http://schemas.microsoft.com/office/drawing/2014/main" id="{3916F697-7337-DC13-733E-50970D83675E}"/>
              </a:ext>
            </a:extLst>
          </p:cNvPr>
          <p:cNvSpPr>
            <a:spLocks noGrp="1"/>
          </p:cNvSpPr>
          <p:nvPr>
            <p:ph type="ftr" sz="quarter" idx="11"/>
          </p:nvPr>
        </p:nvSpPr>
        <p:spPr/>
        <p:txBody>
          <a:bodyPr/>
          <a:lstStyle/>
          <a:p>
            <a:r>
              <a:rPr lang="en-US"/>
              <a:t>Deep Neural Hashing for Medical Image Retrieval </a:t>
            </a:r>
            <a:endParaRPr lang="en-GB"/>
          </a:p>
        </p:txBody>
      </p:sp>
      <p:sp>
        <p:nvSpPr>
          <p:cNvPr id="11" name="Slide Number Placeholder 10">
            <a:extLst>
              <a:ext uri="{FF2B5EF4-FFF2-40B4-BE49-F238E27FC236}">
                <a16:creationId xmlns:a16="http://schemas.microsoft.com/office/drawing/2014/main" id="{9310ECA2-A631-3EEF-9BB4-CA5D46314ABD}"/>
              </a:ext>
            </a:extLst>
          </p:cNvPr>
          <p:cNvSpPr>
            <a:spLocks noGrp="1"/>
          </p:cNvSpPr>
          <p:nvPr>
            <p:ph type="sldNum" sz="quarter" idx="12"/>
          </p:nvPr>
        </p:nvSpPr>
        <p:spPr/>
        <p:txBody>
          <a:bodyPr/>
          <a:lstStyle/>
          <a:p>
            <a:fld id="{330EA680-D336-4FF7-8B7A-9848BB0A1C32}" type="slidenum">
              <a:rPr lang="en-GB" smtClean="0"/>
              <a:t>‹#›</a:t>
            </a:fld>
            <a:endParaRPr lang="en-GB"/>
          </a:p>
        </p:txBody>
      </p:sp>
      <p:sp>
        <p:nvSpPr>
          <p:cNvPr id="5" name="Title 4">
            <a:extLst>
              <a:ext uri="{FF2B5EF4-FFF2-40B4-BE49-F238E27FC236}">
                <a16:creationId xmlns:a16="http://schemas.microsoft.com/office/drawing/2014/main" id="{09EDE1DC-7AB8-1A75-C6EE-371B09C13600}"/>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781781858"/>
      </p:ext>
    </p:extLst>
  </p:cSld>
  <p:clrMapOvr>
    <a:masterClrMapping/>
  </p:clrMapOvr>
  <p:transition spd="med">
    <p:fade/>
  </p:transition>
  <p:hf hdr="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099E26-4318-459A-A7D9-F1824D026379}" type="datetime1">
              <a:rPr lang="en-GB" smtClean="0"/>
              <a:t>05/05/2025</a:t>
            </a:fld>
            <a:endParaRPr lang="en-GB"/>
          </a:p>
        </p:txBody>
      </p:sp>
      <p:sp>
        <p:nvSpPr>
          <p:cNvPr id="5" name="Footer Placeholder 4"/>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2038586279"/>
      </p:ext>
    </p:extLst>
  </p:cSld>
  <p:clrMapOvr>
    <a:masterClrMapping/>
  </p:clrMapOvr>
  <p:transition spd="med">
    <p:fade/>
  </p:transition>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76B4929-F467-4A3C-8B0C-42952B9FFA81}" type="datetime1">
              <a:rPr lang="en-GB" smtClean="0"/>
              <a:t>05/05/2025</a:t>
            </a:fld>
            <a:endParaRPr lang="en-GB"/>
          </a:p>
        </p:txBody>
      </p:sp>
      <p:sp>
        <p:nvSpPr>
          <p:cNvPr id="5" name="Footer Placeholder 4"/>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3715989576"/>
      </p:ext>
    </p:extLst>
  </p:cSld>
  <p:clrMapOvr>
    <a:masterClrMapping/>
  </p:clrMapOvr>
  <p:transition spd="med">
    <p:fade/>
  </p:transition>
  <p:hf hdr="0"/>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7DBD5D-106A-44B3-94BD-0D2114C3F388}" type="datetime1">
              <a:rPr lang="en-GB" smtClean="0"/>
              <a:t>05/05/2025</a:t>
            </a:fld>
            <a:endParaRPr lang="en-GB"/>
          </a:p>
        </p:txBody>
      </p:sp>
      <p:sp>
        <p:nvSpPr>
          <p:cNvPr id="5" name="Footer Placeholder 4"/>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280826152"/>
      </p:ext>
    </p:extLst>
  </p:cSld>
  <p:clrMapOvr>
    <a:masterClrMapping/>
  </p:clrMapOvr>
  <p:transition spd="med">
    <p:fade/>
  </p:transition>
  <p:hf hdr="0"/>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916833"/>
            <a:ext cx="5384800"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916833"/>
            <a:ext cx="5384800"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E59CDDD-2739-484F-93D0-1C451D30A893}" type="datetime1">
              <a:rPr lang="en-GB" smtClean="0"/>
              <a:t>05/05/2025</a:t>
            </a:fld>
            <a:endParaRPr lang="en-GB"/>
          </a:p>
        </p:txBody>
      </p:sp>
      <p:sp>
        <p:nvSpPr>
          <p:cNvPr id="6" name="Footer Placeholder 5"/>
          <p:cNvSpPr>
            <a:spLocks noGrp="1"/>
          </p:cNvSpPr>
          <p:nvPr>
            <p:ph type="ftr" sz="quarter" idx="11"/>
          </p:nvPr>
        </p:nvSpPr>
        <p:spPr/>
        <p:txBody>
          <a:bodyPr/>
          <a:lstStyle/>
          <a:p>
            <a:r>
              <a:rPr lang="en-US"/>
              <a:t>Deep Neural Hashing for Medical Image Retrieval </a:t>
            </a:r>
            <a:endParaRPr lang="en-GB"/>
          </a:p>
        </p:txBody>
      </p:sp>
      <p:sp>
        <p:nvSpPr>
          <p:cNvPr id="7" name="Slide Number Placeholder 6"/>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4192906747"/>
      </p:ext>
    </p:extLst>
  </p:cSld>
  <p:clrMapOvr>
    <a:masterClrMapping/>
  </p:clrMapOvr>
  <p:transition spd="med">
    <p:fade/>
  </p:transition>
  <p:hf hdr="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92514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564904"/>
            <a:ext cx="5386917" cy="35612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91683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564904"/>
            <a:ext cx="5389033" cy="35612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0FBE08E-BC4D-46D2-B167-A0FA23AA7838}" type="datetime1">
              <a:rPr lang="en-GB" smtClean="0"/>
              <a:t>05/05/2025</a:t>
            </a:fld>
            <a:endParaRPr lang="en-GB"/>
          </a:p>
        </p:txBody>
      </p:sp>
      <p:sp>
        <p:nvSpPr>
          <p:cNvPr id="8" name="Footer Placeholder 7"/>
          <p:cNvSpPr>
            <a:spLocks noGrp="1"/>
          </p:cNvSpPr>
          <p:nvPr>
            <p:ph type="ftr" sz="quarter" idx="11"/>
          </p:nvPr>
        </p:nvSpPr>
        <p:spPr/>
        <p:txBody>
          <a:bodyPr/>
          <a:lstStyle/>
          <a:p>
            <a:r>
              <a:rPr lang="en-US"/>
              <a:t>Deep Neural Hashing for Medical Image Retrieval </a:t>
            </a:r>
            <a:endParaRPr lang="en-GB"/>
          </a:p>
        </p:txBody>
      </p:sp>
      <p:sp>
        <p:nvSpPr>
          <p:cNvPr id="9" name="Slide Number Placeholder 8"/>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1457606296"/>
      </p:ext>
    </p:extLst>
  </p:cSld>
  <p:clrMapOvr>
    <a:masterClrMapping/>
  </p:clrMapOvr>
  <p:transition spd="med">
    <p:fade/>
  </p:transition>
  <p:hf hdr="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A4DB0B2-FDDB-481E-BA21-7149DB86F4EA}" type="datetime1">
              <a:rPr lang="en-GB" smtClean="0"/>
              <a:t>05/05/2025</a:t>
            </a:fld>
            <a:endParaRPr lang="en-GB"/>
          </a:p>
        </p:txBody>
      </p:sp>
      <p:sp>
        <p:nvSpPr>
          <p:cNvPr id="4" name="Footer Placeholder 3"/>
          <p:cNvSpPr>
            <a:spLocks noGrp="1"/>
          </p:cNvSpPr>
          <p:nvPr>
            <p:ph type="ftr" sz="quarter" idx="11"/>
          </p:nvPr>
        </p:nvSpPr>
        <p:spPr/>
        <p:txBody>
          <a:bodyPr/>
          <a:lstStyle/>
          <a:p>
            <a:r>
              <a:rPr lang="en-US"/>
              <a:t>Deep Neural Hashing for Medical Image Retrieval </a:t>
            </a:r>
            <a:endParaRPr lang="en-GB"/>
          </a:p>
        </p:txBody>
      </p:sp>
      <p:sp>
        <p:nvSpPr>
          <p:cNvPr id="5" name="Slide Number Placeholder 4"/>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4071832747"/>
      </p:ext>
    </p:extLst>
  </p:cSld>
  <p:clrMapOvr>
    <a:masterClrMapping/>
  </p:clrMapOvr>
  <p:transition spd="med">
    <p:fade/>
  </p:transition>
  <p:hf hdr="0"/>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8E04C-F228-4E2D-B12B-426B1F3273F2}" type="datetime1">
              <a:rPr lang="en-GB" smtClean="0"/>
              <a:t>05/05/2025</a:t>
            </a:fld>
            <a:endParaRPr lang="en-GB"/>
          </a:p>
        </p:txBody>
      </p:sp>
      <p:sp>
        <p:nvSpPr>
          <p:cNvPr id="3" name="Footer Placeholder 2"/>
          <p:cNvSpPr>
            <a:spLocks noGrp="1"/>
          </p:cNvSpPr>
          <p:nvPr>
            <p:ph type="ftr" sz="quarter" idx="11"/>
          </p:nvPr>
        </p:nvSpPr>
        <p:spPr/>
        <p:txBody>
          <a:bodyPr/>
          <a:lstStyle/>
          <a:p>
            <a:r>
              <a:rPr lang="en-US"/>
              <a:t>Deep Neural Hashing for Medical Image Retrieval </a:t>
            </a:r>
            <a:endParaRPr lang="en-GB"/>
          </a:p>
        </p:txBody>
      </p:sp>
      <p:sp>
        <p:nvSpPr>
          <p:cNvPr id="4" name="Slide Number Placeholder 3"/>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143905091"/>
      </p:ext>
    </p:extLst>
  </p:cSld>
  <p:clrMapOvr>
    <a:masterClrMapping/>
  </p:clrMapOvr>
  <p:transition spd="med">
    <p:fade/>
  </p:transition>
  <p:hf hdr="0"/>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898798"/>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908721"/>
            <a:ext cx="6815667" cy="52174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2060849"/>
            <a:ext cx="4011084" cy="40653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6D81D6-0F3A-4864-B1EB-1FAD363E9CA5}" type="datetime1">
              <a:rPr lang="en-GB" smtClean="0"/>
              <a:t>05/05/2025</a:t>
            </a:fld>
            <a:endParaRPr lang="en-GB"/>
          </a:p>
        </p:txBody>
      </p:sp>
      <p:sp>
        <p:nvSpPr>
          <p:cNvPr id="6" name="Footer Placeholder 5"/>
          <p:cNvSpPr>
            <a:spLocks noGrp="1"/>
          </p:cNvSpPr>
          <p:nvPr>
            <p:ph type="ftr" sz="quarter" idx="11"/>
          </p:nvPr>
        </p:nvSpPr>
        <p:spPr/>
        <p:txBody>
          <a:bodyPr/>
          <a:lstStyle/>
          <a:p>
            <a:r>
              <a:rPr lang="en-US"/>
              <a:t>Deep Neural Hashing for Medical Image Retrieval </a:t>
            </a:r>
            <a:endParaRPr lang="en-GB"/>
          </a:p>
        </p:txBody>
      </p:sp>
      <p:sp>
        <p:nvSpPr>
          <p:cNvPr id="7" name="Slide Number Placeholder 6"/>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3420677972"/>
      </p:ext>
    </p:extLst>
  </p:cSld>
  <p:clrMapOvr>
    <a:masterClrMapping/>
  </p:clrMapOvr>
  <p:transition spd="med">
    <p:fade/>
  </p:transition>
  <p:hf hdr="0"/>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908720"/>
            <a:ext cx="7315200" cy="38188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4A586B-174C-4ED7-A893-9E7A84FC8111}" type="datetime1">
              <a:rPr lang="en-GB" smtClean="0"/>
              <a:t>05/05/2025</a:t>
            </a:fld>
            <a:endParaRPr lang="en-GB"/>
          </a:p>
        </p:txBody>
      </p:sp>
      <p:sp>
        <p:nvSpPr>
          <p:cNvPr id="6" name="Footer Placeholder 5"/>
          <p:cNvSpPr>
            <a:spLocks noGrp="1"/>
          </p:cNvSpPr>
          <p:nvPr>
            <p:ph type="ftr" sz="quarter" idx="11"/>
          </p:nvPr>
        </p:nvSpPr>
        <p:spPr/>
        <p:txBody>
          <a:bodyPr/>
          <a:lstStyle/>
          <a:p>
            <a:r>
              <a:rPr lang="en-US"/>
              <a:t>Deep Neural Hashing for Medical Image Retrieval </a:t>
            </a:r>
          </a:p>
        </p:txBody>
      </p:sp>
      <p:sp>
        <p:nvSpPr>
          <p:cNvPr id="7" name="Slide Number Placeholder 6"/>
          <p:cNvSpPr>
            <a:spLocks noGrp="1"/>
          </p:cNvSpPr>
          <p:nvPr>
            <p:ph type="sldNum" sz="quarter" idx="12"/>
          </p:nvPr>
        </p:nvSpPr>
        <p:spPr/>
        <p:txBody>
          <a:bodyPr/>
          <a:lstStyle/>
          <a:p>
            <a:fld id="{81522912-9051-43F3-87BA-95475291ED72}" type="slidenum">
              <a:rPr lang="en-GB" smtClean="0"/>
              <a:t>‹#›</a:t>
            </a:fld>
            <a:endParaRPr lang="en-GB"/>
          </a:p>
        </p:txBody>
      </p:sp>
    </p:spTree>
    <p:extLst>
      <p:ext uri="{BB962C8B-B14F-4D97-AF65-F5344CB8AC3E}">
        <p14:creationId xmlns:p14="http://schemas.microsoft.com/office/powerpoint/2010/main" val="2326585315"/>
      </p:ext>
    </p:extLst>
  </p:cSld>
  <p:clrMapOvr>
    <a:masterClrMapping/>
  </p:clrMapOvr>
  <p:transition spd="med">
    <p:fade/>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92514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564904"/>
            <a:ext cx="5386917" cy="35612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91683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564904"/>
            <a:ext cx="5389033" cy="35612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D5B0414-C786-40A7-9235-98CB59BCFF5B}" type="datetime1">
              <a:rPr lang="en-GB" smtClean="0"/>
              <a:t>05/05/2025</a:t>
            </a:fld>
            <a:endParaRPr lang="en-GB"/>
          </a:p>
        </p:txBody>
      </p:sp>
      <p:sp>
        <p:nvSpPr>
          <p:cNvPr id="8" name="Footer Placeholder 7"/>
          <p:cNvSpPr>
            <a:spLocks noGrp="1"/>
          </p:cNvSpPr>
          <p:nvPr>
            <p:ph type="ftr" sz="quarter" idx="11"/>
          </p:nvPr>
        </p:nvSpPr>
        <p:spPr/>
        <p:txBody>
          <a:bodyPr/>
          <a:lstStyle/>
          <a:p>
            <a:r>
              <a:rPr lang="en-US"/>
              <a:t>Deep Neural Hashing for Medical Image Retrieval </a:t>
            </a:r>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3543647"/>
      </p:ext>
    </p:extLst>
  </p:cSld>
  <p:clrMapOvr>
    <a:masterClrMapping/>
  </p:clrMapOvr>
  <p:transition spd="med">
    <p:fade/>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DEA1ACE-40D8-48D4-B26B-3FEFD252B32B}" type="datetime1">
              <a:rPr lang="en-GB" smtClean="0"/>
              <a:t>05/05/2025</a:t>
            </a:fld>
            <a:endParaRPr lang="en-GB"/>
          </a:p>
        </p:txBody>
      </p:sp>
      <p:sp>
        <p:nvSpPr>
          <p:cNvPr id="4" name="Footer Placeholder 3"/>
          <p:cNvSpPr>
            <a:spLocks noGrp="1"/>
          </p:cNvSpPr>
          <p:nvPr>
            <p:ph type="ftr" sz="quarter" idx="11"/>
          </p:nvPr>
        </p:nvSpPr>
        <p:spPr/>
        <p:txBody>
          <a:bodyPr/>
          <a:lstStyle/>
          <a:p>
            <a:r>
              <a:rPr lang="en-US"/>
              <a:t>Deep Neural Hashing for Medical Image Retrieval </a:t>
            </a:r>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349934018"/>
      </p:ext>
    </p:extLst>
  </p:cSld>
  <p:clrMapOvr>
    <a:masterClrMapping/>
  </p:clrMapOvr>
  <p:transition spd="med">
    <p:fade/>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773D3-A2F1-49EA-B58B-1B8492986A42}" type="datetime1">
              <a:rPr lang="en-GB" smtClean="0"/>
              <a:t>05/05/2025</a:t>
            </a:fld>
            <a:endParaRPr lang="en-GB"/>
          </a:p>
        </p:txBody>
      </p:sp>
      <p:sp>
        <p:nvSpPr>
          <p:cNvPr id="3" name="Footer Placeholder 2"/>
          <p:cNvSpPr>
            <a:spLocks noGrp="1"/>
          </p:cNvSpPr>
          <p:nvPr>
            <p:ph type="ftr" sz="quarter" idx="11"/>
          </p:nvPr>
        </p:nvSpPr>
        <p:spPr/>
        <p:txBody>
          <a:bodyPr/>
          <a:lstStyle/>
          <a:p>
            <a:r>
              <a:rPr lang="en-US"/>
              <a:t>Deep Neural Hashing for Medical Image Retrieval </a:t>
            </a:r>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10886320"/>
      </p:ext>
    </p:extLst>
  </p:cSld>
  <p:clrMapOvr>
    <a:masterClrMapping/>
  </p:clrMapOvr>
  <p:transition spd="med">
    <p:fad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898798"/>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908721"/>
            <a:ext cx="6815667" cy="52174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2060849"/>
            <a:ext cx="4011084" cy="40653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A08383-168E-4CE9-BCBC-9180BAFB167B}" type="datetime1">
              <a:rPr lang="en-GB" smtClean="0"/>
              <a:t>05/05/2025</a:t>
            </a:fld>
            <a:endParaRPr lang="en-GB"/>
          </a:p>
        </p:txBody>
      </p:sp>
      <p:sp>
        <p:nvSpPr>
          <p:cNvPr id="6" name="Footer Placeholder 5"/>
          <p:cNvSpPr>
            <a:spLocks noGrp="1"/>
          </p:cNvSpPr>
          <p:nvPr>
            <p:ph type="ftr" sz="quarter" idx="11"/>
          </p:nvPr>
        </p:nvSpPr>
        <p:spPr/>
        <p:txBody>
          <a:bodyPr/>
          <a:lstStyle/>
          <a:p>
            <a:r>
              <a:rPr lang="en-US"/>
              <a:t>Deep Neural Hashing for Medical Image Retrieval </a:t>
            </a:r>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86597569"/>
      </p:ext>
    </p:extLst>
  </p:cSld>
  <p:clrMapOvr>
    <a:masterClrMapping/>
  </p:clrMapOvr>
  <p:transition spd="med">
    <p:fade/>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908720"/>
            <a:ext cx="7315200" cy="38188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79D1C4-D757-4741-9C00-F4E0904E2C4B}" type="datetime1">
              <a:rPr lang="en-GB" smtClean="0"/>
              <a:t>05/05/2025</a:t>
            </a:fld>
            <a:endParaRPr lang="en-GB"/>
          </a:p>
        </p:txBody>
      </p:sp>
      <p:sp>
        <p:nvSpPr>
          <p:cNvPr id="6" name="Footer Placeholder 5"/>
          <p:cNvSpPr>
            <a:spLocks noGrp="1"/>
          </p:cNvSpPr>
          <p:nvPr>
            <p:ph type="ftr" sz="quarter" idx="11"/>
          </p:nvPr>
        </p:nvSpPr>
        <p:spPr/>
        <p:txBody>
          <a:bodyPr/>
          <a:lstStyle/>
          <a:p>
            <a:r>
              <a:rPr lang="en-US"/>
              <a:t>Deep Neural Hashing for Medical Image Retrieval </a:t>
            </a:r>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6815773"/>
      </p:ext>
    </p:extLst>
  </p:cSld>
  <p:clrMapOvr>
    <a:masterClrMapping/>
  </p:clrMapOvr>
  <p:transition spd="med">
    <p:fade/>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microsoft.com/office/2007/relationships/hdphoto" Target="../media/hdphoto1.wdp"/><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png"/><Relationship Id="rId5" Type="http://schemas.openxmlformats.org/officeDocument/2006/relationships/slideLayout" Target="../slideLayouts/slideLayout26.xml"/><Relationship Id="rId10" Type="http://schemas.openxmlformats.org/officeDocument/2006/relationships/theme" Target="../theme/theme3.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microsoft.com/office/2007/relationships/hdphoto" Target="../media/hdphoto1.wdp"/><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image" Target="../media/image1.png"/><Relationship Id="rId5" Type="http://schemas.openxmlformats.org/officeDocument/2006/relationships/slideLayout" Target="../slideLayouts/slideLayout35.xml"/><Relationship Id="rId10" Type="http://schemas.openxmlformats.org/officeDocument/2006/relationships/theme" Target="../theme/theme4.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microsoft.com/office/2007/relationships/hdphoto" Target="../media/hdphoto1.wdp"/><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image" Target="../media/image1.png"/><Relationship Id="rId5" Type="http://schemas.openxmlformats.org/officeDocument/2006/relationships/slideLayout" Target="../slideLayouts/slideLayout44.xml"/><Relationship Id="rId10" Type="http://schemas.openxmlformats.org/officeDocument/2006/relationships/theme" Target="../theme/theme5.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08720"/>
            <a:ext cx="10972800" cy="100811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2060849"/>
            <a:ext cx="10972800" cy="40653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accent1">
                    <a:lumMod val="60000"/>
                    <a:lumOff val="40000"/>
                  </a:schemeClr>
                </a:solidFill>
              </a:defRPr>
            </a:lvl1pPr>
          </a:lstStyle>
          <a:p>
            <a:fld id="{8990A643-A254-4AD5-B334-1A8E3831E621}" type="datetime1">
              <a:rPr lang="en-GB" smtClean="0"/>
              <a:t>05/05/2025</a:t>
            </a:fld>
            <a:endParaRPr lang="en-GB"/>
          </a:p>
        </p:txBody>
      </p:sp>
      <p:sp>
        <p:nvSpPr>
          <p:cNvPr id="5" name="Footer Placeholder 4"/>
          <p:cNvSpPr>
            <a:spLocks noGrp="1"/>
          </p:cNvSpPr>
          <p:nvPr>
            <p:ph type="ftr" sz="quarter" idx="3"/>
          </p:nvPr>
        </p:nvSpPr>
        <p:spPr>
          <a:xfrm>
            <a:off x="2639616" y="6356351"/>
            <a:ext cx="6912768" cy="365125"/>
          </a:xfrm>
          <a:prstGeom prst="rect">
            <a:avLst/>
          </a:prstGeom>
        </p:spPr>
        <p:txBody>
          <a:bodyPr vert="horz" lIns="91440" tIns="45720" rIns="91440" bIns="45720" rtlCol="0" anchor="ctr"/>
          <a:lstStyle>
            <a:lvl1pPr algn="ctr">
              <a:defRPr sz="1200">
                <a:solidFill>
                  <a:schemeClr val="accent1">
                    <a:lumMod val="60000"/>
                    <a:lumOff val="40000"/>
                  </a:schemeClr>
                </a:solidFill>
              </a:defRPr>
            </a:lvl1pPr>
          </a:lstStyle>
          <a:p>
            <a:r>
              <a:rPr lang="en-US"/>
              <a:t>Deep Neural Hashing for Medical Image Retrieval </a:t>
            </a: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accent1">
                    <a:lumMod val="60000"/>
                    <a:lumOff val="40000"/>
                  </a:schemeClr>
                </a:solidFill>
              </a:defRPr>
            </a:lvl1pPr>
          </a:lstStyle>
          <a:p>
            <a:fld id="{330EA680-D336-4FF7-8B7A-9848BB0A1C32}" type="slidenum">
              <a:rPr lang="en-GB" smtClean="0"/>
              <a:t>‹#›</a:t>
            </a:fld>
            <a:endParaRPr lang="en-GB"/>
          </a:p>
        </p:txBody>
      </p:sp>
      <p:sp>
        <p:nvSpPr>
          <p:cNvPr id="7" name="TextBox 6"/>
          <p:cNvSpPr txBox="1"/>
          <p:nvPr/>
        </p:nvSpPr>
        <p:spPr>
          <a:xfrm>
            <a:off x="6096000" y="211901"/>
            <a:ext cx="6770255" cy="338554"/>
          </a:xfrm>
          <a:prstGeom prst="rect">
            <a:avLst/>
          </a:prstGeom>
          <a:noFill/>
        </p:spPr>
        <p:txBody>
          <a:bodyPr wrap="square" rtlCol="0">
            <a:spAutoFit/>
          </a:bodyPr>
          <a:lstStyle/>
          <a:p>
            <a:pPr algn="l"/>
            <a:r>
              <a:rPr lang="en-US" sz="1600" b="0" baseline="0">
                <a:solidFill>
                  <a:schemeClr val="accent1">
                    <a:lumMod val="60000"/>
                    <a:lumOff val="40000"/>
                  </a:schemeClr>
                </a:solidFill>
                <a:latin typeface="+mn-lt"/>
              </a:rPr>
              <a:t>Department of Artificial Intelligence </a:t>
            </a:r>
            <a:r>
              <a:rPr lang="en-US" sz="1600" b="1">
                <a:solidFill>
                  <a:schemeClr val="tx1">
                    <a:lumMod val="65000"/>
                    <a:lumOff val="35000"/>
                  </a:schemeClr>
                </a:solidFill>
                <a:latin typeface="+mn-lt"/>
              </a:rPr>
              <a:t>| Indian Institute</a:t>
            </a:r>
            <a:r>
              <a:rPr lang="en-US" sz="1600" b="1" baseline="0">
                <a:solidFill>
                  <a:schemeClr val="tx1">
                    <a:lumMod val="65000"/>
                    <a:lumOff val="35000"/>
                  </a:schemeClr>
                </a:solidFill>
                <a:latin typeface="+mn-lt"/>
              </a:rPr>
              <a:t> of Technology Kharagpur</a:t>
            </a:r>
            <a:r>
              <a:rPr lang="en-US" sz="1600" b="1" baseline="0">
                <a:solidFill>
                  <a:schemeClr val="accent1">
                    <a:lumMod val="60000"/>
                    <a:lumOff val="40000"/>
                  </a:schemeClr>
                </a:solidFill>
                <a:latin typeface="+mn-lt"/>
              </a:rPr>
              <a:t> </a:t>
            </a:r>
            <a:endParaRPr lang="en-US" sz="1600" b="0">
              <a:solidFill>
                <a:schemeClr val="accent1">
                  <a:lumMod val="60000"/>
                  <a:lumOff val="40000"/>
                </a:schemeClr>
              </a:solidFill>
              <a:latin typeface="+mn-lt"/>
            </a:endParaRPr>
          </a:p>
        </p:txBody>
      </p:sp>
      <p:pic>
        <p:nvPicPr>
          <p:cNvPr id="8" name="Picture 7"/>
          <p:cNvPicPr>
            <a:picLocks noChangeAspect="1"/>
          </p:cNvPicPr>
          <p:nvPr/>
        </p:nvPicPr>
        <p:blipFill>
          <a:blip r:embed="rId11" cstate="print">
            <a:duotone>
              <a:schemeClr val="accent1">
                <a:shade val="45000"/>
                <a:satMod val="135000"/>
              </a:schemeClr>
              <a:prstClr val="white"/>
            </a:duoton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a:xfrm>
            <a:off x="91441" y="0"/>
            <a:ext cx="593144" cy="647919"/>
          </a:xfrm>
          <a:prstGeom prst="rect">
            <a:avLst/>
          </a:prstGeom>
          <a:solidFill>
            <a:srgbClr val="3C4899"/>
          </a:solidFill>
        </p:spPr>
      </p:pic>
      <p:sp>
        <p:nvSpPr>
          <p:cNvPr id="9" name="Chevron 8"/>
          <p:cNvSpPr/>
          <p:nvPr/>
        </p:nvSpPr>
        <p:spPr>
          <a:xfrm>
            <a:off x="684585" y="0"/>
            <a:ext cx="593144" cy="678533"/>
          </a:xfrm>
          <a:prstGeom prst="chevron">
            <a:avLst>
              <a:gd name="adj" fmla="val 69910"/>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hevron 8">
            <a:extLst>
              <a:ext uri="{FF2B5EF4-FFF2-40B4-BE49-F238E27FC236}">
                <a16:creationId xmlns:a16="http://schemas.microsoft.com/office/drawing/2014/main" id="{D672C4C4-559F-A539-A93A-90FE59A6F3D4}"/>
              </a:ext>
            </a:extLst>
          </p:cNvPr>
          <p:cNvSpPr/>
          <p:nvPr userDrawn="1"/>
        </p:nvSpPr>
        <p:spPr>
          <a:xfrm>
            <a:off x="975678" y="-15308"/>
            <a:ext cx="593144" cy="678533"/>
          </a:xfrm>
          <a:prstGeom prst="chevron">
            <a:avLst>
              <a:gd name="adj" fmla="val 67855"/>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hevron 8">
            <a:extLst>
              <a:ext uri="{FF2B5EF4-FFF2-40B4-BE49-F238E27FC236}">
                <a16:creationId xmlns:a16="http://schemas.microsoft.com/office/drawing/2014/main" id="{FD931972-4EB0-D43E-2C25-A54FC56A6EFE}"/>
              </a:ext>
            </a:extLst>
          </p:cNvPr>
          <p:cNvSpPr/>
          <p:nvPr userDrawn="1"/>
        </p:nvSpPr>
        <p:spPr>
          <a:xfrm>
            <a:off x="1266771" y="-7654"/>
            <a:ext cx="593144" cy="678533"/>
          </a:xfrm>
          <a:prstGeom prst="chevron">
            <a:avLst>
              <a:gd name="adj" fmla="val 67855"/>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 name="Straight Connector 19">
            <a:extLst>
              <a:ext uri="{FF2B5EF4-FFF2-40B4-BE49-F238E27FC236}">
                <a16:creationId xmlns:a16="http://schemas.microsoft.com/office/drawing/2014/main" id="{FC0B74EA-0CD4-C092-27F3-8BBA19A0C9D6}"/>
              </a:ext>
            </a:extLst>
          </p:cNvPr>
          <p:cNvCxnSpPr/>
          <p:nvPr userDrawn="1"/>
        </p:nvCxnSpPr>
        <p:spPr>
          <a:xfrm flipV="1">
            <a:off x="0" y="622463"/>
            <a:ext cx="12192000" cy="5784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4402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ransition spd="med">
    <p:fade/>
  </p:transition>
  <p:hf hdr="0"/>
  <p:txStyles>
    <p:titleStyle>
      <a:lvl1pPr algn="ctr" defTabSz="914400" rtl="0" eaLnBrk="1" latinLnBrk="0" hangingPunct="1">
        <a:spcBef>
          <a:spcPct val="0"/>
        </a:spcBef>
        <a:buNone/>
        <a:defRPr sz="4400" kern="1200">
          <a:solidFill>
            <a:schemeClr val="tx1"/>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9F758-E6AB-EA9D-251B-5340EDD235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EC7000-FA93-145E-A7C8-2B2D183945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FF794-DF13-8557-3999-37A9C03EE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6304D-05D1-4D41-BEBB-13A62344AD10}" type="datetimeFigureOut">
              <a:rPr lang="en-IN" smtClean="0"/>
              <a:t>05-05-2025</a:t>
            </a:fld>
            <a:endParaRPr lang="en-IN"/>
          </a:p>
        </p:txBody>
      </p:sp>
      <p:sp>
        <p:nvSpPr>
          <p:cNvPr id="5" name="Footer Placeholder 4">
            <a:extLst>
              <a:ext uri="{FF2B5EF4-FFF2-40B4-BE49-F238E27FC236}">
                <a16:creationId xmlns:a16="http://schemas.microsoft.com/office/drawing/2014/main" id="{BFC4E4F4-6D2C-8E5E-2F95-6A368CF83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88961D-AC3A-0BFB-FC02-4B08F7263B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E9AC8-A972-4DAF-B8A1-346FCA6087B6}" type="slidenum">
              <a:rPr lang="en-IN" smtClean="0"/>
              <a:t>‹#›</a:t>
            </a:fld>
            <a:endParaRPr lang="en-IN"/>
          </a:p>
        </p:txBody>
      </p:sp>
    </p:spTree>
    <p:extLst>
      <p:ext uri="{BB962C8B-B14F-4D97-AF65-F5344CB8AC3E}">
        <p14:creationId xmlns:p14="http://schemas.microsoft.com/office/powerpoint/2010/main" val="109782576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08720"/>
            <a:ext cx="10972800" cy="100811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2060849"/>
            <a:ext cx="10972800" cy="40653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accent1">
                    <a:lumMod val="60000"/>
                    <a:lumOff val="40000"/>
                  </a:schemeClr>
                </a:solidFill>
              </a:defRPr>
            </a:lvl1pPr>
          </a:lstStyle>
          <a:p>
            <a:fld id="{7142B117-C71F-401A-A162-E00780A22D4E}" type="datetime1">
              <a:rPr lang="en-GB" smtClean="0"/>
              <a:t>05/05/2025</a:t>
            </a:fld>
            <a:endParaRPr lang="en-GB"/>
          </a:p>
        </p:txBody>
      </p:sp>
      <p:sp>
        <p:nvSpPr>
          <p:cNvPr id="5" name="Footer Placeholder 4"/>
          <p:cNvSpPr>
            <a:spLocks noGrp="1"/>
          </p:cNvSpPr>
          <p:nvPr>
            <p:ph type="ftr" sz="quarter" idx="3"/>
          </p:nvPr>
        </p:nvSpPr>
        <p:spPr>
          <a:xfrm>
            <a:off x="2639616" y="6356351"/>
            <a:ext cx="6912768" cy="365125"/>
          </a:xfrm>
          <a:prstGeom prst="rect">
            <a:avLst/>
          </a:prstGeom>
        </p:spPr>
        <p:txBody>
          <a:bodyPr vert="horz" lIns="91440" tIns="45720" rIns="91440" bIns="45720" rtlCol="0" anchor="ctr"/>
          <a:lstStyle>
            <a:lvl1pPr algn="ctr">
              <a:defRPr sz="1200">
                <a:solidFill>
                  <a:schemeClr val="accent1">
                    <a:lumMod val="60000"/>
                    <a:lumOff val="40000"/>
                  </a:schemeClr>
                </a:solidFill>
              </a:defRPr>
            </a:lvl1pPr>
          </a:lstStyle>
          <a:p>
            <a:r>
              <a:rPr lang="en-US"/>
              <a:t>Deep Neural Hashing for Medical Image Retrieval </a:t>
            </a: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accent1">
                    <a:lumMod val="60000"/>
                    <a:lumOff val="40000"/>
                  </a:schemeClr>
                </a:solidFill>
              </a:defRPr>
            </a:lvl1pPr>
          </a:lstStyle>
          <a:p>
            <a:endParaRPr lang="en-GB"/>
          </a:p>
        </p:txBody>
      </p:sp>
      <p:sp>
        <p:nvSpPr>
          <p:cNvPr id="7" name="TextBox 6"/>
          <p:cNvSpPr txBox="1"/>
          <p:nvPr/>
        </p:nvSpPr>
        <p:spPr>
          <a:xfrm>
            <a:off x="8112224" y="188640"/>
            <a:ext cx="3470176" cy="584775"/>
          </a:xfrm>
          <a:prstGeom prst="rect">
            <a:avLst/>
          </a:prstGeom>
          <a:noFill/>
        </p:spPr>
        <p:txBody>
          <a:bodyPr wrap="square" rtlCol="0">
            <a:spAutoFit/>
          </a:bodyPr>
          <a:lstStyle/>
          <a:p>
            <a:pPr algn="r"/>
            <a:r>
              <a:rPr lang="en-US" sz="1600" b="1">
                <a:solidFill>
                  <a:schemeClr val="accent1">
                    <a:lumMod val="60000"/>
                    <a:lumOff val="40000"/>
                  </a:schemeClr>
                </a:solidFill>
                <a:latin typeface="+mn-lt"/>
              </a:rPr>
              <a:t>Indian Institute</a:t>
            </a:r>
            <a:r>
              <a:rPr lang="en-US" sz="1600" b="1" baseline="0">
                <a:solidFill>
                  <a:schemeClr val="accent1">
                    <a:lumMod val="60000"/>
                    <a:lumOff val="40000"/>
                  </a:schemeClr>
                </a:solidFill>
                <a:latin typeface="+mn-lt"/>
              </a:rPr>
              <a:t> of Technology </a:t>
            </a:r>
            <a:r>
              <a:rPr lang="en-US" sz="1600" b="1" baseline="0" err="1">
                <a:solidFill>
                  <a:schemeClr val="accent1">
                    <a:lumMod val="60000"/>
                    <a:lumOff val="40000"/>
                  </a:schemeClr>
                </a:solidFill>
                <a:latin typeface="+mn-lt"/>
              </a:rPr>
              <a:t>Kharagpur</a:t>
            </a:r>
            <a:endParaRPr lang="en-US" sz="1600" b="1" baseline="0">
              <a:solidFill>
                <a:schemeClr val="accent1">
                  <a:lumMod val="60000"/>
                  <a:lumOff val="40000"/>
                </a:schemeClr>
              </a:solidFill>
              <a:latin typeface="+mn-lt"/>
            </a:endParaRPr>
          </a:p>
          <a:p>
            <a:pPr algn="r"/>
            <a:r>
              <a:rPr lang="en-US" sz="1600" b="0" baseline="0">
                <a:solidFill>
                  <a:schemeClr val="accent1">
                    <a:lumMod val="60000"/>
                    <a:lumOff val="40000"/>
                  </a:schemeClr>
                </a:solidFill>
                <a:latin typeface="+mn-lt"/>
              </a:rPr>
              <a:t>Centre of Excellence in Artificial Intelligence</a:t>
            </a:r>
            <a:endParaRPr lang="en-US" sz="1600" b="0">
              <a:solidFill>
                <a:schemeClr val="accent1">
                  <a:lumMod val="60000"/>
                  <a:lumOff val="40000"/>
                </a:schemeClr>
              </a:solidFill>
              <a:latin typeface="+mn-lt"/>
            </a:endParaRPr>
          </a:p>
        </p:txBody>
      </p:sp>
      <p:pic>
        <p:nvPicPr>
          <p:cNvPr id="8" name="Picture 7"/>
          <p:cNvPicPr>
            <a:picLocks noChangeAspect="1"/>
          </p:cNvPicPr>
          <p:nvPr/>
        </p:nvPicPr>
        <p:blipFill>
          <a:blip r:embed="rId11" cstate="print">
            <a:duotone>
              <a:schemeClr val="accent1">
                <a:shade val="45000"/>
                <a:satMod val="135000"/>
              </a:schemeClr>
              <a:prstClr val="white"/>
            </a:duoton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a:xfrm>
            <a:off x="180285" y="116632"/>
            <a:ext cx="659131" cy="720000"/>
          </a:xfrm>
          <a:prstGeom prst="rect">
            <a:avLst/>
          </a:prstGeom>
        </p:spPr>
      </p:pic>
      <p:sp>
        <p:nvSpPr>
          <p:cNvPr id="9" name="Chevron 8"/>
          <p:cNvSpPr/>
          <p:nvPr/>
        </p:nvSpPr>
        <p:spPr>
          <a:xfrm>
            <a:off x="839416" y="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1199456"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hevron 10"/>
          <p:cNvSpPr/>
          <p:nvPr/>
        </p:nvSpPr>
        <p:spPr>
          <a:xfrm>
            <a:off x="1559496"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flipH="1">
            <a:off x="7608168"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vron 12"/>
          <p:cNvSpPr/>
          <p:nvPr/>
        </p:nvSpPr>
        <p:spPr>
          <a:xfrm flipH="1">
            <a:off x="7248128"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p:cNvSpPr/>
          <p:nvPr/>
        </p:nvSpPr>
        <p:spPr>
          <a:xfrm flipH="1">
            <a:off x="6888088"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901134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transition spd="med">
    <p:fade/>
  </p:transition>
  <p:hf hdr="0"/>
  <p:txStyles>
    <p:titleStyle>
      <a:lvl1pPr algn="ctr" defTabSz="914400" rtl="0" eaLnBrk="1" latinLnBrk="0" hangingPunct="1">
        <a:spcBef>
          <a:spcPct val="0"/>
        </a:spcBef>
        <a:buNone/>
        <a:defRPr sz="4400" kern="1200">
          <a:solidFill>
            <a:schemeClr val="tx1"/>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08720"/>
            <a:ext cx="10972800" cy="100811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2060849"/>
            <a:ext cx="10972800" cy="40653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accent1">
                    <a:lumMod val="60000"/>
                    <a:lumOff val="40000"/>
                  </a:schemeClr>
                </a:solidFill>
              </a:defRPr>
            </a:lvl1pPr>
          </a:lstStyle>
          <a:p>
            <a:fld id="{687DC237-E41E-40E6-909D-0DC9534CBEF2}" type="datetime1">
              <a:rPr lang="en-GB" smtClean="0"/>
              <a:t>05/05/2025</a:t>
            </a:fld>
            <a:endParaRPr lang="en-GB"/>
          </a:p>
        </p:txBody>
      </p:sp>
      <p:sp>
        <p:nvSpPr>
          <p:cNvPr id="5" name="Footer Placeholder 4"/>
          <p:cNvSpPr>
            <a:spLocks noGrp="1"/>
          </p:cNvSpPr>
          <p:nvPr>
            <p:ph type="ftr" sz="quarter" idx="3"/>
          </p:nvPr>
        </p:nvSpPr>
        <p:spPr>
          <a:xfrm>
            <a:off x="2639616" y="6356351"/>
            <a:ext cx="6912768" cy="365125"/>
          </a:xfrm>
          <a:prstGeom prst="rect">
            <a:avLst/>
          </a:prstGeom>
        </p:spPr>
        <p:txBody>
          <a:bodyPr vert="horz" lIns="91440" tIns="45720" rIns="91440" bIns="45720" rtlCol="0" anchor="ctr"/>
          <a:lstStyle>
            <a:lvl1pPr algn="ctr">
              <a:defRPr sz="1200">
                <a:solidFill>
                  <a:schemeClr val="accent1">
                    <a:lumMod val="60000"/>
                    <a:lumOff val="40000"/>
                  </a:schemeClr>
                </a:solidFill>
              </a:defRPr>
            </a:lvl1pPr>
          </a:lstStyle>
          <a:p>
            <a:r>
              <a:rPr lang="en-US"/>
              <a:t>Deep Neural Hashing for Medical Image Retrieval </a:t>
            </a: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accent1">
                    <a:lumMod val="60000"/>
                    <a:lumOff val="40000"/>
                  </a:schemeClr>
                </a:solidFill>
              </a:defRPr>
            </a:lvl1pPr>
          </a:lstStyle>
          <a:p>
            <a:endParaRPr lang="en-GB"/>
          </a:p>
        </p:txBody>
      </p:sp>
      <p:sp>
        <p:nvSpPr>
          <p:cNvPr id="7" name="TextBox 6"/>
          <p:cNvSpPr txBox="1"/>
          <p:nvPr/>
        </p:nvSpPr>
        <p:spPr>
          <a:xfrm>
            <a:off x="8112224" y="188640"/>
            <a:ext cx="3470176" cy="584775"/>
          </a:xfrm>
          <a:prstGeom prst="rect">
            <a:avLst/>
          </a:prstGeom>
          <a:noFill/>
        </p:spPr>
        <p:txBody>
          <a:bodyPr wrap="square" rtlCol="0">
            <a:spAutoFit/>
          </a:bodyPr>
          <a:lstStyle/>
          <a:p>
            <a:pPr algn="r"/>
            <a:r>
              <a:rPr lang="en-US" sz="1600" b="1">
                <a:solidFill>
                  <a:schemeClr val="accent1">
                    <a:lumMod val="60000"/>
                    <a:lumOff val="40000"/>
                  </a:schemeClr>
                </a:solidFill>
                <a:latin typeface="+mn-lt"/>
              </a:rPr>
              <a:t>Indian Institute</a:t>
            </a:r>
            <a:r>
              <a:rPr lang="en-US" sz="1600" b="1" baseline="0">
                <a:solidFill>
                  <a:schemeClr val="accent1">
                    <a:lumMod val="60000"/>
                    <a:lumOff val="40000"/>
                  </a:schemeClr>
                </a:solidFill>
                <a:latin typeface="+mn-lt"/>
              </a:rPr>
              <a:t> of Technology </a:t>
            </a:r>
            <a:r>
              <a:rPr lang="en-US" sz="1600" b="1" baseline="0" err="1">
                <a:solidFill>
                  <a:schemeClr val="accent1">
                    <a:lumMod val="60000"/>
                    <a:lumOff val="40000"/>
                  </a:schemeClr>
                </a:solidFill>
                <a:latin typeface="+mn-lt"/>
              </a:rPr>
              <a:t>Kharagpur</a:t>
            </a:r>
            <a:endParaRPr lang="en-US" sz="1600" b="1" baseline="0">
              <a:solidFill>
                <a:schemeClr val="accent1">
                  <a:lumMod val="60000"/>
                  <a:lumOff val="40000"/>
                </a:schemeClr>
              </a:solidFill>
              <a:latin typeface="+mn-lt"/>
            </a:endParaRPr>
          </a:p>
          <a:p>
            <a:pPr algn="r"/>
            <a:r>
              <a:rPr lang="en-US" sz="1600" b="0" baseline="0">
                <a:solidFill>
                  <a:schemeClr val="accent1">
                    <a:lumMod val="60000"/>
                    <a:lumOff val="40000"/>
                  </a:schemeClr>
                </a:solidFill>
                <a:latin typeface="+mn-lt"/>
              </a:rPr>
              <a:t>Centre of Excellence in Artificial Intelligence</a:t>
            </a:r>
            <a:endParaRPr lang="en-US" sz="1600" b="0">
              <a:solidFill>
                <a:schemeClr val="accent1">
                  <a:lumMod val="60000"/>
                  <a:lumOff val="40000"/>
                </a:schemeClr>
              </a:solidFill>
              <a:latin typeface="+mn-lt"/>
            </a:endParaRPr>
          </a:p>
        </p:txBody>
      </p:sp>
      <p:pic>
        <p:nvPicPr>
          <p:cNvPr id="8" name="Picture 7"/>
          <p:cNvPicPr>
            <a:picLocks noChangeAspect="1"/>
          </p:cNvPicPr>
          <p:nvPr/>
        </p:nvPicPr>
        <p:blipFill>
          <a:blip r:embed="rId11" cstate="print">
            <a:duotone>
              <a:schemeClr val="accent1">
                <a:shade val="45000"/>
                <a:satMod val="135000"/>
              </a:schemeClr>
              <a:prstClr val="white"/>
            </a:duoton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a:xfrm>
            <a:off x="180285" y="116632"/>
            <a:ext cx="659131" cy="720000"/>
          </a:xfrm>
          <a:prstGeom prst="rect">
            <a:avLst/>
          </a:prstGeom>
        </p:spPr>
      </p:pic>
      <p:sp>
        <p:nvSpPr>
          <p:cNvPr id="9" name="Chevron 8"/>
          <p:cNvSpPr/>
          <p:nvPr/>
        </p:nvSpPr>
        <p:spPr>
          <a:xfrm>
            <a:off x="839416" y="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1199456"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hevron 10"/>
          <p:cNvSpPr/>
          <p:nvPr/>
        </p:nvSpPr>
        <p:spPr>
          <a:xfrm>
            <a:off x="1559496"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flipH="1">
            <a:off x="7608168"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vron 12"/>
          <p:cNvSpPr/>
          <p:nvPr/>
        </p:nvSpPr>
        <p:spPr>
          <a:xfrm flipH="1">
            <a:off x="7248128"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p:cNvSpPr/>
          <p:nvPr/>
        </p:nvSpPr>
        <p:spPr>
          <a:xfrm flipH="1">
            <a:off x="6888088"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920790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Lst>
  <p:transition spd="med">
    <p:fade/>
  </p:transition>
  <p:hf hdr="0"/>
  <p:txStyles>
    <p:titleStyle>
      <a:lvl1pPr algn="ctr" defTabSz="914400" rtl="0" eaLnBrk="1" latinLnBrk="0" hangingPunct="1">
        <a:spcBef>
          <a:spcPct val="0"/>
        </a:spcBef>
        <a:buNone/>
        <a:defRPr sz="4400" kern="1200">
          <a:solidFill>
            <a:schemeClr val="tx1"/>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08720"/>
            <a:ext cx="10972800" cy="100811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2060849"/>
            <a:ext cx="10972800" cy="40653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accent1">
                    <a:lumMod val="60000"/>
                    <a:lumOff val="40000"/>
                  </a:schemeClr>
                </a:solidFill>
              </a:defRPr>
            </a:lvl1pPr>
          </a:lstStyle>
          <a:p>
            <a:fld id="{F1012490-6503-4B01-ADF6-57E9FE9FBCE4}" type="datetime1">
              <a:rPr lang="en-GB" smtClean="0"/>
              <a:t>05/05/2025</a:t>
            </a:fld>
            <a:endParaRPr lang="en-GB"/>
          </a:p>
        </p:txBody>
      </p:sp>
      <p:sp>
        <p:nvSpPr>
          <p:cNvPr id="5" name="Footer Placeholder 4"/>
          <p:cNvSpPr>
            <a:spLocks noGrp="1"/>
          </p:cNvSpPr>
          <p:nvPr>
            <p:ph type="ftr" sz="quarter" idx="3"/>
          </p:nvPr>
        </p:nvSpPr>
        <p:spPr>
          <a:xfrm>
            <a:off x="2639616" y="6356351"/>
            <a:ext cx="6912768" cy="365125"/>
          </a:xfrm>
          <a:prstGeom prst="rect">
            <a:avLst/>
          </a:prstGeom>
        </p:spPr>
        <p:txBody>
          <a:bodyPr vert="horz" lIns="91440" tIns="45720" rIns="91440" bIns="45720" rtlCol="0" anchor="ctr"/>
          <a:lstStyle>
            <a:lvl1pPr algn="ctr">
              <a:defRPr sz="1200">
                <a:solidFill>
                  <a:schemeClr val="accent1">
                    <a:lumMod val="60000"/>
                    <a:lumOff val="40000"/>
                  </a:schemeClr>
                </a:solidFill>
              </a:defRPr>
            </a:lvl1pPr>
          </a:lstStyle>
          <a:p>
            <a:r>
              <a:rPr lang="en-US"/>
              <a:t>Deep Neural Hashing for Medical Image Retrieval </a:t>
            </a:r>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accent1">
                    <a:lumMod val="60000"/>
                    <a:lumOff val="40000"/>
                  </a:schemeClr>
                </a:solidFill>
              </a:defRPr>
            </a:lvl1pPr>
          </a:lstStyle>
          <a:p>
            <a:endParaRPr lang="en-GB"/>
          </a:p>
        </p:txBody>
      </p:sp>
      <p:sp>
        <p:nvSpPr>
          <p:cNvPr id="7" name="TextBox 6"/>
          <p:cNvSpPr txBox="1"/>
          <p:nvPr/>
        </p:nvSpPr>
        <p:spPr>
          <a:xfrm>
            <a:off x="8112224" y="188640"/>
            <a:ext cx="3470176" cy="584775"/>
          </a:xfrm>
          <a:prstGeom prst="rect">
            <a:avLst/>
          </a:prstGeom>
          <a:noFill/>
        </p:spPr>
        <p:txBody>
          <a:bodyPr wrap="square" rtlCol="0">
            <a:spAutoFit/>
          </a:bodyPr>
          <a:lstStyle/>
          <a:p>
            <a:pPr algn="r"/>
            <a:r>
              <a:rPr lang="en-US" sz="1600" b="1">
                <a:solidFill>
                  <a:schemeClr val="accent1">
                    <a:lumMod val="60000"/>
                    <a:lumOff val="40000"/>
                  </a:schemeClr>
                </a:solidFill>
                <a:latin typeface="+mn-lt"/>
              </a:rPr>
              <a:t>Indian Institute</a:t>
            </a:r>
            <a:r>
              <a:rPr lang="en-US" sz="1600" b="1" baseline="0">
                <a:solidFill>
                  <a:schemeClr val="accent1">
                    <a:lumMod val="60000"/>
                    <a:lumOff val="40000"/>
                  </a:schemeClr>
                </a:solidFill>
                <a:latin typeface="+mn-lt"/>
              </a:rPr>
              <a:t> of Technology </a:t>
            </a:r>
            <a:r>
              <a:rPr lang="en-US" sz="1600" b="1" baseline="0" err="1">
                <a:solidFill>
                  <a:schemeClr val="accent1">
                    <a:lumMod val="60000"/>
                    <a:lumOff val="40000"/>
                  </a:schemeClr>
                </a:solidFill>
                <a:latin typeface="+mn-lt"/>
              </a:rPr>
              <a:t>Kharagpur</a:t>
            </a:r>
            <a:endParaRPr lang="en-US" sz="1600" b="1" baseline="0">
              <a:solidFill>
                <a:schemeClr val="accent1">
                  <a:lumMod val="60000"/>
                  <a:lumOff val="40000"/>
                </a:schemeClr>
              </a:solidFill>
              <a:latin typeface="+mn-lt"/>
            </a:endParaRPr>
          </a:p>
          <a:p>
            <a:pPr algn="r"/>
            <a:r>
              <a:rPr lang="en-US" sz="1600" b="0" baseline="0">
                <a:solidFill>
                  <a:schemeClr val="accent1">
                    <a:lumMod val="60000"/>
                    <a:lumOff val="40000"/>
                  </a:schemeClr>
                </a:solidFill>
                <a:latin typeface="+mn-lt"/>
              </a:rPr>
              <a:t>Centre of Excellence in Artificial Intelligence</a:t>
            </a:r>
            <a:endParaRPr lang="en-US" sz="1600" b="0">
              <a:solidFill>
                <a:schemeClr val="accent1">
                  <a:lumMod val="60000"/>
                  <a:lumOff val="40000"/>
                </a:schemeClr>
              </a:solidFill>
              <a:latin typeface="+mn-lt"/>
            </a:endParaRPr>
          </a:p>
        </p:txBody>
      </p:sp>
      <p:pic>
        <p:nvPicPr>
          <p:cNvPr id="8" name="Picture 7"/>
          <p:cNvPicPr>
            <a:picLocks noChangeAspect="1"/>
          </p:cNvPicPr>
          <p:nvPr/>
        </p:nvPicPr>
        <p:blipFill>
          <a:blip r:embed="rId11" cstate="print">
            <a:duotone>
              <a:schemeClr val="accent1">
                <a:shade val="45000"/>
                <a:satMod val="135000"/>
              </a:schemeClr>
              <a:prstClr val="white"/>
            </a:duotone>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a:xfrm>
            <a:off x="180285" y="116632"/>
            <a:ext cx="659131" cy="720000"/>
          </a:xfrm>
          <a:prstGeom prst="rect">
            <a:avLst/>
          </a:prstGeom>
        </p:spPr>
      </p:pic>
      <p:sp>
        <p:nvSpPr>
          <p:cNvPr id="9" name="Chevron 8"/>
          <p:cNvSpPr/>
          <p:nvPr/>
        </p:nvSpPr>
        <p:spPr>
          <a:xfrm>
            <a:off x="839416" y="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hevron 9"/>
          <p:cNvSpPr/>
          <p:nvPr/>
        </p:nvSpPr>
        <p:spPr>
          <a:xfrm>
            <a:off x="1199456"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hevron 10"/>
          <p:cNvSpPr/>
          <p:nvPr/>
        </p:nvSpPr>
        <p:spPr>
          <a:xfrm>
            <a:off x="1559496"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hevron 11"/>
          <p:cNvSpPr/>
          <p:nvPr/>
        </p:nvSpPr>
        <p:spPr>
          <a:xfrm flipH="1">
            <a:off x="7608168"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hevron 12"/>
          <p:cNvSpPr/>
          <p:nvPr/>
        </p:nvSpPr>
        <p:spPr>
          <a:xfrm flipH="1">
            <a:off x="7248128"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hevron 13"/>
          <p:cNvSpPr/>
          <p:nvPr/>
        </p:nvSpPr>
        <p:spPr>
          <a:xfrm flipH="1">
            <a:off x="6888088" y="80"/>
            <a:ext cx="648072" cy="836632"/>
          </a:xfrm>
          <a:prstGeom prst="chevron">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6927825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ransition spd="med">
    <p:fade/>
  </p:transition>
  <p:hf hdr="0"/>
  <p:txStyles>
    <p:titleStyle>
      <a:lvl1pPr algn="ctr" defTabSz="914400" rtl="0" eaLnBrk="1" latinLnBrk="0" hangingPunct="1">
        <a:spcBef>
          <a:spcPct val="0"/>
        </a:spcBef>
        <a:buNone/>
        <a:defRPr sz="4400" kern="1200">
          <a:solidFill>
            <a:schemeClr val="tx1"/>
          </a:solidFill>
          <a:latin typeface="Segoe UI"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0.pn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15.xml.rels><?xml version="1.0" encoding="UTF-8" standalone="yes"?>
<Relationships xmlns="http://schemas.openxmlformats.org/package/2006/relationships"><Relationship Id="rId3" Type="http://schemas.openxmlformats.org/officeDocument/2006/relationships/image" Target="../media/image460.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8.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www.kaggle.com/datasets/ashery/chexpert" TargetMode="External"/><Relationship Id="rId4" Type="http://schemas.openxmlformats.org/officeDocument/2006/relationships/hyperlink" Target="https://www.kaggle.com/datasets/nih-chest-xrays/dat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6.png"/><Relationship Id="rId7"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simmanna17/RRPR202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97E3-DFBF-46E9-C0D0-5FA3743F0F0C}"/>
              </a:ext>
            </a:extLst>
          </p:cNvPr>
          <p:cNvSpPr>
            <a:spLocks noGrp="1"/>
          </p:cNvSpPr>
          <p:nvPr>
            <p:ph type="ctrTitle"/>
          </p:nvPr>
        </p:nvSpPr>
        <p:spPr>
          <a:xfrm>
            <a:off x="914400" y="1061884"/>
            <a:ext cx="10363200" cy="2538567"/>
          </a:xfrm>
        </p:spPr>
        <p:txBody>
          <a:bodyPr>
            <a:normAutofit/>
          </a:bodyPr>
          <a:lstStyle/>
          <a:p>
            <a:r>
              <a:rPr lang="en-IN" sz="4400" dirty="0">
                <a:latin typeface="Segoe UI" panose="020B0502040204020203" pitchFamily="34" charset="0"/>
                <a:cs typeface="Segoe UI" panose="020B0502040204020203" pitchFamily="34" charset="0"/>
              </a:rPr>
              <a:t>Multi-label  Medical Image Retrieval Using Deep Neural Hashing</a:t>
            </a:r>
            <a:endParaRPr lang="en-IN" dirty="0"/>
          </a:p>
        </p:txBody>
      </p:sp>
      <p:sp>
        <p:nvSpPr>
          <p:cNvPr id="3" name="Subtitle 2">
            <a:extLst>
              <a:ext uri="{FF2B5EF4-FFF2-40B4-BE49-F238E27FC236}">
                <a16:creationId xmlns:a16="http://schemas.microsoft.com/office/drawing/2014/main" id="{5F6266D1-823F-4C0E-69A8-8907F001B8C9}"/>
              </a:ext>
            </a:extLst>
          </p:cNvPr>
          <p:cNvSpPr>
            <a:spLocks noGrp="1"/>
          </p:cNvSpPr>
          <p:nvPr>
            <p:ph type="subTitle" idx="1"/>
          </p:nvPr>
        </p:nvSpPr>
        <p:spPr>
          <a:xfrm>
            <a:off x="1703408" y="3886199"/>
            <a:ext cx="8785185" cy="900405"/>
          </a:xfrm>
        </p:spPr>
        <p:txBody>
          <a:bodyPr vert="horz" lIns="91440" tIns="45720" rIns="91440" bIns="45720" rtlCol="0" anchor="t">
            <a:normAutofit/>
          </a:bodyPr>
          <a:lstStyle/>
          <a:p>
            <a:r>
              <a:rPr lang="en-IN" dirty="0"/>
              <a:t>Asim Manna</a:t>
            </a:r>
          </a:p>
        </p:txBody>
      </p:sp>
      <p:sp>
        <p:nvSpPr>
          <p:cNvPr id="5" name="Slide Number Placeholder 4">
            <a:extLst>
              <a:ext uri="{FF2B5EF4-FFF2-40B4-BE49-F238E27FC236}">
                <a16:creationId xmlns:a16="http://schemas.microsoft.com/office/drawing/2014/main" id="{DDC35254-1009-AD92-F293-9CE9A6A99DA8}"/>
              </a:ext>
            </a:extLst>
          </p:cNvPr>
          <p:cNvSpPr>
            <a:spLocks noGrp="1"/>
          </p:cNvSpPr>
          <p:nvPr>
            <p:ph type="sldNum" sz="quarter" idx="12"/>
          </p:nvPr>
        </p:nvSpPr>
        <p:spPr/>
        <p:txBody>
          <a:bodyPr/>
          <a:lstStyle/>
          <a:p>
            <a:fld id="{330EA680-D336-4FF7-8B7A-9848BB0A1C32}" type="slidenum">
              <a:rPr lang="en-GB" smtClean="0"/>
              <a:t>1</a:t>
            </a:fld>
            <a:endParaRPr lang="en-GB"/>
          </a:p>
        </p:txBody>
      </p:sp>
      <p:sp>
        <p:nvSpPr>
          <p:cNvPr id="4" name="Footer Placeholder 3">
            <a:extLst>
              <a:ext uri="{FF2B5EF4-FFF2-40B4-BE49-F238E27FC236}">
                <a16:creationId xmlns:a16="http://schemas.microsoft.com/office/drawing/2014/main" id="{7107756E-9459-CE73-CA82-AC692AFFB682}"/>
              </a:ext>
            </a:extLst>
          </p:cNvPr>
          <p:cNvSpPr>
            <a:spLocks noGrp="1"/>
          </p:cNvSpPr>
          <p:nvPr>
            <p:ph type="ftr" sz="quarter" idx="11"/>
          </p:nvPr>
        </p:nvSpPr>
        <p:spPr/>
        <p:txBody>
          <a:bodyPr/>
          <a:lstStyle/>
          <a:p>
            <a:r>
              <a:rPr lang="en-US"/>
              <a:t>Deep Neural Hashing for Medical Image Retrieval </a:t>
            </a:r>
            <a:endParaRPr lang="en-GB"/>
          </a:p>
        </p:txBody>
      </p:sp>
    </p:spTree>
    <p:extLst>
      <p:ext uri="{BB962C8B-B14F-4D97-AF65-F5344CB8AC3E}">
        <p14:creationId xmlns:p14="http://schemas.microsoft.com/office/powerpoint/2010/main" val="341333445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594B-5AE7-C513-DCE5-F0FAA2BED885}"/>
              </a:ext>
            </a:extLst>
          </p:cNvPr>
          <p:cNvSpPr>
            <a:spLocks noGrp="1"/>
          </p:cNvSpPr>
          <p:nvPr>
            <p:ph type="title"/>
          </p:nvPr>
        </p:nvSpPr>
        <p:spPr>
          <a:xfrm>
            <a:off x="609600" y="774794"/>
            <a:ext cx="10972800" cy="1008112"/>
          </a:xfrm>
        </p:spPr>
        <p:txBody>
          <a:bodyPr>
            <a:normAutofit/>
          </a:bodyPr>
          <a:lstStyle/>
          <a:p>
            <a:r>
              <a:rPr lang="en-GB" sz="4400" b="1">
                <a:solidFill>
                  <a:schemeClr val="accent1"/>
                </a:solidFill>
                <a:latin typeface="Segoe UI" panose="020B0502040204020203" pitchFamily="34" charset="0"/>
                <a:cs typeface="Segoe UI" panose="020B0502040204020203" pitchFamily="34" charset="0"/>
              </a:rPr>
              <a:t>Medical Image Retrieval Using DNH</a:t>
            </a:r>
            <a:endParaRPr lang="en-IN"/>
          </a:p>
        </p:txBody>
      </p:sp>
      <p:sp>
        <p:nvSpPr>
          <p:cNvPr id="5" name="Date Placeholder 4">
            <a:extLst>
              <a:ext uri="{FF2B5EF4-FFF2-40B4-BE49-F238E27FC236}">
                <a16:creationId xmlns:a16="http://schemas.microsoft.com/office/drawing/2014/main" id="{97E864E2-0111-B9E6-1EFC-39F2DD2A2CE1}"/>
              </a:ext>
            </a:extLst>
          </p:cNvPr>
          <p:cNvSpPr>
            <a:spLocks noGrp="1"/>
          </p:cNvSpPr>
          <p:nvPr>
            <p:ph type="dt" sz="half" idx="10"/>
          </p:nvPr>
        </p:nvSpPr>
        <p:spPr>
          <a:xfrm>
            <a:off x="609600" y="6356351"/>
            <a:ext cx="2844800" cy="365125"/>
          </a:xfrm>
        </p:spPr>
        <p:txBody>
          <a:bodyPr/>
          <a:lstStyle/>
          <a:p>
            <a:fld id="{CFD7750D-627F-4EDC-8C89-6E257B6A0990}" type="datetime1">
              <a:rPr lang="en-GB" smtClean="0"/>
              <a:t>05/05/2025</a:t>
            </a:fld>
            <a:endParaRPr lang="en-GB"/>
          </a:p>
        </p:txBody>
      </p:sp>
      <p:sp>
        <p:nvSpPr>
          <p:cNvPr id="6" name="Footer Placeholder 5">
            <a:extLst>
              <a:ext uri="{FF2B5EF4-FFF2-40B4-BE49-F238E27FC236}">
                <a16:creationId xmlns:a16="http://schemas.microsoft.com/office/drawing/2014/main" id="{D8416F3D-EFA2-F3BB-3638-E845BF38DD4E}"/>
              </a:ext>
            </a:extLst>
          </p:cNvPr>
          <p:cNvSpPr>
            <a:spLocks noGrp="1"/>
          </p:cNvSpPr>
          <p:nvPr>
            <p:ph type="ftr" sz="quarter" idx="11"/>
          </p:nvPr>
        </p:nvSpPr>
        <p:spPr>
          <a:xfrm>
            <a:off x="2639616" y="6356351"/>
            <a:ext cx="6912768" cy="365125"/>
          </a:xfrm>
        </p:spPr>
        <p:txBody>
          <a:bodyPr/>
          <a:lstStyle/>
          <a:p>
            <a:r>
              <a:rPr lang="en-US"/>
              <a:t>Deep Neural Hashing for Medical Image Retrieval </a:t>
            </a:r>
            <a:endParaRPr lang="en-GB"/>
          </a:p>
        </p:txBody>
      </p:sp>
      <p:sp>
        <p:nvSpPr>
          <p:cNvPr id="7" name="Slide Number Placeholder 6">
            <a:extLst>
              <a:ext uri="{FF2B5EF4-FFF2-40B4-BE49-F238E27FC236}">
                <a16:creationId xmlns:a16="http://schemas.microsoft.com/office/drawing/2014/main" id="{2762521B-642E-DB11-3946-9D853FB7F183}"/>
              </a:ext>
            </a:extLst>
          </p:cNvPr>
          <p:cNvSpPr>
            <a:spLocks noGrp="1"/>
          </p:cNvSpPr>
          <p:nvPr>
            <p:ph type="sldNum" sz="quarter" idx="12"/>
          </p:nvPr>
        </p:nvSpPr>
        <p:spPr>
          <a:xfrm>
            <a:off x="8737600" y="6356351"/>
            <a:ext cx="2844800" cy="365125"/>
          </a:xfrm>
        </p:spPr>
        <p:txBody>
          <a:bodyPr/>
          <a:lstStyle/>
          <a:p>
            <a:fld id="{330EA680-D336-4FF7-8B7A-9848BB0A1C32}" type="slidenum">
              <a:rPr lang="en-GB" smtClean="0"/>
              <a:t>10</a:t>
            </a:fld>
            <a:endParaRPr lang="en-GB"/>
          </a:p>
        </p:txBody>
      </p:sp>
      <p:pic>
        <p:nvPicPr>
          <p:cNvPr id="10" name="Picture 9">
            <a:extLst>
              <a:ext uri="{FF2B5EF4-FFF2-40B4-BE49-F238E27FC236}">
                <a16:creationId xmlns:a16="http://schemas.microsoft.com/office/drawing/2014/main" id="{2EB77D7A-B215-B409-2642-BBB82E6E10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42746"/>
            <a:ext cx="6912768" cy="4740460"/>
          </a:xfrm>
          <a:prstGeom prst="rect">
            <a:avLst/>
          </a:prstGeom>
        </p:spPr>
      </p:pic>
      <mc:AlternateContent xmlns:mc="http://schemas.openxmlformats.org/markup-compatibility/2006" xmlns:a14="http://schemas.microsoft.com/office/drawing/2010/main">
        <mc:Choice Requires="a14">
          <p:sp>
            <p:nvSpPr>
              <p:cNvPr id="9" name="Content Placeholder 3">
                <a:extLst>
                  <a:ext uri="{FF2B5EF4-FFF2-40B4-BE49-F238E27FC236}">
                    <a16:creationId xmlns:a16="http://schemas.microsoft.com/office/drawing/2014/main" id="{6BB1E059-3990-C3EA-D693-2E67E42F4B42}"/>
                  </a:ext>
                </a:extLst>
              </p:cNvPr>
              <p:cNvSpPr txBox="1">
                <a:spLocks/>
              </p:cNvSpPr>
              <p:nvPr/>
            </p:nvSpPr>
            <p:spPr>
              <a:xfrm>
                <a:off x="7104192" y="1680270"/>
                <a:ext cx="5384800" cy="420933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285750" indent="-285750"/>
                <a:r>
                  <a:rPr lang="en-IN" sz="2200"/>
                  <a:t>Three non-overlapping set:</a:t>
                </a:r>
                <a:endParaRPr lang="en-IN" sz="2200" i="1">
                  <a:latin typeface="Cambria Math" panose="02040503050406030204" pitchFamily="18" charset="0"/>
                </a:endParaRPr>
              </a:p>
              <a:p>
                <a:pPr marL="0" indent="0">
                  <a:buNone/>
                </a:pPr>
                <a14:m>
                  <m:oMath xmlns:m="http://schemas.openxmlformats.org/officeDocument/2006/math">
                    <m:sSub>
                      <m:sSubPr>
                        <m:ctrlPr>
                          <a:rPr lang="en-IN" sz="2200" i="1" dirty="0">
                            <a:latin typeface="Cambria Math" panose="02040503050406030204" pitchFamily="18" charset="0"/>
                          </a:rPr>
                        </m:ctrlPr>
                      </m:sSubPr>
                      <m:e>
                        <m:r>
                          <a:rPr lang="en-IN" sz="2200" b="1" i="1" dirty="0" smtClean="0">
                            <a:latin typeface="Cambria Math" panose="02040503050406030204" pitchFamily="18" charset="0"/>
                          </a:rPr>
                          <m:t>         </m:t>
                        </m:r>
                        <m:r>
                          <a:rPr lang="en-IN" sz="2200" b="1" i="1" dirty="0">
                            <a:latin typeface="Cambria Math" panose="02040503050406030204" pitchFamily="18" charset="0"/>
                          </a:rPr>
                          <m:t>𝑿</m:t>
                        </m:r>
                      </m:e>
                      <m:sub>
                        <m:r>
                          <a:rPr lang="en-IN" sz="2200" i="1" dirty="0">
                            <a:latin typeface="Cambria Math" panose="02040503050406030204" pitchFamily="18" charset="0"/>
                          </a:rPr>
                          <m:t>𝔗</m:t>
                        </m:r>
                      </m:sub>
                    </m:sSub>
                  </m:oMath>
                </a14:m>
                <a:r>
                  <a:rPr lang="en-IN" sz="2200"/>
                  <a:t>, </a:t>
                </a:r>
                <a14:m>
                  <m:oMath xmlns:m="http://schemas.openxmlformats.org/officeDocument/2006/math">
                    <m:sSub>
                      <m:sSubPr>
                        <m:ctrlPr>
                          <a:rPr lang="en-IN" sz="2200" i="1" dirty="0">
                            <a:latin typeface="Cambria Math" panose="02040503050406030204" pitchFamily="18" charset="0"/>
                          </a:rPr>
                        </m:ctrlPr>
                      </m:sSubPr>
                      <m:e>
                        <m:r>
                          <a:rPr lang="en-IN" sz="2200" b="1" i="1" dirty="0">
                            <a:latin typeface="Cambria Math" panose="02040503050406030204" pitchFamily="18" charset="0"/>
                          </a:rPr>
                          <m:t>𝑿</m:t>
                        </m:r>
                      </m:e>
                      <m:sub>
                        <m:r>
                          <a:rPr lang="en-IN" sz="2200" i="1" dirty="0" smtClean="0">
                            <a:latin typeface="Cambria Math" panose="02040503050406030204" pitchFamily="18" charset="0"/>
                          </a:rPr>
                          <m:t>𝐺</m:t>
                        </m:r>
                      </m:sub>
                    </m:sSub>
                  </m:oMath>
                </a14:m>
                <a:r>
                  <a:rPr lang="en-IN" sz="2200"/>
                  <a:t>, </a:t>
                </a:r>
                <a14:m>
                  <m:oMath xmlns:m="http://schemas.openxmlformats.org/officeDocument/2006/math">
                    <m:sSub>
                      <m:sSubPr>
                        <m:ctrlPr>
                          <a:rPr lang="en-IN" sz="2200" i="1" dirty="0">
                            <a:latin typeface="Cambria Math" panose="02040503050406030204" pitchFamily="18" charset="0"/>
                          </a:rPr>
                        </m:ctrlPr>
                      </m:sSubPr>
                      <m:e>
                        <m:r>
                          <a:rPr lang="en-IN" sz="2200" b="1" i="1" dirty="0">
                            <a:latin typeface="Cambria Math" panose="02040503050406030204" pitchFamily="18" charset="0"/>
                          </a:rPr>
                          <m:t>𝑿</m:t>
                        </m:r>
                      </m:e>
                      <m:sub>
                        <m:r>
                          <a:rPr lang="en-IN" sz="2200" i="1" dirty="0" smtClean="0">
                            <a:latin typeface="Cambria Math" panose="02040503050406030204" pitchFamily="18" charset="0"/>
                          </a:rPr>
                          <m:t>𝑄</m:t>
                        </m:r>
                      </m:sub>
                    </m:sSub>
                  </m:oMath>
                </a14:m>
                <a:endParaRPr lang="en-IN" sz="2200"/>
              </a:p>
              <a:p>
                <a:pPr marL="285750" indent="-285750"/>
                <a14:m>
                  <m:oMath xmlns:m="http://schemas.openxmlformats.org/officeDocument/2006/math">
                    <m:sSubSup>
                      <m:sSubSupPr>
                        <m:ctrlPr>
                          <a:rPr lang="en-IN" sz="2200" i="1" dirty="0" smtClean="0">
                            <a:latin typeface="Cambria Math" panose="02040503050406030204" pitchFamily="18" charset="0"/>
                          </a:rPr>
                        </m:ctrlPr>
                      </m:sSubSupPr>
                      <m:e>
                        <m:r>
                          <a:rPr lang="en-IN" sz="2200" b="1" i="1" dirty="0">
                            <a:latin typeface="Cambria Math" panose="02040503050406030204" pitchFamily="18" charset="0"/>
                          </a:rPr>
                          <m:t>𝒙</m:t>
                        </m:r>
                      </m:e>
                      <m:sub>
                        <m:r>
                          <a:rPr lang="en-IN" sz="2200" i="1" dirty="0" smtClean="0">
                            <a:latin typeface="Cambria Math" panose="02040503050406030204" pitchFamily="18" charset="0"/>
                          </a:rPr>
                          <m:t>𝑔</m:t>
                        </m:r>
                      </m:sub>
                      <m:sup>
                        <m:r>
                          <a:rPr lang="en-IN" sz="2200" i="1" dirty="0" smtClean="0">
                            <a:latin typeface="Cambria Math" panose="02040503050406030204" pitchFamily="18" charset="0"/>
                          </a:rPr>
                          <m:t>𝐺</m:t>
                        </m:r>
                      </m:sup>
                    </m:sSubSup>
                    <m:r>
                      <a:rPr lang="en-IN" sz="2200" dirty="0">
                        <a:latin typeface="Cambria Math" panose="02040503050406030204" pitchFamily="18" charset="0"/>
                      </a:rPr>
                      <m:t>∈</m:t>
                    </m:r>
                    <m:sSub>
                      <m:sSubPr>
                        <m:ctrlPr>
                          <a:rPr lang="en-IN" sz="2200" i="1" dirty="0" smtClean="0">
                            <a:latin typeface="Cambria Math" panose="02040503050406030204" pitchFamily="18" charset="0"/>
                          </a:rPr>
                        </m:ctrlPr>
                      </m:sSubPr>
                      <m:e>
                        <m:r>
                          <a:rPr lang="en-IN" sz="2200" b="1" i="1" dirty="0" smtClean="0">
                            <a:latin typeface="Cambria Math" panose="02040503050406030204" pitchFamily="18" charset="0"/>
                          </a:rPr>
                          <m:t>𝑿</m:t>
                        </m:r>
                      </m:e>
                      <m:sub>
                        <m:r>
                          <a:rPr lang="en-IN" sz="2200" i="1" dirty="0" smtClean="0">
                            <a:latin typeface="Cambria Math" panose="02040503050406030204" pitchFamily="18" charset="0"/>
                          </a:rPr>
                          <m:t>𝐺</m:t>
                        </m:r>
                      </m:sub>
                    </m:sSub>
                    <m:r>
                      <a:rPr lang="en-IN" sz="2200" i="1" smtClean="0">
                        <a:latin typeface="Cambria Math" panose="02040503050406030204" pitchFamily="18" charset="0"/>
                      </a:rPr>
                      <m:t>,</m:t>
                    </m:r>
                    <m:sSubSup>
                      <m:sSubSupPr>
                        <m:ctrlPr>
                          <a:rPr lang="en-IN" sz="2200" i="1" dirty="0">
                            <a:latin typeface="Cambria Math" panose="02040503050406030204" pitchFamily="18" charset="0"/>
                          </a:rPr>
                        </m:ctrlPr>
                      </m:sSubSupPr>
                      <m:e>
                        <m:r>
                          <a:rPr lang="en-IN" sz="2200" b="1" i="1" dirty="0">
                            <a:latin typeface="Cambria Math" panose="02040503050406030204" pitchFamily="18" charset="0"/>
                          </a:rPr>
                          <m:t>𝒙</m:t>
                        </m:r>
                      </m:e>
                      <m:sub>
                        <m:r>
                          <a:rPr lang="en-IN" sz="2200" i="1" dirty="0" smtClean="0">
                            <a:latin typeface="Cambria Math" panose="02040503050406030204" pitchFamily="18" charset="0"/>
                          </a:rPr>
                          <m:t>𝑞</m:t>
                        </m:r>
                      </m:sub>
                      <m:sup>
                        <m:r>
                          <a:rPr lang="en-IN" sz="2200" i="1" dirty="0" smtClean="0">
                            <a:latin typeface="Cambria Math" panose="02040503050406030204" pitchFamily="18" charset="0"/>
                          </a:rPr>
                          <m:t>𝑄</m:t>
                        </m:r>
                      </m:sup>
                    </m:sSubSup>
                  </m:oMath>
                </a14:m>
                <a:r>
                  <a:rPr lang="en-IN" sz="2200"/>
                  <a:t>∈</a:t>
                </a:r>
                <a14:m>
                  <m:oMath xmlns:m="http://schemas.openxmlformats.org/officeDocument/2006/math">
                    <m:r>
                      <a:rPr lang="en-IN" sz="2200" i="1" dirty="0" smtClean="0">
                        <a:latin typeface="Cambria Math" panose="02040503050406030204" pitchFamily="18" charset="0"/>
                      </a:rPr>
                      <m:t> </m:t>
                    </m:r>
                    <m:sSub>
                      <m:sSubPr>
                        <m:ctrlPr>
                          <a:rPr lang="en-IN" sz="2200" i="1" dirty="0" smtClean="0">
                            <a:latin typeface="Cambria Math" panose="02040503050406030204" pitchFamily="18" charset="0"/>
                          </a:rPr>
                        </m:ctrlPr>
                      </m:sSubPr>
                      <m:e>
                        <m:r>
                          <a:rPr lang="en-IN" sz="2200" i="1" dirty="0" smtClean="0">
                            <a:latin typeface="Cambria Math" panose="02040503050406030204" pitchFamily="18" charset="0"/>
                          </a:rPr>
                          <m:t>𝑋</m:t>
                        </m:r>
                      </m:e>
                      <m:sub>
                        <m:r>
                          <a:rPr lang="en-IN" sz="2200" i="1" dirty="0" smtClean="0">
                            <a:latin typeface="Cambria Math" panose="02040503050406030204" pitchFamily="18" charset="0"/>
                          </a:rPr>
                          <m:t>𝑄</m:t>
                        </m:r>
                      </m:sub>
                    </m:sSub>
                  </m:oMath>
                </a14:m>
                <a:endParaRPr lang="en-IN" sz="2200"/>
              </a:p>
              <a:p>
                <a:pPr marL="285750" indent="-285750"/>
                <a:r>
                  <a:rPr lang="en-IN" sz="2200"/>
                  <a:t>DNHN is trained on </a:t>
                </a:r>
                <a14:m>
                  <m:oMath xmlns:m="http://schemas.openxmlformats.org/officeDocument/2006/math">
                    <m:sSub>
                      <m:sSubPr>
                        <m:ctrlPr>
                          <a:rPr lang="en-IN" sz="2200" i="1" dirty="0">
                            <a:latin typeface="Cambria Math" panose="02040503050406030204" pitchFamily="18" charset="0"/>
                          </a:rPr>
                        </m:ctrlPr>
                      </m:sSubPr>
                      <m:e>
                        <m:r>
                          <a:rPr lang="en-IN" sz="2200" b="1" i="1" dirty="0">
                            <a:latin typeface="Cambria Math" panose="02040503050406030204" pitchFamily="18" charset="0"/>
                          </a:rPr>
                          <m:t>𝑿</m:t>
                        </m:r>
                      </m:e>
                      <m:sub>
                        <m:r>
                          <a:rPr lang="en-IN" sz="2200" i="1" dirty="0">
                            <a:latin typeface="Cambria Math" panose="02040503050406030204" pitchFamily="18" charset="0"/>
                          </a:rPr>
                          <m:t>𝔗</m:t>
                        </m:r>
                      </m:sub>
                    </m:sSub>
                  </m:oMath>
                </a14:m>
                <a:endParaRPr lang="en-IN" sz="2200"/>
              </a:p>
              <a:p>
                <a:pPr marL="285750" indent="-285750"/>
                <a:r>
                  <a:rPr lang="en-IN" sz="2200"/>
                  <a:t>Hash codes</a:t>
                </a:r>
                <a14:m>
                  <m:oMath xmlns:m="http://schemas.openxmlformats.org/officeDocument/2006/math">
                    <m:r>
                      <a:rPr lang="en-IN" sz="2200" smtClean="0">
                        <a:latin typeface="Cambria Math" panose="02040503050406030204" pitchFamily="18" charset="0"/>
                      </a:rPr>
                      <m:t>, </m:t>
                    </m:r>
                    <m:sSubSup>
                      <m:sSubSupPr>
                        <m:ctrlPr>
                          <a:rPr lang="en-IN" sz="2200" i="1">
                            <a:latin typeface="Cambria Math" panose="02040503050406030204" pitchFamily="18" charset="0"/>
                          </a:rPr>
                        </m:ctrlPr>
                      </m:sSubSupPr>
                      <m:e>
                        <m:r>
                          <a:rPr lang="en-IN" sz="2200" i="1" smtClean="0">
                            <a:latin typeface="Cambria Math" panose="02040503050406030204" pitchFamily="18" charset="0"/>
                          </a:rPr>
                          <m:t> </m:t>
                        </m:r>
                        <m:r>
                          <a:rPr lang="en-IN" sz="2200" b="1" i="1">
                            <a:latin typeface="Cambria Math" panose="02040503050406030204" pitchFamily="18" charset="0"/>
                          </a:rPr>
                          <m:t>𝒃</m:t>
                        </m:r>
                      </m:e>
                      <m:sub>
                        <m:r>
                          <a:rPr lang="en-IN" sz="2200" i="1" smtClean="0">
                            <a:latin typeface="Cambria Math" panose="02040503050406030204" pitchFamily="18" charset="0"/>
                          </a:rPr>
                          <m:t>𝑔</m:t>
                        </m:r>
                      </m:sub>
                      <m:sup>
                        <m:r>
                          <a:rPr lang="en-IN" sz="2200" i="1">
                            <a:latin typeface="Cambria Math" panose="02040503050406030204" pitchFamily="18" charset="0"/>
                          </a:rPr>
                          <m:t>𝐺</m:t>
                        </m:r>
                      </m:sup>
                    </m:sSubSup>
                    <m:r>
                      <a:rPr lang="en-IN" sz="2200" i="1">
                        <a:latin typeface="Cambria Math" panose="02040503050406030204" pitchFamily="18" charset="0"/>
                      </a:rPr>
                      <m:t>,</m:t>
                    </m:r>
                    <m:r>
                      <a:rPr lang="en-IN" sz="2200" i="1" smtClean="0">
                        <a:latin typeface="Cambria Math" panose="02040503050406030204" pitchFamily="18" charset="0"/>
                      </a:rPr>
                      <m:t> </m:t>
                    </m:r>
                    <m:sSubSup>
                      <m:sSubSupPr>
                        <m:ctrlPr>
                          <a:rPr lang="en-IN" sz="2200" i="1" smtClean="0">
                            <a:latin typeface="Cambria Math" panose="02040503050406030204" pitchFamily="18" charset="0"/>
                          </a:rPr>
                        </m:ctrlPr>
                      </m:sSubSupPr>
                      <m:e>
                        <m:r>
                          <a:rPr lang="en-IN" sz="2200" b="1" i="1">
                            <a:latin typeface="Cambria Math" panose="02040503050406030204" pitchFamily="18" charset="0"/>
                          </a:rPr>
                          <m:t>𝒃</m:t>
                        </m:r>
                      </m:e>
                      <m:sub>
                        <m:r>
                          <a:rPr lang="en-IN" sz="2200" i="1">
                            <a:latin typeface="Cambria Math" panose="02040503050406030204" pitchFamily="18" charset="0"/>
                          </a:rPr>
                          <m:t>𝑞</m:t>
                        </m:r>
                      </m:sub>
                      <m:sup>
                        <m:r>
                          <a:rPr lang="en-IN" sz="2200" i="1">
                            <a:latin typeface="Cambria Math" panose="02040503050406030204" pitchFamily="18" charset="0"/>
                          </a:rPr>
                          <m:t>𝑄</m:t>
                        </m:r>
                      </m:sup>
                    </m:sSubSup>
                    <m:r>
                      <a:rPr lang="en-IN" sz="2200" i="1" smtClean="0">
                        <a:latin typeface="Cambria Math" panose="02040503050406030204" pitchFamily="18" charset="0"/>
                        <a:ea typeface="Cambria Math" panose="02040503050406030204" pitchFamily="18" charset="0"/>
                      </a:rPr>
                      <m:t>∈</m:t>
                    </m:r>
                    <m:sSup>
                      <m:sSupPr>
                        <m:ctrlPr>
                          <a:rPr lang="en-IN" sz="2200" i="1" smtClean="0">
                            <a:latin typeface="Cambria Math" panose="02040503050406030204" pitchFamily="18" charset="0"/>
                            <a:ea typeface="Cambria Math" panose="02040503050406030204" pitchFamily="18" charset="0"/>
                          </a:rPr>
                        </m:ctrlPr>
                      </m:sSupPr>
                      <m:e>
                        <m:d>
                          <m:dPr>
                            <m:begChr m:val="{"/>
                            <m:endChr m:val="}"/>
                            <m:ctrlPr>
                              <a:rPr lang="en-IN" sz="2200" i="1" smtClean="0">
                                <a:latin typeface="Cambria Math" panose="02040503050406030204" pitchFamily="18" charset="0"/>
                                <a:ea typeface="Cambria Math" panose="02040503050406030204" pitchFamily="18" charset="0"/>
                              </a:rPr>
                            </m:ctrlPr>
                          </m:dPr>
                          <m:e>
                            <m:r>
                              <a:rPr lang="en-IN" sz="2200" i="1" smtClean="0">
                                <a:latin typeface="Cambria Math" panose="02040503050406030204" pitchFamily="18" charset="0"/>
                                <a:ea typeface="Cambria Math" panose="02040503050406030204" pitchFamily="18" charset="0"/>
                              </a:rPr>
                              <m:t>−1,1</m:t>
                            </m:r>
                          </m:e>
                        </m:d>
                      </m:e>
                      <m:sup>
                        <m:r>
                          <a:rPr lang="en-IN" sz="2200" i="1" smtClean="0">
                            <a:latin typeface="Cambria Math" panose="02040503050406030204" pitchFamily="18" charset="0"/>
                            <a:ea typeface="Cambria Math" panose="02040503050406030204" pitchFamily="18" charset="0"/>
                          </a:rPr>
                          <m:t>𝐾</m:t>
                        </m:r>
                        <m:r>
                          <a:rPr lang="en-IN" sz="2200" i="1" smtClean="0">
                            <a:latin typeface="Cambria Math" panose="02040503050406030204" pitchFamily="18" charset="0"/>
                            <a:ea typeface="Cambria Math" panose="02040503050406030204" pitchFamily="18" charset="0"/>
                          </a:rPr>
                          <m:t>×1</m:t>
                        </m:r>
                      </m:sup>
                    </m:sSup>
                  </m:oMath>
                </a14:m>
                <a:endParaRPr lang="en-IN" sz="2200"/>
              </a:p>
              <a:p>
                <a:pPr marL="285750" indent="-285750"/>
                <a14:m>
                  <m:oMath xmlns:m="http://schemas.openxmlformats.org/officeDocument/2006/math">
                    <m:r>
                      <a:rPr lang="en-IN" sz="2200" i="1" dirty="0" smtClean="0">
                        <a:latin typeface="Cambria Math" panose="02040503050406030204" pitchFamily="18" charset="0"/>
                      </a:rPr>
                      <m:t>𝐾</m:t>
                    </m:r>
                  </m:oMath>
                </a14:m>
                <a:r>
                  <a:rPr lang="en-IN" sz="2200"/>
                  <a:t>: Length of Hash codes</a:t>
                </a:r>
              </a:p>
              <a:p>
                <a:pPr marL="285750" indent="-285750" algn="just"/>
                <a14:m>
                  <m:oMath xmlns:m="http://schemas.openxmlformats.org/officeDocument/2006/math">
                    <m:sSub>
                      <m:sSubPr>
                        <m:ctrlPr>
                          <a:rPr lang="en-IN" sz="2200" i="1">
                            <a:latin typeface="Cambria Math" panose="02040503050406030204" pitchFamily="18" charset="0"/>
                          </a:rPr>
                        </m:ctrlPr>
                      </m:sSubPr>
                      <m:e>
                        <m:r>
                          <a:rPr lang="en-IN" sz="2200" i="1">
                            <a:latin typeface="Cambria Math" panose="02040503050406030204" pitchFamily="18" charset="0"/>
                          </a:rPr>
                          <m:t>𝑑</m:t>
                        </m:r>
                      </m:e>
                      <m:sub>
                        <m:r>
                          <a:rPr lang="en-IN" sz="2200" i="1">
                            <a:latin typeface="Cambria Math" panose="02040503050406030204" pitchFamily="18" charset="0"/>
                          </a:rPr>
                          <m:t>𝐻</m:t>
                        </m:r>
                      </m:sub>
                    </m:sSub>
                    <m:d>
                      <m:dPr>
                        <m:ctrlPr>
                          <a:rPr lang="en-IN" sz="2200" i="1">
                            <a:latin typeface="Cambria Math" panose="02040503050406030204" pitchFamily="18" charset="0"/>
                          </a:rPr>
                        </m:ctrlPr>
                      </m:dPr>
                      <m:e>
                        <m:sSubSup>
                          <m:sSubSupPr>
                            <m:ctrlPr>
                              <a:rPr lang="en-IN" sz="2200" i="1">
                                <a:latin typeface="Cambria Math" panose="02040503050406030204" pitchFamily="18" charset="0"/>
                              </a:rPr>
                            </m:ctrlPr>
                          </m:sSubSupPr>
                          <m:e>
                            <m:r>
                              <a:rPr lang="en-IN" sz="2200" b="1" i="1">
                                <a:latin typeface="Cambria Math" panose="02040503050406030204" pitchFamily="18" charset="0"/>
                              </a:rPr>
                              <m:t>𝒃</m:t>
                            </m:r>
                          </m:e>
                          <m:sub>
                            <m:r>
                              <a:rPr lang="en-IN" sz="2200" i="1">
                                <a:latin typeface="Cambria Math" panose="02040503050406030204" pitchFamily="18" charset="0"/>
                              </a:rPr>
                              <m:t>𝑔</m:t>
                            </m:r>
                          </m:sub>
                          <m:sup>
                            <m:r>
                              <a:rPr lang="en-IN" sz="2200" i="1">
                                <a:latin typeface="Cambria Math" panose="02040503050406030204" pitchFamily="18" charset="0"/>
                              </a:rPr>
                              <m:t>𝐺</m:t>
                            </m:r>
                          </m:sup>
                        </m:sSubSup>
                        <m:r>
                          <a:rPr lang="en-IN" sz="2200" i="1">
                            <a:latin typeface="Cambria Math" panose="02040503050406030204" pitchFamily="18" charset="0"/>
                          </a:rPr>
                          <m:t>, </m:t>
                        </m:r>
                        <m:sSubSup>
                          <m:sSubSupPr>
                            <m:ctrlPr>
                              <a:rPr lang="en-IN" sz="2200" i="1">
                                <a:latin typeface="Cambria Math" panose="02040503050406030204" pitchFamily="18" charset="0"/>
                              </a:rPr>
                            </m:ctrlPr>
                          </m:sSubSupPr>
                          <m:e>
                            <m:r>
                              <a:rPr lang="en-IN" sz="2200" b="1" i="1">
                                <a:latin typeface="Cambria Math" panose="02040503050406030204" pitchFamily="18" charset="0"/>
                              </a:rPr>
                              <m:t>𝒃</m:t>
                            </m:r>
                          </m:e>
                          <m:sub>
                            <m:r>
                              <a:rPr lang="en-IN" sz="2200" i="1">
                                <a:latin typeface="Cambria Math" panose="02040503050406030204" pitchFamily="18" charset="0"/>
                              </a:rPr>
                              <m:t>𝑞</m:t>
                            </m:r>
                          </m:sub>
                          <m:sup>
                            <m:r>
                              <a:rPr lang="en-IN" sz="2200" i="1">
                                <a:latin typeface="Cambria Math" panose="02040503050406030204" pitchFamily="18" charset="0"/>
                              </a:rPr>
                              <m:t>𝑄</m:t>
                            </m:r>
                          </m:sup>
                        </m:sSubSup>
                      </m:e>
                    </m:d>
                    <m:r>
                      <a:rPr lang="en-IN" sz="2200" i="1" smtClean="0">
                        <a:latin typeface="Cambria Math" panose="02040503050406030204" pitchFamily="18" charset="0"/>
                      </a:rPr>
                      <m:t> </m:t>
                    </m:r>
                    <m:r>
                      <a:rPr lang="en-IN" sz="2200" i="1" smtClean="0">
                        <a:latin typeface="Cambria Math" panose="02040503050406030204" pitchFamily="18" charset="0"/>
                        <a:ea typeface="Cambria Math" panose="02040503050406030204" pitchFamily="18" charset="0"/>
                      </a:rPr>
                      <m:t>∈</m:t>
                    </m:r>
                    <m:d>
                      <m:dPr>
                        <m:begChr m:val="["/>
                        <m:endChr m:val="]"/>
                        <m:ctrlPr>
                          <a:rPr lang="en-IN" sz="2200" i="1" smtClean="0">
                            <a:latin typeface="Cambria Math" panose="02040503050406030204" pitchFamily="18" charset="0"/>
                            <a:ea typeface="Cambria Math" panose="02040503050406030204" pitchFamily="18" charset="0"/>
                          </a:rPr>
                        </m:ctrlPr>
                      </m:dPr>
                      <m:e>
                        <m:r>
                          <a:rPr lang="en-IN" sz="2200" i="1" smtClean="0">
                            <a:latin typeface="Cambria Math" panose="02040503050406030204" pitchFamily="18" charset="0"/>
                            <a:ea typeface="Cambria Math" panose="02040503050406030204" pitchFamily="18" charset="0"/>
                          </a:rPr>
                          <m:t>0, </m:t>
                        </m:r>
                        <m:r>
                          <a:rPr lang="en-IN" sz="2200" i="1" smtClean="0">
                            <a:latin typeface="Cambria Math" panose="02040503050406030204" pitchFamily="18" charset="0"/>
                            <a:ea typeface="Cambria Math" panose="02040503050406030204" pitchFamily="18" charset="0"/>
                          </a:rPr>
                          <m:t>𝐾</m:t>
                        </m:r>
                      </m:e>
                    </m:d>
                  </m:oMath>
                </a14:m>
                <a:endParaRPr lang="en-IN" sz="2200" i="1">
                  <a:latin typeface="Cambria Math" panose="02040503050406030204" pitchFamily="18" charset="0"/>
                  <a:ea typeface="Cambria Math" panose="02040503050406030204" pitchFamily="18" charset="0"/>
                </a:endParaRPr>
              </a:p>
              <a:p>
                <a:pPr marL="0" indent="0">
                  <a:buFont typeface="Arial" pitchFamily="34" charset="0"/>
                  <a:buNone/>
                </a:pPr>
                <a:endParaRPr lang="en-IN" sz="2200"/>
              </a:p>
            </p:txBody>
          </p:sp>
        </mc:Choice>
        <mc:Fallback xmlns="">
          <p:sp>
            <p:nvSpPr>
              <p:cNvPr id="9" name="Content Placeholder 3">
                <a:extLst>
                  <a:ext uri="{FF2B5EF4-FFF2-40B4-BE49-F238E27FC236}">
                    <a16:creationId xmlns:a16="http://schemas.microsoft.com/office/drawing/2014/main" id="{6BB1E059-3990-C3EA-D693-2E67E42F4B42}"/>
                  </a:ext>
                </a:extLst>
              </p:cNvPr>
              <p:cNvSpPr txBox="1">
                <a:spLocks noRot="1" noChangeAspect="1" noMove="1" noResize="1" noEditPoints="1" noAdjustHandles="1" noChangeArrowheads="1" noChangeShapeType="1" noTextEdit="1"/>
              </p:cNvSpPr>
              <p:nvPr/>
            </p:nvSpPr>
            <p:spPr>
              <a:xfrm>
                <a:off x="7104192" y="1680270"/>
                <a:ext cx="5384800" cy="4209331"/>
              </a:xfrm>
              <a:prstGeom prst="rect">
                <a:avLst/>
              </a:prstGeom>
              <a:blipFill>
                <a:blip r:embed="rId4"/>
                <a:stretch>
                  <a:fillRect l="-1244" t="-870"/>
                </a:stretch>
              </a:blipFill>
            </p:spPr>
            <p:txBody>
              <a:bodyPr/>
              <a:lstStyle/>
              <a:p>
                <a:r>
                  <a:rPr lang="en-US">
                    <a:noFill/>
                  </a:rPr>
                  <a:t> </a:t>
                </a:r>
              </a:p>
            </p:txBody>
          </p:sp>
        </mc:Fallback>
      </mc:AlternateContent>
    </p:spTree>
    <p:extLst>
      <p:ext uri="{BB962C8B-B14F-4D97-AF65-F5344CB8AC3E}">
        <p14:creationId xmlns:p14="http://schemas.microsoft.com/office/powerpoint/2010/main" val="4109976417"/>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7A05-A745-9B97-197E-0B2A9EF3D3DA}"/>
              </a:ext>
            </a:extLst>
          </p:cNvPr>
          <p:cNvSpPr>
            <a:spLocks noGrp="1"/>
          </p:cNvSpPr>
          <p:nvPr>
            <p:ph type="title"/>
          </p:nvPr>
        </p:nvSpPr>
        <p:spPr>
          <a:xfrm>
            <a:off x="609600" y="774794"/>
            <a:ext cx="10972800" cy="1008112"/>
          </a:xfrm>
        </p:spPr>
        <p:txBody>
          <a:bodyPr>
            <a:normAutofit/>
          </a:bodyPr>
          <a:lstStyle/>
          <a:p>
            <a:r>
              <a:rPr lang="en-GB" b="1">
                <a:solidFill>
                  <a:schemeClr val="accent1"/>
                </a:solidFill>
                <a:latin typeface="Segoe UI"/>
                <a:cs typeface="Segoe UI"/>
              </a:rPr>
              <a:t>Loss Function of DNH</a:t>
            </a:r>
            <a:endParaRPr lang="en-US">
              <a:solidFill>
                <a:schemeClr val="accent1"/>
              </a:solidFill>
            </a:endParaRPr>
          </a:p>
        </p:txBody>
      </p:sp>
      <p:sp>
        <p:nvSpPr>
          <p:cNvPr id="4" name="Date Placeholder 3">
            <a:extLst>
              <a:ext uri="{FF2B5EF4-FFF2-40B4-BE49-F238E27FC236}">
                <a16:creationId xmlns:a16="http://schemas.microsoft.com/office/drawing/2014/main" id="{3B5E7727-9EDD-C928-BFF5-572E2C2C42B3}"/>
              </a:ext>
            </a:extLst>
          </p:cNvPr>
          <p:cNvSpPr>
            <a:spLocks noGrp="1"/>
          </p:cNvSpPr>
          <p:nvPr>
            <p:ph type="dt" sz="half" idx="10"/>
          </p:nvPr>
        </p:nvSpPr>
        <p:spPr>
          <a:xfrm>
            <a:off x="609600" y="6356351"/>
            <a:ext cx="2844800" cy="365125"/>
          </a:xfrm>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CE777F2D-C364-491D-1A59-870B98A8500A}"/>
              </a:ext>
            </a:extLst>
          </p:cNvPr>
          <p:cNvSpPr>
            <a:spLocks noGrp="1"/>
          </p:cNvSpPr>
          <p:nvPr>
            <p:ph type="ftr" sz="quarter" idx="11"/>
          </p:nvPr>
        </p:nvSpPr>
        <p:spPr>
          <a:xfrm>
            <a:off x="2639616" y="6356351"/>
            <a:ext cx="6912768" cy="365125"/>
          </a:xfrm>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51C16CD7-67A1-C6D9-1441-2FD879E3ABB2}"/>
              </a:ext>
            </a:extLst>
          </p:cNvPr>
          <p:cNvSpPr>
            <a:spLocks noGrp="1"/>
          </p:cNvSpPr>
          <p:nvPr>
            <p:ph type="sldNum" sz="quarter" idx="12"/>
          </p:nvPr>
        </p:nvSpPr>
        <p:spPr>
          <a:xfrm>
            <a:off x="8737600" y="6356351"/>
            <a:ext cx="2844800" cy="365125"/>
          </a:xfrm>
        </p:spPr>
        <p:txBody>
          <a:bodyPr/>
          <a:lstStyle/>
          <a:p>
            <a:fld id="{330EA680-D336-4FF7-8B7A-9848BB0A1C32}" type="slidenum">
              <a:rPr lang="en-GB" smtClean="0"/>
              <a:t>11</a:t>
            </a:fld>
            <a:endParaRPr lang="en-GB"/>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E70817F6-87E6-B72A-804B-736E96A45BE4}"/>
                  </a:ext>
                </a:extLst>
              </p:cNvPr>
              <p:cNvSpPr>
                <a:spLocks noGrp="1"/>
              </p:cNvSpPr>
              <p:nvPr>
                <p:ph sz="half" idx="1"/>
              </p:nvPr>
            </p:nvSpPr>
            <p:spPr>
              <a:xfrm>
                <a:off x="609600" y="1916833"/>
                <a:ext cx="11112230" cy="4209331"/>
              </a:xfrm>
            </p:spPr>
            <p:txBody>
              <a:bodyPr vert="horz" lIns="91440" tIns="45720" rIns="91440" bIns="45720" rtlCol="0" anchor="t">
                <a:normAutofit/>
              </a:bodyPr>
              <a:lstStyle/>
              <a:p>
                <a:r>
                  <a:rPr lang="en-IN" sz="2200" dirty="0"/>
                  <a:t>Triplet Loss: Between three images, Anchor image (</a:t>
                </a:r>
                <a14:m>
                  <m:oMath xmlns:m="http://schemas.openxmlformats.org/officeDocument/2006/math">
                    <m:sSubSup>
                      <m:sSubSupPr>
                        <m:ctrlPr>
                          <a:rPr lang="en-IN" sz="2200" i="1" dirty="0" smtClean="0">
                            <a:latin typeface="Cambria Math" panose="02040503050406030204" pitchFamily="18" charset="0"/>
                          </a:rPr>
                        </m:ctrlPr>
                      </m:sSubSupPr>
                      <m:e>
                        <m:r>
                          <a:rPr lang="en-IN" sz="2200" b="1" i="1" dirty="0">
                            <a:latin typeface="Cambria Math" panose="02040503050406030204" pitchFamily="18" charset="0"/>
                          </a:rPr>
                          <m:t>𝒙</m:t>
                        </m:r>
                      </m:e>
                      <m:sub>
                        <m:r>
                          <a:rPr lang="en-IN" sz="2200" b="0" i="1" dirty="0" smtClean="0">
                            <a:latin typeface="Cambria Math" panose="02040503050406030204" pitchFamily="18" charset="0"/>
                          </a:rPr>
                          <m:t>𝑞</m:t>
                        </m:r>
                      </m:sub>
                      <m:sup>
                        <m:r>
                          <a:rPr lang="en-IN" sz="2200" i="1" dirty="0">
                            <a:latin typeface="Cambria Math" panose="02040503050406030204" pitchFamily="18" charset="0"/>
                          </a:rPr>
                          <m:t>𝔗</m:t>
                        </m:r>
                      </m:sup>
                    </m:sSubSup>
                  </m:oMath>
                </a14:m>
                <a:r>
                  <a:rPr lang="en-IN" sz="2200" i="0" dirty="0"/>
                  <a:t>∈</a:t>
                </a:r>
                <a14:m>
                  <m:oMath xmlns:m="http://schemas.openxmlformats.org/officeDocument/2006/math">
                    <m:r>
                      <a:rPr lang="en-IN" sz="2200" i="1" dirty="0" smtClean="0">
                        <a:latin typeface="Cambria Math" panose="02040503050406030204" pitchFamily="18" charset="0"/>
                      </a:rPr>
                      <m:t> </m:t>
                    </m:r>
                    <m:sSub>
                      <m:sSubPr>
                        <m:ctrlPr>
                          <a:rPr lang="en-IN" sz="2200" i="1" dirty="0" smtClean="0">
                            <a:latin typeface="Cambria Math" panose="02040503050406030204" pitchFamily="18" charset="0"/>
                          </a:rPr>
                        </m:ctrlPr>
                      </m:sSubPr>
                      <m:e>
                        <m:r>
                          <a:rPr lang="en-IN" sz="2200" b="1" i="1" dirty="0" smtClean="0">
                            <a:latin typeface="Cambria Math" panose="02040503050406030204" pitchFamily="18" charset="0"/>
                          </a:rPr>
                          <m:t>𝑿</m:t>
                        </m:r>
                      </m:e>
                      <m:sub>
                        <m:r>
                          <a:rPr lang="en-IN" sz="2200" i="1" dirty="0">
                            <a:latin typeface="Cambria Math" panose="02040503050406030204" pitchFamily="18" charset="0"/>
                          </a:rPr>
                          <m:t>𝔗</m:t>
                        </m:r>
                      </m:sub>
                    </m:sSub>
                  </m:oMath>
                </a14:m>
                <a:r>
                  <a:rPr lang="en-IN" sz="2200" dirty="0"/>
                  <a:t>), positive image (</a:t>
                </a:r>
                <a14:m>
                  <m:oMath xmlns:m="http://schemas.openxmlformats.org/officeDocument/2006/math">
                    <m:sSubSup>
                      <m:sSubSupPr>
                        <m:ctrlPr>
                          <a:rPr lang="en-IN" sz="2200" i="1" dirty="0">
                            <a:latin typeface="Cambria Math" panose="02040503050406030204" pitchFamily="18" charset="0"/>
                          </a:rPr>
                        </m:ctrlPr>
                      </m:sSubSupPr>
                      <m:e>
                        <m:r>
                          <a:rPr lang="en-IN" sz="2200" b="1" i="1" dirty="0">
                            <a:latin typeface="Cambria Math" panose="02040503050406030204" pitchFamily="18" charset="0"/>
                          </a:rPr>
                          <m:t>𝒙</m:t>
                        </m:r>
                      </m:e>
                      <m:sub>
                        <m:r>
                          <a:rPr lang="en-IN" sz="2200" b="0" i="1" dirty="0" smtClean="0">
                            <a:latin typeface="Cambria Math" panose="02040503050406030204" pitchFamily="18" charset="0"/>
                          </a:rPr>
                          <m:t>𝑖</m:t>
                        </m:r>
                      </m:sub>
                      <m:sup>
                        <m:r>
                          <a:rPr lang="en-IN" sz="2200" i="1" dirty="0">
                            <a:latin typeface="Cambria Math" panose="02040503050406030204" pitchFamily="18" charset="0"/>
                          </a:rPr>
                          <m:t>𝔗</m:t>
                        </m:r>
                      </m:sup>
                    </m:sSubSup>
                  </m:oMath>
                </a14:m>
                <a:r>
                  <a:rPr lang="en-IN" sz="2200" dirty="0"/>
                  <a:t>∈</a:t>
                </a:r>
                <a14:m>
                  <m:oMath xmlns:m="http://schemas.openxmlformats.org/officeDocument/2006/math">
                    <m:r>
                      <a:rPr lang="en-IN" sz="2200" i="1" dirty="0">
                        <a:latin typeface="Cambria Math" panose="02040503050406030204" pitchFamily="18" charset="0"/>
                      </a:rPr>
                      <m:t> </m:t>
                    </m:r>
                    <m:sSub>
                      <m:sSubPr>
                        <m:ctrlPr>
                          <a:rPr lang="en-IN" sz="2200" i="1" dirty="0">
                            <a:latin typeface="Cambria Math" panose="02040503050406030204" pitchFamily="18" charset="0"/>
                          </a:rPr>
                        </m:ctrlPr>
                      </m:sSubPr>
                      <m:e>
                        <m:r>
                          <a:rPr lang="en-IN" sz="2200" b="1" i="1" dirty="0">
                            <a:latin typeface="Cambria Math" panose="02040503050406030204" pitchFamily="18" charset="0"/>
                          </a:rPr>
                          <m:t>𝑿</m:t>
                        </m:r>
                      </m:e>
                      <m:sub>
                        <m:r>
                          <a:rPr lang="en-IN" sz="2200" i="1" dirty="0">
                            <a:latin typeface="Cambria Math" panose="02040503050406030204" pitchFamily="18" charset="0"/>
                          </a:rPr>
                          <m:t>𝔗</m:t>
                        </m:r>
                      </m:sub>
                    </m:sSub>
                  </m:oMath>
                </a14:m>
                <a:r>
                  <a:rPr lang="en-IN" sz="2200" dirty="0"/>
                  <a:t>), and negative image (</a:t>
                </a:r>
                <a14:m>
                  <m:oMath xmlns:m="http://schemas.openxmlformats.org/officeDocument/2006/math">
                    <m:sSubSup>
                      <m:sSubSupPr>
                        <m:ctrlPr>
                          <a:rPr lang="en-IN" sz="2200" i="1" dirty="0">
                            <a:latin typeface="Cambria Math" panose="02040503050406030204" pitchFamily="18" charset="0"/>
                          </a:rPr>
                        </m:ctrlPr>
                      </m:sSubSupPr>
                      <m:e>
                        <m:r>
                          <a:rPr lang="en-IN" sz="2200" b="1" i="1" dirty="0">
                            <a:latin typeface="Cambria Math" panose="02040503050406030204" pitchFamily="18" charset="0"/>
                          </a:rPr>
                          <m:t>𝒙</m:t>
                        </m:r>
                      </m:e>
                      <m:sub>
                        <m:r>
                          <a:rPr lang="en-IN" sz="2200" b="0" i="1" dirty="0" smtClean="0">
                            <a:latin typeface="Cambria Math" panose="02040503050406030204" pitchFamily="18" charset="0"/>
                          </a:rPr>
                          <m:t>𝑗</m:t>
                        </m:r>
                      </m:sub>
                      <m:sup>
                        <m:r>
                          <a:rPr lang="en-IN" sz="2200" i="1" dirty="0">
                            <a:latin typeface="Cambria Math" panose="02040503050406030204" pitchFamily="18" charset="0"/>
                          </a:rPr>
                          <m:t>𝔗</m:t>
                        </m:r>
                      </m:sup>
                    </m:sSubSup>
                  </m:oMath>
                </a14:m>
                <a:r>
                  <a:rPr lang="en-IN" sz="2200" dirty="0"/>
                  <a:t>∈</a:t>
                </a:r>
                <a14:m>
                  <m:oMath xmlns:m="http://schemas.openxmlformats.org/officeDocument/2006/math">
                    <m:r>
                      <a:rPr lang="en-IN" sz="2200" i="1" dirty="0">
                        <a:latin typeface="Cambria Math" panose="02040503050406030204" pitchFamily="18" charset="0"/>
                      </a:rPr>
                      <m:t> </m:t>
                    </m:r>
                    <m:sSub>
                      <m:sSubPr>
                        <m:ctrlPr>
                          <a:rPr lang="en-IN" sz="2200" i="1" dirty="0">
                            <a:latin typeface="Cambria Math" panose="02040503050406030204" pitchFamily="18" charset="0"/>
                          </a:rPr>
                        </m:ctrlPr>
                      </m:sSubPr>
                      <m:e>
                        <m:r>
                          <a:rPr lang="en-IN" sz="2200" b="1" i="1" dirty="0">
                            <a:latin typeface="Cambria Math" panose="02040503050406030204" pitchFamily="18" charset="0"/>
                          </a:rPr>
                          <m:t>𝑿</m:t>
                        </m:r>
                      </m:e>
                      <m:sub>
                        <m:r>
                          <a:rPr lang="en-IN" sz="2200" i="1" dirty="0">
                            <a:latin typeface="Cambria Math" panose="02040503050406030204" pitchFamily="18" charset="0"/>
                          </a:rPr>
                          <m:t>𝔗</m:t>
                        </m:r>
                      </m:sub>
                    </m:sSub>
                  </m:oMath>
                </a14:m>
                <a:r>
                  <a:rPr lang="en-IN" sz="2200" dirty="0"/>
                  <a:t>).</a:t>
                </a:r>
              </a:p>
              <a:p>
                <a:pPr lvl="1"/>
                <a:r>
                  <a:rPr lang="en-IN" sz="2200" dirty="0">
                    <a:latin typeface="Segoe UI"/>
                    <a:cs typeface="Segoe UI"/>
                  </a:rPr>
                  <a:t>Example: triplet ranking loss, </a:t>
                </a:r>
                <a14:m>
                  <m:oMath xmlns:m="http://schemas.openxmlformats.org/officeDocument/2006/math">
                    <m:r>
                      <m:rPr>
                        <m:sty m:val="p"/>
                      </m:rPr>
                      <a:rPr lang="en-IN" sz="2200" b="0" i="0" smtClean="0">
                        <a:latin typeface="Cambria Math" panose="02040503050406030204" pitchFamily="18" charset="0"/>
                        <a:cs typeface="Segoe UI"/>
                      </a:rPr>
                      <m:t>max</m:t>
                    </m:r>
                    <m:r>
                      <a:rPr lang="en-IN" sz="2200" b="0" i="1" smtClean="0">
                        <a:latin typeface="Cambria Math" panose="02040503050406030204" pitchFamily="18" charset="0"/>
                        <a:cs typeface="Segoe UI"/>
                      </a:rPr>
                      <m:t>⁡{0, </m:t>
                    </m:r>
                    <m:sSub>
                      <m:sSubPr>
                        <m:ctrlPr>
                          <a:rPr lang="en-IN" sz="2200" b="0" i="1" smtClean="0">
                            <a:latin typeface="Cambria Math" panose="02040503050406030204" pitchFamily="18" charset="0"/>
                            <a:cs typeface="Segoe UI"/>
                          </a:rPr>
                        </m:ctrlPr>
                      </m:sSubPr>
                      <m:e>
                        <m:r>
                          <a:rPr lang="en-IN" sz="2200" b="0" i="1" smtClean="0">
                            <a:latin typeface="Cambria Math" panose="02040503050406030204" pitchFamily="18" charset="0"/>
                            <a:cs typeface="Segoe UI"/>
                          </a:rPr>
                          <m:t>𝑑</m:t>
                        </m:r>
                      </m:e>
                      <m:sub>
                        <m:r>
                          <a:rPr lang="en-IN" sz="2200" b="0" i="1" smtClean="0">
                            <a:latin typeface="Cambria Math" panose="02040503050406030204" pitchFamily="18" charset="0"/>
                            <a:cs typeface="Segoe UI"/>
                          </a:rPr>
                          <m:t>𝐻</m:t>
                        </m:r>
                      </m:sub>
                    </m:sSub>
                    <m:d>
                      <m:dPr>
                        <m:ctrlPr>
                          <a:rPr lang="en-IN" sz="2200" b="0" i="1" smtClean="0">
                            <a:latin typeface="Cambria Math" panose="02040503050406030204" pitchFamily="18" charset="0"/>
                            <a:cs typeface="Segoe UI"/>
                          </a:rPr>
                        </m:ctrlPr>
                      </m:dPr>
                      <m:e>
                        <m:sSub>
                          <m:sSubPr>
                            <m:ctrlPr>
                              <a:rPr lang="en-IN" sz="2200" b="0" i="1" smtClean="0">
                                <a:latin typeface="Cambria Math" panose="02040503050406030204" pitchFamily="18" charset="0"/>
                                <a:cs typeface="Segoe UI"/>
                              </a:rPr>
                            </m:ctrlPr>
                          </m:sSubPr>
                          <m:e>
                            <m:r>
                              <a:rPr lang="en-IN" sz="2200" b="1" i="1" smtClean="0">
                                <a:latin typeface="Cambria Math" panose="02040503050406030204" pitchFamily="18" charset="0"/>
                                <a:cs typeface="Segoe UI"/>
                              </a:rPr>
                              <m:t>𝒉</m:t>
                            </m:r>
                          </m:e>
                          <m:sub>
                            <m:r>
                              <a:rPr lang="en-IN" sz="2200" b="0" i="1" smtClean="0">
                                <a:latin typeface="Cambria Math" panose="02040503050406030204" pitchFamily="18" charset="0"/>
                                <a:cs typeface="Segoe UI"/>
                              </a:rPr>
                              <m:t>𝑞</m:t>
                            </m:r>
                          </m:sub>
                        </m:sSub>
                        <m:r>
                          <a:rPr lang="en-IN" sz="2200" b="0" i="1" smtClean="0">
                            <a:latin typeface="Cambria Math" panose="02040503050406030204" pitchFamily="18" charset="0"/>
                            <a:cs typeface="Segoe UI"/>
                          </a:rPr>
                          <m:t>, </m:t>
                        </m:r>
                        <m:sSub>
                          <m:sSubPr>
                            <m:ctrlPr>
                              <a:rPr lang="en-IN" sz="2200" b="0" i="1" smtClean="0">
                                <a:latin typeface="Cambria Math" panose="02040503050406030204" pitchFamily="18" charset="0"/>
                                <a:cs typeface="Segoe UI"/>
                              </a:rPr>
                            </m:ctrlPr>
                          </m:sSubPr>
                          <m:e>
                            <m:r>
                              <a:rPr lang="en-IN" sz="2200" b="1" i="1" smtClean="0">
                                <a:latin typeface="Cambria Math" panose="02040503050406030204" pitchFamily="18" charset="0"/>
                                <a:cs typeface="Segoe UI"/>
                              </a:rPr>
                              <m:t>𝒉</m:t>
                            </m:r>
                          </m:e>
                          <m:sub>
                            <m:r>
                              <a:rPr lang="en-IN" sz="2200" b="0" i="1" smtClean="0">
                                <a:latin typeface="Cambria Math" panose="02040503050406030204" pitchFamily="18" charset="0"/>
                                <a:cs typeface="Segoe UI"/>
                              </a:rPr>
                              <m:t>𝑖</m:t>
                            </m:r>
                          </m:sub>
                        </m:sSub>
                      </m:e>
                    </m:d>
                    <m:r>
                      <a:rPr lang="en-IN" sz="2200" b="0" i="1" smtClean="0">
                        <a:latin typeface="Cambria Math" panose="02040503050406030204" pitchFamily="18" charset="0"/>
                        <a:cs typeface="Segoe UI"/>
                      </a:rPr>
                      <m:t>−</m:t>
                    </m:r>
                    <m:sSub>
                      <m:sSubPr>
                        <m:ctrlPr>
                          <a:rPr lang="en-IN" sz="2200" b="0" i="1" smtClean="0">
                            <a:latin typeface="Cambria Math" panose="02040503050406030204" pitchFamily="18" charset="0"/>
                            <a:cs typeface="Segoe UI"/>
                          </a:rPr>
                        </m:ctrlPr>
                      </m:sSubPr>
                      <m:e>
                        <m:r>
                          <a:rPr lang="en-IN" sz="2200" b="0" i="1" smtClean="0">
                            <a:latin typeface="Cambria Math" panose="02040503050406030204" pitchFamily="18" charset="0"/>
                            <a:cs typeface="Segoe UI"/>
                          </a:rPr>
                          <m:t>𝑑</m:t>
                        </m:r>
                      </m:e>
                      <m:sub>
                        <m:r>
                          <a:rPr lang="en-IN" sz="2200" b="0" i="1" smtClean="0">
                            <a:latin typeface="Cambria Math" panose="02040503050406030204" pitchFamily="18" charset="0"/>
                            <a:cs typeface="Segoe UI"/>
                          </a:rPr>
                          <m:t>𝐻</m:t>
                        </m:r>
                      </m:sub>
                    </m:sSub>
                    <m:d>
                      <m:dPr>
                        <m:ctrlPr>
                          <a:rPr lang="en-IN" sz="2200" b="0" i="1" smtClean="0">
                            <a:latin typeface="Cambria Math" panose="02040503050406030204" pitchFamily="18" charset="0"/>
                            <a:cs typeface="Segoe UI"/>
                          </a:rPr>
                        </m:ctrlPr>
                      </m:dPr>
                      <m:e>
                        <m:sSub>
                          <m:sSubPr>
                            <m:ctrlPr>
                              <a:rPr lang="en-IN" sz="2200" b="0" i="1" smtClean="0">
                                <a:latin typeface="Cambria Math" panose="02040503050406030204" pitchFamily="18" charset="0"/>
                                <a:cs typeface="Segoe UI"/>
                              </a:rPr>
                            </m:ctrlPr>
                          </m:sSubPr>
                          <m:e>
                            <m:r>
                              <a:rPr lang="en-IN" sz="2200" b="1" i="1" smtClean="0">
                                <a:latin typeface="Cambria Math" panose="02040503050406030204" pitchFamily="18" charset="0"/>
                                <a:cs typeface="Segoe UI"/>
                              </a:rPr>
                              <m:t>𝒉</m:t>
                            </m:r>
                          </m:e>
                          <m:sub>
                            <m:r>
                              <a:rPr lang="en-IN" sz="2200" b="0" i="1" smtClean="0">
                                <a:latin typeface="Cambria Math" panose="02040503050406030204" pitchFamily="18" charset="0"/>
                                <a:cs typeface="Segoe UI"/>
                              </a:rPr>
                              <m:t>𝑞</m:t>
                            </m:r>
                          </m:sub>
                        </m:sSub>
                        <m:r>
                          <a:rPr lang="en-IN" sz="2200" b="0" i="1" smtClean="0">
                            <a:latin typeface="Cambria Math" panose="02040503050406030204" pitchFamily="18" charset="0"/>
                            <a:cs typeface="Segoe UI"/>
                          </a:rPr>
                          <m:t>, </m:t>
                        </m:r>
                        <m:sSub>
                          <m:sSubPr>
                            <m:ctrlPr>
                              <a:rPr lang="en-IN" sz="2200" b="0" i="1" smtClean="0">
                                <a:latin typeface="Cambria Math" panose="02040503050406030204" pitchFamily="18" charset="0"/>
                                <a:cs typeface="Segoe UI"/>
                              </a:rPr>
                            </m:ctrlPr>
                          </m:sSubPr>
                          <m:e>
                            <m:r>
                              <a:rPr lang="en-IN" sz="2200" b="1" i="1" smtClean="0">
                                <a:latin typeface="Cambria Math" panose="02040503050406030204" pitchFamily="18" charset="0"/>
                                <a:cs typeface="Segoe UI"/>
                              </a:rPr>
                              <m:t>𝒉</m:t>
                            </m:r>
                          </m:e>
                          <m:sub>
                            <m:r>
                              <a:rPr lang="en-IN" sz="2200" b="0" i="1" smtClean="0">
                                <a:latin typeface="Cambria Math" panose="02040503050406030204" pitchFamily="18" charset="0"/>
                                <a:cs typeface="Segoe UI"/>
                              </a:rPr>
                              <m:t>𝑗</m:t>
                            </m:r>
                          </m:sub>
                        </m:sSub>
                      </m:e>
                    </m:d>
                    <m:r>
                      <a:rPr lang="en-IN" sz="2200" b="0" i="1" smtClean="0">
                        <a:latin typeface="Cambria Math" panose="02040503050406030204" pitchFamily="18" charset="0"/>
                        <a:cs typeface="Segoe UI"/>
                      </a:rPr>
                      <m:t>}</m:t>
                    </m:r>
                  </m:oMath>
                </a14:m>
                <a:endParaRPr lang="en-IN" sz="2200" dirty="0"/>
              </a:p>
              <a:p>
                <a:endParaRPr lang="en-IN" sz="2200" dirty="0"/>
              </a:p>
              <a:p>
                <a:r>
                  <a:rPr lang="en-IN" sz="2200" dirty="0"/>
                  <a:t>Pairwise Loss: Between two arbitrary image </a:t>
                </a:r>
                <a14:m>
                  <m:oMath xmlns:m="http://schemas.openxmlformats.org/officeDocument/2006/math">
                    <m:sSubSup>
                      <m:sSubSupPr>
                        <m:ctrlPr>
                          <a:rPr lang="en-IN" sz="2200" i="1" dirty="0" smtClean="0">
                            <a:latin typeface="Cambria Math" panose="02040503050406030204" pitchFamily="18" charset="0"/>
                          </a:rPr>
                        </m:ctrlPr>
                      </m:sSubSupPr>
                      <m:e>
                        <m:r>
                          <a:rPr lang="en-IN" sz="2200" b="1" i="1" dirty="0">
                            <a:latin typeface="Cambria Math" panose="02040503050406030204" pitchFamily="18" charset="0"/>
                          </a:rPr>
                          <m:t>𝒙</m:t>
                        </m:r>
                      </m:e>
                      <m:sub>
                        <m:r>
                          <a:rPr lang="en-IN" sz="2200" b="0" i="1" dirty="0" smtClean="0">
                            <a:latin typeface="Cambria Math" panose="02040503050406030204" pitchFamily="18" charset="0"/>
                          </a:rPr>
                          <m:t>𝑖</m:t>
                        </m:r>
                      </m:sub>
                      <m:sup>
                        <m:r>
                          <a:rPr lang="en-IN" sz="2200" i="1" dirty="0">
                            <a:latin typeface="Cambria Math" panose="02040503050406030204" pitchFamily="18" charset="0"/>
                          </a:rPr>
                          <m:t>𝔗</m:t>
                        </m:r>
                      </m:sup>
                    </m:sSubSup>
                  </m:oMath>
                </a14:m>
                <a:r>
                  <a:rPr lang="en-IN" sz="2200" i="0" dirty="0"/>
                  <a:t>, </a:t>
                </a:r>
                <a14:m>
                  <m:oMath xmlns:m="http://schemas.openxmlformats.org/officeDocument/2006/math">
                    <m:sSubSup>
                      <m:sSubSupPr>
                        <m:ctrlPr>
                          <a:rPr lang="en-IN" sz="2200" i="1" dirty="0">
                            <a:latin typeface="Cambria Math" panose="02040503050406030204" pitchFamily="18" charset="0"/>
                          </a:rPr>
                        </m:ctrlPr>
                      </m:sSubSupPr>
                      <m:e>
                        <m:r>
                          <a:rPr lang="en-IN" sz="2200" b="1" i="1" dirty="0">
                            <a:latin typeface="Cambria Math" panose="02040503050406030204" pitchFamily="18" charset="0"/>
                          </a:rPr>
                          <m:t>𝒙</m:t>
                        </m:r>
                      </m:e>
                      <m:sub>
                        <m:r>
                          <a:rPr lang="en-IN" sz="2200" i="1" dirty="0">
                            <a:latin typeface="Cambria Math" panose="02040503050406030204" pitchFamily="18" charset="0"/>
                          </a:rPr>
                          <m:t>𝑗</m:t>
                        </m:r>
                      </m:sub>
                      <m:sup>
                        <m:r>
                          <a:rPr lang="en-IN" sz="2200" i="1" dirty="0">
                            <a:latin typeface="Cambria Math" panose="02040503050406030204" pitchFamily="18" charset="0"/>
                          </a:rPr>
                          <m:t>𝔗</m:t>
                        </m:r>
                      </m:sup>
                    </m:sSubSup>
                    <m:r>
                      <a:rPr lang="en-IN" sz="2200" i="1" dirty="0">
                        <a:latin typeface="Cambria Math" panose="02040503050406030204" pitchFamily="18" charset="0"/>
                      </a:rPr>
                      <m:t> </m:t>
                    </m:r>
                  </m:oMath>
                </a14:m>
                <a:r>
                  <a:rPr lang="en-IN" sz="2200" i="0" dirty="0"/>
                  <a:t>∈</a:t>
                </a:r>
                <a14:m>
                  <m:oMath xmlns:m="http://schemas.openxmlformats.org/officeDocument/2006/math">
                    <m:r>
                      <a:rPr lang="en-IN" sz="2200" i="1" dirty="0" smtClean="0">
                        <a:latin typeface="Cambria Math" panose="02040503050406030204" pitchFamily="18" charset="0"/>
                      </a:rPr>
                      <m:t> </m:t>
                    </m:r>
                    <m:sSub>
                      <m:sSubPr>
                        <m:ctrlPr>
                          <a:rPr lang="en-IN" sz="2200" i="1" dirty="0" smtClean="0">
                            <a:latin typeface="Cambria Math" panose="02040503050406030204" pitchFamily="18" charset="0"/>
                          </a:rPr>
                        </m:ctrlPr>
                      </m:sSubPr>
                      <m:e>
                        <m:r>
                          <a:rPr lang="en-IN" sz="2200" b="1" i="1" dirty="0" smtClean="0">
                            <a:latin typeface="Cambria Math" panose="02040503050406030204" pitchFamily="18" charset="0"/>
                          </a:rPr>
                          <m:t>𝑿</m:t>
                        </m:r>
                      </m:e>
                      <m:sub>
                        <m:r>
                          <a:rPr lang="en-IN" sz="2200" i="1" dirty="0">
                            <a:latin typeface="Cambria Math" panose="02040503050406030204" pitchFamily="18" charset="0"/>
                          </a:rPr>
                          <m:t>𝔗</m:t>
                        </m:r>
                      </m:sub>
                    </m:sSub>
                  </m:oMath>
                </a14:m>
                <a:r>
                  <a:rPr lang="en-IN" sz="2200" dirty="0"/>
                  <a:t>.</a:t>
                </a:r>
              </a:p>
              <a:p>
                <a:pPr lvl="1"/>
                <a:r>
                  <a:rPr lang="en-IN" sz="2200" dirty="0">
                    <a:latin typeface="Segoe UI"/>
                    <a:cs typeface="Segoe UI"/>
                  </a:rPr>
                  <a:t>Example: Pairwise cross-entropy loss, </a:t>
                </a:r>
                <a14:m>
                  <m:oMath xmlns:m="http://schemas.openxmlformats.org/officeDocument/2006/math">
                    <m:func>
                      <m:funcPr>
                        <m:ctrlPr>
                          <a:rPr lang="en-IN" sz="2200" b="0" i="1" smtClean="0">
                            <a:latin typeface="Cambria Math" panose="02040503050406030204" pitchFamily="18" charset="0"/>
                            <a:cs typeface="Segoe UI"/>
                          </a:rPr>
                        </m:ctrlPr>
                      </m:funcPr>
                      <m:fName>
                        <m:r>
                          <m:rPr>
                            <m:sty m:val="p"/>
                          </m:rPr>
                          <a:rPr lang="en-IN" sz="2200" b="0" i="0" smtClean="0">
                            <a:latin typeface="Cambria Math" panose="02040503050406030204" pitchFamily="18" charset="0"/>
                            <a:cs typeface="Segoe UI"/>
                          </a:rPr>
                          <m:t>log</m:t>
                        </m:r>
                      </m:fName>
                      <m:e>
                        <m:d>
                          <m:dPr>
                            <m:ctrlPr>
                              <a:rPr lang="en-IN" sz="2200" b="0" i="1" smtClean="0">
                                <a:latin typeface="Cambria Math" panose="02040503050406030204" pitchFamily="18" charset="0"/>
                                <a:cs typeface="Segoe UI"/>
                              </a:rPr>
                            </m:ctrlPr>
                          </m:dPr>
                          <m:e>
                            <m:r>
                              <a:rPr lang="en-IN" sz="2200" b="0" i="1" smtClean="0">
                                <a:latin typeface="Cambria Math" panose="02040503050406030204" pitchFamily="18" charset="0"/>
                                <a:cs typeface="Segoe UI"/>
                              </a:rPr>
                              <m:t>1+</m:t>
                            </m:r>
                            <m:sSup>
                              <m:sSupPr>
                                <m:ctrlPr>
                                  <a:rPr lang="en-IN" sz="2200" b="0" i="1" smtClean="0">
                                    <a:latin typeface="Cambria Math" panose="02040503050406030204" pitchFamily="18" charset="0"/>
                                    <a:cs typeface="Segoe UI"/>
                                  </a:rPr>
                                </m:ctrlPr>
                              </m:sSupPr>
                              <m:e>
                                <m:r>
                                  <a:rPr lang="en-IN" sz="2200" b="0" i="1" smtClean="0">
                                    <a:latin typeface="Cambria Math" panose="02040503050406030204" pitchFamily="18" charset="0"/>
                                    <a:cs typeface="Segoe UI"/>
                                  </a:rPr>
                                  <m:t>𝑒</m:t>
                                </m:r>
                              </m:e>
                              <m:sup>
                                <m:r>
                                  <a:rPr lang="en-IN" sz="2200" b="0" i="1" smtClean="0">
                                    <a:latin typeface="Cambria Math" panose="02040503050406030204" pitchFamily="18" charset="0"/>
                                    <a:cs typeface="Segoe UI"/>
                                  </a:rPr>
                                  <m:t>&lt;</m:t>
                                </m:r>
                                <m:sSub>
                                  <m:sSubPr>
                                    <m:ctrlPr>
                                      <a:rPr lang="en-IN" sz="2200" b="0" i="1" smtClean="0">
                                        <a:latin typeface="Cambria Math" panose="02040503050406030204" pitchFamily="18" charset="0"/>
                                        <a:cs typeface="Segoe UI"/>
                                      </a:rPr>
                                    </m:ctrlPr>
                                  </m:sSubPr>
                                  <m:e>
                                    <m:r>
                                      <a:rPr lang="en-IN" sz="2200" b="1" i="1" smtClean="0">
                                        <a:latin typeface="Cambria Math" panose="02040503050406030204" pitchFamily="18" charset="0"/>
                                        <a:cs typeface="Segoe UI"/>
                                      </a:rPr>
                                      <m:t>𝒉</m:t>
                                    </m:r>
                                  </m:e>
                                  <m:sub>
                                    <m:r>
                                      <a:rPr lang="en-IN" sz="2200" b="0" i="1" smtClean="0">
                                        <a:latin typeface="Cambria Math" panose="02040503050406030204" pitchFamily="18" charset="0"/>
                                        <a:cs typeface="Segoe UI"/>
                                      </a:rPr>
                                      <m:t>𝑖</m:t>
                                    </m:r>
                                  </m:sub>
                                </m:sSub>
                                <m:r>
                                  <a:rPr lang="en-IN" sz="2200" b="0" i="1" smtClean="0">
                                    <a:latin typeface="Cambria Math" panose="02040503050406030204" pitchFamily="18" charset="0"/>
                                    <a:cs typeface="Segoe UI"/>
                                  </a:rPr>
                                  <m:t>, </m:t>
                                </m:r>
                                <m:sSub>
                                  <m:sSubPr>
                                    <m:ctrlPr>
                                      <a:rPr lang="en-IN" sz="2200" b="1" i="1" smtClean="0">
                                        <a:latin typeface="Cambria Math" panose="02040503050406030204" pitchFamily="18" charset="0"/>
                                        <a:cs typeface="Segoe UI"/>
                                      </a:rPr>
                                    </m:ctrlPr>
                                  </m:sSubPr>
                                  <m:e>
                                    <m:r>
                                      <a:rPr lang="en-IN" sz="2200" b="1" i="1" smtClean="0">
                                        <a:latin typeface="Cambria Math" panose="02040503050406030204" pitchFamily="18" charset="0"/>
                                        <a:cs typeface="Segoe UI"/>
                                      </a:rPr>
                                      <m:t>𝒉</m:t>
                                    </m:r>
                                  </m:e>
                                  <m:sub>
                                    <m:r>
                                      <a:rPr lang="en-IN" sz="2200" b="1" i="1" smtClean="0">
                                        <a:latin typeface="Cambria Math" panose="02040503050406030204" pitchFamily="18" charset="0"/>
                                        <a:cs typeface="Segoe UI"/>
                                      </a:rPr>
                                      <m:t>𝒋</m:t>
                                    </m:r>
                                  </m:sub>
                                </m:sSub>
                                <m:r>
                                  <a:rPr lang="en-IN" sz="2200" b="1" i="1" smtClean="0">
                                    <a:latin typeface="Cambria Math" panose="02040503050406030204" pitchFamily="18" charset="0"/>
                                    <a:cs typeface="Segoe UI"/>
                                  </a:rPr>
                                  <m:t>&gt;</m:t>
                                </m:r>
                              </m:sup>
                            </m:sSup>
                          </m:e>
                        </m:d>
                      </m:e>
                    </m:func>
                    <m:r>
                      <a:rPr lang="en-IN" sz="2200" b="0" i="1" smtClean="0">
                        <a:latin typeface="Cambria Math" panose="02040503050406030204" pitchFamily="18" charset="0"/>
                        <a:cs typeface="Segoe UI"/>
                      </a:rPr>
                      <m:t>−</m:t>
                    </m:r>
                    <m:sSub>
                      <m:sSubPr>
                        <m:ctrlPr>
                          <a:rPr lang="en-IN" sz="2200" b="0" i="1" smtClean="0">
                            <a:latin typeface="Cambria Math" panose="02040503050406030204" pitchFamily="18" charset="0"/>
                            <a:cs typeface="Segoe UI"/>
                          </a:rPr>
                        </m:ctrlPr>
                      </m:sSubPr>
                      <m:e>
                        <m:r>
                          <a:rPr lang="en-IN" sz="2200" b="0" i="1" smtClean="0">
                            <a:latin typeface="Cambria Math" panose="02040503050406030204" pitchFamily="18" charset="0"/>
                            <a:cs typeface="Segoe UI"/>
                          </a:rPr>
                          <m:t>𝑠</m:t>
                        </m:r>
                      </m:e>
                      <m:sub>
                        <m:r>
                          <a:rPr lang="en-IN" sz="2200" b="0" i="1" smtClean="0">
                            <a:latin typeface="Cambria Math" panose="02040503050406030204" pitchFamily="18" charset="0"/>
                            <a:cs typeface="Segoe UI"/>
                          </a:rPr>
                          <m:t>𝑖𝑗</m:t>
                        </m:r>
                      </m:sub>
                    </m:sSub>
                    <m:r>
                      <a:rPr lang="en-IN" sz="2200" i="1">
                        <a:latin typeface="Cambria Math" panose="02040503050406030204" pitchFamily="18" charset="0"/>
                        <a:cs typeface="Segoe UI"/>
                      </a:rPr>
                      <m:t>&lt;</m:t>
                    </m:r>
                    <m:sSub>
                      <m:sSubPr>
                        <m:ctrlPr>
                          <a:rPr lang="en-IN" sz="2200" i="1">
                            <a:latin typeface="Cambria Math" panose="02040503050406030204" pitchFamily="18" charset="0"/>
                            <a:cs typeface="Segoe UI"/>
                          </a:rPr>
                        </m:ctrlPr>
                      </m:sSubPr>
                      <m:e>
                        <m:r>
                          <a:rPr lang="en-IN" sz="2200" b="1" i="1">
                            <a:latin typeface="Cambria Math" panose="02040503050406030204" pitchFamily="18" charset="0"/>
                            <a:cs typeface="Segoe UI"/>
                          </a:rPr>
                          <m:t>𝒉</m:t>
                        </m:r>
                      </m:e>
                      <m:sub>
                        <m:r>
                          <a:rPr lang="en-IN" sz="2200" i="1">
                            <a:latin typeface="Cambria Math" panose="02040503050406030204" pitchFamily="18" charset="0"/>
                            <a:cs typeface="Segoe UI"/>
                          </a:rPr>
                          <m:t>𝑖</m:t>
                        </m:r>
                      </m:sub>
                    </m:sSub>
                    <m:r>
                      <a:rPr lang="en-IN" sz="2200" i="1">
                        <a:latin typeface="Cambria Math" panose="02040503050406030204" pitchFamily="18" charset="0"/>
                        <a:cs typeface="Segoe UI"/>
                      </a:rPr>
                      <m:t>, </m:t>
                    </m:r>
                    <m:sSub>
                      <m:sSubPr>
                        <m:ctrlPr>
                          <a:rPr lang="en-IN" sz="2200" b="1" i="1">
                            <a:latin typeface="Cambria Math" panose="02040503050406030204" pitchFamily="18" charset="0"/>
                            <a:cs typeface="Segoe UI"/>
                          </a:rPr>
                        </m:ctrlPr>
                      </m:sSubPr>
                      <m:e>
                        <m:r>
                          <a:rPr lang="en-IN" sz="2200" b="1" i="1">
                            <a:latin typeface="Cambria Math" panose="02040503050406030204" pitchFamily="18" charset="0"/>
                            <a:cs typeface="Segoe UI"/>
                          </a:rPr>
                          <m:t>𝒉</m:t>
                        </m:r>
                      </m:e>
                      <m:sub>
                        <m:r>
                          <a:rPr lang="en-IN" sz="2200" b="1" i="1">
                            <a:latin typeface="Cambria Math" panose="02040503050406030204" pitchFamily="18" charset="0"/>
                            <a:cs typeface="Segoe UI"/>
                          </a:rPr>
                          <m:t>𝒋</m:t>
                        </m:r>
                      </m:sub>
                    </m:sSub>
                    <m:r>
                      <a:rPr lang="en-IN" sz="2200" b="1" i="1">
                        <a:latin typeface="Cambria Math" panose="02040503050406030204" pitchFamily="18" charset="0"/>
                        <a:cs typeface="Segoe UI"/>
                      </a:rPr>
                      <m:t>&gt;</m:t>
                    </m:r>
                  </m:oMath>
                </a14:m>
                <a:endParaRPr lang="en-IN" sz="2200" dirty="0"/>
              </a:p>
              <a:p>
                <a:endParaRPr lang="en-IN" sz="2200" dirty="0"/>
              </a:p>
              <a:p>
                <a:r>
                  <a:rPr lang="en-IN" sz="2200" dirty="0"/>
                  <a:t>Pointwise Loss: Based on a single image </a:t>
                </a:r>
                <a14:m>
                  <m:oMath xmlns:m="http://schemas.openxmlformats.org/officeDocument/2006/math">
                    <m:sSubSup>
                      <m:sSubSupPr>
                        <m:ctrlPr>
                          <a:rPr lang="en-IN" sz="2200" i="1" dirty="0">
                            <a:latin typeface="Cambria Math" panose="02040503050406030204" pitchFamily="18" charset="0"/>
                          </a:rPr>
                        </m:ctrlPr>
                      </m:sSubSupPr>
                      <m:e>
                        <m:r>
                          <a:rPr lang="en-IN" sz="2200" b="1" i="1" dirty="0">
                            <a:latin typeface="Cambria Math" panose="02040503050406030204" pitchFamily="18" charset="0"/>
                          </a:rPr>
                          <m:t>𝒙</m:t>
                        </m:r>
                      </m:e>
                      <m:sub>
                        <m:r>
                          <a:rPr lang="en-IN" sz="2200" i="1" dirty="0">
                            <a:latin typeface="Cambria Math" panose="02040503050406030204" pitchFamily="18" charset="0"/>
                          </a:rPr>
                          <m:t>𝑖</m:t>
                        </m:r>
                      </m:sub>
                      <m:sup>
                        <m:r>
                          <a:rPr lang="en-IN" sz="2200" i="1" dirty="0">
                            <a:latin typeface="Cambria Math" panose="02040503050406030204" pitchFamily="18" charset="0"/>
                          </a:rPr>
                          <m:t>𝔗</m:t>
                        </m:r>
                      </m:sup>
                    </m:sSubSup>
                  </m:oMath>
                </a14:m>
                <a:r>
                  <a:rPr lang="en-IN" sz="2200" dirty="0"/>
                  <a:t>∈</a:t>
                </a:r>
                <a14:m>
                  <m:oMath xmlns:m="http://schemas.openxmlformats.org/officeDocument/2006/math">
                    <m:r>
                      <a:rPr lang="en-IN" sz="2200" i="1" dirty="0">
                        <a:latin typeface="Cambria Math" panose="02040503050406030204" pitchFamily="18" charset="0"/>
                      </a:rPr>
                      <m:t> </m:t>
                    </m:r>
                    <m:sSub>
                      <m:sSubPr>
                        <m:ctrlPr>
                          <a:rPr lang="en-IN" sz="2200" i="1" dirty="0">
                            <a:latin typeface="Cambria Math" panose="02040503050406030204" pitchFamily="18" charset="0"/>
                          </a:rPr>
                        </m:ctrlPr>
                      </m:sSubPr>
                      <m:e>
                        <m:r>
                          <a:rPr lang="en-IN" sz="2200" b="1" i="1" dirty="0">
                            <a:latin typeface="Cambria Math" panose="02040503050406030204" pitchFamily="18" charset="0"/>
                          </a:rPr>
                          <m:t>𝑿</m:t>
                        </m:r>
                      </m:e>
                      <m:sub>
                        <m:r>
                          <a:rPr lang="en-IN" sz="2200" i="1" dirty="0">
                            <a:latin typeface="Cambria Math" panose="02040503050406030204" pitchFamily="18" charset="0"/>
                          </a:rPr>
                          <m:t>𝔗</m:t>
                        </m:r>
                      </m:sub>
                    </m:sSub>
                  </m:oMath>
                </a14:m>
                <a:r>
                  <a:rPr lang="en-IN" sz="2200" dirty="0"/>
                  <a:t>.</a:t>
                </a:r>
              </a:p>
              <a:p>
                <a:pPr lvl="1"/>
                <a:r>
                  <a:rPr lang="en-IN" sz="2200" dirty="0">
                    <a:latin typeface="Segoe UI"/>
                    <a:cs typeface="Segoe UI"/>
                  </a:rPr>
                  <a:t>Example: Quantization loss, </a:t>
                </a:r>
                <a14:m>
                  <m:oMath xmlns:m="http://schemas.openxmlformats.org/officeDocument/2006/math">
                    <m:sSub>
                      <m:sSubPr>
                        <m:ctrlPr>
                          <a:rPr lang="en-IN" sz="2200" b="0" i="1" smtClean="0">
                            <a:latin typeface="Cambria Math" panose="02040503050406030204" pitchFamily="18" charset="0"/>
                            <a:cs typeface="Segoe UI"/>
                          </a:rPr>
                        </m:ctrlPr>
                      </m:sSubPr>
                      <m:e>
                        <m:d>
                          <m:dPr>
                            <m:begChr m:val="‖"/>
                            <m:endChr m:val="‖"/>
                            <m:ctrlPr>
                              <a:rPr lang="en-IN" sz="2200" i="1" smtClean="0">
                                <a:latin typeface="Cambria Math" panose="02040503050406030204" pitchFamily="18" charset="0"/>
                                <a:cs typeface="Segoe UI"/>
                              </a:rPr>
                            </m:ctrlPr>
                          </m:dPr>
                          <m:e>
                            <m:sSub>
                              <m:sSubPr>
                                <m:ctrlPr>
                                  <a:rPr lang="en-IN" sz="2200" b="0" i="1" smtClean="0">
                                    <a:latin typeface="Cambria Math" panose="02040503050406030204" pitchFamily="18" charset="0"/>
                                    <a:cs typeface="Segoe UI"/>
                                  </a:rPr>
                                </m:ctrlPr>
                              </m:sSubPr>
                              <m:e>
                                <m:r>
                                  <a:rPr lang="en-IN" sz="2200" b="1" i="1" smtClean="0">
                                    <a:latin typeface="Cambria Math" panose="02040503050406030204" pitchFamily="18" charset="0"/>
                                    <a:cs typeface="Segoe UI"/>
                                  </a:rPr>
                                  <m:t>𝒉</m:t>
                                </m:r>
                              </m:e>
                              <m:sub>
                                <m:r>
                                  <a:rPr lang="en-IN" sz="2200" b="0" i="1" smtClean="0">
                                    <a:latin typeface="Cambria Math" panose="02040503050406030204" pitchFamily="18" charset="0"/>
                                    <a:cs typeface="Segoe UI"/>
                                  </a:rPr>
                                  <m:t>𝑖</m:t>
                                </m:r>
                              </m:sub>
                            </m:sSub>
                            <m:r>
                              <a:rPr lang="en-IN" sz="2200" b="0" i="1" smtClean="0">
                                <a:latin typeface="Cambria Math" panose="02040503050406030204" pitchFamily="18" charset="0"/>
                                <a:cs typeface="Segoe UI"/>
                              </a:rPr>
                              <m:t>−</m:t>
                            </m:r>
                            <m:sSubSup>
                              <m:sSubSupPr>
                                <m:ctrlPr>
                                  <a:rPr lang="en-IN" sz="2200" b="0" i="1" smtClean="0">
                                    <a:latin typeface="Cambria Math" panose="02040503050406030204" pitchFamily="18" charset="0"/>
                                    <a:cs typeface="Segoe UI"/>
                                  </a:rPr>
                                </m:ctrlPr>
                              </m:sSubSupPr>
                              <m:e>
                                <m:r>
                                  <a:rPr lang="en-IN" sz="2200" b="1" i="1" smtClean="0">
                                    <a:latin typeface="Cambria Math" panose="02040503050406030204" pitchFamily="18" charset="0"/>
                                    <a:cs typeface="Segoe UI"/>
                                  </a:rPr>
                                  <m:t>𝒃</m:t>
                                </m:r>
                              </m:e>
                              <m:sub>
                                <m:r>
                                  <a:rPr lang="en-IN" sz="2200" b="0" i="1" smtClean="0">
                                    <a:latin typeface="Cambria Math" panose="02040503050406030204" pitchFamily="18" charset="0"/>
                                    <a:cs typeface="Segoe UI"/>
                                  </a:rPr>
                                  <m:t>𝑖</m:t>
                                </m:r>
                              </m:sub>
                              <m:sup>
                                <m:r>
                                  <a:rPr lang="en-IN" sz="2200" i="1" dirty="0">
                                    <a:latin typeface="Cambria Math" panose="02040503050406030204" pitchFamily="18" charset="0"/>
                                  </a:rPr>
                                  <m:t>𝔗</m:t>
                                </m:r>
                              </m:sup>
                            </m:sSubSup>
                          </m:e>
                        </m:d>
                      </m:e>
                      <m:sub>
                        <m:r>
                          <a:rPr lang="en-IN" sz="2200" b="0" i="1" smtClean="0">
                            <a:latin typeface="Cambria Math" panose="02040503050406030204" pitchFamily="18" charset="0"/>
                            <a:cs typeface="Segoe UI"/>
                          </a:rPr>
                          <m:t>2</m:t>
                        </m:r>
                      </m:sub>
                    </m:sSub>
                  </m:oMath>
                </a14:m>
                <a:endParaRPr lang="en-IN" sz="2200" dirty="0"/>
              </a:p>
              <a:p>
                <a:endParaRPr lang="en-IN" sz="2200" dirty="0"/>
              </a:p>
              <a:p>
                <a:pPr marL="0" indent="0">
                  <a:buNone/>
                </a:pPr>
                <a:endParaRPr lang="en-IN" sz="2200" dirty="0"/>
              </a:p>
            </p:txBody>
          </p:sp>
        </mc:Choice>
        <mc:Fallback xmlns="">
          <p:sp>
            <p:nvSpPr>
              <p:cNvPr id="11" name="Content Placeholder 10">
                <a:extLst>
                  <a:ext uri="{FF2B5EF4-FFF2-40B4-BE49-F238E27FC236}">
                    <a16:creationId xmlns:a16="http://schemas.microsoft.com/office/drawing/2014/main" id="{E70817F6-87E6-B72A-804B-736E96A45BE4}"/>
                  </a:ext>
                </a:extLst>
              </p:cNvPr>
              <p:cNvSpPr>
                <a:spLocks noGrp="1" noRot="1" noChangeAspect="1" noMove="1" noResize="1" noEditPoints="1" noAdjustHandles="1" noChangeArrowheads="1" noChangeShapeType="1" noTextEdit="1"/>
              </p:cNvSpPr>
              <p:nvPr>
                <p:ph sz="half" idx="1"/>
              </p:nvPr>
            </p:nvSpPr>
            <p:spPr>
              <a:xfrm>
                <a:off x="609600" y="1916833"/>
                <a:ext cx="11112230" cy="4209331"/>
              </a:xfrm>
              <a:blipFill>
                <a:blip r:embed="rId3"/>
                <a:stretch>
                  <a:fillRect l="-603" t="-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BD33EEC-A979-853A-44F6-A08027D22FC1}"/>
                  </a:ext>
                </a:extLst>
              </p:cNvPr>
              <p:cNvSpPr txBox="1"/>
              <p:nvPr/>
            </p:nvSpPr>
            <p:spPr>
              <a:xfrm>
                <a:off x="7888748" y="5177248"/>
                <a:ext cx="4542503" cy="1064009"/>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IN" sz="1800" i="1" smtClean="0">
                            <a:latin typeface="Cambria Math" panose="02040503050406030204" pitchFamily="18" charset="0"/>
                          </a:rPr>
                        </m:ctrlPr>
                      </m:sSubPr>
                      <m:e>
                        <m:r>
                          <a:rPr lang="en-IN" sz="1800" b="1" i="1">
                            <a:latin typeface="Cambria Math" panose="02040503050406030204" pitchFamily="18" charset="0"/>
                          </a:rPr>
                          <m:t>𝒉</m:t>
                        </m:r>
                      </m:e>
                      <m:sub>
                        <m:r>
                          <a:rPr lang="en-IN" sz="1800" i="1">
                            <a:latin typeface="Cambria Math" panose="02040503050406030204" pitchFamily="18" charset="0"/>
                          </a:rPr>
                          <m:t>𝑖</m:t>
                        </m:r>
                      </m:sub>
                    </m:sSub>
                    <m:r>
                      <a:rPr lang="en-IN" sz="1800" i="1">
                        <a:latin typeface="Cambria Math" panose="02040503050406030204" pitchFamily="18" charset="0"/>
                      </a:rPr>
                      <m:t> </m:t>
                    </m:r>
                  </m:oMath>
                </a14:m>
                <a:r>
                  <a:rPr lang="en-IN" sz="1800"/>
                  <a:t>is continuous hash code, </a:t>
                </a:r>
              </a:p>
              <a:p>
                <a:pPr marL="285750" indent="-285750">
                  <a:buFont typeface="Arial" panose="020B0604020202020204" pitchFamily="34" charset="0"/>
                  <a:buChar char="•"/>
                </a:pPr>
                <a14:m>
                  <m:oMath xmlns:m="http://schemas.openxmlformats.org/officeDocument/2006/math">
                    <m:sSubSup>
                      <m:sSubSupPr>
                        <m:ctrlPr>
                          <a:rPr lang="en-IN" sz="1800" b="0" i="1" smtClean="0">
                            <a:latin typeface="Cambria Math" panose="02040503050406030204" pitchFamily="18" charset="0"/>
                          </a:rPr>
                        </m:ctrlPr>
                      </m:sSubSupPr>
                      <m:e>
                        <m:r>
                          <a:rPr lang="en-IN" sz="1800" b="1" i="1">
                            <a:latin typeface="Cambria Math" panose="02040503050406030204" pitchFamily="18" charset="0"/>
                          </a:rPr>
                          <m:t>𝒃</m:t>
                        </m:r>
                      </m:e>
                      <m:sub>
                        <m:r>
                          <a:rPr lang="en-IN" sz="1800" i="1">
                            <a:latin typeface="Cambria Math" panose="02040503050406030204" pitchFamily="18" charset="0"/>
                          </a:rPr>
                          <m:t>𝑖</m:t>
                        </m:r>
                      </m:sub>
                      <m:sup>
                        <m:r>
                          <a:rPr lang="en-IN" sz="1800" i="1" dirty="0" smtClean="0">
                            <a:latin typeface="Cambria Math" panose="02040503050406030204" pitchFamily="18" charset="0"/>
                          </a:rPr>
                          <m:t>𝔗</m:t>
                        </m:r>
                      </m:sup>
                    </m:sSubSup>
                  </m:oMath>
                </a14:m>
                <a:r>
                  <a:rPr lang="en-IN" sz="1800"/>
                  <a:t> is binary hash code</a:t>
                </a:r>
              </a:p>
              <a:p>
                <a:pPr marL="285750" indent="-285750">
                  <a:buFont typeface="Arial" panose="020B0604020202020204" pitchFamily="34" charset="0"/>
                  <a:buChar char="•"/>
                </a:pP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𝐻</m:t>
                        </m:r>
                      </m:sub>
                    </m:sSub>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𝐾</m:t>
                        </m:r>
                      </m:num>
                      <m:den>
                        <m:r>
                          <a:rPr lang="en-IN" i="1">
                            <a:latin typeface="Cambria Math" panose="02040503050406030204" pitchFamily="18" charset="0"/>
                          </a:rPr>
                          <m:t>2</m:t>
                        </m:r>
                      </m:den>
                    </m:f>
                    <m:d>
                      <m:dPr>
                        <m:ctrlPr>
                          <a:rPr lang="en-IN" i="1">
                            <a:latin typeface="Cambria Math" panose="02040503050406030204" pitchFamily="18" charset="0"/>
                          </a:rPr>
                        </m:ctrlPr>
                      </m:dPr>
                      <m:e>
                        <m:r>
                          <a:rPr lang="en-IN" i="1">
                            <a:latin typeface="Cambria Math" panose="02040503050406030204" pitchFamily="18" charset="0"/>
                          </a:rPr>
                          <m:t>1−</m:t>
                        </m:r>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e>
                        </m:func>
                      </m:e>
                    </m:d>
                  </m:oMath>
                </a14:m>
                <a:endParaRPr lang="en-IN"/>
              </a:p>
            </p:txBody>
          </p:sp>
        </mc:Choice>
        <mc:Fallback xmlns="">
          <p:sp>
            <p:nvSpPr>
              <p:cNvPr id="7" name="TextBox 6">
                <a:extLst>
                  <a:ext uri="{FF2B5EF4-FFF2-40B4-BE49-F238E27FC236}">
                    <a16:creationId xmlns:a16="http://schemas.microsoft.com/office/drawing/2014/main" id="{0BD33EEC-A979-853A-44F6-A08027D22FC1}"/>
                  </a:ext>
                </a:extLst>
              </p:cNvPr>
              <p:cNvSpPr txBox="1">
                <a:spLocks noRot="1" noChangeAspect="1" noMove="1" noResize="1" noEditPoints="1" noAdjustHandles="1" noChangeArrowheads="1" noChangeShapeType="1" noTextEdit="1"/>
              </p:cNvSpPr>
              <p:nvPr/>
            </p:nvSpPr>
            <p:spPr>
              <a:xfrm>
                <a:off x="7888748" y="5177248"/>
                <a:ext cx="4542503" cy="1064009"/>
              </a:xfrm>
              <a:prstGeom prst="rect">
                <a:avLst/>
              </a:prstGeom>
              <a:blipFill>
                <a:blip r:embed="rId4"/>
                <a:stretch>
                  <a:fillRect l="-805" t="-2857" b="-571"/>
                </a:stretch>
              </a:blipFill>
            </p:spPr>
            <p:txBody>
              <a:bodyPr/>
              <a:lstStyle/>
              <a:p>
                <a:r>
                  <a:rPr lang="en-US">
                    <a:noFill/>
                  </a:rPr>
                  <a:t> </a:t>
                </a:r>
              </a:p>
            </p:txBody>
          </p:sp>
        </mc:Fallback>
      </mc:AlternateContent>
    </p:spTree>
    <p:extLst>
      <p:ext uri="{BB962C8B-B14F-4D97-AF65-F5344CB8AC3E}">
        <p14:creationId xmlns:p14="http://schemas.microsoft.com/office/powerpoint/2010/main" val="21247591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fade">
                                      <p:cBhvr>
                                        <p:cTn id="7" dur="500"/>
                                        <p:tgtEl>
                                          <p:spTgt spid="11">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4" end="4"/>
                                            </p:txEl>
                                          </p:spTgt>
                                        </p:tgtEl>
                                        <p:attrNameLst>
                                          <p:attrName>style.visibility</p:attrName>
                                        </p:attrNameLst>
                                      </p:cBhvr>
                                      <p:to>
                                        <p:strVal val="visible"/>
                                      </p:to>
                                    </p:set>
                                    <p:animEffect transition="in" filter="fade">
                                      <p:cBhvr>
                                        <p:cTn id="10" dur="500"/>
                                        <p:tgtEl>
                                          <p:spTgt spid="1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animEffect transition="in" filter="fade">
                                      <p:cBhvr>
                                        <p:cTn id="15" dur="500"/>
                                        <p:tgtEl>
                                          <p:spTgt spid="11">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xEl>
                                              <p:pRg st="7" end="7"/>
                                            </p:txEl>
                                          </p:spTgt>
                                        </p:tgtEl>
                                        <p:attrNameLst>
                                          <p:attrName>style.visibility</p:attrName>
                                        </p:attrNameLst>
                                      </p:cBhvr>
                                      <p:to>
                                        <p:strVal val="visible"/>
                                      </p:to>
                                    </p:set>
                                    <p:animEffect transition="in" filter="fade">
                                      <p:cBhvr>
                                        <p:cTn id="18"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86FC-2F2F-E504-393D-C1C1671F69FB}"/>
              </a:ext>
            </a:extLst>
          </p:cNvPr>
          <p:cNvSpPr>
            <a:spLocks noGrp="1"/>
          </p:cNvSpPr>
          <p:nvPr>
            <p:ph type="title"/>
          </p:nvPr>
        </p:nvSpPr>
        <p:spPr>
          <a:xfrm>
            <a:off x="609600" y="739265"/>
            <a:ext cx="10972800" cy="1008112"/>
          </a:xfrm>
        </p:spPr>
        <p:txBody>
          <a:bodyPr/>
          <a:lstStyle/>
          <a:p>
            <a:r>
              <a:rPr lang="en-GB" b="1" dirty="0">
                <a:solidFill>
                  <a:schemeClr val="accent1"/>
                </a:solidFill>
                <a:latin typeface="Segoe UI"/>
                <a:cs typeface="Segoe UI"/>
              </a:rPr>
              <a:t>Problem</a:t>
            </a:r>
            <a:r>
              <a:rPr lang="en-GB" sz="4400" b="1" dirty="0">
                <a:solidFill>
                  <a:schemeClr val="accent1"/>
                </a:solidFill>
                <a:latin typeface="Segoe UI"/>
                <a:cs typeface="Segoe UI"/>
              </a:rPr>
              <a:t> Formulation</a:t>
            </a:r>
            <a:endParaRPr lang="en-IN" dirty="0">
              <a:solidFill>
                <a:schemeClr val="accent1"/>
              </a:solidFill>
              <a:latin typeface="Segoe UI"/>
              <a:cs typeface="Segoe UI"/>
            </a:endParaRPr>
          </a:p>
        </p:txBody>
      </p:sp>
      <p:sp>
        <p:nvSpPr>
          <p:cNvPr id="4" name="Date Placeholder 3">
            <a:extLst>
              <a:ext uri="{FF2B5EF4-FFF2-40B4-BE49-F238E27FC236}">
                <a16:creationId xmlns:a16="http://schemas.microsoft.com/office/drawing/2014/main" id="{BA9C3357-D06C-2422-F336-98C1C8119E83}"/>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2098CC9A-8080-8771-ADAB-287C56F53E0E}"/>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E8AC1E2F-0BB3-3C50-C3FC-C81D3FD1DBE8}"/>
              </a:ext>
            </a:extLst>
          </p:cNvPr>
          <p:cNvSpPr>
            <a:spLocks noGrp="1"/>
          </p:cNvSpPr>
          <p:nvPr>
            <p:ph type="sldNum" sz="quarter" idx="12"/>
          </p:nvPr>
        </p:nvSpPr>
        <p:spPr/>
        <p:txBody>
          <a:bodyPr/>
          <a:lstStyle/>
          <a:p>
            <a:fld id="{330EA680-D336-4FF7-8B7A-9848BB0A1C32}" type="slidenum">
              <a:rPr lang="en-GB" smtClean="0"/>
              <a:t>12</a:t>
            </a:fld>
            <a:endParaRPr lang="en-GB"/>
          </a:p>
        </p:txBody>
      </p:sp>
      <mc:AlternateContent xmlns:mc="http://schemas.openxmlformats.org/markup-compatibility/2006" xmlns:a14="http://schemas.microsoft.com/office/drawing/2010/main">
        <mc:Choice Requires="a14">
          <p:sp>
            <p:nvSpPr>
              <p:cNvPr id="26" name="Content Placeholder 25">
                <a:extLst>
                  <a:ext uri="{FF2B5EF4-FFF2-40B4-BE49-F238E27FC236}">
                    <a16:creationId xmlns:a16="http://schemas.microsoft.com/office/drawing/2014/main" id="{0967D385-93A1-C5DB-6707-847E40FC56EB}"/>
                  </a:ext>
                </a:extLst>
              </p:cNvPr>
              <p:cNvSpPr>
                <a:spLocks noGrp="1"/>
              </p:cNvSpPr>
              <p:nvPr>
                <p:ph idx="1"/>
              </p:nvPr>
            </p:nvSpPr>
            <p:spPr>
              <a:xfrm>
                <a:off x="377773" y="1640498"/>
                <a:ext cx="8052793" cy="4665613"/>
              </a:xfrm>
            </p:spPr>
            <p:txBody>
              <a:bodyPr vert="horz" lIns="91440" tIns="45720" rIns="91440" bIns="45720" rtlCol="0" anchor="t">
                <a:noAutofit/>
              </a:bodyPr>
              <a:lstStyle/>
              <a:p>
                <a:r>
                  <a:rPr lang="en-US" sz="1700"/>
                  <a:t>An organ can be affected by multiple pathologies (Multi-label medical image retrieval)</a:t>
                </a:r>
              </a:p>
              <a:p>
                <a:r>
                  <a:rPr lang="en-GB" sz="1700"/>
                  <a:t>Consider  training image set - </a:t>
                </a:r>
                <a14:m>
                  <m:oMath xmlns:m="http://schemas.openxmlformats.org/officeDocument/2006/math">
                    <m:sSub>
                      <m:sSubPr>
                        <m:ctrlPr>
                          <a:rPr lang="en-IN" sz="1700" i="1" dirty="0">
                            <a:latin typeface="Cambria Math" panose="02040503050406030204" pitchFamily="18" charset="0"/>
                          </a:rPr>
                        </m:ctrlPr>
                      </m:sSubPr>
                      <m:e>
                        <m:r>
                          <a:rPr lang="en-IN" sz="1700" b="1" i="1" dirty="0">
                            <a:latin typeface="Cambria Math" panose="02040503050406030204" pitchFamily="18" charset="0"/>
                          </a:rPr>
                          <m:t>𝑿</m:t>
                        </m:r>
                      </m:e>
                      <m:sub>
                        <m:r>
                          <a:rPr lang="en-IN" sz="1700" b="0" i="1" dirty="0" smtClean="0">
                            <a:latin typeface="Cambria Math" panose="02040503050406030204" pitchFamily="18" charset="0"/>
                          </a:rPr>
                          <m:t>𝔗</m:t>
                        </m:r>
                      </m:sub>
                    </m:sSub>
                  </m:oMath>
                </a14:m>
                <a:r>
                  <a:rPr lang="en-GB" sz="1700"/>
                  <a:t>=  </a:t>
                </a:r>
                <a14:m>
                  <m:oMath xmlns:m="http://schemas.openxmlformats.org/officeDocument/2006/math">
                    <m:sSub>
                      <m:sSubPr>
                        <m:ctrlPr>
                          <a:rPr lang="en-GB" sz="1700" i="1" dirty="0" smtClean="0">
                            <a:latin typeface="Cambria Math" panose="02040503050406030204" pitchFamily="18" charset="0"/>
                            <a:cs typeface="Calibri"/>
                          </a:rPr>
                        </m:ctrlPr>
                      </m:sSubPr>
                      <m:e>
                        <m:r>
                          <a:rPr lang="en-IN" sz="1700" b="0" i="1" dirty="0" smtClean="0">
                            <a:latin typeface="Cambria Math" panose="02040503050406030204" pitchFamily="18" charset="0"/>
                            <a:cs typeface="Calibri"/>
                          </a:rPr>
                          <m:t>{(</m:t>
                        </m:r>
                        <m:sSubSup>
                          <m:sSubSupPr>
                            <m:ctrlPr>
                              <a:rPr lang="en-IN" sz="1700" i="1" dirty="0">
                                <a:latin typeface="Cambria Math" panose="02040503050406030204" pitchFamily="18" charset="0"/>
                              </a:rPr>
                            </m:ctrlPr>
                          </m:sSubSupPr>
                          <m:e>
                            <m:r>
                              <a:rPr lang="en-IN" sz="1700" b="1" i="1" dirty="0">
                                <a:latin typeface="Cambria Math" panose="02040503050406030204" pitchFamily="18" charset="0"/>
                              </a:rPr>
                              <m:t>𝒙</m:t>
                            </m:r>
                          </m:e>
                          <m:sub>
                            <m:r>
                              <a:rPr lang="en-IN" sz="1700" i="1" dirty="0">
                                <a:latin typeface="Cambria Math" panose="02040503050406030204" pitchFamily="18" charset="0"/>
                              </a:rPr>
                              <m:t>𝑖</m:t>
                            </m:r>
                          </m:sub>
                          <m:sup>
                            <m:r>
                              <a:rPr lang="en-IN" sz="1700" i="1" dirty="0" smtClean="0">
                                <a:latin typeface="Cambria Math" panose="02040503050406030204" pitchFamily="18" charset="0"/>
                              </a:rPr>
                              <m:t>𝔗</m:t>
                            </m:r>
                          </m:sup>
                        </m:sSubSup>
                        <m:r>
                          <a:rPr lang="en-US" sz="1700" i="1" smtClean="0">
                            <a:latin typeface="Cambria Math" panose="02040503050406030204" pitchFamily="18" charset="0"/>
                          </a:rPr>
                          <m:t>,</m:t>
                        </m:r>
                        <m:sSubSup>
                          <m:sSubSupPr>
                            <m:ctrlPr>
                              <a:rPr lang="en-IN" sz="1700" i="1" dirty="0">
                                <a:latin typeface="Cambria Math" panose="02040503050406030204" pitchFamily="18" charset="0"/>
                              </a:rPr>
                            </m:ctrlPr>
                          </m:sSubSupPr>
                          <m:e>
                            <m:r>
                              <a:rPr lang="en-IN" sz="1700" b="1" i="1" dirty="0" smtClean="0">
                                <a:latin typeface="Cambria Math" panose="02040503050406030204" pitchFamily="18" charset="0"/>
                              </a:rPr>
                              <m:t>𝒚</m:t>
                            </m:r>
                          </m:e>
                          <m:sub>
                            <m:r>
                              <a:rPr lang="en-IN" sz="1700" i="1" dirty="0">
                                <a:latin typeface="Cambria Math" panose="02040503050406030204" pitchFamily="18" charset="0"/>
                              </a:rPr>
                              <m:t>𝑖</m:t>
                            </m:r>
                          </m:sub>
                          <m:sup>
                            <m:r>
                              <a:rPr lang="en-IN" sz="1700" i="1" dirty="0" smtClean="0">
                                <a:latin typeface="Cambria Math" panose="02040503050406030204" pitchFamily="18" charset="0"/>
                              </a:rPr>
                              <m:t>𝔗</m:t>
                            </m:r>
                          </m:sup>
                        </m:sSubSup>
                        <m:r>
                          <a:rPr lang="en-US" sz="1700">
                            <a:latin typeface="Cambria Math" panose="02040503050406030204" pitchFamily="18" charset="0"/>
                          </a:rPr>
                          <m:t>)}</m:t>
                        </m:r>
                      </m:e>
                      <m:sub>
                        <m:r>
                          <a:rPr lang="en-IN" sz="1700" b="0" i="1" dirty="0" smtClean="0">
                            <a:latin typeface="Cambria Math" panose="02040503050406030204" pitchFamily="18" charset="0"/>
                            <a:cs typeface="Calibri"/>
                          </a:rPr>
                          <m:t>𝑖</m:t>
                        </m:r>
                      </m:sub>
                    </m:sSub>
                    <m:r>
                      <a:rPr lang="en-US" sz="1700" b="0" i="1" dirty="0" smtClean="0">
                        <a:latin typeface="Cambria Math" panose="02040503050406030204" pitchFamily="18" charset="0"/>
                      </a:rPr>
                      <m:t>,</m:t>
                    </m:r>
                    <m:sSubSup>
                      <m:sSubSupPr>
                        <m:ctrlPr>
                          <a:rPr lang="en-IN" sz="1700" i="1" dirty="0">
                            <a:latin typeface="Cambria Math" panose="02040503050406030204" pitchFamily="18" charset="0"/>
                          </a:rPr>
                        </m:ctrlPr>
                      </m:sSubSupPr>
                      <m:e>
                        <m:r>
                          <a:rPr lang="en-IN" sz="1700" b="1" i="1" dirty="0" smtClean="0">
                            <a:latin typeface="Cambria Math" panose="02040503050406030204" pitchFamily="18" charset="0"/>
                          </a:rPr>
                          <m:t>𝒚</m:t>
                        </m:r>
                      </m:e>
                      <m:sub>
                        <m:r>
                          <a:rPr lang="en-IN" sz="1700" i="1" dirty="0">
                            <a:latin typeface="Cambria Math" panose="02040503050406030204" pitchFamily="18" charset="0"/>
                          </a:rPr>
                          <m:t>𝑖</m:t>
                        </m:r>
                      </m:sub>
                      <m:sup>
                        <m:r>
                          <a:rPr lang="en-IN" sz="1700" i="1" dirty="0">
                            <a:latin typeface="Cambria Math" panose="02040503050406030204" pitchFamily="18" charset="0"/>
                          </a:rPr>
                          <m:t>𝔗</m:t>
                        </m:r>
                      </m:sup>
                    </m:sSubSup>
                    <m:r>
                      <a:rPr lang="en-IN" sz="1700" b="0" i="1" smtClean="0">
                        <a:latin typeface="Cambria Math" panose="02040503050406030204" pitchFamily="18" charset="0"/>
                      </a:rPr>
                      <m:t>=</m:t>
                    </m:r>
                    <m:sSup>
                      <m:sSupPr>
                        <m:ctrlPr>
                          <a:rPr lang="en-US" sz="1700" i="1" dirty="0">
                            <a:latin typeface="Cambria Math" panose="02040503050406030204" pitchFamily="18" charset="0"/>
                          </a:rPr>
                        </m:ctrlPr>
                      </m:sSupPr>
                      <m:e>
                        <m:d>
                          <m:dPr>
                            <m:begChr m:val="{"/>
                            <m:endChr m:val="}"/>
                            <m:ctrlPr>
                              <a:rPr lang="en-US" sz="1700" i="1" dirty="0">
                                <a:latin typeface="Cambria Math" panose="02040503050406030204" pitchFamily="18" charset="0"/>
                              </a:rPr>
                            </m:ctrlPr>
                          </m:dPr>
                          <m:e>
                            <m:r>
                              <a:rPr lang="en-IN" sz="1700" b="0" i="0" dirty="0" smtClean="0">
                                <a:latin typeface="Cambria Math" panose="02040503050406030204" pitchFamily="18" charset="0"/>
                              </a:rPr>
                              <m:t>0,</m:t>
                            </m:r>
                            <m:r>
                              <a:rPr lang="en-US" sz="1700" dirty="0">
                                <a:latin typeface="Cambria Math" panose="02040503050406030204" pitchFamily="18" charset="0"/>
                              </a:rPr>
                              <m:t> </m:t>
                            </m:r>
                            <m:r>
                              <a:rPr lang="en-IN" sz="1700" b="0" i="1" dirty="0" smtClean="0">
                                <a:latin typeface="Cambria Math" panose="02040503050406030204" pitchFamily="18" charset="0"/>
                              </a:rPr>
                              <m:t>1</m:t>
                            </m:r>
                          </m:e>
                        </m:d>
                      </m:e>
                      <m:sup>
                        <m:r>
                          <m:rPr>
                            <m:sty m:val="p"/>
                          </m:rPr>
                          <a:rPr lang="en-IN" sz="1700" b="0" i="0" dirty="0" smtClean="0">
                            <a:latin typeface="Cambria Math" panose="02040503050406030204" pitchFamily="18" charset="0"/>
                          </a:rPr>
                          <m:t>L</m:t>
                        </m:r>
                        <m:r>
                          <a:rPr lang="en-IN" sz="1700" dirty="0">
                            <a:latin typeface="Cambria Math" panose="02040503050406030204" pitchFamily="18" charset="0"/>
                          </a:rPr>
                          <m:t> </m:t>
                        </m:r>
                      </m:sup>
                    </m:sSup>
                  </m:oMath>
                </a14:m>
                <a:endParaRPr lang="en-US" sz="1700"/>
              </a:p>
              <a:p>
                <a:pPr marL="285750" indent="-285750"/>
                <a:r>
                  <a:rPr lang="en-GB" sz="1700"/>
                  <a:t>Goal is to learn a function </a:t>
                </a:r>
                <a14:m>
                  <m:oMath xmlns:m="http://schemas.openxmlformats.org/officeDocument/2006/math">
                    <m:r>
                      <a:rPr lang="en-US" sz="1700" b="0" i="1" smtClean="0">
                        <a:latin typeface="Cambria Math" panose="02040503050406030204" pitchFamily="18" charset="0"/>
                        <a:cs typeface="Calibri"/>
                      </a:rPr>
                      <m:t>𝑓</m:t>
                    </m:r>
                    <m:r>
                      <a:rPr lang="en-US" sz="1700" b="0" i="1" smtClean="0">
                        <a:latin typeface="Cambria Math" panose="02040503050406030204" pitchFamily="18" charset="0"/>
                        <a:cs typeface="Calibri"/>
                      </a:rPr>
                      <m:t>:</m:t>
                    </m:r>
                    <m:sSup>
                      <m:sSupPr>
                        <m:ctrlPr>
                          <a:rPr lang="en-IN" sz="1700" i="1" dirty="0">
                            <a:solidFill>
                              <a:srgbClr val="836967"/>
                            </a:solidFill>
                            <a:latin typeface="Cambria Math" panose="02040503050406030204" pitchFamily="18" charset="0"/>
                          </a:rPr>
                        </m:ctrlPr>
                      </m:sSupPr>
                      <m:e>
                        <m:r>
                          <a:rPr lang="en-IN" sz="1700" dirty="0">
                            <a:latin typeface="Cambria Math" panose="02040503050406030204" pitchFamily="18" charset="0"/>
                          </a:rPr>
                          <m:t>ℝ</m:t>
                        </m:r>
                      </m:e>
                      <m:sup>
                        <m:r>
                          <a:rPr lang="en-IN" sz="1700" b="0" i="1" dirty="0" smtClean="0">
                            <a:latin typeface="Cambria Math" panose="02040503050406030204" pitchFamily="18" charset="0"/>
                          </a:rPr>
                          <m:t>1×</m:t>
                        </m:r>
                        <m:r>
                          <a:rPr lang="en-IN" sz="1700" i="1" dirty="0">
                            <a:latin typeface="Cambria Math" panose="02040503050406030204" pitchFamily="18" charset="0"/>
                          </a:rPr>
                          <m:t>𝑀</m:t>
                        </m:r>
                        <m:r>
                          <a:rPr lang="en-IN" sz="1700" i="1" dirty="0">
                            <a:latin typeface="Cambria Math" panose="02040503050406030204" pitchFamily="18" charset="0"/>
                          </a:rPr>
                          <m:t> ×</m:t>
                        </m:r>
                        <m:r>
                          <a:rPr lang="en-IN" sz="1700" i="1" dirty="0">
                            <a:latin typeface="Cambria Math" panose="02040503050406030204" pitchFamily="18" charset="0"/>
                          </a:rPr>
                          <m:t>𝑁</m:t>
                        </m:r>
                      </m:sup>
                    </m:sSup>
                    <m:r>
                      <a:rPr lang="en-GB" sz="1700" dirty="0" smtClean="0">
                        <a:latin typeface="Cambria Math" panose="02040503050406030204" pitchFamily="18" charset="0"/>
                      </a:rPr>
                      <m:t>→</m:t>
                    </m:r>
                    <m:sSup>
                      <m:sSupPr>
                        <m:ctrlPr>
                          <a:rPr lang="en-US" sz="1700" b="0" i="1" dirty="0" smtClean="0">
                            <a:latin typeface="Cambria Math" panose="02040503050406030204" pitchFamily="18" charset="0"/>
                          </a:rPr>
                        </m:ctrlPr>
                      </m:sSupPr>
                      <m:e>
                        <m:d>
                          <m:dPr>
                            <m:begChr m:val="{"/>
                            <m:endChr m:val="}"/>
                            <m:ctrlPr>
                              <a:rPr lang="en-US" sz="1700" b="0" i="1" dirty="0" smtClean="0">
                                <a:latin typeface="Cambria Math" panose="02040503050406030204" pitchFamily="18" charset="0"/>
                              </a:rPr>
                            </m:ctrlPr>
                          </m:dPr>
                          <m:e>
                            <m:r>
                              <a:rPr lang="en-US" sz="1700" b="0" i="0" dirty="0" smtClean="0">
                                <a:latin typeface="Cambria Math" panose="02040503050406030204" pitchFamily="18" charset="0"/>
                              </a:rPr>
                              <m:t>−1, 1</m:t>
                            </m:r>
                          </m:e>
                        </m:d>
                      </m:e>
                      <m:sup>
                        <m:r>
                          <m:rPr>
                            <m:sty m:val="p"/>
                          </m:rPr>
                          <a:rPr lang="en-US" sz="1700" b="0" i="0" dirty="0" smtClean="0">
                            <a:latin typeface="Cambria Math" panose="02040503050406030204" pitchFamily="18" charset="0"/>
                          </a:rPr>
                          <m:t>K</m:t>
                        </m:r>
                        <m:r>
                          <a:rPr lang="en-IN" sz="1700" b="0" i="0" dirty="0" smtClean="0">
                            <a:latin typeface="Cambria Math" panose="02040503050406030204" pitchFamily="18" charset="0"/>
                          </a:rPr>
                          <m:t> </m:t>
                        </m:r>
                        <m:r>
                          <a:rPr lang="en-IN" sz="1700" b="0" i="1" dirty="0" smtClean="0">
                            <a:latin typeface="Cambria Math" panose="02040503050406030204" pitchFamily="18" charset="0"/>
                            <a:ea typeface="Cambria Math" panose="02040503050406030204" pitchFamily="18" charset="0"/>
                          </a:rPr>
                          <m:t>×1</m:t>
                        </m:r>
                      </m:sup>
                    </m:sSup>
                    <m:r>
                      <a:rPr lang="en-US" sz="1700" b="0" i="0" dirty="0" smtClean="0">
                        <a:latin typeface="Cambria Math" panose="02040503050406030204" pitchFamily="18" charset="0"/>
                      </a:rPr>
                      <m:t> </m:t>
                    </m:r>
                    <m:r>
                      <m:rPr>
                        <m:sty m:val="p"/>
                      </m:rPr>
                      <a:rPr lang="en-US" sz="1700" b="0" i="0" dirty="0" smtClean="0">
                        <a:latin typeface="Cambria Math" panose="02040503050406030204" pitchFamily="18" charset="0"/>
                      </a:rPr>
                      <m:t>defined</m:t>
                    </m:r>
                    <m:r>
                      <a:rPr lang="en-US" sz="1700" b="0" i="0" dirty="0" smtClean="0">
                        <a:latin typeface="Cambria Math" panose="02040503050406030204" pitchFamily="18" charset="0"/>
                      </a:rPr>
                      <m:t> </m:t>
                    </m:r>
                    <m:r>
                      <m:rPr>
                        <m:sty m:val="p"/>
                      </m:rPr>
                      <a:rPr lang="en-US" sz="1700" b="0" i="0" dirty="0" smtClean="0">
                        <a:latin typeface="Cambria Math" panose="02040503050406030204" pitchFamily="18" charset="0"/>
                      </a:rPr>
                      <m:t>by</m:t>
                    </m:r>
                    <m:r>
                      <a:rPr lang="en-US" sz="1700" b="0" i="0" dirty="0" smtClean="0">
                        <a:latin typeface="Cambria Math" panose="02040503050406030204" pitchFamily="18" charset="0"/>
                      </a:rPr>
                      <m:t>,  </m:t>
                    </m:r>
                    <m:r>
                      <a:rPr lang="en-US" sz="1700" b="0" i="1" smtClean="0">
                        <a:latin typeface="Cambria Math" panose="02040503050406030204" pitchFamily="18" charset="0"/>
                        <a:cs typeface="Calibri"/>
                      </a:rPr>
                      <m:t>𝑓</m:t>
                    </m:r>
                    <m:d>
                      <m:dPr>
                        <m:ctrlPr>
                          <a:rPr lang="en-US" sz="1700" b="0" i="1" smtClean="0">
                            <a:latin typeface="Cambria Math" panose="02040503050406030204" pitchFamily="18" charset="0"/>
                            <a:cs typeface="Calibri"/>
                          </a:rPr>
                        </m:ctrlPr>
                      </m:dPr>
                      <m:e>
                        <m:sSubSup>
                          <m:sSubSupPr>
                            <m:ctrlPr>
                              <a:rPr lang="en-IN" sz="1700" i="1" dirty="0">
                                <a:latin typeface="Cambria Math" panose="02040503050406030204" pitchFamily="18" charset="0"/>
                              </a:rPr>
                            </m:ctrlPr>
                          </m:sSubSupPr>
                          <m:e>
                            <m:r>
                              <a:rPr lang="en-IN" sz="1700" b="1" i="1" dirty="0">
                                <a:latin typeface="Cambria Math" panose="02040503050406030204" pitchFamily="18" charset="0"/>
                              </a:rPr>
                              <m:t>𝒙</m:t>
                            </m:r>
                          </m:e>
                          <m:sub>
                            <m:r>
                              <a:rPr lang="en-IN" sz="1700" i="1" dirty="0">
                                <a:latin typeface="Cambria Math" panose="02040503050406030204" pitchFamily="18" charset="0"/>
                              </a:rPr>
                              <m:t>𝑖</m:t>
                            </m:r>
                          </m:sub>
                          <m:sup>
                            <m:r>
                              <a:rPr lang="en-IN" sz="1700" i="1" dirty="0" smtClean="0">
                                <a:latin typeface="Cambria Math" panose="02040503050406030204" pitchFamily="18" charset="0"/>
                              </a:rPr>
                              <m:t>𝔗</m:t>
                            </m:r>
                          </m:sup>
                        </m:sSubSup>
                      </m:e>
                    </m:d>
                    <m:r>
                      <a:rPr lang="en-IN" sz="1700" b="0" i="1" dirty="0" smtClean="0">
                        <a:latin typeface="Cambria Math" panose="02040503050406030204" pitchFamily="18" charset="0"/>
                      </a:rPr>
                      <m:t>=</m:t>
                    </m:r>
                    <m:sSubSup>
                      <m:sSubSupPr>
                        <m:ctrlPr>
                          <a:rPr lang="en-IN" sz="1700" b="0" i="1" smtClean="0">
                            <a:latin typeface="Cambria Math" panose="02040503050406030204" pitchFamily="18" charset="0"/>
                          </a:rPr>
                        </m:ctrlPr>
                      </m:sSubSupPr>
                      <m:e>
                        <m:r>
                          <a:rPr lang="en-IN" sz="1700" b="1" i="1" smtClean="0">
                            <a:latin typeface="Cambria Math" panose="02040503050406030204" pitchFamily="18" charset="0"/>
                          </a:rPr>
                          <m:t>𝒃</m:t>
                        </m:r>
                      </m:e>
                      <m:sub>
                        <m:r>
                          <a:rPr lang="en-US" sz="1700" b="0" i="1" smtClean="0">
                            <a:latin typeface="Cambria Math" panose="02040503050406030204" pitchFamily="18" charset="0"/>
                          </a:rPr>
                          <m:t>𝑖</m:t>
                        </m:r>
                      </m:sub>
                      <m:sup>
                        <m:r>
                          <a:rPr lang="en-IN" sz="1700" i="1" dirty="0" smtClean="0">
                            <a:latin typeface="Cambria Math" panose="02040503050406030204" pitchFamily="18" charset="0"/>
                          </a:rPr>
                          <m:t>𝔗</m:t>
                        </m:r>
                      </m:sup>
                    </m:sSubSup>
                    <m:r>
                      <a:rPr lang="en-US" sz="1700" b="0" i="1" smtClean="0">
                        <a:latin typeface="Cambria Math" panose="02040503050406030204" pitchFamily="18" charset="0"/>
                      </a:rPr>
                      <m:t>,</m:t>
                    </m:r>
                  </m:oMath>
                </a14:m>
                <a:r>
                  <a:rPr lang="en-US" sz="1700"/>
                  <a:t> </a:t>
                </a:r>
                <a14:m>
                  <m:oMath xmlns:m="http://schemas.openxmlformats.org/officeDocument/2006/math">
                    <m:r>
                      <a:rPr lang="en-US" sz="1700" i="1">
                        <a:latin typeface="Cambria Math" panose="02040503050406030204" pitchFamily="18" charset="0"/>
                        <a:cs typeface="Calibri"/>
                      </a:rPr>
                      <m:t>𝑓</m:t>
                    </m:r>
                    <m:d>
                      <m:dPr>
                        <m:ctrlPr>
                          <a:rPr lang="en-US" sz="1700" i="1">
                            <a:latin typeface="Cambria Math" panose="02040503050406030204" pitchFamily="18" charset="0"/>
                            <a:cs typeface="Calibri"/>
                          </a:rPr>
                        </m:ctrlPr>
                      </m:dPr>
                      <m:e>
                        <m:sSubSup>
                          <m:sSubSupPr>
                            <m:ctrlPr>
                              <a:rPr lang="en-IN" sz="1700" i="1" dirty="0">
                                <a:latin typeface="Cambria Math" panose="02040503050406030204" pitchFamily="18" charset="0"/>
                              </a:rPr>
                            </m:ctrlPr>
                          </m:sSubSupPr>
                          <m:e>
                            <m:r>
                              <a:rPr lang="en-IN" sz="1700" b="1" i="1" dirty="0">
                                <a:latin typeface="Cambria Math" panose="02040503050406030204" pitchFamily="18" charset="0"/>
                              </a:rPr>
                              <m:t>𝒙</m:t>
                            </m:r>
                          </m:e>
                          <m:sub>
                            <m:r>
                              <a:rPr lang="en-IN" sz="1700" i="1" dirty="0">
                                <a:latin typeface="Cambria Math" panose="02040503050406030204" pitchFamily="18" charset="0"/>
                              </a:rPr>
                              <m:t>𝑗</m:t>
                            </m:r>
                          </m:sub>
                          <m:sup>
                            <m:r>
                              <a:rPr lang="en-IN" sz="1700" i="1" dirty="0">
                                <a:latin typeface="Cambria Math" panose="02040503050406030204" pitchFamily="18" charset="0"/>
                              </a:rPr>
                              <m:t>𝔗</m:t>
                            </m:r>
                          </m:sup>
                        </m:sSubSup>
                      </m:e>
                    </m:d>
                    <m:r>
                      <a:rPr lang="en-US" sz="1700" i="1">
                        <a:latin typeface="Cambria Math" panose="02040503050406030204" pitchFamily="18" charset="0"/>
                      </a:rPr>
                      <m:t>=</m:t>
                    </m:r>
                    <m:sSubSup>
                      <m:sSubSupPr>
                        <m:ctrlPr>
                          <a:rPr lang="en-IN" sz="1700" i="1">
                            <a:latin typeface="Cambria Math" panose="02040503050406030204" pitchFamily="18" charset="0"/>
                          </a:rPr>
                        </m:ctrlPr>
                      </m:sSubSupPr>
                      <m:e>
                        <m:r>
                          <a:rPr lang="en-IN" sz="1700" b="1" i="1">
                            <a:latin typeface="Cambria Math" panose="02040503050406030204" pitchFamily="18" charset="0"/>
                          </a:rPr>
                          <m:t>𝒃</m:t>
                        </m:r>
                      </m:e>
                      <m:sub>
                        <m:r>
                          <a:rPr lang="en-US" sz="1700" i="1">
                            <a:latin typeface="Cambria Math" panose="02040503050406030204" pitchFamily="18" charset="0"/>
                          </a:rPr>
                          <m:t>𝑗</m:t>
                        </m:r>
                      </m:sub>
                      <m:sup>
                        <m:r>
                          <a:rPr lang="en-IN" sz="1700" i="1" dirty="0">
                            <a:latin typeface="Cambria Math" panose="02040503050406030204" pitchFamily="18" charset="0"/>
                          </a:rPr>
                          <m:t>𝔗</m:t>
                        </m:r>
                      </m:sup>
                    </m:sSubSup>
                  </m:oMath>
                </a14:m>
                <a:r>
                  <a:rPr lang="en-GB" sz="1700"/>
                  <a:t>, </a:t>
                </a:r>
                <a14:m>
                  <m:oMath xmlns:m="http://schemas.openxmlformats.org/officeDocument/2006/math">
                    <m:r>
                      <a:rPr lang="en-US" sz="1700" i="1">
                        <a:latin typeface="Cambria Math" panose="02040503050406030204" pitchFamily="18" charset="0"/>
                        <a:cs typeface="Calibri"/>
                      </a:rPr>
                      <m:t>𝑓</m:t>
                    </m:r>
                    <m:d>
                      <m:dPr>
                        <m:ctrlPr>
                          <a:rPr lang="en-US" sz="1700" i="1">
                            <a:latin typeface="Cambria Math" panose="02040503050406030204" pitchFamily="18" charset="0"/>
                            <a:cs typeface="Calibri"/>
                          </a:rPr>
                        </m:ctrlPr>
                      </m:dPr>
                      <m:e>
                        <m:sSubSup>
                          <m:sSubSupPr>
                            <m:ctrlPr>
                              <a:rPr lang="en-IN" sz="1700" i="1" dirty="0">
                                <a:latin typeface="Cambria Math" panose="02040503050406030204" pitchFamily="18" charset="0"/>
                              </a:rPr>
                            </m:ctrlPr>
                          </m:sSubSupPr>
                          <m:e>
                            <m:r>
                              <a:rPr lang="en-IN" sz="1700" b="1" i="1" dirty="0">
                                <a:latin typeface="Cambria Math" panose="02040503050406030204" pitchFamily="18" charset="0"/>
                              </a:rPr>
                              <m:t>𝒙</m:t>
                            </m:r>
                          </m:e>
                          <m:sub>
                            <m:r>
                              <a:rPr lang="en-IN" sz="1700" i="1" dirty="0">
                                <a:latin typeface="Cambria Math" panose="02040503050406030204" pitchFamily="18" charset="0"/>
                              </a:rPr>
                              <m:t>𝑙</m:t>
                            </m:r>
                          </m:sub>
                          <m:sup>
                            <m:r>
                              <a:rPr lang="en-IN" sz="1700" i="1" dirty="0">
                                <a:latin typeface="Cambria Math" panose="02040503050406030204" pitchFamily="18" charset="0"/>
                              </a:rPr>
                              <m:t>𝔗</m:t>
                            </m:r>
                          </m:sup>
                        </m:sSubSup>
                      </m:e>
                    </m:d>
                    <m:r>
                      <a:rPr lang="en-US" sz="1700" i="1">
                        <a:latin typeface="Cambria Math" panose="02040503050406030204" pitchFamily="18" charset="0"/>
                      </a:rPr>
                      <m:t>=</m:t>
                    </m:r>
                    <m:sSubSup>
                      <m:sSubSupPr>
                        <m:ctrlPr>
                          <a:rPr lang="en-IN" sz="1700" i="1">
                            <a:latin typeface="Cambria Math" panose="02040503050406030204" pitchFamily="18" charset="0"/>
                          </a:rPr>
                        </m:ctrlPr>
                      </m:sSubSupPr>
                      <m:e>
                        <m:r>
                          <a:rPr lang="en-IN" sz="1700" b="1" i="1">
                            <a:latin typeface="Cambria Math" panose="02040503050406030204" pitchFamily="18" charset="0"/>
                          </a:rPr>
                          <m:t>𝒃</m:t>
                        </m:r>
                      </m:e>
                      <m:sub>
                        <m:r>
                          <a:rPr lang="en-IN" sz="1700" i="1">
                            <a:latin typeface="Cambria Math" panose="02040503050406030204" pitchFamily="18" charset="0"/>
                          </a:rPr>
                          <m:t>𝑘</m:t>
                        </m:r>
                      </m:sub>
                      <m:sup>
                        <m:r>
                          <a:rPr lang="en-US" sz="1700" i="1">
                            <a:latin typeface="Cambria Math" panose="02040503050406030204" pitchFamily="18" charset="0"/>
                          </a:rPr>
                          <m:t>𝔗</m:t>
                        </m:r>
                      </m:sup>
                    </m:sSubSup>
                  </m:oMath>
                </a14:m>
                <a:r>
                  <a:rPr lang="en-US" sz="1700"/>
                  <a:t> </a:t>
                </a:r>
                <a:r>
                  <a:rPr lang="en-GB" sz="1700"/>
                  <a:t>such that </a:t>
                </a:r>
              </a:p>
              <a:p>
                <a:pPr marL="0" indent="0">
                  <a:buNone/>
                </a:pPr>
                <a:r>
                  <a:rPr lang="en-IN" sz="1700" b="0"/>
                  <a:t>	</a:t>
                </a:r>
                <a14:m>
                  <m:oMath xmlns:m="http://schemas.openxmlformats.org/officeDocument/2006/math">
                    <m:sSub>
                      <m:sSubPr>
                        <m:ctrlPr>
                          <a:rPr lang="en-IN" sz="1700" b="0" i="1" smtClean="0">
                            <a:solidFill>
                              <a:srgbClr val="92D050"/>
                            </a:solidFill>
                            <a:latin typeface="Cambria Math" panose="02040503050406030204" pitchFamily="18" charset="0"/>
                            <a:cs typeface="Calibri"/>
                          </a:rPr>
                        </m:ctrlPr>
                      </m:sSubPr>
                      <m:e>
                        <m:r>
                          <a:rPr lang="en-US" sz="1700" b="0" i="1" smtClean="0">
                            <a:solidFill>
                              <a:srgbClr val="92D050"/>
                            </a:solidFill>
                            <a:latin typeface="Cambria Math" panose="02040503050406030204" pitchFamily="18" charset="0"/>
                            <a:cs typeface="Calibri"/>
                          </a:rPr>
                          <m:t>𝑑</m:t>
                        </m:r>
                      </m:e>
                      <m:sub>
                        <m:r>
                          <a:rPr lang="en-IN" sz="1700" b="0" i="1" smtClean="0">
                            <a:solidFill>
                              <a:srgbClr val="92D050"/>
                            </a:solidFill>
                            <a:latin typeface="Cambria Math" panose="02040503050406030204" pitchFamily="18" charset="0"/>
                            <a:cs typeface="Calibri"/>
                          </a:rPr>
                          <m:t>𝐻</m:t>
                        </m:r>
                      </m:sub>
                    </m:sSub>
                    <m:r>
                      <a:rPr lang="en-US" sz="1700" b="0" i="1" smtClean="0">
                        <a:solidFill>
                          <a:srgbClr val="92D050"/>
                        </a:solidFill>
                        <a:latin typeface="Cambria Math" panose="02040503050406030204" pitchFamily="18" charset="0"/>
                        <a:cs typeface="Calibri"/>
                      </a:rPr>
                      <m:t>(</m:t>
                    </m:r>
                    <m:sSubSup>
                      <m:sSubSupPr>
                        <m:ctrlPr>
                          <a:rPr lang="en-IN" sz="1700" i="1">
                            <a:solidFill>
                              <a:srgbClr val="92D050"/>
                            </a:solidFill>
                            <a:latin typeface="Cambria Math" panose="02040503050406030204" pitchFamily="18" charset="0"/>
                          </a:rPr>
                        </m:ctrlPr>
                      </m:sSubSupPr>
                      <m:e>
                        <m:r>
                          <a:rPr lang="en-IN" sz="1700" b="1" i="1">
                            <a:solidFill>
                              <a:srgbClr val="92D050"/>
                            </a:solidFill>
                            <a:latin typeface="Cambria Math" panose="02040503050406030204" pitchFamily="18" charset="0"/>
                          </a:rPr>
                          <m:t>𝒃</m:t>
                        </m:r>
                      </m:e>
                      <m:sub>
                        <m:r>
                          <a:rPr lang="en-US" sz="1700" i="1">
                            <a:solidFill>
                              <a:srgbClr val="92D050"/>
                            </a:solidFill>
                            <a:latin typeface="Cambria Math" panose="02040503050406030204" pitchFamily="18" charset="0"/>
                          </a:rPr>
                          <m:t>𝑖</m:t>
                        </m:r>
                      </m:sub>
                      <m:sup>
                        <m:r>
                          <a:rPr lang="en-IN" sz="1700" i="1" dirty="0">
                            <a:solidFill>
                              <a:srgbClr val="92D050"/>
                            </a:solidFill>
                            <a:latin typeface="Cambria Math" panose="02040503050406030204" pitchFamily="18" charset="0"/>
                          </a:rPr>
                          <m:t>𝔗</m:t>
                        </m:r>
                      </m:sup>
                    </m:sSubSup>
                  </m:oMath>
                </a14:m>
                <a:r>
                  <a:rPr lang="en-GB" sz="1700">
                    <a:solidFill>
                      <a:srgbClr val="92D050"/>
                    </a:solidFill>
                  </a:rPr>
                  <a:t>,</a:t>
                </a:r>
                <a14:m>
                  <m:oMath xmlns:m="http://schemas.openxmlformats.org/officeDocument/2006/math">
                    <m:sSubSup>
                      <m:sSubSupPr>
                        <m:ctrlPr>
                          <a:rPr lang="en-IN" sz="1700" i="1">
                            <a:solidFill>
                              <a:srgbClr val="92D050"/>
                            </a:solidFill>
                            <a:latin typeface="Cambria Math" panose="02040503050406030204" pitchFamily="18" charset="0"/>
                          </a:rPr>
                        </m:ctrlPr>
                      </m:sSubSupPr>
                      <m:e>
                        <m:r>
                          <a:rPr lang="en-IN" sz="1700" b="1" i="1">
                            <a:solidFill>
                              <a:srgbClr val="92D050"/>
                            </a:solidFill>
                            <a:latin typeface="Cambria Math" panose="02040503050406030204" pitchFamily="18" charset="0"/>
                          </a:rPr>
                          <m:t>𝒃</m:t>
                        </m:r>
                      </m:e>
                      <m:sub>
                        <m:r>
                          <a:rPr lang="en-US" sz="1700" i="1">
                            <a:solidFill>
                              <a:srgbClr val="92D050"/>
                            </a:solidFill>
                            <a:latin typeface="Cambria Math" panose="02040503050406030204" pitchFamily="18" charset="0"/>
                          </a:rPr>
                          <m:t>𝑗</m:t>
                        </m:r>
                      </m:sub>
                      <m:sup>
                        <m:r>
                          <a:rPr lang="en-IN" sz="1700" i="1" dirty="0">
                            <a:solidFill>
                              <a:srgbClr val="92D050"/>
                            </a:solidFill>
                            <a:latin typeface="Cambria Math" panose="02040503050406030204" pitchFamily="18" charset="0"/>
                          </a:rPr>
                          <m:t>𝔗</m:t>
                        </m:r>
                      </m:sup>
                    </m:sSubSup>
                    <m:r>
                      <a:rPr lang="en-US" sz="1700" b="0" i="1" smtClean="0">
                        <a:solidFill>
                          <a:srgbClr val="92D050"/>
                        </a:solidFill>
                        <a:latin typeface="Cambria Math" panose="02040503050406030204" pitchFamily="18" charset="0"/>
                      </a:rPr>
                      <m:t>)</m:t>
                    </m:r>
                    <m:r>
                      <a:rPr lang="en-US" sz="1700" b="0" i="1" smtClean="0">
                        <a:latin typeface="Cambria Math" panose="02040503050406030204" pitchFamily="18" charset="0"/>
                      </a:rPr>
                      <m:t>&lt;</m:t>
                    </m:r>
                  </m:oMath>
                </a14:m>
                <a:r>
                  <a:rPr lang="en-GB" sz="1700"/>
                  <a:t> </a:t>
                </a:r>
                <a14:m>
                  <m:oMath xmlns:m="http://schemas.openxmlformats.org/officeDocument/2006/math">
                    <m:sSub>
                      <m:sSubPr>
                        <m:ctrlPr>
                          <a:rPr lang="en-IN" sz="1700" b="0" i="1" smtClean="0">
                            <a:solidFill>
                              <a:schemeClr val="accent6"/>
                            </a:solidFill>
                            <a:latin typeface="Cambria Math" panose="02040503050406030204" pitchFamily="18" charset="0"/>
                            <a:cs typeface="Calibri"/>
                          </a:rPr>
                        </m:ctrlPr>
                      </m:sSubPr>
                      <m:e>
                        <m:r>
                          <a:rPr lang="en-US" sz="1700" i="1">
                            <a:solidFill>
                              <a:schemeClr val="accent6"/>
                            </a:solidFill>
                            <a:latin typeface="Cambria Math" panose="02040503050406030204" pitchFamily="18" charset="0"/>
                            <a:cs typeface="Calibri"/>
                          </a:rPr>
                          <m:t>𝑑</m:t>
                        </m:r>
                      </m:e>
                      <m:sub>
                        <m:r>
                          <a:rPr lang="en-IN" sz="1700" b="0" i="1" smtClean="0">
                            <a:solidFill>
                              <a:schemeClr val="accent6"/>
                            </a:solidFill>
                            <a:latin typeface="Cambria Math" panose="02040503050406030204" pitchFamily="18" charset="0"/>
                            <a:cs typeface="Calibri"/>
                          </a:rPr>
                          <m:t>𝐻</m:t>
                        </m:r>
                      </m:sub>
                    </m:sSub>
                    <m:r>
                      <a:rPr lang="en-US" sz="1700" i="1">
                        <a:solidFill>
                          <a:schemeClr val="accent6"/>
                        </a:solidFill>
                        <a:latin typeface="Cambria Math" panose="02040503050406030204" pitchFamily="18" charset="0"/>
                        <a:cs typeface="Calibri"/>
                      </a:rPr>
                      <m:t>(</m:t>
                    </m:r>
                    <m:sSubSup>
                      <m:sSubSupPr>
                        <m:ctrlPr>
                          <a:rPr lang="en-IN" sz="1700" i="1">
                            <a:solidFill>
                              <a:schemeClr val="accent6"/>
                            </a:solidFill>
                            <a:latin typeface="Cambria Math" panose="02040503050406030204" pitchFamily="18" charset="0"/>
                          </a:rPr>
                        </m:ctrlPr>
                      </m:sSubSupPr>
                      <m:e>
                        <m:r>
                          <a:rPr lang="en-IN" sz="1700" b="1" i="1">
                            <a:solidFill>
                              <a:schemeClr val="accent6"/>
                            </a:solidFill>
                            <a:latin typeface="Cambria Math" panose="02040503050406030204" pitchFamily="18" charset="0"/>
                          </a:rPr>
                          <m:t>𝒃</m:t>
                        </m:r>
                      </m:e>
                      <m:sub>
                        <m:eqArr>
                          <m:eqArrPr>
                            <m:ctrlPr>
                              <a:rPr lang="en-US" sz="1700" i="1">
                                <a:solidFill>
                                  <a:schemeClr val="accent6"/>
                                </a:solidFill>
                                <a:latin typeface="Cambria Math" panose="02040503050406030204" pitchFamily="18" charset="0"/>
                              </a:rPr>
                            </m:ctrlPr>
                          </m:eqArrPr>
                          <m:e>
                            <m:r>
                              <a:rPr lang="en-US" sz="1700" b="0" i="1" smtClean="0">
                                <a:solidFill>
                                  <a:schemeClr val="accent6"/>
                                </a:solidFill>
                                <a:latin typeface="Cambria Math" panose="02040503050406030204" pitchFamily="18" charset="0"/>
                              </a:rPr>
                              <m:t>𝑗</m:t>
                            </m:r>
                          </m:e>
                          <m:e/>
                        </m:eqArr>
                      </m:sub>
                      <m:sup>
                        <m:r>
                          <a:rPr lang="en-IN" sz="1700" i="1" dirty="0">
                            <a:solidFill>
                              <a:schemeClr val="accent6"/>
                            </a:solidFill>
                            <a:latin typeface="Cambria Math" panose="02040503050406030204" pitchFamily="18" charset="0"/>
                          </a:rPr>
                          <m:t>𝔗</m:t>
                        </m:r>
                      </m:sup>
                    </m:sSubSup>
                  </m:oMath>
                </a14:m>
                <a:r>
                  <a:rPr lang="en-GB" sz="1700">
                    <a:solidFill>
                      <a:schemeClr val="accent6"/>
                    </a:solidFill>
                  </a:rPr>
                  <a:t>,</a:t>
                </a:r>
                <a14:m>
                  <m:oMath xmlns:m="http://schemas.openxmlformats.org/officeDocument/2006/math">
                    <m:sSubSup>
                      <m:sSubSupPr>
                        <m:ctrlPr>
                          <a:rPr lang="en-IN" sz="1700" i="1">
                            <a:solidFill>
                              <a:schemeClr val="accent6"/>
                            </a:solidFill>
                            <a:latin typeface="Cambria Math" panose="02040503050406030204" pitchFamily="18" charset="0"/>
                          </a:rPr>
                        </m:ctrlPr>
                      </m:sSubSupPr>
                      <m:e>
                        <m:r>
                          <a:rPr lang="en-IN" sz="1700" b="1" i="1">
                            <a:solidFill>
                              <a:schemeClr val="accent6"/>
                            </a:solidFill>
                            <a:latin typeface="Cambria Math" panose="02040503050406030204" pitchFamily="18" charset="0"/>
                          </a:rPr>
                          <m:t>𝒃</m:t>
                        </m:r>
                      </m:e>
                      <m:sub>
                        <m:r>
                          <a:rPr lang="en-US" sz="1700" b="0" i="1" smtClean="0">
                            <a:solidFill>
                              <a:schemeClr val="accent6"/>
                            </a:solidFill>
                            <a:latin typeface="Cambria Math" panose="02040503050406030204" pitchFamily="18" charset="0"/>
                          </a:rPr>
                          <m:t>𝑘</m:t>
                        </m:r>
                      </m:sub>
                      <m:sup>
                        <m:r>
                          <a:rPr lang="en-IN" sz="1700" i="1" dirty="0">
                            <a:solidFill>
                              <a:schemeClr val="accent6"/>
                            </a:solidFill>
                            <a:latin typeface="Cambria Math" panose="02040503050406030204" pitchFamily="18" charset="0"/>
                          </a:rPr>
                          <m:t>𝔗</m:t>
                        </m:r>
                      </m:sup>
                    </m:sSubSup>
                    <m:r>
                      <a:rPr lang="en-US" sz="1700" i="1">
                        <a:solidFill>
                          <a:schemeClr val="accent6"/>
                        </a:solidFill>
                        <a:latin typeface="Cambria Math" panose="02040503050406030204" pitchFamily="18" charset="0"/>
                      </a:rPr>
                      <m:t>)</m:t>
                    </m:r>
                  </m:oMath>
                </a14:m>
                <a:r>
                  <a:rPr lang="en-GB" sz="1700"/>
                  <a:t>&lt; </a:t>
                </a:r>
                <a14:m>
                  <m:oMath xmlns:m="http://schemas.openxmlformats.org/officeDocument/2006/math">
                    <m:sSub>
                      <m:sSubPr>
                        <m:ctrlPr>
                          <a:rPr lang="en-IN" sz="1700" b="0" i="1" smtClean="0">
                            <a:solidFill>
                              <a:srgbClr val="FF0000"/>
                            </a:solidFill>
                            <a:latin typeface="Cambria Math" panose="02040503050406030204" pitchFamily="18" charset="0"/>
                            <a:cs typeface="Calibri"/>
                          </a:rPr>
                        </m:ctrlPr>
                      </m:sSubPr>
                      <m:e>
                        <m:r>
                          <a:rPr lang="en-US" sz="1700" i="1">
                            <a:solidFill>
                              <a:srgbClr val="FF0000"/>
                            </a:solidFill>
                            <a:latin typeface="Cambria Math" panose="02040503050406030204" pitchFamily="18" charset="0"/>
                            <a:cs typeface="Calibri"/>
                          </a:rPr>
                          <m:t>𝑑</m:t>
                        </m:r>
                      </m:e>
                      <m:sub>
                        <m:r>
                          <a:rPr lang="en-IN" sz="1700" b="0" i="1" smtClean="0">
                            <a:solidFill>
                              <a:srgbClr val="FF0000"/>
                            </a:solidFill>
                            <a:latin typeface="Cambria Math" panose="02040503050406030204" pitchFamily="18" charset="0"/>
                            <a:cs typeface="Calibri"/>
                          </a:rPr>
                          <m:t>𝐻</m:t>
                        </m:r>
                      </m:sub>
                    </m:sSub>
                    <m:r>
                      <a:rPr lang="en-US" sz="1700" i="1">
                        <a:solidFill>
                          <a:srgbClr val="FF0000"/>
                        </a:solidFill>
                        <a:latin typeface="Cambria Math" panose="02040503050406030204" pitchFamily="18" charset="0"/>
                        <a:cs typeface="Calibri"/>
                      </a:rPr>
                      <m:t>(</m:t>
                    </m:r>
                    <m:sSubSup>
                      <m:sSubSupPr>
                        <m:ctrlPr>
                          <a:rPr lang="en-IN" sz="1700" i="1">
                            <a:solidFill>
                              <a:srgbClr val="FF0000"/>
                            </a:solidFill>
                            <a:latin typeface="Cambria Math" panose="02040503050406030204" pitchFamily="18" charset="0"/>
                          </a:rPr>
                        </m:ctrlPr>
                      </m:sSubSupPr>
                      <m:e>
                        <m:r>
                          <a:rPr lang="en-IN" sz="1700" b="1" i="1">
                            <a:solidFill>
                              <a:srgbClr val="FF0000"/>
                            </a:solidFill>
                            <a:latin typeface="Cambria Math" panose="02040503050406030204" pitchFamily="18" charset="0"/>
                          </a:rPr>
                          <m:t>𝒃</m:t>
                        </m:r>
                      </m:e>
                      <m:sub>
                        <m:r>
                          <a:rPr lang="en-US" sz="1700" i="1">
                            <a:solidFill>
                              <a:srgbClr val="FF0000"/>
                            </a:solidFill>
                            <a:latin typeface="Cambria Math" panose="02040503050406030204" pitchFamily="18" charset="0"/>
                          </a:rPr>
                          <m:t>𝑖</m:t>
                        </m:r>
                      </m:sub>
                      <m:sup>
                        <m:r>
                          <a:rPr lang="en-IN" sz="1700" i="1" dirty="0">
                            <a:solidFill>
                              <a:srgbClr val="FF0000"/>
                            </a:solidFill>
                            <a:latin typeface="Cambria Math" panose="02040503050406030204" pitchFamily="18" charset="0"/>
                          </a:rPr>
                          <m:t>𝔗</m:t>
                        </m:r>
                      </m:sup>
                    </m:sSubSup>
                  </m:oMath>
                </a14:m>
                <a:r>
                  <a:rPr lang="en-GB" sz="1700">
                    <a:solidFill>
                      <a:srgbClr val="FF0000"/>
                    </a:solidFill>
                  </a:rPr>
                  <a:t>,</a:t>
                </a:r>
                <a14:m>
                  <m:oMath xmlns:m="http://schemas.openxmlformats.org/officeDocument/2006/math">
                    <m:sSubSup>
                      <m:sSubSupPr>
                        <m:ctrlPr>
                          <a:rPr lang="en-IN" sz="1700" i="1">
                            <a:solidFill>
                              <a:srgbClr val="FF0000"/>
                            </a:solidFill>
                            <a:latin typeface="Cambria Math" panose="02040503050406030204" pitchFamily="18" charset="0"/>
                          </a:rPr>
                        </m:ctrlPr>
                      </m:sSubSupPr>
                      <m:e>
                        <m:r>
                          <a:rPr lang="en-IN" sz="1700" b="1" i="1">
                            <a:solidFill>
                              <a:srgbClr val="FF0000"/>
                            </a:solidFill>
                            <a:latin typeface="Cambria Math" panose="02040503050406030204" pitchFamily="18" charset="0"/>
                          </a:rPr>
                          <m:t>𝒃</m:t>
                        </m:r>
                      </m:e>
                      <m:sub>
                        <m:r>
                          <a:rPr lang="en-IN" sz="1700" b="0" i="1" smtClean="0">
                            <a:solidFill>
                              <a:srgbClr val="FF0000"/>
                            </a:solidFill>
                            <a:latin typeface="Cambria Math" panose="02040503050406030204" pitchFamily="18" charset="0"/>
                          </a:rPr>
                          <m:t>𝑘</m:t>
                        </m:r>
                      </m:sub>
                      <m:sup>
                        <m:r>
                          <a:rPr lang="en-IN" sz="1700" i="1" dirty="0">
                            <a:solidFill>
                              <a:srgbClr val="FF0000"/>
                            </a:solidFill>
                            <a:latin typeface="Cambria Math" panose="02040503050406030204" pitchFamily="18" charset="0"/>
                          </a:rPr>
                          <m:t>𝔗</m:t>
                        </m:r>
                      </m:sup>
                    </m:sSubSup>
                    <m:r>
                      <a:rPr lang="en-US" sz="1700" i="1">
                        <a:solidFill>
                          <a:srgbClr val="FF0000"/>
                        </a:solidFill>
                        <a:latin typeface="Cambria Math" panose="02040503050406030204" pitchFamily="18" charset="0"/>
                      </a:rPr>
                      <m:t>)</m:t>
                    </m:r>
                  </m:oMath>
                </a14:m>
                <a:endParaRPr lang="en-US" sz="1700">
                  <a:solidFill>
                    <a:srgbClr val="FF0000"/>
                  </a:solidFill>
                </a:endParaRPr>
              </a:p>
              <a:p>
                <a:pPr marL="0" indent="0">
                  <a:buNone/>
                </a:pPr>
                <a:r>
                  <a:rPr lang="en-US" sz="1700"/>
                  <a:t>           </a:t>
                </a:r>
                <a14:m>
                  <m:oMath xmlns:m="http://schemas.openxmlformats.org/officeDocument/2006/math">
                    <m:r>
                      <a:rPr lang="en-US" sz="1700" i="1" smtClean="0">
                        <a:latin typeface="Cambria Math" panose="02040503050406030204" pitchFamily="18" charset="0"/>
                        <a:ea typeface="Cambria Math" panose="02040503050406030204" pitchFamily="18" charset="0"/>
                        <a:cs typeface="Segoe UI"/>
                      </a:rPr>
                      <m:t>⇒</m:t>
                    </m:r>
                  </m:oMath>
                </a14:m>
                <a:r>
                  <a:rPr lang="en-US" sz="1700"/>
                  <a:t> </a:t>
                </a:r>
                <a:r>
                  <a:rPr lang="en-US" sz="1700">
                    <a:solidFill>
                      <a:srgbClr val="92D050"/>
                    </a:solidFill>
                  </a:rPr>
                  <a:t>Sim</a:t>
                </a:r>
                <a14:m>
                  <m:oMath xmlns:m="http://schemas.openxmlformats.org/officeDocument/2006/math">
                    <m:r>
                      <a:rPr lang="en-US" sz="1700" i="1">
                        <a:solidFill>
                          <a:srgbClr val="92D050"/>
                        </a:solidFill>
                        <a:latin typeface="Cambria Math" panose="02040503050406030204" pitchFamily="18" charset="0"/>
                        <a:cs typeface="Calibri"/>
                      </a:rPr>
                      <m:t>(</m:t>
                    </m:r>
                    <m:sSubSup>
                      <m:sSubSupPr>
                        <m:ctrlPr>
                          <a:rPr lang="en-IN" sz="1700" i="1">
                            <a:solidFill>
                              <a:srgbClr val="92D050"/>
                            </a:solidFill>
                            <a:latin typeface="Cambria Math" panose="02040503050406030204" pitchFamily="18" charset="0"/>
                          </a:rPr>
                        </m:ctrlPr>
                      </m:sSubSupPr>
                      <m:e>
                        <m:r>
                          <a:rPr lang="en-IN" sz="1700" b="1" i="1" smtClean="0">
                            <a:solidFill>
                              <a:srgbClr val="92D050"/>
                            </a:solidFill>
                            <a:latin typeface="Cambria Math" panose="02040503050406030204" pitchFamily="18" charset="0"/>
                          </a:rPr>
                          <m:t>𝒚</m:t>
                        </m:r>
                      </m:e>
                      <m:sub>
                        <m:r>
                          <a:rPr lang="en-US" sz="1700" i="1">
                            <a:solidFill>
                              <a:srgbClr val="92D050"/>
                            </a:solidFill>
                            <a:latin typeface="Cambria Math" panose="02040503050406030204" pitchFamily="18" charset="0"/>
                          </a:rPr>
                          <m:t>𝑖</m:t>
                        </m:r>
                      </m:sub>
                      <m:sup>
                        <m:r>
                          <a:rPr lang="en-IN" sz="1700" i="1" dirty="0">
                            <a:solidFill>
                              <a:srgbClr val="92D050"/>
                            </a:solidFill>
                            <a:latin typeface="Cambria Math" panose="02040503050406030204" pitchFamily="18" charset="0"/>
                          </a:rPr>
                          <m:t>𝔗</m:t>
                        </m:r>
                      </m:sup>
                    </m:sSubSup>
                  </m:oMath>
                </a14:m>
                <a:r>
                  <a:rPr lang="en-GB" sz="1700">
                    <a:solidFill>
                      <a:srgbClr val="92D050"/>
                    </a:solidFill>
                  </a:rPr>
                  <a:t>,</a:t>
                </a:r>
                <a14:m>
                  <m:oMath xmlns:m="http://schemas.openxmlformats.org/officeDocument/2006/math">
                    <m:sSubSup>
                      <m:sSubSupPr>
                        <m:ctrlPr>
                          <a:rPr lang="en-IN" sz="1700" i="1">
                            <a:solidFill>
                              <a:srgbClr val="92D050"/>
                            </a:solidFill>
                            <a:latin typeface="Cambria Math" panose="02040503050406030204" pitchFamily="18" charset="0"/>
                          </a:rPr>
                        </m:ctrlPr>
                      </m:sSubSupPr>
                      <m:e>
                        <m:r>
                          <a:rPr lang="en-IN" sz="1700" b="1" i="1" smtClean="0">
                            <a:solidFill>
                              <a:srgbClr val="92D050"/>
                            </a:solidFill>
                            <a:latin typeface="Cambria Math" panose="02040503050406030204" pitchFamily="18" charset="0"/>
                          </a:rPr>
                          <m:t>𝒚</m:t>
                        </m:r>
                      </m:e>
                      <m:sub>
                        <m:r>
                          <a:rPr lang="en-US" sz="1700" i="1">
                            <a:solidFill>
                              <a:srgbClr val="92D050"/>
                            </a:solidFill>
                            <a:latin typeface="Cambria Math" panose="02040503050406030204" pitchFamily="18" charset="0"/>
                          </a:rPr>
                          <m:t>𝑗</m:t>
                        </m:r>
                      </m:sub>
                      <m:sup>
                        <m:r>
                          <a:rPr lang="en-IN" sz="1700" i="1" dirty="0">
                            <a:solidFill>
                              <a:srgbClr val="92D050"/>
                            </a:solidFill>
                            <a:latin typeface="Cambria Math" panose="02040503050406030204" pitchFamily="18" charset="0"/>
                          </a:rPr>
                          <m:t>𝔗</m:t>
                        </m:r>
                      </m:sup>
                    </m:sSubSup>
                    <m:r>
                      <a:rPr lang="en-US" sz="1700" i="1">
                        <a:solidFill>
                          <a:srgbClr val="92D050"/>
                        </a:solidFill>
                        <a:latin typeface="Cambria Math" panose="02040503050406030204" pitchFamily="18" charset="0"/>
                      </a:rPr>
                      <m:t>)</m:t>
                    </m:r>
                    <m:r>
                      <a:rPr lang="en-IN" sz="1700" b="0" i="1" smtClean="0">
                        <a:latin typeface="Cambria Math" panose="02040503050406030204" pitchFamily="18" charset="0"/>
                      </a:rPr>
                      <m:t>&gt;</m:t>
                    </m:r>
                  </m:oMath>
                </a14:m>
                <a:r>
                  <a:rPr lang="en-GB" sz="1700"/>
                  <a:t> </a:t>
                </a:r>
                <a:r>
                  <a:rPr lang="en-GB" sz="1700">
                    <a:solidFill>
                      <a:schemeClr val="accent6"/>
                    </a:solidFill>
                  </a:rPr>
                  <a:t>Sim</a:t>
                </a:r>
                <a14:m>
                  <m:oMath xmlns:m="http://schemas.openxmlformats.org/officeDocument/2006/math">
                    <m:r>
                      <a:rPr lang="en-US" sz="1700" i="1">
                        <a:solidFill>
                          <a:schemeClr val="accent6"/>
                        </a:solidFill>
                        <a:latin typeface="Cambria Math" panose="02040503050406030204" pitchFamily="18" charset="0"/>
                        <a:cs typeface="Calibri"/>
                      </a:rPr>
                      <m:t>(</m:t>
                    </m:r>
                    <m:sSubSup>
                      <m:sSubSupPr>
                        <m:ctrlPr>
                          <a:rPr lang="en-IN" sz="1700" i="1">
                            <a:solidFill>
                              <a:schemeClr val="accent6"/>
                            </a:solidFill>
                            <a:latin typeface="Cambria Math" panose="02040503050406030204" pitchFamily="18" charset="0"/>
                          </a:rPr>
                        </m:ctrlPr>
                      </m:sSubSupPr>
                      <m:e>
                        <m:r>
                          <a:rPr lang="en-IN" sz="1700" b="1" i="1" smtClean="0">
                            <a:solidFill>
                              <a:schemeClr val="accent6"/>
                            </a:solidFill>
                            <a:latin typeface="Cambria Math" panose="02040503050406030204" pitchFamily="18" charset="0"/>
                          </a:rPr>
                          <m:t>𝒚</m:t>
                        </m:r>
                      </m:e>
                      <m:sub>
                        <m:r>
                          <a:rPr lang="en-US" sz="1700" b="0" i="1" smtClean="0">
                            <a:solidFill>
                              <a:schemeClr val="accent6"/>
                            </a:solidFill>
                            <a:latin typeface="Cambria Math" panose="02040503050406030204" pitchFamily="18" charset="0"/>
                          </a:rPr>
                          <m:t>𝑗</m:t>
                        </m:r>
                      </m:sub>
                      <m:sup>
                        <m:r>
                          <a:rPr lang="en-IN" sz="1700" i="1" dirty="0">
                            <a:solidFill>
                              <a:schemeClr val="accent6"/>
                            </a:solidFill>
                            <a:latin typeface="Cambria Math" panose="02040503050406030204" pitchFamily="18" charset="0"/>
                          </a:rPr>
                          <m:t>𝔗</m:t>
                        </m:r>
                      </m:sup>
                    </m:sSubSup>
                  </m:oMath>
                </a14:m>
                <a:r>
                  <a:rPr lang="en-GB" sz="1700">
                    <a:solidFill>
                      <a:schemeClr val="accent6"/>
                    </a:solidFill>
                  </a:rPr>
                  <a:t>,</a:t>
                </a:r>
                <a14:m>
                  <m:oMath xmlns:m="http://schemas.openxmlformats.org/officeDocument/2006/math">
                    <m:sSubSup>
                      <m:sSubSupPr>
                        <m:ctrlPr>
                          <a:rPr lang="en-IN" sz="1700" i="1">
                            <a:solidFill>
                              <a:schemeClr val="accent6"/>
                            </a:solidFill>
                            <a:latin typeface="Cambria Math" panose="02040503050406030204" pitchFamily="18" charset="0"/>
                          </a:rPr>
                        </m:ctrlPr>
                      </m:sSubSupPr>
                      <m:e>
                        <m:r>
                          <a:rPr lang="en-IN" sz="1700" b="1" i="1" smtClean="0">
                            <a:solidFill>
                              <a:schemeClr val="accent6"/>
                            </a:solidFill>
                            <a:latin typeface="Cambria Math" panose="02040503050406030204" pitchFamily="18" charset="0"/>
                          </a:rPr>
                          <m:t>𝒚</m:t>
                        </m:r>
                      </m:e>
                      <m:sub>
                        <m:r>
                          <a:rPr lang="en-US" sz="1700" b="0" i="1" smtClean="0">
                            <a:solidFill>
                              <a:schemeClr val="accent6"/>
                            </a:solidFill>
                            <a:latin typeface="Cambria Math" panose="02040503050406030204" pitchFamily="18" charset="0"/>
                          </a:rPr>
                          <m:t>𝑘</m:t>
                        </m:r>
                      </m:sub>
                      <m:sup>
                        <m:r>
                          <a:rPr lang="en-IN" sz="1700" i="1" dirty="0">
                            <a:solidFill>
                              <a:schemeClr val="accent6"/>
                            </a:solidFill>
                            <a:latin typeface="Cambria Math" panose="02040503050406030204" pitchFamily="18" charset="0"/>
                          </a:rPr>
                          <m:t>𝔗</m:t>
                        </m:r>
                      </m:sup>
                    </m:sSubSup>
                    <m:r>
                      <a:rPr lang="en-US" sz="1700" i="1">
                        <a:solidFill>
                          <a:schemeClr val="accent6"/>
                        </a:solidFill>
                        <a:latin typeface="Cambria Math" panose="02040503050406030204" pitchFamily="18" charset="0"/>
                      </a:rPr>
                      <m:t>)</m:t>
                    </m:r>
                    <m:r>
                      <a:rPr lang="en-IN" sz="1700" b="0" i="0" smtClean="0">
                        <a:latin typeface="Cambria Math" panose="02040503050406030204" pitchFamily="18" charset="0"/>
                      </a:rPr>
                      <m:t>&gt;</m:t>
                    </m:r>
                  </m:oMath>
                </a14:m>
                <a:r>
                  <a:rPr lang="en-GB" sz="1700"/>
                  <a:t> </a:t>
                </a:r>
                <a:r>
                  <a:rPr lang="en-GB" sz="1700">
                    <a:solidFill>
                      <a:srgbClr val="FF0000"/>
                    </a:solidFill>
                  </a:rPr>
                  <a:t>Sim</a:t>
                </a:r>
                <a14:m>
                  <m:oMath xmlns:m="http://schemas.openxmlformats.org/officeDocument/2006/math">
                    <m:r>
                      <a:rPr lang="en-US" sz="1700" i="1">
                        <a:solidFill>
                          <a:srgbClr val="FF0000"/>
                        </a:solidFill>
                        <a:latin typeface="Cambria Math" panose="02040503050406030204" pitchFamily="18" charset="0"/>
                        <a:cs typeface="Calibri"/>
                      </a:rPr>
                      <m:t>(</m:t>
                    </m:r>
                    <m:sSubSup>
                      <m:sSubSupPr>
                        <m:ctrlPr>
                          <a:rPr lang="en-IN" sz="1700" i="1">
                            <a:solidFill>
                              <a:srgbClr val="FF0000"/>
                            </a:solidFill>
                            <a:latin typeface="Cambria Math" panose="02040503050406030204" pitchFamily="18" charset="0"/>
                          </a:rPr>
                        </m:ctrlPr>
                      </m:sSubSupPr>
                      <m:e>
                        <m:r>
                          <a:rPr lang="en-IN" sz="1700" b="1" i="1" smtClean="0">
                            <a:solidFill>
                              <a:srgbClr val="FF0000"/>
                            </a:solidFill>
                            <a:latin typeface="Cambria Math" panose="02040503050406030204" pitchFamily="18" charset="0"/>
                          </a:rPr>
                          <m:t>𝒚</m:t>
                        </m:r>
                      </m:e>
                      <m:sub>
                        <m:r>
                          <a:rPr lang="en-US" sz="1700" i="1">
                            <a:solidFill>
                              <a:srgbClr val="FF0000"/>
                            </a:solidFill>
                            <a:latin typeface="Cambria Math" panose="02040503050406030204" pitchFamily="18" charset="0"/>
                          </a:rPr>
                          <m:t>𝑖</m:t>
                        </m:r>
                      </m:sub>
                      <m:sup>
                        <m:r>
                          <a:rPr lang="en-IN" sz="1700" i="1" dirty="0">
                            <a:solidFill>
                              <a:srgbClr val="FF0000"/>
                            </a:solidFill>
                            <a:latin typeface="Cambria Math" panose="02040503050406030204" pitchFamily="18" charset="0"/>
                          </a:rPr>
                          <m:t>𝔗</m:t>
                        </m:r>
                      </m:sup>
                    </m:sSubSup>
                  </m:oMath>
                </a14:m>
                <a:r>
                  <a:rPr lang="en-GB" sz="1700">
                    <a:solidFill>
                      <a:srgbClr val="FF0000"/>
                    </a:solidFill>
                  </a:rPr>
                  <a:t>,</a:t>
                </a:r>
                <a14:m>
                  <m:oMath xmlns:m="http://schemas.openxmlformats.org/officeDocument/2006/math">
                    <m:sSubSup>
                      <m:sSubSupPr>
                        <m:ctrlPr>
                          <a:rPr lang="en-IN" sz="1700" i="1">
                            <a:solidFill>
                              <a:srgbClr val="FF0000"/>
                            </a:solidFill>
                            <a:latin typeface="Cambria Math" panose="02040503050406030204" pitchFamily="18" charset="0"/>
                          </a:rPr>
                        </m:ctrlPr>
                      </m:sSubSupPr>
                      <m:e>
                        <m:r>
                          <a:rPr lang="en-IN" sz="1700" b="1" i="1" smtClean="0">
                            <a:solidFill>
                              <a:srgbClr val="FF0000"/>
                            </a:solidFill>
                            <a:latin typeface="Cambria Math" panose="02040503050406030204" pitchFamily="18" charset="0"/>
                          </a:rPr>
                          <m:t>𝒚</m:t>
                        </m:r>
                      </m:e>
                      <m:sub>
                        <m:r>
                          <a:rPr lang="en-IN" sz="1700" i="1">
                            <a:solidFill>
                              <a:srgbClr val="FF0000"/>
                            </a:solidFill>
                            <a:latin typeface="Cambria Math" panose="02040503050406030204" pitchFamily="18" charset="0"/>
                          </a:rPr>
                          <m:t>𝑘</m:t>
                        </m:r>
                      </m:sub>
                      <m:sup>
                        <m:r>
                          <a:rPr lang="en-IN" sz="1700" i="1" dirty="0">
                            <a:solidFill>
                              <a:srgbClr val="FF0000"/>
                            </a:solidFill>
                            <a:latin typeface="Cambria Math" panose="02040503050406030204" pitchFamily="18" charset="0"/>
                          </a:rPr>
                          <m:t>𝔗</m:t>
                        </m:r>
                      </m:sup>
                    </m:sSubSup>
                    <m:r>
                      <a:rPr lang="en-US" sz="1700" i="1">
                        <a:solidFill>
                          <a:srgbClr val="FF0000"/>
                        </a:solidFill>
                        <a:latin typeface="Cambria Math" panose="02040503050406030204" pitchFamily="18" charset="0"/>
                      </a:rPr>
                      <m:t>)</m:t>
                    </m:r>
                  </m:oMath>
                </a14:m>
                <a:endParaRPr lang="en-US" sz="1700">
                  <a:solidFill>
                    <a:srgbClr val="FF0000"/>
                  </a:solidFill>
                </a:endParaRPr>
              </a:p>
              <a:p>
                <a:pPr marL="0" indent="0">
                  <a:buNone/>
                </a:pPr>
                <a:r>
                  <a:rPr lang="en-US" sz="1700"/>
                  <a:t>           </a:t>
                </a:r>
                <a14:m>
                  <m:oMath xmlns:m="http://schemas.openxmlformats.org/officeDocument/2006/math">
                    <m:r>
                      <a:rPr lang="en-US" sz="1700" i="1" smtClean="0">
                        <a:latin typeface="Cambria Math" panose="02040503050406030204" pitchFamily="18" charset="0"/>
                        <a:ea typeface="Cambria Math" panose="02040503050406030204" pitchFamily="18" charset="0"/>
                        <a:cs typeface="Segoe UI"/>
                      </a:rPr>
                      <m:t>⇒</m:t>
                    </m:r>
                    <m:r>
                      <a:rPr lang="en-IN" sz="1700" b="0" i="1" smtClean="0">
                        <a:latin typeface="Cambria Math" panose="02040503050406030204" pitchFamily="18" charset="0"/>
                        <a:ea typeface="Cambria Math" panose="02040503050406030204" pitchFamily="18" charset="0"/>
                        <a:cs typeface="Segoe UI"/>
                      </a:rPr>
                      <m:t> </m:t>
                    </m:r>
                    <m:f>
                      <m:fPr>
                        <m:ctrlPr>
                          <a:rPr lang="en-IN" sz="1700" b="0" i="1" smtClean="0">
                            <a:solidFill>
                              <a:srgbClr val="92D050"/>
                            </a:solidFill>
                            <a:latin typeface="Cambria Math" panose="02040503050406030204" pitchFamily="18" charset="0"/>
                            <a:ea typeface="Cambria Math" panose="02040503050406030204" pitchFamily="18" charset="0"/>
                            <a:cs typeface="Segoe UI"/>
                          </a:rPr>
                        </m:ctrlPr>
                      </m:fPr>
                      <m:num>
                        <m:d>
                          <m:dPr>
                            <m:begChr m:val="|"/>
                            <m:endChr m:val="|"/>
                            <m:ctrlPr>
                              <a:rPr lang="en-IN" sz="1700" b="0" i="1" smtClean="0">
                                <a:solidFill>
                                  <a:srgbClr val="92D050"/>
                                </a:solidFill>
                                <a:latin typeface="Cambria Math" panose="02040503050406030204" pitchFamily="18" charset="0"/>
                                <a:ea typeface="Cambria Math" panose="02040503050406030204" pitchFamily="18" charset="0"/>
                                <a:cs typeface="Segoe UI"/>
                              </a:rPr>
                            </m:ctrlPr>
                          </m:dPr>
                          <m:e>
                            <m:sSubSup>
                              <m:sSubSupPr>
                                <m:ctrlPr>
                                  <a:rPr lang="en-IN" sz="1700" i="1" dirty="0">
                                    <a:solidFill>
                                      <a:srgbClr val="92D050"/>
                                    </a:solidFill>
                                    <a:latin typeface="Cambria Math" panose="02040503050406030204" pitchFamily="18" charset="0"/>
                                  </a:rPr>
                                </m:ctrlPr>
                              </m:sSubSupPr>
                              <m:e>
                                <m:r>
                                  <a:rPr lang="en-IN" sz="1700" b="1" i="1" dirty="0">
                                    <a:solidFill>
                                      <a:srgbClr val="92D050"/>
                                    </a:solidFill>
                                    <a:latin typeface="Cambria Math" panose="02040503050406030204" pitchFamily="18" charset="0"/>
                                  </a:rPr>
                                  <m:t>𝒚</m:t>
                                </m:r>
                              </m:e>
                              <m:sub>
                                <m:r>
                                  <a:rPr lang="en-IN" sz="1700" i="1" dirty="0">
                                    <a:solidFill>
                                      <a:srgbClr val="92D050"/>
                                    </a:solidFill>
                                    <a:latin typeface="Cambria Math" panose="02040503050406030204" pitchFamily="18" charset="0"/>
                                  </a:rPr>
                                  <m:t>𝑖</m:t>
                                </m:r>
                              </m:sub>
                              <m:sup>
                                <m:r>
                                  <a:rPr lang="en-IN" sz="1700" i="1" dirty="0">
                                    <a:solidFill>
                                      <a:srgbClr val="92D050"/>
                                    </a:solidFill>
                                    <a:latin typeface="Cambria Math" panose="02040503050406030204" pitchFamily="18" charset="0"/>
                                  </a:rPr>
                                  <m:t>𝔗</m:t>
                                </m:r>
                              </m:sup>
                            </m:sSubSup>
                            <m:r>
                              <a:rPr lang="en-IN" sz="1700" i="1" dirty="0" smtClean="0">
                                <a:solidFill>
                                  <a:srgbClr val="92D050"/>
                                </a:solidFill>
                                <a:latin typeface="Cambria Math" panose="02040503050406030204" pitchFamily="18" charset="0"/>
                                <a:ea typeface="Cambria Math" panose="02040503050406030204" pitchFamily="18" charset="0"/>
                              </a:rPr>
                              <m:t>∩</m:t>
                            </m:r>
                            <m:sSubSup>
                              <m:sSubSupPr>
                                <m:ctrlPr>
                                  <a:rPr lang="en-IN" sz="1700" i="1" dirty="0">
                                    <a:solidFill>
                                      <a:srgbClr val="92D050"/>
                                    </a:solidFill>
                                    <a:latin typeface="Cambria Math" panose="02040503050406030204" pitchFamily="18" charset="0"/>
                                  </a:rPr>
                                </m:ctrlPr>
                              </m:sSubSupPr>
                              <m:e>
                                <m:r>
                                  <a:rPr lang="en-IN" sz="1700" b="1" i="1" dirty="0">
                                    <a:solidFill>
                                      <a:srgbClr val="92D050"/>
                                    </a:solidFill>
                                    <a:latin typeface="Cambria Math" panose="02040503050406030204" pitchFamily="18" charset="0"/>
                                  </a:rPr>
                                  <m:t>𝒚</m:t>
                                </m:r>
                              </m:e>
                              <m:sub>
                                <m:r>
                                  <a:rPr lang="en-IN" sz="1700" b="0" i="1" dirty="0" smtClean="0">
                                    <a:solidFill>
                                      <a:srgbClr val="92D050"/>
                                    </a:solidFill>
                                    <a:latin typeface="Cambria Math" panose="02040503050406030204" pitchFamily="18" charset="0"/>
                                  </a:rPr>
                                  <m:t>𝑗</m:t>
                                </m:r>
                              </m:sub>
                              <m:sup>
                                <m:r>
                                  <a:rPr lang="en-IN" sz="1700" i="1" dirty="0">
                                    <a:solidFill>
                                      <a:srgbClr val="92D050"/>
                                    </a:solidFill>
                                    <a:latin typeface="Cambria Math" panose="02040503050406030204" pitchFamily="18" charset="0"/>
                                  </a:rPr>
                                  <m:t>𝔗</m:t>
                                </m:r>
                              </m:sup>
                            </m:sSubSup>
                          </m:e>
                        </m:d>
                      </m:num>
                      <m:den>
                        <m:d>
                          <m:dPr>
                            <m:begChr m:val="|"/>
                            <m:endChr m:val="|"/>
                            <m:ctrlPr>
                              <a:rPr lang="en-IN" sz="1700" i="1">
                                <a:solidFill>
                                  <a:srgbClr val="92D050"/>
                                </a:solidFill>
                                <a:latin typeface="Cambria Math" panose="02040503050406030204" pitchFamily="18" charset="0"/>
                                <a:ea typeface="Cambria Math" panose="02040503050406030204" pitchFamily="18" charset="0"/>
                                <a:cs typeface="Segoe UI"/>
                              </a:rPr>
                            </m:ctrlPr>
                          </m:dPr>
                          <m:e>
                            <m:sSubSup>
                              <m:sSubSupPr>
                                <m:ctrlPr>
                                  <a:rPr lang="en-IN" sz="1700" i="1" dirty="0">
                                    <a:solidFill>
                                      <a:srgbClr val="92D050"/>
                                    </a:solidFill>
                                    <a:latin typeface="Cambria Math" panose="02040503050406030204" pitchFamily="18" charset="0"/>
                                  </a:rPr>
                                </m:ctrlPr>
                              </m:sSubSupPr>
                              <m:e>
                                <m:r>
                                  <a:rPr lang="en-IN" sz="1700" b="1" i="1" dirty="0">
                                    <a:solidFill>
                                      <a:srgbClr val="92D050"/>
                                    </a:solidFill>
                                    <a:latin typeface="Cambria Math" panose="02040503050406030204" pitchFamily="18" charset="0"/>
                                  </a:rPr>
                                  <m:t>𝒚</m:t>
                                </m:r>
                              </m:e>
                              <m:sub>
                                <m:r>
                                  <a:rPr lang="en-IN" sz="1700" i="1" dirty="0">
                                    <a:solidFill>
                                      <a:srgbClr val="92D050"/>
                                    </a:solidFill>
                                    <a:latin typeface="Cambria Math" panose="02040503050406030204" pitchFamily="18" charset="0"/>
                                  </a:rPr>
                                  <m:t>𝑖</m:t>
                                </m:r>
                              </m:sub>
                              <m:sup>
                                <m:r>
                                  <a:rPr lang="en-IN" sz="1700" i="1" dirty="0">
                                    <a:solidFill>
                                      <a:srgbClr val="92D050"/>
                                    </a:solidFill>
                                    <a:latin typeface="Cambria Math" panose="02040503050406030204" pitchFamily="18" charset="0"/>
                                  </a:rPr>
                                  <m:t>𝔗</m:t>
                                </m:r>
                              </m:sup>
                            </m:sSubSup>
                            <m:r>
                              <a:rPr lang="en-IN" sz="1700" i="1" dirty="0" smtClean="0">
                                <a:solidFill>
                                  <a:srgbClr val="92D050"/>
                                </a:solidFill>
                                <a:latin typeface="Cambria Math" panose="02040503050406030204" pitchFamily="18" charset="0"/>
                                <a:ea typeface="Cambria Math" panose="02040503050406030204" pitchFamily="18" charset="0"/>
                              </a:rPr>
                              <m:t>∪</m:t>
                            </m:r>
                            <m:sSubSup>
                              <m:sSubSupPr>
                                <m:ctrlPr>
                                  <a:rPr lang="en-IN" sz="1700" i="1" dirty="0" smtClean="0">
                                    <a:solidFill>
                                      <a:srgbClr val="92D050"/>
                                    </a:solidFill>
                                    <a:latin typeface="Cambria Math" panose="02040503050406030204" pitchFamily="18" charset="0"/>
                                  </a:rPr>
                                </m:ctrlPr>
                              </m:sSubSupPr>
                              <m:e>
                                <m:r>
                                  <a:rPr lang="en-IN" sz="1700" b="1" i="1" dirty="0">
                                    <a:solidFill>
                                      <a:srgbClr val="92D050"/>
                                    </a:solidFill>
                                    <a:latin typeface="Cambria Math" panose="02040503050406030204" pitchFamily="18" charset="0"/>
                                  </a:rPr>
                                  <m:t>𝒚</m:t>
                                </m:r>
                              </m:e>
                              <m:sub>
                                <m:r>
                                  <a:rPr lang="en-IN" sz="1700" i="1" dirty="0">
                                    <a:solidFill>
                                      <a:srgbClr val="92D050"/>
                                    </a:solidFill>
                                    <a:latin typeface="Cambria Math" panose="02040503050406030204" pitchFamily="18" charset="0"/>
                                  </a:rPr>
                                  <m:t>𝑗</m:t>
                                </m:r>
                              </m:sub>
                              <m:sup>
                                <m:r>
                                  <a:rPr lang="en-IN" sz="1700" i="1" dirty="0">
                                    <a:solidFill>
                                      <a:srgbClr val="92D050"/>
                                    </a:solidFill>
                                    <a:latin typeface="Cambria Math" panose="02040503050406030204" pitchFamily="18" charset="0"/>
                                  </a:rPr>
                                  <m:t>𝔗</m:t>
                                </m:r>
                              </m:sup>
                            </m:sSubSup>
                          </m:e>
                        </m:d>
                      </m:den>
                    </m:f>
                    <m:r>
                      <a:rPr lang="en-IN" sz="1700" b="0" i="1" smtClean="0">
                        <a:solidFill>
                          <a:srgbClr val="92D050"/>
                        </a:solidFill>
                        <a:latin typeface="Cambria Math" panose="02040503050406030204" pitchFamily="18" charset="0"/>
                        <a:ea typeface="Cambria Math" panose="02040503050406030204" pitchFamily="18" charset="0"/>
                        <a:cs typeface="Segoe UI"/>
                      </a:rPr>
                      <m:t>=</m:t>
                    </m:r>
                    <m:f>
                      <m:fPr>
                        <m:ctrlPr>
                          <a:rPr lang="en-IN" sz="1700" b="0" i="1" smtClean="0">
                            <a:solidFill>
                              <a:srgbClr val="92D050"/>
                            </a:solidFill>
                            <a:latin typeface="Cambria Math" panose="02040503050406030204" pitchFamily="18" charset="0"/>
                            <a:ea typeface="Cambria Math" panose="02040503050406030204" pitchFamily="18" charset="0"/>
                            <a:cs typeface="Segoe UI"/>
                          </a:rPr>
                        </m:ctrlPr>
                      </m:fPr>
                      <m:num>
                        <m:r>
                          <a:rPr lang="en-IN" sz="1700" b="0" i="1" smtClean="0">
                            <a:solidFill>
                              <a:srgbClr val="92D050"/>
                            </a:solidFill>
                            <a:latin typeface="Cambria Math" panose="02040503050406030204" pitchFamily="18" charset="0"/>
                            <a:ea typeface="Cambria Math" panose="02040503050406030204" pitchFamily="18" charset="0"/>
                            <a:cs typeface="Segoe UI"/>
                          </a:rPr>
                          <m:t>1</m:t>
                        </m:r>
                      </m:num>
                      <m:den>
                        <m:r>
                          <a:rPr lang="en-IN" sz="1700" b="0" i="1" smtClean="0">
                            <a:solidFill>
                              <a:srgbClr val="92D050"/>
                            </a:solidFill>
                            <a:latin typeface="Cambria Math" panose="02040503050406030204" pitchFamily="18" charset="0"/>
                            <a:ea typeface="Cambria Math" panose="02040503050406030204" pitchFamily="18" charset="0"/>
                            <a:cs typeface="Segoe UI"/>
                          </a:rPr>
                          <m:t>2</m:t>
                        </m:r>
                      </m:den>
                    </m:f>
                    <m:r>
                      <a:rPr lang="en-IN" sz="1700" b="0" i="1" smtClean="0">
                        <a:latin typeface="Cambria Math" panose="02040503050406030204" pitchFamily="18" charset="0"/>
                        <a:ea typeface="Cambria Math" panose="02040503050406030204" pitchFamily="18" charset="0"/>
                        <a:cs typeface="Segoe UI"/>
                      </a:rPr>
                      <m:t>&gt;</m:t>
                    </m:r>
                    <m:f>
                      <m:fPr>
                        <m:ctrlPr>
                          <a:rPr lang="en-IN" sz="1700" i="1" smtClean="0">
                            <a:solidFill>
                              <a:schemeClr val="accent6"/>
                            </a:solidFill>
                            <a:latin typeface="Cambria Math" panose="02040503050406030204" pitchFamily="18" charset="0"/>
                            <a:ea typeface="Cambria Math" panose="02040503050406030204" pitchFamily="18" charset="0"/>
                            <a:cs typeface="Segoe UI"/>
                          </a:rPr>
                        </m:ctrlPr>
                      </m:fPr>
                      <m:num>
                        <m:d>
                          <m:dPr>
                            <m:begChr m:val="|"/>
                            <m:endChr m:val="|"/>
                            <m:ctrlPr>
                              <a:rPr lang="en-IN" sz="1700" i="1">
                                <a:solidFill>
                                  <a:schemeClr val="accent6"/>
                                </a:solidFill>
                                <a:latin typeface="Cambria Math" panose="02040503050406030204" pitchFamily="18" charset="0"/>
                                <a:ea typeface="Cambria Math" panose="02040503050406030204" pitchFamily="18" charset="0"/>
                                <a:cs typeface="Segoe UI"/>
                              </a:rPr>
                            </m:ctrlPr>
                          </m:dPr>
                          <m:e>
                            <m:sSubSup>
                              <m:sSubSupPr>
                                <m:ctrlPr>
                                  <a:rPr lang="en-IN" sz="1700" i="1" dirty="0">
                                    <a:solidFill>
                                      <a:schemeClr val="accent6"/>
                                    </a:solidFill>
                                    <a:latin typeface="Cambria Math" panose="02040503050406030204" pitchFamily="18" charset="0"/>
                                  </a:rPr>
                                </m:ctrlPr>
                              </m:sSubSupPr>
                              <m:e>
                                <m:r>
                                  <a:rPr lang="en-IN" sz="1700" b="1" i="1" dirty="0">
                                    <a:solidFill>
                                      <a:schemeClr val="accent6"/>
                                    </a:solidFill>
                                    <a:latin typeface="Cambria Math" panose="02040503050406030204" pitchFamily="18" charset="0"/>
                                  </a:rPr>
                                  <m:t>𝒚</m:t>
                                </m:r>
                              </m:e>
                              <m:sub>
                                <m:r>
                                  <a:rPr lang="en-IN" sz="1700" b="0" i="1" dirty="0" smtClean="0">
                                    <a:solidFill>
                                      <a:schemeClr val="accent6"/>
                                    </a:solidFill>
                                    <a:latin typeface="Cambria Math" panose="02040503050406030204" pitchFamily="18" charset="0"/>
                                  </a:rPr>
                                  <m:t>𝑗</m:t>
                                </m:r>
                              </m:sub>
                              <m:sup>
                                <m:r>
                                  <a:rPr lang="en-IN" sz="1700" i="1" dirty="0">
                                    <a:solidFill>
                                      <a:schemeClr val="accent6"/>
                                    </a:solidFill>
                                    <a:latin typeface="Cambria Math" panose="02040503050406030204" pitchFamily="18" charset="0"/>
                                  </a:rPr>
                                  <m:t>𝔗</m:t>
                                </m:r>
                              </m:sup>
                            </m:sSubSup>
                            <m:r>
                              <a:rPr lang="en-IN" sz="1700" i="1" dirty="0">
                                <a:solidFill>
                                  <a:schemeClr val="accent6"/>
                                </a:solidFill>
                                <a:latin typeface="Cambria Math" panose="02040503050406030204" pitchFamily="18" charset="0"/>
                                <a:ea typeface="Cambria Math" panose="02040503050406030204" pitchFamily="18" charset="0"/>
                              </a:rPr>
                              <m:t>∩</m:t>
                            </m:r>
                            <m:sSubSup>
                              <m:sSubSupPr>
                                <m:ctrlPr>
                                  <a:rPr lang="en-IN" sz="1700" i="1" dirty="0">
                                    <a:solidFill>
                                      <a:schemeClr val="accent6"/>
                                    </a:solidFill>
                                    <a:latin typeface="Cambria Math" panose="02040503050406030204" pitchFamily="18" charset="0"/>
                                  </a:rPr>
                                </m:ctrlPr>
                              </m:sSubSupPr>
                              <m:e>
                                <m:r>
                                  <a:rPr lang="en-IN" sz="1700" b="1" i="1" dirty="0">
                                    <a:solidFill>
                                      <a:schemeClr val="accent6"/>
                                    </a:solidFill>
                                    <a:latin typeface="Cambria Math" panose="02040503050406030204" pitchFamily="18" charset="0"/>
                                  </a:rPr>
                                  <m:t>𝒚</m:t>
                                </m:r>
                              </m:e>
                              <m:sub>
                                <m:r>
                                  <a:rPr lang="en-IN" sz="1700" b="0" i="1" dirty="0" smtClean="0">
                                    <a:solidFill>
                                      <a:schemeClr val="accent6"/>
                                    </a:solidFill>
                                    <a:latin typeface="Cambria Math" panose="02040503050406030204" pitchFamily="18" charset="0"/>
                                  </a:rPr>
                                  <m:t>𝑘</m:t>
                                </m:r>
                              </m:sub>
                              <m:sup>
                                <m:r>
                                  <a:rPr lang="en-IN" sz="1700" i="1" dirty="0">
                                    <a:solidFill>
                                      <a:schemeClr val="accent6"/>
                                    </a:solidFill>
                                    <a:latin typeface="Cambria Math" panose="02040503050406030204" pitchFamily="18" charset="0"/>
                                  </a:rPr>
                                  <m:t>𝔗</m:t>
                                </m:r>
                              </m:sup>
                            </m:sSubSup>
                          </m:e>
                        </m:d>
                      </m:num>
                      <m:den>
                        <m:d>
                          <m:dPr>
                            <m:begChr m:val="|"/>
                            <m:endChr m:val="|"/>
                            <m:ctrlPr>
                              <a:rPr lang="en-IN" sz="1700" i="1">
                                <a:solidFill>
                                  <a:schemeClr val="accent6"/>
                                </a:solidFill>
                                <a:latin typeface="Cambria Math" panose="02040503050406030204" pitchFamily="18" charset="0"/>
                                <a:ea typeface="Cambria Math" panose="02040503050406030204" pitchFamily="18" charset="0"/>
                                <a:cs typeface="Segoe UI"/>
                              </a:rPr>
                            </m:ctrlPr>
                          </m:dPr>
                          <m:e>
                            <m:sSubSup>
                              <m:sSubSupPr>
                                <m:ctrlPr>
                                  <a:rPr lang="en-IN" sz="1700" i="1" dirty="0">
                                    <a:solidFill>
                                      <a:schemeClr val="accent6"/>
                                    </a:solidFill>
                                    <a:latin typeface="Cambria Math" panose="02040503050406030204" pitchFamily="18" charset="0"/>
                                  </a:rPr>
                                </m:ctrlPr>
                              </m:sSubSupPr>
                              <m:e>
                                <m:r>
                                  <a:rPr lang="en-IN" sz="1700" b="1" i="1" dirty="0">
                                    <a:solidFill>
                                      <a:schemeClr val="accent6"/>
                                    </a:solidFill>
                                    <a:latin typeface="Cambria Math" panose="02040503050406030204" pitchFamily="18" charset="0"/>
                                  </a:rPr>
                                  <m:t>𝒚</m:t>
                                </m:r>
                              </m:e>
                              <m:sub>
                                <m:r>
                                  <a:rPr lang="en-IN" sz="1700" b="0" i="1" dirty="0" smtClean="0">
                                    <a:solidFill>
                                      <a:schemeClr val="accent6"/>
                                    </a:solidFill>
                                    <a:latin typeface="Cambria Math" panose="02040503050406030204" pitchFamily="18" charset="0"/>
                                  </a:rPr>
                                  <m:t>𝑗</m:t>
                                </m:r>
                              </m:sub>
                              <m:sup>
                                <m:r>
                                  <a:rPr lang="en-IN" sz="1700" i="1" dirty="0">
                                    <a:solidFill>
                                      <a:schemeClr val="accent6"/>
                                    </a:solidFill>
                                    <a:latin typeface="Cambria Math" panose="02040503050406030204" pitchFamily="18" charset="0"/>
                                  </a:rPr>
                                  <m:t>𝔗</m:t>
                                </m:r>
                              </m:sup>
                            </m:sSubSup>
                            <m:r>
                              <a:rPr lang="en-IN" sz="1700" i="1" dirty="0">
                                <a:solidFill>
                                  <a:schemeClr val="accent6"/>
                                </a:solidFill>
                                <a:latin typeface="Cambria Math" panose="02040503050406030204" pitchFamily="18" charset="0"/>
                                <a:ea typeface="Cambria Math" panose="02040503050406030204" pitchFamily="18" charset="0"/>
                              </a:rPr>
                              <m:t>∪</m:t>
                            </m:r>
                            <m:sSubSup>
                              <m:sSubSupPr>
                                <m:ctrlPr>
                                  <a:rPr lang="en-IN" sz="1700" i="1" dirty="0">
                                    <a:solidFill>
                                      <a:schemeClr val="accent6"/>
                                    </a:solidFill>
                                    <a:latin typeface="Cambria Math" panose="02040503050406030204" pitchFamily="18" charset="0"/>
                                  </a:rPr>
                                </m:ctrlPr>
                              </m:sSubSupPr>
                              <m:e>
                                <m:r>
                                  <a:rPr lang="en-IN" sz="1700" b="1" i="1" dirty="0">
                                    <a:solidFill>
                                      <a:schemeClr val="accent6"/>
                                    </a:solidFill>
                                    <a:latin typeface="Cambria Math" panose="02040503050406030204" pitchFamily="18" charset="0"/>
                                  </a:rPr>
                                  <m:t>𝒚</m:t>
                                </m:r>
                              </m:e>
                              <m:sub>
                                <m:r>
                                  <a:rPr lang="en-IN" sz="1700" b="0" i="1" dirty="0" smtClean="0">
                                    <a:solidFill>
                                      <a:schemeClr val="accent6"/>
                                    </a:solidFill>
                                    <a:latin typeface="Cambria Math" panose="02040503050406030204" pitchFamily="18" charset="0"/>
                                  </a:rPr>
                                  <m:t>𝑘</m:t>
                                </m:r>
                              </m:sub>
                              <m:sup>
                                <m:r>
                                  <a:rPr lang="en-IN" sz="1700" i="1" dirty="0">
                                    <a:solidFill>
                                      <a:schemeClr val="accent6"/>
                                    </a:solidFill>
                                    <a:latin typeface="Cambria Math" panose="02040503050406030204" pitchFamily="18" charset="0"/>
                                  </a:rPr>
                                  <m:t>𝔗</m:t>
                                </m:r>
                              </m:sup>
                            </m:sSubSup>
                          </m:e>
                        </m:d>
                      </m:den>
                    </m:f>
                    <m:r>
                      <a:rPr lang="en-IN" sz="1700" i="1">
                        <a:solidFill>
                          <a:schemeClr val="accent6"/>
                        </a:solidFill>
                        <a:latin typeface="Cambria Math" panose="02040503050406030204" pitchFamily="18" charset="0"/>
                        <a:ea typeface="Cambria Math" panose="02040503050406030204" pitchFamily="18" charset="0"/>
                        <a:cs typeface="Segoe UI"/>
                      </a:rPr>
                      <m:t>=</m:t>
                    </m:r>
                    <m:f>
                      <m:fPr>
                        <m:ctrlPr>
                          <a:rPr lang="en-IN" sz="1700" i="1">
                            <a:solidFill>
                              <a:schemeClr val="accent6"/>
                            </a:solidFill>
                            <a:latin typeface="Cambria Math" panose="02040503050406030204" pitchFamily="18" charset="0"/>
                            <a:ea typeface="Cambria Math" panose="02040503050406030204" pitchFamily="18" charset="0"/>
                            <a:cs typeface="Segoe UI"/>
                          </a:rPr>
                        </m:ctrlPr>
                      </m:fPr>
                      <m:num>
                        <m:r>
                          <a:rPr lang="en-IN" sz="1700" i="1">
                            <a:solidFill>
                              <a:schemeClr val="accent6"/>
                            </a:solidFill>
                            <a:latin typeface="Cambria Math" panose="02040503050406030204" pitchFamily="18" charset="0"/>
                            <a:ea typeface="Cambria Math" panose="02040503050406030204" pitchFamily="18" charset="0"/>
                            <a:cs typeface="Segoe UI"/>
                          </a:rPr>
                          <m:t>1</m:t>
                        </m:r>
                      </m:num>
                      <m:den>
                        <m:r>
                          <a:rPr lang="en-IN" sz="1700" b="0" i="1" smtClean="0">
                            <a:solidFill>
                              <a:schemeClr val="accent6"/>
                            </a:solidFill>
                            <a:latin typeface="Cambria Math" panose="02040503050406030204" pitchFamily="18" charset="0"/>
                            <a:ea typeface="Cambria Math" panose="02040503050406030204" pitchFamily="18" charset="0"/>
                            <a:cs typeface="Segoe UI"/>
                          </a:rPr>
                          <m:t>3</m:t>
                        </m:r>
                      </m:den>
                    </m:f>
                    <m:r>
                      <a:rPr lang="en-IN" sz="1700" b="0" i="1" smtClean="0">
                        <a:latin typeface="Cambria Math" panose="02040503050406030204" pitchFamily="18" charset="0"/>
                        <a:ea typeface="Cambria Math" panose="02040503050406030204" pitchFamily="18" charset="0"/>
                        <a:cs typeface="Segoe UI"/>
                      </a:rPr>
                      <m:t>&gt;</m:t>
                    </m:r>
                    <m:f>
                      <m:fPr>
                        <m:ctrlPr>
                          <a:rPr lang="en-IN" sz="1700" i="1" smtClean="0">
                            <a:solidFill>
                              <a:srgbClr val="FF0000"/>
                            </a:solidFill>
                            <a:latin typeface="Cambria Math" panose="02040503050406030204" pitchFamily="18" charset="0"/>
                            <a:ea typeface="Cambria Math" panose="02040503050406030204" pitchFamily="18" charset="0"/>
                            <a:cs typeface="Segoe UI"/>
                          </a:rPr>
                        </m:ctrlPr>
                      </m:fPr>
                      <m:num>
                        <m:d>
                          <m:dPr>
                            <m:begChr m:val="|"/>
                            <m:endChr m:val="|"/>
                            <m:ctrlPr>
                              <a:rPr lang="en-IN" sz="1700" i="1">
                                <a:solidFill>
                                  <a:srgbClr val="FF0000"/>
                                </a:solidFill>
                                <a:latin typeface="Cambria Math" panose="02040503050406030204" pitchFamily="18" charset="0"/>
                                <a:ea typeface="Cambria Math" panose="02040503050406030204" pitchFamily="18" charset="0"/>
                                <a:cs typeface="Segoe UI"/>
                              </a:rPr>
                            </m:ctrlPr>
                          </m:dPr>
                          <m:e>
                            <m:sSubSup>
                              <m:sSubSupPr>
                                <m:ctrlPr>
                                  <a:rPr lang="en-IN" sz="1700" i="1" dirty="0">
                                    <a:solidFill>
                                      <a:srgbClr val="FF0000"/>
                                    </a:solidFill>
                                    <a:latin typeface="Cambria Math" panose="02040503050406030204" pitchFamily="18" charset="0"/>
                                  </a:rPr>
                                </m:ctrlPr>
                              </m:sSubSupPr>
                              <m:e>
                                <m:r>
                                  <a:rPr lang="en-IN" sz="1700" b="1" i="1" dirty="0">
                                    <a:solidFill>
                                      <a:srgbClr val="FF0000"/>
                                    </a:solidFill>
                                    <a:latin typeface="Cambria Math" panose="02040503050406030204" pitchFamily="18" charset="0"/>
                                  </a:rPr>
                                  <m:t>𝒚</m:t>
                                </m:r>
                              </m:e>
                              <m:sub>
                                <m:r>
                                  <a:rPr lang="en-IN" sz="1700" i="1" dirty="0">
                                    <a:solidFill>
                                      <a:srgbClr val="FF0000"/>
                                    </a:solidFill>
                                    <a:latin typeface="Cambria Math" panose="02040503050406030204" pitchFamily="18" charset="0"/>
                                  </a:rPr>
                                  <m:t>𝑖</m:t>
                                </m:r>
                              </m:sub>
                              <m:sup>
                                <m:r>
                                  <a:rPr lang="en-IN" sz="1700" i="1" dirty="0">
                                    <a:solidFill>
                                      <a:srgbClr val="FF0000"/>
                                    </a:solidFill>
                                    <a:latin typeface="Cambria Math" panose="02040503050406030204" pitchFamily="18" charset="0"/>
                                  </a:rPr>
                                  <m:t>𝔗</m:t>
                                </m:r>
                              </m:sup>
                            </m:sSubSup>
                            <m:r>
                              <a:rPr lang="en-IN" sz="1700" i="1" dirty="0">
                                <a:solidFill>
                                  <a:srgbClr val="FF0000"/>
                                </a:solidFill>
                                <a:latin typeface="Cambria Math" panose="02040503050406030204" pitchFamily="18" charset="0"/>
                                <a:ea typeface="Cambria Math" panose="02040503050406030204" pitchFamily="18" charset="0"/>
                              </a:rPr>
                              <m:t>∩</m:t>
                            </m:r>
                            <m:sSubSup>
                              <m:sSubSupPr>
                                <m:ctrlPr>
                                  <a:rPr lang="en-IN" sz="1700" i="1" dirty="0">
                                    <a:solidFill>
                                      <a:srgbClr val="FF0000"/>
                                    </a:solidFill>
                                    <a:latin typeface="Cambria Math" panose="02040503050406030204" pitchFamily="18" charset="0"/>
                                  </a:rPr>
                                </m:ctrlPr>
                              </m:sSubSupPr>
                              <m:e>
                                <m:r>
                                  <a:rPr lang="en-IN" sz="1700" b="1" i="1" dirty="0">
                                    <a:solidFill>
                                      <a:srgbClr val="FF0000"/>
                                    </a:solidFill>
                                    <a:latin typeface="Cambria Math" panose="02040503050406030204" pitchFamily="18" charset="0"/>
                                  </a:rPr>
                                  <m:t>𝒚</m:t>
                                </m:r>
                              </m:e>
                              <m:sub>
                                <m:r>
                                  <a:rPr lang="en-IN" sz="1700" b="0" i="1" dirty="0" smtClean="0">
                                    <a:solidFill>
                                      <a:srgbClr val="FF0000"/>
                                    </a:solidFill>
                                    <a:latin typeface="Cambria Math" panose="02040503050406030204" pitchFamily="18" charset="0"/>
                                  </a:rPr>
                                  <m:t>𝑘</m:t>
                                </m:r>
                              </m:sub>
                              <m:sup>
                                <m:r>
                                  <a:rPr lang="en-IN" sz="1700" i="1" dirty="0">
                                    <a:solidFill>
                                      <a:srgbClr val="FF0000"/>
                                    </a:solidFill>
                                    <a:latin typeface="Cambria Math" panose="02040503050406030204" pitchFamily="18" charset="0"/>
                                  </a:rPr>
                                  <m:t>𝔗</m:t>
                                </m:r>
                              </m:sup>
                            </m:sSubSup>
                          </m:e>
                        </m:d>
                      </m:num>
                      <m:den>
                        <m:d>
                          <m:dPr>
                            <m:begChr m:val="|"/>
                            <m:endChr m:val="|"/>
                            <m:ctrlPr>
                              <a:rPr lang="en-IN" sz="1700" i="1">
                                <a:solidFill>
                                  <a:srgbClr val="FF0000"/>
                                </a:solidFill>
                                <a:latin typeface="Cambria Math" panose="02040503050406030204" pitchFamily="18" charset="0"/>
                                <a:ea typeface="Cambria Math" panose="02040503050406030204" pitchFamily="18" charset="0"/>
                                <a:cs typeface="Segoe UI"/>
                              </a:rPr>
                            </m:ctrlPr>
                          </m:dPr>
                          <m:e>
                            <m:sSubSup>
                              <m:sSubSupPr>
                                <m:ctrlPr>
                                  <a:rPr lang="en-IN" sz="1700" i="1" dirty="0">
                                    <a:solidFill>
                                      <a:srgbClr val="FF0000"/>
                                    </a:solidFill>
                                    <a:latin typeface="Cambria Math" panose="02040503050406030204" pitchFamily="18" charset="0"/>
                                  </a:rPr>
                                </m:ctrlPr>
                              </m:sSubSupPr>
                              <m:e>
                                <m:r>
                                  <a:rPr lang="en-IN" sz="1700" b="1" i="1" dirty="0">
                                    <a:solidFill>
                                      <a:srgbClr val="FF0000"/>
                                    </a:solidFill>
                                    <a:latin typeface="Cambria Math" panose="02040503050406030204" pitchFamily="18" charset="0"/>
                                  </a:rPr>
                                  <m:t>𝒚</m:t>
                                </m:r>
                              </m:e>
                              <m:sub>
                                <m:r>
                                  <a:rPr lang="en-IN" sz="1700" i="1" dirty="0">
                                    <a:solidFill>
                                      <a:srgbClr val="FF0000"/>
                                    </a:solidFill>
                                    <a:latin typeface="Cambria Math" panose="02040503050406030204" pitchFamily="18" charset="0"/>
                                  </a:rPr>
                                  <m:t>𝑖</m:t>
                                </m:r>
                              </m:sub>
                              <m:sup>
                                <m:r>
                                  <a:rPr lang="en-IN" sz="1700" i="1" dirty="0">
                                    <a:solidFill>
                                      <a:srgbClr val="FF0000"/>
                                    </a:solidFill>
                                    <a:latin typeface="Cambria Math" panose="02040503050406030204" pitchFamily="18" charset="0"/>
                                  </a:rPr>
                                  <m:t>𝔗</m:t>
                                </m:r>
                              </m:sup>
                            </m:sSubSup>
                            <m:r>
                              <a:rPr lang="en-IN" sz="1700" i="1" dirty="0">
                                <a:solidFill>
                                  <a:srgbClr val="FF0000"/>
                                </a:solidFill>
                                <a:latin typeface="Cambria Math" panose="02040503050406030204" pitchFamily="18" charset="0"/>
                                <a:ea typeface="Cambria Math" panose="02040503050406030204" pitchFamily="18" charset="0"/>
                              </a:rPr>
                              <m:t>∪</m:t>
                            </m:r>
                            <m:sSubSup>
                              <m:sSubSupPr>
                                <m:ctrlPr>
                                  <a:rPr lang="en-IN" sz="1700" i="1" dirty="0">
                                    <a:solidFill>
                                      <a:srgbClr val="FF0000"/>
                                    </a:solidFill>
                                    <a:latin typeface="Cambria Math" panose="02040503050406030204" pitchFamily="18" charset="0"/>
                                  </a:rPr>
                                </m:ctrlPr>
                              </m:sSubSupPr>
                              <m:e>
                                <m:r>
                                  <a:rPr lang="en-IN" sz="1700" b="1" i="1" dirty="0">
                                    <a:solidFill>
                                      <a:srgbClr val="FF0000"/>
                                    </a:solidFill>
                                    <a:latin typeface="Cambria Math" panose="02040503050406030204" pitchFamily="18" charset="0"/>
                                  </a:rPr>
                                  <m:t>𝒚</m:t>
                                </m:r>
                              </m:e>
                              <m:sub>
                                <m:r>
                                  <a:rPr lang="en-IN" sz="1700" b="0" i="1" dirty="0" smtClean="0">
                                    <a:solidFill>
                                      <a:srgbClr val="FF0000"/>
                                    </a:solidFill>
                                    <a:latin typeface="Cambria Math" panose="02040503050406030204" pitchFamily="18" charset="0"/>
                                  </a:rPr>
                                  <m:t>𝑘</m:t>
                                </m:r>
                              </m:sub>
                              <m:sup>
                                <m:r>
                                  <a:rPr lang="en-IN" sz="1700" i="1" dirty="0">
                                    <a:solidFill>
                                      <a:srgbClr val="FF0000"/>
                                    </a:solidFill>
                                    <a:latin typeface="Cambria Math" panose="02040503050406030204" pitchFamily="18" charset="0"/>
                                  </a:rPr>
                                  <m:t>𝔗</m:t>
                                </m:r>
                              </m:sup>
                            </m:sSubSup>
                          </m:e>
                        </m:d>
                      </m:den>
                    </m:f>
                    <m:r>
                      <a:rPr lang="en-IN" sz="1700" i="1">
                        <a:solidFill>
                          <a:srgbClr val="FF0000"/>
                        </a:solidFill>
                        <a:latin typeface="Cambria Math" panose="02040503050406030204" pitchFamily="18" charset="0"/>
                        <a:ea typeface="Cambria Math" panose="02040503050406030204" pitchFamily="18" charset="0"/>
                        <a:cs typeface="Segoe UI"/>
                      </a:rPr>
                      <m:t>=</m:t>
                    </m:r>
                    <m:r>
                      <a:rPr lang="en-IN" sz="1700" b="0" i="1" smtClean="0">
                        <a:solidFill>
                          <a:srgbClr val="FF0000"/>
                        </a:solidFill>
                        <a:latin typeface="Cambria Math" panose="02040503050406030204" pitchFamily="18" charset="0"/>
                        <a:ea typeface="Cambria Math" panose="02040503050406030204" pitchFamily="18" charset="0"/>
                        <a:cs typeface="Segoe UI"/>
                      </a:rPr>
                      <m:t>0</m:t>
                    </m:r>
                  </m:oMath>
                </a14:m>
                <a:endParaRPr lang="en-US" sz="1700"/>
              </a:p>
              <a:p>
                <a:pPr marL="0" indent="0">
                  <a:buNone/>
                </a:pPr>
                <a:r>
                  <a:rPr lang="en-US" sz="1700"/>
                  <a:t>           </a:t>
                </a:r>
                <a14:m>
                  <m:oMath xmlns:m="http://schemas.openxmlformats.org/officeDocument/2006/math">
                    <m:r>
                      <a:rPr lang="en-US" sz="1700" i="1" smtClean="0">
                        <a:latin typeface="Cambria Math" panose="02040503050406030204" pitchFamily="18" charset="0"/>
                        <a:ea typeface="Cambria Math" panose="02040503050406030204" pitchFamily="18" charset="0"/>
                        <a:cs typeface="Segoe UI"/>
                      </a:rPr>
                      <m:t>⇒</m:t>
                    </m:r>
                  </m:oMath>
                </a14:m>
                <a:r>
                  <a:rPr lang="en-IN" sz="1700" b="0" i="0">
                    <a:solidFill>
                      <a:srgbClr val="92D050"/>
                    </a:solidFill>
                    <a:ea typeface="Cambria Math" panose="02040503050406030204" pitchFamily="18" charset="0"/>
                  </a:rPr>
                  <a:t>JSC</a:t>
                </a:r>
                <a14:m>
                  <m:oMath xmlns:m="http://schemas.openxmlformats.org/officeDocument/2006/math">
                    <m:r>
                      <a:rPr lang="en-US" sz="1700" i="1">
                        <a:solidFill>
                          <a:srgbClr val="92D050"/>
                        </a:solidFill>
                        <a:latin typeface="Cambria Math" panose="02040503050406030204" pitchFamily="18" charset="0"/>
                        <a:cs typeface="Calibri"/>
                      </a:rPr>
                      <m:t>(</m:t>
                    </m:r>
                    <m:sSubSup>
                      <m:sSubSupPr>
                        <m:ctrlPr>
                          <a:rPr lang="en-IN" sz="1700" i="1">
                            <a:solidFill>
                              <a:srgbClr val="92D050"/>
                            </a:solidFill>
                            <a:latin typeface="Cambria Math" panose="02040503050406030204" pitchFamily="18" charset="0"/>
                          </a:rPr>
                        </m:ctrlPr>
                      </m:sSubSupPr>
                      <m:e>
                        <m:r>
                          <a:rPr lang="en-IN" sz="1700" b="1" i="1" smtClean="0">
                            <a:solidFill>
                              <a:srgbClr val="92D050"/>
                            </a:solidFill>
                            <a:latin typeface="Cambria Math" panose="02040503050406030204" pitchFamily="18" charset="0"/>
                          </a:rPr>
                          <m:t>𝒚</m:t>
                        </m:r>
                      </m:e>
                      <m:sub>
                        <m:r>
                          <a:rPr lang="en-US" sz="1700" i="1">
                            <a:solidFill>
                              <a:srgbClr val="92D050"/>
                            </a:solidFill>
                            <a:latin typeface="Cambria Math" panose="02040503050406030204" pitchFamily="18" charset="0"/>
                          </a:rPr>
                          <m:t>𝑖</m:t>
                        </m:r>
                      </m:sub>
                      <m:sup>
                        <m:r>
                          <a:rPr lang="en-IN" sz="1700" i="1" dirty="0">
                            <a:solidFill>
                              <a:srgbClr val="92D050"/>
                            </a:solidFill>
                            <a:latin typeface="Cambria Math" panose="02040503050406030204" pitchFamily="18" charset="0"/>
                          </a:rPr>
                          <m:t>𝔗</m:t>
                        </m:r>
                      </m:sup>
                    </m:sSubSup>
                  </m:oMath>
                </a14:m>
                <a:r>
                  <a:rPr lang="en-GB" sz="1700">
                    <a:solidFill>
                      <a:srgbClr val="92D050"/>
                    </a:solidFill>
                  </a:rPr>
                  <a:t>,</a:t>
                </a:r>
                <a14:m>
                  <m:oMath xmlns:m="http://schemas.openxmlformats.org/officeDocument/2006/math">
                    <m:sSubSup>
                      <m:sSubSupPr>
                        <m:ctrlPr>
                          <a:rPr lang="en-IN" sz="1700" i="1">
                            <a:solidFill>
                              <a:srgbClr val="92D050"/>
                            </a:solidFill>
                            <a:latin typeface="Cambria Math" panose="02040503050406030204" pitchFamily="18" charset="0"/>
                          </a:rPr>
                        </m:ctrlPr>
                      </m:sSubSupPr>
                      <m:e>
                        <m:r>
                          <a:rPr lang="en-IN" sz="1700" b="1" i="1" smtClean="0">
                            <a:solidFill>
                              <a:srgbClr val="92D050"/>
                            </a:solidFill>
                            <a:latin typeface="Cambria Math" panose="02040503050406030204" pitchFamily="18" charset="0"/>
                          </a:rPr>
                          <m:t>𝒚</m:t>
                        </m:r>
                      </m:e>
                      <m:sub>
                        <m:r>
                          <a:rPr lang="en-US" sz="1700" i="1">
                            <a:solidFill>
                              <a:srgbClr val="92D050"/>
                            </a:solidFill>
                            <a:latin typeface="Cambria Math" panose="02040503050406030204" pitchFamily="18" charset="0"/>
                          </a:rPr>
                          <m:t>𝑗</m:t>
                        </m:r>
                      </m:sub>
                      <m:sup>
                        <m:r>
                          <a:rPr lang="en-IN" sz="1700" i="1" dirty="0">
                            <a:solidFill>
                              <a:srgbClr val="92D050"/>
                            </a:solidFill>
                            <a:latin typeface="Cambria Math" panose="02040503050406030204" pitchFamily="18" charset="0"/>
                          </a:rPr>
                          <m:t>𝔗</m:t>
                        </m:r>
                      </m:sup>
                    </m:sSubSup>
                    <m:r>
                      <a:rPr lang="en-US" sz="1700" i="1">
                        <a:solidFill>
                          <a:srgbClr val="92D050"/>
                        </a:solidFill>
                        <a:latin typeface="Cambria Math" panose="02040503050406030204" pitchFamily="18" charset="0"/>
                      </a:rPr>
                      <m:t>)</m:t>
                    </m:r>
                    <m:r>
                      <a:rPr lang="en-IN" sz="1700" i="1">
                        <a:latin typeface="Cambria Math" panose="02040503050406030204" pitchFamily="18" charset="0"/>
                      </a:rPr>
                      <m:t>&gt;</m:t>
                    </m:r>
                  </m:oMath>
                </a14:m>
                <a:r>
                  <a:rPr lang="en-GB" sz="1700"/>
                  <a:t> </a:t>
                </a:r>
                <a:r>
                  <a:rPr lang="en-GB" sz="1700">
                    <a:solidFill>
                      <a:schemeClr val="accent6"/>
                    </a:solidFill>
                  </a:rPr>
                  <a:t>JSC</a:t>
                </a:r>
                <a14:m>
                  <m:oMath xmlns:m="http://schemas.openxmlformats.org/officeDocument/2006/math">
                    <m:r>
                      <a:rPr lang="en-US" sz="1700" i="1">
                        <a:solidFill>
                          <a:schemeClr val="accent6"/>
                        </a:solidFill>
                        <a:latin typeface="Cambria Math" panose="02040503050406030204" pitchFamily="18" charset="0"/>
                        <a:cs typeface="Calibri"/>
                      </a:rPr>
                      <m:t>(</m:t>
                    </m:r>
                    <m:sSubSup>
                      <m:sSubSupPr>
                        <m:ctrlPr>
                          <a:rPr lang="en-IN" sz="1700" i="1">
                            <a:solidFill>
                              <a:schemeClr val="accent6"/>
                            </a:solidFill>
                            <a:latin typeface="Cambria Math" panose="02040503050406030204" pitchFamily="18" charset="0"/>
                          </a:rPr>
                        </m:ctrlPr>
                      </m:sSubSupPr>
                      <m:e>
                        <m:r>
                          <a:rPr lang="en-IN" sz="1700" b="1" i="1" smtClean="0">
                            <a:solidFill>
                              <a:schemeClr val="accent6"/>
                            </a:solidFill>
                            <a:latin typeface="Cambria Math" panose="02040503050406030204" pitchFamily="18" charset="0"/>
                          </a:rPr>
                          <m:t>𝒚</m:t>
                        </m:r>
                      </m:e>
                      <m:sub>
                        <m:r>
                          <a:rPr lang="en-US" sz="1700" b="0" i="1" smtClean="0">
                            <a:solidFill>
                              <a:schemeClr val="accent6"/>
                            </a:solidFill>
                            <a:latin typeface="Cambria Math" panose="02040503050406030204" pitchFamily="18" charset="0"/>
                          </a:rPr>
                          <m:t>𝑗</m:t>
                        </m:r>
                      </m:sub>
                      <m:sup>
                        <m:r>
                          <a:rPr lang="en-IN" sz="1700" i="1" dirty="0">
                            <a:solidFill>
                              <a:schemeClr val="accent6"/>
                            </a:solidFill>
                            <a:latin typeface="Cambria Math" panose="02040503050406030204" pitchFamily="18" charset="0"/>
                          </a:rPr>
                          <m:t>𝔗</m:t>
                        </m:r>
                      </m:sup>
                    </m:sSubSup>
                  </m:oMath>
                </a14:m>
                <a:r>
                  <a:rPr lang="en-GB" sz="1700">
                    <a:solidFill>
                      <a:schemeClr val="accent6"/>
                    </a:solidFill>
                  </a:rPr>
                  <a:t>,</a:t>
                </a:r>
                <a14:m>
                  <m:oMath xmlns:m="http://schemas.openxmlformats.org/officeDocument/2006/math">
                    <m:sSubSup>
                      <m:sSubSupPr>
                        <m:ctrlPr>
                          <a:rPr lang="en-IN" sz="1700" i="1">
                            <a:solidFill>
                              <a:schemeClr val="accent6"/>
                            </a:solidFill>
                            <a:latin typeface="Cambria Math" panose="02040503050406030204" pitchFamily="18" charset="0"/>
                          </a:rPr>
                        </m:ctrlPr>
                      </m:sSubSupPr>
                      <m:e>
                        <m:r>
                          <a:rPr lang="en-IN" sz="1700" b="1" i="1" smtClean="0">
                            <a:solidFill>
                              <a:schemeClr val="accent6"/>
                            </a:solidFill>
                            <a:latin typeface="Cambria Math" panose="02040503050406030204" pitchFamily="18" charset="0"/>
                          </a:rPr>
                          <m:t>𝒚</m:t>
                        </m:r>
                      </m:e>
                      <m:sub>
                        <m:r>
                          <a:rPr lang="en-US" sz="1700" b="0" i="1" smtClean="0">
                            <a:solidFill>
                              <a:schemeClr val="accent6"/>
                            </a:solidFill>
                            <a:latin typeface="Cambria Math" panose="02040503050406030204" pitchFamily="18" charset="0"/>
                          </a:rPr>
                          <m:t>𝑘</m:t>
                        </m:r>
                      </m:sub>
                      <m:sup>
                        <m:r>
                          <a:rPr lang="en-IN" sz="1700" i="1" dirty="0">
                            <a:solidFill>
                              <a:schemeClr val="accent6"/>
                            </a:solidFill>
                            <a:latin typeface="Cambria Math" panose="02040503050406030204" pitchFamily="18" charset="0"/>
                          </a:rPr>
                          <m:t>𝔗</m:t>
                        </m:r>
                      </m:sup>
                    </m:sSubSup>
                    <m:r>
                      <a:rPr lang="en-US" sz="1700" i="1">
                        <a:solidFill>
                          <a:schemeClr val="accent6"/>
                        </a:solidFill>
                        <a:latin typeface="Cambria Math" panose="02040503050406030204" pitchFamily="18" charset="0"/>
                      </a:rPr>
                      <m:t>)</m:t>
                    </m:r>
                    <m:r>
                      <a:rPr lang="en-IN" sz="1700">
                        <a:latin typeface="Cambria Math" panose="02040503050406030204" pitchFamily="18" charset="0"/>
                      </a:rPr>
                      <m:t>&gt;</m:t>
                    </m:r>
                  </m:oMath>
                </a14:m>
                <a:r>
                  <a:rPr lang="en-GB" sz="1700"/>
                  <a:t> </a:t>
                </a:r>
                <a:r>
                  <a:rPr lang="en-GB" sz="1700">
                    <a:solidFill>
                      <a:srgbClr val="FF0000"/>
                    </a:solidFill>
                  </a:rPr>
                  <a:t>JSC</a:t>
                </a:r>
                <a14:m>
                  <m:oMath xmlns:m="http://schemas.openxmlformats.org/officeDocument/2006/math">
                    <m:r>
                      <a:rPr lang="en-US" sz="1700" i="1">
                        <a:solidFill>
                          <a:srgbClr val="FF0000"/>
                        </a:solidFill>
                        <a:latin typeface="Cambria Math" panose="02040503050406030204" pitchFamily="18" charset="0"/>
                        <a:cs typeface="Calibri"/>
                      </a:rPr>
                      <m:t>(</m:t>
                    </m:r>
                    <m:sSubSup>
                      <m:sSubSupPr>
                        <m:ctrlPr>
                          <a:rPr lang="en-IN" sz="1700" i="1">
                            <a:solidFill>
                              <a:srgbClr val="FF0000"/>
                            </a:solidFill>
                            <a:latin typeface="Cambria Math" panose="02040503050406030204" pitchFamily="18" charset="0"/>
                          </a:rPr>
                        </m:ctrlPr>
                      </m:sSubSupPr>
                      <m:e>
                        <m:r>
                          <a:rPr lang="en-IN" sz="1700" b="1" i="1" smtClean="0">
                            <a:solidFill>
                              <a:srgbClr val="FF0000"/>
                            </a:solidFill>
                            <a:latin typeface="Cambria Math" panose="02040503050406030204" pitchFamily="18" charset="0"/>
                          </a:rPr>
                          <m:t>𝒚</m:t>
                        </m:r>
                      </m:e>
                      <m:sub>
                        <m:r>
                          <a:rPr lang="en-US" sz="1700" i="1">
                            <a:solidFill>
                              <a:srgbClr val="FF0000"/>
                            </a:solidFill>
                            <a:latin typeface="Cambria Math" panose="02040503050406030204" pitchFamily="18" charset="0"/>
                          </a:rPr>
                          <m:t>𝑖</m:t>
                        </m:r>
                      </m:sub>
                      <m:sup>
                        <m:r>
                          <a:rPr lang="en-IN" sz="1700" i="1" dirty="0">
                            <a:solidFill>
                              <a:srgbClr val="FF0000"/>
                            </a:solidFill>
                            <a:latin typeface="Cambria Math" panose="02040503050406030204" pitchFamily="18" charset="0"/>
                          </a:rPr>
                          <m:t>𝔗</m:t>
                        </m:r>
                      </m:sup>
                    </m:sSubSup>
                  </m:oMath>
                </a14:m>
                <a:r>
                  <a:rPr lang="en-GB" sz="1700">
                    <a:solidFill>
                      <a:srgbClr val="FF0000"/>
                    </a:solidFill>
                  </a:rPr>
                  <a:t>,</a:t>
                </a:r>
                <a14:m>
                  <m:oMath xmlns:m="http://schemas.openxmlformats.org/officeDocument/2006/math">
                    <m:sSubSup>
                      <m:sSubSupPr>
                        <m:ctrlPr>
                          <a:rPr lang="en-IN" sz="1700" i="1">
                            <a:solidFill>
                              <a:srgbClr val="FF0000"/>
                            </a:solidFill>
                            <a:latin typeface="Cambria Math" panose="02040503050406030204" pitchFamily="18" charset="0"/>
                          </a:rPr>
                        </m:ctrlPr>
                      </m:sSubSupPr>
                      <m:e>
                        <m:r>
                          <a:rPr lang="en-IN" sz="1700" b="1" i="1" smtClean="0">
                            <a:solidFill>
                              <a:srgbClr val="FF0000"/>
                            </a:solidFill>
                            <a:latin typeface="Cambria Math" panose="02040503050406030204" pitchFamily="18" charset="0"/>
                          </a:rPr>
                          <m:t>𝒚</m:t>
                        </m:r>
                      </m:e>
                      <m:sub>
                        <m:r>
                          <a:rPr lang="en-IN" sz="1700" i="1">
                            <a:solidFill>
                              <a:srgbClr val="FF0000"/>
                            </a:solidFill>
                            <a:latin typeface="Cambria Math" panose="02040503050406030204" pitchFamily="18" charset="0"/>
                          </a:rPr>
                          <m:t>𝑘</m:t>
                        </m:r>
                      </m:sub>
                      <m:sup>
                        <m:r>
                          <a:rPr lang="en-IN" sz="1700" i="1" dirty="0">
                            <a:solidFill>
                              <a:srgbClr val="FF0000"/>
                            </a:solidFill>
                            <a:latin typeface="Cambria Math" panose="02040503050406030204" pitchFamily="18" charset="0"/>
                          </a:rPr>
                          <m:t>𝔗</m:t>
                        </m:r>
                      </m:sup>
                    </m:sSubSup>
                    <m:r>
                      <a:rPr lang="en-US" sz="1700" i="1">
                        <a:solidFill>
                          <a:srgbClr val="FF0000"/>
                        </a:solidFill>
                        <a:latin typeface="Cambria Math" panose="02040503050406030204" pitchFamily="18" charset="0"/>
                      </a:rPr>
                      <m:t>)</m:t>
                    </m:r>
                  </m:oMath>
                </a14:m>
                <a:endParaRPr lang="en-US" sz="1700"/>
              </a:p>
              <a:p>
                <a:r>
                  <a:rPr lang="en-US" sz="1700"/>
                  <a:t>Jaccard similarity coefficient (JSC) indicates a higher degree of similarity in a pair of image label set</a:t>
                </a:r>
              </a:p>
              <a:p>
                <a:r>
                  <a:rPr lang="en-US" sz="1700"/>
                  <a:t>JSC increases means HD should decreases and vice versa</a:t>
                </a:r>
              </a:p>
              <a:p>
                <a:r>
                  <a:rPr lang="en-US" sz="1700"/>
                  <a:t>Need an one-to-one relationship between HD and JSC, which is not yet done.</a:t>
                </a:r>
              </a:p>
              <a:p>
                <a:pPr marL="0" indent="0">
                  <a:buNone/>
                </a:pPr>
                <a:r>
                  <a:rPr lang="en-US" sz="1700"/>
                  <a:t>	</a:t>
                </a:r>
              </a:p>
            </p:txBody>
          </p:sp>
        </mc:Choice>
        <mc:Fallback xmlns="">
          <p:sp>
            <p:nvSpPr>
              <p:cNvPr id="26" name="Content Placeholder 25">
                <a:extLst>
                  <a:ext uri="{FF2B5EF4-FFF2-40B4-BE49-F238E27FC236}">
                    <a16:creationId xmlns:a16="http://schemas.microsoft.com/office/drawing/2014/main" id="{0967D385-93A1-C5DB-6707-847E40FC56EB}"/>
                  </a:ext>
                </a:extLst>
              </p:cNvPr>
              <p:cNvSpPr>
                <a:spLocks noGrp="1" noRot="1" noChangeAspect="1" noMove="1" noResize="1" noEditPoints="1" noAdjustHandles="1" noChangeArrowheads="1" noChangeShapeType="1" noTextEdit="1"/>
              </p:cNvSpPr>
              <p:nvPr>
                <p:ph idx="1"/>
              </p:nvPr>
            </p:nvSpPr>
            <p:spPr>
              <a:xfrm>
                <a:off x="377773" y="1640498"/>
                <a:ext cx="8052793" cy="4665613"/>
              </a:xfrm>
              <a:blipFill>
                <a:blip r:embed="rId3"/>
                <a:stretch>
                  <a:fillRect l="-379" t="-392" b="-588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D23BAB49-7B62-2048-10C0-4839BC8E8E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72588" y="2143965"/>
            <a:ext cx="6738059" cy="3023297"/>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35CB5BC-9475-0141-5CF0-8088412AD5EA}"/>
                  </a:ext>
                </a:extLst>
              </p:cNvPr>
              <p:cNvSpPr txBox="1"/>
              <p:nvPr/>
            </p:nvSpPr>
            <p:spPr>
              <a:xfrm>
                <a:off x="8341360" y="5323840"/>
                <a:ext cx="3332480" cy="69621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IN" sz="1800" b="0" i="1" smtClean="0">
                        <a:latin typeface="Cambria Math" panose="02040503050406030204" pitchFamily="18" charset="0"/>
                        <a:cs typeface="Segoe UI"/>
                      </a:rPr>
                      <m:t>𝐿</m:t>
                    </m:r>
                    <m:r>
                      <a:rPr lang="en-IN" sz="1800" b="0" i="1" smtClean="0">
                        <a:latin typeface="Cambria Math" panose="02040503050406030204" pitchFamily="18" charset="0"/>
                        <a:cs typeface="Segoe UI"/>
                      </a:rPr>
                      <m:t>=</m:t>
                    </m:r>
                  </m:oMath>
                </a14:m>
                <a:r>
                  <a:rPr lang="en-US" sz="1800">
                    <a:latin typeface="22"/>
                    <a:cs typeface="Segoe UI"/>
                  </a:rPr>
                  <a:t> number of possible labels</a:t>
                </a:r>
              </a:p>
              <a:p>
                <a:pPr marL="285750" indent="-285750">
                  <a:buFont typeface="Arial" panose="020B0604020202020204" pitchFamily="34" charset="0"/>
                  <a:buChar char="•"/>
                </a:pPr>
                <a14:m>
                  <m:oMath xmlns:m="http://schemas.openxmlformats.org/officeDocument/2006/math">
                    <m:sSubSup>
                      <m:sSubSupPr>
                        <m:ctrlPr>
                          <a:rPr lang="en-IN" sz="1800" i="1" dirty="0" smtClean="0">
                            <a:latin typeface="Cambria Math" panose="02040503050406030204" pitchFamily="18" charset="0"/>
                          </a:rPr>
                        </m:ctrlPr>
                      </m:sSubSupPr>
                      <m:e>
                        <m:r>
                          <a:rPr lang="en-IN" sz="1800" b="1" i="1" dirty="0" smtClean="0">
                            <a:latin typeface="Cambria Math" panose="02040503050406030204" pitchFamily="18" charset="0"/>
                          </a:rPr>
                          <m:t>𝒚</m:t>
                        </m:r>
                      </m:e>
                      <m:sub>
                        <m:r>
                          <a:rPr lang="en-IN" sz="1800" i="1" dirty="0">
                            <a:latin typeface="Cambria Math" panose="02040503050406030204" pitchFamily="18" charset="0"/>
                          </a:rPr>
                          <m:t>𝑖</m:t>
                        </m:r>
                      </m:sub>
                      <m:sup>
                        <m:r>
                          <a:rPr lang="en-IN" sz="1800" i="1" dirty="0">
                            <a:latin typeface="Cambria Math" panose="02040503050406030204" pitchFamily="18" charset="0"/>
                          </a:rPr>
                          <m:t>𝔗</m:t>
                        </m:r>
                      </m:sup>
                    </m:sSubSup>
                  </m:oMath>
                </a14:m>
                <a:r>
                  <a:rPr lang="en-IN"/>
                  <a:t> is the label set of </a:t>
                </a:r>
                <a14:m>
                  <m:oMath xmlns:m="http://schemas.openxmlformats.org/officeDocument/2006/math">
                    <m:sSubSup>
                      <m:sSubSupPr>
                        <m:ctrlPr>
                          <a:rPr lang="en-IN" i="1" dirty="0">
                            <a:latin typeface="Cambria Math" panose="02040503050406030204" pitchFamily="18" charset="0"/>
                          </a:rPr>
                        </m:ctrlPr>
                      </m:sSubSupPr>
                      <m:e>
                        <m:r>
                          <a:rPr lang="en-IN" b="1" i="1" dirty="0" smtClean="0">
                            <a:latin typeface="Cambria Math" panose="02040503050406030204" pitchFamily="18" charset="0"/>
                          </a:rPr>
                          <m:t>𝒙</m:t>
                        </m:r>
                      </m:e>
                      <m:sub>
                        <m:r>
                          <a:rPr lang="en-IN" i="1" dirty="0">
                            <a:latin typeface="Cambria Math" panose="02040503050406030204" pitchFamily="18" charset="0"/>
                          </a:rPr>
                          <m:t>𝑖</m:t>
                        </m:r>
                      </m:sub>
                      <m:sup>
                        <m:r>
                          <a:rPr lang="en-IN" i="1" dirty="0">
                            <a:latin typeface="Cambria Math" panose="02040503050406030204" pitchFamily="18" charset="0"/>
                          </a:rPr>
                          <m:t>𝔗</m:t>
                        </m:r>
                      </m:sup>
                    </m:sSubSup>
                  </m:oMath>
                </a14:m>
                <a:endParaRPr lang="en-IN"/>
              </a:p>
            </p:txBody>
          </p:sp>
        </mc:Choice>
        <mc:Fallback xmlns="">
          <p:sp>
            <p:nvSpPr>
              <p:cNvPr id="3" name="TextBox 2">
                <a:extLst>
                  <a:ext uri="{FF2B5EF4-FFF2-40B4-BE49-F238E27FC236}">
                    <a16:creationId xmlns:a16="http://schemas.microsoft.com/office/drawing/2014/main" id="{A35CB5BC-9475-0141-5CF0-8088412AD5EA}"/>
                  </a:ext>
                </a:extLst>
              </p:cNvPr>
              <p:cNvSpPr txBox="1">
                <a:spLocks noRot="1" noChangeAspect="1" noMove="1" noResize="1" noEditPoints="1" noAdjustHandles="1" noChangeArrowheads="1" noChangeShapeType="1" noTextEdit="1"/>
              </p:cNvSpPr>
              <p:nvPr/>
            </p:nvSpPr>
            <p:spPr>
              <a:xfrm>
                <a:off x="8341360" y="5323840"/>
                <a:ext cx="3332480" cy="696216"/>
              </a:xfrm>
              <a:prstGeom prst="rect">
                <a:avLst/>
              </a:prstGeom>
              <a:blipFill>
                <a:blip r:embed="rId5"/>
                <a:stretch>
                  <a:fillRect l="-1097" t="-4348" b="-8696"/>
                </a:stretch>
              </a:blipFill>
            </p:spPr>
            <p:txBody>
              <a:bodyPr/>
              <a:lstStyle/>
              <a:p>
                <a:r>
                  <a:rPr lang="en-US">
                    <a:noFill/>
                  </a:rPr>
                  <a:t> </a:t>
                </a:r>
              </a:p>
            </p:txBody>
          </p:sp>
        </mc:Fallback>
      </mc:AlternateContent>
    </p:spTree>
    <p:extLst>
      <p:ext uri="{BB962C8B-B14F-4D97-AF65-F5344CB8AC3E}">
        <p14:creationId xmlns:p14="http://schemas.microsoft.com/office/powerpoint/2010/main" val="391060739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
                                            <p:txEl>
                                              <p:pRg st="1" end="1"/>
                                            </p:txEl>
                                          </p:spTgt>
                                        </p:tgtEl>
                                        <p:attrNameLst>
                                          <p:attrName>style.visibility</p:attrName>
                                        </p:attrNameLst>
                                      </p:cBhvr>
                                      <p:to>
                                        <p:strVal val="visible"/>
                                      </p:to>
                                    </p:set>
                                    <p:animEffect transition="in" filter="fade">
                                      <p:cBhvr>
                                        <p:cTn id="15" dur="500"/>
                                        <p:tgtEl>
                                          <p:spTgt spid="2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xEl>
                                              <p:pRg st="2" end="2"/>
                                            </p:txEl>
                                          </p:spTgt>
                                        </p:tgtEl>
                                        <p:attrNameLst>
                                          <p:attrName>style.visibility</p:attrName>
                                        </p:attrNameLst>
                                      </p:cBhvr>
                                      <p:to>
                                        <p:strVal val="visible"/>
                                      </p:to>
                                    </p:set>
                                    <p:animEffect transition="in" filter="fade">
                                      <p:cBhvr>
                                        <p:cTn id="23" dur="500"/>
                                        <p:tgtEl>
                                          <p:spTgt spid="2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xEl>
                                              <p:pRg st="3" end="3"/>
                                            </p:txEl>
                                          </p:spTgt>
                                        </p:tgtEl>
                                        <p:attrNameLst>
                                          <p:attrName>style.visibility</p:attrName>
                                        </p:attrNameLst>
                                      </p:cBhvr>
                                      <p:to>
                                        <p:strVal val="visible"/>
                                      </p:to>
                                    </p:set>
                                    <p:animEffect transition="in" filter="fade">
                                      <p:cBhvr>
                                        <p:cTn id="28" dur="500"/>
                                        <p:tgtEl>
                                          <p:spTgt spid="2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xEl>
                                              <p:pRg st="4" end="4"/>
                                            </p:txEl>
                                          </p:spTgt>
                                        </p:tgtEl>
                                        <p:attrNameLst>
                                          <p:attrName>style.visibility</p:attrName>
                                        </p:attrNameLst>
                                      </p:cBhvr>
                                      <p:to>
                                        <p:strVal val="visible"/>
                                      </p:to>
                                    </p:set>
                                    <p:animEffect transition="in" filter="fade">
                                      <p:cBhvr>
                                        <p:cTn id="33" dur="500"/>
                                        <p:tgtEl>
                                          <p:spTgt spid="26">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6">
                                            <p:txEl>
                                              <p:pRg st="5" end="5"/>
                                            </p:txEl>
                                          </p:spTgt>
                                        </p:tgtEl>
                                        <p:attrNameLst>
                                          <p:attrName>style.visibility</p:attrName>
                                        </p:attrNameLst>
                                      </p:cBhvr>
                                      <p:to>
                                        <p:strVal val="visible"/>
                                      </p:to>
                                    </p:set>
                                    <p:animEffect transition="in" filter="fade">
                                      <p:cBhvr>
                                        <p:cTn id="38" dur="500"/>
                                        <p:tgtEl>
                                          <p:spTgt spid="2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xEl>
                                              <p:pRg st="6" end="6"/>
                                            </p:txEl>
                                          </p:spTgt>
                                        </p:tgtEl>
                                        <p:attrNameLst>
                                          <p:attrName>style.visibility</p:attrName>
                                        </p:attrNameLst>
                                      </p:cBhvr>
                                      <p:to>
                                        <p:strVal val="visible"/>
                                      </p:to>
                                    </p:set>
                                    <p:animEffect transition="in" filter="fade">
                                      <p:cBhvr>
                                        <p:cTn id="43" dur="500"/>
                                        <p:tgtEl>
                                          <p:spTgt spid="26">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6">
                                            <p:txEl>
                                              <p:pRg st="7" end="7"/>
                                            </p:txEl>
                                          </p:spTgt>
                                        </p:tgtEl>
                                        <p:attrNameLst>
                                          <p:attrName>style.visibility</p:attrName>
                                        </p:attrNameLst>
                                      </p:cBhvr>
                                      <p:to>
                                        <p:strVal val="visible"/>
                                      </p:to>
                                    </p:set>
                                    <p:animEffect transition="in" filter="fade">
                                      <p:cBhvr>
                                        <p:cTn id="48" dur="500"/>
                                        <p:tgtEl>
                                          <p:spTgt spid="26">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
                                            <p:txEl>
                                              <p:pRg st="8" end="8"/>
                                            </p:txEl>
                                          </p:spTgt>
                                        </p:tgtEl>
                                        <p:attrNameLst>
                                          <p:attrName>style.visibility</p:attrName>
                                        </p:attrNameLst>
                                      </p:cBhvr>
                                      <p:to>
                                        <p:strVal val="visible"/>
                                      </p:to>
                                    </p:set>
                                    <p:animEffect transition="in" filter="fade">
                                      <p:cBhvr>
                                        <p:cTn id="53" dur="500"/>
                                        <p:tgtEl>
                                          <p:spTgt spid="26">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6">
                                            <p:txEl>
                                              <p:pRg st="9" end="9"/>
                                            </p:txEl>
                                          </p:spTgt>
                                        </p:tgtEl>
                                        <p:attrNameLst>
                                          <p:attrName>style.visibility</p:attrName>
                                        </p:attrNameLst>
                                      </p:cBhvr>
                                      <p:to>
                                        <p:strVal val="visible"/>
                                      </p:to>
                                    </p:set>
                                    <p:animEffect transition="in" filter="fade">
                                      <p:cBhvr>
                                        <p:cTn id="58" dur="500"/>
                                        <p:tgtEl>
                                          <p:spTgt spid="26">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6">
                                            <p:txEl>
                                              <p:pRg st="10" end="10"/>
                                            </p:txEl>
                                          </p:spTgt>
                                        </p:tgtEl>
                                        <p:attrNameLst>
                                          <p:attrName>style.visibility</p:attrName>
                                        </p:attrNameLst>
                                      </p:cBhvr>
                                      <p:to>
                                        <p:strVal val="visible"/>
                                      </p:to>
                                    </p:set>
                                    <p:animEffect transition="in" filter="fade">
                                      <p:cBhvr>
                                        <p:cTn id="63" dur="500"/>
                                        <p:tgtEl>
                                          <p:spTgt spid="2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86FC-2F2F-E504-393D-C1C1671F69FB}"/>
              </a:ext>
            </a:extLst>
          </p:cNvPr>
          <p:cNvSpPr>
            <a:spLocks noGrp="1"/>
          </p:cNvSpPr>
          <p:nvPr>
            <p:ph type="title"/>
          </p:nvPr>
        </p:nvSpPr>
        <p:spPr>
          <a:xfrm>
            <a:off x="609600" y="879224"/>
            <a:ext cx="10972800" cy="1008112"/>
          </a:xfrm>
        </p:spPr>
        <p:txBody>
          <a:bodyPr/>
          <a:lstStyle/>
          <a:p>
            <a:r>
              <a:rPr lang="en-GB" b="1">
                <a:solidFill>
                  <a:schemeClr val="accent1"/>
                </a:solidFill>
                <a:latin typeface="Segoe UI"/>
                <a:cs typeface="Segoe UI"/>
              </a:rPr>
              <a:t>Solution</a:t>
            </a:r>
            <a:endParaRPr lang="en-US"/>
          </a:p>
        </p:txBody>
      </p:sp>
      <p:sp>
        <p:nvSpPr>
          <p:cNvPr id="4" name="Date Placeholder 3">
            <a:extLst>
              <a:ext uri="{FF2B5EF4-FFF2-40B4-BE49-F238E27FC236}">
                <a16:creationId xmlns:a16="http://schemas.microsoft.com/office/drawing/2014/main" id="{BA9C3357-D06C-2422-F336-98C1C8119E83}"/>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2098CC9A-8080-8771-ADAB-287C56F53E0E}"/>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E8AC1E2F-0BB3-3C50-C3FC-C81D3FD1DBE8}"/>
              </a:ext>
            </a:extLst>
          </p:cNvPr>
          <p:cNvSpPr>
            <a:spLocks noGrp="1"/>
          </p:cNvSpPr>
          <p:nvPr>
            <p:ph type="sldNum" sz="quarter" idx="12"/>
          </p:nvPr>
        </p:nvSpPr>
        <p:spPr/>
        <p:txBody>
          <a:bodyPr/>
          <a:lstStyle/>
          <a:p>
            <a:fld id="{330EA680-D336-4FF7-8B7A-9848BB0A1C32}" type="slidenum">
              <a:rPr lang="en-GB" smtClean="0"/>
              <a:t>13</a:t>
            </a:fld>
            <a:endParaRPr lang="en-GB"/>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B3D5541-28A3-C764-561B-B1F0795B9689}"/>
                  </a:ext>
                </a:extLst>
              </p:cNvPr>
              <p:cNvSpPr txBox="1"/>
              <p:nvPr/>
            </p:nvSpPr>
            <p:spPr>
              <a:xfrm>
                <a:off x="7680250" y="2653874"/>
                <a:ext cx="4521374" cy="3765454"/>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f>
                      <m:fPr>
                        <m:ctrlPr>
                          <a:rPr lang="en-IN" sz="1800" b="0" i="1" smtClean="0">
                            <a:latin typeface="Cambria Math" panose="02040503050406030204" pitchFamily="18" charset="0"/>
                            <a:ea typeface="Cambria Math" panose="02040503050406030204" pitchFamily="18" charset="0"/>
                            <a:cs typeface="Segoe UI"/>
                          </a:rPr>
                        </m:ctrlPr>
                      </m:fPr>
                      <m:num>
                        <m:d>
                          <m:dPr>
                            <m:begChr m:val="|"/>
                            <m:endChr m:val="|"/>
                            <m:ctrlPr>
                              <a:rPr lang="en-IN" sz="1800" b="0" i="1" smtClean="0">
                                <a:latin typeface="Cambria Math" panose="02040503050406030204" pitchFamily="18" charset="0"/>
                                <a:ea typeface="Cambria Math" panose="02040503050406030204" pitchFamily="18" charset="0"/>
                                <a:cs typeface="Segoe UI"/>
                              </a:rPr>
                            </m:ctrlPr>
                          </m:dPr>
                          <m:e>
                            <m:sSubSup>
                              <m:sSubSupPr>
                                <m:ctrlPr>
                                  <a:rPr lang="en-IN" sz="1800" i="1" dirty="0">
                                    <a:latin typeface="Cambria Math" panose="02040503050406030204" pitchFamily="18" charset="0"/>
                                  </a:rPr>
                                </m:ctrlPr>
                              </m:sSubSupPr>
                              <m:e>
                                <m:r>
                                  <a:rPr lang="en-IN" sz="1800" b="1" i="1" dirty="0">
                                    <a:latin typeface="Cambria Math" panose="02040503050406030204" pitchFamily="18" charset="0"/>
                                  </a:rPr>
                                  <m:t>𝒚</m:t>
                                </m:r>
                              </m:e>
                              <m:sub>
                                <m:r>
                                  <a:rPr lang="en-IN" sz="1800" i="1" dirty="0">
                                    <a:latin typeface="Cambria Math" panose="02040503050406030204" pitchFamily="18" charset="0"/>
                                  </a:rPr>
                                  <m:t>𝑖</m:t>
                                </m:r>
                              </m:sub>
                              <m:sup>
                                <m:r>
                                  <a:rPr lang="en-IN" sz="1800" i="1" dirty="0">
                                    <a:latin typeface="Cambria Math" panose="02040503050406030204" pitchFamily="18" charset="0"/>
                                  </a:rPr>
                                  <m:t>𝔗</m:t>
                                </m:r>
                              </m:sup>
                            </m:sSubSup>
                            <m:r>
                              <a:rPr lang="en-IN" sz="1800" i="1" dirty="0" smtClean="0">
                                <a:latin typeface="Cambria Math" panose="02040503050406030204" pitchFamily="18" charset="0"/>
                                <a:ea typeface="Cambria Math" panose="02040503050406030204" pitchFamily="18" charset="0"/>
                              </a:rPr>
                              <m:t>∩</m:t>
                            </m:r>
                            <m:sSubSup>
                              <m:sSubSupPr>
                                <m:ctrlPr>
                                  <a:rPr lang="en-IN" sz="1800" i="1" dirty="0">
                                    <a:latin typeface="Cambria Math" panose="02040503050406030204" pitchFamily="18" charset="0"/>
                                  </a:rPr>
                                </m:ctrlPr>
                              </m:sSubSupPr>
                              <m:e>
                                <m:r>
                                  <a:rPr lang="en-IN" sz="1800" b="1" i="1" dirty="0">
                                    <a:latin typeface="Cambria Math" panose="02040503050406030204" pitchFamily="18" charset="0"/>
                                  </a:rPr>
                                  <m:t>𝒚</m:t>
                                </m:r>
                              </m:e>
                              <m:sub>
                                <m:r>
                                  <a:rPr lang="en-IN" sz="1800" b="0" i="1" dirty="0" smtClean="0">
                                    <a:latin typeface="Cambria Math" panose="02040503050406030204" pitchFamily="18" charset="0"/>
                                  </a:rPr>
                                  <m:t>𝑗</m:t>
                                </m:r>
                              </m:sub>
                              <m:sup>
                                <m:r>
                                  <a:rPr lang="en-IN" sz="1800" i="1" dirty="0">
                                    <a:latin typeface="Cambria Math" panose="02040503050406030204" pitchFamily="18" charset="0"/>
                                  </a:rPr>
                                  <m:t>𝔗</m:t>
                                </m:r>
                              </m:sup>
                            </m:sSubSup>
                          </m:e>
                        </m:d>
                      </m:num>
                      <m:den>
                        <m:d>
                          <m:dPr>
                            <m:begChr m:val="|"/>
                            <m:endChr m:val="|"/>
                            <m:ctrlPr>
                              <a:rPr lang="en-IN" sz="1800" i="1">
                                <a:latin typeface="Cambria Math" panose="02040503050406030204" pitchFamily="18" charset="0"/>
                                <a:ea typeface="Cambria Math" panose="02040503050406030204" pitchFamily="18" charset="0"/>
                                <a:cs typeface="Segoe UI"/>
                              </a:rPr>
                            </m:ctrlPr>
                          </m:dPr>
                          <m:e>
                            <m:sSubSup>
                              <m:sSubSupPr>
                                <m:ctrlPr>
                                  <a:rPr lang="en-IN" sz="1800" i="1" dirty="0">
                                    <a:latin typeface="Cambria Math" panose="02040503050406030204" pitchFamily="18" charset="0"/>
                                  </a:rPr>
                                </m:ctrlPr>
                              </m:sSubSupPr>
                              <m:e>
                                <m:r>
                                  <a:rPr lang="en-IN" sz="1800" b="1" i="1" dirty="0">
                                    <a:latin typeface="Cambria Math" panose="02040503050406030204" pitchFamily="18" charset="0"/>
                                  </a:rPr>
                                  <m:t>𝒚</m:t>
                                </m:r>
                              </m:e>
                              <m:sub>
                                <m:r>
                                  <a:rPr lang="en-IN" sz="1800" i="1" dirty="0">
                                    <a:latin typeface="Cambria Math" panose="02040503050406030204" pitchFamily="18" charset="0"/>
                                  </a:rPr>
                                  <m:t>𝑖</m:t>
                                </m:r>
                              </m:sub>
                              <m:sup>
                                <m:r>
                                  <a:rPr lang="en-IN" sz="1800" i="1" dirty="0">
                                    <a:latin typeface="Cambria Math" panose="02040503050406030204" pitchFamily="18" charset="0"/>
                                  </a:rPr>
                                  <m:t>𝔗</m:t>
                                </m:r>
                              </m:sup>
                            </m:sSubSup>
                            <m:r>
                              <a:rPr lang="en-IN" sz="1800" i="1" dirty="0" smtClean="0">
                                <a:latin typeface="Cambria Math" panose="02040503050406030204" pitchFamily="18" charset="0"/>
                                <a:ea typeface="Cambria Math" panose="02040503050406030204" pitchFamily="18" charset="0"/>
                              </a:rPr>
                              <m:t>∪</m:t>
                            </m:r>
                            <m:sSubSup>
                              <m:sSubSupPr>
                                <m:ctrlPr>
                                  <a:rPr lang="en-IN" sz="1800" i="1" dirty="0" smtClean="0">
                                    <a:latin typeface="Cambria Math" panose="02040503050406030204" pitchFamily="18" charset="0"/>
                                  </a:rPr>
                                </m:ctrlPr>
                              </m:sSubSupPr>
                              <m:e>
                                <m:r>
                                  <a:rPr lang="en-IN" sz="1800" b="1" i="1" dirty="0">
                                    <a:latin typeface="Cambria Math" panose="02040503050406030204" pitchFamily="18" charset="0"/>
                                  </a:rPr>
                                  <m:t>𝒚</m:t>
                                </m:r>
                              </m:e>
                              <m:sub>
                                <m:r>
                                  <a:rPr lang="en-IN" sz="1800" i="1" dirty="0">
                                    <a:latin typeface="Cambria Math" panose="02040503050406030204" pitchFamily="18" charset="0"/>
                                  </a:rPr>
                                  <m:t>𝑗</m:t>
                                </m:r>
                              </m:sub>
                              <m:sup>
                                <m:r>
                                  <a:rPr lang="en-IN" sz="1800" i="1" dirty="0">
                                    <a:latin typeface="Cambria Math" panose="02040503050406030204" pitchFamily="18" charset="0"/>
                                  </a:rPr>
                                  <m:t>𝔗</m:t>
                                </m:r>
                              </m:sup>
                            </m:sSubSup>
                          </m:e>
                        </m:d>
                      </m:den>
                    </m:f>
                  </m:oMath>
                </a14:m>
                <a:r>
                  <a:rPr lang="en-IN" dirty="0"/>
                  <a:t> = </a:t>
                </a:r>
                <a14:m>
                  <m:oMath xmlns:m="http://schemas.openxmlformats.org/officeDocument/2006/math">
                    <m:f>
                      <m:fPr>
                        <m:ctrlPr>
                          <a:rPr lang="en-IN" i="1">
                            <a:latin typeface="Cambria Math" panose="02040503050406030204" pitchFamily="18" charset="0"/>
                            <a:ea typeface="Cambria Math" panose="02040503050406030204" pitchFamily="18" charset="0"/>
                            <a:cs typeface="Segoe UI"/>
                          </a:rPr>
                        </m:ctrlPr>
                      </m:fPr>
                      <m:num>
                        <m:sSubSup>
                          <m:sSubSupPr>
                            <m:ctrlPr>
                              <a:rPr lang="en-IN" i="1">
                                <a:latin typeface="Cambria Math" panose="02040503050406030204" pitchFamily="18" charset="0"/>
                              </a:rPr>
                            </m:ctrlPr>
                          </m:sSubSupPr>
                          <m:e>
                            <m:r>
                              <a:rPr lang="en-IN" i="1">
                                <a:latin typeface="Cambria Math" panose="02040503050406030204" pitchFamily="18" charset="0"/>
                              </a:rPr>
                              <m:t>𝑛</m:t>
                            </m:r>
                          </m:e>
                          <m:sub>
                            <m:r>
                              <a:rPr lang="en-IN" b="0" i="1" smtClean="0">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2</m:t>
                                </m:r>
                              </m:e>
                            </m:d>
                          </m:sup>
                        </m:sSubSup>
                      </m:num>
                      <m:den>
                        <m:sSubSup>
                          <m:sSubSupPr>
                            <m:ctrlPr>
                              <a:rPr lang="en-IN" i="1">
                                <a:latin typeface="Cambria Math" panose="02040503050406030204" pitchFamily="18" charset="0"/>
                              </a:rPr>
                            </m:ctrlPr>
                          </m:sSubSupPr>
                          <m:e>
                            <m:r>
                              <a:rPr lang="en-IN" i="1">
                                <a:latin typeface="Cambria Math" panose="02040503050406030204" pitchFamily="18" charset="0"/>
                              </a:rPr>
                              <m:t>𝑛</m:t>
                            </m:r>
                          </m:e>
                          <m:sub>
                            <m:r>
                              <a:rPr lang="en-IN" b="0" i="1" smtClean="0">
                                <a:latin typeface="Cambria Math" panose="02040503050406030204" pitchFamily="18" charset="0"/>
                              </a:rPr>
                              <m:t>𝑖𝑗</m:t>
                            </m:r>
                          </m:sub>
                          <m:sup>
                            <m:d>
                              <m:dPr>
                                <m:ctrlPr>
                                  <a:rPr lang="en-IN" i="1">
                                    <a:latin typeface="Cambria Math" panose="02040503050406030204" pitchFamily="18" charset="0"/>
                                  </a:rPr>
                                </m:ctrlPr>
                              </m:dPr>
                              <m:e>
                                <m:r>
                                  <a:rPr lang="en-IN" b="0" i="1" smtClean="0">
                                    <a:latin typeface="Cambria Math" panose="02040503050406030204" pitchFamily="18" charset="0"/>
                                  </a:rPr>
                                  <m:t>1</m:t>
                                </m:r>
                              </m:e>
                            </m:d>
                          </m:sup>
                        </m:sSubSup>
                      </m:den>
                    </m:f>
                  </m:oMath>
                </a14:m>
                <a:endParaRPr lang="en-IN" i="1" dirty="0">
                  <a:latin typeface="Cambria Math" panose="02040503050406030204" pitchFamily="18" charset="0"/>
                  <a:cs typeface="Segoe UI"/>
                </a:endParaRPr>
              </a:p>
              <a:p>
                <a:pPr marL="285750" indent="-285750">
                  <a:buFont typeface="Arial" panose="020B0604020202020204" pitchFamily="34" charset="0"/>
                  <a:buChar char="•"/>
                </a:pPr>
                <a14:m>
                  <m:oMath xmlns:m="http://schemas.openxmlformats.org/officeDocument/2006/math">
                    <m:sSubSup>
                      <m:sSubSupPr>
                        <m:ctrlPr>
                          <a:rPr lang="en-IN" i="1" dirty="0">
                            <a:latin typeface="Cambria Math" panose="02040503050406030204" pitchFamily="18" charset="0"/>
                          </a:rPr>
                        </m:ctrlPr>
                      </m:sSubSupPr>
                      <m:e>
                        <m:r>
                          <a:rPr lang="en-IN" b="1" i="1" dirty="0">
                            <a:latin typeface="Cambria Math" panose="02040503050406030204" pitchFamily="18" charset="0"/>
                          </a:rPr>
                          <m:t>𝒚</m:t>
                        </m:r>
                      </m:e>
                      <m:sub>
                        <m:r>
                          <a:rPr lang="en-IN" i="1" dirty="0">
                            <a:latin typeface="Cambria Math" panose="02040503050406030204" pitchFamily="18" charset="0"/>
                          </a:rPr>
                          <m:t>𝑖</m:t>
                        </m:r>
                      </m:sub>
                      <m:sup>
                        <m:r>
                          <a:rPr lang="en-IN" i="1" dirty="0">
                            <a:latin typeface="Cambria Math" panose="02040503050406030204" pitchFamily="18" charset="0"/>
                          </a:rPr>
                          <m:t>𝔗</m:t>
                        </m:r>
                      </m:sup>
                    </m:sSubSup>
                    <m:r>
                      <a:rPr lang="en-IN" i="1" dirty="0">
                        <a:latin typeface="Cambria Math" panose="02040503050406030204" pitchFamily="18" charset="0"/>
                      </a:rPr>
                      <m:t>=</m:t>
                    </m:r>
                    <m:d>
                      <m:dPr>
                        <m:begChr m:val="{"/>
                        <m:endChr m:val="}"/>
                        <m:ctrlPr>
                          <a:rPr lang="en-IN" i="1" dirty="0">
                            <a:latin typeface="Cambria Math" panose="02040503050406030204" pitchFamily="18" charset="0"/>
                          </a:rPr>
                        </m:ctrlPr>
                      </m:dPr>
                      <m:e>
                        <m:r>
                          <a:rPr lang="en-IN" i="1" dirty="0">
                            <a:latin typeface="Cambria Math" panose="02040503050406030204" pitchFamily="18" charset="0"/>
                          </a:rPr>
                          <m:t>1,0,0</m:t>
                        </m:r>
                      </m:e>
                    </m:d>
                    <m:r>
                      <a:rPr lang="en-IN" i="1" dirty="0">
                        <a:latin typeface="Cambria Math" panose="02040503050406030204" pitchFamily="18" charset="0"/>
                      </a:rPr>
                      <m:t>,</m:t>
                    </m:r>
                    <m:sSubSup>
                      <m:sSubSupPr>
                        <m:ctrlPr>
                          <a:rPr lang="en-IN" i="1" dirty="0">
                            <a:latin typeface="Cambria Math" panose="02040503050406030204" pitchFamily="18" charset="0"/>
                          </a:rPr>
                        </m:ctrlPr>
                      </m:sSubSupPr>
                      <m:e>
                        <m:r>
                          <a:rPr lang="en-IN" b="1" i="1" dirty="0">
                            <a:latin typeface="Cambria Math" panose="02040503050406030204" pitchFamily="18" charset="0"/>
                          </a:rPr>
                          <m:t>𝒚</m:t>
                        </m:r>
                      </m:e>
                      <m:sub>
                        <m:r>
                          <a:rPr lang="en-IN" i="1" dirty="0">
                            <a:latin typeface="Cambria Math" panose="02040503050406030204" pitchFamily="18" charset="0"/>
                          </a:rPr>
                          <m:t>𝑗</m:t>
                        </m:r>
                      </m:sub>
                      <m:sup>
                        <m:r>
                          <a:rPr lang="en-IN" i="1" dirty="0">
                            <a:latin typeface="Cambria Math" panose="02040503050406030204" pitchFamily="18" charset="0"/>
                          </a:rPr>
                          <m:t>𝔗</m:t>
                        </m:r>
                      </m:sup>
                    </m:sSubSup>
                    <m:r>
                      <a:rPr lang="en-IN" i="1" dirty="0">
                        <a:latin typeface="Cambria Math" panose="02040503050406030204" pitchFamily="18" charset="0"/>
                      </a:rPr>
                      <m:t>=</m:t>
                    </m:r>
                    <m:d>
                      <m:dPr>
                        <m:begChr m:val="{"/>
                        <m:endChr m:val="}"/>
                        <m:ctrlPr>
                          <a:rPr lang="en-IN" i="1" dirty="0">
                            <a:latin typeface="Cambria Math" panose="02040503050406030204" pitchFamily="18" charset="0"/>
                          </a:rPr>
                        </m:ctrlPr>
                      </m:dPr>
                      <m:e>
                        <m:r>
                          <a:rPr lang="en-IN" i="1" dirty="0">
                            <a:latin typeface="Cambria Math" panose="02040503050406030204" pitchFamily="18" charset="0"/>
                          </a:rPr>
                          <m:t>1,0,0</m:t>
                        </m:r>
                      </m:e>
                    </m:d>
                  </m:oMath>
                </a14:m>
                <a:endParaRPr lang="en-IN" i="1" dirty="0">
                  <a:latin typeface="Cambria Math" panose="02040503050406030204" pitchFamily="18" charset="0"/>
                  <a:cs typeface="Segoe UI"/>
                </a:endParaRPr>
              </a:p>
              <a:p>
                <a:pPr marL="285750" indent="-285750">
                  <a:buFont typeface="Arial" panose="020B0604020202020204" pitchFamily="34" charset="0"/>
                  <a:buChar char="•"/>
                </a:pPr>
                <a14:m>
                  <m:oMath xmlns:m="http://schemas.openxmlformats.org/officeDocument/2006/math">
                    <m:r>
                      <a:rPr lang="en-IN" i="1">
                        <a:latin typeface="Cambria Math" panose="02040503050406030204" pitchFamily="18" charset="0"/>
                        <a:cs typeface="Segoe UI"/>
                      </a:rPr>
                      <m:t>𝐿</m:t>
                    </m:r>
                    <m:r>
                      <a:rPr lang="en-IN" i="1">
                        <a:latin typeface="Cambria Math" panose="02040503050406030204" pitchFamily="18" charset="0"/>
                        <a:cs typeface="Segoe UI"/>
                      </a:rPr>
                      <m:t>=</m:t>
                    </m:r>
                  </m:oMath>
                </a14:m>
                <a:r>
                  <a:rPr lang="en-US" dirty="0">
                    <a:latin typeface="22"/>
                    <a:cs typeface="Segoe UI"/>
                  </a:rPr>
                  <a:t> total number of possible labels</a:t>
                </a:r>
                <a:endParaRPr lang="en-IN" b="0" i="1" dirty="0">
                  <a:latin typeface="Cambria Math" panose="02040503050406030204" pitchFamily="18" charset="0"/>
                </a:endParaRPr>
              </a:p>
              <a:p>
                <a:pPr marL="285750" indent="-285750">
                  <a:buFont typeface="Arial" panose="020B0604020202020204" pitchFamily="34" charset="0"/>
                  <a:buChar char="•"/>
                </a:pPr>
                <a:endParaRPr lang="en-IN" b="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𝐻</m:t>
                        </m:r>
                      </m:sub>
                    </m:sSub>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𝐾</m:t>
                        </m:r>
                      </m:num>
                      <m:den>
                        <m:r>
                          <a:rPr lang="en-IN" i="1">
                            <a:latin typeface="Cambria Math" panose="02040503050406030204" pitchFamily="18" charset="0"/>
                          </a:rPr>
                          <m:t>2</m:t>
                        </m:r>
                      </m:den>
                    </m:f>
                    <m:d>
                      <m:dPr>
                        <m:ctrlPr>
                          <a:rPr lang="en-IN" i="1">
                            <a:latin typeface="Cambria Math" panose="02040503050406030204" pitchFamily="18" charset="0"/>
                          </a:rPr>
                        </m:ctrlPr>
                      </m:dPr>
                      <m:e>
                        <m:r>
                          <a:rPr lang="en-IN" i="1">
                            <a:latin typeface="Cambria Math" panose="02040503050406030204" pitchFamily="18" charset="0"/>
                          </a:rPr>
                          <m:t>1−</m:t>
                        </m:r>
                        <m:func>
                          <m:funcPr>
                            <m:ctrlPr>
                              <a:rPr lang="en-IN" i="1">
                                <a:latin typeface="Cambria Math" panose="02040503050406030204" pitchFamily="18" charset="0"/>
                              </a:rPr>
                            </m:ctrlPr>
                          </m:funcPr>
                          <m:fName>
                            <m:r>
                              <m:rPr>
                                <m:sty m:val="p"/>
                              </m:rPr>
                              <a:rPr lang="en-IN">
                                <a:latin typeface="Cambria Math" panose="02040503050406030204" pitchFamily="18" charset="0"/>
                              </a:rPr>
                              <m:t>cos</m:t>
                            </m:r>
                          </m:fName>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e>
                        </m:func>
                      </m:e>
                    </m:d>
                  </m:oMath>
                </a14:m>
                <a:endParaRPr lang="en-IN" b="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𝐿</m:t>
                        </m:r>
                      </m:e>
                      <m:sub>
                        <m:r>
                          <a:rPr lang="en-IN" b="0" i="1" smtClean="0">
                            <a:latin typeface="Cambria Math" panose="02040503050406030204" pitchFamily="18" charset="0"/>
                          </a:rPr>
                          <m:t>𝐻𝐷</m:t>
                        </m:r>
                      </m:sub>
                      <m:sup>
                        <m:sSubSup>
                          <m:sSubSupPr>
                            <m:ctrlPr>
                              <a:rPr lang="en-IN" i="1">
                                <a:latin typeface="Cambria Math" panose="02040503050406030204" pitchFamily="18" charset="0"/>
                              </a:rPr>
                            </m:ctrlPr>
                          </m:sSubSupPr>
                          <m:e>
                            <m:r>
                              <a:rPr lang="en-IN" b="0" i="1" smtClean="0">
                                <a:latin typeface="Cambria Math" panose="02040503050406030204" pitchFamily="18" charset="0"/>
                              </a:rPr>
                              <m:t>(</m:t>
                            </m:r>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1</m:t>
                                </m:r>
                              </m:e>
                            </m:d>
                          </m:sup>
                        </m:sSubSup>
                        <m:r>
                          <a:rPr lang="en-IN" b="0" i="1" smtClean="0">
                            <a:latin typeface="Cambria Math" panose="02040503050406030204" pitchFamily="18" charset="0"/>
                          </a:rPr>
                          <m:t>)</m:t>
                        </m:r>
                      </m:sup>
                    </m:sSubSup>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oMath>
                </a14:m>
                <a:r>
                  <a:rPr lang="en-IN" dirty="0"/>
                  <a:t>)  is a </a:t>
                </a:r>
                <a:r>
                  <a:rPr lang="en-US" dirty="0"/>
                  <a:t>descending order list of </a:t>
                </a:r>
              </a:p>
              <a:p>
                <a:r>
                  <a:rPr lang="en-US" dirty="0"/>
                  <a:t>     HD between </a:t>
                </a:r>
                <a14:m>
                  <m:oMath xmlns:m="http://schemas.openxmlformats.org/officeDocument/2006/math">
                    <m:sSub>
                      <m:sSubPr>
                        <m:ctrlPr>
                          <a:rPr lang="en-IN" b="0" i="1" smtClean="0">
                            <a:latin typeface="Cambria Math" panose="02040503050406030204" pitchFamily="18" charset="0"/>
                          </a:rPr>
                        </m:ctrlPr>
                      </m:sSubPr>
                      <m:e>
                        <m:r>
                          <a:rPr lang="en-IN" b="1" i="1" smtClean="0">
                            <a:latin typeface="Cambria Math" panose="02040503050406030204" pitchFamily="18" charset="0"/>
                          </a:rPr>
                          <m:t>𝒉</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1" i="1" smtClean="0">
                            <a:latin typeface="Cambria Math" panose="02040503050406030204" pitchFamily="18" charset="0"/>
                          </a:rPr>
                          <m:t>𝒉</m:t>
                        </m:r>
                      </m:e>
                      <m:sub>
                        <m:r>
                          <a:rPr lang="en-IN" b="0" i="1" smtClean="0">
                            <a:latin typeface="Cambria Math" panose="02040503050406030204" pitchFamily="18" charset="0"/>
                          </a:rPr>
                          <m:t>𝑗</m:t>
                        </m:r>
                      </m:sub>
                    </m:sSub>
                  </m:oMath>
                </a14:m>
                <a:endParaRPr lang="en-IN" dirty="0"/>
              </a:p>
              <a:p>
                <a:pPr marL="285750" indent="-285750">
                  <a:buFont typeface="Arial" panose="020B0604020202020204" pitchFamily="34" charset="0"/>
                  <a:buChar char="•"/>
                </a:pPr>
                <a:r>
                  <a:rPr lang="en-IN" dirty="0"/>
                  <a:t>Length of </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𝐿</m:t>
                        </m:r>
                      </m:e>
                      <m:sub>
                        <m:r>
                          <a:rPr lang="en-IN" b="0" i="1" smtClean="0">
                            <a:latin typeface="Cambria Math" panose="02040503050406030204" pitchFamily="18" charset="0"/>
                          </a:rPr>
                          <m:t>𝐻𝐷</m:t>
                        </m:r>
                      </m:sub>
                      <m:sup>
                        <m:sSubSup>
                          <m:sSubSupPr>
                            <m:ctrlPr>
                              <a:rPr lang="en-IN" i="1">
                                <a:latin typeface="Cambria Math" panose="02040503050406030204" pitchFamily="18" charset="0"/>
                              </a:rPr>
                            </m:ctrlPr>
                          </m:sSubSupPr>
                          <m:e>
                            <m:r>
                              <a:rPr lang="en-IN" b="0" i="1" smtClean="0">
                                <a:latin typeface="Cambria Math" panose="02040503050406030204" pitchFamily="18" charset="0"/>
                              </a:rPr>
                              <m:t>(</m:t>
                            </m:r>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1</m:t>
                                </m:r>
                              </m:e>
                            </m:d>
                          </m:sup>
                        </m:sSubSup>
                        <m:r>
                          <a:rPr lang="en-IN" b="0" i="1" smtClean="0">
                            <a:latin typeface="Cambria Math" panose="02040503050406030204" pitchFamily="18" charset="0"/>
                          </a:rPr>
                          <m:t>)</m:t>
                        </m:r>
                      </m:sup>
                    </m:sSubSup>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oMath>
                </a14:m>
                <a:r>
                  <a:rPr lang="en-IN" dirty="0"/>
                  <a:t>)  is </a:t>
                </a:r>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m:t>
                        </m:r>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1</m:t>
                            </m:r>
                          </m:e>
                        </m:d>
                      </m:sup>
                    </m:sSubSup>
                    <m:r>
                      <a:rPr lang="en-IN" b="0" i="1" smtClean="0">
                        <a:latin typeface="Cambria Math" panose="02040503050406030204" pitchFamily="18" charset="0"/>
                      </a:rPr>
                      <m:t>+1)</m:t>
                    </m:r>
                  </m:oMath>
                </a14:m>
                <a:endParaRPr lang="en-IN" dirty="0"/>
              </a:p>
              <a:p>
                <a:pPr marL="285750" indent="-285750">
                  <a:buFont typeface="Arial" panose="020B0604020202020204" pitchFamily="34" charset="0"/>
                  <a:buChar char="•"/>
                </a:pP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𝐷</m:t>
                        </m:r>
                      </m:e>
                      <m:sub>
                        <m:r>
                          <a:rPr lang="en-IN" b="0" i="1" smtClean="0">
                            <a:latin typeface="Cambria Math" panose="02040503050406030204" pitchFamily="18" charset="0"/>
                          </a:rPr>
                          <m:t>𝐻</m:t>
                        </m:r>
                      </m:sub>
                      <m:sup>
                        <m:sSubSup>
                          <m:sSubSupPr>
                            <m:ctrlPr>
                              <a:rPr lang="en-IN" i="1">
                                <a:latin typeface="Cambria Math" panose="02040503050406030204" pitchFamily="18" charset="0"/>
                              </a:rPr>
                            </m:ctrlPr>
                          </m:sSubSupPr>
                          <m:e>
                            <m:r>
                              <a:rPr lang="en-IN" b="0" i="1" smtClean="0">
                                <a:latin typeface="Cambria Math" panose="02040503050406030204" pitchFamily="18" charset="0"/>
                              </a:rPr>
                              <m:t>(</m:t>
                            </m:r>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1</m:t>
                                </m:r>
                              </m:e>
                            </m:d>
                          </m:sup>
                        </m:sSubSup>
                        <m:r>
                          <a:rPr lang="en-IN" b="0" i="1" smtClean="0">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b="0" i="1" smtClean="0">
                                    <a:latin typeface="Cambria Math" panose="02040503050406030204" pitchFamily="18" charset="0"/>
                                  </a:rPr>
                                  <m:t>2</m:t>
                                </m:r>
                              </m:e>
                            </m:d>
                          </m:sup>
                        </m:sSubSup>
                        <m:r>
                          <a:rPr lang="en-IN" b="0" i="1" smtClean="0">
                            <a:latin typeface="Cambria Math" panose="02040503050406030204" pitchFamily="18" charset="0"/>
                          </a:rPr>
                          <m:t>)</m:t>
                        </m:r>
                      </m:sup>
                    </m:sSubSup>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oMath>
                </a14:m>
                <a:r>
                  <a:rPr lang="en-IN" dirty="0"/>
                  <a:t>) is treated as </a:t>
                </a:r>
                <a:r>
                  <a:rPr lang="en-IN" dirty="0" err="1"/>
                  <a:t>groudtruth</a:t>
                </a:r>
                <a:r>
                  <a:rPr lang="en-IN" dirty="0"/>
                  <a:t> HD</a:t>
                </a:r>
              </a:p>
            </p:txBody>
          </p:sp>
        </mc:Choice>
        <mc:Fallback xmlns="">
          <p:sp>
            <p:nvSpPr>
              <p:cNvPr id="13" name="TextBox 12">
                <a:extLst>
                  <a:ext uri="{FF2B5EF4-FFF2-40B4-BE49-F238E27FC236}">
                    <a16:creationId xmlns:a16="http://schemas.microsoft.com/office/drawing/2014/main" id="{4B3D5541-28A3-C764-561B-B1F0795B9689}"/>
                  </a:ext>
                </a:extLst>
              </p:cNvPr>
              <p:cNvSpPr txBox="1">
                <a:spLocks noRot="1" noChangeAspect="1" noMove="1" noResize="1" noEditPoints="1" noAdjustHandles="1" noChangeArrowheads="1" noChangeShapeType="1" noTextEdit="1"/>
              </p:cNvSpPr>
              <p:nvPr/>
            </p:nvSpPr>
            <p:spPr>
              <a:xfrm>
                <a:off x="7680250" y="2653874"/>
                <a:ext cx="4521374" cy="3765454"/>
              </a:xfrm>
              <a:prstGeom prst="rect">
                <a:avLst/>
              </a:prstGeom>
              <a:blipFill>
                <a:blip r:embed="rId3"/>
                <a:stretch>
                  <a:fillRect l="-943" b="-971"/>
                </a:stretch>
              </a:blipFill>
            </p:spPr>
            <p:txBody>
              <a:bodyPr/>
              <a:lstStyle/>
              <a:p>
                <a:r>
                  <a:rPr lang="en-IN">
                    <a:noFill/>
                  </a:rPr>
                  <a:t> </a:t>
                </a:r>
              </a:p>
            </p:txBody>
          </p:sp>
        </mc:Fallback>
      </mc:AlternateContent>
      <p:grpSp>
        <p:nvGrpSpPr>
          <p:cNvPr id="61" name="Group 60">
            <a:extLst>
              <a:ext uri="{FF2B5EF4-FFF2-40B4-BE49-F238E27FC236}">
                <a16:creationId xmlns:a16="http://schemas.microsoft.com/office/drawing/2014/main" id="{4511FDBB-D47D-C308-B566-2C16018B5833}"/>
              </a:ext>
            </a:extLst>
          </p:cNvPr>
          <p:cNvGrpSpPr/>
          <p:nvPr/>
        </p:nvGrpSpPr>
        <p:grpSpPr>
          <a:xfrm>
            <a:off x="926842" y="3308926"/>
            <a:ext cx="6334708" cy="389491"/>
            <a:chOff x="926842" y="3428910"/>
            <a:chExt cx="6334708" cy="389491"/>
          </a:xfrm>
        </p:grpSpPr>
        <p:sp>
          <p:nvSpPr>
            <p:cNvPr id="3" name="Oval 2">
              <a:extLst>
                <a:ext uri="{FF2B5EF4-FFF2-40B4-BE49-F238E27FC236}">
                  <a16:creationId xmlns:a16="http://schemas.microsoft.com/office/drawing/2014/main" id="{CD51BDE9-AD11-2CEA-2D38-264E56A148DE}"/>
                </a:ext>
              </a:extLst>
            </p:cNvPr>
            <p:cNvSpPr/>
            <p:nvPr/>
          </p:nvSpPr>
          <p:spPr>
            <a:xfrm>
              <a:off x="1293338" y="3515303"/>
              <a:ext cx="158453" cy="1486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F818C66-7FFB-F8F7-24C3-1919F0E908A2}"/>
                </a:ext>
              </a:extLst>
            </p:cNvPr>
            <p:cNvSpPr/>
            <p:nvPr/>
          </p:nvSpPr>
          <p:spPr>
            <a:xfrm>
              <a:off x="6594190" y="3524538"/>
              <a:ext cx="158453" cy="148622"/>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B6AA3AC-1933-41A2-DA3C-9D34553CD357}"/>
                </a:ext>
              </a:extLst>
            </p:cNvPr>
            <p:cNvCxnSpPr>
              <a:cxnSpLocks/>
              <a:stCxn id="3" idx="6"/>
              <a:endCxn id="9" idx="2"/>
            </p:cNvCxnSpPr>
            <p:nvPr/>
          </p:nvCxnSpPr>
          <p:spPr>
            <a:xfrm>
              <a:off x="1451791" y="3589614"/>
              <a:ext cx="5142399" cy="9235"/>
            </a:xfrm>
            <a:prstGeom prst="line">
              <a:avLst/>
            </a:prstGeom>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68C3B349-51B5-EE1B-5C06-92C5777B5826}"/>
                </a:ext>
              </a:extLst>
            </p:cNvPr>
            <p:cNvSpPr/>
            <p:nvPr/>
          </p:nvSpPr>
          <p:spPr>
            <a:xfrm>
              <a:off x="2210834" y="3518407"/>
              <a:ext cx="158453" cy="14862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FFFF00"/>
                </a:highlight>
              </a:endParaRPr>
            </a:p>
          </p:txBody>
        </p:sp>
        <p:sp>
          <p:nvSpPr>
            <p:cNvPr id="21" name="Oval 20">
              <a:extLst>
                <a:ext uri="{FF2B5EF4-FFF2-40B4-BE49-F238E27FC236}">
                  <a16:creationId xmlns:a16="http://schemas.microsoft.com/office/drawing/2014/main" id="{7D33F495-F049-0F37-90B6-397603CBE2B7}"/>
                </a:ext>
              </a:extLst>
            </p:cNvPr>
            <p:cNvSpPr/>
            <p:nvPr/>
          </p:nvSpPr>
          <p:spPr>
            <a:xfrm>
              <a:off x="5610308" y="3512180"/>
              <a:ext cx="158453" cy="148622"/>
            </a:xfrm>
            <a:prstGeom prst="ellips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03FE189-698E-E7CD-0B50-8E6E9B5F83FF}"/>
                </a:ext>
              </a:extLst>
            </p:cNvPr>
            <p:cNvSpPr/>
            <p:nvPr/>
          </p:nvSpPr>
          <p:spPr>
            <a:xfrm>
              <a:off x="4680345" y="3515284"/>
              <a:ext cx="158453" cy="148622"/>
            </a:xfrm>
            <a:prstGeom prst="ellips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62600D1-D630-B629-9977-8BA1142D3B97}"/>
                </a:ext>
              </a:extLst>
            </p:cNvPr>
            <p:cNvSpPr txBox="1"/>
            <p:nvPr/>
          </p:nvSpPr>
          <p:spPr>
            <a:xfrm>
              <a:off x="926842" y="3428910"/>
              <a:ext cx="286139" cy="369332"/>
            </a:xfrm>
            <a:prstGeom prst="rect">
              <a:avLst/>
            </a:prstGeom>
            <a:noFill/>
          </p:spPr>
          <p:txBody>
            <a:bodyPr wrap="square" rtlCol="0">
              <a:spAutoFit/>
            </a:bodyPr>
            <a:lstStyle/>
            <a:p>
              <a:r>
                <a:rPr lang="en-IN"/>
                <a:t>0</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84556F9-C8E0-068A-D589-C0D8AE926041}"/>
                    </a:ext>
                  </a:extLst>
                </p:cNvPr>
                <p:cNvSpPr txBox="1"/>
                <p:nvPr/>
              </p:nvSpPr>
              <p:spPr>
                <a:xfrm>
                  <a:off x="6820415" y="3449069"/>
                  <a:ext cx="4411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𝐾</m:t>
                        </m:r>
                      </m:oMath>
                    </m:oMathPara>
                  </a14:m>
                  <a:endParaRPr lang="en-IN"/>
                </a:p>
              </p:txBody>
            </p:sp>
          </mc:Choice>
          <mc:Fallback xmlns="">
            <p:sp>
              <p:nvSpPr>
                <p:cNvPr id="27" name="TextBox 26">
                  <a:extLst>
                    <a:ext uri="{FF2B5EF4-FFF2-40B4-BE49-F238E27FC236}">
                      <a16:creationId xmlns:a16="http://schemas.microsoft.com/office/drawing/2014/main" id="{684556F9-C8E0-068A-D589-C0D8AE926041}"/>
                    </a:ext>
                  </a:extLst>
                </p:cNvPr>
                <p:cNvSpPr txBox="1">
                  <a:spLocks noRot="1" noChangeAspect="1" noMove="1" noResize="1" noEditPoints="1" noAdjustHandles="1" noChangeArrowheads="1" noChangeShapeType="1" noTextEdit="1"/>
                </p:cNvSpPr>
                <p:nvPr/>
              </p:nvSpPr>
              <p:spPr>
                <a:xfrm>
                  <a:off x="6820415" y="3449069"/>
                  <a:ext cx="441135" cy="369332"/>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17DE6BA-0765-4934-F3B0-5FD7366D43FF}"/>
                  </a:ext>
                </a:extLst>
              </p:cNvPr>
              <p:cNvSpPr txBox="1"/>
              <p:nvPr/>
            </p:nvSpPr>
            <p:spPr>
              <a:xfrm>
                <a:off x="-106957" y="5454889"/>
                <a:ext cx="7122713" cy="598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0≤</m:t>
                          </m:r>
                          <m:r>
                            <a:rPr lang="en-IN" b="0" i="1" smtClean="0">
                              <a:latin typeface="Cambria Math" panose="02040503050406030204" pitchFamily="18" charset="0"/>
                            </a:rPr>
                            <m:t>𝐷</m:t>
                          </m:r>
                        </m:e>
                        <m:sub>
                          <m:r>
                            <a:rPr lang="en-IN" b="0" i="1" smtClean="0">
                              <a:latin typeface="Cambria Math" panose="02040503050406030204" pitchFamily="18" charset="0"/>
                            </a:rPr>
                            <m:t>𝐻</m:t>
                          </m:r>
                        </m:sub>
                        <m:sup>
                          <m:sSubSup>
                            <m:sSubSupPr>
                              <m:ctrlPr>
                                <a:rPr lang="en-IN" i="1">
                                  <a:latin typeface="Cambria Math" panose="02040503050406030204" pitchFamily="18" charset="0"/>
                                </a:rPr>
                              </m:ctrlPr>
                            </m:sSubSupPr>
                            <m:e>
                              <m:r>
                                <a:rPr lang="en-IN" b="0" i="1" smtClean="0">
                                  <a:latin typeface="Cambria Math" panose="02040503050406030204" pitchFamily="18" charset="0"/>
                                </a:rPr>
                                <m:t>(</m:t>
                              </m:r>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1</m:t>
                                  </m:r>
                                </m:e>
                              </m:d>
                            </m:sup>
                          </m:sSubSup>
                          <m:r>
                            <a:rPr lang="en-IN" b="0" i="1" smtClean="0">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b="0" i="1" smtClean="0">
                                      <a:latin typeface="Cambria Math" panose="02040503050406030204" pitchFamily="18" charset="0"/>
                                    </a:rPr>
                                    <m:t>2</m:t>
                                  </m:r>
                                </m:e>
                              </m:d>
                            </m:sup>
                          </m:sSubSup>
                          <m:r>
                            <a:rPr lang="en-IN" b="0" i="1" smtClean="0">
                              <a:latin typeface="Cambria Math" panose="02040503050406030204" pitchFamily="18" charset="0"/>
                            </a:rPr>
                            <m:t>)</m:t>
                          </m:r>
                        </m:sup>
                      </m:sSubSup>
                      <m:d>
                        <m:dPr>
                          <m:ctrlPr>
                            <a:rPr lang="en-IN" b="0" i="1" smtClean="0">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r>
                        <a:rPr lang="en-IN" b="0" i="1" smtClean="0">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𝐿</m:t>
                          </m:r>
                        </m:e>
                        <m:sub>
                          <m:r>
                            <a:rPr lang="en-IN" i="1">
                              <a:latin typeface="Cambria Math" panose="02040503050406030204" pitchFamily="18" charset="0"/>
                            </a:rPr>
                            <m:t>𝐻𝐷</m:t>
                          </m:r>
                        </m:sub>
                        <m:sup>
                          <m:sSubSup>
                            <m:sSubSupPr>
                              <m:ctrlPr>
                                <a:rPr lang="en-IN" i="1">
                                  <a:latin typeface="Cambria Math" panose="02040503050406030204" pitchFamily="18" charset="0"/>
                                </a:rPr>
                              </m:ctrlPr>
                            </m:sSubSupPr>
                            <m:e>
                              <m:r>
                                <a:rPr lang="en-IN" i="1">
                                  <a:latin typeface="Cambria Math" panose="02040503050406030204" pitchFamily="18" charset="0"/>
                                </a:rPr>
                                <m:t>(</m:t>
                              </m:r>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1</m:t>
                                  </m:r>
                                </m:e>
                              </m:d>
                            </m:sup>
                          </m:sSubSup>
                          <m:r>
                            <a:rPr lang="en-IN" i="1">
                              <a:latin typeface="Cambria Math" panose="02040503050406030204" pitchFamily="18" charset="0"/>
                            </a:rPr>
                            <m:t>)</m:t>
                          </m:r>
                        </m:sup>
                      </m:sSubSup>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r>
                        <m:rPr>
                          <m:nor/>
                        </m:rPr>
                        <a:rPr lang="en-IN" dirty="0"/>
                        <m:t>)</m:t>
                      </m:r>
                      <m:r>
                        <m:rPr>
                          <m:nor/>
                        </m:rPr>
                        <a:rPr lang="en-IN" b="0" i="0" dirty="0" smtClean="0"/>
                        <m:t>[</m:t>
                      </m:r>
                      <m:sSubSup>
                        <m:sSubSupPr>
                          <m:ctrlPr>
                            <a:rPr lang="en-IN" i="1">
                              <a:latin typeface="Cambria Math" panose="02040503050406030204" pitchFamily="18" charset="0"/>
                            </a:rPr>
                          </m:ctrlPr>
                        </m:sSubSupPr>
                        <m:e>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2</m:t>
                              </m:r>
                            </m:e>
                          </m:d>
                        </m:sup>
                      </m:sSubSup>
                      <m:r>
                        <a:rPr lang="en-IN" b="0" i="1" smtClean="0">
                          <a:latin typeface="Cambria Math" panose="02040503050406030204" pitchFamily="18" charset="0"/>
                        </a:rPr>
                        <m:t>]≤</m:t>
                      </m:r>
                      <m:r>
                        <a:rPr lang="en-IN" b="0" i="1" smtClean="0">
                          <a:latin typeface="Cambria Math" panose="02040503050406030204" pitchFamily="18" charset="0"/>
                        </a:rPr>
                        <m:t>𝐾</m:t>
                      </m:r>
                    </m:oMath>
                  </m:oMathPara>
                </a14:m>
                <a:endParaRPr lang="en-IN"/>
              </a:p>
            </p:txBody>
          </p:sp>
        </mc:Choice>
        <mc:Fallback xmlns="">
          <p:sp>
            <p:nvSpPr>
              <p:cNvPr id="50" name="TextBox 49">
                <a:extLst>
                  <a:ext uri="{FF2B5EF4-FFF2-40B4-BE49-F238E27FC236}">
                    <a16:creationId xmlns:a16="http://schemas.microsoft.com/office/drawing/2014/main" id="{F17DE6BA-0765-4934-F3B0-5FD7366D43FF}"/>
                  </a:ext>
                </a:extLst>
              </p:cNvPr>
              <p:cNvSpPr txBox="1">
                <a:spLocks noRot="1" noChangeAspect="1" noMove="1" noResize="1" noEditPoints="1" noAdjustHandles="1" noChangeArrowheads="1" noChangeShapeType="1" noTextEdit="1"/>
              </p:cNvSpPr>
              <p:nvPr/>
            </p:nvSpPr>
            <p:spPr>
              <a:xfrm>
                <a:off x="-106957" y="5454889"/>
                <a:ext cx="7122713" cy="598305"/>
              </a:xfrm>
              <a:prstGeom prst="rect">
                <a:avLst/>
              </a:prstGeom>
              <a:blipFill>
                <a:blip r:embed="rId6"/>
                <a:stretch>
                  <a:fillRect/>
                </a:stretch>
              </a:blipFill>
            </p:spPr>
            <p:txBody>
              <a:bodyPr/>
              <a:lstStyle/>
              <a:p>
                <a:r>
                  <a:rPr lang="en-US">
                    <a:noFill/>
                  </a:rPr>
                  <a:t> </a:t>
                </a:r>
              </a:p>
            </p:txBody>
          </p:sp>
        </mc:Fallback>
      </mc:AlternateContent>
      <p:cxnSp>
        <p:nvCxnSpPr>
          <p:cNvPr id="76" name="Connector: Curved 75">
            <a:extLst>
              <a:ext uri="{FF2B5EF4-FFF2-40B4-BE49-F238E27FC236}">
                <a16:creationId xmlns:a16="http://schemas.microsoft.com/office/drawing/2014/main" id="{82EC65EC-336D-77FA-2A3D-2A61FFDD78F9}"/>
              </a:ext>
            </a:extLst>
          </p:cNvPr>
          <p:cNvCxnSpPr>
            <a:cxnSpLocks/>
            <a:stCxn id="3" idx="4"/>
            <a:endCxn id="81" idx="0"/>
          </p:cNvCxnSpPr>
          <p:nvPr/>
        </p:nvCxnSpPr>
        <p:spPr>
          <a:xfrm rot="16200000" flipH="1">
            <a:off x="3329103" y="1587402"/>
            <a:ext cx="907442" cy="4820519"/>
          </a:xfrm>
          <a:prstGeom prst="curvedConnector3">
            <a:avLst>
              <a:gd name="adj1" fmla="val 17097"/>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CB8DD2F1-6A5A-E1D9-8F0C-CAF7178BA91E}"/>
              </a:ext>
            </a:extLst>
          </p:cNvPr>
          <p:cNvSpPr/>
          <p:nvPr/>
        </p:nvSpPr>
        <p:spPr>
          <a:xfrm>
            <a:off x="6039129" y="4451383"/>
            <a:ext cx="307910" cy="3387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Rectangle 84">
            <a:extLst>
              <a:ext uri="{FF2B5EF4-FFF2-40B4-BE49-F238E27FC236}">
                <a16:creationId xmlns:a16="http://schemas.microsoft.com/office/drawing/2014/main" id="{6DBC7967-C75E-659F-7EE6-4A317B0D553D}"/>
              </a:ext>
            </a:extLst>
          </p:cNvPr>
          <p:cNvSpPr/>
          <p:nvPr/>
        </p:nvSpPr>
        <p:spPr>
          <a:xfrm>
            <a:off x="4022989" y="4221261"/>
            <a:ext cx="1472741" cy="7049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ectangle 85">
            <a:extLst>
              <a:ext uri="{FF2B5EF4-FFF2-40B4-BE49-F238E27FC236}">
                <a16:creationId xmlns:a16="http://schemas.microsoft.com/office/drawing/2014/main" id="{6D165DC9-A146-57FD-FDA6-3D5A9959BA12}"/>
              </a:ext>
            </a:extLst>
          </p:cNvPr>
          <p:cNvSpPr/>
          <p:nvPr/>
        </p:nvSpPr>
        <p:spPr>
          <a:xfrm>
            <a:off x="2369287" y="4210814"/>
            <a:ext cx="1472741" cy="7049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ectangle 86">
            <a:extLst>
              <a:ext uri="{FF2B5EF4-FFF2-40B4-BE49-F238E27FC236}">
                <a16:creationId xmlns:a16="http://schemas.microsoft.com/office/drawing/2014/main" id="{A28FD70A-10D0-74B7-EB96-22A1265693AA}"/>
              </a:ext>
            </a:extLst>
          </p:cNvPr>
          <p:cNvSpPr/>
          <p:nvPr/>
        </p:nvSpPr>
        <p:spPr>
          <a:xfrm>
            <a:off x="1948895" y="4433272"/>
            <a:ext cx="307910" cy="3387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9" name="Connector: Curved 88">
            <a:extLst>
              <a:ext uri="{FF2B5EF4-FFF2-40B4-BE49-F238E27FC236}">
                <a16:creationId xmlns:a16="http://schemas.microsoft.com/office/drawing/2014/main" id="{AB23E0EA-C914-97A0-9108-ADC011B727B1}"/>
              </a:ext>
            </a:extLst>
          </p:cNvPr>
          <p:cNvCxnSpPr>
            <a:cxnSpLocks/>
            <a:stCxn id="87" idx="0"/>
            <a:endCxn id="9" idx="4"/>
          </p:cNvCxnSpPr>
          <p:nvPr/>
        </p:nvCxnSpPr>
        <p:spPr>
          <a:xfrm rot="5400000" flipH="1" flipV="1">
            <a:off x="3948085" y="1707941"/>
            <a:ext cx="880096" cy="4570567"/>
          </a:xfrm>
          <a:prstGeom prst="curvedConnector3">
            <a:avLst>
              <a:gd name="adj1" fmla="val 81805"/>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Connector: Curved 94">
            <a:extLst>
              <a:ext uri="{FF2B5EF4-FFF2-40B4-BE49-F238E27FC236}">
                <a16:creationId xmlns:a16="http://schemas.microsoft.com/office/drawing/2014/main" id="{5BB95A88-98C0-08D2-AAEF-4A2A20777D2F}"/>
              </a:ext>
            </a:extLst>
          </p:cNvPr>
          <p:cNvCxnSpPr>
            <a:cxnSpLocks/>
            <a:stCxn id="86" idx="0"/>
            <a:endCxn id="22" idx="4"/>
          </p:cNvCxnSpPr>
          <p:nvPr/>
        </p:nvCxnSpPr>
        <p:spPr>
          <a:xfrm flipV="1">
            <a:off x="3044207" y="3519341"/>
            <a:ext cx="2587977" cy="679183"/>
          </a:xfrm>
          <a:prstGeom prst="curvedConnector3">
            <a:avLst>
              <a:gd name="adj1" fmla="val 50000"/>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E89A9064-A346-46D2-6F78-3642792B6726}"/>
              </a:ext>
            </a:extLst>
          </p:cNvPr>
          <p:cNvCxnSpPr>
            <a:cxnSpLocks/>
            <a:endCxn id="22" idx="3"/>
          </p:cNvCxnSpPr>
          <p:nvPr/>
        </p:nvCxnSpPr>
        <p:spPr>
          <a:xfrm rot="16200000" flipV="1">
            <a:off x="4438416" y="3787292"/>
            <a:ext cx="728925" cy="198656"/>
          </a:xfrm>
          <a:prstGeom prst="curvedConnector3">
            <a:avLst>
              <a:gd name="adj1" fmla="val 50000"/>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62BE5DA-1068-49B3-9990-54E36A3DC5FB}"/>
                  </a:ext>
                </a:extLst>
              </p:cNvPr>
              <p:cNvSpPr txBox="1"/>
              <p:nvPr/>
            </p:nvSpPr>
            <p:spPr>
              <a:xfrm>
                <a:off x="-567572" y="4205914"/>
                <a:ext cx="7618714" cy="1168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sz="2200" i="1" smtClean="0">
                              <a:latin typeface="Cambria Math" panose="02040503050406030204" pitchFamily="18" charset="0"/>
                            </a:rPr>
                          </m:ctrlPr>
                        </m:sSubSupPr>
                        <m:e>
                          <m:r>
                            <a:rPr lang="en-IN" sz="2200" i="1">
                              <a:latin typeface="Cambria Math" panose="02040503050406030204" pitchFamily="18" charset="0"/>
                            </a:rPr>
                            <m:t>𝐿</m:t>
                          </m:r>
                        </m:e>
                        <m:sub>
                          <m:r>
                            <a:rPr lang="en-IN" sz="2200" i="1">
                              <a:latin typeface="Cambria Math" panose="02040503050406030204" pitchFamily="18" charset="0"/>
                            </a:rPr>
                            <m:t>𝐻𝐷</m:t>
                          </m:r>
                        </m:sub>
                        <m:sup>
                          <m:sSubSup>
                            <m:sSubSupPr>
                              <m:ctrlPr>
                                <a:rPr lang="en-IN" sz="2200" i="1">
                                  <a:latin typeface="Cambria Math" panose="02040503050406030204" pitchFamily="18" charset="0"/>
                                </a:rPr>
                              </m:ctrlPr>
                            </m:sSubSupPr>
                            <m:e>
                              <m:r>
                                <a:rPr lang="en-IN" sz="2200" i="1">
                                  <a:latin typeface="Cambria Math" panose="02040503050406030204" pitchFamily="18" charset="0"/>
                                </a:rPr>
                                <m:t>(</m:t>
                              </m:r>
                              <m:r>
                                <a:rPr lang="en-IN" sz="2200" i="1">
                                  <a:latin typeface="Cambria Math" panose="02040503050406030204" pitchFamily="18" charset="0"/>
                                </a:rPr>
                                <m:t>𝑛</m:t>
                              </m:r>
                            </m:e>
                            <m:sub>
                              <m:r>
                                <a:rPr lang="en-IN" sz="2200" i="1">
                                  <a:latin typeface="Cambria Math" panose="02040503050406030204" pitchFamily="18" charset="0"/>
                                </a:rPr>
                                <m:t>𝑖𝑗</m:t>
                              </m:r>
                            </m:sub>
                            <m:sup>
                              <m:d>
                                <m:dPr>
                                  <m:ctrlPr>
                                    <a:rPr lang="en-IN" sz="2200" i="1">
                                      <a:latin typeface="Cambria Math" panose="02040503050406030204" pitchFamily="18" charset="0"/>
                                    </a:rPr>
                                  </m:ctrlPr>
                                </m:dPr>
                                <m:e>
                                  <m:r>
                                    <a:rPr lang="en-IN" sz="2200" i="1">
                                      <a:latin typeface="Cambria Math" panose="02040503050406030204" pitchFamily="18" charset="0"/>
                                    </a:rPr>
                                    <m:t>1</m:t>
                                  </m:r>
                                </m:e>
                              </m:d>
                            </m:sup>
                          </m:sSubSup>
                          <m:r>
                            <a:rPr lang="en-IN" sz="2200" i="1">
                              <a:latin typeface="Cambria Math" panose="02040503050406030204" pitchFamily="18" charset="0"/>
                            </a:rPr>
                            <m:t>)</m:t>
                          </m:r>
                        </m:sup>
                      </m:sSubSup>
                      <m:r>
                        <a:rPr lang="en-IN" sz="2200" i="1">
                          <a:latin typeface="Cambria Math" panose="02040503050406030204" pitchFamily="18" charset="0"/>
                        </a:rPr>
                        <m:t>(</m:t>
                      </m:r>
                      <m:sSub>
                        <m:sSubPr>
                          <m:ctrlPr>
                            <a:rPr lang="en-IN" sz="2200" i="1">
                              <a:latin typeface="Cambria Math" panose="02040503050406030204" pitchFamily="18" charset="0"/>
                            </a:rPr>
                          </m:ctrlPr>
                        </m:sSubPr>
                        <m:e>
                          <m:r>
                            <a:rPr lang="en-IN" sz="2200" b="1" i="1">
                              <a:latin typeface="Cambria Math" panose="02040503050406030204" pitchFamily="18" charset="0"/>
                            </a:rPr>
                            <m:t>𝒉</m:t>
                          </m:r>
                        </m:e>
                        <m:sub>
                          <m:r>
                            <a:rPr lang="en-IN" sz="2200" i="1">
                              <a:latin typeface="Cambria Math" panose="02040503050406030204" pitchFamily="18" charset="0"/>
                            </a:rPr>
                            <m:t>𝑖</m:t>
                          </m:r>
                        </m:sub>
                      </m:sSub>
                      <m:r>
                        <a:rPr lang="en-IN" sz="2200" i="1">
                          <a:latin typeface="Cambria Math" panose="02040503050406030204" pitchFamily="18" charset="0"/>
                        </a:rPr>
                        <m:t>,</m:t>
                      </m:r>
                      <m:sSub>
                        <m:sSubPr>
                          <m:ctrlPr>
                            <a:rPr lang="en-IN" sz="2200" i="1">
                              <a:latin typeface="Cambria Math" panose="02040503050406030204" pitchFamily="18" charset="0"/>
                            </a:rPr>
                          </m:ctrlPr>
                        </m:sSubPr>
                        <m:e>
                          <m:r>
                            <a:rPr lang="en-IN" sz="2200" b="1" i="1">
                              <a:latin typeface="Cambria Math" panose="02040503050406030204" pitchFamily="18" charset="0"/>
                            </a:rPr>
                            <m:t>𝒉</m:t>
                          </m:r>
                        </m:e>
                        <m:sub>
                          <m:r>
                            <a:rPr lang="en-IN" sz="2200" i="1">
                              <a:latin typeface="Cambria Math" panose="02040503050406030204" pitchFamily="18" charset="0"/>
                            </a:rPr>
                            <m:t>𝑗</m:t>
                          </m:r>
                        </m:sub>
                      </m:sSub>
                      <m:r>
                        <m:rPr>
                          <m:nor/>
                        </m:rPr>
                        <a:rPr lang="en-IN" sz="2200" dirty="0"/>
                        <m:t>)</m:t>
                      </m:r>
                      <m:r>
                        <a:rPr lang="en-IN" sz="2200" b="0" i="1" dirty="0" smtClean="0">
                          <a:latin typeface="Cambria Math" panose="02040503050406030204" pitchFamily="18" charset="0"/>
                        </a:rPr>
                        <m:t>=</m:t>
                      </m:r>
                      <m:d>
                        <m:dPr>
                          <m:begChr m:val="["/>
                          <m:endChr m:val="]"/>
                          <m:ctrlPr>
                            <a:rPr lang="en-IN" sz="2200" b="0" i="1" dirty="0" smtClean="0">
                              <a:latin typeface="Cambria Math" panose="02040503050406030204" pitchFamily="18" charset="0"/>
                            </a:rPr>
                          </m:ctrlPr>
                        </m:dPr>
                        <m:e>
                          <m:r>
                            <a:rPr lang="en-IN" sz="2200" i="1" dirty="0">
                              <a:latin typeface="Cambria Math" panose="02040503050406030204" pitchFamily="18" charset="0"/>
                            </a:rPr>
                            <m:t>𝐾</m:t>
                          </m:r>
                          <m:r>
                            <a:rPr lang="en-IN" sz="2200" i="1" dirty="0">
                              <a:latin typeface="Cambria Math" panose="02040503050406030204" pitchFamily="18" charset="0"/>
                            </a:rPr>
                            <m:t>,</m:t>
                          </m:r>
                          <m:d>
                            <m:dPr>
                              <m:begChr m:val="⌊"/>
                              <m:endChr m:val="⌋"/>
                              <m:ctrlPr>
                                <a:rPr lang="en-IN" sz="2200" i="1">
                                  <a:latin typeface="Cambria Math" panose="02040503050406030204" pitchFamily="18" charset="0"/>
                                </a:rPr>
                              </m:ctrlPr>
                            </m:dPr>
                            <m:e>
                              <m:f>
                                <m:fPr>
                                  <m:ctrlPr>
                                    <a:rPr lang="en-IN" sz="2200" i="1">
                                      <a:latin typeface="Cambria Math" panose="02040503050406030204" pitchFamily="18" charset="0"/>
                                    </a:rPr>
                                  </m:ctrlPr>
                                </m:fPr>
                                <m:num>
                                  <m:sSubSup>
                                    <m:sSubSupPr>
                                      <m:ctrlPr>
                                        <a:rPr lang="en-IN" sz="2200" i="1">
                                          <a:latin typeface="Cambria Math" panose="02040503050406030204" pitchFamily="18" charset="0"/>
                                        </a:rPr>
                                      </m:ctrlPr>
                                    </m:sSubSupPr>
                                    <m:e>
                                      <m:r>
                                        <a:rPr lang="en-IN" sz="2200" i="1">
                                          <a:latin typeface="Cambria Math" panose="02040503050406030204" pitchFamily="18" charset="0"/>
                                        </a:rPr>
                                        <m:t>(</m:t>
                                      </m:r>
                                      <m:r>
                                        <a:rPr lang="en-IN" sz="2200" i="1">
                                          <a:latin typeface="Cambria Math" panose="02040503050406030204" pitchFamily="18" charset="0"/>
                                        </a:rPr>
                                        <m:t>𝑛</m:t>
                                      </m:r>
                                    </m:e>
                                    <m:sub>
                                      <m:r>
                                        <a:rPr lang="en-IN" sz="2200" i="1">
                                          <a:latin typeface="Cambria Math" panose="02040503050406030204" pitchFamily="18" charset="0"/>
                                        </a:rPr>
                                        <m:t>𝑖𝑗</m:t>
                                      </m:r>
                                    </m:sub>
                                    <m:sup>
                                      <m:d>
                                        <m:dPr>
                                          <m:ctrlPr>
                                            <a:rPr lang="en-IN" sz="2200" i="1">
                                              <a:latin typeface="Cambria Math" panose="02040503050406030204" pitchFamily="18" charset="0"/>
                                            </a:rPr>
                                          </m:ctrlPr>
                                        </m:dPr>
                                        <m:e>
                                          <m:r>
                                            <a:rPr lang="en-IN" sz="2200" i="1">
                                              <a:latin typeface="Cambria Math" panose="02040503050406030204" pitchFamily="18" charset="0"/>
                                            </a:rPr>
                                            <m:t>1</m:t>
                                          </m:r>
                                        </m:e>
                                      </m:d>
                                    </m:sup>
                                  </m:sSubSup>
                                  <m:r>
                                    <a:rPr lang="en-IN" sz="2200" i="1">
                                      <a:latin typeface="Cambria Math" panose="02040503050406030204" pitchFamily="18" charset="0"/>
                                    </a:rPr>
                                    <m:t>−1)</m:t>
                                  </m:r>
                                  <m:r>
                                    <a:rPr lang="en-IN" sz="2200" i="1">
                                      <a:latin typeface="Cambria Math" panose="02040503050406030204" pitchFamily="18" charset="0"/>
                                    </a:rPr>
                                    <m:t>𝐾</m:t>
                                  </m:r>
                                </m:num>
                                <m:den>
                                  <m:sSubSup>
                                    <m:sSubSupPr>
                                      <m:ctrlPr>
                                        <a:rPr lang="en-IN" sz="2200" i="1">
                                          <a:latin typeface="Cambria Math" panose="02040503050406030204" pitchFamily="18" charset="0"/>
                                        </a:rPr>
                                      </m:ctrlPr>
                                    </m:sSubSupPr>
                                    <m:e>
                                      <m:r>
                                        <a:rPr lang="en-IN" sz="2200" i="1">
                                          <a:latin typeface="Cambria Math" panose="02040503050406030204" pitchFamily="18" charset="0"/>
                                        </a:rPr>
                                        <m:t>𝑛</m:t>
                                      </m:r>
                                    </m:e>
                                    <m:sub>
                                      <m:r>
                                        <a:rPr lang="en-IN" sz="2200" i="1">
                                          <a:latin typeface="Cambria Math" panose="02040503050406030204" pitchFamily="18" charset="0"/>
                                        </a:rPr>
                                        <m:t>𝑖𝑗</m:t>
                                      </m:r>
                                    </m:sub>
                                    <m:sup>
                                      <m:d>
                                        <m:dPr>
                                          <m:ctrlPr>
                                            <a:rPr lang="en-IN" sz="2200" i="1">
                                              <a:latin typeface="Cambria Math" panose="02040503050406030204" pitchFamily="18" charset="0"/>
                                            </a:rPr>
                                          </m:ctrlPr>
                                        </m:dPr>
                                        <m:e>
                                          <m:r>
                                            <a:rPr lang="en-IN" sz="2200" i="1">
                                              <a:latin typeface="Cambria Math" panose="02040503050406030204" pitchFamily="18" charset="0"/>
                                            </a:rPr>
                                            <m:t>1</m:t>
                                          </m:r>
                                        </m:e>
                                      </m:d>
                                    </m:sup>
                                  </m:sSubSup>
                                </m:den>
                              </m:f>
                            </m:e>
                          </m:d>
                          <m:r>
                            <a:rPr lang="en-IN" sz="2200" i="1">
                              <a:latin typeface="Cambria Math" panose="02040503050406030204" pitchFamily="18" charset="0"/>
                            </a:rPr>
                            <m:t>,</m:t>
                          </m:r>
                          <m:d>
                            <m:dPr>
                              <m:begChr m:val="⌊"/>
                              <m:endChr m:val="⌋"/>
                              <m:ctrlPr>
                                <a:rPr lang="en-IN" sz="2200" i="1">
                                  <a:latin typeface="Cambria Math" panose="02040503050406030204" pitchFamily="18" charset="0"/>
                                </a:rPr>
                              </m:ctrlPr>
                            </m:dPr>
                            <m:e>
                              <m:f>
                                <m:fPr>
                                  <m:ctrlPr>
                                    <a:rPr lang="en-IN" sz="2200" i="1">
                                      <a:latin typeface="Cambria Math" panose="02040503050406030204" pitchFamily="18" charset="0"/>
                                    </a:rPr>
                                  </m:ctrlPr>
                                </m:fPr>
                                <m:num>
                                  <m:sSubSup>
                                    <m:sSubSupPr>
                                      <m:ctrlPr>
                                        <a:rPr lang="en-IN" sz="2200" i="1">
                                          <a:latin typeface="Cambria Math" panose="02040503050406030204" pitchFamily="18" charset="0"/>
                                        </a:rPr>
                                      </m:ctrlPr>
                                    </m:sSubSupPr>
                                    <m:e>
                                      <m:r>
                                        <a:rPr lang="en-IN" sz="2200" i="1">
                                          <a:latin typeface="Cambria Math" panose="02040503050406030204" pitchFamily="18" charset="0"/>
                                        </a:rPr>
                                        <m:t>(</m:t>
                                      </m:r>
                                      <m:r>
                                        <a:rPr lang="en-IN" sz="2200" i="1">
                                          <a:latin typeface="Cambria Math" panose="02040503050406030204" pitchFamily="18" charset="0"/>
                                        </a:rPr>
                                        <m:t>𝑛</m:t>
                                      </m:r>
                                    </m:e>
                                    <m:sub>
                                      <m:r>
                                        <a:rPr lang="en-IN" sz="2200" i="1">
                                          <a:latin typeface="Cambria Math" panose="02040503050406030204" pitchFamily="18" charset="0"/>
                                        </a:rPr>
                                        <m:t>𝑖𝑗</m:t>
                                      </m:r>
                                    </m:sub>
                                    <m:sup>
                                      <m:d>
                                        <m:dPr>
                                          <m:ctrlPr>
                                            <a:rPr lang="en-IN" sz="2200" i="1">
                                              <a:latin typeface="Cambria Math" panose="02040503050406030204" pitchFamily="18" charset="0"/>
                                            </a:rPr>
                                          </m:ctrlPr>
                                        </m:dPr>
                                        <m:e>
                                          <m:r>
                                            <a:rPr lang="en-IN" sz="2200" i="1">
                                              <a:latin typeface="Cambria Math" panose="02040503050406030204" pitchFamily="18" charset="0"/>
                                            </a:rPr>
                                            <m:t>1</m:t>
                                          </m:r>
                                        </m:e>
                                      </m:d>
                                    </m:sup>
                                  </m:sSubSup>
                                  <m:r>
                                    <a:rPr lang="en-IN" sz="2200" i="1">
                                      <a:latin typeface="Cambria Math" panose="02040503050406030204" pitchFamily="18" charset="0"/>
                                    </a:rPr>
                                    <m:t>−2)</m:t>
                                  </m:r>
                                  <m:r>
                                    <a:rPr lang="en-IN" sz="2200" i="1">
                                      <a:latin typeface="Cambria Math" panose="02040503050406030204" pitchFamily="18" charset="0"/>
                                    </a:rPr>
                                    <m:t>𝐾</m:t>
                                  </m:r>
                                </m:num>
                                <m:den>
                                  <m:sSubSup>
                                    <m:sSubSupPr>
                                      <m:ctrlPr>
                                        <a:rPr lang="en-IN" sz="2200" i="1">
                                          <a:latin typeface="Cambria Math" panose="02040503050406030204" pitchFamily="18" charset="0"/>
                                        </a:rPr>
                                      </m:ctrlPr>
                                    </m:sSubSupPr>
                                    <m:e>
                                      <m:r>
                                        <a:rPr lang="en-IN" sz="2200" i="1">
                                          <a:latin typeface="Cambria Math" panose="02040503050406030204" pitchFamily="18" charset="0"/>
                                        </a:rPr>
                                        <m:t>𝑛</m:t>
                                      </m:r>
                                    </m:e>
                                    <m:sub>
                                      <m:r>
                                        <a:rPr lang="en-IN" sz="2200" i="1">
                                          <a:latin typeface="Cambria Math" panose="02040503050406030204" pitchFamily="18" charset="0"/>
                                        </a:rPr>
                                        <m:t>𝑖𝑗</m:t>
                                      </m:r>
                                    </m:sub>
                                    <m:sup>
                                      <m:d>
                                        <m:dPr>
                                          <m:ctrlPr>
                                            <a:rPr lang="en-IN" sz="2200" i="1">
                                              <a:latin typeface="Cambria Math" panose="02040503050406030204" pitchFamily="18" charset="0"/>
                                            </a:rPr>
                                          </m:ctrlPr>
                                        </m:dPr>
                                        <m:e>
                                          <m:r>
                                            <a:rPr lang="en-IN" sz="2200" i="1">
                                              <a:latin typeface="Cambria Math" panose="02040503050406030204" pitchFamily="18" charset="0"/>
                                            </a:rPr>
                                            <m:t>1</m:t>
                                          </m:r>
                                        </m:e>
                                      </m:d>
                                    </m:sup>
                                  </m:sSubSup>
                                </m:den>
                              </m:f>
                            </m:e>
                          </m:d>
                          <m:r>
                            <a:rPr lang="en-IN" sz="2200" i="1">
                              <a:latin typeface="Cambria Math" panose="02040503050406030204" pitchFamily="18" charset="0"/>
                            </a:rPr>
                            <m:t>,⋯,0</m:t>
                          </m:r>
                        </m:e>
                      </m:d>
                    </m:oMath>
                  </m:oMathPara>
                </a14:m>
                <a:endParaRPr lang="en-IN" sz="2200"/>
              </a:p>
            </p:txBody>
          </p:sp>
        </mc:Choice>
        <mc:Fallback xmlns="">
          <p:sp>
            <p:nvSpPr>
              <p:cNvPr id="14" name="TextBox 13">
                <a:extLst>
                  <a:ext uri="{FF2B5EF4-FFF2-40B4-BE49-F238E27FC236}">
                    <a16:creationId xmlns:a16="http://schemas.microsoft.com/office/drawing/2014/main" id="{662BE5DA-1068-49B3-9990-54E36A3DC5FB}"/>
                  </a:ext>
                </a:extLst>
              </p:cNvPr>
              <p:cNvSpPr txBox="1">
                <a:spLocks noRot="1" noChangeAspect="1" noMove="1" noResize="1" noEditPoints="1" noAdjustHandles="1" noChangeArrowheads="1" noChangeShapeType="1" noTextEdit="1"/>
              </p:cNvSpPr>
              <p:nvPr/>
            </p:nvSpPr>
            <p:spPr>
              <a:xfrm>
                <a:off x="-567572" y="4205914"/>
                <a:ext cx="7618714" cy="1168397"/>
              </a:xfrm>
              <a:prstGeom prst="rect">
                <a:avLst/>
              </a:prstGeom>
              <a:blipFill>
                <a:blip r:embed="rId7"/>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E34ED88F-14AD-643E-B682-D0E2748006BB}"/>
              </a:ext>
            </a:extLst>
          </p:cNvPr>
          <p:cNvSpPr/>
          <p:nvPr/>
        </p:nvSpPr>
        <p:spPr>
          <a:xfrm rot="5400000" flipV="1">
            <a:off x="3859733" y="33184"/>
            <a:ext cx="313929" cy="6048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E5099-AA9D-5E70-C0BE-FD20DB5710AF}"/>
                  </a:ext>
                </a:extLst>
              </p:cNvPr>
              <p:cNvSpPr txBox="1"/>
              <p:nvPr/>
            </p:nvSpPr>
            <p:spPr>
              <a:xfrm flipH="1">
                <a:off x="4713285" y="2554458"/>
                <a:ext cx="2204474" cy="472694"/>
              </a:xfrm>
              <a:prstGeom prst="rect">
                <a:avLst/>
              </a:prstGeom>
              <a:noFill/>
            </p:spPr>
            <p:txBody>
              <a:bodyPr wrap="square" rtlCol="0">
                <a:spAutoFit/>
              </a:bodyPr>
              <a:lstStyle/>
              <a:p>
                <a:r>
                  <a:rPr lang="en-IN" b="0"/>
                  <a:t>(</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𝑖𝑗</m:t>
                        </m:r>
                      </m:sub>
                      <m:sup>
                        <m:d>
                          <m:dPr>
                            <m:ctrlPr>
                              <a:rPr lang="en-IN" b="0" i="1" smtClean="0">
                                <a:latin typeface="Cambria Math" panose="02040503050406030204" pitchFamily="18" charset="0"/>
                              </a:rPr>
                            </m:ctrlPr>
                          </m:dPr>
                          <m:e>
                            <m:r>
                              <a:rPr lang="en-IN" b="0" i="1" smtClean="0">
                                <a:latin typeface="Cambria Math" panose="02040503050406030204" pitchFamily="18" charset="0"/>
                              </a:rPr>
                              <m:t>1</m:t>
                            </m:r>
                          </m:e>
                        </m:d>
                      </m:sup>
                    </m:sSubSup>
                    <m:r>
                      <a:rPr lang="en-IN" b="0" i="1" smtClean="0">
                        <a:latin typeface="Cambria Math" panose="02040503050406030204" pitchFamily="18" charset="0"/>
                      </a:rPr>
                      <m:t>+1)</m:t>
                    </m:r>
                  </m:oMath>
                </a14:m>
                <a:r>
                  <a:rPr lang="en-IN"/>
                  <a:t> points</a:t>
                </a:r>
              </a:p>
            </p:txBody>
          </p:sp>
        </mc:Choice>
        <mc:Fallback xmlns="">
          <p:sp>
            <p:nvSpPr>
              <p:cNvPr id="11" name="TextBox 10">
                <a:extLst>
                  <a:ext uri="{FF2B5EF4-FFF2-40B4-BE49-F238E27FC236}">
                    <a16:creationId xmlns:a16="http://schemas.microsoft.com/office/drawing/2014/main" id="{CAAE5099-AA9D-5E70-C0BE-FD20DB5710AF}"/>
                  </a:ext>
                </a:extLst>
              </p:cNvPr>
              <p:cNvSpPr txBox="1">
                <a:spLocks noRot="1" noChangeAspect="1" noMove="1" noResize="1" noEditPoints="1" noAdjustHandles="1" noChangeArrowheads="1" noChangeShapeType="1" noTextEdit="1"/>
              </p:cNvSpPr>
              <p:nvPr/>
            </p:nvSpPr>
            <p:spPr>
              <a:xfrm flipH="1">
                <a:off x="4713285" y="2554458"/>
                <a:ext cx="2204474" cy="472694"/>
              </a:xfrm>
              <a:prstGeom prst="rect">
                <a:avLst/>
              </a:prstGeom>
              <a:blipFill>
                <a:blip r:embed="rId8"/>
                <a:stretch>
                  <a:fillRect l="-2210" b="-8974"/>
                </a:stretch>
              </a:blipFill>
            </p:spPr>
            <p:txBody>
              <a:bodyPr/>
              <a:lstStyle/>
              <a:p>
                <a:r>
                  <a:rPr lang="en-US">
                    <a:noFill/>
                  </a:rPr>
                  <a:t> </a:t>
                </a:r>
              </a:p>
            </p:txBody>
          </p:sp>
        </mc:Fallback>
      </mc:AlternateContent>
    </p:spTree>
    <p:extLst>
      <p:ext uri="{BB962C8B-B14F-4D97-AF65-F5344CB8AC3E}">
        <p14:creationId xmlns:p14="http://schemas.microsoft.com/office/powerpoint/2010/main" val="43768229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xEl>
                                              <p:pRg st="4" end="4"/>
                                            </p:txEl>
                                          </p:spTgt>
                                        </p:tgtEl>
                                        <p:attrNameLst>
                                          <p:attrName>style.visibility</p:attrName>
                                        </p:attrNameLst>
                                      </p:cBhvr>
                                      <p:to>
                                        <p:strVal val="visible"/>
                                      </p:to>
                                    </p:set>
                                    <p:animEffect transition="in" filter="fade">
                                      <p:cBhvr>
                                        <p:cTn id="16" dur="500"/>
                                        <p:tgtEl>
                                          <p:spTgt spid="1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500"/>
                                        <p:tgtEl>
                                          <p:spTgt spid="8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fade">
                                      <p:cBhvr>
                                        <p:cTn id="44" dur="500"/>
                                        <p:tgtEl>
                                          <p:spTgt spid="9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5" end="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xEl>
                                              <p:pRg st="6" end="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nodeType="withEffect">
                                  <p:stCondLst>
                                    <p:cond delay="0"/>
                                  </p:stCondLst>
                                  <p:childTnLst>
                                    <p:set>
                                      <p:cBhvr>
                                        <p:cTn id="69" dur="1" fill="hold">
                                          <p:stCondLst>
                                            <p:cond delay="0"/>
                                          </p:stCondLst>
                                        </p:cTn>
                                        <p:tgtEl>
                                          <p:spTgt spid="13">
                                            <p:txEl>
                                              <p:pRg st="8" end="8"/>
                                            </p:txEl>
                                          </p:spTgt>
                                        </p:tgtEl>
                                        <p:attrNameLst>
                                          <p:attrName>style.visibility</p:attrName>
                                        </p:attrNameLst>
                                      </p:cBhvr>
                                      <p:to>
                                        <p:strVal val="visible"/>
                                      </p:to>
                                    </p:set>
                                    <p:animEffect transition="in" filter="fade">
                                      <p:cBhvr>
                                        <p:cTn id="70"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4" grpId="0"/>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86FC-2F2F-E504-393D-C1C1671F69FB}"/>
              </a:ext>
            </a:extLst>
          </p:cNvPr>
          <p:cNvSpPr>
            <a:spLocks noGrp="1"/>
          </p:cNvSpPr>
          <p:nvPr>
            <p:ph type="title"/>
          </p:nvPr>
        </p:nvSpPr>
        <p:spPr>
          <a:xfrm>
            <a:off x="609600" y="879224"/>
            <a:ext cx="10972800" cy="1008112"/>
          </a:xfrm>
        </p:spPr>
        <p:txBody>
          <a:bodyPr/>
          <a:lstStyle/>
          <a:p>
            <a:r>
              <a:rPr lang="en-GB" b="1">
                <a:solidFill>
                  <a:schemeClr val="accent1"/>
                </a:solidFill>
                <a:latin typeface="Segoe UI"/>
                <a:cs typeface="Segoe UI"/>
              </a:rPr>
              <a:t>Example</a:t>
            </a:r>
            <a:endParaRPr lang="en-US"/>
          </a:p>
        </p:txBody>
      </p:sp>
      <p:sp>
        <p:nvSpPr>
          <p:cNvPr id="4" name="Date Placeholder 3">
            <a:extLst>
              <a:ext uri="{FF2B5EF4-FFF2-40B4-BE49-F238E27FC236}">
                <a16:creationId xmlns:a16="http://schemas.microsoft.com/office/drawing/2014/main" id="{BA9C3357-D06C-2422-F336-98C1C8119E83}"/>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2098CC9A-8080-8771-ADAB-287C56F53E0E}"/>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E8AC1E2F-0BB3-3C50-C3FC-C81D3FD1DBE8}"/>
              </a:ext>
            </a:extLst>
          </p:cNvPr>
          <p:cNvSpPr>
            <a:spLocks noGrp="1"/>
          </p:cNvSpPr>
          <p:nvPr>
            <p:ph type="sldNum" sz="quarter" idx="12"/>
          </p:nvPr>
        </p:nvSpPr>
        <p:spPr/>
        <p:txBody>
          <a:bodyPr/>
          <a:lstStyle/>
          <a:p>
            <a:fld id="{330EA680-D336-4FF7-8B7A-9848BB0A1C32}" type="slidenum">
              <a:rPr lang="en-GB" smtClean="0"/>
              <a:t>14</a:t>
            </a:fld>
            <a:endParaRPr lang="en-GB"/>
          </a:p>
        </p:txBody>
      </p:sp>
      <p:pic>
        <p:nvPicPr>
          <p:cNvPr id="3" name="Picture 2" descr="A white sheet with black numbers and letters&#10;&#10;Description automatically generated">
            <a:extLst>
              <a:ext uri="{FF2B5EF4-FFF2-40B4-BE49-F238E27FC236}">
                <a16:creationId xmlns:a16="http://schemas.microsoft.com/office/drawing/2014/main" id="{41F5547B-FDD2-3317-DC05-AC016B11C82F}"/>
              </a:ext>
            </a:extLst>
          </p:cNvPr>
          <p:cNvPicPr>
            <a:picLocks noChangeAspect="1"/>
          </p:cNvPicPr>
          <p:nvPr/>
        </p:nvPicPr>
        <p:blipFill>
          <a:blip r:embed="rId3"/>
          <a:stretch>
            <a:fillRect/>
          </a:stretch>
        </p:blipFill>
        <p:spPr>
          <a:xfrm>
            <a:off x="2289957" y="1863214"/>
            <a:ext cx="8053577" cy="388228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1E45EA-0DB2-9EBB-25AB-5380443ACC3F}"/>
                  </a:ext>
                </a:extLst>
              </p:cNvPr>
              <p:cNvSpPr txBox="1"/>
              <p:nvPr/>
            </p:nvSpPr>
            <p:spPr>
              <a:xfrm>
                <a:off x="4210665" y="5671650"/>
                <a:ext cx="4122577" cy="6440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Segoe UI"/>
                    <a:cs typeface="Segoe UI"/>
                  </a:rPr>
                  <a:t>Table:</a:t>
                </a:r>
                <a:r>
                  <a:rPr lang="en-US" dirty="0">
                    <a:latin typeface="Segoe UI"/>
                    <a:cs typeface="Segoe UI"/>
                  </a:rPr>
                  <a:t> </a:t>
                </a:r>
                <a:r>
                  <a:rPr lang="en-US" dirty="0">
                    <a:latin typeface="Segoe UI" panose="020B0502040204020203" pitchFamily="34" charset="0"/>
                    <a:cs typeface="Segoe UI" panose="020B0502040204020203" pitchFamily="34" charset="0"/>
                  </a:rPr>
                  <a:t>An example </a:t>
                </a:r>
                <a:r>
                  <a:rPr lang="en-IN" b="0" dirty="0">
                    <a:latin typeface="Segoe UI" panose="020B0502040204020203" pitchFamily="34" charset="0"/>
                    <a:cs typeface="Segoe UI" panose="020B0502040204020203" pitchFamily="34" charset="0"/>
                  </a:rPr>
                  <a:t>for </a:t>
                </a:r>
                <a14:m>
                  <m:oMath xmlns:m="http://schemas.openxmlformats.org/officeDocument/2006/math">
                    <m:r>
                      <a:rPr lang="en-IN" b="0" i="1" smtClean="0">
                        <a:latin typeface="Cambria Math" panose="02040503050406030204" pitchFamily="18" charset="0"/>
                      </a:rPr>
                      <m:t>𝐿</m:t>
                    </m:r>
                    <m:r>
                      <a:rPr lang="en-IN" b="0" i="1" smtClean="0">
                        <a:latin typeface="Cambria Math" panose="02040503050406030204" pitchFamily="18" charset="0"/>
                      </a:rPr>
                      <m:t>=3, </m:t>
                    </m:r>
                    <m:r>
                      <a:rPr lang="en-IN" b="0" i="1" smtClean="0">
                        <a:latin typeface="Cambria Math" panose="02040503050406030204" pitchFamily="18" charset="0"/>
                      </a:rPr>
                      <m:t>𝐾</m:t>
                    </m:r>
                    <m:r>
                      <a:rPr lang="en-IN" b="0" i="1" smtClean="0">
                        <a:latin typeface="Cambria Math" panose="02040503050406030204" pitchFamily="18" charset="0"/>
                      </a:rPr>
                      <m:t>=16</m:t>
                    </m:r>
                  </m:oMath>
                </a14:m>
                <a:endParaRPr lang="en-IN" dirty="0">
                  <a:latin typeface="Segoe UI" panose="020B0502040204020203" pitchFamily="34" charset="0"/>
                  <a:cs typeface="Segoe UI" panose="020B0502040204020203" pitchFamily="34" charset="0"/>
                </a:endParaRPr>
              </a:p>
              <a:p>
                <a:endParaRPr lang="en-US" dirty="0">
                  <a:latin typeface="Segoe UI"/>
                  <a:cs typeface="Segoe UI"/>
                </a:endParaRPr>
              </a:p>
            </p:txBody>
          </p:sp>
        </mc:Choice>
        <mc:Fallback xmlns="">
          <p:sp>
            <p:nvSpPr>
              <p:cNvPr id="9" name="TextBox 8">
                <a:extLst>
                  <a:ext uri="{FF2B5EF4-FFF2-40B4-BE49-F238E27FC236}">
                    <a16:creationId xmlns:a16="http://schemas.microsoft.com/office/drawing/2014/main" id="{461E45EA-0DB2-9EBB-25AB-5380443ACC3F}"/>
                  </a:ext>
                </a:extLst>
              </p:cNvPr>
              <p:cNvSpPr txBox="1">
                <a:spLocks noRot="1" noChangeAspect="1" noMove="1" noResize="1" noEditPoints="1" noAdjustHandles="1" noChangeArrowheads="1" noChangeShapeType="1" noTextEdit="1"/>
              </p:cNvSpPr>
              <p:nvPr/>
            </p:nvSpPr>
            <p:spPr>
              <a:xfrm>
                <a:off x="4210665" y="5671650"/>
                <a:ext cx="4122577" cy="644064"/>
              </a:xfrm>
              <a:prstGeom prst="rect">
                <a:avLst/>
              </a:prstGeom>
              <a:blipFill>
                <a:blip r:embed="rId4"/>
                <a:stretch>
                  <a:fillRect l="-1331" t="-3774"/>
                </a:stretch>
              </a:blipFill>
            </p:spPr>
            <p:txBody>
              <a:bodyPr/>
              <a:lstStyle/>
              <a:p>
                <a:r>
                  <a:rPr lang="en-US">
                    <a:noFill/>
                  </a:rPr>
                  <a:t> </a:t>
                </a:r>
              </a:p>
            </p:txBody>
          </p:sp>
        </mc:Fallback>
      </mc:AlternateContent>
    </p:spTree>
    <p:extLst>
      <p:ext uri="{BB962C8B-B14F-4D97-AF65-F5344CB8AC3E}">
        <p14:creationId xmlns:p14="http://schemas.microsoft.com/office/powerpoint/2010/main" val="1509091954"/>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86FC-2F2F-E504-393D-C1C1671F69FB}"/>
              </a:ext>
            </a:extLst>
          </p:cNvPr>
          <p:cNvSpPr>
            <a:spLocks noGrp="1"/>
          </p:cNvSpPr>
          <p:nvPr>
            <p:ph type="title"/>
          </p:nvPr>
        </p:nvSpPr>
        <p:spPr>
          <a:xfrm>
            <a:off x="609600" y="879224"/>
            <a:ext cx="10972800" cy="1008112"/>
          </a:xfrm>
        </p:spPr>
        <p:txBody>
          <a:bodyPr/>
          <a:lstStyle/>
          <a:p>
            <a:r>
              <a:rPr lang="en-GB" b="1">
                <a:solidFill>
                  <a:schemeClr val="accent1"/>
                </a:solidFill>
                <a:latin typeface="Segoe UI"/>
                <a:cs typeface="Segoe UI"/>
              </a:rPr>
              <a:t>Adaptive HD Loss</a:t>
            </a:r>
            <a:endParaRPr lang="en-GB" b="1">
              <a:solidFill>
                <a:schemeClr val="accent1"/>
              </a:solidFill>
            </a:endParaRPr>
          </a:p>
        </p:txBody>
      </p:sp>
      <p:sp>
        <p:nvSpPr>
          <p:cNvPr id="4" name="Date Placeholder 3">
            <a:extLst>
              <a:ext uri="{FF2B5EF4-FFF2-40B4-BE49-F238E27FC236}">
                <a16:creationId xmlns:a16="http://schemas.microsoft.com/office/drawing/2014/main" id="{BA9C3357-D06C-2422-F336-98C1C8119E83}"/>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2098CC9A-8080-8771-ADAB-287C56F53E0E}"/>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E8AC1E2F-0BB3-3C50-C3FC-C81D3FD1DBE8}"/>
              </a:ext>
            </a:extLst>
          </p:cNvPr>
          <p:cNvSpPr>
            <a:spLocks noGrp="1"/>
          </p:cNvSpPr>
          <p:nvPr>
            <p:ph type="sldNum" sz="quarter" idx="12"/>
          </p:nvPr>
        </p:nvSpPr>
        <p:spPr/>
        <p:txBody>
          <a:bodyPr/>
          <a:lstStyle/>
          <a:p>
            <a:fld id="{330EA680-D336-4FF7-8B7A-9848BB0A1C32}" type="slidenum">
              <a:rPr lang="en-GB" smtClean="0"/>
              <a:t>15</a:t>
            </a:fld>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D899C49-76BF-22A3-0D49-F77C7B703167}"/>
                  </a:ext>
                </a:extLst>
              </p:cNvPr>
              <p:cNvSpPr txBox="1"/>
              <p:nvPr/>
            </p:nvSpPr>
            <p:spPr>
              <a:xfrm>
                <a:off x="6647285" y="4406472"/>
                <a:ext cx="5053303" cy="19662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1" i="1" dirty="0" smtClean="0">
                          <a:latin typeface="Cambria Math" panose="02040503050406030204" pitchFamily="18" charset="0"/>
                        </a:rPr>
                        <m:t>𝑮𝒓𝒐𝒖𝒏𝒅𝒕𝒓𝒖𝒕𝒉</m:t>
                      </m:r>
                      <m:r>
                        <a:rPr lang="en-IN" b="1" i="1" dirty="0" smtClean="0">
                          <a:latin typeface="Cambria Math" panose="02040503050406030204" pitchFamily="18" charset="0"/>
                        </a:rPr>
                        <m:t> </m:t>
                      </m:r>
                      <m:r>
                        <a:rPr lang="en-IN" b="1" i="1" dirty="0" smtClean="0">
                          <a:latin typeface="Cambria Math" panose="02040503050406030204" pitchFamily="18" charset="0"/>
                        </a:rPr>
                        <m:t>𝑯𝑫</m:t>
                      </m:r>
                    </m:oMath>
                  </m:oMathPara>
                </a14:m>
                <a:endParaRPr lang="en-IN" b="1"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0≤</m:t>
                          </m:r>
                          <m:r>
                            <a:rPr lang="en-IN" b="0" i="1" smtClean="0">
                              <a:latin typeface="Cambria Math" panose="02040503050406030204" pitchFamily="18" charset="0"/>
                            </a:rPr>
                            <m:t>𝐷</m:t>
                          </m:r>
                        </m:e>
                        <m:sub>
                          <m:r>
                            <a:rPr lang="en-IN" b="0" i="1" smtClean="0">
                              <a:latin typeface="Cambria Math" panose="02040503050406030204" pitchFamily="18" charset="0"/>
                            </a:rPr>
                            <m:t>𝐻</m:t>
                          </m:r>
                        </m:sub>
                        <m:sup>
                          <m:sSubSup>
                            <m:sSubSupPr>
                              <m:ctrlPr>
                                <a:rPr lang="en-IN" i="1">
                                  <a:latin typeface="Cambria Math" panose="02040503050406030204" pitchFamily="18" charset="0"/>
                                </a:rPr>
                              </m:ctrlPr>
                            </m:sSubSupPr>
                            <m:e>
                              <m:r>
                                <a:rPr lang="en-IN" b="0" i="1" smtClean="0">
                                  <a:latin typeface="Cambria Math" panose="02040503050406030204" pitchFamily="18" charset="0"/>
                                </a:rPr>
                                <m:t>(</m:t>
                              </m:r>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1</m:t>
                                  </m:r>
                                </m:e>
                              </m:d>
                            </m:sup>
                          </m:sSubSup>
                          <m:r>
                            <a:rPr lang="en-IN" b="0" i="1" smtClean="0">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b="0" i="1" smtClean="0">
                                      <a:latin typeface="Cambria Math" panose="02040503050406030204" pitchFamily="18" charset="0"/>
                                    </a:rPr>
                                    <m:t>2</m:t>
                                  </m:r>
                                </m:e>
                              </m:d>
                            </m:sup>
                          </m:sSubSup>
                          <m:r>
                            <a:rPr lang="en-IN" b="0" i="1" smtClean="0">
                              <a:latin typeface="Cambria Math" panose="02040503050406030204" pitchFamily="18" charset="0"/>
                            </a:rPr>
                            <m:t>)</m:t>
                          </m:r>
                        </m:sup>
                      </m:sSubSup>
                      <m:d>
                        <m:dPr>
                          <m:ctrlPr>
                            <a:rPr lang="en-IN" b="0" i="1" smtClean="0">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r>
                        <a:rPr lang="en-IN" b="0" i="1" smtClean="0">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𝐿</m:t>
                          </m:r>
                        </m:e>
                        <m:sub>
                          <m:r>
                            <a:rPr lang="en-IN" i="1">
                              <a:latin typeface="Cambria Math" panose="02040503050406030204" pitchFamily="18" charset="0"/>
                            </a:rPr>
                            <m:t>𝐻𝐷</m:t>
                          </m:r>
                        </m:sub>
                        <m:sup>
                          <m:sSubSup>
                            <m:sSubSupPr>
                              <m:ctrlPr>
                                <a:rPr lang="en-IN" i="1">
                                  <a:latin typeface="Cambria Math" panose="02040503050406030204" pitchFamily="18" charset="0"/>
                                </a:rPr>
                              </m:ctrlPr>
                            </m:sSubSupPr>
                            <m:e>
                              <m:r>
                                <a:rPr lang="en-IN" i="1">
                                  <a:latin typeface="Cambria Math" panose="02040503050406030204" pitchFamily="18" charset="0"/>
                                </a:rPr>
                                <m:t>(</m:t>
                              </m:r>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1</m:t>
                                  </m:r>
                                </m:e>
                              </m:d>
                            </m:sup>
                          </m:sSubSup>
                          <m:r>
                            <a:rPr lang="en-IN" i="1">
                              <a:latin typeface="Cambria Math" panose="02040503050406030204" pitchFamily="18" charset="0"/>
                            </a:rPr>
                            <m:t>)</m:t>
                          </m:r>
                        </m:sup>
                      </m:sSubSup>
                      <m:d>
                        <m:dPr>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r>
                            <m:rPr>
                              <m:nor/>
                            </m:rPr>
                            <a:rPr lang="en-IN" dirty="0"/>
                            <m:t>)</m:t>
                          </m:r>
                          <m:r>
                            <m:rPr>
                              <m:nor/>
                            </m:rPr>
                            <a:rPr lang="en-IN" b="0" i="0" dirty="0" smtClean="0"/>
                            <m:t>[</m:t>
                          </m:r>
                          <m:sSubSup>
                            <m:sSubSupPr>
                              <m:ctrlPr>
                                <a:rPr lang="en-IN" i="1">
                                  <a:latin typeface="Cambria Math" panose="02040503050406030204" pitchFamily="18" charset="0"/>
                                </a:rPr>
                              </m:ctrlPr>
                            </m:sSubSupPr>
                            <m:e>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2</m:t>
                                  </m:r>
                                </m:e>
                              </m:d>
                            </m:sup>
                          </m:sSubSup>
                        </m:e>
                      </m:d>
                      <m:r>
                        <a:rPr lang="en-IN" b="0" i="1" smtClean="0">
                          <a:latin typeface="Cambria Math" panose="02040503050406030204" pitchFamily="18" charset="0"/>
                        </a:rPr>
                        <m:t>≤</m:t>
                      </m:r>
                      <m:r>
                        <a:rPr lang="en-IN" b="0" i="1" smtClean="0">
                          <a:latin typeface="Cambria Math" panose="02040503050406030204" pitchFamily="18" charset="0"/>
                        </a:rPr>
                        <m:t>𝐾</m:t>
                      </m:r>
                    </m:oMath>
                  </m:oMathPara>
                </a14:m>
                <a:endParaRPr lang="en-IN"/>
              </a:p>
              <a:p>
                <a:endParaRPr lang="en-IN"/>
              </a:p>
              <a:p>
                <a:pPr/>
                <a14:m>
                  <m:oMathPara xmlns:m="http://schemas.openxmlformats.org/officeDocument/2006/math">
                    <m:oMathParaPr>
                      <m:jc m:val="centerGroup"/>
                    </m:oMathParaPr>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0≤</m:t>
                          </m:r>
                          <m:r>
                            <a:rPr lang="en-IN" sz="1800" i="1">
                              <a:latin typeface="Cambria Math" panose="02040503050406030204" pitchFamily="18" charset="0"/>
                            </a:rPr>
                            <m:t>𝑑</m:t>
                          </m:r>
                        </m:e>
                        <m:sub>
                          <m:r>
                            <a:rPr lang="en-IN" sz="1800" i="1">
                              <a:latin typeface="Cambria Math" panose="02040503050406030204" pitchFamily="18" charset="0"/>
                            </a:rPr>
                            <m:t>𝐻</m:t>
                          </m:r>
                        </m:sub>
                      </m:sSub>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r>
                        <a:rPr lang="en-IN" sz="1800" i="1">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𝐾</m:t>
                          </m:r>
                        </m:num>
                        <m:den>
                          <m:r>
                            <a:rPr lang="en-IN" sz="1800" i="1">
                              <a:latin typeface="Cambria Math" panose="02040503050406030204" pitchFamily="18" charset="0"/>
                            </a:rPr>
                            <m:t>2</m:t>
                          </m:r>
                        </m:den>
                      </m:f>
                      <m:d>
                        <m:dPr>
                          <m:ctrlPr>
                            <a:rPr lang="en-IN" sz="1800" i="1">
                              <a:latin typeface="Cambria Math" panose="02040503050406030204" pitchFamily="18" charset="0"/>
                            </a:rPr>
                          </m:ctrlPr>
                        </m:dPr>
                        <m:e>
                          <m:r>
                            <a:rPr lang="en-IN" sz="1800" i="1">
                              <a:latin typeface="Cambria Math" panose="02040503050406030204" pitchFamily="18" charset="0"/>
                            </a:rPr>
                            <m:t>1−</m:t>
                          </m:r>
                          <m:func>
                            <m:funcPr>
                              <m:ctrlPr>
                                <a:rPr lang="en-IN" sz="1800" i="1">
                                  <a:latin typeface="Cambria Math" panose="02040503050406030204" pitchFamily="18" charset="0"/>
                                </a:rPr>
                              </m:ctrlPr>
                            </m:funcPr>
                            <m:fName>
                              <m:r>
                                <m:rPr>
                                  <m:sty m:val="p"/>
                                </m:rPr>
                                <a:rPr lang="en-IN" sz="1800">
                                  <a:latin typeface="Cambria Math" panose="02040503050406030204" pitchFamily="18" charset="0"/>
                                </a:rPr>
                                <m:t>cos</m:t>
                              </m:r>
                            </m:fName>
                            <m:e>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e>
                          </m:func>
                        </m:e>
                      </m:d>
                      <m:r>
                        <a:rPr lang="en-IN" sz="1800" b="0" i="1" smtClean="0">
                          <a:latin typeface="Cambria Math" panose="02040503050406030204" pitchFamily="18" charset="0"/>
                        </a:rPr>
                        <m:t>≤</m:t>
                      </m:r>
                      <m:r>
                        <a:rPr lang="en-IN" sz="1800" b="0" i="1" smtClean="0">
                          <a:latin typeface="Cambria Math" panose="02040503050406030204" pitchFamily="18" charset="0"/>
                        </a:rPr>
                        <m:t>𝐾</m:t>
                      </m:r>
                    </m:oMath>
                  </m:oMathPara>
                </a14:m>
                <a:endParaRPr lang="en-IN"/>
              </a:p>
              <a:p>
                <a:pPr/>
                <a14:m>
                  <m:oMathPara xmlns:m="http://schemas.openxmlformats.org/officeDocument/2006/math">
                    <m:oMathParaPr>
                      <m:jc m:val="centerGroup"/>
                    </m:oMathParaPr>
                    <m:oMath xmlns:m="http://schemas.openxmlformats.org/officeDocument/2006/math">
                      <m:r>
                        <a:rPr lang="en-IN" b="1" i="1" dirty="0">
                          <a:latin typeface="Cambria Math" panose="02040503050406030204" pitchFamily="18" charset="0"/>
                        </a:rPr>
                        <m:t>𝑷</m:t>
                      </m:r>
                      <m:r>
                        <a:rPr lang="en-IN" b="1" i="1" dirty="0" smtClean="0">
                          <a:latin typeface="Cambria Math" panose="02040503050406030204" pitchFamily="18" charset="0"/>
                        </a:rPr>
                        <m:t>𝒓𝒆𝒅𝒊𝒄𝒕𝒆𝒅</m:t>
                      </m:r>
                      <m:r>
                        <a:rPr lang="en-IN" b="1" i="1" dirty="0" smtClean="0">
                          <a:latin typeface="Cambria Math" panose="02040503050406030204" pitchFamily="18" charset="0"/>
                        </a:rPr>
                        <m:t> </m:t>
                      </m:r>
                      <m:r>
                        <a:rPr lang="en-IN" b="1" i="1" dirty="0" smtClean="0">
                          <a:latin typeface="Cambria Math" panose="02040503050406030204" pitchFamily="18" charset="0"/>
                        </a:rPr>
                        <m:t>𝑯𝑫</m:t>
                      </m:r>
                    </m:oMath>
                  </m:oMathPara>
                </a14:m>
                <a:endParaRPr lang="en-IN" b="1" i="1">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6D899C49-76BF-22A3-0D49-F77C7B703167}"/>
                  </a:ext>
                </a:extLst>
              </p:cNvPr>
              <p:cNvSpPr txBox="1">
                <a:spLocks noRot="1" noChangeAspect="1" noMove="1" noResize="1" noEditPoints="1" noAdjustHandles="1" noChangeArrowheads="1" noChangeShapeType="1" noTextEdit="1"/>
              </p:cNvSpPr>
              <p:nvPr/>
            </p:nvSpPr>
            <p:spPr>
              <a:xfrm>
                <a:off x="6647285" y="4406472"/>
                <a:ext cx="5053303" cy="196624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5FD92D5-3F4B-BE2B-9FC8-385B48434149}"/>
                  </a:ext>
                </a:extLst>
              </p:cNvPr>
              <p:cNvSpPr txBox="1"/>
              <p:nvPr/>
            </p:nvSpPr>
            <p:spPr>
              <a:xfrm>
                <a:off x="1076487" y="2603005"/>
                <a:ext cx="4335268" cy="1262333"/>
              </a:xfrm>
              <a:prstGeom prst="rect">
                <a:avLst/>
              </a:prstGeom>
              <a:noFill/>
              <a:ln w="28575">
                <a:solidFill>
                  <a:srgbClr val="FF0000"/>
                </a:solidFill>
              </a:ln>
            </p:spPr>
            <p:txBody>
              <a:bodyPr wrap="square">
                <a:spAutoFit/>
              </a:bodyPr>
              <a:lstStyle/>
              <a:p>
                <a:pPr marL="285750" indent="-285750">
                  <a:buFont typeface="Arial" panose="020B0604020202020204" pitchFamily="34" charset="0"/>
                  <a:buChar char="•"/>
                </a:pPr>
                <a14:m>
                  <m:oMath xmlns:m="http://schemas.openxmlformats.org/officeDocument/2006/math">
                    <m:sSup>
                      <m:sSupPr>
                        <m:ctrlPr>
                          <a:rPr lang="en-US" b="0" i="1" smtClean="0">
                            <a:latin typeface="Cambria Math" panose="02040503050406030204" pitchFamily="18" charset="0"/>
                          </a:rPr>
                        </m:ctrlPr>
                      </m:sSupPr>
                      <m:e>
                        <m:d>
                          <m:dPr>
                            <m:ctrlPr>
                              <a:rPr lang="en-IN" b="0" i="1" smtClean="0">
                                <a:latin typeface="Cambria Math" panose="02040503050406030204" pitchFamily="18" charset="0"/>
                              </a:rPr>
                            </m:ctrlPr>
                          </m:dPr>
                          <m:e>
                            <m:sSubSup>
                              <m:sSubSupPr>
                                <m:ctrlPr>
                                  <a:rPr lang="en-IN" i="1">
                                    <a:latin typeface="Cambria Math" panose="02040503050406030204" pitchFamily="18" charset="0"/>
                                  </a:rPr>
                                </m:ctrlPr>
                              </m:sSubSupPr>
                              <m:e>
                                <m:r>
                                  <a:rPr lang="en-IN" i="1">
                                    <a:latin typeface="Cambria Math" panose="02040503050406030204" pitchFamily="18" charset="0"/>
                                  </a:rPr>
                                  <m:t>𝐷</m:t>
                                </m:r>
                              </m:e>
                              <m:sub>
                                <m:r>
                                  <a:rPr lang="en-IN" i="1">
                                    <a:latin typeface="Cambria Math" panose="02040503050406030204" pitchFamily="18" charset="0"/>
                                  </a:rPr>
                                  <m:t>𝐻</m:t>
                                </m:r>
                              </m:sub>
                              <m:sup>
                                <m:sSubSup>
                                  <m:sSubSupPr>
                                    <m:ctrlPr>
                                      <a:rPr lang="en-IN" i="1">
                                        <a:latin typeface="Cambria Math" panose="02040503050406030204" pitchFamily="18" charset="0"/>
                                      </a:rPr>
                                    </m:ctrlPr>
                                  </m:sSubSupPr>
                                  <m:e>
                                    <m:r>
                                      <a:rPr lang="en-IN" i="1">
                                        <a:latin typeface="Cambria Math" panose="02040503050406030204" pitchFamily="18" charset="0"/>
                                      </a:rPr>
                                      <m:t>(</m:t>
                                    </m:r>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1</m:t>
                                        </m:r>
                                      </m:e>
                                    </m:d>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2</m:t>
                                        </m:r>
                                      </m:e>
                                    </m:d>
                                  </m:sup>
                                </m:sSubSup>
                                <m:r>
                                  <a:rPr lang="en-IN" i="1">
                                    <a:latin typeface="Cambria Math" panose="02040503050406030204" pitchFamily="18" charset="0"/>
                                  </a:rPr>
                                  <m:t>)</m:t>
                                </m:r>
                              </m:sup>
                            </m:sSubSup>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𝐻</m:t>
                                </m:r>
                              </m:sub>
                            </m:sSub>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e>
                        </m:d>
                      </m:e>
                      <m:sup>
                        <m:r>
                          <a:rPr lang="en-US" b="0" i="1" smtClean="0">
                            <a:latin typeface="Cambria Math" panose="02040503050406030204" pitchFamily="18" charset="0"/>
                          </a:rPr>
                          <m:t>2</m:t>
                        </m:r>
                      </m:sup>
                    </m:sSup>
                  </m:oMath>
                </a14:m>
                <a:endParaRPr lang="en-IN"/>
              </a:p>
              <a:p>
                <a:pPr marL="285750" indent="-285750">
                  <a:buFont typeface="Arial" panose="020B0604020202020204" pitchFamily="34" charset="0"/>
                  <a:buChar char="•"/>
                </a:pPr>
                <a14:m>
                  <m:oMath xmlns:m="http://schemas.openxmlformats.org/officeDocument/2006/math">
                    <m:d>
                      <m:dPr>
                        <m:begChr m:val="|"/>
                        <m:endChr m:val="|"/>
                        <m:ctrlPr>
                          <a:rPr lang="en-IN" i="1" smtClean="0">
                            <a:latin typeface="Cambria Math" panose="02040503050406030204" pitchFamily="18" charset="0"/>
                          </a:rPr>
                        </m:ctrlPr>
                      </m:dPr>
                      <m:e>
                        <m:sSubSup>
                          <m:sSubSupPr>
                            <m:ctrlPr>
                              <a:rPr lang="en-IN" i="1">
                                <a:latin typeface="Cambria Math" panose="02040503050406030204" pitchFamily="18" charset="0"/>
                              </a:rPr>
                            </m:ctrlPr>
                          </m:sSubSupPr>
                          <m:e>
                            <m:r>
                              <a:rPr lang="en-IN" i="1">
                                <a:latin typeface="Cambria Math" panose="02040503050406030204" pitchFamily="18" charset="0"/>
                              </a:rPr>
                              <m:t>𝐷</m:t>
                            </m:r>
                          </m:e>
                          <m:sub>
                            <m:r>
                              <a:rPr lang="en-IN" i="1">
                                <a:latin typeface="Cambria Math" panose="02040503050406030204" pitchFamily="18" charset="0"/>
                              </a:rPr>
                              <m:t>𝐻</m:t>
                            </m:r>
                          </m:sub>
                          <m:sup>
                            <m:sSubSup>
                              <m:sSubSupPr>
                                <m:ctrlPr>
                                  <a:rPr lang="en-IN" i="1">
                                    <a:latin typeface="Cambria Math" panose="02040503050406030204" pitchFamily="18" charset="0"/>
                                  </a:rPr>
                                </m:ctrlPr>
                              </m:sSubSupPr>
                              <m:e>
                                <m:r>
                                  <a:rPr lang="en-IN" i="1">
                                    <a:latin typeface="Cambria Math" panose="02040503050406030204" pitchFamily="18" charset="0"/>
                                  </a:rPr>
                                  <m:t>(</m:t>
                                </m:r>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1</m:t>
                                    </m:r>
                                  </m:e>
                                </m:d>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2</m:t>
                                    </m:r>
                                  </m:e>
                                </m:d>
                              </m:sup>
                            </m:sSubSup>
                            <m:r>
                              <a:rPr lang="en-IN" i="1">
                                <a:latin typeface="Cambria Math" panose="02040503050406030204" pitchFamily="18" charset="0"/>
                              </a:rPr>
                              <m:t>)</m:t>
                            </m:r>
                          </m:sup>
                        </m:sSubSup>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𝐻</m:t>
                            </m:r>
                          </m:sub>
                        </m:sSub>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e>
                    </m:d>
                  </m:oMath>
                </a14:m>
                <a:endParaRPr lang="en-IN"/>
              </a:p>
            </p:txBody>
          </p:sp>
        </mc:Choice>
        <mc:Fallback xmlns="">
          <p:sp>
            <p:nvSpPr>
              <p:cNvPr id="12" name="TextBox 11">
                <a:extLst>
                  <a:ext uri="{FF2B5EF4-FFF2-40B4-BE49-F238E27FC236}">
                    <a16:creationId xmlns:a16="http://schemas.microsoft.com/office/drawing/2014/main" id="{85FD92D5-3F4B-BE2B-9FC8-385B48434149}"/>
                  </a:ext>
                </a:extLst>
              </p:cNvPr>
              <p:cNvSpPr txBox="1">
                <a:spLocks noRot="1" noChangeAspect="1" noMove="1" noResize="1" noEditPoints="1" noAdjustHandles="1" noChangeArrowheads="1" noChangeShapeType="1" noTextEdit="1"/>
              </p:cNvSpPr>
              <p:nvPr/>
            </p:nvSpPr>
            <p:spPr>
              <a:xfrm>
                <a:off x="1076487" y="2603005"/>
                <a:ext cx="4335268" cy="1262333"/>
              </a:xfrm>
              <a:prstGeom prst="rect">
                <a:avLst/>
              </a:prstGeom>
              <a:blipFill>
                <a:blip r:embed="rId4"/>
                <a:stretch>
                  <a:fillRect/>
                </a:stretch>
              </a:blipFill>
              <a:ln w="28575">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45E4B32-85F9-DA97-1647-C9F80EC496A4}"/>
                  </a:ext>
                </a:extLst>
              </p:cNvPr>
              <p:cNvSpPr txBox="1"/>
              <p:nvPr/>
            </p:nvSpPr>
            <p:spPr>
              <a:xfrm>
                <a:off x="711200" y="1817384"/>
                <a:ext cx="5486400" cy="574388"/>
              </a:xfrm>
              <a:prstGeom prst="rect">
                <a:avLst/>
              </a:prstGeom>
              <a:noFill/>
            </p:spPr>
            <p:txBody>
              <a:bodyPr wrap="square" rtlCol="0">
                <a:spAutoFit/>
              </a:bodyPr>
              <a:lstStyle/>
              <a:p>
                <a:r>
                  <a:rPr lang="en-IN"/>
                  <a:t>Goal is to learn </a:t>
                </a:r>
                <a14:m>
                  <m:oMath xmlns:m="http://schemas.openxmlformats.org/officeDocument/2006/math">
                    <m:sSub>
                      <m:sSubPr>
                        <m:ctrlPr>
                          <a:rPr lang="en-IN" sz="1800" i="1" smtClean="0">
                            <a:latin typeface="Cambria Math" panose="02040503050406030204" pitchFamily="18" charset="0"/>
                          </a:rPr>
                        </m:ctrlPr>
                      </m:sSubPr>
                      <m:e>
                        <m:r>
                          <a:rPr lang="en-IN" sz="1800" i="1">
                            <a:latin typeface="Cambria Math" panose="02040503050406030204" pitchFamily="18" charset="0"/>
                          </a:rPr>
                          <m:t>𝑑</m:t>
                        </m:r>
                      </m:e>
                      <m:sub>
                        <m:r>
                          <a:rPr lang="en-IN" sz="1800" i="1">
                            <a:latin typeface="Cambria Math" panose="02040503050406030204" pitchFamily="18" charset="0"/>
                          </a:rPr>
                          <m:t>𝐻</m:t>
                        </m:r>
                      </m:sub>
                    </m:sSub>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oMath>
                </a14:m>
                <a:r>
                  <a:rPr lang="en-IN"/>
                  <a:t> through </a:t>
                </a:r>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𝐷</m:t>
                        </m:r>
                      </m:e>
                      <m:sub>
                        <m:r>
                          <a:rPr lang="en-IN" i="1">
                            <a:latin typeface="Cambria Math" panose="02040503050406030204" pitchFamily="18" charset="0"/>
                          </a:rPr>
                          <m:t>𝐻</m:t>
                        </m:r>
                      </m:sub>
                      <m:sup>
                        <m:sSubSup>
                          <m:sSubSupPr>
                            <m:ctrlPr>
                              <a:rPr lang="en-IN" i="1">
                                <a:latin typeface="Cambria Math" panose="02040503050406030204" pitchFamily="18" charset="0"/>
                              </a:rPr>
                            </m:ctrlPr>
                          </m:sSubSupPr>
                          <m:e>
                            <m:r>
                              <a:rPr lang="en-IN" i="1">
                                <a:latin typeface="Cambria Math" panose="02040503050406030204" pitchFamily="18" charset="0"/>
                              </a:rPr>
                              <m:t>(</m:t>
                            </m:r>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1</m:t>
                                </m:r>
                              </m:e>
                            </m:d>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2</m:t>
                                </m:r>
                              </m:e>
                            </m:d>
                          </m:sup>
                        </m:sSubSup>
                        <m:r>
                          <a:rPr lang="en-IN" i="1">
                            <a:latin typeface="Cambria Math" panose="02040503050406030204" pitchFamily="18" charset="0"/>
                          </a:rPr>
                          <m:t>)</m:t>
                        </m:r>
                      </m:sup>
                    </m:sSubSup>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oMath>
                </a14:m>
                <a:endParaRPr lang="en-IN"/>
              </a:p>
            </p:txBody>
          </p:sp>
        </mc:Choice>
        <mc:Fallback xmlns="">
          <p:sp>
            <p:nvSpPr>
              <p:cNvPr id="13" name="TextBox 12">
                <a:extLst>
                  <a:ext uri="{FF2B5EF4-FFF2-40B4-BE49-F238E27FC236}">
                    <a16:creationId xmlns:a16="http://schemas.microsoft.com/office/drawing/2014/main" id="{045E4B32-85F9-DA97-1647-C9F80EC496A4}"/>
                  </a:ext>
                </a:extLst>
              </p:cNvPr>
              <p:cNvSpPr txBox="1">
                <a:spLocks noRot="1" noChangeAspect="1" noMove="1" noResize="1" noEditPoints="1" noAdjustHandles="1" noChangeArrowheads="1" noChangeShapeType="1" noTextEdit="1"/>
              </p:cNvSpPr>
              <p:nvPr/>
            </p:nvSpPr>
            <p:spPr>
              <a:xfrm>
                <a:off x="711200" y="1817384"/>
                <a:ext cx="5486400" cy="574388"/>
              </a:xfrm>
              <a:prstGeom prst="rect">
                <a:avLst/>
              </a:prstGeom>
              <a:blipFill>
                <a:blip r:embed="rId5"/>
                <a:stretch>
                  <a:fillRect l="-1000" b="-117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59FFF9C-EA13-EE59-A73E-7D114FE9BB60}"/>
                  </a:ext>
                </a:extLst>
              </p:cNvPr>
              <p:cNvSpPr txBox="1"/>
              <p:nvPr/>
            </p:nvSpPr>
            <p:spPr>
              <a:xfrm>
                <a:off x="609600" y="4254995"/>
                <a:ext cx="6108441" cy="1538050"/>
              </a:xfrm>
              <a:prstGeom prst="rect">
                <a:avLst/>
              </a:prstGeom>
              <a:noFill/>
            </p:spPr>
            <p:txBody>
              <a:bodyPr wrap="square" rtlCol="0">
                <a:spAutoFit/>
              </a:bodyPr>
              <a:lstStyle/>
              <a:p>
                <a:r>
                  <a:rPr lang="en-IN" dirty="0"/>
                  <a:t>Since, </a:t>
                </a:r>
                <a14:m>
                  <m:oMath xmlns:m="http://schemas.openxmlformats.org/officeDocument/2006/math">
                    <m:d>
                      <m:dPr>
                        <m:begChr m:val="|"/>
                        <m:endChr m:val="|"/>
                        <m:ctrlPr>
                          <a:rPr lang="en-IN"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m:rPr>
                        <m:sty m:val="p"/>
                      </m:rPr>
                      <a:rPr lang="en-IN" b="0" i="0" smtClean="0">
                        <a:latin typeface="Cambria Math" panose="02040503050406030204" pitchFamily="18" charset="0"/>
                      </a:rPr>
                      <m:t>log</m:t>
                    </m:r>
                    <m:r>
                      <a:rPr lang="en-IN" b="0" i="1" smtClean="0">
                        <a:latin typeface="Cambria Math" panose="02040503050406030204" pitchFamily="18" charset="0"/>
                      </a:rPr>
                      <m:t>⁡(2)</m:t>
                    </m:r>
                    <m:r>
                      <a:rPr lang="en-IN" i="1">
                        <a:latin typeface="Cambria Math" panose="02040503050406030204" pitchFamily="18" charset="0"/>
                        <a:ea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cosh</m:t>
                                </m:r>
                              </m:fName>
                              <m:e>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e>
                            </m:func>
                          </m:e>
                        </m:d>
                      </m:e>
                    </m:func>
                    <m:r>
                      <a:rPr lang="en-IN" b="0" i="1" smtClean="0">
                        <a:latin typeface="Cambria Math" panose="02040503050406030204" pitchFamily="18" charset="0"/>
                      </a:rPr>
                      <m:t>,</m:t>
                    </m:r>
                  </m:oMath>
                </a14:m>
                <a:endParaRPr lang="en-IN" b="0" dirty="0"/>
              </a:p>
              <a:p>
                <a:endParaRPr lang="en-IN" dirty="0"/>
              </a:p>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𝐿</m:t>
                          </m:r>
                        </m:e>
                        <m:sub>
                          <m:r>
                            <a:rPr lang="en-IN" b="0" i="1" smtClean="0">
                              <a:latin typeface="Cambria Math" panose="02040503050406030204" pitchFamily="18" charset="0"/>
                            </a:rPr>
                            <m:t>𝐴𝐻𝐷𝐿</m:t>
                          </m:r>
                        </m:sub>
                      </m:sSub>
                      <m:r>
                        <a:rPr lang="en-IN" b="0" i="1" smtClean="0">
                          <a:latin typeface="Cambria Math" panose="02040503050406030204" pitchFamily="18" charset="0"/>
                        </a:rPr>
                        <m:t>=</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d>
                            <m:dPr>
                              <m:ctrlPr>
                                <a:rPr lang="en-IN" b="0" i="1" smtClean="0">
                                  <a:latin typeface="Cambria Math" panose="02040503050406030204" pitchFamily="18" charset="0"/>
                                </a:rPr>
                              </m:ctrlPr>
                            </m:dPr>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cosh</m:t>
                                  </m:r>
                                </m:fName>
                                <m:e>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d>
                                            <m:dPr>
                                              <m:ctrlPr>
                                                <a:rPr lang="en-IN" b="0" i="1" smtClean="0">
                                                  <a:latin typeface="Cambria Math" panose="02040503050406030204" pitchFamily="18" charset="0"/>
                                                </a:rPr>
                                              </m:ctrlPr>
                                            </m:dPr>
                                            <m:e>
                                              <m:sSubSup>
                                                <m:sSubSupPr>
                                                  <m:ctrlPr>
                                                    <a:rPr lang="en-IN" i="1">
                                                      <a:latin typeface="Cambria Math" panose="02040503050406030204" pitchFamily="18" charset="0"/>
                                                    </a:rPr>
                                                  </m:ctrlPr>
                                                </m:sSubSupPr>
                                                <m:e>
                                                  <m:r>
                                                    <a:rPr lang="en-IN" i="1">
                                                      <a:latin typeface="Cambria Math" panose="02040503050406030204" pitchFamily="18" charset="0"/>
                                                    </a:rPr>
                                                    <m:t>𝐷</m:t>
                                                  </m:r>
                                                </m:e>
                                                <m:sub>
                                                  <m:r>
                                                    <a:rPr lang="en-IN" i="1">
                                                      <a:latin typeface="Cambria Math" panose="02040503050406030204" pitchFamily="18" charset="0"/>
                                                    </a:rPr>
                                                    <m:t>𝐻</m:t>
                                                  </m:r>
                                                </m:sub>
                                                <m:sup>
                                                  <m:sSubSup>
                                                    <m:sSubSupPr>
                                                      <m:ctrlPr>
                                                        <a:rPr lang="en-IN" i="1">
                                                          <a:latin typeface="Cambria Math" panose="02040503050406030204" pitchFamily="18" charset="0"/>
                                                        </a:rPr>
                                                      </m:ctrlPr>
                                                    </m:sSubSupPr>
                                                    <m:e>
                                                      <m:r>
                                                        <a:rPr lang="en-IN" i="1">
                                                          <a:latin typeface="Cambria Math" panose="02040503050406030204" pitchFamily="18" charset="0"/>
                                                        </a:rPr>
                                                        <m:t>(</m:t>
                                                      </m:r>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1</m:t>
                                                          </m:r>
                                                        </m:e>
                                                      </m:d>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𝑛</m:t>
                                                      </m:r>
                                                    </m:e>
                                                    <m:sub>
                                                      <m:r>
                                                        <a:rPr lang="en-IN" i="1">
                                                          <a:latin typeface="Cambria Math" panose="02040503050406030204" pitchFamily="18" charset="0"/>
                                                        </a:rPr>
                                                        <m:t>𝑖𝑗</m:t>
                                                      </m:r>
                                                    </m:sub>
                                                    <m:sup>
                                                      <m:d>
                                                        <m:dPr>
                                                          <m:ctrlPr>
                                                            <a:rPr lang="en-IN" i="1">
                                                              <a:latin typeface="Cambria Math" panose="02040503050406030204" pitchFamily="18" charset="0"/>
                                                            </a:rPr>
                                                          </m:ctrlPr>
                                                        </m:dPr>
                                                        <m:e>
                                                          <m:r>
                                                            <a:rPr lang="en-IN" i="1">
                                                              <a:latin typeface="Cambria Math" panose="02040503050406030204" pitchFamily="18" charset="0"/>
                                                            </a:rPr>
                                                            <m:t>2</m:t>
                                                          </m:r>
                                                        </m:e>
                                                      </m:d>
                                                    </m:sup>
                                                  </m:sSubSup>
                                                  <m:r>
                                                    <a:rPr lang="en-IN" i="1">
                                                      <a:latin typeface="Cambria Math" panose="02040503050406030204" pitchFamily="18" charset="0"/>
                                                    </a:rPr>
                                                    <m:t>)</m:t>
                                                  </m:r>
                                                </m:sup>
                                              </m:sSubSup>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𝐻</m:t>
                                                  </m:r>
                                                </m:sub>
                                              </m:sSub>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𝒉</m:t>
                                                      </m:r>
                                                    </m:e>
                                                    <m:sub>
                                                      <m:r>
                                                        <a:rPr lang="en-IN" i="1">
                                                          <a:latin typeface="Cambria Math" panose="02040503050406030204" pitchFamily="18" charset="0"/>
                                                        </a:rPr>
                                                        <m:t>𝑗</m:t>
                                                      </m:r>
                                                    </m:sub>
                                                  </m:sSub>
                                                </m:e>
                                              </m:d>
                                            </m:e>
                                          </m:d>
                                        </m:num>
                                        <m:den>
                                          <m:r>
                                            <a:rPr lang="en-IN" b="0" i="1" smtClean="0">
                                              <a:latin typeface="Cambria Math" panose="02040503050406030204" pitchFamily="18" charset="0"/>
                                            </a:rPr>
                                            <m:t>𝐾</m:t>
                                          </m:r>
                                        </m:den>
                                      </m:f>
                                    </m:e>
                                  </m:d>
                                </m:e>
                              </m:func>
                            </m:e>
                          </m:d>
                        </m:e>
                      </m:func>
                    </m:oMath>
                  </m:oMathPara>
                </a14:m>
                <a:endParaRPr lang="en-IN" dirty="0"/>
              </a:p>
            </p:txBody>
          </p:sp>
        </mc:Choice>
        <mc:Fallback xmlns="">
          <p:sp>
            <p:nvSpPr>
              <p:cNvPr id="14" name="TextBox 13">
                <a:extLst>
                  <a:ext uri="{FF2B5EF4-FFF2-40B4-BE49-F238E27FC236}">
                    <a16:creationId xmlns:a16="http://schemas.microsoft.com/office/drawing/2014/main" id="{559FFF9C-EA13-EE59-A73E-7D114FE9BB60}"/>
                  </a:ext>
                </a:extLst>
              </p:cNvPr>
              <p:cNvSpPr txBox="1">
                <a:spLocks noRot="1" noChangeAspect="1" noMove="1" noResize="1" noEditPoints="1" noAdjustHandles="1" noChangeArrowheads="1" noChangeShapeType="1" noTextEdit="1"/>
              </p:cNvSpPr>
              <p:nvPr/>
            </p:nvSpPr>
            <p:spPr>
              <a:xfrm>
                <a:off x="609600" y="4254995"/>
                <a:ext cx="6108441" cy="1538050"/>
              </a:xfrm>
              <a:prstGeom prst="rect">
                <a:avLst/>
              </a:prstGeom>
              <a:blipFill>
                <a:blip r:embed="rId6"/>
                <a:stretch>
                  <a:fillRect l="-798" t="-1984"/>
                </a:stretch>
              </a:blipFill>
            </p:spPr>
            <p:txBody>
              <a:bodyPr/>
              <a:lstStyle/>
              <a:p>
                <a:r>
                  <a:rPr lang="en-IN">
                    <a:noFill/>
                  </a:rPr>
                  <a:t> </a:t>
                </a:r>
              </a:p>
            </p:txBody>
          </p:sp>
        </mc:Fallback>
      </mc:AlternateContent>
      <p:pic>
        <p:nvPicPr>
          <p:cNvPr id="3" name="Picture 2" descr="A graph of a function&#10;&#10;Description automatically generated">
            <a:extLst>
              <a:ext uri="{FF2B5EF4-FFF2-40B4-BE49-F238E27FC236}">
                <a16:creationId xmlns:a16="http://schemas.microsoft.com/office/drawing/2014/main" id="{E458A1E9-57E2-8B47-0FA3-7621624FBDDB}"/>
              </a:ext>
            </a:extLst>
          </p:cNvPr>
          <p:cNvPicPr>
            <a:picLocks noChangeAspect="1"/>
          </p:cNvPicPr>
          <p:nvPr/>
        </p:nvPicPr>
        <p:blipFill>
          <a:blip r:embed="rId7"/>
          <a:stretch>
            <a:fillRect/>
          </a:stretch>
        </p:blipFill>
        <p:spPr>
          <a:xfrm>
            <a:off x="7290179" y="1892490"/>
            <a:ext cx="3559791" cy="2413378"/>
          </a:xfrm>
          <a:prstGeom prst="rect">
            <a:avLst/>
          </a:prstGeom>
        </p:spPr>
      </p:pic>
    </p:spTree>
    <p:extLst>
      <p:ext uri="{BB962C8B-B14F-4D97-AF65-F5344CB8AC3E}">
        <p14:creationId xmlns:p14="http://schemas.microsoft.com/office/powerpoint/2010/main" val="372354837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500"/>
                                        <p:tgtEl>
                                          <p:spTgt spid="1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BAA3-1FEC-2B82-BEEC-C2122F354E98}"/>
              </a:ext>
            </a:extLst>
          </p:cNvPr>
          <p:cNvSpPr>
            <a:spLocks noGrp="1"/>
          </p:cNvSpPr>
          <p:nvPr>
            <p:ph type="title"/>
          </p:nvPr>
        </p:nvSpPr>
        <p:spPr/>
        <p:txBody>
          <a:bodyPr/>
          <a:lstStyle/>
          <a:p>
            <a:r>
              <a:rPr lang="en-IN" dirty="0"/>
              <a:t>Cluster Ranking Loss</a:t>
            </a:r>
          </a:p>
        </p:txBody>
      </p:sp>
      <p:sp>
        <p:nvSpPr>
          <p:cNvPr id="4" name="Date Placeholder 3">
            <a:extLst>
              <a:ext uri="{FF2B5EF4-FFF2-40B4-BE49-F238E27FC236}">
                <a16:creationId xmlns:a16="http://schemas.microsoft.com/office/drawing/2014/main" id="{6FA481F1-91C9-DCED-6901-2596D3B91946}"/>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19CB872D-813F-A78C-C90F-648FE9F2ECE6}"/>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C4982B98-B5B7-6C39-5AAB-B15A8317A8BD}"/>
              </a:ext>
            </a:extLst>
          </p:cNvPr>
          <p:cNvSpPr>
            <a:spLocks noGrp="1"/>
          </p:cNvSpPr>
          <p:nvPr>
            <p:ph type="sldNum" sz="quarter" idx="12"/>
          </p:nvPr>
        </p:nvSpPr>
        <p:spPr/>
        <p:txBody>
          <a:bodyPr/>
          <a:lstStyle/>
          <a:p>
            <a:fld id="{330EA680-D336-4FF7-8B7A-9848BB0A1C32}" type="slidenum">
              <a:rPr lang="en-GB" smtClean="0"/>
              <a:t>16</a:t>
            </a:fld>
            <a:endParaRPr lang="en-GB"/>
          </a:p>
        </p:txBody>
      </p:sp>
      <p:pic>
        <p:nvPicPr>
          <p:cNvPr id="8" name="Picture 7">
            <a:extLst>
              <a:ext uri="{FF2B5EF4-FFF2-40B4-BE49-F238E27FC236}">
                <a16:creationId xmlns:a16="http://schemas.microsoft.com/office/drawing/2014/main" id="{4876CE69-E565-3F96-5102-F120D4608333}"/>
              </a:ext>
            </a:extLst>
          </p:cNvPr>
          <p:cNvPicPr>
            <a:picLocks noChangeAspect="1"/>
          </p:cNvPicPr>
          <p:nvPr/>
        </p:nvPicPr>
        <p:blipFill>
          <a:blip r:embed="rId2"/>
          <a:stretch>
            <a:fillRect/>
          </a:stretch>
        </p:blipFill>
        <p:spPr>
          <a:xfrm>
            <a:off x="609600" y="1916832"/>
            <a:ext cx="11180136" cy="3289649"/>
          </a:xfrm>
          <a:prstGeom prst="rect">
            <a:avLst/>
          </a:prstGeom>
        </p:spPr>
      </p:pic>
      <p:pic>
        <p:nvPicPr>
          <p:cNvPr id="10" name="Picture 9">
            <a:extLst>
              <a:ext uri="{FF2B5EF4-FFF2-40B4-BE49-F238E27FC236}">
                <a16:creationId xmlns:a16="http://schemas.microsoft.com/office/drawing/2014/main" id="{C568ABD5-CE1B-6D43-3EC4-694BD5BB7E49}"/>
              </a:ext>
            </a:extLst>
          </p:cNvPr>
          <p:cNvPicPr>
            <a:picLocks noChangeAspect="1"/>
          </p:cNvPicPr>
          <p:nvPr/>
        </p:nvPicPr>
        <p:blipFill>
          <a:blip r:embed="rId3"/>
          <a:stretch>
            <a:fillRect/>
          </a:stretch>
        </p:blipFill>
        <p:spPr>
          <a:xfrm>
            <a:off x="1073395" y="5073278"/>
            <a:ext cx="4177449" cy="98449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6430712-A645-EADB-749D-B04FC7221AA0}"/>
                  </a:ext>
                </a:extLst>
              </p:cNvPr>
              <p:cNvSpPr txBox="1"/>
              <p:nvPr/>
            </p:nvSpPr>
            <p:spPr>
              <a:xfrm>
                <a:off x="7277878" y="5299788"/>
                <a:ext cx="3265714" cy="646331"/>
              </a:xfrm>
              <a:prstGeom prst="rect">
                <a:avLst/>
              </a:prstGeom>
              <a:noFill/>
            </p:spPr>
            <p:txBody>
              <a:bodyPr wrap="square" rtlCol="0">
                <a:spAutoFit/>
              </a:bodyPr>
              <a:lstStyle/>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𝑈</m:t>
                        </m:r>
                      </m:e>
                      <m:sub>
                        <m:r>
                          <a:rPr lang="en-IN" b="0" i="1" smtClean="0">
                            <a:latin typeface="Cambria Math" panose="02040503050406030204" pitchFamily="18" charset="0"/>
                          </a:rPr>
                          <m:t>1</m:t>
                        </m:r>
                      </m:sub>
                    </m:sSub>
                  </m:oMath>
                </a14:m>
                <a:r>
                  <a:rPr lang="en-IN" dirty="0"/>
                  <a:t>: Number of training samples</a:t>
                </a:r>
              </a:p>
              <a:p>
                <a14:m>
                  <m:oMath xmlns:m="http://schemas.openxmlformats.org/officeDocument/2006/math">
                    <m:r>
                      <a:rPr lang="en-IN" b="0" i="1" smtClean="0">
                        <a:latin typeface="Cambria Math" panose="02040503050406030204" pitchFamily="18" charset="0"/>
                      </a:rPr>
                      <m:t>𝑇</m:t>
                    </m:r>
                    <m:r>
                      <a:rPr lang="en-IN" b="0" i="1" smtClean="0">
                        <a:latin typeface="Cambria Math" panose="02040503050406030204" pitchFamily="18" charset="0"/>
                      </a:rPr>
                      <m:t>:</m:t>
                    </m:r>
                  </m:oMath>
                </a14:m>
                <a:r>
                  <a:rPr lang="en-IN" dirty="0"/>
                  <a:t> Number of Clusters</a:t>
                </a:r>
              </a:p>
            </p:txBody>
          </p:sp>
        </mc:Choice>
        <mc:Fallback xmlns="">
          <p:sp>
            <p:nvSpPr>
              <p:cNvPr id="11" name="TextBox 10">
                <a:extLst>
                  <a:ext uri="{FF2B5EF4-FFF2-40B4-BE49-F238E27FC236}">
                    <a16:creationId xmlns:a16="http://schemas.microsoft.com/office/drawing/2014/main" id="{06430712-A645-EADB-749D-B04FC7221AA0}"/>
                  </a:ext>
                </a:extLst>
              </p:cNvPr>
              <p:cNvSpPr txBox="1">
                <a:spLocks noRot="1" noChangeAspect="1" noMove="1" noResize="1" noEditPoints="1" noAdjustHandles="1" noChangeArrowheads="1" noChangeShapeType="1" noTextEdit="1"/>
              </p:cNvSpPr>
              <p:nvPr/>
            </p:nvSpPr>
            <p:spPr>
              <a:xfrm>
                <a:off x="7277878" y="5299788"/>
                <a:ext cx="3265714" cy="646331"/>
              </a:xfrm>
              <a:prstGeom prst="rect">
                <a:avLst/>
              </a:prstGeom>
              <a:blipFill>
                <a:blip r:embed="rId4"/>
                <a:stretch>
                  <a:fillRect t="-3774" b="-15094"/>
                </a:stretch>
              </a:blipFill>
            </p:spPr>
            <p:txBody>
              <a:bodyPr/>
              <a:lstStyle/>
              <a:p>
                <a:r>
                  <a:rPr lang="en-IN">
                    <a:noFill/>
                  </a:rPr>
                  <a:t> </a:t>
                </a:r>
              </a:p>
            </p:txBody>
          </p:sp>
        </mc:Fallback>
      </mc:AlternateContent>
    </p:spTree>
    <p:extLst>
      <p:ext uri="{BB962C8B-B14F-4D97-AF65-F5344CB8AC3E}">
        <p14:creationId xmlns:p14="http://schemas.microsoft.com/office/powerpoint/2010/main" val="245614745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86FC-2F2F-E504-393D-C1C1671F69FB}"/>
              </a:ext>
            </a:extLst>
          </p:cNvPr>
          <p:cNvSpPr>
            <a:spLocks noGrp="1"/>
          </p:cNvSpPr>
          <p:nvPr>
            <p:ph type="title"/>
          </p:nvPr>
        </p:nvSpPr>
        <p:spPr>
          <a:xfrm>
            <a:off x="609600" y="879224"/>
            <a:ext cx="10972800" cy="1008112"/>
          </a:xfrm>
        </p:spPr>
        <p:txBody>
          <a:bodyPr/>
          <a:lstStyle/>
          <a:p>
            <a:r>
              <a:rPr lang="en-GB" b="1" dirty="0">
                <a:solidFill>
                  <a:schemeClr val="accent1"/>
                </a:solidFill>
                <a:latin typeface="Segoe UI"/>
                <a:cs typeface="Segoe UI"/>
              </a:rPr>
              <a:t>Overall Loss</a:t>
            </a:r>
            <a:endParaRPr lang="en-GB" b="1" dirty="0">
              <a:solidFill>
                <a:schemeClr val="accent1"/>
              </a:solidFill>
            </a:endParaRPr>
          </a:p>
        </p:txBody>
      </p:sp>
      <p:sp>
        <p:nvSpPr>
          <p:cNvPr id="4" name="Date Placeholder 3">
            <a:extLst>
              <a:ext uri="{FF2B5EF4-FFF2-40B4-BE49-F238E27FC236}">
                <a16:creationId xmlns:a16="http://schemas.microsoft.com/office/drawing/2014/main" id="{BA9C3357-D06C-2422-F336-98C1C8119E83}"/>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2098CC9A-8080-8771-ADAB-287C56F53E0E}"/>
              </a:ext>
            </a:extLst>
          </p:cNvPr>
          <p:cNvSpPr>
            <a:spLocks noGrp="1"/>
          </p:cNvSpPr>
          <p:nvPr>
            <p:ph type="ftr" sz="quarter" idx="11"/>
          </p:nvPr>
        </p:nvSpPr>
        <p:spPr/>
        <p:txBody>
          <a:bodyPr/>
          <a:lstStyle/>
          <a:p>
            <a:r>
              <a:rPr lang="en-US" dirty="0"/>
              <a:t>Deep Neural Hashing for Medical Image Retrieval </a:t>
            </a:r>
            <a:endParaRPr lang="en-GB" dirty="0"/>
          </a:p>
        </p:txBody>
      </p:sp>
      <p:sp>
        <p:nvSpPr>
          <p:cNvPr id="6" name="Slide Number Placeholder 5">
            <a:extLst>
              <a:ext uri="{FF2B5EF4-FFF2-40B4-BE49-F238E27FC236}">
                <a16:creationId xmlns:a16="http://schemas.microsoft.com/office/drawing/2014/main" id="{E8AC1E2F-0BB3-3C50-C3FC-C81D3FD1DBE8}"/>
              </a:ext>
            </a:extLst>
          </p:cNvPr>
          <p:cNvSpPr>
            <a:spLocks noGrp="1"/>
          </p:cNvSpPr>
          <p:nvPr>
            <p:ph type="sldNum" sz="quarter" idx="12"/>
          </p:nvPr>
        </p:nvSpPr>
        <p:spPr/>
        <p:txBody>
          <a:bodyPr/>
          <a:lstStyle/>
          <a:p>
            <a:fld id="{330EA680-D336-4FF7-8B7A-9848BB0A1C32}" type="slidenum">
              <a:rPr lang="en-GB" smtClean="0"/>
              <a:t>17</a:t>
            </a:fld>
            <a:endParaRPr lang="en-GB"/>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6700047-15E9-D25E-26CF-925B474E677D}"/>
                  </a:ext>
                </a:extLst>
              </p:cNvPr>
              <p:cNvSpPr txBox="1"/>
              <p:nvPr/>
            </p:nvSpPr>
            <p:spPr>
              <a:xfrm>
                <a:off x="169974" y="1733503"/>
                <a:ext cx="4513993" cy="461665"/>
              </a:xfrm>
              <a:prstGeom prst="rect">
                <a:avLst/>
              </a:prstGeom>
              <a:noFill/>
            </p:spPr>
            <p:txBody>
              <a:bodyPr wrap="square" rtlCol="0">
                <a:spAutoFit/>
              </a:bodyPr>
              <a:lstStyle/>
              <a:p>
                <a:r>
                  <a:rPr lang="en-IN" sz="2400" b="0" dirty="0">
                    <a:latin typeface="Segoe UI" panose="020B0502040204020203" pitchFamily="34" charset="0"/>
                    <a:cs typeface="Segoe UI" panose="020B0502040204020203" pitchFamily="34" charset="0"/>
                  </a:rPr>
                  <a:t>Total loss, </a:t>
                </a:r>
                <a14:m>
                  <m:oMath xmlns:m="http://schemas.openxmlformats.org/officeDocument/2006/math">
                    <m:r>
                      <a:rPr lang="en-IN" sz="2400" b="0" i="1" smtClean="0">
                        <a:latin typeface="Cambria Math" panose="02040503050406030204" pitchFamily="18" charset="0"/>
                      </a:rPr>
                      <m:t>𝐽</m:t>
                    </m:r>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𝜆</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𝐽</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𝜆</m:t>
                        </m:r>
                      </m:e>
                      <m:sub>
                        <m:r>
                          <a:rPr lang="en-IN" sz="2400" b="0" i="1" smtClean="0">
                            <a:latin typeface="Cambria Math" panose="02040503050406030204" pitchFamily="18" charset="0"/>
                          </a:rPr>
                          <m:t>2</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𝐽</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𝜆</m:t>
                        </m:r>
                      </m:e>
                      <m:sub>
                        <m:r>
                          <a:rPr lang="en-IN" sz="2400" b="0" i="1" smtClean="0">
                            <a:latin typeface="Cambria Math" panose="02040503050406030204" pitchFamily="18" charset="0"/>
                          </a:rPr>
                          <m:t>3</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𝐽</m:t>
                        </m:r>
                      </m:e>
                      <m:sub>
                        <m:r>
                          <a:rPr lang="en-IN" sz="2400" b="0" i="1" smtClean="0">
                            <a:latin typeface="Cambria Math" panose="02040503050406030204" pitchFamily="18" charset="0"/>
                          </a:rPr>
                          <m:t>3</m:t>
                        </m:r>
                      </m:sub>
                    </m:sSub>
                  </m:oMath>
                </a14:m>
                <a:endParaRPr lang="en-IN" sz="2400" dirty="0">
                  <a:latin typeface="Segoe UI" panose="020B0502040204020203" pitchFamily="34" charset="0"/>
                  <a:cs typeface="Segoe UI" panose="020B0502040204020203" pitchFamily="34" charset="0"/>
                </a:endParaRPr>
              </a:p>
            </p:txBody>
          </p:sp>
        </mc:Choice>
        <mc:Fallback>
          <p:sp>
            <p:nvSpPr>
              <p:cNvPr id="7" name="TextBox 6">
                <a:extLst>
                  <a:ext uri="{FF2B5EF4-FFF2-40B4-BE49-F238E27FC236}">
                    <a16:creationId xmlns:a16="http://schemas.microsoft.com/office/drawing/2014/main" id="{96700047-15E9-D25E-26CF-925B474E677D}"/>
                  </a:ext>
                </a:extLst>
              </p:cNvPr>
              <p:cNvSpPr txBox="1">
                <a:spLocks noRot="1" noChangeAspect="1" noMove="1" noResize="1" noEditPoints="1" noAdjustHandles="1" noChangeArrowheads="1" noChangeShapeType="1" noTextEdit="1"/>
              </p:cNvSpPr>
              <p:nvPr/>
            </p:nvSpPr>
            <p:spPr>
              <a:xfrm>
                <a:off x="169974" y="1733503"/>
                <a:ext cx="4513993" cy="461665"/>
              </a:xfrm>
              <a:prstGeom prst="rect">
                <a:avLst/>
              </a:prstGeom>
              <a:blipFill>
                <a:blip r:embed="rId3"/>
                <a:stretch>
                  <a:fillRect l="-2162" t="-9211" b="-30263"/>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B510F5E8-692F-DCCB-192D-0EDC64000009}"/>
              </a:ext>
            </a:extLst>
          </p:cNvPr>
          <p:cNvSpPr txBox="1"/>
          <p:nvPr/>
        </p:nvSpPr>
        <p:spPr>
          <a:xfrm>
            <a:off x="3881457" y="5987019"/>
            <a:ext cx="3841135"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Overall training pipeline</a:t>
            </a:r>
            <a:endParaRPr lang="en-IN" b="1"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38419E6E-738A-B9D9-2E2F-D4F5F5E76E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877" y="3428390"/>
            <a:ext cx="9086085" cy="2468885"/>
          </a:xfrm>
          <a:prstGeom prst="rect">
            <a:avLst/>
          </a:prstGeom>
        </p:spPr>
      </p:pic>
    </p:spTree>
    <p:extLst>
      <p:ext uri="{BB962C8B-B14F-4D97-AF65-F5344CB8AC3E}">
        <p14:creationId xmlns:p14="http://schemas.microsoft.com/office/powerpoint/2010/main" val="683312913"/>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A8CD-C4E8-D148-AD8F-1D32E61FEE56}"/>
              </a:ext>
            </a:extLst>
          </p:cNvPr>
          <p:cNvSpPr>
            <a:spLocks noGrp="1"/>
          </p:cNvSpPr>
          <p:nvPr>
            <p:ph type="title"/>
          </p:nvPr>
        </p:nvSpPr>
        <p:spPr/>
        <p:txBody>
          <a:bodyPr/>
          <a:lstStyle/>
          <a:p>
            <a:r>
              <a:rPr lang="en-IN" dirty="0"/>
              <a:t>Overall Training pipeline</a:t>
            </a:r>
          </a:p>
        </p:txBody>
      </p:sp>
      <p:sp>
        <p:nvSpPr>
          <p:cNvPr id="4" name="Date Placeholder 3">
            <a:extLst>
              <a:ext uri="{FF2B5EF4-FFF2-40B4-BE49-F238E27FC236}">
                <a16:creationId xmlns:a16="http://schemas.microsoft.com/office/drawing/2014/main" id="{BE1723E4-1B8E-37D0-00D7-7B9E93BF06DC}"/>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C18F8760-C8AE-D045-09BB-03508085CDD5}"/>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88BA136B-82B5-A216-198F-E08C3F75067A}"/>
              </a:ext>
            </a:extLst>
          </p:cNvPr>
          <p:cNvSpPr>
            <a:spLocks noGrp="1"/>
          </p:cNvSpPr>
          <p:nvPr>
            <p:ph type="sldNum" sz="quarter" idx="12"/>
          </p:nvPr>
        </p:nvSpPr>
        <p:spPr/>
        <p:txBody>
          <a:bodyPr/>
          <a:lstStyle/>
          <a:p>
            <a:fld id="{330EA680-D336-4FF7-8B7A-9848BB0A1C32}" type="slidenum">
              <a:rPr lang="en-GB" smtClean="0"/>
              <a:t>18</a:t>
            </a:fld>
            <a:endParaRPr lang="en-GB"/>
          </a:p>
        </p:txBody>
      </p:sp>
      <p:pic>
        <p:nvPicPr>
          <p:cNvPr id="8" name="Picture 7">
            <a:extLst>
              <a:ext uri="{FF2B5EF4-FFF2-40B4-BE49-F238E27FC236}">
                <a16:creationId xmlns:a16="http://schemas.microsoft.com/office/drawing/2014/main" id="{0DE87C8F-C4E4-7DBC-9F6C-1006E53F31AC}"/>
              </a:ext>
            </a:extLst>
          </p:cNvPr>
          <p:cNvPicPr>
            <a:picLocks noChangeAspect="1"/>
          </p:cNvPicPr>
          <p:nvPr/>
        </p:nvPicPr>
        <p:blipFill>
          <a:blip r:embed="rId2"/>
          <a:srcRect b="37775"/>
          <a:stretch/>
        </p:blipFill>
        <p:spPr>
          <a:xfrm>
            <a:off x="583245" y="1744824"/>
            <a:ext cx="5602193" cy="4611527"/>
          </a:xfrm>
          <a:prstGeom prst="rect">
            <a:avLst/>
          </a:prstGeom>
        </p:spPr>
      </p:pic>
      <p:pic>
        <p:nvPicPr>
          <p:cNvPr id="9" name="Picture 8">
            <a:extLst>
              <a:ext uri="{FF2B5EF4-FFF2-40B4-BE49-F238E27FC236}">
                <a16:creationId xmlns:a16="http://schemas.microsoft.com/office/drawing/2014/main" id="{6656D8DA-4C88-F716-E61F-5B9052612D08}"/>
              </a:ext>
            </a:extLst>
          </p:cNvPr>
          <p:cNvPicPr>
            <a:picLocks noChangeAspect="1"/>
          </p:cNvPicPr>
          <p:nvPr/>
        </p:nvPicPr>
        <p:blipFill>
          <a:blip r:embed="rId2"/>
          <a:srcRect t="62166"/>
          <a:stretch/>
        </p:blipFill>
        <p:spPr>
          <a:xfrm>
            <a:off x="6373426" y="2444619"/>
            <a:ext cx="5358264" cy="2995128"/>
          </a:xfrm>
          <a:prstGeom prst="rect">
            <a:avLst/>
          </a:prstGeom>
        </p:spPr>
      </p:pic>
    </p:spTree>
    <p:extLst>
      <p:ext uri="{BB962C8B-B14F-4D97-AF65-F5344CB8AC3E}">
        <p14:creationId xmlns:p14="http://schemas.microsoft.com/office/powerpoint/2010/main" val="140603431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86FC-2F2F-E504-393D-C1C1671F69FB}"/>
              </a:ext>
            </a:extLst>
          </p:cNvPr>
          <p:cNvSpPr>
            <a:spLocks noGrp="1"/>
          </p:cNvSpPr>
          <p:nvPr>
            <p:ph type="title"/>
          </p:nvPr>
        </p:nvSpPr>
        <p:spPr>
          <a:xfrm>
            <a:off x="609600" y="879224"/>
            <a:ext cx="10972800" cy="1008112"/>
          </a:xfrm>
        </p:spPr>
        <p:txBody>
          <a:bodyPr/>
          <a:lstStyle/>
          <a:p>
            <a:r>
              <a:rPr lang="en-GB" b="1" dirty="0">
                <a:solidFill>
                  <a:schemeClr val="accent1"/>
                </a:solidFill>
                <a:latin typeface="Segoe UI"/>
                <a:cs typeface="Segoe UI"/>
              </a:rPr>
              <a:t>Experimental Setup</a:t>
            </a:r>
            <a:endParaRPr lang="en-US" dirty="0">
              <a:solidFill>
                <a:schemeClr val="accent1"/>
              </a:solidFill>
            </a:endParaRPr>
          </a:p>
        </p:txBody>
      </p:sp>
      <p:sp>
        <p:nvSpPr>
          <p:cNvPr id="4" name="Date Placeholder 3">
            <a:extLst>
              <a:ext uri="{FF2B5EF4-FFF2-40B4-BE49-F238E27FC236}">
                <a16:creationId xmlns:a16="http://schemas.microsoft.com/office/drawing/2014/main" id="{BA9C3357-D06C-2422-F336-98C1C8119E83}"/>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2098CC9A-8080-8771-ADAB-287C56F53E0E}"/>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E8AC1E2F-0BB3-3C50-C3FC-C81D3FD1DBE8}"/>
              </a:ext>
            </a:extLst>
          </p:cNvPr>
          <p:cNvSpPr>
            <a:spLocks noGrp="1"/>
          </p:cNvSpPr>
          <p:nvPr>
            <p:ph type="sldNum" sz="quarter" idx="12"/>
          </p:nvPr>
        </p:nvSpPr>
        <p:spPr/>
        <p:txBody>
          <a:bodyPr/>
          <a:lstStyle/>
          <a:p>
            <a:fld id="{330EA680-D336-4FF7-8B7A-9848BB0A1C32}" type="slidenum">
              <a:rPr lang="en-GB" smtClean="0"/>
              <a:t>19</a:t>
            </a:fld>
            <a:endParaRPr lang="en-GB"/>
          </a:p>
        </p:txBody>
      </p:sp>
      <mc:AlternateContent xmlns:mc="http://schemas.openxmlformats.org/markup-compatibility/2006" xmlns:a14="http://schemas.microsoft.com/office/drawing/2010/main">
        <mc:Choice Requires="a14">
          <p:sp>
            <p:nvSpPr>
              <p:cNvPr id="3" name="Content Placeholder 3">
                <a:extLst>
                  <a:ext uri="{FF2B5EF4-FFF2-40B4-BE49-F238E27FC236}">
                    <a16:creationId xmlns:a16="http://schemas.microsoft.com/office/drawing/2014/main" id="{BF89E44D-482F-69A5-685B-84A34934FA15}"/>
                  </a:ext>
                </a:extLst>
              </p:cNvPr>
              <p:cNvSpPr txBox="1">
                <a:spLocks/>
              </p:cNvSpPr>
              <p:nvPr/>
            </p:nvSpPr>
            <p:spPr>
              <a:xfrm>
                <a:off x="261436" y="2017177"/>
                <a:ext cx="3192964" cy="420933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sz="2000" b="1" dirty="0"/>
                  <a:t>Training Details</a:t>
                </a:r>
              </a:p>
              <a:p>
                <a:pPr marL="285750" indent="-285750">
                  <a:buFont typeface="Arial"/>
                  <a:buChar char="•"/>
                </a:pPr>
                <a:r>
                  <a:rPr lang="en-GB" sz="2000" dirty="0"/>
                  <a:t>Batch size = 128</a:t>
                </a:r>
              </a:p>
              <a:p>
                <a:pPr marL="285750" indent="-285750">
                  <a:buFont typeface="Arial"/>
                  <a:buChar char="•"/>
                </a:pPr>
                <a:r>
                  <a:rPr lang="en-GB" sz="2000" dirty="0"/>
                  <a:t>Optimizer- Adam</a:t>
                </a:r>
              </a:p>
              <a:p>
                <a:pPr marL="285750" indent="-285750">
                  <a:buFont typeface="Arial"/>
                  <a:buChar char="•"/>
                </a:pPr>
                <a:r>
                  <a:rPr lang="en-GB" sz="2000" dirty="0"/>
                  <a:t>Learning rate – 0.0001</a:t>
                </a:r>
              </a:p>
              <a:p>
                <a:pPr marL="285750" indent="-285750">
                  <a:buFont typeface="Arial"/>
                  <a:buChar char="•"/>
                </a:pPr>
                <a:r>
                  <a:rPr lang="en-GB" sz="2000" dirty="0"/>
                  <a:t>Epoch - 200</a:t>
                </a:r>
              </a:p>
              <a:p>
                <a:pPr marL="285750" indent="-285750">
                  <a:buFont typeface="Arial"/>
                  <a:buChar char="•"/>
                </a:pP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𝜆</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=0.5</m:t>
                    </m:r>
                  </m:oMath>
                </a14:m>
                <a:endParaRPr lang="en-GB" sz="2000" dirty="0"/>
              </a:p>
              <a:p>
                <a:pPr marL="285750" indent="-285750">
                  <a:buFont typeface="Arial"/>
                  <a:buChar char="•"/>
                </a:pP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𝜆</m:t>
                        </m:r>
                      </m:e>
                      <m:sub>
                        <m:r>
                          <a:rPr lang="en-IN" sz="2000" i="1">
                            <a:latin typeface="Cambria Math" panose="02040503050406030204" pitchFamily="18" charset="0"/>
                          </a:rPr>
                          <m:t>1</m:t>
                        </m:r>
                      </m:sub>
                    </m:sSub>
                    <m:r>
                      <a:rPr lang="en-US" sz="2000" i="1" smtClean="0">
                        <a:latin typeface="Cambria Math" panose="02040503050406030204" pitchFamily="18" charset="0"/>
                        <a:ea typeface="Cambria Math" panose="02040503050406030204" pitchFamily="18" charset="0"/>
                        <a:cs typeface="Calibri"/>
                      </a:rPr>
                      <m:t>=</m:t>
                    </m:r>
                    <m:r>
                      <a:rPr lang="en-IN" sz="2000" b="0" i="1" smtClean="0">
                        <a:latin typeface="Cambria Math" panose="02040503050406030204" pitchFamily="18" charset="0"/>
                        <a:ea typeface="Cambria Math" panose="02040503050406030204" pitchFamily="18" charset="0"/>
                        <a:cs typeface="Calibri"/>
                      </a:rPr>
                      <m:t>2</m:t>
                    </m:r>
                  </m:oMath>
                </a14:m>
                <a:endParaRPr lang="en-IN" sz="2000" b="0" dirty="0">
                  <a:ea typeface="Cambria Math" panose="02040503050406030204" pitchFamily="18" charset="0"/>
                  <a:cs typeface="Calibri"/>
                </a:endParaRPr>
              </a:p>
              <a:p>
                <a:pPr marL="285750" indent="-285750">
                  <a:buFont typeface="Arial"/>
                  <a:buChar char="•"/>
                </a:pP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𝜆</m:t>
                        </m:r>
                      </m:e>
                      <m:sub>
                        <m:r>
                          <a:rPr lang="en-IN" sz="2000" i="1">
                            <a:latin typeface="Cambria Math" panose="02040503050406030204" pitchFamily="18" charset="0"/>
                          </a:rPr>
                          <m:t>1</m:t>
                        </m:r>
                      </m:sub>
                    </m:sSub>
                    <m:r>
                      <a:rPr lang="en-IN" sz="2000" b="0" i="1" smtClean="0">
                        <a:latin typeface="Cambria Math" panose="02040503050406030204" pitchFamily="18" charset="0"/>
                      </a:rPr>
                      <m:t>=1</m:t>
                    </m:r>
                  </m:oMath>
                </a14:m>
                <a:endParaRPr lang="en-GB" sz="2000" dirty="0"/>
              </a:p>
              <a:p>
                <a:pPr marL="0" indent="0" algn="ctr">
                  <a:buFont typeface="Arial" pitchFamily="34" charset="0"/>
                  <a:buNone/>
                </a:pPr>
                <a:endParaRPr lang="en-GB" sz="2000" dirty="0"/>
              </a:p>
            </p:txBody>
          </p:sp>
        </mc:Choice>
        <mc:Fallback xmlns="">
          <p:sp>
            <p:nvSpPr>
              <p:cNvPr id="3" name="Content Placeholder 3">
                <a:extLst>
                  <a:ext uri="{FF2B5EF4-FFF2-40B4-BE49-F238E27FC236}">
                    <a16:creationId xmlns:a16="http://schemas.microsoft.com/office/drawing/2014/main" id="{BF89E44D-482F-69A5-685B-84A34934FA15}"/>
                  </a:ext>
                </a:extLst>
              </p:cNvPr>
              <p:cNvSpPr txBox="1">
                <a:spLocks noRot="1" noChangeAspect="1" noMove="1" noResize="1" noEditPoints="1" noAdjustHandles="1" noChangeArrowheads="1" noChangeShapeType="1" noTextEdit="1"/>
              </p:cNvSpPr>
              <p:nvPr/>
            </p:nvSpPr>
            <p:spPr>
              <a:xfrm>
                <a:off x="261436" y="2017177"/>
                <a:ext cx="3192964" cy="4209331"/>
              </a:xfrm>
              <a:prstGeom prst="rect">
                <a:avLst/>
              </a:prstGeom>
              <a:blipFill>
                <a:blip r:embed="rId3"/>
                <a:stretch>
                  <a:fillRect l="-1718" t="-725"/>
                </a:stretch>
              </a:blipFill>
            </p:spPr>
            <p:txBody>
              <a:bodyPr/>
              <a:lstStyle/>
              <a:p>
                <a:r>
                  <a:rPr lang="en-IN">
                    <a:noFill/>
                  </a:rPr>
                  <a:t> </a:t>
                </a:r>
              </a:p>
            </p:txBody>
          </p:sp>
        </mc:Fallback>
      </mc:AlternateContent>
      <p:sp>
        <p:nvSpPr>
          <p:cNvPr id="7" name="Content Placeholder 3">
            <a:extLst>
              <a:ext uri="{FF2B5EF4-FFF2-40B4-BE49-F238E27FC236}">
                <a16:creationId xmlns:a16="http://schemas.microsoft.com/office/drawing/2014/main" id="{B627A6B2-FA11-22DB-CD19-1053BF3D81BF}"/>
              </a:ext>
            </a:extLst>
          </p:cNvPr>
          <p:cNvSpPr txBox="1">
            <a:spLocks/>
          </p:cNvSpPr>
          <p:nvPr/>
        </p:nvSpPr>
        <p:spPr>
          <a:xfrm>
            <a:off x="3723026" y="2017178"/>
            <a:ext cx="4046375" cy="420933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sz="2000" b="1" dirty="0"/>
              <a:t>Dataset-I</a:t>
            </a:r>
          </a:p>
          <a:p>
            <a:pPr marL="285750" indent="-285750">
              <a:buFont typeface="Arial"/>
              <a:buChar char="•"/>
            </a:pPr>
            <a:r>
              <a:rPr lang="en-GB" sz="2000" dirty="0"/>
              <a:t>NIH Chest X-ray (</a:t>
            </a:r>
            <a:r>
              <a:rPr lang="en-GB" sz="2000" dirty="0">
                <a:hlinkClick r:id="rId4"/>
              </a:rPr>
              <a:t>https://www.kaggle.com/datasets/nih-chest-xrays/data</a:t>
            </a:r>
            <a:r>
              <a:rPr lang="en-GB" sz="2000" dirty="0"/>
              <a:t>)</a:t>
            </a:r>
          </a:p>
          <a:p>
            <a:pPr marL="285750" indent="-285750">
              <a:buFont typeface="Arial"/>
              <a:buChar char="•"/>
            </a:pPr>
            <a:r>
              <a:rPr lang="en-GB" sz="2000" dirty="0"/>
              <a:t>Number of pathology-13 </a:t>
            </a:r>
          </a:p>
          <a:p>
            <a:pPr marL="285750" indent="-285750">
              <a:buFont typeface="Arial"/>
              <a:buChar char="•"/>
            </a:pPr>
            <a:r>
              <a:rPr lang="en-GB" sz="2000" dirty="0"/>
              <a:t>Train images – 38,610 </a:t>
            </a:r>
          </a:p>
          <a:p>
            <a:pPr marL="285750" indent="-285750">
              <a:buFont typeface="Arial"/>
              <a:buChar char="•"/>
            </a:pPr>
            <a:r>
              <a:rPr lang="en-GB" sz="2000" dirty="0"/>
              <a:t>Gallery images – 10,296</a:t>
            </a:r>
          </a:p>
          <a:p>
            <a:pPr marL="285750" indent="-285750">
              <a:buFont typeface="Arial"/>
              <a:buChar char="•"/>
            </a:pPr>
            <a:r>
              <a:rPr lang="en-GB" sz="2000" dirty="0"/>
              <a:t>Query images- 2,574</a:t>
            </a:r>
          </a:p>
          <a:p>
            <a:pPr marL="0" indent="0" algn="ctr">
              <a:buFont typeface="Arial" pitchFamily="34" charset="0"/>
              <a:buNone/>
            </a:pPr>
            <a:endParaRPr lang="en-GB" sz="2000" dirty="0"/>
          </a:p>
        </p:txBody>
      </p:sp>
      <p:sp>
        <p:nvSpPr>
          <p:cNvPr id="8" name="Content Placeholder 3">
            <a:extLst>
              <a:ext uri="{FF2B5EF4-FFF2-40B4-BE49-F238E27FC236}">
                <a16:creationId xmlns:a16="http://schemas.microsoft.com/office/drawing/2014/main" id="{957F2DA4-B578-C86F-0727-58245B2B67E5}"/>
              </a:ext>
            </a:extLst>
          </p:cNvPr>
          <p:cNvSpPr txBox="1">
            <a:spLocks/>
          </p:cNvSpPr>
          <p:nvPr/>
        </p:nvSpPr>
        <p:spPr>
          <a:xfrm>
            <a:off x="7946795" y="2017178"/>
            <a:ext cx="3892536" cy="420933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Segoe UI"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Segoe UI"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Segoe UI"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GB" sz="2000" b="1" dirty="0"/>
              <a:t>Dataset-II</a:t>
            </a:r>
          </a:p>
          <a:p>
            <a:pPr marL="285750" indent="-285750">
              <a:buFont typeface="Arial"/>
              <a:buChar char="•"/>
            </a:pPr>
            <a:r>
              <a:rPr lang="en-GB" sz="2000" dirty="0" err="1"/>
              <a:t>CheXPert</a:t>
            </a:r>
            <a:r>
              <a:rPr lang="en-GB" sz="2000" dirty="0"/>
              <a:t> (</a:t>
            </a:r>
            <a:r>
              <a:rPr lang="en-GB" sz="2000" dirty="0">
                <a:hlinkClick r:id="rId5"/>
              </a:rPr>
              <a:t>https://www.kaggle.com/datasets/ashery/chexpert</a:t>
            </a:r>
            <a:r>
              <a:rPr lang="en-GB" sz="2000" dirty="0"/>
              <a:t>)</a:t>
            </a:r>
          </a:p>
          <a:p>
            <a:pPr marL="285750" indent="-285750">
              <a:buFont typeface="Arial"/>
              <a:buChar char="•"/>
            </a:pPr>
            <a:r>
              <a:rPr lang="en-GB" sz="2000" dirty="0"/>
              <a:t>Number of pathology- 14 </a:t>
            </a:r>
          </a:p>
          <a:p>
            <a:pPr marL="285750" indent="-285750">
              <a:buFont typeface="Arial"/>
              <a:buChar char="•"/>
            </a:pPr>
            <a:r>
              <a:rPr lang="en-GB" sz="2000" dirty="0"/>
              <a:t>Train images – 75,631</a:t>
            </a:r>
          </a:p>
          <a:p>
            <a:pPr marL="285750" indent="-285750">
              <a:buFont typeface="Arial"/>
              <a:buChar char="•"/>
            </a:pPr>
            <a:r>
              <a:rPr lang="en-GB" sz="2000" dirty="0"/>
              <a:t>Gallery images – 20,000</a:t>
            </a:r>
          </a:p>
          <a:p>
            <a:pPr marL="285750" indent="-285750">
              <a:buFont typeface="Arial"/>
              <a:buChar char="•"/>
            </a:pPr>
            <a:r>
              <a:rPr lang="en-GB" sz="2000" dirty="0"/>
              <a:t>Query images- 3,000</a:t>
            </a:r>
          </a:p>
          <a:p>
            <a:pPr marL="0" indent="0" algn="ctr">
              <a:buFont typeface="Arial" pitchFamily="34" charset="0"/>
              <a:buNone/>
            </a:pPr>
            <a:endParaRPr lang="en-GB" sz="2000" dirty="0"/>
          </a:p>
        </p:txBody>
      </p:sp>
    </p:spTree>
    <p:extLst>
      <p:ext uri="{BB962C8B-B14F-4D97-AF65-F5344CB8AC3E}">
        <p14:creationId xmlns:p14="http://schemas.microsoft.com/office/powerpoint/2010/main" val="178935712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C972-9B3B-94B7-C6B9-9C4507F3138D}"/>
              </a:ext>
            </a:extLst>
          </p:cNvPr>
          <p:cNvSpPr>
            <a:spLocks noGrp="1"/>
          </p:cNvSpPr>
          <p:nvPr>
            <p:ph type="title"/>
          </p:nvPr>
        </p:nvSpPr>
        <p:spPr/>
        <p:txBody>
          <a:bodyPr>
            <a:normAutofit/>
          </a:bodyPr>
          <a:lstStyle/>
          <a:p>
            <a:r>
              <a:rPr lang="en-GB" sz="4400" b="1">
                <a:solidFill>
                  <a:schemeClr val="accent1"/>
                </a:solidFill>
                <a:latin typeface="Segoe UI" panose="020B0502040204020203" pitchFamily="34" charset="0"/>
                <a:ea typeface="Calibri"/>
                <a:cs typeface="Segoe UI" panose="020B0502040204020203" pitchFamily="34" charset="0"/>
              </a:rPr>
              <a:t>Outline</a:t>
            </a:r>
            <a:endParaRPr lang="en-IN"/>
          </a:p>
        </p:txBody>
      </p:sp>
      <p:sp>
        <p:nvSpPr>
          <p:cNvPr id="3" name="Content Placeholder 2">
            <a:extLst>
              <a:ext uri="{FF2B5EF4-FFF2-40B4-BE49-F238E27FC236}">
                <a16:creationId xmlns:a16="http://schemas.microsoft.com/office/drawing/2014/main" id="{80356242-F871-5672-0E15-51E355BD9905}"/>
              </a:ext>
            </a:extLst>
          </p:cNvPr>
          <p:cNvSpPr>
            <a:spLocks noGrp="1"/>
          </p:cNvSpPr>
          <p:nvPr>
            <p:ph idx="1"/>
          </p:nvPr>
        </p:nvSpPr>
        <p:spPr/>
        <p:txBody>
          <a:bodyPr/>
          <a:lstStyle/>
          <a:p>
            <a:pPr marL="285750" indent="-285750">
              <a:buFont typeface="Arial"/>
              <a:buChar char="•"/>
            </a:pPr>
            <a:r>
              <a:rPr lang="en-GB" sz="2400">
                <a:latin typeface="Segoe UI" panose="020B0502040204020203" pitchFamily="34" charset="0"/>
                <a:ea typeface="Calibri"/>
                <a:cs typeface="Segoe UI" panose="020B0502040204020203" pitchFamily="34" charset="0"/>
              </a:rPr>
              <a:t>Introduction</a:t>
            </a:r>
          </a:p>
          <a:p>
            <a:pPr marL="285750" indent="-285750">
              <a:buFont typeface="Arial"/>
              <a:buChar char="•"/>
            </a:pPr>
            <a:r>
              <a:rPr lang="en-GB" sz="2400">
                <a:latin typeface="Segoe UI" panose="020B0502040204020203" pitchFamily="34" charset="0"/>
                <a:ea typeface="Calibri"/>
                <a:cs typeface="Segoe UI" panose="020B0502040204020203" pitchFamily="34" charset="0"/>
              </a:rPr>
              <a:t>Current Challenges</a:t>
            </a:r>
          </a:p>
          <a:p>
            <a:pPr marL="285750" indent="-285750">
              <a:buFont typeface="Arial"/>
              <a:buChar char="•"/>
            </a:pPr>
            <a:r>
              <a:rPr lang="en-GB" sz="2400">
                <a:latin typeface="Segoe UI" panose="020B0502040204020203" pitchFamily="34" charset="0"/>
                <a:ea typeface="Calibri"/>
                <a:cs typeface="Segoe UI" panose="020B0502040204020203" pitchFamily="34" charset="0"/>
              </a:rPr>
              <a:t>Objectives</a:t>
            </a:r>
          </a:p>
          <a:p>
            <a:pPr marL="285750" indent="-285750">
              <a:buFont typeface="Arial"/>
              <a:buChar char="•"/>
            </a:pPr>
            <a:r>
              <a:rPr lang="en-GB" sz="2400">
                <a:latin typeface="Segoe UI" panose="020B0502040204020203" pitchFamily="34" charset="0"/>
                <a:ea typeface="+mn-lt"/>
                <a:cs typeface="Segoe UI" panose="020B0502040204020203" pitchFamily="34" charset="0"/>
              </a:rPr>
              <a:t>Methods</a:t>
            </a:r>
          </a:p>
          <a:p>
            <a:pPr marL="285750" indent="-285750">
              <a:buFont typeface="Arial"/>
              <a:buChar char="•"/>
            </a:pPr>
            <a:r>
              <a:rPr lang="en-GB" sz="2400">
                <a:latin typeface="Segoe UI" panose="020B0502040204020203" pitchFamily="34" charset="0"/>
                <a:ea typeface="+mn-lt"/>
                <a:cs typeface="Segoe UI" panose="020B0502040204020203" pitchFamily="34" charset="0"/>
              </a:rPr>
              <a:t>Work Progress</a:t>
            </a:r>
          </a:p>
          <a:p>
            <a:pPr marL="285750" indent="-285750">
              <a:buFont typeface="Arial"/>
              <a:buChar char="•"/>
            </a:pPr>
            <a:r>
              <a:rPr lang="en-GB" sz="2400">
                <a:latin typeface="Segoe UI" panose="020B0502040204020203" pitchFamily="34" charset="0"/>
                <a:ea typeface="Calibri"/>
                <a:cs typeface="Segoe UI" panose="020B0502040204020203" pitchFamily="34" charset="0"/>
              </a:rPr>
              <a:t>Take Home Message</a:t>
            </a:r>
          </a:p>
          <a:p>
            <a:pPr marL="0" indent="0">
              <a:buNone/>
            </a:pPr>
            <a:endParaRPr lang="en-IN"/>
          </a:p>
        </p:txBody>
      </p:sp>
      <p:sp>
        <p:nvSpPr>
          <p:cNvPr id="4" name="Date Placeholder 3">
            <a:extLst>
              <a:ext uri="{FF2B5EF4-FFF2-40B4-BE49-F238E27FC236}">
                <a16:creationId xmlns:a16="http://schemas.microsoft.com/office/drawing/2014/main" id="{04E90B1E-3E45-9E11-3A55-0A28A79A6F9B}"/>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3A76780A-A741-B4B8-05BE-5668B21218FF}"/>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710C104E-2A8D-C2B1-CFF6-0A85777AB883}"/>
              </a:ext>
            </a:extLst>
          </p:cNvPr>
          <p:cNvSpPr>
            <a:spLocks noGrp="1"/>
          </p:cNvSpPr>
          <p:nvPr>
            <p:ph type="sldNum" sz="quarter" idx="12"/>
          </p:nvPr>
        </p:nvSpPr>
        <p:spPr/>
        <p:txBody>
          <a:bodyPr/>
          <a:lstStyle/>
          <a:p>
            <a:fld id="{330EA680-D336-4FF7-8B7A-9848BB0A1C32}" type="slidenum">
              <a:rPr lang="en-GB" smtClean="0"/>
              <a:t>2</a:t>
            </a:fld>
            <a:endParaRPr lang="en-GB"/>
          </a:p>
        </p:txBody>
      </p:sp>
    </p:spTree>
    <p:extLst>
      <p:ext uri="{BB962C8B-B14F-4D97-AF65-F5344CB8AC3E}">
        <p14:creationId xmlns:p14="http://schemas.microsoft.com/office/powerpoint/2010/main" val="2060859012"/>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86FC-2F2F-E504-393D-C1C1671F69FB}"/>
              </a:ext>
            </a:extLst>
          </p:cNvPr>
          <p:cNvSpPr>
            <a:spLocks noGrp="1"/>
          </p:cNvSpPr>
          <p:nvPr>
            <p:ph type="title"/>
          </p:nvPr>
        </p:nvSpPr>
        <p:spPr>
          <a:xfrm>
            <a:off x="609600" y="879224"/>
            <a:ext cx="10972800" cy="1008112"/>
          </a:xfrm>
        </p:spPr>
        <p:txBody>
          <a:bodyPr/>
          <a:lstStyle/>
          <a:p>
            <a:r>
              <a:rPr lang="en-GB" b="1">
                <a:solidFill>
                  <a:schemeClr val="accent1"/>
                </a:solidFill>
                <a:latin typeface="Segoe UI"/>
                <a:cs typeface="Segoe UI"/>
              </a:rPr>
              <a:t>Evaluation Metrics</a:t>
            </a:r>
            <a:endParaRPr lang="en-GB" b="1">
              <a:solidFill>
                <a:schemeClr val="accent1"/>
              </a:solidFill>
            </a:endParaRPr>
          </a:p>
        </p:txBody>
      </p:sp>
      <p:sp>
        <p:nvSpPr>
          <p:cNvPr id="4" name="Date Placeholder 3">
            <a:extLst>
              <a:ext uri="{FF2B5EF4-FFF2-40B4-BE49-F238E27FC236}">
                <a16:creationId xmlns:a16="http://schemas.microsoft.com/office/drawing/2014/main" id="{BA9C3357-D06C-2422-F336-98C1C8119E83}"/>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2098CC9A-8080-8771-ADAB-287C56F53E0E}"/>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E8AC1E2F-0BB3-3C50-C3FC-C81D3FD1DBE8}"/>
              </a:ext>
            </a:extLst>
          </p:cNvPr>
          <p:cNvSpPr>
            <a:spLocks noGrp="1"/>
          </p:cNvSpPr>
          <p:nvPr>
            <p:ph type="sldNum" sz="quarter" idx="12"/>
          </p:nvPr>
        </p:nvSpPr>
        <p:spPr/>
        <p:txBody>
          <a:bodyPr/>
          <a:lstStyle/>
          <a:p>
            <a:fld id="{330EA680-D336-4FF7-8B7A-9848BB0A1C32}" type="slidenum">
              <a:rPr lang="en-GB" smtClean="0"/>
              <a:t>20</a:t>
            </a:fld>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38786F8-EC07-5592-ED43-DD9EC5DF9E5D}"/>
                  </a:ext>
                </a:extLst>
              </p:cNvPr>
              <p:cNvSpPr txBox="1"/>
              <p:nvPr/>
            </p:nvSpPr>
            <p:spPr>
              <a:xfrm>
                <a:off x="3116204" y="5927480"/>
                <a:ext cx="6345596" cy="437940"/>
              </a:xfrm>
              <a:prstGeom prst="rect">
                <a:avLst/>
              </a:prstGeom>
              <a:noFill/>
            </p:spPr>
            <p:txBody>
              <a:bodyPr wrap="square" rtlCol="0">
                <a:spAutoFit/>
              </a:bodyPr>
              <a:lstStyle/>
              <a:p>
                <a:r>
                  <a:rPr lang="en-IN">
                    <a:latin typeface="Segoe UI" panose="020B0502040204020203" pitchFamily="34" charset="0"/>
                    <a:cs typeface="Segoe UI" panose="020B0502040204020203" pitchFamily="34" charset="0"/>
                  </a:rPr>
                  <a:t>Query Image (</a:t>
                </a:r>
                <a14:m>
                  <m:oMath xmlns:m="http://schemas.openxmlformats.org/officeDocument/2006/math">
                    <m:sSubSup>
                      <m:sSubSupPr>
                        <m:ctrlPr>
                          <a:rPr lang="en-IN" i="1" dirty="0">
                            <a:latin typeface="Cambria Math" panose="02040503050406030204" pitchFamily="18" charset="0"/>
                          </a:rPr>
                        </m:ctrlPr>
                      </m:sSubSupPr>
                      <m:e>
                        <m:r>
                          <a:rPr lang="en-IN" b="1" i="1" dirty="0">
                            <a:latin typeface="Cambria Math" panose="02040503050406030204" pitchFamily="18" charset="0"/>
                          </a:rPr>
                          <m:t>𝒙</m:t>
                        </m:r>
                      </m:e>
                      <m:sub>
                        <m:r>
                          <a:rPr lang="en-IN" b="0" i="1" dirty="0" smtClean="0">
                            <a:latin typeface="Cambria Math" panose="02040503050406030204" pitchFamily="18" charset="0"/>
                          </a:rPr>
                          <m:t>𝑞</m:t>
                        </m:r>
                      </m:sub>
                      <m:sup>
                        <m:r>
                          <a:rPr lang="en-IN" b="0" i="1" dirty="0" smtClean="0">
                            <a:latin typeface="Cambria Math" panose="02040503050406030204" pitchFamily="18" charset="0"/>
                          </a:rPr>
                          <m:t>𝑄</m:t>
                        </m:r>
                      </m:sup>
                    </m:sSubSup>
                    <m:r>
                      <a:rPr lang="en-IN" b="1" i="1" smtClean="0">
                        <a:latin typeface="Cambria Math" panose="02040503050406030204" pitchFamily="18" charset="0"/>
                      </a:rPr>
                      <m:t>),</m:t>
                    </m:r>
                    <m:r>
                      <m:rPr>
                        <m:nor/>
                      </m:rPr>
                      <a:rPr lang="en-IN" dirty="0">
                        <a:latin typeface="Segoe UI" panose="020B0502040204020203" pitchFamily="34" charset="0"/>
                        <a:cs typeface="Segoe UI" panose="020B0502040204020203" pitchFamily="34" charset="0"/>
                      </a:rPr>
                      <m:t>top</m:t>
                    </m:r>
                    <m:r>
                      <m:rPr>
                        <m:nor/>
                      </m:rPr>
                      <a:rPr lang="en-IN" dirty="0">
                        <a:latin typeface="Segoe UI" panose="020B0502040204020203" pitchFamily="34" charset="0"/>
                        <a:cs typeface="Segoe UI" panose="020B0502040204020203" pitchFamily="34" charset="0"/>
                      </a:rPr>
                      <m:t>−</m:t>
                    </m:r>
                    <m:r>
                      <m:rPr>
                        <m:nor/>
                      </m:rPr>
                      <a:rPr lang="en-IN" dirty="0">
                        <a:latin typeface="Segoe UI" panose="020B0502040204020203" pitchFamily="34" charset="0"/>
                        <a:cs typeface="Segoe UI" panose="020B0502040204020203" pitchFamily="34" charset="0"/>
                      </a:rPr>
                      <m:t>p</m:t>
                    </m:r>
                    <m:r>
                      <m:rPr>
                        <m:nor/>
                      </m:rPr>
                      <a:rPr lang="en-IN" dirty="0">
                        <a:latin typeface="Segoe UI" panose="020B0502040204020203" pitchFamily="34" charset="0"/>
                        <a:cs typeface="Segoe UI" panose="020B0502040204020203" pitchFamily="34" charset="0"/>
                      </a:rPr>
                      <m:t> </m:t>
                    </m:r>
                    <m:r>
                      <m:rPr>
                        <m:nor/>
                      </m:rPr>
                      <a:rPr lang="en-IN" dirty="0">
                        <a:latin typeface="Segoe UI" panose="020B0502040204020203" pitchFamily="34" charset="0"/>
                        <a:cs typeface="Segoe UI" panose="020B0502040204020203" pitchFamily="34" charset="0"/>
                      </a:rPr>
                      <m:t>retrieval</m:t>
                    </m:r>
                    <m:r>
                      <m:rPr>
                        <m:nor/>
                      </m:rPr>
                      <a:rPr lang="en-IN" b="0" i="0" dirty="0" smtClean="0">
                        <a:latin typeface="Segoe UI" panose="020B0502040204020203" pitchFamily="34" charset="0"/>
                        <a:cs typeface="Segoe UI" panose="020B0502040204020203" pitchFamily="34" charset="0"/>
                      </a:rPr>
                      <m:t>, </m:t>
                    </m:r>
                  </m:oMath>
                </a14:m>
                <a:r>
                  <a:rPr lang="en-IN">
                    <a:latin typeface="Segoe UI" panose="020B0502040204020203" pitchFamily="34" charset="0"/>
                    <a:cs typeface="Segoe UI" panose="020B0502040204020203" pitchFamily="34" charset="0"/>
                  </a:rPr>
                  <a:t>r-</a:t>
                </a:r>
                <a:r>
                  <a:rPr lang="en-IN" err="1">
                    <a:latin typeface="Segoe UI" panose="020B0502040204020203" pitchFamily="34" charset="0"/>
                    <a:cs typeface="Segoe UI" panose="020B0502040204020203" pitchFamily="34" charset="0"/>
                  </a:rPr>
                  <a:t>th</a:t>
                </a:r>
                <a:r>
                  <a:rPr lang="en-IN">
                    <a:latin typeface="Segoe UI" panose="020B0502040204020203" pitchFamily="34" charset="0"/>
                    <a:cs typeface="Segoe UI" panose="020B0502040204020203" pitchFamily="34" charset="0"/>
                  </a:rPr>
                  <a:t> retrieved Image (</a:t>
                </a:r>
                <a14:m>
                  <m:oMath xmlns:m="http://schemas.openxmlformats.org/officeDocument/2006/math">
                    <m:sSubSup>
                      <m:sSubSupPr>
                        <m:ctrlPr>
                          <a:rPr lang="en-IN" i="1" dirty="0">
                            <a:latin typeface="Cambria Math" panose="02040503050406030204" pitchFamily="18" charset="0"/>
                          </a:rPr>
                        </m:ctrlPr>
                      </m:sSubSupPr>
                      <m:e>
                        <m:r>
                          <a:rPr lang="en-IN" b="1" i="1" dirty="0">
                            <a:latin typeface="Cambria Math" panose="02040503050406030204" pitchFamily="18" charset="0"/>
                          </a:rPr>
                          <m:t>𝒙</m:t>
                        </m:r>
                      </m:e>
                      <m:sub>
                        <m:r>
                          <a:rPr lang="en-IN" b="0" i="1" dirty="0" smtClean="0">
                            <a:latin typeface="Cambria Math" panose="02040503050406030204" pitchFamily="18" charset="0"/>
                          </a:rPr>
                          <m:t>𝑟</m:t>
                        </m:r>
                      </m:sub>
                      <m:sup>
                        <m:r>
                          <a:rPr lang="en-IN" b="0" i="1" dirty="0" smtClean="0">
                            <a:latin typeface="Cambria Math" panose="02040503050406030204" pitchFamily="18" charset="0"/>
                          </a:rPr>
                          <m:t>𝐺</m:t>
                        </m:r>
                      </m:sup>
                    </m:sSubSup>
                    <m:r>
                      <a:rPr lang="en-IN" b="1" i="1">
                        <a:latin typeface="Cambria Math" panose="02040503050406030204" pitchFamily="18" charset="0"/>
                      </a:rPr>
                      <m:t>)</m:t>
                    </m:r>
                  </m:oMath>
                </a14:m>
                <a:r>
                  <a:rPr lang="en-IN">
                    <a:latin typeface="Segoe UI" panose="020B0502040204020203" pitchFamily="34" charset="0"/>
                    <a:cs typeface="Segoe UI" panose="020B0502040204020203" pitchFamily="34" charset="0"/>
                  </a:rPr>
                  <a:t>, </a:t>
                </a:r>
              </a:p>
            </p:txBody>
          </p:sp>
        </mc:Choice>
        <mc:Fallback xmlns="">
          <p:sp>
            <p:nvSpPr>
              <p:cNvPr id="8" name="TextBox 7">
                <a:extLst>
                  <a:ext uri="{FF2B5EF4-FFF2-40B4-BE49-F238E27FC236}">
                    <a16:creationId xmlns:a16="http://schemas.microsoft.com/office/drawing/2014/main" id="{438786F8-EC07-5592-ED43-DD9EC5DF9E5D}"/>
                  </a:ext>
                </a:extLst>
              </p:cNvPr>
              <p:cNvSpPr txBox="1">
                <a:spLocks noRot="1" noChangeAspect="1" noMove="1" noResize="1" noEditPoints="1" noAdjustHandles="1" noChangeArrowheads="1" noChangeShapeType="1" noTextEdit="1"/>
              </p:cNvSpPr>
              <p:nvPr/>
            </p:nvSpPr>
            <p:spPr>
              <a:xfrm>
                <a:off x="3116204" y="5927480"/>
                <a:ext cx="6345596" cy="437940"/>
              </a:xfrm>
              <a:prstGeom prst="rect">
                <a:avLst/>
              </a:prstGeom>
              <a:blipFill>
                <a:blip r:embed="rId3"/>
                <a:stretch>
                  <a:fillRect l="-768" r="-192" b="-13889"/>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F400B1F5-185D-647C-7FF5-88045DDA754C}"/>
              </a:ext>
            </a:extLst>
          </p:cNvPr>
          <p:cNvGrpSpPr/>
          <p:nvPr/>
        </p:nvGrpSpPr>
        <p:grpSpPr>
          <a:xfrm>
            <a:off x="541233" y="1741077"/>
            <a:ext cx="11236960" cy="1863838"/>
            <a:chOff x="541233" y="1834387"/>
            <a:chExt cx="11236960" cy="1863838"/>
          </a:xfrm>
        </p:grpSpPr>
        <p:pic>
          <p:nvPicPr>
            <p:cNvPr id="10" name="Picture 9">
              <a:extLst>
                <a:ext uri="{FF2B5EF4-FFF2-40B4-BE49-F238E27FC236}">
                  <a16:creationId xmlns:a16="http://schemas.microsoft.com/office/drawing/2014/main" id="{3455665B-F6D9-68F3-6FC8-95F6DFF97FBD}"/>
                </a:ext>
              </a:extLst>
            </p:cNvPr>
            <p:cNvPicPr>
              <a:picLocks noChangeAspect="1"/>
            </p:cNvPicPr>
            <p:nvPr/>
          </p:nvPicPr>
          <p:blipFill>
            <a:blip r:embed="rId4"/>
            <a:stretch>
              <a:fillRect/>
            </a:stretch>
          </p:blipFill>
          <p:spPr>
            <a:xfrm>
              <a:off x="5331280" y="1834387"/>
              <a:ext cx="2965494" cy="790315"/>
            </a:xfrm>
            <a:prstGeom prst="rect">
              <a:avLst/>
            </a:prstGeom>
          </p:spPr>
        </p:pic>
        <p:grpSp>
          <p:nvGrpSpPr>
            <p:cNvPr id="11" name="Group 10">
              <a:extLst>
                <a:ext uri="{FF2B5EF4-FFF2-40B4-BE49-F238E27FC236}">
                  <a16:creationId xmlns:a16="http://schemas.microsoft.com/office/drawing/2014/main" id="{4E75FF23-1436-30BC-B0E4-717DF0C0FDB3}"/>
                </a:ext>
              </a:extLst>
            </p:cNvPr>
            <p:cNvGrpSpPr/>
            <p:nvPr/>
          </p:nvGrpSpPr>
          <p:grpSpPr>
            <a:xfrm>
              <a:off x="5107727" y="2690113"/>
              <a:ext cx="6670466" cy="1008112"/>
              <a:chOff x="482174" y="2626226"/>
              <a:chExt cx="8255426" cy="1086002"/>
            </a:xfrm>
          </p:grpSpPr>
          <p:pic>
            <p:nvPicPr>
              <p:cNvPr id="12" name="Picture 11">
                <a:extLst>
                  <a:ext uri="{FF2B5EF4-FFF2-40B4-BE49-F238E27FC236}">
                    <a16:creationId xmlns:a16="http://schemas.microsoft.com/office/drawing/2014/main" id="{0875865F-9CE3-F533-8184-0B46CA1E04F8}"/>
                  </a:ext>
                </a:extLst>
              </p:cNvPr>
              <p:cNvPicPr>
                <a:picLocks noChangeAspect="1"/>
              </p:cNvPicPr>
              <p:nvPr/>
            </p:nvPicPr>
            <p:blipFill>
              <a:blip r:embed="rId5"/>
              <a:stretch>
                <a:fillRect/>
              </a:stretch>
            </p:blipFill>
            <p:spPr>
              <a:xfrm>
                <a:off x="482174" y="2665171"/>
                <a:ext cx="4890225" cy="1008112"/>
              </a:xfrm>
              <a:prstGeom prst="rect">
                <a:avLst/>
              </a:prstGeom>
            </p:spPr>
          </p:pic>
          <p:grpSp>
            <p:nvGrpSpPr>
              <p:cNvPr id="9" name="Group 8">
                <a:extLst>
                  <a:ext uri="{FF2B5EF4-FFF2-40B4-BE49-F238E27FC236}">
                    <a16:creationId xmlns:a16="http://schemas.microsoft.com/office/drawing/2014/main" id="{D8F18677-8B65-9DCF-C3B4-4EB4C2A29FB8}"/>
                  </a:ext>
                </a:extLst>
              </p:cNvPr>
              <p:cNvGrpSpPr/>
              <p:nvPr/>
            </p:nvGrpSpPr>
            <p:grpSpPr>
              <a:xfrm>
                <a:off x="5414398" y="2626226"/>
                <a:ext cx="3323202" cy="1086002"/>
                <a:chOff x="466075" y="2123969"/>
                <a:chExt cx="3323202" cy="1086002"/>
              </a:xfrm>
            </p:grpSpPr>
            <p:pic>
              <p:nvPicPr>
                <p:cNvPr id="7" name="Picture 6" descr="A math equation with black text&#10;&#10;Description automatically generated">
                  <a:extLst>
                    <a:ext uri="{FF2B5EF4-FFF2-40B4-BE49-F238E27FC236}">
                      <a16:creationId xmlns:a16="http://schemas.microsoft.com/office/drawing/2014/main" id="{C99C2390-122C-6187-468F-E913A912E14A}"/>
                    </a:ext>
                  </a:extLst>
                </p:cNvPr>
                <p:cNvPicPr>
                  <a:picLocks noChangeAspect="1"/>
                </p:cNvPicPr>
                <p:nvPr/>
              </p:nvPicPr>
              <p:blipFill rotWithShape="1">
                <a:blip r:embed="rId6"/>
                <a:srcRect l="51699"/>
                <a:stretch/>
              </p:blipFill>
              <p:spPr>
                <a:xfrm>
                  <a:off x="2468880" y="2409668"/>
                  <a:ext cx="1320397" cy="647700"/>
                </a:xfrm>
                <a:prstGeom prst="rect">
                  <a:avLst/>
                </a:prstGeom>
              </p:spPr>
            </p:pic>
            <p:pic>
              <p:nvPicPr>
                <p:cNvPr id="3" name="Picture 2">
                  <a:extLst>
                    <a:ext uri="{FF2B5EF4-FFF2-40B4-BE49-F238E27FC236}">
                      <a16:creationId xmlns:a16="http://schemas.microsoft.com/office/drawing/2014/main" id="{DC8CADBF-014D-AC78-148D-749DEBD68B4B}"/>
                    </a:ext>
                  </a:extLst>
                </p:cNvPr>
                <p:cNvPicPr>
                  <a:picLocks noChangeAspect="1"/>
                </p:cNvPicPr>
                <p:nvPr/>
              </p:nvPicPr>
              <p:blipFill rotWithShape="1">
                <a:blip r:embed="rId5"/>
                <a:srcRect l="30159" r="30965"/>
                <a:stretch/>
              </p:blipFill>
              <p:spPr>
                <a:xfrm>
                  <a:off x="466075" y="2123969"/>
                  <a:ext cx="2048002" cy="1086002"/>
                </a:xfrm>
                <a:prstGeom prst="rect">
                  <a:avLst/>
                </a:prstGeom>
              </p:spPr>
            </p:pic>
          </p:grpSp>
        </p:grpSp>
        <p:sp>
          <p:nvSpPr>
            <p:cNvPr id="15" name="TextBox 14">
              <a:extLst>
                <a:ext uri="{FF2B5EF4-FFF2-40B4-BE49-F238E27FC236}">
                  <a16:creationId xmlns:a16="http://schemas.microsoft.com/office/drawing/2014/main" id="{1782BE27-30E1-7CD5-D43F-69AB6E9EF664}"/>
                </a:ext>
              </a:extLst>
            </p:cNvPr>
            <p:cNvSpPr txBox="1"/>
            <p:nvPr/>
          </p:nvSpPr>
          <p:spPr>
            <a:xfrm>
              <a:off x="541233" y="2912254"/>
              <a:ext cx="4693920" cy="400110"/>
            </a:xfrm>
            <a:prstGeom prst="rect">
              <a:avLst/>
            </a:prstGeom>
            <a:noFill/>
          </p:spPr>
          <p:txBody>
            <a:bodyPr wrap="square" rtlCol="0">
              <a:spAutoFit/>
            </a:bodyPr>
            <a:lstStyle/>
            <a:p>
              <a:r>
                <a:rPr lang="en-IN" sz="2000">
                  <a:latin typeface="Segoe UI" panose="020B0502040204020203" pitchFamily="34" charset="0"/>
                  <a:cs typeface="Segoe UI" panose="020B0502040204020203" pitchFamily="34" charset="0"/>
                </a:rPr>
                <a:t>Normalized discounted cumulative gain,</a:t>
              </a:r>
            </a:p>
          </p:txBody>
        </p:sp>
      </p:grpSp>
      <p:grpSp>
        <p:nvGrpSpPr>
          <p:cNvPr id="19" name="Group 18">
            <a:extLst>
              <a:ext uri="{FF2B5EF4-FFF2-40B4-BE49-F238E27FC236}">
                <a16:creationId xmlns:a16="http://schemas.microsoft.com/office/drawing/2014/main" id="{A715421D-9058-054D-89FB-4E8B7649DA6F}"/>
              </a:ext>
            </a:extLst>
          </p:cNvPr>
          <p:cNvGrpSpPr/>
          <p:nvPr/>
        </p:nvGrpSpPr>
        <p:grpSpPr>
          <a:xfrm>
            <a:off x="2001482" y="3833125"/>
            <a:ext cx="7427706" cy="1044504"/>
            <a:chOff x="2001482" y="3833125"/>
            <a:chExt cx="7427706" cy="1044504"/>
          </a:xfrm>
        </p:grpSpPr>
        <p:pic>
          <p:nvPicPr>
            <p:cNvPr id="14" name="Picture 13">
              <a:extLst>
                <a:ext uri="{FF2B5EF4-FFF2-40B4-BE49-F238E27FC236}">
                  <a16:creationId xmlns:a16="http://schemas.microsoft.com/office/drawing/2014/main" id="{3408B13A-A894-4CB0-432F-9CDF22A0D2AE}"/>
                </a:ext>
              </a:extLst>
            </p:cNvPr>
            <p:cNvPicPr>
              <a:picLocks noChangeAspect="1"/>
            </p:cNvPicPr>
            <p:nvPr/>
          </p:nvPicPr>
          <p:blipFill>
            <a:blip r:embed="rId7"/>
            <a:stretch>
              <a:fillRect/>
            </a:stretch>
          </p:blipFill>
          <p:spPr>
            <a:xfrm>
              <a:off x="5141668" y="3833125"/>
              <a:ext cx="4287520" cy="1044504"/>
            </a:xfrm>
            <a:prstGeom prst="rect">
              <a:avLst/>
            </a:prstGeom>
          </p:spPr>
        </p:pic>
        <p:sp>
          <p:nvSpPr>
            <p:cNvPr id="18" name="TextBox 17">
              <a:extLst>
                <a:ext uri="{FF2B5EF4-FFF2-40B4-BE49-F238E27FC236}">
                  <a16:creationId xmlns:a16="http://schemas.microsoft.com/office/drawing/2014/main" id="{D051B81F-04D9-CEA5-4F96-51E082342A35}"/>
                </a:ext>
              </a:extLst>
            </p:cNvPr>
            <p:cNvSpPr txBox="1"/>
            <p:nvPr/>
          </p:nvSpPr>
          <p:spPr>
            <a:xfrm>
              <a:off x="2001482" y="3993279"/>
              <a:ext cx="4287520" cy="400110"/>
            </a:xfrm>
            <a:prstGeom prst="rect">
              <a:avLst/>
            </a:prstGeom>
            <a:noFill/>
          </p:spPr>
          <p:txBody>
            <a:bodyPr wrap="square" rtlCol="0">
              <a:spAutoFit/>
            </a:bodyPr>
            <a:lstStyle/>
            <a:p>
              <a:r>
                <a:rPr lang="en-IN" sz="2000" dirty="0">
                  <a:latin typeface="Segoe UI" panose="020B0502040204020203" pitchFamily="34" charset="0"/>
                  <a:cs typeface="Segoe UI" panose="020B0502040204020203" pitchFamily="34" charset="0"/>
                </a:rPr>
                <a:t>Average  cumulative  gain,</a:t>
              </a:r>
            </a:p>
          </p:txBody>
        </p:sp>
      </p:grpSp>
      <p:pic>
        <p:nvPicPr>
          <p:cNvPr id="24" name="Picture 23">
            <a:extLst>
              <a:ext uri="{FF2B5EF4-FFF2-40B4-BE49-F238E27FC236}">
                <a16:creationId xmlns:a16="http://schemas.microsoft.com/office/drawing/2014/main" id="{6FE41FEE-0378-D8D9-8F31-7A3B7E4D07BE}"/>
              </a:ext>
            </a:extLst>
          </p:cNvPr>
          <p:cNvPicPr>
            <a:picLocks noChangeAspect="1"/>
          </p:cNvPicPr>
          <p:nvPr/>
        </p:nvPicPr>
        <p:blipFill>
          <a:blip r:embed="rId8"/>
          <a:stretch>
            <a:fillRect/>
          </a:stretch>
        </p:blipFill>
        <p:spPr>
          <a:xfrm>
            <a:off x="609600" y="4877629"/>
            <a:ext cx="10478962" cy="800212"/>
          </a:xfrm>
          <a:prstGeom prst="rect">
            <a:avLst/>
          </a:prstGeom>
        </p:spPr>
      </p:pic>
    </p:spTree>
    <p:extLst>
      <p:ext uri="{BB962C8B-B14F-4D97-AF65-F5344CB8AC3E}">
        <p14:creationId xmlns:p14="http://schemas.microsoft.com/office/powerpoint/2010/main" val="26864217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8D06-93BA-1C9B-5C23-F9853E5F864A}"/>
              </a:ext>
            </a:extLst>
          </p:cNvPr>
          <p:cNvSpPr>
            <a:spLocks noGrp="1"/>
          </p:cNvSpPr>
          <p:nvPr>
            <p:ph type="title"/>
          </p:nvPr>
        </p:nvSpPr>
        <p:spPr/>
        <p:txBody>
          <a:bodyPr/>
          <a:lstStyle/>
          <a:p>
            <a:r>
              <a:rPr lang="en-IN" dirty="0"/>
              <a:t>Quantitative Results</a:t>
            </a:r>
          </a:p>
        </p:txBody>
      </p:sp>
      <p:sp>
        <p:nvSpPr>
          <p:cNvPr id="4" name="Date Placeholder 3">
            <a:extLst>
              <a:ext uri="{FF2B5EF4-FFF2-40B4-BE49-F238E27FC236}">
                <a16:creationId xmlns:a16="http://schemas.microsoft.com/office/drawing/2014/main" id="{F854D7F6-3F24-4094-4959-903B288B2E03}"/>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9B602971-E549-0EE4-4FED-E7D54F795C28}"/>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C86D7747-59F0-6D5F-9C98-2690E58C9089}"/>
              </a:ext>
            </a:extLst>
          </p:cNvPr>
          <p:cNvSpPr>
            <a:spLocks noGrp="1"/>
          </p:cNvSpPr>
          <p:nvPr>
            <p:ph type="sldNum" sz="quarter" idx="12"/>
          </p:nvPr>
        </p:nvSpPr>
        <p:spPr/>
        <p:txBody>
          <a:bodyPr/>
          <a:lstStyle/>
          <a:p>
            <a:fld id="{330EA680-D336-4FF7-8B7A-9848BB0A1C32}" type="slidenum">
              <a:rPr lang="en-GB" smtClean="0"/>
              <a:t>21</a:t>
            </a:fld>
            <a:endParaRPr lang="en-GB"/>
          </a:p>
        </p:txBody>
      </p:sp>
      <p:pic>
        <p:nvPicPr>
          <p:cNvPr id="8" name="Picture 7">
            <a:extLst>
              <a:ext uri="{FF2B5EF4-FFF2-40B4-BE49-F238E27FC236}">
                <a16:creationId xmlns:a16="http://schemas.microsoft.com/office/drawing/2014/main" id="{5E7558BB-B367-DE3E-42AF-8EDEF66AE979}"/>
              </a:ext>
            </a:extLst>
          </p:cNvPr>
          <p:cNvPicPr>
            <a:picLocks noChangeAspect="1"/>
          </p:cNvPicPr>
          <p:nvPr/>
        </p:nvPicPr>
        <p:blipFill>
          <a:blip r:embed="rId2"/>
          <a:stretch>
            <a:fillRect/>
          </a:stretch>
        </p:blipFill>
        <p:spPr>
          <a:xfrm>
            <a:off x="609600" y="2162063"/>
            <a:ext cx="10936226" cy="2981741"/>
          </a:xfrm>
          <a:prstGeom prst="rect">
            <a:avLst/>
          </a:prstGeom>
        </p:spPr>
      </p:pic>
      <p:sp>
        <p:nvSpPr>
          <p:cNvPr id="9" name="TextBox 8">
            <a:extLst>
              <a:ext uri="{FF2B5EF4-FFF2-40B4-BE49-F238E27FC236}">
                <a16:creationId xmlns:a16="http://schemas.microsoft.com/office/drawing/2014/main" id="{C2BA3B0F-3B71-5574-5AD6-9F0857DB7574}"/>
              </a:ext>
            </a:extLst>
          </p:cNvPr>
          <p:cNvSpPr txBox="1"/>
          <p:nvPr/>
        </p:nvSpPr>
        <p:spPr>
          <a:xfrm>
            <a:off x="5263260" y="5380745"/>
            <a:ext cx="4021494" cy="369332"/>
          </a:xfrm>
          <a:prstGeom prst="rect">
            <a:avLst/>
          </a:prstGeom>
          <a:noFill/>
        </p:spPr>
        <p:txBody>
          <a:bodyPr wrap="square" rtlCol="0">
            <a:spAutoFit/>
          </a:bodyPr>
          <a:lstStyle/>
          <a:p>
            <a:r>
              <a:rPr lang="en-IN" dirty="0"/>
              <a:t>Results on Dataset -I</a:t>
            </a:r>
          </a:p>
        </p:txBody>
      </p:sp>
    </p:spTree>
    <p:extLst>
      <p:ext uri="{BB962C8B-B14F-4D97-AF65-F5344CB8AC3E}">
        <p14:creationId xmlns:p14="http://schemas.microsoft.com/office/powerpoint/2010/main" val="314530443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4785-D47F-F128-5105-596702AE4149}"/>
              </a:ext>
            </a:extLst>
          </p:cNvPr>
          <p:cNvSpPr>
            <a:spLocks noGrp="1"/>
          </p:cNvSpPr>
          <p:nvPr>
            <p:ph type="title"/>
          </p:nvPr>
        </p:nvSpPr>
        <p:spPr/>
        <p:txBody>
          <a:bodyPr/>
          <a:lstStyle/>
          <a:p>
            <a:r>
              <a:rPr lang="en-IN" dirty="0"/>
              <a:t>Quantitative Results</a:t>
            </a:r>
          </a:p>
        </p:txBody>
      </p:sp>
      <p:sp>
        <p:nvSpPr>
          <p:cNvPr id="4" name="Date Placeholder 3">
            <a:extLst>
              <a:ext uri="{FF2B5EF4-FFF2-40B4-BE49-F238E27FC236}">
                <a16:creationId xmlns:a16="http://schemas.microsoft.com/office/drawing/2014/main" id="{FEB2234C-9868-C23A-BA7B-55E7A6C02CA1}"/>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77E68C63-6D96-14FF-6D35-075128BA57D4}"/>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35DC3896-EDB6-DBE5-9A70-62A57D662255}"/>
              </a:ext>
            </a:extLst>
          </p:cNvPr>
          <p:cNvSpPr>
            <a:spLocks noGrp="1"/>
          </p:cNvSpPr>
          <p:nvPr>
            <p:ph type="sldNum" sz="quarter" idx="12"/>
          </p:nvPr>
        </p:nvSpPr>
        <p:spPr/>
        <p:txBody>
          <a:bodyPr/>
          <a:lstStyle/>
          <a:p>
            <a:fld id="{330EA680-D336-4FF7-8B7A-9848BB0A1C32}" type="slidenum">
              <a:rPr lang="en-GB" smtClean="0"/>
              <a:t>22</a:t>
            </a:fld>
            <a:endParaRPr lang="en-GB"/>
          </a:p>
        </p:txBody>
      </p:sp>
      <p:pic>
        <p:nvPicPr>
          <p:cNvPr id="8" name="Picture 7">
            <a:extLst>
              <a:ext uri="{FF2B5EF4-FFF2-40B4-BE49-F238E27FC236}">
                <a16:creationId xmlns:a16="http://schemas.microsoft.com/office/drawing/2014/main" id="{05A34128-488B-2C8B-70E2-5B40228FA1F6}"/>
              </a:ext>
            </a:extLst>
          </p:cNvPr>
          <p:cNvPicPr>
            <a:picLocks noChangeAspect="1"/>
          </p:cNvPicPr>
          <p:nvPr/>
        </p:nvPicPr>
        <p:blipFill>
          <a:blip r:embed="rId2"/>
          <a:stretch>
            <a:fillRect/>
          </a:stretch>
        </p:blipFill>
        <p:spPr>
          <a:xfrm>
            <a:off x="609600" y="2292496"/>
            <a:ext cx="10907647" cy="3000794"/>
          </a:xfrm>
          <a:prstGeom prst="rect">
            <a:avLst/>
          </a:prstGeom>
        </p:spPr>
      </p:pic>
      <p:sp>
        <p:nvSpPr>
          <p:cNvPr id="9" name="TextBox 8">
            <a:extLst>
              <a:ext uri="{FF2B5EF4-FFF2-40B4-BE49-F238E27FC236}">
                <a16:creationId xmlns:a16="http://schemas.microsoft.com/office/drawing/2014/main" id="{AD2F1891-DB4A-BB24-99DD-BEA58E4AFFE8}"/>
              </a:ext>
            </a:extLst>
          </p:cNvPr>
          <p:cNvSpPr txBox="1"/>
          <p:nvPr/>
        </p:nvSpPr>
        <p:spPr>
          <a:xfrm>
            <a:off x="3872204" y="5393094"/>
            <a:ext cx="4021494" cy="369332"/>
          </a:xfrm>
          <a:prstGeom prst="rect">
            <a:avLst/>
          </a:prstGeom>
          <a:noFill/>
        </p:spPr>
        <p:txBody>
          <a:bodyPr wrap="square" rtlCol="0">
            <a:spAutoFit/>
          </a:bodyPr>
          <a:lstStyle/>
          <a:p>
            <a:r>
              <a:rPr lang="en-IN" dirty="0"/>
              <a:t>Results on Dataset -II</a:t>
            </a:r>
          </a:p>
        </p:txBody>
      </p:sp>
    </p:spTree>
    <p:extLst>
      <p:ext uri="{BB962C8B-B14F-4D97-AF65-F5344CB8AC3E}">
        <p14:creationId xmlns:p14="http://schemas.microsoft.com/office/powerpoint/2010/main" val="549957057"/>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58D8-C541-70E8-1EA4-05FBB2CE331D}"/>
              </a:ext>
            </a:extLst>
          </p:cNvPr>
          <p:cNvSpPr>
            <a:spLocks noGrp="1"/>
          </p:cNvSpPr>
          <p:nvPr>
            <p:ph type="title"/>
          </p:nvPr>
        </p:nvSpPr>
        <p:spPr/>
        <p:txBody>
          <a:bodyPr/>
          <a:lstStyle/>
          <a:p>
            <a:r>
              <a:rPr lang="en-IN" dirty="0"/>
              <a:t>JSC vs HD</a:t>
            </a:r>
          </a:p>
        </p:txBody>
      </p:sp>
      <p:sp>
        <p:nvSpPr>
          <p:cNvPr id="4" name="Date Placeholder 3">
            <a:extLst>
              <a:ext uri="{FF2B5EF4-FFF2-40B4-BE49-F238E27FC236}">
                <a16:creationId xmlns:a16="http://schemas.microsoft.com/office/drawing/2014/main" id="{3568506E-61B2-119E-F6D2-2A4E7912F6D0}"/>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8C8AB1D0-C35C-7679-1963-0F2CC03E040C}"/>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2150410D-0C71-94B1-5BF4-F8BEA8D11CD8}"/>
              </a:ext>
            </a:extLst>
          </p:cNvPr>
          <p:cNvSpPr>
            <a:spLocks noGrp="1"/>
          </p:cNvSpPr>
          <p:nvPr>
            <p:ph type="sldNum" sz="quarter" idx="12"/>
          </p:nvPr>
        </p:nvSpPr>
        <p:spPr/>
        <p:txBody>
          <a:bodyPr/>
          <a:lstStyle/>
          <a:p>
            <a:fld id="{330EA680-D336-4FF7-8B7A-9848BB0A1C32}" type="slidenum">
              <a:rPr lang="en-GB" smtClean="0"/>
              <a:t>23</a:t>
            </a:fld>
            <a:endParaRPr lang="en-GB"/>
          </a:p>
        </p:txBody>
      </p:sp>
      <p:pic>
        <p:nvPicPr>
          <p:cNvPr id="8" name="Picture 7">
            <a:extLst>
              <a:ext uri="{FF2B5EF4-FFF2-40B4-BE49-F238E27FC236}">
                <a16:creationId xmlns:a16="http://schemas.microsoft.com/office/drawing/2014/main" id="{5F2644B8-A6BC-D95C-3BFC-F6D48CAE679C}"/>
              </a:ext>
            </a:extLst>
          </p:cNvPr>
          <p:cNvPicPr>
            <a:picLocks noChangeAspect="1"/>
          </p:cNvPicPr>
          <p:nvPr/>
        </p:nvPicPr>
        <p:blipFill>
          <a:blip r:embed="rId2"/>
          <a:stretch>
            <a:fillRect/>
          </a:stretch>
        </p:blipFill>
        <p:spPr>
          <a:xfrm>
            <a:off x="157056" y="1955912"/>
            <a:ext cx="5760000" cy="3642001"/>
          </a:xfrm>
          <a:prstGeom prst="rect">
            <a:avLst/>
          </a:prstGeom>
        </p:spPr>
      </p:pic>
      <p:pic>
        <p:nvPicPr>
          <p:cNvPr id="10" name="Picture 9">
            <a:extLst>
              <a:ext uri="{FF2B5EF4-FFF2-40B4-BE49-F238E27FC236}">
                <a16:creationId xmlns:a16="http://schemas.microsoft.com/office/drawing/2014/main" id="{ACB0A21C-A1E5-2079-8EC5-7B949C9F5D45}"/>
              </a:ext>
            </a:extLst>
          </p:cNvPr>
          <p:cNvPicPr>
            <a:picLocks noChangeAspect="1"/>
          </p:cNvPicPr>
          <p:nvPr/>
        </p:nvPicPr>
        <p:blipFill>
          <a:blip r:embed="rId3"/>
          <a:stretch>
            <a:fillRect/>
          </a:stretch>
        </p:blipFill>
        <p:spPr>
          <a:xfrm>
            <a:off x="6096000" y="1916832"/>
            <a:ext cx="5760000" cy="3656708"/>
          </a:xfrm>
          <a:prstGeom prst="rect">
            <a:avLst/>
          </a:prstGeom>
        </p:spPr>
      </p:pic>
      <p:sp>
        <p:nvSpPr>
          <p:cNvPr id="11" name="TextBox 10">
            <a:extLst>
              <a:ext uri="{FF2B5EF4-FFF2-40B4-BE49-F238E27FC236}">
                <a16:creationId xmlns:a16="http://schemas.microsoft.com/office/drawing/2014/main" id="{A2A241E8-90BA-0933-3C50-21D78F86BF58}"/>
              </a:ext>
            </a:extLst>
          </p:cNvPr>
          <p:cNvSpPr txBox="1"/>
          <p:nvPr/>
        </p:nvSpPr>
        <p:spPr>
          <a:xfrm>
            <a:off x="2114022" y="5573540"/>
            <a:ext cx="1417118" cy="369332"/>
          </a:xfrm>
          <a:prstGeom prst="rect">
            <a:avLst/>
          </a:prstGeom>
          <a:noFill/>
        </p:spPr>
        <p:txBody>
          <a:bodyPr wrap="square" rtlCol="0">
            <a:spAutoFit/>
          </a:bodyPr>
          <a:lstStyle/>
          <a:p>
            <a:r>
              <a:rPr lang="en-IN" dirty="0"/>
              <a:t>Dataset -I</a:t>
            </a:r>
          </a:p>
        </p:txBody>
      </p:sp>
      <p:sp>
        <p:nvSpPr>
          <p:cNvPr id="12" name="TextBox 11">
            <a:extLst>
              <a:ext uri="{FF2B5EF4-FFF2-40B4-BE49-F238E27FC236}">
                <a16:creationId xmlns:a16="http://schemas.microsoft.com/office/drawing/2014/main" id="{B50CEC64-247D-E293-220B-4B848E8A5519}"/>
              </a:ext>
            </a:extLst>
          </p:cNvPr>
          <p:cNvSpPr txBox="1"/>
          <p:nvPr/>
        </p:nvSpPr>
        <p:spPr>
          <a:xfrm>
            <a:off x="8570665" y="5573540"/>
            <a:ext cx="1662834" cy="369332"/>
          </a:xfrm>
          <a:prstGeom prst="rect">
            <a:avLst/>
          </a:prstGeom>
          <a:noFill/>
        </p:spPr>
        <p:txBody>
          <a:bodyPr wrap="square" rtlCol="0">
            <a:spAutoFit/>
          </a:bodyPr>
          <a:lstStyle/>
          <a:p>
            <a:r>
              <a:rPr lang="en-IN" dirty="0"/>
              <a:t>Dataset -II</a:t>
            </a:r>
          </a:p>
        </p:txBody>
      </p:sp>
    </p:spTree>
    <p:extLst>
      <p:ext uri="{BB962C8B-B14F-4D97-AF65-F5344CB8AC3E}">
        <p14:creationId xmlns:p14="http://schemas.microsoft.com/office/powerpoint/2010/main" val="2301009710"/>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19AD-0AE2-5C51-26EC-095047A88530}"/>
              </a:ext>
            </a:extLst>
          </p:cNvPr>
          <p:cNvSpPr>
            <a:spLocks noGrp="1"/>
          </p:cNvSpPr>
          <p:nvPr>
            <p:ph type="title"/>
          </p:nvPr>
        </p:nvSpPr>
        <p:spPr/>
        <p:txBody>
          <a:bodyPr/>
          <a:lstStyle/>
          <a:p>
            <a:r>
              <a:rPr lang="en-IN" dirty="0"/>
              <a:t>Qualitative Results</a:t>
            </a:r>
          </a:p>
        </p:txBody>
      </p:sp>
      <p:sp>
        <p:nvSpPr>
          <p:cNvPr id="4" name="Date Placeholder 3">
            <a:extLst>
              <a:ext uri="{FF2B5EF4-FFF2-40B4-BE49-F238E27FC236}">
                <a16:creationId xmlns:a16="http://schemas.microsoft.com/office/drawing/2014/main" id="{FD2757F7-B6B1-5947-A269-0E1DC697B5E7}"/>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C534501D-0CCE-B94C-9952-5AEA9B4403CD}"/>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5D8A2C2B-2C36-0095-2682-C8429F1ED30F}"/>
              </a:ext>
            </a:extLst>
          </p:cNvPr>
          <p:cNvSpPr>
            <a:spLocks noGrp="1"/>
          </p:cNvSpPr>
          <p:nvPr>
            <p:ph type="sldNum" sz="quarter" idx="12"/>
          </p:nvPr>
        </p:nvSpPr>
        <p:spPr/>
        <p:txBody>
          <a:bodyPr/>
          <a:lstStyle/>
          <a:p>
            <a:fld id="{330EA680-D336-4FF7-8B7A-9848BB0A1C32}" type="slidenum">
              <a:rPr lang="en-GB" smtClean="0"/>
              <a:t>24</a:t>
            </a:fld>
            <a:endParaRPr lang="en-GB"/>
          </a:p>
        </p:txBody>
      </p:sp>
      <p:pic>
        <p:nvPicPr>
          <p:cNvPr id="10" name="Picture 9">
            <a:extLst>
              <a:ext uri="{FF2B5EF4-FFF2-40B4-BE49-F238E27FC236}">
                <a16:creationId xmlns:a16="http://schemas.microsoft.com/office/drawing/2014/main" id="{16C96F6A-4B24-06D4-7137-C581DE3CD25A}"/>
              </a:ext>
            </a:extLst>
          </p:cNvPr>
          <p:cNvPicPr>
            <a:picLocks noChangeAspect="1"/>
          </p:cNvPicPr>
          <p:nvPr/>
        </p:nvPicPr>
        <p:blipFill>
          <a:blip r:embed="rId2"/>
          <a:stretch>
            <a:fillRect/>
          </a:stretch>
        </p:blipFill>
        <p:spPr>
          <a:xfrm>
            <a:off x="1310455" y="1916832"/>
            <a:ext cx="7557150" cy="3934448"/>
          </a:xfrm>
          <a:prstGeom prst="rect">
            <a:avLst/>
          </a:prstGeom>
        </p:spPr>
      </p:pic>
      <p:sp>
        <p:nvSpPr>
          <p:cNvPr id="11" name="TextBox 10">
            <a:extLst>
              <a:ext uri="{FF2B5EF4-FFF2-40B4-BE49-F238E27FC236}">
                <a16:creationId xmlns:a16="http://schemas.microsoft.com/office/drawing/2014/main" id="{5E91E161-0323-B609-5EC7-1993BD389E1C}"/>
              </a:ext>
            </a:extLst>
          </p:cNvPr>
          <p:cNvSpPr txBox="1"/>
          <p:nvPr/>
        </p:nvSpPr>
        <p:spPr>
          <a:xfrm>
            <a:off x="9626577" y="3169914"/>
            <a:ext cx="2416629" cy="2585323"/>
          </a:xfrm>
          <a:prstGeom prst="rect">
            <a:avLst/>
          </a:prstGeom>
          <a:noFill/>
        </p:spPr>
        <p:txBody>
          <a:bodyPr wrap="square" rtlCol="0">
            <a:spAutoFit/>
          </a:bodyPr>
          <a:lstStyle/>
          <a:p>
            <a:r>
              <a:rPr lang="en-IN" dirty="0"/>
              <a:t>Atelectasis (’Ate’), Pneumonia (’</a:t>
            </a:r>
            <a:r>
              <a:rPr lang="en-IN" dirty="0" err="1"/>
              <a:t>Pnea</a:t>
            </a:r>
            <a:r>
              <a:rPr lang="en-IN" dirty="0"/>
              <a:t>’), </a:t>
            </a:r>
          </a:p>
          <a:p>
            <a:r>
              <a:rPr lang="en-IN" dirty="0"/>
              <a:t>Consolidation (’Con’), Effusion (’Eff’), </a:t>
            </a:r>
          </a:p>
          <a:p>
            <a:r>
              <a:rPr lang="en-IN" dirty="0"/>
              <a:t>Infiltration (’Inf’), Pneumothorax (’</a:t>
            </a:r>
            <a:r>
              <a:rPr lang="en-IN" dirty="0" err="1"/>
              <a:t>Pne</a:t>
            </a:r>
            <a:r>
              <a:rPr lang="en-IN" dirty="0"/>
              <a:t>’), Mass (’Mas’),</a:t>
            </a:r>
          </a:p>
          <a:p>
            <a:r>
              <a:rPr lang="en-IN" dirty="0"/>
              <a:t>Cardiomegaly (’Car’), </a:t>
            </a:r>
            <a:r>
              <a:rPr lang="en-IN" dirty="0" err="1"/>
              <a:t>Edema</a:t>
            </a:r>
            <a:r>
              <a:rPr lang="en-IN" dirty="0"/>
              <a:t> (’Ede’)</a:t>
            </a:r>
          </a:p>
        </p:txBody>
      </p:sp>
      <p:sp>
        <p:nvSpPr>
          <p:cNvPr id="12" name="TextBox 11">
            <a:extLst>
              <a:ext uri="{FF2B5EF4-FFF2-40B4-BE49-F238E27FC236}">
                <a16:creationId xmlns:a16="http://schemas.microsoft.com/office/drawing/2014/main" id="{FD2B240C-7042-D2BB-E8A2-46EF8253E1AD}"/>
              </a:ext>
            </a:extLst>
          </p:cNvPr>
          <p:cNvSpPr txBox="1"/>
          <p:nvPr/>
        </p:nvSpPr>
        <p:spPr>
          <a:xfrm>
            <a:off x="3900196" y="5919150"/>
            <a:ext cx="3041780" cy="369332"/>
          </a:xfrm>
          <a:prstGeom prst="rect">
            <a:avLst/>
          </a:prstGeom>
          <a:noFill/>
        </p:spPr>
        <p:txBody>
          <a:bodyPr wrap="square" rtlCol="0">
            <a:spAutoFit/>
          </a:bodyPr>
          <a:lstStyle/>
          <a:p>
            <a:r>
              <a:rPr lang="en-IN" dirty="0"/>
              <a:t>Top-5 retrieved images </a:t>
            </a:r>
          </a:p>
        </p:txBody>
      </p:sp>
    </p:spTree>
    <p:extLst>
      <p:ext uri="{BB962C8B-B14F-4D97-AF65-F5344CB8AC3E}">
        <p14:creationId xmlns:p14="http://schemas.microsoft.com/office/powerpoint/2010/main" val="294216160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86FC-2F2F-E504-393D-C1C1671F69FB}"/>
              </a:ext>
            </a:extLst>
          </p:cNvPr>
          <p:cNvSpPr>
            <a:spLocks noGrp="1"/>
          </p:cNvSpPr>
          <p:nvPr>
            <p:ph type="title"/>
          </p:nvPr>
        </p:nvSpPr>
        <p:spPr>
          <a:xfrm>
            <a:off x="609600" y="694381"/>
            <a:ext cx="10972800" cy="1008112"/>
          </a:xfrm>
        </p:spPr>
        <p:txBody>
          <a:bodyPr/>
          <a:lstStyle/>
          <a:p>
            <a:r>
              <a:rPr lang="en-GB" b="1">
                <a:solidFill>
                  <a:schemeClr val="accent1"/>
                </a:solidFill>
                <a:latin typeface="Segoe UI"/>
                <a:cs typeface="Segoe UI"/>
              </a:rPr>
              <a:t>Results</a:t>
            </a:r>
            <a:endParaRPr lang="en-GB" b="1">
              <a:solidFill>
                <a:schemeClr val="accent1"/>
              </a:solidFill>
            </a:endParaRPr>
          </a:p>
        </p:txBody>
      </p:sp>
      <p:sp>
        <p:nvSpPr>
          <p:cNvPr id="4" name="Date Placeholder 3">
            <a:extLst>
              <a:ext uri="{FF2B5EF4-FFF2-40B4-BE49-F238E27FC236}">
                <a16:creationId xmlns:a16="http://schemas.microsoft.com/office/drawing/2014/main" id="{BA9C3357-D06C-2422-F336-98C1C8119E83}"/>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2098CC9A-8080-8771-ADAB-287C56F53E0E}"/>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E8AC1E2F-0BB3-3C50-C3FC-C81D3FD1DBE8}"/>
              </a:ext>
            </a:extLst>
          </p:cNvPr>
          <p:cNvSpPr>
            <a:spLocks noGrp="1"/>
          </p:cNvSpPr>
          <p:nvPr>
            <p:ph type="sldNum" sz="quarter" idx="12"/>
          </p:nvPr>
        </p:nvSpPr>
        <p:spPr/>
        <p:txBody>
          <a:bodyPr/>
          <a:lstStyle/>
          <a:p>
            <a:fld id="{330EA680-D336-4FF7-8B7A-9848BB0A1C32}" type="slidenum">
              <a:rPr lang="en-GB" smtClean="0"/>
              <a:t>25</a:t>
            </a:fld>
            <a:endParaRPr lang="en-GB"/>
          </a:p>
        </p:txBody>
      </p:sp>
      <p:grpSp>
        <p:nvGrpSpPr>
          <p:cNvPr id="11" name="Group 10">
            <a:extLst>
              <a:ext uri="{FF2B5EF4-FFF2-40B4-BE49-F238E27FC236}">
                <a16:creationId xmlns:a16="http://schemas.microsoft.com/office/drawing/2014/main" id="{71EE06D3-3665-D64E-4FDB-B026816DF7A8}"/>
              </a:ext>
            </a:extLst>
          </p:cNvPr>
          <p:cNvGrpSpPr/>
          <p:nvPr/>
        </p:nvGrpSpPr>
        <p:grpSpPr>
          <a:xfrm>
            <a:off x="1008959" y="2002271"/>
            <a:ext cx="10479104" cy="2461481"/>
            <a:chOff x="1088571" y="2161495"/>
            <a:chExt cx="10092418" cy="2097541"/>
          </a:xfrm>
        </p:grpSpPr>
        <p:pic>
          <p:nvPicPr>
            <p:cNvPr id="8" name="Picture 7" descr="A table with numbers and symbols&#10;&#10;Description automatically generated">
              <a:extLst>
                <a:ext uri="{FF2B5EF4-FFF2-40B4-BE49-F238E27FC236}">
                  <a16:creationId xmlns:a16="http://schemas.microsoft.com/office/drawing/2014/main" id="{8310DB44-60D8-999F-C2DF-941DCF2C38AA}"/>
                </a:ext>
              </a:extLst>
            </p:cNvPr>
            <p:cNvPicPr>
              <a:picLocks noChangeAspect="1"/>
            </p:cNvPicPr>
            <p:nvPr/>
          </p:nvPicPr>
          <p:blipFill>
            <a:blip r:embed="rId3"/>
            <a:stretch>
              <a:fillRect/>
            </a:stretch>
          </p:blipFill>
          <p:spPr>
            <a:xfrm>
              <a:off x="1088571" y="2161495"/>
              <a:ext cx="7260772" cy="2077811"/>
            </a:xfrm>
            <a:prstGeom prst="rect">
              <a:avLst/>
            </a:prstGeom>
          </p:spPr>
        </p:pic>
        <p:pic>
          <p:nvPicPr>
            <p:cNvPr id="10" name="Picture 9">
              <a:extLst>
                <a:ext uri="{FF2B5EF4-FFF2-40B4-BE49-F238E27FC236}">
                  <a16:creationId xmlns:a16="http://schemas.microsoft.com/office/drawing/2014/main" id="{C7B9BED4-B358-5D08-C614-D8F105DFD052}"/>
                </a:ext>
              </a:extLst>
            </p:cNvPr>
            <p:cNvPicPr>
              <a:picLocks noChangeAspect="1"/>
            </p:cNvPicPr>
            <p:nvPr/>
          </p:nvPicPr>
          <p:blipFill>
            <a:blip r:embed="rId4"/>
            <a:stretch>
              <a:fillRect/>
            </a:stretch>
          </p:blipFill>
          <p:spPr>
            <a:xfrm>
              <a:off x="8304439" y="2163536"/>
              <a:ext cx="2876550" cy="2095500"/>
            </a:xfrm>
            <a:prstGeom prst="rect">
              <a:avLst/>
            </a:prstGeom>
          </p:spPr>
        </p:pic>
      </p:grpSp>
      <p:sp>
        <p:nvSpPr>
          <p:cNvPr id="7" name="TextBox 6">
            <a:extLst>
              <a:ext uri="{FF2B5EF4-FFF2-40B4-BE49-F238E27FC236}">
                <a16:creationId xmlns:a16="http://schemas.microsoft.com/office/drawing/2014/main" id="{BBDC410E-1C28-F054-7593-675A8D392C80}"/>
              </a:ext>
            </a:extLst>
          </p:cNvPr>
          <p:cNvSpPr txBox="1"/>
          <p:nvPr/>
        </p:nvSpPr>
        <p:spPr>
          <a:xfrm>
            <a:off x="3071710" y="4571999"/>
            <a:ext cx="85111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Segoe UI"/>
                <a:cs typeface="Segoe UI"/>
              </a:rPr>
              <a:t>Table:</a:t>
            </a:r>
            <a:r>
              <a:rPr lang="en-US">
                <a:latin typeface="Segoe UI"/>
                <a:cs typeface="Segoe UI"/>
              </a:rPr>
              <a:t> Comparision with SOTA for different hash code lengths</a:t>
            </a:r>
          </a:p>
        </p:txBody>
      </p:sp>
    </p:spTree>
    <p:extLst>
      <p:ext uri="{BB962C8B-B14F-4D97-AF65-F5344CB8AC3E}">
        <p14:creationId xmlns:p14="http://schemas.microsoft.com/office/powerpoint/2010/main" val="89994856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86FC-2F2F-E504-393D-C1C1671F69FB}"/>
              </a:ext>
            </a:extLst>
          </p:cNvPr>
          <p:cNvSpPr>
            <a:spLocks noGrp="1"/>
          </p:cNvSpPr>
          <p:nvPr>
            <p:ph type="title"/>
          </p:nvPr>
        </p:nvSpPr>
        <p:spPr>
          <a:xfrm>
            <a:off x="816244" y="459270"/>
            <a:ext cx="10972800" cy="1008112"/>
          </a:xfrm>
        </p:spPr>
        <p:txBody>
          <a:bodyPr/>
          <a:lstStyle/>
          <a:p>
            <a:r>
              <a:rPr lang="en-GB" b="1">
                <a:solidFill>
                  <a:schemeClr val="accent1"/>
                </a:solidFill>
                <a:latin typeface="Segoe UI"/>
                <a:cs typeface="Segoe UI"/>
              </a:rPr>
              <a:t>Results</a:t>
            </a:r>
            <a:endParaRPr lang="en-GB">
              <a:solidFill>
                <a:schemeClr val="accent1"/>
              </a:solidFill>
            </a:endParaRPr>
          </a:p>
        </p:txBody>
      </p:sp>
      <p:sp>
        <p:nvSpPr>
          <p:cNvPr id="4" name="Date Placeholder 3">
            <a:extLst>
              <a:ext uri="{FF2B5EF4-FFF2-40B4-BE49-F238E27FC236}">
                <a16:creationId xmlns:a16="http://schemas.microsoft.com/office/drawing/2014/main" id="{BA9C3357-D06C-2422-F336-98C1C8119E83}"/>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2098CC9A-8080-8771-ADAB-287C56F53E0E}"/>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E8AC1E2F-0BB3-3C50-C3FC-C81D3FD1DBE8}"/>
              </a:ext>
            </a:extLst>
          </p:cNvPr>
          <p:cNvSpPr>
            <a:spLocks noGrp="1"/>
          </p:cNvSpPr>
          <p:nvPr>
            <p:ph type="sldNum" sz="quarter" idx="12"/>
          </p:nvPr>
        </p:nvSpPr>
        <p:spPr/>
        <p:txBody>
          <a:bodyPr/>
          <a:lstStyle/>
          <a:p>
            <a:fld id="{330EA680-D336-4FF7-8B7A-9848BB0A1C32}" type="slidenum">
              <a:rPr lang="en-GB" smtClean="0"/>
              <a:t>26</a:t>
            </a:fld>
            <a:endParaRPr lang="en-GB"/>
          </a:p>
        </p:txBody>
      </p:sp>
      <p:pic>
        <p:nvPicPr>
          <p:cNvPr id="3" name="Picture 2" descr="A table of numbers and letters&#10;&#10;Description automatically generated">
            <a:extLst>
              <a:ext uri="{FF2B5EF4-FFF2-40B4-BE49-F238E27FC236}">
                <a16:creationId xmlns:a16="http://schemas.microsoft.com/office/drawing/2014/main" id="{CD852B0E-587D-41C7-22C6-76D2294F9472}"/>
              </a:ext>
            </a:extLst>
          </p:cNvPr>
          <p:cNvPicPr>
            <a:picLocks noChangeAspect="1"/>
          </p:cNvPicPr>
          <p:nvPr/>
        </p:nvPicPr>
        <p:blipFill>
          <a:blip r:embed="rId3"/>
          <a:stretch>
            <a:fillRect/>
          </a:stretch>
        </p:blipFill>
        <p:spPr>
          <a:xfrm>
            <a:off x="1960455" y="2919549"/>
            <a:ext cx="8276995" cy="2930614"/>
          </a:xfrm>
          <a:prstGeom prst="rect">
            <a:avLst/>
          </a:prstGeom>
        </p:spPr>
      </p:pic>
      <p:pic>
        <p:nvPicPr>
          <p:cNvPr id="7" name="Picture 6" descr="A close-up of x-ray images&#10;&#10;Description automatically generated">
            <a:extLst>
              <a:ext uri="{FF2B5EF4-FFF2-40B4-BE49-F238E27FC236}">
                <a16:creationId xmlns:a16="http://schemas.microsoft.com/office/drawing/2014/main" id="{D43FF71D-E7C1-40F6-84DD-B0BC5F20E6C8}"/>
              </a:ext>
            </a:extLst>
          </p:cNvPr>
          <p:cNvPicPr>
            <a:picLocks noChangeAspect="1"/>
          </p:cNvPicPr>
          <p:nvPr/>
        </p:nvPicPr>
        <p:blipFill>
          <a:blip r:embed="rId4"/>
          <a:stretch>
            <a:fillRect/>
          </a:stretch>
        </p:blipFill>
        <p:spPr>
          <a:xfrm>
            <a:off x="2200122" y="1464068"/>
            <a:ext cx="7547005" cy="1451268"/>
          </a:xfrm>
          <a:prstGeom prst="rect">
            <a:avLst/>
          </a:prstGeom>
        </p:spPr>
      </p:pic>
      <p:sp>
        <p:nvSpPr>
          <p:cNvPr id="9" name="TextBox 8">
            <a:extLst>
              <a:ext uri="{FF2B5EF4-FFF2-40B4-BE49-F238E27FC236}">
                <a16:creationId xmlns:a16="http://schemas.microsoft.com/office/drawing/2014/main" id="{2D8C954A-65AB-DE79-5DF8-28AFB232B145}"/>
              </a:ext>
            </a:extLst>
          </p:cNvPr>
          <p:cNvSpPr txBox="1"/>
          <p:nvPr/>
        </p:nvSpPr>
        <p:spPr>
          <a:xfrm>
            <a:off x="2774659" y="5850609"/>
            <a:ext cx="85111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Segoe UI"/>
                <a:cs typeface="Segoe UI"/>
              </a:rPr>
              <a:t>Table:</a:t>
            </a:r>
            <a:r>
              <a:rPr lang="en-US">
                <a:latin typeface="Segoe UI"/>
                <a:cs typeface="Segoe UI"/>
              </a:rPr>
              <a:t> Comparision </a:t>
            </a:r>
            <a:r>
              <a:rPr lang="en-US">
                <a:latin typeface="Segoe UI"/>
                <a:ea typeface="+mn-lt"/>
                <a:cs typeface="+mn-lt"/>
              </a:rPr>
              <a:t>between groundtruth HD and predicted HD</a:t>
            </a:r>
            <a:endParaRPr lang="en-US">
              <a:latin typeface="Segoe UI"/>
              <a:cs typeface="Segoe UI"/>
            </a:endParaRPr>
          </a:p>
        </p:txBody>
      </p:sp>
    </p:spTree>
    <p:extLst>
      <p:ext uri="{BB962C8B-B14F-4D97-AF65-F5344CB8AC3E}">
        <p14:creationId xmlns:p14="http://schemas.microsoft.com/office/powerpoint/2010/main" val="126182195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B1F7-5686-E0D6-34C1-264451BAC300}"/>
              </a:ext>
            </a:extLst>
          </p:cNvPr>
          <p:cNvSpPr>
            <a:spLocks noGrp="1"/>
          </p:cNvSpPr>
          <p:nvPr>
            <p:ph type="title"/>
          </p:nvPr>
        </p:nvSpPr>
        <p:spPr/>
        <p:txBody>
          <a:bodyPr/>
          <a:lstStyle/>
          <a:p>
            <a:r>
              <a:rPr lang="en-GB" b="1">
                <a:solidFill>
                  <a:schemeClr val="accent1"/>
                </a:solidFill>
                <a:latin typeface="Segoe UI"/>
                <a:cs typeface="Segoe UI"/>
              </a:rPr>
              <a:t>Limitation and Future Work</a:t>
            </a:r>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27B88C-2852-2DEF-F91D-15EF6555F232}"/>
                  </a:ext>
                </a:extLst>
              </p:cNvPr>
              <p:cNvSpPr>
                <a:spLocks noGrp="1"/>
              </p:cNvSpPr>
              <p:nvPr>
                <p:ph idx="1"/>
              </p:nvPr>
            </p:nvSpPr>
            <p:spPr>
              <a:xfrm>
                <a:off x="609600" y="2060849"/>
                <a:ext cx="10972800" cy="1933433"/>
              </a:xfrm>
            </p:spPr>
            <p:txBody>
              <a:bodyPr>
                <a:normAutofit fontScale="85000" lnSpcReduction="20000"/>
              </a:bodyPr>
              <a:lstStyle/>
              <a:p>
                <a14:m>
                  <m:oMath xmlns:m="http://schemas.openxmlformats.org/officeDocument/2006/math">
                    <m:r>
                      <a:rPr lang="en-IN" b="0" i="1" smtClean="0">
                        <a:latin typeface="Cambria Math" panose="02040503050406030204" pitchFamily="18" charset="0"/>
                      </a:rPr>
                      <m:t>𝐾</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16,32,48,64</m:t>
                        </m:r>
                      </m:e>
                    </m:d>
                  </m:oMath>
                </a14:m>
                <a:r>
                  <a:rPr lang="en-IN"/>
                  <a:t> and </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𝑖𝑗</m:t>
                        </m:r>
                      </m:sub>
                      <m:sup>
                        <m:d>
                          <m:dPr>
                            <m:ctrlPr>
                              <a:rPr lang="en-IN" b="0" i="1" smtClean="0">
                                <a:latin typeface="Cambria Math" panose="02040503050406030204" pitchFamily="18" charset="0"/>
                              </a:rPr>
                            </m:ctrlPr>
                          </m:dPr>
                          <m:e>
                            <m:r>
                              <a:rPr lang="en-IN" b="0" i="1" smtClean="0">
                                <a:latin typeface="Cambria Math" panose="02040503050406030204" pitchFamily="18" charset="0"/>
                              </a:rPr>
                              <m:t>1</m:t>
                            </m:r>
                          </m:e>
                        </m:d>
                      </m:sup>
                    </m:sSubSup>
                    <m:r>
                      <a:rPr lang="en-IN" b="0" i="1" smtClean="0">
                        <a:latin typeface="Cambria Math" panose="02040503050406030204" pitchFamily="18" charset="0"/>
                      </a:rPr>
                      <m:t>≤</m:t>
                    </m:r>
                    <m:r>
                      <a:rPr lang="en-IN" b="0" i="1" smtClean="0">
                        <a:latin typeface="Cambria Math" panose="02040503050406030204" pitchFamily="18" charset="0"/>
                      </a:rPr>
                      <m:t>𝐿</m:t>
                    </m:r>
                    <m:r>
                      <a:rPr lang="en-IN" b="0" i="1" smtClean="0">
                        <a:latin typeface="Cambria Math" panose="02040503050406030204" pitchFamily="18" charset="0"/>
                      </a:rPr>
                      <m:t>=13</m:t>
                    </m:r>
                  </m:oMath>
                </a14:m>
                <a:endParaRPr lang="en-IN" b="0"/>
              </a:p>
              <a:p>
                <a:r>
                  <a:rPr lang="en-IN"/>
                  <a:t>In our case </a:t>
                </a:r>
                <a14:m>
                  <m:oMath xmlns:m="http://schemas.openxmlformats.org/officeDocument/2006/math">
                    <m:r>
                      <a:rPr lang="en-IN" b="0" i="1" smtClean="0">
                        <a:latin typeface="Cambria Math" panose="02040503050406030204" pitchFamily="18" charset="0"/>
                      </a:rPr>
                      <m:t>𝐾</m:t>
                    </m:r>
                    <m:r>
                      <a:rPr lang="en-IN" b="0" i="1" smtClean="0">
                        <a:latin typeface="Cambria Math" panose="02040503050406030204" pitchFamily="18" charset="0"/>
                      </a:rPr>
                      <m:t>&gt;</m:t>
                    </m:r>
                    <m:r>
                      <a:rPr lang="en-IN" b="0" i="1" smtClean="0">
                        <a:latin typeface="Cambria Math" panose="02040503050406030204" pitchFamily="18" charset="0"/>
                      </a:rPr>
                      <m:t>𝐿</m:t>
                    </m:r>
                  </m:oMath>
                </a14:m>
                <a:endParaRPr lang="en-IN"/>
              </a:p>
              <a:p>
                <a:r>
                  <a:rPr lang="en-IN"/>
                  <a:t>For large value of </a:t>
                </a:r>
                <a14:m>
                  <m:oMath xmlns:m="http://schemas.openxmlformats.org/officeDocument/2006/math">
                    <m:r>
                      <a:rPr lang="en-IN" i="1" dirty="0" smtClean="0">
                        <a:latin typeface="Cambria Math" panose="02040503050406030204" pitchFamily="18" charset="0"/>
                      </a:rPr>
                      <m:t>𝐿</m:t>
                    </m:r>
                  </m:oMath>
                </a14:m>
                <a:r>
                  <a:rPr lang="en-IN"/>
                  <a:t>, the difference becomes very less</a:t>
                </a:r>
              </a:p>
              <a:p>
                <a:r>
                  <a:rPr lang="en-IN"/>
                  <a:t>Hard to learn predicted HD through </a:t>
                </a:r>
                <a:r>
                  <a:rPr lang="en-IN" err="1"/>
                  <a:t>groundtruth</a:t>
                </a:r>
                <a:r>
                  <a:rPr lang="en-IN"/>
                  <a:t> HD</a:t>
                </a:r>
                <a:endParaRPr lang="en-IN" b="0" i="1"/>
              </a:p>
              <a:p>
                <a:endParaRPr lang="en-IN"/>
              </a:p>
            </p:txBody>
          </p:sp>
        </mc:Choice>
        <mc:Fallback xmlns="">
          <p:sp>
            <p:nvSpPr>
              <p:cNvPr id="3" name="Content Placeholder 2">
                <a:extLst>
                  <a:ext uri="{FF2B5EF4-FFF2-40B4-BE49-F238E27FC236}">
                    <a16:creationId xmlns:a16="http://schemas.microsoft.com/office/drawing/2014/main" id="{2827B88C-2852-2DEF-F91D-15EF6555F232}"/>
                  </a:ext>
                </a:extLst>
              </p:cNvPr>
              <p:cNvSpPr>
                <a:spLocks noGrp="1" noRot="1" noChangeAspect="1" noMove="1" noResize="1" noEditPoints="1" noAdjustHandles="1" noChangeArrowheads="1" noChangeShapeType="1" noTextEdit="1"/>
              </p:cNvSpPr>
              <p:nvPr>
                <p:ph idx="1"/>
              </p:nvPr>
            </p:nvSpPr>
            <p:spPr>
              <a:xfrm>
                <a:off x="609600" y="2060849"/>
                <a:ext cx="10972800" cy="1933433"/>
              </a:xfrm>
              <a:blipFill>
                <a:blip r:embed="rId2"/>
                <a:stretch>
                  <a:fillRect l="-944" t="-3470" b="-63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8380FD8-4234-4AFF-ED85-08F2083095EF}"/>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F13DC144-C2F5-07FA-1F6A-0CF8770B7B3D}"/>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4C33497B-A3A9-2505-6BA8-1265423BF916}"/>
              </a:ext>
            </a:extLst>
          </p:cNvPr>
          <p:cNvSpPr>
            <a:spLocks noGrp="1"/>
          </p:cNvSpPr>
          <p:nvPr>
            <p:ph type="sldNum" sz="quarter" idx="12"/>
          </p:nvPr>
        </p:nvSpPr>
        <p:spPr/>
        <p:txBody>
          <a:bodyPr/>
          <a:lstStyle/>
          <a:p>
            <a:fld id="{330EA680-D336-4FF7-8B7A-9848BB0A1C32}" type="slidenum">
              <a:rPr lang="en-GB" smtClean="0"/>
              <a:t>27</a:t>
            </a:fld>
            <a:endParaRPr lang="en-GB"/>
          </a:p>
        </p:txBody>
      </p:sp>
      <p:grpSp>
        <p:nvGrpSpPr>
          <p:cNvPr id="7" name="Group 6">
            <a:extLst>
              <a:ext uri="{FF2B5EF4-FFF2-40B4-BE49-F238E27FC236}">
                <a16:creationId xmlns:a16="http://schemas.microsoft.com/office/drawing/2014/main" id="{5819F125-1578-3196-0356-F40C99381C09}"/>
              </a:ext>
            </a:extLst>
          </p:cNvPr>
          <p:cNvGrpSpPr/>
          <p:nvPr/>
        </p:nvGrpSpPr>
        <p:grpSpPr>
          <a:xfrm>
            <a:off x="2032000" y="4067979"/>
            <a:ext cx="6199515" cy="386044"/>
            <a:chOff x="926842" y="3412198"/>
            <a:chExt cx="6199515" cy="386044"/>
          </a:xfrm>
        </p:grpSpPr>
        <p:sp>
          <p:nvSpPr>
            <p:cNvPr id="8" name="Oval 7">
              <a:extLst>
                <a:ext uri="{FF2B5EF4-FFF2-40B4-BE49-F238E27FC236}">
                  <a16:creationId xmlns:a16="http://schemas.microsoft.com/office/drawing/2014/main" id="{7B7B9E16-D786-2FFB-024E-26346801FB86}"/>
                </a:ext>
              </a:extLst>
            </p:cNvPr>
            <p:cNvSpPr/>
            <p:nvPr/>
          </p:nvSpPr>
          <p:spPr>
            <a:xfrm>
              <a:off x="1293338" y="3515303"/>
              <a:ext cx="158453" cy="1486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8902B5C-630E-D659-135D-2CDF521C1F64}"/>
                </a:ext>
              </a:extLst>
            </p:cNvPr>
            <p:cNvSpPr/>
            <p:nvPr/>
          </p:nvSpPr>
          <p:spPr>
            <a:xfrm>
              <a:off x="6594190" y="3524538"/>
              <a:ext cx="158453" cy="148622"/>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9860E23-B0C3-3A26-85C0-EECBB24EF7FD}"/>
                </a:ext>
              </a:extLst>
            </p:cNvPr>
            <p:cNvCxnSpPr>
              <a:cxnSpLocks/>
              <a:stCxn id="8" idx="6"/>
              <a:endCxn id="9" idx="2"/>
            </p:cNvCxnSpPr>
            <p:nvPr/>
          </p:nvCxnSpPr>
          <p:spPr>
            <a:xfrm>
              <a:off x="1451791" y="3589614"/>
              <a:ext cx="5142399" cy="9235"/>
            </a:xfrm>
            <a:prstGeom prst="line">
              <a:avLst/>
            </a:prstGeom>
            <a:ln>
              <a:prstDash val="solid"/>
            </a:ln>
          </p:spPr>
          <p:style>
            <a:lnRef idx="2">
              <a:schemeClr val="dk1"/>
            </a:lnRef>
            <a:fillRef idx="0">
              <a:schemeClr val="dk1"/>
            </a:fillRef>
            <a:effectRef idx="1">
              <a:schemeClr val="dk1"/>
            </a:effectRef>
            <a:fontRef idx="minor">
              <a:schemeClr val="tx1"/>
            </a:fontRef>
          </p:style>
        </p:cxnSp>
        <p:sp>
          <p:nvSpPr>
            <p:cNvPr id="11" name="Oval 10">
              <a:extLst>
                <a:ext uri="{FF2B5EF4-FFF2-40B4-BE49-F238E27FC236}">
                  <a16:creationId xmlns:a16="http://schemas.microsoft.com/office/drawing/2014/main" id="{A013F9E7-8105-81FF-ACAE-D6F5B27CE0F2}"/>
                </a:ext>
              </a:extLst>
            </p:cNvPr>
            <p:cNvSpPr/>
            <p:nvPr/>
          </p:nvSpPr>
          <p:spPr>
            <a:xfrm>
              <a:off x="2210834" y="3518407"/>
              <a:ext cx="158453" cy="14862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FFFF00"/>
                </a:highlight>
              </a:endParaRPr>
            </a:p>
          </p:txBody>
        </p:sp>
        <p:sp>
          <p:nvSpPr>
            <p:cNvPr id="12" name="Oval 11">
              <a:extLst>
                <a:ext uri="{FF2B5EF4-FFF2-40B4-BE49-F238E27FC236}">
                  <a16:creationId xmlns:a16="http://schemas.microsoft.com/office/drawing/2014/main" id="{26063B3D-77AF-8E02-D9CC-F56F2CFD1845}"/>
                </a:ext>
              </a:extLst>
            </p:cNvPr>
            <p:cNvSpPr/>
            <p:nvPr/>
          </p:nvSpPr>
          <p:spPr>
            <a:xfrm>
              <a:off x="5610308" y="3512180"/>
              <a:ext cx="158453" cy="148622"/>
            </a:xfrm>
            <a:prstGeom prst="ellips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8D5DB7C-B636-5227-F2BA-FD561EE76F28}"/>
                </a:ext>
              </a:extLst>
            </p:cNvPr>
            <p:cNvSpPr/>
            <p:nvPr/>
          </p:nvSpPr>
          <p:spPr>
            <a:xfrm>
              <a:off x="4680345" y="3515284"/>
              <a:ext cx="158453" cy="148622"/>
            </a:xfrm>
            <a:prstGeom prst="ellips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DDB3F50-1148-EEC7-2633-5BC43F69637C}"/>
                </a:ext>
              </a:extLst>
            </p:cNvPr>
            <p:cNvSpPr txBox="1"/>
            <p:nvPr/>
          </p:nvSpPr>
          <p:spPr>
            <a:xfrm>
              <a:off x="926842" y="3428910"/>
              <a:ext cx="286139" cy="369332"/>
            </a:xfrm>
            <a:prstGeom prst="rect">
              <a:avLst/>
            </a:prstGeom>
            <a:noFill/>
          </p:spPr>
          <p:txBody>
            <a:bodyPr wrap="square" rtlCol="0">
              <a:spAutoFit/>
            </a:bodyPr>
            <a:lstStyle/>
            <a:p>
              <a:r>
                <a:rPr lang="en-IN"/>
                <a:t>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42AE12C-253F-E869-89DF-D65BDE5FBB8F}"/>
                    </a:ext>
                  </a:extLst>
                </p:cNvPr>
                <p:cNvSpPr txBox="1"/>
                <p:nvPr/>
              </p:nvSpPr>
              <p:spPr>
                <a:xfrm>
                  <a:off x="6685222" y="3412198"/>
                  <a:ext cx="4411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𝐾</m:t>
                        </m:r>
                      </m:oMath>
                    </m:oMathPara>
                  </a14:m>
                  <a:endParaRPr lang="en-IN"/>
                </a:p>
              </p:txBody>
            </p:sp>
          </mc:Choice>
          <mc:Fallback xmlns="">
            <p:sp>
              <p:nvSpPr>
                <p:cNvPr id="15" name="TextBox 14">
                  <a:extLst>
                    <a:ext uri="{FF2B5EF4-FFF2-40B4-BE49-F238E27FC236}">
                      <a16:creationId xmlns:a16="http://schemas.microsoft.com/office/drawing/2014/main" id="{E42AE12C-253F-E869-89DF-D65BDE5FBB8F}"/>
                    </a:ext>
                  </a:extLst>
                </p:cNvPr>
                <p:cNvSpPr txBox="1">
                  <a:spLocks noRot="1" noChangeAspect="1" noMove="1" noResize="1" noEditPoints="1" noAdjustHandles="1" noChangeArrowheads="1" noChangeShapeType="1" noTextEdit="1"/>
                </p:cNvSpPr>
                <p:nvPr/>
              </p:nvSpPr>
              <p:spPr>
                <a:xfrm>
                  <a:off x="6685222" y="3412198"/>
                  <a:ext cx="441135" cy="369332"/>
                </a:xfrm>
                <a:prstGeom prst="rect">
                  <a:avLst/>
                </a:prstGeom>
                <a:blipFill>
                  <a:blip r:embed="rId3"/>
                  <a:stretch>
                    <a:fillRect/>
                  </a:stretch>
                </a:blipFill>
              </p:spPr>
              <p:txBody>
                <a:bodyPr/>
                <a:lstStyle/>
                <a:p>
                  <a:r>
                    <a:rPr lang="en-US">
                      <a:noFill/>
                    </a:rPr>
                    <a:t> </a:t>
                  </a:r>
                </a:p>
              </p:txBody>
            </p:sp>
          </mc:Fallback>
        </mc:AlternateContent>
      </p:grpSp>
      <p:sp>
        <p:nvSpPr>
          <p:cNvPr id="16" name="Left Brace 15">
            <a:extLst>
              <a:ext uri="{FF2B5EF4-FFF2-40B4-BE49-F238E27FC236}">
                <a16:creationId xmlns:a16="http://schemas.microsoft.com/office/drawing/2014/main" id="{0F5A7943-CEF0-6D94-6E29-F634B34215EE}"/>
              </a:ext>
            </a:extLst>
          </p:cNvPr>
          <p:cNvSpPr/>
          <p:nvPr/>
        </p:nvSpPr>
        <p:spPr>
          <a:xfrm rot="16200000" flipV="1">
            <a:off x="4976256" y="2538308"/>
            <a:ext cx="446194" cy="6048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FB7CAC5-6F88-9821-3198-6FEEBFF4EA6E}"/>
                  </a:ext>
                </a:extLst>
              </p:cNvPr>
              <p:cNvSpPr txBox="1"/>
              <p:nvPr/>
            </p:nvSpPr>
            <p:spPr>
              <a:xfrm>
                <a:off x="4702097" y="5778023"/>
                <a:ext cx="1564887" cy="472694"/>
              </a:xfrm>
              <a:prstGeom prst="rect">
                <a:avLst/>
              </a:prstGeom>
              <a:noFill/>
            </p:spPr>
            <p:txBody>
              <a:bodyPr wrap="square" rtlCol="0">
                <a:spAutoFit/>
              </a:bodyPr>
              <a:lstStyle/>
              <a:p>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𝑛</m:t>
                        </m:r>
                      </m:e>
                      <m:sub>
                        <m:r>
                          <a:rPr lang="en-IN" b="0" i="1" smtClean="0">
                            <a:latin typeface="Cambria Math" panose="02040503050406030204" pitchFamily="18" charset="0"/>
                          </a:rPr>
                          <m:t>𝑖𝑗</m:t>
                        </m:r>
                      </m:sub>
                      <m:sup>
                        <m:d>
                          <m:dPr>
                            <m:ctrlPr>
                              <a:rPr lang="en-IN" b="0" i="1" smtClean="0">
                                <a:latin typeface="Cambria Math" panose="02040503050406030204" pitchFamily="18" charset="0"/>
                              </a:rPr>
                            </m:ctrlPr>
                          </m:dPr>
                          <m:e>
                            <m:r>
                              <a:rPr lang="en-IN" b="0" i="1" smtClean="0">
                                <a:latin typeface="Cambria Math" panose="02040503050406030204" pitchFamily="18" charset="0"/>
                              </a:rPr>
                              <m:t>1</m:t>
                            </m:r>
                          </m:e>
                        </m:d>
                      </m:sup>
                    </m:sSubSup>
                    <m:r>
                      <a:rPr lang="en-IN" b="0" i="1" smtClean="0">
                        <a:latin typeface="Cambria Math" panose="02040503050406030204" pitchFamily="18" charset="0"/>
                      </a:rPr>
                      <m:t>+1</m:t>
                    </m:r>
                  </m:oMath>
                </a14:m>
                <a:r>
                  <a:rPr lang="en-IN"/>
                  <a:t> points</a:t>
                </a:r>
              </a:p>
            </p:txBody>
          </p:sp>
        </mc:Choice>
        <mc:Fallback xmlns="">
          <p:sp>
            <p:nvSpPr>
              <p:cNvPr id="17" name="TextBox 16">
                <a:extLst>
                  <a:ext uri="{FF2B5EF4-FFF2-40B4-BE49-F238E27FC236}">
                    <a16:creationId xmlns:a16="http://schemas.microsoft.com/office/drawing/2014/main" id="{3FB7CAC5-6F88-9821-3198-6FEEBFF4EA6E}"/>
                  </a:ext>
                </a:extLst>
              </p:cNvPr>
              <p:cNvSpPr txBox="1">
                <a:spLocks noRot="1" noChangeAspect="1" noMove="1" noResize="1" noEditPoints="1" noAdjustHandles="1" noChangeArrowheads="1" noChangeShapeType="1" noTextEdit="1"/>
              </p:cNvSpPr>
              <p:nvPr/>
            </p:nvSpPr>
            <p:spPr>
              <a:xfrm>
                <a:off x="4702097" y="5778023"/>
                <a:ext cx="1564887" cy="472694"/>
              </a:xfrm>
              <a:prstGeom prst="rect">
                <a:avLst/>
              </a:prstGeom>
              <a:blipFill>
                <a:blip r:embed="rId4"/>
                <a:stretch>
                  <a:fillRect l="-3113" b="-79221"/>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96260C04-58B8-C446-8C71-0A939A39916B}"/>
              </a:ext>
            </a:extLst>
          </p:cNvPr>
          <p:cNvGrpSpPr/>
          <p:nvPr/>
        </p:nvGrpSpPr>
        <p:grpSpPr>
          <a:xfrm>
            <a:off x="2031999" y="4793107"/>
            <a:ext cx="6211805" cy="373754"/>
            <a:chOff x="2031999" y="4793107"/>
            <a:chExt cx="6211805" cy="373754"/>
          </a:xfrm>
        </p:grpSpPr>
        <p:grpSp>
          <p:nvGrpSpPr>
            <p:cNvPr id="18" name="Group 17">
              <a:extLst>
                <a:ext uri="{FF2B5EF4-FFF2-40B4-BE49-F238E27FC236}">
                  <a16:creationId xmlns:a16="http://schemas.microsoft.com/office/drawing/2014/main" id="{94F3DDE9-B2D0-1D17-9100-D98C7CB61805}"/>
                </a:ext>
              </a:extLst>
            </p:cNvPr>
            <p:cNvGrpSpPr/>
            <p:nvPr/>
          </p:nvGrpSpPr>
          <p:grpSpPr>
            <a:xfrm>
              <a:off x="2031999" y="4793107"/>
              <a:ext cx="6211805" cy="373754"/>
              <a:chOff x="926842" y="3424488"/>
              <a:chExt cx="6211805" cy="373754"/>
            </a:xfrm>
          </p:grpSpPr>
          <p:sp>
            <p:nvSpPr>
              <p:cNvPr id="19" name="Oval 18">
                <a:extLst>
                  <a:ext uri="{FF2B5EF4-FFF2-40B4-BE49-F238E27FC236}">
                    <a16:creationId xmlns:a16="http://schemas.microsoft.com/office/drawing/2014/main" id="{2638EA9A-9B5C-5A50-21A0-1F77DED55697}"/>
                  </a:ext>
                </a:extLst>
              </p:cNvPr>
              <p:cNvSpPr/>
              <p:nvPr/>
            </p:nvSpPr>
            <p:spPr>
              <a:xfrm>
                <a:off x="1293338" y="3515303"/>
                <a:ext cx="158453" cy="148622"/>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C9ED5A0-9C4A-D5A9-5DDB-9135609CF8F8}"/>
                  </a:ext>
                </a:extLst>
              </p:cNvPr>
              <p:cNvSpPr/>
              <p:nvPr/>
            </p:nvSpPr>
            <p:spPr>
              <a:xfrm>
                <a:off x="6594190" y="3524538"/>
                <a:ext cx="158453" cy="148622"/>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543B3B58-48B3-025B-1E81-8E8374A4071E}"/>
                  </a:ext>
                </a:extLst>
              </p:cNvPr>
              <p:cNvCxnSpPr>
                <a:cxnSpLocks/>
                <a:stCxn id="19" idx="6"/>
                <a:endCxn id="20" idx="2"/>
              </p:cNvCxnSpPr>
              <p:nvPr/>
            </p:nvCxnSpPr>
            <p:spPr>
              <a:xfrm>
                <a:off x="1451791" y="3589614"/>
                <a:ext cx="5142399" cy="9235"/>
              </a:xfrm>
              <a:prstGeom prst="line">
                <a:avLst/>
              </a:prstGeom>
              <a:ln>
                <a:prstDash val="solid"/>
              </a:ln>
            </p:spPr>
            <p:style>
              <a:lnRef idx="2">
                <a:schemeClr val="dk1"/>
              </a:lnRef>
              <a:fillRef idx="0">
                <a:schemeClr val="dk1"/>
              </a:fillRef>
              <a:effectRef idx="1">
                <a:schemeClr val="dk1"/>
              </a:effectRef>
              <a:fontRef idx="minor">
                <a:schemeClr val="tx1"/>
              </a:fontRef>
            </p:style>
          </p:cxnSp>
          <p:sp>
            <p:nvSpPr>
              <p:cNvPr id="22" name="Oval 21">
                <a:extLst>
                  <a:ext uri="{FF2B5EF4-FFF2-40B4-BE49-F238E27FC236}">
                    <a16:creationId xmlns:a16="http://schemas.microsoft.com/office/drawing/2014/main" id="{DFCDA9CE-C643-B781-24EC-80D73E186D65}"/>
                  </a:ext>
                </a:extLst>
              </p:cNvPr>
              <p:cNvSpPr/>
              <p:nvPr/>
            </p:nvSpPr>
            <p:spPr>
              <a:xfrm>
                <a:off x="2210834" y="3518407"/>
                <a:ext cx="158453" cy="148622"/>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FFFF00"/>
                  </a:highlight>
                </a:endParaRPr>
              </a:p>
            </p:txBody>
          </p:sp>
          <p:sp>
            <p:nvSpPr>
              <p:cNvPr id="23" name="Oval 22">
                <a:extLst>
                  <a:ext uri="{FF2B5EF4-FFF2-40B4-BE49-F238E27FC236}">
                    <a16:creationId xmlns:a16="http://schemas.microsoft.com/office/drawing/2014/main" id="{B278F2EB-E2DA-DA51-2155-4E91492D432C}"/>
                  </a:ext>
                </a:extLst>
              </p:cNvPr>
              <p:cNvSpPr/>
              <p:nvPr/>
            </p:nvSpPr>
            <p:spPr>
              <a:xfrm>
                <a:off x="5610308" y="3512180"/>
                <a:ext cx="158453" cy="148622"/>
              </a:xfrm>
              <a:prstGeom prst="ellips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6877491-D220-764C-A9BF-01E6ADCB4521}"/>
                  </a:ext>
                </a:extLst>
              </p:cNvPr>
              <p:cNvSpPr/>
              <p:nvPr/>
            </p:nvSpPr>
            <p:spPr>
              <a:xfrm>
                <a:off x="4680345" y="3515284"/>
                <a:ext cx="158453" cy="148622"/>
              </a:xfrm>
              <a:prstGeom prst="ellips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812A9D5-B7A1-404C-1DE2-4D6D99A2FCDB}"/>
                  </a:ext>
                </a:extLst>
              </p:cNvPr>
              <p:cNvSpPr txBox="1"/>
              <p:nvPr/>
            </p:nvSpPr>
            <p:spPr>
              <a:xfrm>
                <a:off x="926842" y="3428910"/>
                <a:ext cx="286139" cy="369332"/>
              </a:xfrm>
              <a:prstGeom prst="rect">
                <a:avLst/>
              </a:prstGeom>
              <a:noFill/>
            </p:spPr>
            <p:txBody>
              <a:bodyPr wrap="square" rtlCol="0">
                <a:spAutoFit/>
              </a:bodyPr>
              <a:lstStyle/>
              <a:p>
                <a:r>
                  <a:rPr lang="en-IN"/>
                  <a:t>0</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0BAD08D-6221-5C75-DC60-6956D0D9E198}"/>
                      </a:ext>
                    </a:extLst>
                  </p:cNvPr>
                  <p:cNvSpPr txBox="1"/>
                  <p:nvPr/>
                </p:nvSpPr>
                <p:spPr>
                  <a:xfrm>
                    <a:off x="6697512" y="3424488"/>
                    <a:ext cx="4411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𝐾</m:t>
                          </m:r>
                        </m:oMath>
                      </m:oMathPara>
                    </a14:m>
                    <a:endParaRPr lang="en-IN"/>
                  </a:p>
                </p:txBody>
              </p:sp>
            </mc:Choice>
            <mc:Fallback xmlns="">
              <p:sp>
                <p:nvSpPr>
                  <p:cNvPr id="26" name="TextBox 25">
                    <a:extLst>
                      <a:ext uri="{FF2B5EF4-FFF2-40B4-BE49-F238E27FC236}">
                        <a16:creationId xmlns:a16="http://schemas.microsoft.com/office/drawing/2014/main" id="{E0BAD08D-6221-5C75-DC60-6956D0D9E198}"/>
                      </a:ext>
                    </a:extLst>
                  </p:cNvPr>
                  <p:cNvSpPr txBox="1">
                    <a:spLocks noRot="1" noChangeAspect="1" noMove="1" noResize="1" noEditPoints="1" noAdjustHandles="1" noChangeArrowheads="1" noChangeShapeType="1" noTextEdit="1"/>
                  </p:cNvSpPr>
                  <p:nvPr/>
                </p:nvSpPr>
                <p:spPr>
                  <a:xfrm>
                    <a:off x="6697512" y="3424488"/>
                    <a:ext cx="441135" cy="369332"/>
                  </a:xfrm>
                  <a:prstGeom prst="rect">
                    <a:avLst/>
                  </a:prstGeom>
                  <a:blipFill>
                    <a:blip r:embed="rId3"/>
                    <a:stretch>
                      <a:fillRect/>
                    </a:stretch>
                  </a:blipFill>
                </p:spPr>
                <p:txBody>
                  <a:bodyPr/>
                  <a:lstStyle/>
                  <a:p>
                    <a:r>
                      <a:rPr lang="en-US">
                        <a:noFill/>
                      </a:rPr>
                      <a:t> </a:t>
                    </a:r>
                  </a:p>
                </p:txBody>
              </p:sp>
            </mc:Fallback>
          </mc:AlternateContent>
        </p:grpSp>
        <p:sp>
          <p:nvSpPr>
            <p:cNvPr id="28" name="Oval 27">
              <a:extLst>
                <a:ext uri="{FF2B5EF4-FFF2-40B4-BE49-F238E27FC236}">
                  <a16:creationId xmlns:a16="http://schemas.microsoft.com/office/drawing/2014/main" id="{BB81D02B-0651-7EA2-2285-2156F843B326}"/>
                </a:ext>
              </a:extLst>
            </p:cNvPr>
            <p:cNvSpPr/>
            <p:nvPr/>
          </p:nvSpPr>
          <p:spPr>
            <a:xfrm>
              <a:off x="2866165" y="4891942"/>
              <a:ext cx="158453" cy="148622"/>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highlight>
                  <a:srgbClr val="FFFF00"/>
                </a:highlight>
              </a:endParaRPr>
            </a:p>
          </p:txBody>
        </p:sp>
        <p:sp>
          <p:nvSpPr>
            <p:cNvPr id="30" name="Oval 29">
              <a:extLst>
                <a:ext uri="{FF2B5EF4-FFF2-40B4-BE49-F238E27FC236}">
                  <a16:creationId xmlns:a16="http://schemas.microsoft.com/office/drawing/2014/main" id="{2F2C12A4-E76B-91AA-33B6-E56125B39794}"/>
                </a:ext>
              </a:extLst>
            </p:cNvPr>
            <p:cNvSpPr/>
            <p:nvPr/>
          </p:nvSpPr>
          <p:spPr>
            <a:xfrm>
              <a:off x="6208289" y="4888819"/>
              <a:ext cx="158453" cy="14862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0E6915A-1326-C901-1ADB-7EC350C2B646}"/>
                </a:ext>
              </a:extLst>
            </p:cNvPr>
            <p:cNvSpPr/>
            <p:nvPr/>
          </p:nvSpPr>
          <p:spPr>
            <a:xfrm>
              <a:off x="7166934" y="4876528"/>
              <a:ext cx="158453" cy="148622"/>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68DDCB5-CE33-5390-0678-4764629677B1}"/>
                  </a:ext>
                </a:extLst>
              </p:cNvPr>
              <p:cNvSpPr txBox="1"/>
              <p:nvPr/>
            </p:nvSpPr>
            <p:spPr>
              <a:xfrm>
                <a:off x="8496336" y="3997423"/>
                <a:ext cx="1514070" cy="461665"/>
              </a:xfrm>
              <a:prstGeom prst="rect">
                <a:avLst/>
              </a:prstGeom>
              <a:noFill/>
            </p:spPr>
            <p:txBody>
              <a:bodyPr wrap="square">
                <a:spAutoFit/>
              </a:bodyPr>
              <a:lstStyle/>
              <a:p>
                <a:r>
                  <a:rPr lang="en-IN" sz="2400"/>
                  <a:t>If </a:t>
                </a:r>
                <a14:m>
                  <m:oMath xmlns:m="http://schemas.openxmlformats.org/officeDocument/2006/math">
                    <m:r>
                      <a:rPr lang="en-IN" sz="2400" b="0" i="1" smtClean="0">
                        <a:latin typeface="Cambria Math" panose="02040503050406030204" pitchFamily="18" charset="0"/>
                      </a:rPr>
                      <m:t>𝐾</m:t>
                    </m:r>
                    <m:r>
                      <a:rPr lang="en-IN" sz="2400" b="0" i="1" smtClean="0">
                        <a:latin typeface="Cambria Math" panose="02040503050406030204" pitchFamily="18" charset="0"/>
                      </a:rPr>
                      <m:t>&gt;</m:t>
                    </m:r>
                    <m:r>
                      <a:rPr lang="en-IN" sz="2400" b="0" i="1" smtClean="0">
                        <a:latin typeface="Cambria Math" panose="02040503050406030204" pitchFamily="18" charset="0"/>
                      </a:rPr>
                      <m:t>𝐿</m:t>
                    </m:r>
                  </m:oMath>
                </a14:m>
                <a:endParaRPr lang="en-IN" sz="2400"/>
              </a:p>
            </p:txBody>
          </p:sp>
        </mc:Choice>
        <mc:Fallback xmlns="">
          <p:sp>
            <p:nvSpPr>
              <p:cNvPr id="29" name="TextBox 28">
                <a:extLst>
                  <a:ext uri="{FF2B5EF4-FFF2-40B4-BE49-F238E27FC236}">
                    <a16:creationId xmlns:a16="http://schemas.microsoft.com/office/drawing/2014/main" id="{C68DDCB5-CE33-5390-0678-4764629677B1}"/>
                  </a:ext>
                </a:extLst>
              </p:cNvPr>
              <p:cNvSpPr txBox="1">
                <a:spLocks noRot="1" noChangeAspect="1" noMove="1" noResize="1" noEditPoints="1" noAdjustHandles="1" noChangeArrowheads="1" noChangeShapeType="1" noTextEdit="1"/>
              </p:cNvSpPr>
              <p:nvPr/>
            </p:nvSpPr>
            <p:spPr>
              <a:xfrm>
                <a:off x="8496336" y="3997423"/>
                <a:ext cx="1514070" cy="461665"/>
              </a:xfrm>
              <a:prstGeom prst="rect">
                <a:avLst/>
              </a:prstGeom>
              <a:blipFill>
                <a:blip r:embed="rId5"/>
                <a:stretch>
                  <a:fillRect l="-6452" t="-9333"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041A5B-9EA4-98A6-7F03-1684A0F1F34B}"/>
                  </a:ext>
                </a:extLst>
              </p:cNvPr>
              <p:cNvSpPr txBox="1"/>
              <p:nvPr/>
            </p:nvSpPr>
            <p:spPr>
              <a:xfrm>
                <a:off x="8496335" y="4692575"/>
                <a:ext cx="4402032" cy="461665"/>
              </a:xfrm>
              <a:prstGeom prst="rect">
                <a:avLst/>
              </a:prstGeom>
              <a:noFill/>
            </p:spPr>
            <p:txBody>
              <a:bodyPr wrap="square">
                <a:spAutoFit/>
              </a:bodyPr>
              <a:lstStyle/>
              <a:p>
                <a:r>
                  <a:rPr lang="en-IN" sz="2400"/>
                  <a:t>If </a:t>
                </a:r>
                <a14:m>
                  <m:oMath xmlns:m="http://schemas.openxmlformats.org/officeDocument/2006/math">
                    <m:r>
                      <a:rPr lang="en-IN" sz="2400" b="0" i="1" smtClean="0">
                        <a:latin typeface="Cambria Math" panose="02040503050406030204" pitchFamily="18" charset="0"/>
                      </a:rPr>
                      <m:t>𝐾</m:t>
                    </m:r>
                    <m:r>
                      <a:rPr lang="en-US" sz="2400" b="0" i="1" smtClean="0">
                        <a:latin typeface="Cambria Math" panose="02040503050406030204" pitchFamily="18" charset="0"/>
                      </a:rPr>
                      <m:t>&lt;</m:t>
                    </m:r>
                    <m:r>
                      <a:rPr lang="en-IN" sz="2400" b="0" i="1" smtClean="0">
                        <a:latin typeface="Cambria Math" panose="02040503050406030204" pitchFamily="18" charset="0"/>
                      </a:rPr>
                      <m:t>𝐿</m:t>
                    </m:r>
                    <m:r>
                      <a:rPr lang="en-US" sz="2400" b="0" i="1" smtClean="0">
                        <a:latin typeface="Cambria Math" panose="02040503050406030204" pitchFamily="18" charset="0"/>
                      </a:rPr>
                      <m:t>,</m:t>
                    </m:r>
                  </m:oMath>
                </a14:m>
                <a:r>
                  <a:rPr lang="en-IN" sz="2400"/>
                  <a:t> large value of </a:t>
                </a:r>
                <a14:m>
                  <m:oMath xmlns:m="http://schemas.openxmlformats.org/officeDocument/2006/math">
                    <m:r>
                      <a:rPr lang="en-US" sz="2400" b="0" i="1" smtClean="0">
                        <a:latin typeface="Cambria Math" panose="02040503050406030204" pitchFamily="18" charset="0"/>
                      </a:rPr>
                      <m:t>𝐿</m:t>
                    </m:r>
                  </m:oMath>
                </a14:m>
                <a:endParaRPr lang="en-IN" sz="2400"/>
              </a:p>
            </p:txBody>
          </p:sp>
        </mc:Choice>
        <mc:Fallback xmlns="">
          <p:sp>
            <p:nvSpPr>
              <p:cNvPr id="31" name="TextBox 30">
                <a:extLst>
                  <a:ext uri="{FF2B5EF4-FFF2-40B4-BE49-F238E27FC236}">
                    <a16:creationId xmlns:a16="http://schemas.microsoft.com/office/drawing/2014/main" id="{70041A5B-9EA4-98A6-7F03-1684A0F1F34B}"/>
                  </a:ext>
                </a:extLst>
              </p:cNvPr>
              <p:cNvSpPr txBox="1">
                <a:spLocks noRot="1" noChangeAspect="1" noMove="1" noResize="1" noEditPoints="1" noAdjustHandles="1" noChangeArrowheads="1" noChangeShapeType="1" noTextEdit="1"/>
              </p:cNvSpPr>
              <p:nvPr/>
            </p:nvSpPr>
            <p:spPr>
              <a:xfrm>
                <a:off x="8496335" y="4692575"/>
                <a:ext cx="4402032" cy="461665"/>
              </a:xfrm>
              <a:prstGeom prst="rect">
                <a:avLst/>
              </a:prstGeom>
              <a:blipFill>
                <a:blip r:embed="rId6"/>
                <a:stretch>
                  <a:fillRect l="-2216"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10937656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83C9-D21F-46E6-8632-1B3E30AFA27F}"/>
              </a:ext>
            </a:extLst>
          </p:cNvPr>
          <p:cNvSpPr>
            <a:spLocks noGrp="1"/>
          </p:cNvSpPr>
          <p:nvPr>
            <p:ph type="title"/>
          </p:nvPr>
        </p:nvSpPr>
        <p:spPr/>
        <p:txBody>
          <a:bodyPr>
            <a:normAutofit/>
          </a:bodyPr>
          <a:lstStyle/>
          <a:p>
            <a:pPr algn="ctr"/>
            <a:r>
              <a:rPr lang="en-GB" sz="4400" b="1">
                <a:solidFill>
                  <a:schemeClr val="accent1"/>
                </a:solidFill>
                <a:cs typeface="Calibri"/>
              </a:rPr>
              <a:t>Take Home Message</a:t>
            </a:r>
            <a:endParaRPr lang="en-US">
              <a:solidFill>
                <a:schemeClr val="accent1"/>
              </a:solidFill>
            </a:endParaRPr>
          </a:p>
        </p:txBody>
      </p:sp>
      <p:sp>
        <p:nvSpPr>
          <p:cNvPr id="3" name="Content Placeholder 2">
            <a:extLst>
              <a:ext uri="{FF2B5EF4-FFF2-40B4-BE49-F238E27FC236}">
                <a16:creationId xmlns:a16="http://schemas.microsoft.com/office/drawing/2014/main" id="{6DB4ED36-15D9-33DB-80BE-E5310219CF81}"/>
              </a:ext>
            </a:extLst>
          </p:cNvPr>
          <p:cNvSpPr>
            <a:spLocks noGrp="1"/>
          </p:cNvSpPr>
          <p:nvPr>
            <p:ph idx="1"/>
          </p:nvPr>
        </p:nvSpPr>
        <p:spPr>
          <a:xfrm>
            <a:off x="609600" y="2060849"/>
            <a:ext cx="10972800" cy="3967344"/>
          </a:xfrm>
        </p:spPr>
        <p:txBody>
          <a:bodyPr vert="horz" lIns="91440" tIns="45720" rIns="91440" bIns="45720" rtlCol="0" anchor="t">
            <a:normAutofit/>
          </a:bodyPr>
          <a:lstStyle/>
          <a:p>
            <a:pPr marL="285750" indent="-285750" algn="just">
              <a:buFont typeface="Arial"/>
              <a:buChar char="•"/>
            </a:pPr>
            <a:r>
              <a:rPr lang="en-GB" dirty="0">
                <a:latin typeface="Segoe UI"/>
                <a:ea typeface="Calibri"/>
                <a:cs typeface="Segoe UI"/>
              </a:rPr>
              <a:t>Hash code learning through deep neural network</a:t>
            </a:r>
            <a:endParaRPr lang="en-GB" sz="3200" dirty="0">
              <a:latin typeface="Segoe UI"/>
              <a:ea typeface="Calibri"/>
              <a:cs typeface="Segoe UI"/>
            </a:endParaRPr>
          </a:p>
          <a:p>
            <a:pPr marL="285750" indent="-285750" algn="just">
              <a:buFont typeface="Arial,Sans-Serif"/>
            </a:pPr>
            <a:r>
              <a:rPr lang="en-GB" sz="3000" dirty="0">
                <a:latin typeface="Segoe UI"/>
                <a:ea typeface="Calibri"/>
                <a:cs typeface="Segoe UI"/>
              </a:rPr>
              <a:t>Multi-label medical image retrieval with respect to pathology/symptoms.</a:t>
            </a:r>
          </a:p>
          <a:p>
            <a:pPr marL="285750" indent="-285750" algn="just">
              <a:buFont typeface="Arial"/>
            </a:pPr>
            <a:r>
              <a:rPr lang="en-GB" sz="3000" dirty="0">
                <a:latin typeface="Segoe UI"/>
                <a:ea typeface="Calibri"/>
                <a:cs typeface="Segoe UI"/>
              </a:rPr>
              <a:t>Image similarity through Hamming distance.</a:t>
            </a:r>
            <a:endParaRPr lang="en-US" sz="3000" dirty="0">
              <a:latin typeface="Segoe UI"/>
              <a:ea typeface="Calibri"/>
              <a:cs typeface="Segoe UI"/>
            </a:endParaRPr>
          </a:p>
          <a:p>
            <a:pPr marL="285750" indent="-285750" algn="just">
              <a:buFont typeface="Arial"/>
            </a:pPr>
            <a:r>
              <a:rPr lang="en-GB" dirty="0">
                <a:latin typeface="Segoe UI"/>
                <a:ea typeface="Calibri"/>
                <a:cs typeface="Segoe UI"/>
              </a:rPr>
              <a:t>Establish one-to-one relation between JSC and HD</a:t>
            </a:r>
            <a:endParaRPr lang="en-GB" sz="3200" dirty="0">
              <a:latin typeface="Segoe UI" panose="020B0502040204020203" pitchFamily="34" charset="0"/>
              <a:ea typeface="Calibri"/>
              <a:cs typeface="Segoe UI" panose="020B0502040204020203" pitchFamily="34" charset="0"/>
            </a:endParaRPr>
          </a:p>
          <a:p>
            <a:pPr marL="285750" indent="-285750" algn="just">
              <a:buFont typeface="Arial"/>
            </a:pPr>
            <a:r>
              <a:rPr lang="en-GB" dirty="0">
                <a:latin typeface="Segoe UI"/>
                <a:ea typeface="Calibri"/>
                <a:cs typeface="Segoe UI"/>
              </a:rPr>
              <a:t>Metric for multi-label retrieval performance: nDCG, ACG</a:t>
            </a:r>
            <a:endParaRPr lang="en-GB" dirty="0">
              <a:ea typeface="Calibri"/>
            </a:endParaRPr>
          </a:p>
        </p:txBody>
      </p:sp>
      <p:sp>
        <p:nvSpPr>
          <p:cNvPr id="4" name="Date Placeholder 3">
            <a:extLst>
              <a:ext uri="{FF2B5EF4-FFF2-40B4-BE49-F238E27FC236}">
                <a16:creationId xmlns:a16="http://schemas.microsoft.com/office/drawing/2014/main" id="{12507366-AB1F-CEFF-3E03-6A28607C4A3E}"/>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ED858B05-6C87-57A9-6031-32A9433590A4}"/>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7C59458F-FBDB-FCA4-0194-ACF429B8438B}"/>
              </a:ext>
            </a:extLst>
          </p:cNvPr>
          <p:cNvSpPr>
            <a:spLocks noGrp="1"/>
          </p:cNvSpPr>
          <p:nvPr>
            <p:ph type="sldNum" sz="quarter" idx="12"/>
          </p:nvPr>
        </p:nvSpPr>
        <p:spPr/>
        <p:txBody>
          <a:bodyPr/>
          <a:lstStyle/>
          <a:p>
            <a:fld id="{330EA680-D336-4FF7-8B7A-9848BB0A1C32}" type="slidenum">
              <a:rPr lang="en-GB" dirty="0" smtClean="0"/>
              <a:t>28</a:t>
            </a:fld>
            <a:endParaRPr lang="en-GB"/>
          </a:p>
        </p:txBody>
      </p:sp>
    </p:spTree>
    <p:extLst>
      <p:ext uri="{BB962C8B-B14F-4D97-AF65-F5344CB8AC3E}">
        <p14:creationId xmlns:p14="http://schemas.microsoft.com/office/powerpoint/2010/main" val="363570177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83C9-D21F-46E6-8632-1B3E30AFA27F}"/>
              </a:ext>
            </a:extLst>
          </p:cNvPr>
          <p:cNvSpPr>
            <a:spLocks noGrp="1"/>
          </p:cNvSpPr>
          <p:nvPr>
            <p:ph type="title"/>
          </p:nvPr>
        </p:nvSpPr>
        <p:spPr/>
        <p:txBody>
          <a:bodyPr>
            <a:normAutofit fontScale="90000"/>
          </a:bodyPr>
          <a:lstStyle/>
          <a:p>
            <a:r>
              <a:rPr lang="en-GB" sz="4400" dirty="0">
                <a:solidFill>
                  <a:schemeClr val="accent1"/>
                </a:solidFill>
                <a:ea typeface="+mn-lt"/>
                <a:cs typeface="+mn-lt"/>
              </a:rPr>
              <a:t>Publications </a:t>
            </a:r>
            <a:br>
              <a:rPr lang="en-US" dirty="0">
                <a:solidFill>
                  <a:schemeClr val="accent1"/>
                </a:solidFill>
                <a:ea typeface="+mn-lt"/>
                <a:cs typeface="+mn-lt"/>
              </a:rPr>
            </a:br>
            <a:endParaRPr lang="en-IN" dirty="0"/>
          </a:p>
        </p:txBody>
      </p:sp>
      <p:sp>
        <p:nvSpPr>
          <p:cNvPr id="3" name="Content Placeholder 2">
            <a:extLst>
              <a:ext uri="{FF2B5EF4-FFF2-40B4-BE49-F238E27FC236}">
                <a16:creationId xmlns:a16="http://schemas.microsoft.com/office/drawing/2014/main" id="{6DB4ED36-15D9-33DB-80BE-E5310219CF81}"/>
              </a:ext>
            </a:extLst>
          </p:cNvPr>
          <p:cNvSpPr>
            <a:spLocks noGrp="1"/>
          </p:cNvSpPr>
          <p:nvPr>
            <p:ph idx="1"/>
          </p:nvPr>
        </p:nvSpPr>
        <p:spPr>
          <a:xfrm>
            <a:off x="609600" y="1599828"/>
            <a:ext cx="10959885" cy="2203688"/>
          </a:xfrm>
        </p:spPr>
        <p:txBody>
          <a:bodyPr vert="horz" lIns="91440" tIns="45720" rIns="91440" bIns="45720" rtlCol="0" anchor="t">
            <a:normAutofit/>
          </a:bodyPr>
          <a:lstStyle/>
          <a:p>
            <a:pPr algn="just"/>
            <a:r>
              <a:rPr lang="en-IN" sz="2000" dirty="0"/>
              <a:t>Manna, A. and Sheet, D., 2025. Learning Neural Networks for Multi-label Medical Image Retrieval Using Hamming Distance Fabricated with Jaccard Similarity Coefficient. In </a:t>
            </a:r>
            <a:r>
              <a:rPr lang="en-IN" sz="2000" i="1" dirty="0"/>
              <a:t>International Conference on Pattern Recognition</a:t>
            </a:r>
            <a:r>
              <a:rPr lang="en-IN" sz="2000" dirty="0"/>
              <a:t> (pp. 251-266). Springer, Cham.</a:t>
            </a:r>
          </a:p>
          <a:p>
            <a:pPr algn="just"/>
            <a:r>
              <a:rPr lang="en-IN" sz="2000" dirty="0" err="1"/>
              <a:t>Github</a:t>
            </a:r>
            <a:r>
              <a:rPr lang="en-IN" sz="2000" dirty="0"/>
              <a:t> link: </a:t>
            </a:r>
            <a:r>
              <a:rPr lang="en-IN" sz="2000" dirty="0">
                <a:hlinkClick r:id="rId2"/>
              </a:rPr>
              <a:t>https://github.com/asimmanna17/RRPR2024</a:t>
            </a:r>
            <a:endParaRPr lang="en-IN" sz="2000" dirty="0"/>
          </a:p>
          <a:p>
            <a:pPr algn="just"/>
            <a:r>
              <a:rPr lang="en-GB" sz="2000" dirty="0"/>
              <a:t>Code and Results are verified by </a:t>
            </a:r>
            <a:r>
              <a:rPr lang="en-US" sz="2000" b="1" dirty="0"/>
              <a:t>Reproducible Research in Pattern Recognition</a:t>
            </a:r>
            <a:endParaRPr lang="en-GB" sz="2000" dirty="0"/>
          </a:p>
          <a:p>
            <a:endParaRPr lang="en-IN" sz="2000" dirty="0"/>
          </a:p>
        </p:txBody>
      </p:sp>
      <p:sp>
        <p:nvSpPr>
          <p:cNvPr id="4" name="Date Placeholder 3">
            <a:extLst>
              <a:ext uri="{FF2B5EF4-FFF2-40B4-BE49-F238E27FC236}">
                <a16:creationId xmlns:a16="http://schemas.microsoft.com/office/drawing/2014/main" id="{12507366-AB1F-CEFF-3E03-6A28607C4A3E}"/>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ED858B05-6C87-57A9-6031-32A9433590A4}"/>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7C59458F-FBDB-FCA4-0194-ACF429B8438B}"/>
              </a:ext>
            </a:extLst>
          </p:cNvPr>
          <p:cNvSpPr>
            <a:spLocks noGrp="1"/>
          </p:cNvSpPr>
          <p:nvPr>
            <p:ph type="sldNum" sz="quarter" idx="12"/>
          </p:nvPr>
        </p:nvSpPr>
        <p:spPr/>
        <p:txBody>
          <a:bodyPr/>
          <a:lstStyle/>
          <a:p>
            <a:fld id="{330EA680-D336-4FF7-8B7A-9848BB0A1C32}" type="slidenum">
              <a:rPr lang="en-GB" smtClean="0"/>
              <a:t>29</a:t>
            </a:fld>
            <a:endParaRPr lang="en-GB"/>
          </a:p>
        </p:txBody>
      </p:sp>
    </p:spTree>
    <p:extLst>
      <p:ext uri="{BB962C8B-B14F-4D97-AF65-F5344CB8AC3E}">
        <p14:creationId xmlns:p14="http://schemas.microsoft.com/office/powerpoint/2010/main" val="381175361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BC9D-B268-89EF-7259-A9AD4251906A}"/>
              </a:ext>
            </a:extLst>
          </p:cNvPr>
          <p:cNvSpPr>
            <a:spLocks noGrp="1"/>
          </p:cNvSpPr>
          <p:nvPr>
            <p:ph type="title"/>
          </p:nvPr>
        </p:nvSpPr>
        <p:spPr>
          <a:xfrm>
            <a:off x="609600" y="1089675"/>
            <a:ext cx="10972800" cy="1008112"/>
          </a:xfrm>
        </p:spPr>
        <p:txBody>
          <a:bodyPr>
            <a:normAutofit fontScale="90000"/>
          </a:bodyPr>
          <a:lstStyle/>
          <a:p>
            <a:r>
              <a:rPr lang="en-GB" sz="4400" b="1">
                <a:solidFill>
                  <a:schemeClr val="accent1"/>
                </a:solidFill>
                <a:ea typeface="Calibri"/>
                <a:cs typeface="Calibri"/>
              </a:rPr>
              <a:t>Content Based Medical Image Retrieval (CBMIR)</a:t>
            </a:r>
            <a:br>
              <a:rPr lang="en-GB" sz="4400" b="1">
                <a:solidFill>
                  <a:schemeClr val="accent1"/>
                </a:solidFill>
                <a:ea typeface="Calibri"/>
                <a:cs typeface="Calibri"/>
              </a:rPr>
            </a:br>
            <a:endParaRPr lang="en-IN"/>
          </a:p>
        </p:txBody>
      </p:sp>
      <p:sp>
        <p:nvSpPr>
          <p:cNvPr id="4" name="Date Placeholder 3">
            <a:extLst>
              <a:ext uri="{FF2B5EF4-FFF2-40B4-BE49-F238E27FC236}">
                <a16:creationId xmlns:a16="http://schemas.microsoft.com/office/drawing/2014/main" id="{3199B2ED-F1B1-7039-E494-C8879606C450}"/>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FE5C64D2-0393-CEC9-24C1-A7DDAC66F1BF}"/>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3CB5E80B-6CE3-A498-DD50-51BF62ED6A7C}"/>
              </a:ext>
            </a:extLst>
          </p:cNvPr>
          <p:cNvSpPr>
            <a:spLocks noGrp="1"/>
          </p:cNvSpPr>
          <p:nvPr>
            <p:ph type="sldNum" sz="quarter" idx="12"/>
          </p:nvPr>
        </p:nvSpPr>
        <p:spPr/>
        <p:txBody>
          <a:bodyPr/>
          <a:lstStyle/>
          <a:p>
            <a:fld id="{330EA680-D336-4FF7-8B7A-9848BB0A1C32}" type="slidenum">
              <a:rPr lang="en-GB" smtClean="0"/>
              <a:t>3</a:t>
            </a:fld>
            <a:endParaRPr lang="en-GB"/>
          </a:p>
        </p:txBody>
      </p:sp>
      <p:pic>
        <p:nvPicPr>
          <p:cNvPr id="7" name="Content Placeholder 6" descr="A diagram of different types of objects&#10;&#10;Description automatically generated">
            <a:extLst>
              <a:ext uri="{FF2B5EF4-FFF2-40B4-BE49-F238E27FC236}">
                <a16:creationId xmlns:a16="http://schemas.microsoft.com/office/drawing/2014/main" id="{9637687D-78C5-8266-07EF-95635E8C8D00}"/>
              </a:ext>
            </a:extLst>
          </p:cNvPr>
          <p:cNvPicPr>
            <a:picLocks noGrp="1" noChangeAspect="1"/>
          </p:cNvPicPr>
          <p:nvPr>
            <p:ph idx="1"/>
          </p:nvPr>
        </p:nvPicPr>
        <p:blipFill>
          <a:blip r:embed="rId3"/>
          <a:stretch>
            <a:fillRect/>
          </a:stretch>
        </p:blipFill>
        <p:spPr>
          <a:xfrm>
            <a:off x="1129764" y="1909823"/>
            <a:ext cx="9932472" cy="4097438"/>
          </a:xfrm>
          <a:prstGeom prst="rect">
            <a:avLst/>
          </a:prstGeom>
        </p:spPr>
      </p:pic>
    </p:spTree>
    <p:extLst>
      <p:ext uri="{BB962C8B-B14F-4D97-AF65-F5344CB8AC3E}">
        <p14:creationId xmlns:p14="http://schemas.microsoft.com/office/powerpoint/2010/main" val="1180727832"/>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3029D02-5BBD-B422-2D98-6F3D6774FD12}"/>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77B6BFB7-AEE6-BA19-CB91-2D95A47E2B3F}"/>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3EE57C23-F459-4168-B9B8-C709A3D95BE5}"/>
              </a:ext>
            </a:extLst>
          </p:cNvPr>
          <p:cNvSpPr>
            <a:spLocks noGrp="1"/>
          </p:cNvSpPr>
          <p:nvPr>
            <p:ph type="sldNum" sz="quarter" idx="12"/>
          </p:nvPr>
        </p:nvSpPr>
        <p:spPr/>
        <p:txBody>
          <a:bodyPr/>
          <a:lstStyle/>
          <a:p>
            <a:fld id="{330EA680-D336-4FF7-8B7A-9848BB0A1C32}" type="slidenum">
              <a:rPr lang="en-GB" smtClean="0"/>
              <a:t>30</a:t>
            </a:fld>
            <a:endParaRPr lang="en-GB"/>
          </a:p>
        </p:txBody>
      </p:sp>
      <p:sp>
        <p:nvSpPr>
          <p:cNvPr id="7" name="TextBox 6">
            <a:extLst>
              <a:ext uri="{FF2B5EF4-FFF2-40B4-BE49-F238E27FC236}">
                <a16:creationId xmlns:a16="http://schemas.microsoft.com/office/drawing/2014/main" id="{3395F35F-C248-6800-B240-88BFE6A1D3C3}"/>
              </a:ext>
            </a:extLst>
          </p:cNvPr>
          <p:cNvSpPr txBox="1"/>
          <p:nvPr/>
        </p:nvSpPr>
        <p:spPr>
          <a:xfrm>
            <a:off x="4837372" y="2834185"/>
            <a:ext cx="2110854"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200" b="1"/>
              <a:t>Questions?</a:t>
            </a:r>
          </a:p>
        </p:txBody>
      </p:sp>
    </p:spTree>
    <p:extLst>
      <p:ext uri="{BB962C8B-B14F-4D97-AF65-F5344CB8AC3E}">
        <p14:creationId xmlns:p14="http://schemas.microsoft.com/office/powerpoint/2010/main" val="3315797000"/>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251A-4AEE-5077-54E9-7C072411EF94}"/>
              </a:ext>
            </a:extLst>
          </p:cNvPr>
          <p:cNvSpPr>
            <a:spLocks noGrp="1"/>
          </p:cNvSpPr>
          <p:nvPr>
            <p:ph type="title"/>
          </p:nvPr>
        </p:nvSpPr>
        <p:spPr>
          <a:xfrm>
            <a:off x="609600" y="774794"/>
            <a:ext cx="10972800" cy="1008112"/>
          </a:xfrm>
        </p:spPr>
        <p:txBody>
          <a:bodyPr>
            <a:normAutofit fontScale="90000"/>
          </a:bodyPr>
          <a:lstStyle/>
          <a:p>
            <a:r>
              <a:rPr lang="en-GB" sz="4400" b="1">
                <a:solidFill>
                  <a:srgbClr val="4F81BD"/>
                </a:solidFill>
                <a:latin typeface="Segoe UI"/>
                <a:cs typeface="Segoe UI"/>
              </a:rPr>
              <a:t>Hashing was Introduced for Cryptography</a:t>
            </a:r>
            <a:endParaRPr lang="en-IN"/>
          </a:p>
        </p:txBody>
      </p:sp>
      <p:sp>
        <p:nvSpPr>
          <p:cNvPr id="3" name="Content Placeholder 2">
            <a:extLst>
              <a:ext uri="{FF2B5EF4-FFF2-40B4-BE49-F238E27FC236}">
                <a16:creationId xmlns:a16="http://schemas.microsoft.com/office/drawing/2014/main" id="{A32AC199-9CCA-53B5-45CE-34E1EACE59E9}"/>
              </a:ext>
            </a:extLst>
          </p:cNvPr>
          <p:cNvSpPr>
            <a:spLocks noGrp="1"/>
          </p:cNvSpPr>
          <p:nvPr>
            <p:ph sz="half" idx="1"/>
          </p:nvPr>
        </p:nvSpPr>
        <p:spPr>
          <a:xfrm>
            <a:off x="609600" y="1916833"/>
            <a:ext cx="5384800" cy="3083751"/>
          </a:xfrm>
        </p:spPr>
        <p:txBody>
          <a:bodyPr vert="horz" lIns="91440" tIns="45720" rIns="91440" bIns="45720" rtlCol="0" anchor="t">
            <a:normAutofit/>
          </a:bodyPr>
          <a:lstStyle/>
          <a:p>
            <a:pPr marL="285750" indent="-285750" algn="just">
              <a:buFont typeface="Arial"/>
              <a:buChar char="•"/>
            </a:pPr>
            <a:r>
              <a:rPr lang="en-GB" sz="2200">
                <a:latin typeface="Segoe UI"/>
                <a:cs typeface="Segoe UI"/>
              </a:rPr>
              <a:t>Hashing</a:t>
            </a:r>
            <a:r>
              <a:rPr lang="en-GB" sz="2200" b="1">
                <a:latin typeface="Segoe UI"/>
                <a:cs typeface="Segoe UI"/>
              </a:rPr>
              <a:t> </a:t>
            </a:r>
            <a:r>
              <a:rPr lang="en-GB" sz="2200">
                <a:latin typeface="Segoe UI"/>
                <a:cs typeface="Segoe UI"/>
              </a:rPr>
              <a:t>is a one-way function to transfer data from high dimensional to   low dimensional.</a:t>
            </a:r>
            <a:endParaRPr lang="en-US" sz="2200"/>
          </a:p>
          <a:p>
            <a:pPr marL="285750" indent="-285750" algn="just">
              <a:buFont typeface="Arial"/>
              <a:buChar char="•"/>
            </a:pPr>
            <a:r>
              <a:rPr lang="en-GB" sz="2200">
                <a:latin typeface="Segoe UI"/>
                <a:cs typeface="Segoe UI"/>
              </a:rPr>
              <a:t>Example: SHA, MD5 etc.</a:t>
            </a:r>
            <a:endParaRPr lang="en-GB" sz="2200">
              <a:cs typeface="Segoe UI"/>
            </a:endParaRPr>
          </a:p>
          <a:p>
            <a:pPr marL="285750" indent="-285750" algn="just">
              <a:buFont typeface="Arial"/>
              <a:buChar char="•"/>
            </a:pPr>
            <a:r>
              <a:rPr lang="en-GB" sz="2200">
                <a:latin typeface="Segoe UI"/>
                <a:cs typeface="Segoe UI"/>
              </a:rPr>
              <a:t>Need identical hash code for similar images for image retrieval task.</a:t>
            </a:r>
            <a:endParaRPr lang="en-GB" sz="2200">
              <a:cs typeface="Segoe UI"/>
            </a:endParaRPr>
          </a:p>
          <a:p>
            <a:pPr marL="285750" indent="-285750" algn="just">
              <a:buFont typeface="Arial"/>
              <a:buChar char="•"/>
            </a:pPr>
            <a:r>
              <a:rPr lang="en-GB" sz="2200">
                <a:latin typeface="Segoe UI"/>
                <a:cs typeface="Segoe UI"/>
              </a:rPr>
              <a:t>But fails to carry similarity between two similar images.</a:t>
            </a:r>
            <a:endParaRPr lang="en-GB" sz="2200">
              <a:cs typeface="Segoe UI"/>
            </a:endParaRPr>
          </a:p>
          <a:p>
            <a:endParaRPr lang="en-IN" sz="2200"/>
          </a:p>
        </p:txBody>
      </p:sp>
      <p:sp>
        <p:nvSpPr>
          <p:cNvPr id="5" name="Date Placeholder 4">
            <a:extLst>
              <a:ext uri="{FF2B5EF4-FFF2-40B4-BE49-F238E27FC236}">
                <a16:creationId xmlns:a16="http://schemas.microsoft.com/office/drawing/2014/main" id="{3A79E130-22EA-B399-FD42-D5C68791F27D}"/>
              </a:ext>
            </a:extLst>
          </p:cNvPr>
          <p:cNvSpPr>
            <a:spLocks noGrp="1"/>
          </p:cNvSpPr>
          <p:nvPr>
            <p:ph type="dt" sz="half" idx="10"/>
          </p:nvPr>
        </p:nvSpPr>
        <p:spPr>
          <a:xfrm>
            <a:off x="609600" y="6356351"/>
            <a:ext cx="2844800" cy="365125"/>
          </a:xfrm>
        </p:spPr>
        <p:txBody>
          <a:bodyPr/>
          <a:lstStyle/>
          <a:p>
            <a:fld id="{CFD7750D-627F-4EDC-8C89-6E257B6A0990}" type="datetime1">
              <a:rPr lang="en-GB" smtClean="0"/>
              <a:t>05/05/2025</a:t>
            </a:fld>
            <a:endParaRPr lang="en-GB"/>
          </a:p>
        </p:txBody>
      </p:sp>
      <p:sp>
        <p:nvSpPr>
          <p:cNvPr id="6" name="Footer Placeholder 5">
            <a:extLst>
              <a:ext uri="{FF2B5EF4-FFF2-40B4-BE49-F238E27FC236}">
                <a16:creationId xmlns:a16="http://schemas.microsoft.com/office/drawing/2014/main" id="{B81DCDD7-4917-C3DE-5712-BB634F80D19F}"/>
              </a:ext>
            </a:extLst>
          </p:cNvPr>
          <p:cNvSpPr>
            <a:spLocks noGrp="1"/>
          </p:cNvSpPr>
          <p:nvPr>
            <p:ph type="ftr" sz="quarter" idx="11"/>
          </p:nvPr>
        </p:nvSpPr>
        <p:spPr>
          <a:xfrm>
            <a:off x="2639616" y="6356351"/>
            <a:ext cx="6912768" cy="365125"/>
          </a:xfrm>
        </p:spPr>
        <p:txBody>
          <a:bodyPr/>
          <a:lstStyle/>
          <a:p>
            <a:r>
              <a:rPr lang="en-US"/>
              <a:t>Deep Neural Hashing for Medical Image Retrieval </a:t>
            </a:r>
            <a:endParaRPr lang="en-GB"/>
          </a:p>
        </p:txBody>
      </p:sp>
      <p:sp>
        <p:nvSpPr>
          <p:cNvPr id="7" name="Slide Number Placeholder 6">
            <a:extLst>
              <a:ext uri="{FF2B5EF4-FFF2-40B4-BE49-F238E27FC236}">
                <a16:creationId xmlns:a16="http://schemas.microsoft.com/office/drawing/2014/main" id="{5F686E5A-5B44-B959-2629-68150F82FA4D}"/>
              </a:ext>
            </a:extLst>
          </p:cNvPr>
          <p:cNvSpPr>
            <a:spLocks noGrp="1"/>
          </p:cNvSpPr>
          <p:nvPr>
            <p:ph type="sldNum" sz="quarter" idx="12"/>
          </p:nvPr>
        </p:nvSpPr>
        <p:spPr>
          <a:xfrm>
            <a:off x="8737600" y="6356351"/>
            <a:ext cx="2844800" cy="365125"/>
          </a:xfrm>
        </p:spPr>
        <p:txBody>
          <a:bodyPr/>
          <a:lstStyle/>
          <a:p>
            <a:fld id="{330EA680-D336-4FF7-8B7A-9848BB0A1C32}" type="slidenum">
              <a:rPr lang="en-GB" smtClean="0"/>
              <a:t>4</a:t>
            </a:fld>
            <a:endParaRPr lang="en-GB"/>
          </a:p>
        </p:txBody>
      </p:sp>
      <p:grpSp>
        <p:nvGrpSpPr>
          <p:cNvPr id="8" name="Group 7">
            <a:extLst>
              <a:ext uri="{FF2B5EF4-FFF2-40B4-BE49-F238E27FC236}">
                <a16:creationId xmlns:a16="http://schemas.microsoft.com/office/drawing/2014/main" id="{9E23DC16-0AE8-E61C-1294-02BC41D1E790}"/>
              </a:ext>
            </a:extLst>
          </p:cNvPr>
          <p:cNvGrpSpPr/>
          <p:nvPr/>
        </p:nvGrpSpPr>
        <p:grpSpPr>
          <a:xfrm>
            <a:off x="7476749" y="2336791"/>
            <a:ext cx="4019098" cy="3369413"/>
            <a:chOff x="8101782" y="1278409"/>
            <a:chExt cx="4019098" cy="3369413"/>
          </a:xfrm>
        </p:grpSpPr>
        <p:sp>
          <p:nvSpPr>
            <p:cNvPr id="9" name="Rectangle: Rounded Corners 8">
              <a:extLst>
                <a:ext uri="{FF2B5EF4-FFF2-40B4-BE49-F238E27FC236}">
                  <a16:creationId xmlns:a16="http://schemas.microsoft.com/office/drawing/2014/main" id="{54557346-04EF-2156-61D2-C87B6959C730}"/>
                </a:ext>
              </a:extLst>
            </p:cNvPr>
            <p:cNvSpPr/>
            <p:nvPr/>
          </p:nvSpPr>
          <p:spPr>
            <a:xfrm>
              <a:off x="8564221" y="2646440"/>
              <a:ext cx="2851332" cy="553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latin typeface="Segoe UI" panose="020B0502040204020203" pitchFamily="34" charset="0"/>
                  <a:cs typeface="Segoe UI" panose="020B0502040204020203" pitchFamily="34" charset="0"/>
                </a:rPr>
                <a:t>Cryptographic Hash</a:t>
              </a:r>
            </a:p>
          </p:txBody>
        </p:sp>
        <p:pic>
          <p:nvPicPr>
            <p:cNvPr id="10" name="Picture 9">
              <a:extLst>
                <a:ext uri="{FF2B5EF4-FFF2-40B4-BE49-F238E27FC236}">
                  <a16:creationId xmlns:a16="http://schemas.microsoft.com/office/drawing/2014/main" id="{A1F9E4C4-E390-B94B-A28D-2A2DC0756889}"/>
                </a:ext>
              </a:extLst>
            </p:cNvPr>
            <p:cNvPicPr>
              <a:picLocks noChangeAspect="1"/>
            </p:cNvPicPr>
            <p:nvPr/>
          </p:nvPicPr>
          <p:blipFill rotWithShape="1">
            <a:blip r:embed="rId3"/>
            <a:srcRect r="1191" b="3129"/>
            <a:stretch/>
          </p:blipFill>
          <p:spPr>
            <a:xfrm>
              <a:off x="8564221" y="1278409"/>
              <a:ext cx="887413" cy="870010"/>
            </a:xfrm>
            <a:prstGeom prst="rect">
              <a:avLst/>
            </a:prstGeom>
          </p:spPr>
        </p:pic>
        <p:pic>
          <p:nvPicPr>
            <p:cNvPr id="11" name="Picture 10">
              <a:extLst>
                <a:ext uri="{FF2B5EF4-FFF2-40B4-BE49-F238E27FC236}">
                  <a16:creationId xmlns:a16="http://schemas.microsoft.com/office/drawing/2014/main" id="{0F18D352-AD38-10C5-EACD-95065E5A3EE2}"/>
                </a:ext>
              </a:extLst>
            </p:cNvPr>
            <p:cNvPicPr>
              <a:picLocks noChangeAspect="1"/>
            </p:cNvPicPr>
            <p:nvPr/>
          </p:nvPicPr>
          <p:blipFill>
            <a:blip r:embed="rId4"/>
            <a:stretch>
              <a:fillRect/>
            </a:stretch>
          </p:blipFill>
          <p:spPr>
            <a:xfrm>
              <a:off x="10276113" y="1278409"/>
              <a:ext cx="914400" cy="914400"/>
            </a:xfrm>
            <a:prstGeom prst="rect">
              <a:avLst/>
            </a:prstGeom>
          </p:spPr>
        </p:pic>
        <p:cxnSp>
          <p:nvCxnSpPr>
            <p:cNvPr id="12" name="Straight Arrow Connector 11">
              <a:extLst>
                <a:ext uri="{FF2B5EF4-FFF2-40B4-BE49-F238E27FC236}">
                  <a16:creationId xmlns:a16="http://schemas.microsoft.com/office/drawing/2014/main" id="{0CD707C9-4F09-6A02-8201-D061E4AE985B}"/>
                </a:ext>
              </a:extLst>
            </p:cNvPr>
            <p:cNvCxnSpPr>
              <a:cxnSpLocks/>
              <a:stCxn id="10" idx="2"/>
            </p:cNvCxnSpPr>
            <p:nvPr/>
          </p:nvCxnSpPr>
          <p:spPr>
            <a:xfrm flipH="1">
              <a:off x="9007927" y="2148419"/>
              <a:ext cx="1" cy="4980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0D56A5E-F4D1-DE0E-E241-B54CD73FBB0A}"/>
                </a:ext>
              </a:extLst>
            </p:cNvPr>
            <p:cNvCxnSpPr>
              <a:cxnSpLocks/>
            </p:cNvCxnSpPr>
            <p:nvPr/>
          </p:nvCxnSpPr>
          <p:spPr>
            <a:xfrm flipH="1">
              <a:off x="10733313" y="2155669"/>
              <a:ext cx="1" cy="4980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573FAA-9EA4-689A-E85E-05F5C881E105}"/>
                </a:ext>
              </a:extLst>
            </p:cNvPr>
            <p:cNvSpPr txBox="1"/>
            <p:nvPr/>
          </p:nvSpPr>
          <p:spPr>
            <a:xfrm>
              <a:off x="8101782" y="3572870"/>
              <a:ext cx="1741322" cy="369332"/>
            </a:xfrm>
            <a:prstGeom prst="rect">
              <a:avLst/>
            </a:prstGeom>
            <a:noFill/>
          </p:spPr>
          <p:txBody>
            <a:bodyPr wrap="square" rtlCol="0">
              <a:spAutoFit/>
            </a:bodyPr>
            <a:lstStyle/>
            <a:p>
              <a:r>
                <a:rPr lang="en-US" b="1">
                  <a:latin typeface="Segoe UI" panose="020B0502040204020203" pitchFamily="34" charset="0"/>
                  <a:cs typeface="Segoe UI" panose="020B0502040204020203" pitchFamily="34" charset="0"/>
                </a:rPr>
                <a:t>1000100010</a:t>
              </a:r>
              <a:endParaRPr lang="en-IN" b="1">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107A4409-E7B9-5E6E-2C8F-8B7B463AE7D5}"/>
                </a:ext>
              </a:extLst>
            </p:cNvPr>
            <p:cNvSpPr txBox="1"/>
            <p:nvPr/>
          </p:nvSpPr>
          <p:spPr>
            <a:xfrm>
              <a:off x="10231791" y="3562889"/>
              <a:ext cx="1515586" cy="369332"/>
            </a:xfrm>
            <a:prstGeom prst="rect">
              <a:avLst/>
            </a:prstGeom>
            <a:noFill/>
          </p:spPr>
          <p:txBody>
            <a:bodyPr wrap="square" rtlCol="0">
              <a:spAutoFit/>
            </a:bodyPr>
            <a:lstStyle/>
            <a:p>
              <a:r>
                <a:rPr lang="en-US" b="1">
                  <a:latin typeface="Segoe UI" panose="020B0502040204020203" pitchFamily="34" charset="0"/>
                  <a:cs typeface="Segoe UI" panose="020B0502040204020203" pitchFamily="34" charset="0"/>
                </a:rPr>
                <a:t>0100101011</a:t>
              </a:r>
              <a:endParaRPr lang="en-IN" b="1">
                <a:latin typeface="Segoe UI" panose="020B0502040204020203" pitchFamily="34" charset="0"/>
                <a:cs typeface="Segoe UI" panose="020B0502040204020203" pitchFamily="34" charset="0"/>
              </a:endParaRPr>
            </a:p>
          </p:txBody>
        </p:sp>
        <p:cxnSp>
          <p:nvCxnSpPr>
            <p:cNvPr id="16" name="Straight Arrow Connector 15">
              <a:extLst>
                <a:ext uri="{FF2B5EF4-FFF2-40B4-BE49-F238E27FC236}">
                  <a16:creationId xmlns:a16="http://schemas.microsoft.com/office/drawing/2014/main" id="{EC2DEFDF-5C12-834F-2BFD-83A3195F10CB}"/>
                </a:ext>
              </a:extLst>
            </p:cNvPr>
            <p:cNvCxnSpPr>
              <a:cxnSpLocks/>
            </p:cNvCxnSpPr>
            <p:nvPr/>
          </p:nvCxnSpPr>
          <p:spPr>
            <a:xfrm flipH="1">
              <a:off x="9035142" y="3188506"/>
              <a:ext cx="1" cy="4980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FFE11B-4392-47EE-9A7A-C90234F1F535}"/>
                </a:ext>
              </a:extLst>
            </p:cNvPr>
            <p:cNvCxnSpPr>
              <a:cxnSpLocks/>
            </p:cNvCxnSpPr>
            <p:nvPr/>
          </p:nvCxnSpPr>
          <p:spPr>
            <a:xfrm>
              <a:off x="10733314" y="3195756"/>
              <a:ext cx="0" cy="490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5C513FDA-78F2-2CBB-C005-E9FFCF390ECC}"/>
                </a:ext>
              </a:extLst>
            </p:cNvPr>
            <p:cNvSpPr/>
            <p:nvPr/>
          </p:nvSpPr>
          <p:spPr>
            <a:xfrm rot="16200000">
              <a:off x="9791767" y="2913191"/>
              <a:ext cx="396240" cy="24587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D4D2366A-CB7E-AF89-9E92-21D0991CE2BB}"/>
                </a:ext>
              </a:extLst>
            </p:cNvPr>
            <p:cNvSpPr txBox="1"/>
            <p:nvPr/>
          </p:nvSpPr>
          <p:spPr>
            <a:xfrm>
              <a:off x="8481007" y="4278490"/>
              <a:ext cx="3639873" cy="369332"/>
            </a:xfrm>
            <a:prstGeom prst="rect">
              <a:avLst/>
            </a:prstGeom>
            <a:noFill/>
          </p:spPr>
          <p:txBody>
            <a:bodyPr wrap="square" rtlCol="0">
              <a:spAutoFit/>
            </a:bodyPr>
            <a:lstStyle/>
            <a:p>
              <a:r>
                <a:rPr lang="en-US" b="1">
                  <a:latin typeface="Segoe UI" panose="020B0502040204020203" pitchFamily="34" charset="0"/>
                  <a:cs typeface="Segoe UI" panose="020B0502040204020203" pitchFamily="34" charset="0"/>
                </a:rPr>
                <a:t>Non-identical hash codes</a:t>
              </a:r>
              <a:endParaRPr lang="en-IN" b="1">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43130314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FA494-7DAA-D8A3-6709-90320D912BA0}"/>
              </a:ext>
            </a:extLst>
          </p:cNvPr>
          <p:cNvSpPr>
            <a:spLocks noGrp="1"/>
          </p:cNvSpPr>
          <p:nvPr>
            <p:ph type="title"/>
          </p:nvPr>
        </p:nvSpPr>
        <p:spPr>
          <a:xfrm>
            <a:off x="609600" y="774794"/>
            <a:ext cx="10972800" cy="1008112"/>
          </a:xfrm>
        </p:spPr>
        <p:txBody>
          <a:bodyPr/>
          <a:lstStyle/>
          <a:p>
            <a:r>
              <a:rPr lang="en-GB" sz="4400" b="1">
                <a:solidFill>
                  <a:schemeClr val="accent1"/>
                </a:solidFill>
                <a:cs typeface="Calibri"/>
              </a:rPr>
              <a:t>Deep Neural Hashing for Image Retrieval</a:t>
            </a:r>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CC358A-4296-A32D-44F3-C53A41E4FDD6}"/>
                  </a:ext>
                </a:extLst>
              </p:cNvPr>
              <p:cNvSpPr>
                <a:spLocks noGrp="1"/>
              </p:cNvSpPr>
              <p:nvPr>
                <p:ph sz="half" idx="1"/>
              </p:nvPr>
            </p:nvSpPr>
            <p:spPr/>
            <p:txBody>
              <a:bodyPr>
                <a:normAutofit fontScale="92500" lnSpcReduction="20000"/>
              </a:bodyPr>
              <a:lstStyle/>
              <a:p>
                <a:r>
                  <a:rPr lang="en-GB" sz="2200">
                    <a:cs typeface="Calibri"/>
                  </a:rPr>
                  <a:t>Combination of deep neural networks (CNN, Max pooling, fcH, etc.) and hashing.</a:t>
                </a:r>
              </a:p>
              <a:p>
                <a:r>
                  <a:rPr lang="en-GB" sz="2200">
                    <a:cs typeface="Calibri"/>
                  </a:rPr>
                  <a:t>Hashing used as feature extractor.</a:t>
                </a:r>
              </a:p>
              <a:p>
                <a:r>
                  <a:rPr lang="en-GB" sz="2200">
                    <a:cs typeface="Calibri"/>
                  </a:rPr>
                  <a:t>Helps to preserve </a:t>
                </a:r>
                <a:r>
                  <a:rPr lang="en-GB" sz="2200">
                    <a:ea typeface="+mn-lt"/>
                    <a:cs typeface="+mn-lt"/>
                  </a:rPr>
                  <a:t>semantic similarity.</a:t>
                </a:r>
              </a:p>
              <a:p>
                <a:r>
                  <a:rPr lang="en-GB" sz="2200">
                    <a:ea typeface="+mn-lt"/>
                    <a:cs typeface="+mn-lt"/>
                  </a:rPr>
                  <a:t>Low computational cost to compare similarity.</a:t>
                </a:r>
              </a:p>
              <a:p>
                <a:pPr marL="0" indent="0">
                  <a:buNone/>
                </a:pPr>
                <a:r>
                  <a:rPr lang="en-IN" sz="2200" b="1"/>
                  <a:t>Example: </a:t>
                </a:r>
                <a:r>
                  <a:rPr lang="en-IN" sz="2200"/>
                  <a:t> </a:t>
                </a:r>
                <a14:m>
                  <m:oMath xmlns:m="http://schemas.openxmlformats.org/officeDocument/2006/math">
                    <m:r>
                      <a:rPr lang="en-IN" sz="2200" i="1">
                        <a:latin typeface="Cambria Math" panose="02040503050406030204" pitchFamily="18" charset="0"/>
                      </a:rPr>
                      <m:t>𝑀</m:t>
                    </m:r>
                    <m:r>
                      <a:rPr lang="en-IN" sz="2200" i="1">
                        <a:latin typeface="Cambria Math" panose="02040503050406030204" pitchFamily="18" charset="0"/>
                      </a:rPr>
                      <m:t>=</m:t>
                    </m:r>
                    <m:r>
                      <a:rPr lang="en-IN" sz="2200" i="1">
                        <a:latin typeface="Cambria Math" panose="02040503050406030204" pitchFamily="18" charset="0"/>
                      </a:rPr>
                      <m:t>𝑁</m:t>
                    </m:r>
                    <m:r>
                      <a:rPr lang="en-IN" sz="2200" i="1">
                        <a:latin typeface="Cambria Math" panose="02040503050406030204" pitchFamily="18" charset="0"/>
                      </a:rPr>
                      <m:t>=32, </m:t>
                    </m:r>
                    <m:r>
                      <a:rPr lang="en-IN" sz="2200" i="1">
                        <a:latin typeface="Cambria Math" panose="02040503050406030204" pitchFamily="18" charset="0"/>
                      </a:rPr>
                      <m:t>𝐾</m:t>
                    </m:r>
                    <m:r>
                      <a:rPr lang="en-IN" sz="2200" i="1">
                        <a:latin typeface="Cambria Math" panose="02040503050406030204" pitchFamily="18" charset="0"/>
                      </a:rPr>
                      <m:t>=64</m:t>
                    </m:r>
                  </m:oMath>
                </a14:m>
                <a:endParaRPr lang="en-IN" sz="2200"/>
              </a:p>
              <a:p>
                <a:pPr marL="285750" indent="-285750"/>
                <a:r>
                  <a:rPr lang="en-IN" sz="2200"/>
                  <a:t>Image space</a:t>
                </a:r>
              </a:p>
              <a:p>
                <a:pPr marL="685800" lvl="1"/>
                <a:r>
                  <a:rPr lang="en-IN" sz="2200"/>
                  <a:t>#operation to compute </a:t>
                </a:r>
                <a14:m>
                  <m:oMath xmlns:m="http://schemas.openxmlformats.org/officeDocument/2006/math">
                    <m:sSub>
                      <m:sSubPr>
                        <m:ctrlPr>
                          <a:rPr lang="en-IN" sz="2200" i="1">
                            <a:latin typeface="Cambria Math" panose="02040503050406030204" pitchFamily="18" charset="0"/>
                          </a:rPr>
                        </m:ctrlPr>
                      </m:sSubPr>
                      <m:e>
                        <m:d>
                          <m:dPr>
                            <m:begChr m:val="‖"/>
                            <m:endChr m:val="‖"/>
                            <m:ctrlPr>
                              <a:rPr lang="en-IN" sz="2200" i="1">
                                <a:latin typeface="Cambria Math" panose="02040503050406030204" pitchFamily="18" charset="0"/>
                              </a:rPr>
                            </m:ctrlPr>
                          </m:dPr>
                          <m:e>
                            <m:sSub>
                              <m:sSubPr>
                                <m:ctrlPr>
                                  <a:rPr lang="en-IN" sz="2200" i="1">
                                    <a:latin typeface="Cambria Math" panose="02040503050406030204" pitchFamily="18" charset="0"/>
                                  </a:rPr>
                                </m:ctrlPr>
                              </m:sSubPr>
                              <m:e>
                                <m:r>
                                  <a:rPr lang="en-IN" sz="2200" b="1" i="1">
                                    <a:latin typeface="Cambria Math" panose="02040503050406030204" pitchFamily="18" charset="0"/>
                                  </a:rPr>
                                  <m:t>𝒙</m:t>
                                </m:r>
                              </m:e>
                              <m:sub>
                                <m:r>
                                  <a:rPr lang="en-IN" sz="2200" i="1">
                                    <a:latin typeface="Cambria Math" panose="02040503050406030204" pitchFamily="18" charset="0"/>
                                  </a:rPr>
                                  <m:t>𝑖</m:t>
                                </m:r>
                              </m:sub>
                            </m:sSub>
                            <m:r>
                              <a:rPr lang="en-IN" sz="2200" i="1">
                                <a:latin typeface="Cambria Math" panose="02040503050406030204" pitchFamily="18" charset="0"/>
                              </a:rPr>
                              <m:t>−</m:t>
                            </m:r>
                            <m:sSub>
                              <m:sSubPr>
                                <m:ctrlPr>
                                  <a:rPr lang="en-IN" sz="2200" i="1">
                                    <a:latin typeface="Cambria Math" panose="02040503050406030204" pitchFamily="18" charset="0"/>
                                  </a:rPr>
                                </m:ctrlPr>
                              </m:sSubPr>
                              <m:e>
                                <m:r>
                                  <a:rPr lang="en-IN" sz="2200" b="1" i="1">
                                    <a:latin typeface="Cambria Math" panose="02040503050406030204" pitchFamily="18" charset="0"/>
                                  </a:rPr>
                                  <m:t>𝒙</m:t>
                                </m:r>
                              </m:e>
                              <m:sub>
                                <m:r>
                                  <a:rPr lang="en-IN" sz="2200" i="1">
                                    <a:latin typeface="Cambria Math" panose="02040503050406030204" pitchFamily="18" charset="0"/>
                                  </a:rPr>
                                  <m:t>𝑗</m:t>
                                </m:r>
                              </m:sub>
                            </m:sSub>
                          </m:e>
                        </m:d>
                      </m:e>
                      <m:sub>
                        <m:r>
                          <a:rPr lang="en-IN" sz="2200" i="1">
                            <a:latin typeface="Cambria Math" panose="02040503050406030204" pitchFamily="18" charset="0"/>
                          </a:rPr>
                          <m:t>2</m:t>
                        </m:r>
                      </m:sub>
                    </m:sSub>
                    <m:r>
                      <a:rPr lang="en-IN" sz="2200" b="0" i="0" smtClean="0">
                        <a:latin typeface="Cambria Math" panose="02040503050406030204" pitchFamily="18" charset="0"/>
                      </a:rPr>
                      <m:t>=</m:t>
                    </m:r>
                    <m:r>
                      <a:rPr lang="en-IN" sz="2200" i="1">
                        <a:latin typeface="Cambria Math" panose="02040503050406030204" pitchFamily="18" charset="0"/>
                      </a:rPr>
                      <m:t>3</m:t>
                    </m:r>
                    <m:r>
                      <a:rPr lang="en-IN" sz="2200" i="1">
                        <a:latin typeface="Cambria Math" panose="02040503050406030204" pitchFamily="18" charset="0"/>
                      </a:rPr>
                      <m:t>𝑀𝑁</m:t>
                    </m:r>
                    <m:r>
                      <a:rPr lang="en-IN" sz="2200" i="1">
                        <a:latin typeface="Cambria Math" panose="02040503050406030204" pitchFamily="18" charset="0"/>
                      </a:rPr>
                      <m:t>=3,072</m:t>
                    </m:r>
                  </m:oMath>
                </a14:m>
                <a:r>
                  <a:rPr lang="en-IN" sz="2200" i="1"/>
                  <a:t> </a:t>
                </a:r>
              </a:p>
              <a:p>
                <a:r>
                  <a:rPr lang="en-IN" sz="2200"/>
                  <a:t>Hamming space</a:t>
                </a:r>
              </a:p>
              <a:p>
                <a:pPr lvl="1"/>
                <a:r>
                  <a:rPr lang="en-IN" sz="2200"/>
                  <a:t>#operation to compute</a:t>
                </a:r>
              </a:p>
              <a:p>
                <a:pPr marL="457200" lvl="1" indent="0">
                  <a:buNone/>
                </a:pPr>
                <a:r>
                  <a:rPr lang="en-IN" sz="2200"/>
                  <a:t> </a:t>
                </a:r>
                <a14:m>
                  <m:oMath xmlns:m="http://schemas.openxmlformats.org/officeDocument/2006/math">
                    <m:sSub>
                      <m:sSubPr>
                        <m:ctrlPr>
                          <a:rPr lang="en-IN" sz="2200" i="1">
                            <a:latin typeface="Cambria Math" panose="02040503050406030204" pitchFamily="18" charset="0"/>
                          </a:rPr>
                        </m:ctrlPr>
                      </m:sSubPr>
                      <m:e>
                        <m:d>
                          <m:dPr>
                            <m:begChr m:val="‖"/>
                            <m:endChr m:val="‖"/>
                            <m:ctrlPr>
                              <a:rPr lang="en-IN" sz="2200" i="1">
                                <a:latin typeface="Cambria Math" panose="02040503050406030204" pitchFamily="18" charset="0"/>
                              </a:rPr>
                            </m:ctrlPr>
                          </m:dPr>
                          <m:e>
                            <m:sSub>
                              <m:sSubPr>
                                <m:ctrlPr>
                                  <a:rPr lang="en-IN" sz="2200" i="1">
                                    <a:latin typeface="Cambria Math" panose="02040503050406030204" pitchFamily="18" charset="0"/>
                                  </a:rPr>
                                </m:ctrlPr>
                              </m:sSubPr>
                              <m:e>
                                <m:r>
                                  <a:rPr lang="en-IN" sz="2200" b="1" i="1">
                                    <a:latin typeface="Cambria Math" panose="02040503050406030204" pitchFamily="18" charset="0"/>
                                  </a:rPr>
                                  <m:t>𝒃</m:t>
                                </m:r>
                              </m:e>
                              <m:sub>
                                <m:r>
                                  <a:rPr lang="en-IN" sz="2200" i="1">
                                    <a:latin typeface="Cambria Math" panose="02040503050406030204" pitchFamily="18" charset="0"/>
                                  </a:rPr>
                                  <m:t>𝑖</m:t>
                                </m:r>
                              </m:sub>
                            </m:sSub>
                            <m:r>
                              <a:rPr lang="en-IN" sz="2200" i="1">
                                <a:latin typeface="Cambria Math" panose="02040503050406030204" pitchFamily="18" charset="0"/>
                              </a:rPr>
                              <m:t>−</m:t>
                            </m:r>
                            <m:sSub>
                              <m:sSubPr>
                                <m:ctrlPr>
                                  <a:rPr lang="en-IN" sz="2200" i="1">
                                    <a:latin typeface="Cambria Math" panose="02040503050406030204" pitchFamily="18" charset="0"/>
                                  </a:rPr>
                                </m:ctrlPr>
                              </m:sSubPr>
                              <m:e>
                                <m:r>
                                  <a:rPr lang="en-IN" sz="2200" b="1" i="1">
                                    <a:latin typeface="Cambria Math" panose="02040503050406030204" pitchFamily="18" charset="0"/>
                                  </a:rPr>
                                  <m:t>𝒃</m:t>
                                </m:r>
                              </m:e>
                              <m:sub>
                                <m:r>
                                  <a:rPr lang="en-IN" sz="2200" i="1">
                                    <a:latin typeface="Cambria Math" panose="02040503050406030204" pitchFamily="18" charset="0"/>
                                  </a:rPr>
                                  <m:t>𝑗</m:t>
                                </m:r>
                              </m:sub>
                            </m:sSub>
                          </m:e>
                        </m:d>
                      </m:e>
                      <m:sub>
                        <m:r>
                          <a:rPr lang="en-IN" sz="2200" i="1">
                            <a:latin typeface="Cambria Math" panose="02040503050406030204" pitchFamily="18" charset="0"/>
                          </a:rPr>
                          <m:t>2</m:t>
                        </m:r>
                      </m:sub>
                    </m:sSub>
                    <m:r>
                      <a:rPr lang="en-IN" sz="2200" b="0" i="0" dirty="0" smtClean="0">
                        <a:latin typeface="Cambria Math" panose="02040503050406030204" pitchFamily="18" charset="0"/>
                      </a:rPr>
                      <m:t> =</m:t>
                    </m:r>
                    <m:r>
                      <a:rPr lang="en-IN" sz="2200" i="1" dirty="0">
                        <a:latin typeface="Cambria Math" panose="02040503050406030204" pitchFamily="18" charset="0"/>
                      </a:rPr>
                      <m:t>3</m:t>
                    </m:r>
                    <m:r>
                      <a:rPr lang="en-IN" sz="2200" i="1" dirty="0">
                        <a:latin typeface="Cambria Math" panose="02040503050406030204" pitchFamily="18" charset="0"/>
                      </a:rPr>
                      <m:t>𝐾</m:t>
                    </m:r>
                    <m:r>
                      <a:rPr lang="en-IN" sz="2200" i="1" dirty="0">
                        <a:latin typeface="Cambria Math" panose="02040503050406030204" pitchFamily="18" charset="0"/>
                      </a:rPr>
                      <m:t> =192</m:t>
                    </m:r>
                  </m:oMath>
                </a14:m>
                <a:endParaRPr lang="en-IN" sz="2200"/>
              </a:p>
              <a:p>
                <a:endParaRPr lang="en-GB" sz="2200">
                  <a:cs typeface="Calibri"/>
                </a:endParaRPr>
              </a:p>
              <a:p>
                <a:endParaRPr lang="en-IN" sz="2200"/>
              </a:p>
            </p:txBody>
          </p:sp>
        </mc:Choice>
        <mc:Fallback xmlns="">
          <p:sp>
            <p:nvSpPr>
              <p:cNvPr id="3" name="Content Placeholder 2">
                <a:extLst>
                  <a:ext uri="{FF2B5EF4-FFF2-40B4-BE49-F238E27FC236}">
                    <a16:creationId xmlns:a16="http://schemas.microsoft.com/office/drawing/2014/main" id="{86CC358A-4296-A32D-44F3-C53A41E4FDD6}"/>
                  </a:ext>
                </a:extLst>
              </p:cNvPr>
              <p:cNvSpPr>
                <a:spLocks noGrp="1" noRot="1" noChangeAspect="1" noMove="1" noResize="1" noEditPoints="1" noAdjustHandles="1" noChangeArrowheads="1" noChangeShapeType="1" noTextEdit="1"/>
              </p:cNvSpPr>
              <p:nvPr>
                <p:ph sz="half" idx="1"/>
              </p:nvPr>
            </p:nvSpPr>
            <p:spPr>
              <a:blipFill>
                <a:blip r:embed="rId2"/>
                <a:stretch>
                  <a:fillRect l="-1133" t="-2026"/>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FCD13A69-D092-DC97-79B7-D8D8E0B8A0E8}"/>
              </a:ext>
            </a:extLst>
          </p:cNvPr>
          <p:cNvSpPr>
            <a:spLocks noGrp="1"/>
          </p:cNvSpPr>
          <p:nvPr>
            <p:ph type="dt" sz="half" idx="10"/>
          </p:nvPr>
        </p:nvSpPr>
        <p:spPr>
          <a:xfrm>
            <a:off x="609600" y="6356351"/>
            <a:ext cx="2844800" cy="365125"/>
          </a:xfrm>
        </p:spPr>
        <p:txBody>
          <a:bodyPr/>
          <a:lstStyle/>
          <a:p>
            <a:fld id="{CFD7750D-627F-4EDC-8C89-6E257B6A0990}" type="datetime1">
              <a:rPr lang="en-GB" smtClean="0"/>
              <a:t>05/05/2025</a:t>
            </a:fld>
            <a:endParaRPr lang="en-GB"/>
          </a:p>
        </p:txBody>
      </p:sp>
      <p:sp>
        <p:nvSpPr>
          <p:cNvPr id="6" name="Footer Placeholder 5">
            <a:extLst>
              <a:ext uri="{FF2B5EF4-FFF2-40B4-BE49-F238E27FC236}">
                <a16:creationId xmlns:a16="http://schemas.microsoft.com/office/drawing/2014/main" id="{0B9583A9-0686-7BDC-B6D1-E6E5D5D1D07D}"/>
              </a:ext>
            </a:extLst>
          </p:cNvPr>
          <p:cNvSpPr>
            <a:spLocks noGrp="1"/>
          </p:cNvSpPr>
          <p:nvPr>
            <p:ph type="ftr" sz="quarter" idx="11"/>
          </p:nvPr>
        </p:nvSpPr>
        <p:spPr>
          <a:xfrm>
            <a:off x="2639616" y="6356351"/>
            <a:ext cx="6912768" cy="365125"/>
          </a:xfrm>
        </p:spPr>
        <p:txBody>
          <a:bodyPr/>
          <a:lstStyle/>
          <a:p>
            <a:r>
              <a:rPr lang="en-US"/>
              <a:t>Deep Neural Hashing for Medical Image Retrieval </a:t>
            </a:r>
            <a:endParaRPr lang="en-GB"/>
          </a:p>
        </p:txBody>
      </p:sp>
      <p:sp>
        <p:nvSpPr>
          <p:cNvPr id="7" name="Slide Number Placeholder 6">
            <a:extLst>
              <a:ext uri="{FF2B5EF4-FFF2-40B4-BE49-F238E27FC236}">
                <a16:creationId xmlns:a16="http://schemas.microsoft.com/office/drawing/2014/main" id="{0690AD6A-9FCC-8F47-42BE-EC54E6CA021B}"/>
              </a:ext>
            </a:extLst>
          </p:cNvPr>
          <p:cNvSpPr>
            <a:spLocks noGrp="1"/>
          </p:cNvSpPr>
          <p:nvPr>
            <p:ph type="sldNum" sz="quarter" idx="12"/>
          </p:nvPr>
        </p:nvSpPr>
        <p:spPr>
          <a:xfrm>
            <a:off x="8737600" y="6356351"/>
            <a:ext cx="2844800" cy="365125"/>
          </a:xfrm>
        </p:spPr>
        <p:txBody>
          <a:bodyPr/>
          <a:lstStyle/>
          <a:p>
            <a:fld id="{330EA680-D336-4FF7-8B7A-9848BB0A1C32}" type="slidenum">
              <a:rPr lang="en-GB" smtClean="0"/>
              <a:t>5</a:t>
            </a:fld>
            <a:endParaRPr lang="en-GB"/>
          </a:p>
        </p:txBody>
      </p:sp>
      <p:grpSp>
        <p:nvGrpSpPr>
          <p:cNvPr id="9" name="Group 8">
            <a:extLst>
              <a:ext uri="{FF2B5EF4-FFF2-40B4-BE49-F238E27FC236}">
                <a16:creationId xmlns:a16="http://schemas.microsoft.com/office/drawing/2014/main" id="{EFF2D8E0-4C1E-B45C-7B97-736C8B94E403}"/>
              </a:ext>
            </a:extLst>
          </p:cNvPr>
          <p:cNvGrpSpPr/>
          <p:nvPr/>
        </p:nvGrpSpPr>
        <p:grpSpPr>
          <a:xfrm>
            <a:off x="6190938" y="1916832"/>
            <a:ext cx="6106160" cy="3932309"/>
            <a:chOff x="6190938" y="1916832"/>
            <a:chExt cx="6106160" cy="3932309"/>
          </a:xfrm>
        </p:grpSpPr>
        <p:grpSp>
          <p:nvGrpSpPr>
            <p:cNvPr id="42" name="Group 41">
              <a:extLst>
                <a:ext uri="{FF2B5EF4-FFF2-40B4-BE49-F238E27FC236}">
                  <a16:creationId xmlns:a16="http://schemas.microsoft.com/office/drawing/2014/main" id="{EDD1F8E9-5C9C-8B1F-BF0A-B87E1B88993D}"/>
                </a:ext>
              </a:extLst>
            </p:cNvPr>
            <p:cNvGrpSpPr/>
            <p:nvPr/>
          </p:nvGrpSpPr>
          <p:grpSpPr>
            <a:xfrm>
              <a:off x="7346228" y="1916832"/>
              <a:ext cx="3973765" cy="3932309"/>
              <a:chOff x="8052284" y="974103"/>
              <a:chExt cx="3973765" cy="3932309"/>
            </a:xfrm>
          </p:grpSpPr>
          <p:sp>
            <p:nvSpPr>
              <p:cNvPr id="43" name="Rectangle 42">
                <a:extLst>
                  <a:ext uri="{FF2B5EF4-FFF2-40B4-BE49-F238E27FC236}">
                    <a16:creationId xmlns:a16="http://schemas.microsoft.com/office/drawing/2014/main" id="{F929008E-0980-244A-67FF-8441D3F1F580}"/>
                  </a:ext>
                </a:extLst>
              </p:cNvPr>
              <p:cNvSpPr/>
              <p:nvPr/>
            </p:nvSpPr>
            <p:spPr>
              <a:xfrm>
                <a:off x="9016181" y="4257849"/>
                <a:ext cx="1745866" cy="648563"/>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Rounded Corners 43">
                <a:extLst>
                  <a:ext uri="{FF2B5EF4-FFF2-40B4-BE49-F238E27FC236}">
                    <a16:creationId xmlns:a16="http://schemas.microsoft.com/office/drawing/2014/main" id="{D0624629-8806-9A6C-4B84-F760D6486B6E}"/>
                  </a:ext>
                </a:extLst>
              </p:cNvPr>
              <p:cNvSpPr/>
              <p:nvPr/>
            </p:nvSpPr>
            <p:spPr>
              <a:xfrm>
                <a:off x="8219440" y="2646440"/>
                <a:ext cx="3457006" cy="553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a:cs typeface="Calibri"/>
                  </a:rPr>
                  <a:t>DNH</a:t>
                </a:r>
                <a:endParaRPr lang="en-GB" b="1"/>
              </a:p>
            </p:txBody>
          </p:sp>
          <p:pic>
            <p:nvPicPr>
              <p:cNvPr id="45" name="Picture 44">
                <a:extLst>
                  <a:ext uri="{FF2B5EF4-FFF2-40B4-BE49-F238E27FC236}">
                    <a16:creationId xmlns:a16="http://schemas.microsoft.com/office/drawing/2014/main" id="{AD834032-F7AB-925D-2663-BD35F2651A12}"/>
                  </a:ext>
                </a:extLst>
              </p:cNvPr>
              <p:cNvPicPr>
                <a:picLocks noChangeAspect="1"/>
              </p:cNvPicPr>
              <p:nvPr/>
            </p:nvPicPr>
            <p:blipFill rotWithShape="1">
              <a:blip r:embed="rId3"/>
              <a:srcRect r="1191" b="3129"/>
              <a:stretch/>
            </p:blipFill>
            <p:spPr>
              <a:xfrm>
                <a:off x="8320381" y="1279041"/>
                <a:ext cx="887413" cy="870010"/>
              </a:xfrm>
              <a:prstGeom prst="rect">
                <a:avLst/>
              </a:prstGeom>
            </p:spPr>
          </p:pic>
          <p:pic>
            <p:nvPicPr>
              <p:cNvPr id="46" name="Picture 45">
                <a:extLst>
                  <a:ext uri="{FF2B5EF4-FFF2-40B4-BE49-F238E27FC236}">
                    <a16:creationId xmlns:a16="http://schemas.microsoft.com/office/drawing/2014/main" id="{8DF0D03B-E74E-2621-869F-CDF20C7D89BB}"/>
                  </a:ext>
                </a:extLst>
              </p:cNvPr>
              <p:cNvPicPr>
                <a:picLocks noChangeAspect="1"/>
              </p:cNvPicPr>
              <p:nvPr/>
            </p:nvPicPr>
            <p:blipFill>
              <a:blip r:embed="rId4"/>
              <a:stretch>
                <a:fillRect/>
              </a:stretch>
            </p:blipFill>
            <p:spPr>
              <a:xfrm>
                <a:off x="10762047" y="1269368"/>
                <a:ext cx="914400" cy="914400"/>
              </a:xfrm>
              <a:prstGeom prst="rect">
                <a:avLst/>
              </a:prstGeom>
            </p:spPr>
          </p:pic>
          <p:cxnSp>
            <p:nvCxnSpPr>
              <p:cNvPr id="47" name="Straight Arrow Connector 46">
                <a:extLst>
                  <a:ext uri="{FF2B5EF4-FFF2-40B4-BE49-F238E27FC236}">
                    <a16:creationId xmlns:a16="http://schemas.microsoft.com/office/drawing/2014/main" id="{98667CFA-2827-C910-1D25-1ACF8752E5BA}"/>
                  </a:ext>
                </a:extLst>
              </p:cNvPr>
              <p:cNvCxnSpPr>
                <a:cxnSpLocks/>
                <a:stCxn id="45" idx="2"/>
              </p:cNvCxnSpPr>
              <p:nvPr/>
            </p:nvCxnSpPr>
            <p:spPr>
              <a:xfrm flipH="1">
                <a:off x="8764087" y="2149051"/>
                <a:ext cx="1" cy="4980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8D34EA0-B06B-DE05-01B1-D5DD4F82E0E1}"/>
                  </a:ext>
                </a:extLst>
              </p:cNvPr>
              <p:cNvCxnSpPr>
                <a:cxnSpLocks/>
              </p:cNvCxnSpPr>
              <p:nvPr/>
            </p:nvCxnSpPr>
            <p:spPr>
              <a:xfrm flipH="1">
                <a:off x="11170193" y="2155669"/>
                <a:ext cx="1" cy="4980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861FE99-0468-DA4A-3AD5-731642709609}"/>
                  </a:ext>
                </a:extLst>
              </p:cNvPr>
              <p:cNvSpPr txBox="1"/>
              <p:nvPr/>
            </p:nvSpPr>
            <p:spPr>
              <a:xfrm>
                <a:off x="8052284" y="3587054"/>
                <a:ext cx="1471263" cy="369332"/>
              </a:xfrm>
              <a:prstGeom prst="rect">
                <a:avLst/>
              </a:prstGeom>
              <a:noFill/>
            </p:spPr>
            <p:txBody>
              <a:bodyPr wrap="square" rtlCol="0">
                <a:spAutoFit/>
              </a:bodyPr>
              <a:lstStyle/>
              <a:p>
                <a:r>
                  <a:rPr lang="en-US" b="1"/>
                  <a:t>1000100010</a:t>
                </a:r>
                <a:endParaRPr lang="en-IN" b="1"/>
              </a:p>
            </p:txBody>
          </p:sp>
          <p:sp>
            <p:nvSpPr>
              <p:cNvPr id="50" name="TextBox 49">
                <a:extLst>
                  <a:ext uri="{FF2B5EF4-FFF2-40B4-BE49-F238E27FC236}">
                    <a16:creationId xmlns:a16="http://schemas.microsoft.com/office/drawing/2014/main" id="{CEFF664B-140F-0AEB-94ED-7D0066060616}"/>
                  </a:ext>
                </a:extLst>
              </p:cNvPr>
              <p:cNvSpPr txBox="1"/>
              <p:nvPr/>
            </p:nvSpPr>
            <p:spPr>
              <a:xfrm>
                <a:off x="10554786" y="3602157"/>
                <a:ext cx="1471263" cy="369332"/>
              </a:xfrm>
              <a:prstGeom prst="rect">
                <a:avLst/>
              </a:prstGeom>
              <a:noFill/>
            </p:spPr>
            <p:txBody>
              <a:bodyPr wrap="square" rtlCol="0">
                <a:spAutoFit/>
              </a:bodyPr>
              <a:lstStyle/>
              <a:p>
                <a:r>
                  <a:rPr lang="en-US" b="1"/>
                  <a:t>1000100010</a:t>
                </a:r>
                <a:endParaRPr lang="en-IN" b="1"/>
              </a:p>
            </p:txBody>
          </p:sp>
          <p:cxnSp>
            <p:nvCxnSpPr>
              <p:cNvPr id="51" name="Straight Arrow Connector 50">
                <a:extLst>
                  <a:ext uri="{FF2B5EF4-FFF2-40B4-BE49-F238E27FC236}">
                    <a16:creationId xmlns:a16="http://schemas.microsoft.com/office/drawing/2014/main" id="{D17000FF-66D8-79B7-D68F-0B63D934A569}"/>
                  </a:ext>
                </a:extLst>
              </p:cNvPr>
              <p:cNvCxnSpPr>
                <a:cxnSpLocks/>
              </p:cNvCxnSpPr>
              <p:nvPr/>
            </p:nvCxnSpPr>
            <p:spPr>
              <a:xfrm flipH="1">
                <a:off x="8770981" y="3188506"/>
                <a:ext cx="1" cy="49802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03280C3-3E86-B55A-CBD6-078B023244C2}"/>
                  </a:ext>
                </a:extLst>
              </p:cNvPr>
              <p:cNvCxnSpPr>
                <a:cxnSpLocks/>
              </p:cNvCxnSpPr>
              <p:nvPr/>
            </p:nvCxnSpPr>
            <p:spPr>
              <a:xfrm>
                <a:off x="11174547" y="3195756"/>
                <a:ext cx="0" cy="490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A8652EB-569B-FDE4-52A3-F0E227617028}"/>
                      </a:ext>
                    </a:extLst>
                  </p:cNvPr>
                  <p:cNvSpPr txBox="1"/>
                  <p:nvPr/>
                </p:nvSpPr>
                <p:spPr>
                  <a:xfrm>
                    <a:off x="8303327" y="977568"/>
                    <a:ext cx="110241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600" i="1">
                                  <a:latin typeface="Cambria Math" panose="02040503050406030204" pitchFamily="18" charset="0"/>
                                  <a:cs typeface="Segoe UI" panose="020B0502040204020203" pitchFamily="34" charset="0"/>
                                </a:rPr>
                              </m:ctrlPr>
                            </m:sSubPr>
                            <m:e>
                              <m:r>
                                <a:rPr lang="en-IN" sz="1600" b="1" i="1">
                                  <a:latin typeface="Cambria Math" panose="02040503050406030204" pitchFamily="18" charset="0"/>
                                  <a:cs typeface="Segoe UI" panose="020B0502040204020203" pitchFamily="34" charset="0"/>
                                </a:rPr>
                                <m:t>𝒙</m:t>
                              </m:r>
                            </m:e>
                            <m:sub>
                              <m:r>
                                <a:rPr lang="en-IN" sz="1600" i="1">
                                  <a:latin typeface="Cambria Math" panose="02040503050406030204" pitchFamily="18" charset="0"/>
                                  <a:cs typeface="Segoe UI" panose="020B0502040204020203" pitchFamily="34" charset="0"/>
                                </a:rPr>
                                <m:t>𝑖</m:t>
                              </m:r>
                            </m:sub>
                          </m:sSub>
                          <m:r>
                            <a:rPr lang="en-IN" sz="1600" dirty="0">
                              <a:latin typeface="Cambria Math" panose="02040503050406030204" pitchFamily="18" charset="0"/>
                            </a:rPr>
                            <m:t>∈</m:t>
                          </m:r>
                          <m:sSup>
                            <m:sSupPr>
                              <m:ctrlPr>
                                <a:rPr lang="en-IN" sz="1600" i="1" dirty="0">
                                  <a:solidFill>
                                    <a:srgbClr val="836967"/>
                                  </a:solidFill>
                                  <a:latin typeface="Cambria Math" panose="02040503050406030204" pitchFamily="18" charset="0"/>
                                </a:rPr>
                              </m:ctrlPr>
                            </m:sSupPr>
                            <m:e>
                              <m:r>
                                <a:rPr lang="en-IN" sz="1600" dirty="0">
                                  <a:latin typeface="Cambria Math" panose="02040503050406030204" pitchFamily="18" charset="0"/>
                                </a:rPr>
                                <m:t>ℝ</m:t>
                              </m:r>
                            </m:e>
                            <m:sup>
                              <m:r>
                                <a:rPr lang="en-IN" sz="1600" i="1" dirty="0">
                                  <a:latin typeface="Cambria Math" panose="02040503050406030204" pitchFamily="18" charset="0"/>
                                </a:rPr>
                                <m:t>𝑀</m:t>
                              </m:r>
                              <m:r>
                                <a:rPr lang="en-IN" sz="1600" i="1" dirty="0">
                                  <a:latin typeface="Cambria Math" panose="02040503050406030204" pitchFamily="18" charset="0"/>
                                </a:rPr>
                                <m:t> ×</m:t>
                              </m:r>
                              <m:r>
                                <a:rPr lang="en-IN" sz="1600" i="1" dirty="0">
                                  <a:latin typeface="Cambria Math" panose="02040503050406030204" pitchFamily="18" charset="0"/>
                                </a:rPr>
                                <m:t>𝑁</m:t>
                              </m:r>
                            </m:sup>
                          </m:sSup>
                        </m:oMath>
                      </m:oMathPara>
                    </a14:m>
                    <a:endParaRPr lang="en-IN" sz="1600"/>
                  </a:p>
                  <a:p>
                    <a:endParaRPr lang="en-IN" sz="1600"/>
                  </a:p>
                </p:txBody>
              </p:sp>
            </mc:Choice>
            <mc:Fallback xmlns="">
              <p:sp>
                <p:nvSpPr>
                  <p:cNvPr id="53" name="TextBox 52">
                    <a:extLst>
                      <a:ext uri="{FF2B5EF4-FFF2-40B4-BE49-F238E27FC236}">
                        <a16:creationId xmlns:a16="http://schemas.microsoft.com/office/drawing/2014/main" id="{6A8652EB-569B-FDE4-52A3-F0E227617028}"/>
                      </a:ext>
                    </a:extLst>
                  </p:cNvPr>
                  <p:cNvSpPr txBox="1">
                    <a:spLocks noRot="1" noChangeAspect="1" noMove="1" noResize="1" noEditPoints="1" noAdjustHandles="1" noChangeArrowheads="1" noChangeShapeType="1" noTextEdit="1"/>
                  </p:cNvSpPr>
                  <p:nvPr/>
                </p:nvSpPr>
                <p:spPr>
                  <a:xfrm>
                    <a:off x="8303327" y="977568"/>
                    <a:ext cx="1102418"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BD42D0FA-BB33-C474-C0A5-3ACF3132D8DB}"/>
                      </a:ext>
                    </a:extLst>
                  </p:cNvPr>
                  <p:cNvSpPr txBox="1"/>
                  <p:nvPr/>
                </p:nvSpPr>
                <p:spPr>
                  <a:xfrm>
                    <a:off x="10641820" y="974103"/>
                    <a:ext cx="1072538" cy="2711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600" i="1">
                                  <a:latin typeface="Cambria Math" panose="02040503050406030204" pitchFamily="18" charset="0"/>
                                </a:rPr>
                              </m:ctrlPr>
                            </m:sSubPr>
                            <m:e>
                              <m:r>
                                <a:rPr lang="en-IN" sz="1600" b="1" i="1">
                                  <a:latin typeface="Cambria Math" panose="02040503050406030204" pitchFamily="18" charset="0"/>
                                </a:rPr>
                                <m:t>𝒙</m:t>
                              </m:r>
                            </m:e>
                            <m:sub>
                              <m:r>
                                <a:rPr lang="en-IN" sz="1600" i="1">
                                  <a:latin typeface="Cambria Math" panose="02040503050406030204" pitchFamily="18" charset="0"/>
                                </a:rPr>
                                <m:t>𝑗</m:t>
                              </m:r>
                            </m:sub>
                          </m:sSub>
                          <m:r>
                            <a:rPr lang="en-IN" sz="1600" dirty="0">
                              <a:latin typeface="Cambria Math" panose="02040503050406030204" pitchFamily="18" charset="0"/>
                            </a:rPr>
                            <m:t>∈</m:t>
                          </m:r>
                          <m:r>
                            <a:rPr lang="en-IN" sz="1600" dirty="0" smtClean="0">
                              <a:latin typeface="Cambria Math" panose="02040503050406030204" pitchFamily="18" charset="0"/>
                            </a:rPr>
                            <m:t> </m:t>
                          </m:r>
                          <m:sSup>
                            <m:sSupPr>
                              <m:ctrlPr>
                                <a:rPr lang="en-IN" sz="1600" i="1" dirty="0">
                                  <a:solidFill>
                                    <a:srgbClr val="836967"/>
                                  </a:solidFill>
                                  <a:latin typeface="Cambria Math" panose="02040503050406030204" pitchFamily="18" charset="0"/>
                                </a:rPr>
                              </m:ctrlPr>
                            </m:sSupPr>
                            <m:e>
                              <m:r>
                                <a:rPr lang="en-IN" sz="1600" dirty="0">
                                  <a:latin typeface="Cambria Math" panose="02040503050406030204" pitchFamily="18" charset="0"/>
                                </a:rPr>
                                <m:t>ℝ</m:t>
                              </m:r>
                            </m:e>
                            <m:sup>
                              <m:r>
                                <a:rPr lang="en-IN" sz="1600" b="0" i="1" dirty="0" smtClean="0">
                                  <a:latin typeface="Cambria Math" panose="02040503050406030204" pitchFamily="18" charset="0"/>
                                </a:rPr>
                                <m:t>𝑀</m:t>
                              </m:r>
                              <m:r>
                                <a:rPr lang="en-IN" sz="1600" i="1" dirty="0">
                                  <a:latin typeface="Cambria Math" panose="02040503050406030204" pitchFamily="18" charset="0"/>
                                </a:rPr>
                                <m:t> ×</m:t>
                              </m:r>
                              <m:r>
                                <a:rPr lang="en-IN" sz="1600" b="0" i="1" dirty="0" smtClean="0">
                                  <a:latin typeface="Cambria Math" panose="02040503050406030204" pitchFamily="18" charset="0"/>
                                </a:rPr>
                                <m:t>𝑁</m:t>
                              </m:r>
                            </m:sup>
                          </m:sSup>
                        </m:oMath>
                      </m:oMathPara>
                    </a14:m>
                    <a:endParaRPr lang="en-IN" sz="1600"/>
                  </a:p>
                </p:txBody>
              </p:sp>
            </mc:Choice>
            <mc:Fallback xmlns="">
              <p:sp>
                <p:nvSpPr>
                  <p:cNvPr id="54" name="TextBox 53">
                    <a:extLst>
                      <a:ext uri="{FF2B5EF4-FFF2-40B4-BE49-F238E27FC236}">
                        <a16:creationId xmlns:a16="http://schemas.microsoft.com/office/drawing/2014/main" id="{BD42D0FA-BB33-C474-C0A5-3ACF3132D8DB}"/>
                      </a:ext>
                    </a:extLst>
                  </p:cNvPr>
                  <p:cNvSpPr txBox="1">
                    <a:spLocks noRot="1" noChangeAspect="1" noMove="1" noResize="1" noEditPoints="1" noAdjustHandles="1" noChangeArrowheads="1" noChangeShapeType="1" noTextEdit="1"/>
                  </p:cNvSpPr>
                  <p:nvPr/>
                </p:nvSpPr>
                <p:spPr>
                  <a:xfrm>
                    <a:off x="10641820" y="974103"/>
                    <a:ext cx="1072538" cy="271100"/>
                  </a:xfrm>
                  <a:prstGeom prst="rect">
                    <a:avLst/>
                  </a:prstGeom>
                  <a:blipFill>
                    <a:blip r:embed="rId6"/>
                    <a:stretch>
                      <a:fillRect l="-2273" r="-56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736799D-246E-73DE-4E36-8A867D508C70}"/>
                      </a:ext>
                    </a:extLst>
                  </p:cNvPr>
                  <p:cNvSpPr txBox="1"/>
                  <p:nvPr/>
                </p:nvSpPr>
                <p:spPr>
                  <a:xfrm>
                    <a:off x="9198340" y="1415646"/>
                    <a:ext cx="1583094" cy="4474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𝒙</m:t>
                                      </m:r>
                                    </m:e>
                                    <m:sub>
                                      <m:r>
                                        <a:rPr lang="en-IN" i="1">
                                          <a:latin typeface="Cambria Math" panose="02040503050406030204" pitchFamily="18" charset="0"/>
                                        </a:rPr>
                                        <m:t>𝑗</m:t>
                                      </m:r>
                                    </m:sub>
                                  </m:sSub>
                                </m:e>
                              </m:d>
                            </m:e>
                            <m:sub>
                              <m:r>
                                <a:rPr lang="en-IN" i="1">
                                  <a:latin typeface="Cambria Math" panose="02040503050406030204" pitchFamily="18" charset="0"/>
                                </a:rPr>
                                <m:t>2</m:t>
                              </m:r>
                            </m:sub>
                          </m:sSub>
                        </m:oMath>
                      </m:oMathPara>
                    </a14:m>
                    <a:endParaRPr lang="en-IN" b="0"/>
                  </a:p>
                </p:txBody>
              </p:sp>
            </mc:Choice>
            <mc:Fallback xmlns="">
              <p:sp>
                <p:nvSpPr>
                  <p:cNvPr id="55" name="TextBox 54">
                    <a:extLst>
                      <a:ext uri="{FF2B5EF4-FFF2-40B4-BE49-F238E27FC236}">
                        <a16:creationId xmlns:a16="http://schemas.microsoft.com/office/drawing/2014/main" id="{F736799D-246E-73DE-4E36-8A867D508C70}"/>
                      </a:ext>
                    </a:extLst>
                  </p:cNvPr>
                  <p:cNvSpPr txBox="1">
                    <a:spLocks noRot="1" noChangeAspect="1" noMove="1" noResize="1" noEditPoints="1" noAdjustHandles="1" noChangeArrowheads="1" noChangeShapeType="1" noTextEdit="1"/>
                  </p:cNvSpPr>
                  <p:nvPr/>
                </p:nvSpPr>
                <p:spPr>
                  <a:xfrm>
                    <a:off x="9198340" y="1415646"/>
                    <a:ext cx="1583094" cy="447495"/>
                  </a:xfrm>
                  <a:prstGeom prst="rect">
                    <a:avLst/>
                  </a:prstGeom>
                  <a:blipFill>
                    <a:blip r:embed="rId7"/>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1CAA09D-E535-6F09-462A-1FAF459D21C0}"/>
                      </a:ext>
                    </a:extLst>
                  </p:cNvPr>
                  <p:cNvSpPr txBox="1"/>
                  <p:nvPr/>
                </p:nvSpPr>
                <p:spPr>
                  <a:xfrm>
                    <a:off x="8122858" y="3888517"/>
                    <a:ext cx="12938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𝒃</m:t>
                              </m:r>
                            </m:e>
                            <m:sub>
                              <m:r>
                                <a:rPr lang="en-IN" i="1">
                                  <a:latin typeface="Cambria Math" panose="02040503050406030204" pitchFamily="18" charset="0"/>
                                </a:rPr>
                                <m:t>𝑖</m:t>
                              </m:r>
                            </m:sub>
                          </m:sSub>
                          <m:r>
                            <a:rPr lang="en-IN" dirty="0" smtClean="0">
                              <a:latin typeface="Cambria Math" panose="02040503050406030204" pitchFamily="18" charset="0"/>
                            </a:rPr>
                            <m:t>∈</m:t>
                          </m:r>
                          <m:r>
                            <a:rPr lang="en-IN" b="0" i="0" dirty="0" smtClean="0">
                              <a:latin typeface="Cambria Math" panose="02040503050406030204" pitchFamily="18" charset="0"/>
                            </a:rPr>
                            <m:t> </m:t>
                          </m:r>
                          <m:sSup>
                            <m:sSupPr>
                              <m:ctrlPr>
                                <a:rPr lang="en-IN" i="1" dirty="0" smtClean="0">
                                  <a:solidFill>
                                    <a:srgbClr val="836967"/>
                                  </a:solidFill>
                                  <a:latin typeface="Cambria Math" panose="02040503050406030204" pitchFamily="18" charset="0"/>
                                </a:rPr>
                              </m:ctrlPr>
                            </m:sSupPr>
                            <m:e>
                              <m:r>
                                <a:rPr lang="en-IN" dirty="0">
                                  <a:latin typeface="Cambria Math" panose="02040503050406030204" pitchFamily="18" charset="0"/>
                                </a:rPr>
                                <m:t>ℝ</m:t>
                              </m:r>
                            </m:e>
                            <m:sup>
                              <m:r>
                                <a:rPr lang="en-IN" b="0" i="1" dirty="0" smtClean="0">
                                  <a:latin typeface="Cambria Math" panose="02040503050406030204" pitchFamily="18" charset="0"/>
                                </a:rPr>
                                <m:t>𝐾</m:t>
                              </m:r>
                              <m:r>
                                <a:rPr lang="en-IN" b="0" i="1" dirty="0" smtClean="0">
                                  <a:latin typeface="Cambria Math" panose="02040503050406030204" pitchFamily="18" charset="0"/>
                                </a:rPr>
                                <m:t> ×1</m:t>
                              </m:r>
                            </m:sup>
                          </m:sSup>
                        </m:oMath>
                      </m:oMathPara>
                    </a14:m>
                    <a:endParaRPr lang="en-IN"/>
                  </a:p>
                </p:txBody>
              </p:sp>
            </mc:Choice>
            <mc:Fallback xmlns="">
              <p:sp>
                <p:nvSpPr>
                  <p:cNvPr id="56" name="TextBox 55">
                    <a:extLst>
                      <a:ext uri="{FF2B5EF4-FFF2-40B4-BE49-F238E27FC236}">
                        <a16:creationId xmlns:a16="http://schemas.microsoft.com/office/drawing/2014/main" id="{41CAA09D-E535-6F09-462A-1FAF459D21C0}"/>
                      </a:ext>
                    </a:extLst>
                  </p:cNvPr>
                  <p:cNvSpPr txBox="1">
                    <a:spLocks noRot="1" noChangeAspect="1" noMove="1" noResize="1" noEditPoints="1" noAdjustHandles="1" noChangeArrowheads="1" noChangeShapeType="1" noTextEdit="1"/>
                  </p:cNvSpPr>
                  <p:nvPr/>
                </p:nvSpPr>
                <p:spPr>
                  <a:xfrm>
                    <a:off x="8122858" y="3888517"/>
                    <a:ext cx="1293860" cy="369332"/>
                  </a:xfrm>
                  <a:prstGeom prst="rect">
                    <a:avLst/>
                  </a:prstGeom>
                  <a:blipFill>
                    <a:blip r:embed="rId8"/>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AC221EA-80B4-5B93-14D9-3A55B1C88F91}"/>
                      </a:ext>
                    </a:extLst>
                  </p:cNvPr>
                  <p:cNvSpPr txBox="1"/>
                  <p:nvPr/>
                </p:nvSpPr>
                <p:spPr>
                  <a:xfrm>
                    <a:off x="10572228" y="3844197"/>
                    <a:ext cx="1293860" cy="3972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1" i="1">
                                  <a:latin typeface="Cambria Math" panose="02040503050406030204" pitchFamily="18" charset="0"/>
                                </a:rPr>
                                <m:t>𝒃</m:t>
                              </m:r>
                            </m:e>
                            <m:sub>
                              <m:r>
                                <a:rPr lang="en-IN" b="0" i="1" smtClean="0">
                                  <a:latin typeface="Cambria Math" panose="02040503050406030204" pitchFamily="18" charset="0"/>
                                </a:rPr>
                                <m:t>𝑗</m:t>
                              </m:r>
                            </m:sub>
                          </m:sSub>
                          <m:r>
                            <a:rPr lang="en-IN" dirty="0">
                              <a:latin typeface="Cambria Math" panose="02040503050406030204" pitchFamily="18" charset="0"/>
                            </a:rPr>
                            <m:t>∈ </m:t>
                          </m:r>
                          <m:sSup>
                            <m:sSupPr>
                              <m:ctrlPr>
                                <a:rPr lang="en-IN" i="1" dirty="0">
                                  <a:solidFill>
                                    <a:srgbClr val="836967"/>
                                  </a:solidFill>
                                  <a:latin typeface="Cambria Math" panose="02040503050406030204" pitchFamily="18" charset="0"/>
                                </a:rPr>
                              </m:ctrlPr>
                            </m:sSupPr>
                            <m:e>
                              <m:r>
                                <a:rPr lang="en-IN" dirty="0">
                                  <a:latin typeface="Cambria Math" panose="02040503050406030204" pitchFamily="18" charset="0"/>
                                </a:rPr>
                                <m:t>ℝ</m:t>
                              </m:r>
                            </m:e>
                            <m:sup>
                              <m:r>
                                <a:rPr lang="en-IN" i="1" dirty="0">
                                  <a:latin typeface="Cambria Math" panose="02040503050406030204" pitchFamily="18" charset="0"/>
                                </a:rPr>
                                <m:t>𝐾</m:t>
                              </m:r>
                              <m:r>
                                <a:rPr lang="en-IN" i="1" dirty="0">
                                  <a:latin typeface="Cambria Math" panose="02040503050406030204" pitchFamily="18" charset="0"/>
                                </a:rPr>
                                <m:t> ×1</m:t>
                              </m:r>
                            </m:sup>
                          </m:sSup>
                        </m:oMath>
                      </m:oMathPara>
                    </a14:m>
                    <a:endParaRPr lang="en-IN"/>
                  </a:p>
                </p:txBody>
              </p:sp>
            </mc:Choice>
            <mc:Fallback xmlns="">
              <p:sp>
                <p:nvSpPr>
                  <p:cNvPr id="57" name="TextBox 56">
                    <a:extLst>
                      <a:ext uri="{FF2B5EF4-FFF2-40B4-BE49-F238E27FC236}">
                        <a16:creationId xmlns:a16="http://schemas.microsoft.com/office/drawing/2014/main" id="{4AC221EA-80B4-5B93-14D9-3A55B1C88F91}"/>
                      </a:ext>
                    </a:extLst>
                  </p:cNvPr>
                  <p:cNvSpPr txBox="1">
                    <a:spLocks noRot="1" noChangeAspect="1" noMove="1" noResize="1" noEditPoints="1" noAdjustHandles="1" noChangeArrowheads="1" noChangeShapeType="1" noTextEdit="1"/>
                  </p:cNvSpPr>
                  <p:nvPr/>
                </p:nvSpPr>
                <p:spPr>
                  <a:xfrm>
                    <a:off x="10572228" y="3844197"/>
                    <a:ext cx="1293860" cy="397288"/>
                  </a:xfrm>
                  <a:prstGeom prst="rect">
                    <a:avLst/>
                  </a:prstGeom>
                  <a:blipFill>
                    <a:blip r:embed="rId9"/>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D71358B-F731-26C4-22B8-79F6A0647C96}"/>
                      </a:ext>
                    </a:extLst>
                  </p:cNvPr>
                  <p:cNvSpPr txBox="1"/>
                  <p:nvPr/>
                </p:nvSpPr>
                <p:spPr>
                  <a:xfrm>
                    <a:off x="9198340" y="4470400"/>
                    <a:ext cx="135644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𝐾</m:t>
                          </m:r>
                          <m:r>
                            <a:rPr lang="en-IN" i="1" smtClean="0">
                              <a:latin typeface="Cambria Math" panose="02040503050406030204" pitchFamily="18" charset="0"/>
                            </a:rPr>
                            <m:t>≪</m:t>
                          </m:r>
                          <m:r>
                            <a:rPr lang="en-IN" b="0" i="1" smtClean="0">
                              <a:latin typeface="Cambria Math" panose="02040503050406030204" pitchFamily="18" charset="0"/>
                            </a:rPr>
                            <m:t>𝑀𝑁</m:t>
                          </m:r>
                        </m:oMath>
                      </m:oMathPara>
                    </a14:m>
                    <a:endParaRPr lang="en-IN"/>
                  </a:p>
                </p:txBody>
              </p:sp>
            </mc:Choice>
            <mc:Fallback xmlns="">
              <p:sp>
                <p:nvSpPr>
                  <p:cNvPr id="58" name="TextBox 57">
                    <a:extLst>
                      <a:ext uri="{FF2B5EF4-FFF2-40B4-BE49-F238E27FC236}">
                        <a16:creationId xmlns:a16="http://schemas.microsoft.com/office/drawing/2014/main" id="{6D71358B-F731-26C4-22B8-79F6A0647C96}"/>
                      </a:ext>
                    </a:extLst>
                  </p:cNvPr>
                  <p:cNvSpPr txBox="1">
                    <a:spLocks noRot="1" noChangeAspect="1" noMove="1" noResize="1" noEditPoints="1" noAdjustHandles="1" noChangeArrowheads="1" noChangeShapeType="1" noTextEdit="1"/>
                  </p:cNvSpPr>
                  <p:nvPr/>
                </p:nvSpPr>
                <p:spPr>
                  <a:xfrm>
                    <a:off x="9198340" y="4470400"/>
                    <a:ext cx="1356446" cy="369332"/>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EF58DD-B204-F137-4D7F-4EF0B2EFEB49}"/>
                    </a:ext>
                  </a:extLst>
                </p:cNvPr>
                <p:cNvSpPr txBox="1"/>
                <p:nvPr/>
              </p:nvSpPr>
              <p:spPr>
                <a:xfrm>
                  <a:off x="6190938" y="4434267"/>
                  <a:ext cx="6106160" cy="4474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smtClean="0">
                                        <a:latin typeface="Cambria Math" panose="02040503050406030204" pitchFamily="18" charset="0"/>
                                      </a:rPr>
                                      <m:t>𝒃</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smtClean="0">
                                        <a:latin typeface="Cambria Math" panose="02040503050406030204" pitchFamily="18" charset="0"/>
                                      </a:rPr>
                                      <m:t>𝒃</m:t>
                                    </m:r>
                                  </m:e>
                                  <m:sub>
                                    <m:r>
                                      <a:rPr lang="en-IN" i="1">
                                        <a:latin typeface="Cambria Math" panose="02040503050406030204" pitchFamily="18" charset="0"/>
                                      </a:rPr>
                                      <m:t>𝑗</m:t>
                                    </m:r>
                                  </m:sub>
                                </m:sSub>
                              </m:e>
                            </m:d>
                          </m:e>
                          <m:sub>
                            <m:r>
                              <a:rPr lang="en-IN" i="1">
                                <a:latin typeface="Cambria Math" panose="02040503050406030204" pitchFamily="18" charset="0"/>
                              </a:rPr>
                              <m:t>2</m:t>
                            </m:r>
                          </m:sub>
                        </m:sSub>
                      </m:oMath>
                    </m:oMathPara>
                  </a14:m>
                  <a:endParaRPr lang="en-IN"/>
                </a:p>
              </p:txBody>
            </p:sp>
          </mc:Choice>
          <mc:Fallback xmlns="">
            <p:sp>
              <p:nvSpPr>
                <p:cNvPr id="8" name="TextBox 7">
                  <a:extLst>
                    <a:ext uri="{FF2B5EF4-FFF2-40B4-BE49-F238E27FC236}">
                      <a16:creationId xmlns:a16="http://schemas.microsoft.com/office/drawing/2014/main" id="{2EEF58DD-B204-F137-4D7F-4EF0B2EFEB49}"/>
                    </a:ext>
                  </a:extLst>
                </p:cNvPr>
                <p:cNvSpPr txBox="1">
                  <a:spLocks noRot="1" noChangeAspect="1" noMove="1" noResize="1" noEditPoints="1" noAdjustHandles="1" noChangeArrowheads="1" noChangeShapeType="1" noTextEdit="1"/>
                </p:cNvSpPr>
                <p:nvPr/>
              </p:nvSpPr>
              <p:spPr>
                <a:xfrm>
                  <a:off x="6190938" y="4434267"/>
                  <a:ext cx="6106160" cy="447495"/>
                </a:xfrm>
                <a:prstGeom prst="rect">
                  <a:avLst/>
                </a:prstGeom>
                <a:blipFill>
                  <a:blip r:embed="rId11"/>
                  <a:stretch>
                    <a:fillRect b="-1351"/>
                  </a:stretch>
                </a:blipFill>
              </p:spPr>
              <p:txBody>
                <a:bodyPr/>
                <a:lstStyle/>
                <a:p>
                  <a:r>
                    <a:rPr lang="en-US">
                      <a:noFill/>
                    </a:rPr>
                    <a:t> </a:t>
                  </a:r>
                </a:p>
              </p:txBody>
            </p:sp>
          </mc:Fallback>
        </mc:AlternateContent>
      </p:grpSp>
    </p:spTree>
    <p:extLst>
      <p:ext uri="{BB962C8B-B14F-4D97-AF65-F5344CB8AC3E}">
        <p14:creationId xmlns:p14="http://schemas.microsoft.com/office/powerpoint/2010/main" val="285777611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876B-30B7-4E75-3E47-C8809A2E62EE}"/>
              </a:ext>
            </a:extLst>
          </p:cNvPr>
          <p:cNvSpPr>
            <a:spLocks noGrp="1"/>
          </p:cNvSpPr>
          <p:nvPr>
            <p:ph type="title"/>
          </p:nvPr>
        </p:nvSpPr>
        <p:spPr/>
        <p:txBody>
          <a:bodyPr>
            <a:normAutofit/>
          </a:bodyPr>
          <a:lstStyle/>
          <a:p>
            <a:r>
              <a:rPr lang="en-GB" sz="4400" b="1">
                <a:solidFill>
                  <a:schemeClr val="accent1"/>
                </a:solidFill>
                <a:latin typeface="Segoe UI" panose="020B0502040204020203" pitchFamily="34" charset="0"/>
                <a:cs typeface="Segoe UI" panose="020B0502040204020203" pitchFamily="34" charset="0"/>
              </a:rPr>
              <a:t>Deep Neural Hashing Network (DNHN)</a:t>
            </a:r>
            <a:endParaRPr lang="en-IN"/>
          </a:p>
        </p:txBody>
      </p:sp>
      <p:sp>
        <p:nvSpPr>
          <p:cNvPr id="4" name="Date Placeholder 3">
            <a:extLst>
              <a:ext uri="{FF2B5EF4-FFF2-40B4-BE49-F238E27FC236}">
                <a16:creationId xmlns:a16="http://schemas.microsoft.com/office/drawing/2014/main" id="{5B89353D-4A2D-406F-395C-214FD3DB3572}"/>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50CA2425-39E2-2660-2B21-C719A20D8174}"/>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B81D9E13-52F1-032B-7A8D-665CA8CC13D7}"/>
              </a:ext>
            </a:extLst>
          </p:cNvPr>
          <p:cNvSpPr>
            <a:spLocks noGrp="1"/>
          </p:cNvSpPr>
          <p:nvPr>
            <p:ph type="sldNum" sz="quarter" idx="12"/>
          </p:nvPr>
        </p:nvSpPr>
        <p:spPr/>
        <p:txBody>
          <a:bodyPr/>
          <a:lstStyle/>
          <a:p>
            <a:fld id="{330EA680-D336-4FF7-8B7A-9848BB0A1C32}" type="slidenum">
              <a:rPr lang="en-GB" smtClean="0"/>
              <a:t>6</a:t>
            </a:fld>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0D50A54-93D6-E78E-EECA-728FCC43907C}"/>
                  </a:ext>
                </a:extLst>
              </p:cNvPr>
              <p:cNvSpPr txBox="1"/>
              <p:nvPr/>
            </p:nvSpPr>
            <p:spPr>
              <a:xfrm>
                <a:off x="6910819" y="5152912"/>
                <a:ext cx="5988728" cy="1554849"/>
              </a:xfrm>
              <a:prstGeom prst="rect">
                <a:avLst/>
              </a:prstGeom>
              <a:noFill/>
            </p:spPr>
            <p:txBody>
              <a:bodyPr wrap="square" rtlCol="0">
                <a:spAutoFit/>
              </a:bodyPr>
              <a:lstStyle/>
              <a:p>
                <a14:m>
                  <m:oMath xmlns:m="http://schemas.openxmlformats.org/officeDocument/2006/math">
                    <m:sSubSup>
                      <m:sSubSupPr>
                        <m:ctrlPr>
                          <a:rPr lang="en-IN" i="1" dirty="0" smtClean="0">
                            <a:latin typeface="Cambria Math" panose="02040503050406030204" pitchFamily="18" charset="0"/>
                          </a:rPr>
                        </m:ctrlPr>
                      </m:sSubSupPr>
                      <m:e>
                        <m:r>
                          <a:rPr lang="en-IN" b="1" i="1" dirty="0">
                            <a:latin typeface="Cambria Math" panose="02040503050406030204" pitchFamily="18" charset="0"/>
                          </a:rPr>
                          <m:t>𝒙</m:t>
                        </m:r>
                      </m:e>
                      <m:sub>
                        <m:r>
                          <a:rPr lang="en-IN" i="1" dirty="0">
                            <a:latin typeface="Cambria Math" panose="02040503050406030204" pitchFamily="18" charset="0"/>
                          </a:rPr>
                          <m:t>𝑖</m:t>
                        </m:r>
                      </m:sub>
                      <m:sup>
                        <m:r>
                          <a:rPr lang="en-IN" i="1" dirty="0" smtClean="0">
                            <a:latin typeface="Cambria Math" panose="02040503050406030204" pitchFamily="18" charset="0"/>
                          </a:rPr>
                          <m:t>𝔗</m:t>
                        </m:r>
                      </m:sup>
                    </m:sSubSup>
                    <m:r>
                      <a:rPr lang="en-IN" dirty="0">
                        <a:latin typeface="Cambria Math" panose="02040503050406030204" pitchFamily="18" charset="0"/>
                      </a:rPr>
                      <m:t>∈</m:t>
                    </m:r>
                    <m:sSub>
                      <m:sSubPr>
                        <m:ctrlPr>
                          <a:rPr lang="en-IN" b="0" i="1" dirty="0" smtClean="0">
                            <a:latin typeface="Cambria Math" panose="02040503050406030204" pitchFamily="18" charset="0"/>
                          </a:rPr>
                        </m:ctrlPr>
                      </m:sSubPr>
                      <m:e>
                        <m:r>
                          <a:rPr lang="en-IN" b="1" i="1" dirty="0" smtClean="0">
                            <a:latin typeface="Cambria Math" panose="02040503050406030204" pitchFamily="18" charset="0"/>
                          </a:rPr>
                          <m:t>𝑿</m:t>
                        </m:r>
                      </m:e>
                      <m:sub>
                        <m:r>
                          <a:rPr lang="en-IN" i="1" dirty="0">
                            <a:latin typeface="Cambria Math" panose="02040503050406030204" pitchFamily="18" charset="0"/>
                          </a:rPr>
                          <m:t>𝔗</m:t>
                        </m:r>
                      </m:sub>
                    </m:sSub>
                    <m:r>
                      <a:rPr lang="en-IN" b="0" i="1" dirty="0" smtClean="0">
                        <a:latin typeface="Cambria Math" panose="02040503050406030204" pitchFamily="18" charset="0"/>
                      </a:rPr>
                      <m:t>  ;   </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𝒛</m:t>
                        </m:r>
                      </m:e>
                      <m:sub>
                        <m:r>
                          <a:rPr lang="en-IN" b="1" i="1" smtClean="0">
                            <a:latin typeface="Cambria Math" panose="02040503050406030204" pitchFamily="18" charset="0"/>
                          </a:rPr>
                          <m:t>𝒊</m:t>
                        </m:r>
                        <m:r>
                          <a:rPr lang="en-IN" b="1" i="1" smtClean="0">
                            <a:latin typeface="Cambria Math" panose="02040503050406030204" pitchFamily="18" charset="0"/>
                          </a:rPr>
                          <m:t>   </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1" i="1" smtClean="0">
                            <a:latin typeface="Cambria Math" panose="02040503050406030204" pitchFamily="18" charset="0"/>
                          </a:rPr>
                          <m:t>𝒇</m:t>
                        </m:r>
                      </m:e>
                      <m:sub>
                        <m:r>
                          <a:rPr lang="en-IN" b="0" i="1" smtClean="0">
                            <a:latin typeface="Cambria Math" panose="02040503050406030204" pitchFamily="18" charset="0"/>
                          </a:rPr>
                          <m:t>𝑖</m:t>
                        </m:r>
                      </m:sub>
                    </m:sSub>
                    <m:r>
                      <a:rPr lang="en-IN" b="0" i="1" smtClean="0">
                        <a:latin typeface="Cambria Math" panose="02040503050406030204" pitchFamily="18" charset="0"/>
                      </a:rPr>
                      <m:t> </m:t>
                    </m:r>
                  </m:oMath>
                </a14:m>
                <a:r>
                  <a:rPr lang="en-IN">
                    <a:latin typeface="Segoe UI" panose="020B0502040204020203" pitchFamily="34" charset="0"/>
                    <a:cs typeface="Segoe UI" panose="020B0502040204020203" pitchFamily="34" charset="0"/>
                  </a:rPr>
                  <a:t>: feature vector;  </a:t>
                </a:r>
              </a:p>
              <a:p>
                <a14:m>
                  <m:oMath xmlns:m="http://schemas.openxmlformats.org/officeDocument/2006/math">
                    <m:sSub>
                      <m:sSubPr>
                        <m:ctrlPr>
                          <a:rPr lang="en-IN" b="0" i="1" smtClean="0">
                            <a:latin typeface="Cambria Math" panose="02040503050406030204" pitchFamily="18" charset="0"/>
                          </a:rPr>
                        </m:ctrlPr>
                      </m:sSubPr>
                      <m:e>
                        <m:r>
                          <a:rPr lang="en-IN" b="1" i="1" smtClean="0">
                            <a:latin typeface="Cambria Math" panose="02040503050406030204" pitchFamily="18" charset="0"/>
                          </a:rPr>
                          <m:t>𝒉</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𝑇𝑎𝑛h</m:t>
                    </m:r>
                    <m:d>
                      <m:dPr>
                        <m:ctrlPr>
                          <a:rPr lang="en-IN" b="0" i="1" smtClean="0">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𝒇</m:t>
                            </m:r>
                          </m:e>
                          <m:sub>
                            <m:r>
                              <a:rPr lang="en-IN" i="1">
                                <a:latin typeface="Cambria Math" panose="02040503050406030204" pitchFamily="18" charset="0"/>
                              </a:rPr>
                              <m:t>𝑖</m:t>
                            </m:r>
                          </m:sub>
                        </m:sSub>
                      </m:e>
                    </m:d>
                  </m:oMath>
                </a14:m>
                <a:r>
                  <a:rPr lang="en-IN" b="0">
                    <a:latin typeface="Segoe UI" panose="020B0502040204020203" pitchFamily="34" charset="0"/>
                    <a:cs typeface="Segoe UI" panose="020B0502040204020203" pitchFamily="34" charset="0"/>
                  </a:rPr>
                  <a:t> ;  </a:t>
                </a:r>
                <a14:m>
                  <m:oMath xmlns:m="http://schemas.openxmlformats.org/officeDocument/2006/math">
                    <m:sSubSup>
                      <m:sSubSupPr>
                        <m:ctrlPr>
                          <a:rPr lang="en-IN" b="0" i="1" smtClean="0">
                            <a:latin typeface="Cambria Math" panose="02040503050406030204" pitchFamily="18" charset="0"/>
                          </a:rPr>
                        </m:ctrlPr>
                      </m:sSubSupPr>
                      <m:e>
                        <m:r>
                          <a:rPr lang="en-IN" b="1" i="1" smtClean="0">
                            <a:latin typeface="Cambria Math" panose="02040503050406030204" pitchFamily="18" charset="0"/>
                          </a:rPr>
                          <m:t>𝒃</m:t>
                        </m:r>
                      </m:e>
                      <m:sub>
                        <m:r>
                          <a:rPr lang="en-IN" b="0" i="1" smtClean="0">
                            <a:latin typeface="Cambria Math" panose="02040503050406030204" pitchFamily="18" charset="0"/>
                          </a:rPr>
                          <m:t>𝑖</m:t>
                        </m:r>
                      </m:sub>
                      <m:sup>
                        <m:r>
                          <a:rPr lang="en-IN" i="1" dirty="0" smtClean="0">
                            <a:latin typeface="Cambria Math" panose="02040503050406030204" pitchFamily="18" charset="0"/>
                          </a:rPr>
                          <m:t>𝔗</m:t>
                        </m:r>
                      </m:sup>
                    </m:sSubSup>
                    <m:r>
                      <a:rPr lang="en-IN" b="0" i="1" smtClean="0">
                        <a:latin typeface="Cambria Math" panose="02040503050406030204" pitchFamily="18" charset="0"/>
                      </a:rPr>
                      <m:t>=</m:t>
                    </m:r>
                    <m:r>
                      <a:rPr lang="en-IN" b="0" i="1" smtClean="0">
                        <a:latin typeface="Cambria Math" panose="02040503050406030204" pitchFamily="18" charset="0"/>
                      </a:rPr>
                      <m:t>𝑠𝑖𝑔𝑛</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1" i="1" smtClean="0">
                                <a:latin typeface="Cambria Math" panose="02040503050406030204" pitchFamily="18" charset="0"/>
                              </a:rPr>
                              <m:t>𝒉</m:t>
                            </m:r>
                          </m:e>
                          <m:sub>
                            <m:r>
                              <a:rPr lang="en-IN" b="0" i="1" smtClean="0">
                                <a:latin typeface="Cambria Math" panose="02040503050406030204" pitchFamily="18" charset="0"/>
                              </a:rPr>
                              <m:t>𝑖</m:t>
                            </m:r>
                          </m:sub>
                        </m:sSub>
                      </m:e>
                    </m:d>
                  </m:oMath>
                </a14:m>
                <a:r>
                  <a:rPr lang="en-IN" b="0">
                    <a:latin typeface="Segoe UI" panose="020B0502040204020203" pitchFamily="34" charset="0"/>
                    <a:cs typeface="Segoe UI" panose="020B0502040204020203" pitchFamily="34" charset="0"/>
                  </a:rPr>
                  <a:t>;</a:t>
                </a:r>
              </a:p>
              <a:p>
                <a14:m>
                  <m:oMath xmlns:m="http://schemas.openxmlformats.org/officeDocument/2006/math">
                    <m:sSub>
                      <m:sSubPr>
                        <m:ctrlPr>
                          <a:rPr lang="en-IN" sz="1800" i="1" smtClean="0">
                            <a:latin typeface="Cambria Math" panose="02040503050406030204" pitchFamily="18" charset="0"/>
                          </a:rPr>
                        </m:ctrlPr>
                      </m:sSubPr>
                      <m:e>
                        <m:r>
                          <a:rPr lang="en-IN" sz="1800" b="1" i="1">
                            <a:latin typeface="Cambria Math" panose="02040503050406030204" pitchFamily="18" charset="0"/>
                          </a:rPr>
                          <m:t>𝒉</m:t>
                        </m:r>
                      </m:e>
                      <m:sub>
                        <m:r>
                          <a:rPr lang="en-IN" sz="1800" i="1">
                            <a:latin typeface="Cambria Math" panose="02040503050406030204" pitchFamily="18" charset="0"/>
                          </a:rPr>
                          <m:t>𝑖</m:t>
                        </m:r>
                      </m:sub>
                    </m:sSub>
                    <m:r>
                      <a:rPr lang="en-IN" sz="1800" i="1">
                        <a:latin typeface="Cambria Math" panose="02040503050406030204" pitchFamily="18" charset="0"/>
                      </a:rPr>
                      <m:t> </m:t>
                    </m:r>
                  </m:oMath>
                </a14:m>
                <a:r>
                  <a:rPr lang="en-IN" sz="1800">
                    <a:latin typeface="Segoe UI" panose="020B0502040204020203" pitchFamily="34" charset="0"/>
                    <a:cs typeface="Segoe UI" panose="020B0502040204020203" pitchFamily="34" charset="0"/>
                  </a:rPr>
                  <a:t>is continuous hash code, </a:t>
                </a:r>
                <a14:m>
                  <m:oMath xmlns:m="http://schemas.openxmlformats.org/officeDocument/2006/math">
                    <m:sSubSup>
                      <m:sSubSupPr>
                        <m:ctrlPr>
                          <a:rPr lang="en-IN" sz="1800" b="0" i="1" smtClean="0">
                            <a:latin typeface="Cambria Math" panose="02040503050406030204" pitchFamily="18" charset="0"/>
                          </a:rPr>
                        </m:ctrlPr>
                      </m:sSubSupPr>
                      <m:e>
                        <m:r>
                          <a:rPr lang="en-IN" sz="1800" b="1" i="1">
                            <a:latin typeface="Cambria Math" panose="02040503050406030204" pitchFamily="18" charset="0"/>
                          </a:rPr>
                          <m:t>𝒃</m:t>
                        </m:r>
                      </m:e>
                      <m:sub>
                        <m:r>
                          <a:rPr lang="en-IN" sz="1800" i="1">
                            <a:latin typeface="Cambria Math" panose="02040503050406030204" pitchFamily="18" charset="0"/>
                          </a:rPr>
                          <m:t>𝑖</m:t>
                        </m:r>
                      </m:sub>
                      <m:sup>
                        <m:r>
                          <a:rPr lang="en-IN" sz="1800" i="1" dirty="0" smtClean="0">
                            <a:latin typeface="Cambria Math" panose="02040503050406030204" pitchFamily="18" charset="0"/>
                          </a:rPr>
                          <m:t>𝔗</m:t>
                        </m:r>
                      </m:sup>
                    </m:sSubSup>
                  </m:oMath>
                </a14:m>
                <a:r>
                  <a:rPr lang="en-IN" sz="1800">
                    <a:latin typeface="Segoe UI" panose="020B0502040204020203" pitchFamily="34" charset="0"/>
                    <a:cs typeface="Segoe UI" panose="020B0502040204020203" pitchFamily="34" charset="0"/>
                  </a:rPr>
                  <a:t> is binary hash code</a:t>
                </a:r>
                <a:endParaRPr lang="en-IN" b="0">
                  <a:latin typeface="Segoe UI" panose="020B0502040204020203" pitchFamily="34" charset="0"/>
                  <a:cs typeface="Segoe UI" panose="020B0502040204020203" pitchFamily="34" charset="0"/>
                </a:endParaRPr>
              </a:p>
              <a:p>
                <a14:m>
                  <m:oMath xmlns:m="http://schemas.openxmlformats.org/officeDocument/2006/math">
                    <m:r>
                      <a:rPr lang="en-IN" i="1" dirty="0">
                        <a:latin typeface="Cambria Math" panose="02040503050406030204" pitchFamily="18" charset="0"/>
                      </a:rPr>
                      <m:t>𝐾</m:t>
                    </m:r>
                  </m:oMath>
                </a14:m>
                <a:r>
                  <a:rPr lang="en-IN">
                    <a:latin typeface="Segoe UI" panose="020B0502040204020203" pitchFamily="34" charset="0"/>
                    <a:cs typeface="Segoe UI" panose="020B0502040204020203" pitchFamily="34" charset="0"/>
                  </a:rPr>
                  <a:t> : Hash code length</a:t>
                </a:r>
                <a:endParaRPr lang="en-IN" b="0">
                  <a:latin typeface="Segoe UI" panose="020B0502040204020203" pitchFamily="34" charset="0"/>
                  <a:cs typeface="Segoe UI" panose="020B0502040204020203" pitchFamily="34" charset="0"/>
                </a:endParaRPr>
              </a:p>
              <a:p>
                <a:endParaRPr lang="en-IN">
                  <a:latin typeface="Segoe UI" panose="020B0502040204020203" pitchFamily="34" charset="0"/>
                  <a:cs typeface="Segoe UI" panose="020B0502040204020203" pitchFamily="34" charset="0"/>
                </a:endParaRPr>
              </a:p>
            </p:txBody>
          </p:sp>
        </mc:Choice>
        <mc:Fallback xmlns="">
          <p:sp>
            <p:nvSpPr>
              <p:cNvPr id="8" name="TextBox 7">
                <a:extLst>
                  <a:ext uri="{FF2B5EF4-FFF2-40B4-BE49-F238E27FC236}">
                    <a16:creationId xmlns:a16="http://schemas.microsoft.com/office/drawing/2014/main" id="{40D50A54-93D6-E78E-EECA-728FCC43907C}"/>
                  </a:ext>
                </a:extLst>
              </p:cNvPr>
              <p:cNvSpPr txBox="1">
                <a:spLocks noRot="1" noChangeAspect="1" noMove="1" noResize="1" noEditPoints="1" noAdjustHandles="1" noChangeArrowheads="1" noChangeShapeType="1" noTextEdit="1"/>
              </p:cNvSpPr>
              <p:nvPr/>
            </p:nvSpPr>
            <p:spPr>
              <a:xfrm>
                <a:off x="6910819" y="5152912"/>
                <a:ext cx="5988728" cy="1554849"/>
              </a:xfrm>
              <a:prstGeom prst="rect">
                <a:avLst/>
              </a:prstGeom>
              <a:blipFill>
                <a:blip r:embed="rId3"/>
                <a:stretch>
                  <a:fillRect t="-39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953BB80A-BA6D-107C-9C33-C222F6BB8E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3758" y="2147134"/>
            <a:ext cx="7738263" cy="2794035"/>
          </a:xfrm>
          <a:prstGeom prst="rect">
            <a:avLst/>
          </a:prstGeom>
        </p:spPr>
      </p:pic>
      <p:sp>
        <p:nvSpPr>
          <p:cNvPr id="3" name="TextBox 2">
            <a:extLst>
              <a:ext uri="{FF2B5EF4-FFF2-40B4-BE49-F238E27FC236}">
                <a16:creationId xmlns:a16="http://schemas.microsoft.com/office/drawing/2014/main" id="{64BBB2D8-EF9F-BCFE-FE88-910ABFB86798}"/>
              </a:ext>
            </a:extLst>
          </p:cNvPr>
          <p:cNvSpPr txBox="1"/>
          <p:nvPr/>
        </p:nvSpPr>
        <p:spPr>
          <a:xfrm>
            <a:off x="3539266" y="4756503"/>
            <a:ext cx="5497158" cy="369332"/>
          </a:xfrm>
          <a:prstGeom prst="rect">
            <a:avLst/>
          </a:prstGeom>
          <a:noFill/>
        </p:spPr>
        <p:txBody>
          <a:bodyPr wrap="square" rtlCol="0">
            <a:spAutoFit/>
          </a:bodyPr>
          <a:lstStyle/>
          <a:p>
            <a:r>
              <a:rPr lang="en-US">
                <a:latin typeface="Segoe UI" panose="020B0502040204020203" pitchFamily="34" charset="0"/>
                <a:cs typeface="Segoe UI" panose="020B0502040204020203" pitchFamily="34" charset="0"/>
              </a:rPr>
              <a:t>Hash code generation from a image using DNHN</a:t>
            </a:r>
            <a:endParaRPr lang="en-I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83815230"/>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876B-30B7-4E75-3E47-C8809A2E62EE}"/>
              </a:ext>
            </a:extLst>
          </p:cNvPr>
          <p:cNvSpPr>
            <a:spLocks noGrp="1"/>
          </p:cNvSpPr>
          <p:nvPr>
            <p:ph type="title"/>
          </p:nvPr>
        </p:nvSpPr>
        <p:spPr/>
        <p:txBody>
          <a:bodyPr>
            <a:normAutofit/>
          </a:bodyPr>
          <a:lstStyle/>
          <a:p>
            <a:r>
              <a:rPr lang="en-GB" sz="4400" b="1">
                <a:solidFill>
                  <a:schemeClr val="accent1"/>
                </a:solidFill>
                <a:latin typeface="Segoe UI" panose="020B0502040204020203" pitchFamily="34" charset="0"/>
                <a:cs typeface="Segoe UI" panose="020B0502040204020203" pitchFamily="34" charset="0"/>
              </a:rPr>
              <a:t>Deep Neural Hashing Network (DNHN)</a:t>
            </a:r>
            <a:endParaRPr lang="en-IN"/>
          </a:p>
        </p:txBody>
      </p:sp>
      <p:sp>
        <p:nvSpPr>
          <p:cNvPr id="4" name="Date Placeholder 3">
            <a:extLst>
              <a:ext uri="{FF2B5EF4-FFF2-40B4-BE49-F238E27FC236}">
                <a16:creationId xmlns:a16="http://schemas.microsoft.com/office/drawing/2014/main" id="{5B89353D-4A2D-406F-395C-214FD3DB3572}"/>
              </a:ext>
            </a:extLst>
          </p:cNvPr>
          <p:cNvSpPr>
            <a:spLocks noGrp="1"/>
          </p:cNvSpPr>
          <p:nvPr>
            <p:ph type="dt" sz="half" idx="10"/>
          </p:nvPr>
        </p:nvSpPr>
        <p:spPr/>
        <p:txBody>
          <a:bodyPr/>
          <a:lstStyle/>
          <a:p>
            <a:fld id="{C816BCB9-F8D4-4779-8062-9C675C84B2EB}" type="datetime1">
              <a:rPr lang="en-GB" smtClean="0"/>
              <a:t>05/05/2025</a:t>
            </a:fld>
            <a:endParaRPr lang="en-GB"/>
          </a:p>
        </p:txBody>
      </p:sp>
      <p:sp>
        <p:nvSpPr>
          <p:cNvPr id="5" name="Footer Placeholder 4">
            <a:extLst>
              <a:ext uri="{FF2B5EF4-FFF2-40B4-BE49-F238E27FC236}">
                <a16:creationId xmlns:a16="http://schemas.microsoft.com/office/drawing/2014/main" id="{50CA2425-39E2-2660-2B21-C719A20D8174}"/>
              </a:ext>
            </a:extLst>
          </p:cNvPr>
          <p:cNvSpPr>
            <a:spLocks noGrp="1"/>
          </p:cNvSpPr>
          <p:nvPr>
            <p:ph type="ftr" sz="quarter" idx="11"/>
          </p:nvPr>
        </p:nvSpPr>
        <p:spPr/>
        <p:txBody>
          <a:bodyPr/>
          <a:lstStyle/>
          <a:p>
            <a:r>
              <a:rPr lang="en-US"/>
              <a:t>Deep Neural Hashing for Medical Image Retrieval </a:t>
            </a:r>
            <a:endParaRPr lang="en-GB"/>
          </a:p>
        </p:txBody>
      </p:sp>
      <p:sp>
        <p:nvSpPr>
          <p:cNvPr id="6" name="Slide Number Placeholder 5">
            <a:extLst>
              <a:ext uri="{FF2B5EF4-FFF2-40B4-BE49-F238E27FC236}">
                <a16:creationId xmlns:a16="http://schemas.microsoft.com/office/drawing/2014/main" id="{B81D9E13-52F1-032B-7A8D-665CA8CC13D7}"/>
              </a:ext>
            </a:extLst>
          </p:cNvPr>
          <p:cNvSpPr>
            <a:spLocks noGrp="1"/>
          </p:cNvSpPr>
          <p:nvPr>
            <p:ph type="sldNum" sz="quarter" idx="12"/>
          </p:nvPr>
        </p:nvSpPr>
        <p:spPr/>
        <p:txBody>
          <a:bodyPr/>
          <a:lstStyle/>
          <a:p>
            <a:fld id="{330EA680-D336-4FF7-8B7A-9848BB0A1C32}" type="slidenum">
              <a:rPr lang="en-GB" smtClean="0"/>
              <a:t>7</a:t>
            </a:fld>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0D50A54-93D6-E78E-EECA-728FCC43907C}"/>
                  </a:ext>
                </a:extLst>
              </p:cNvPr>
              <p:cNvSpPr txBox="1"/>
              <p:nvPr/>
            </p:nvSpPr>
            <p:spPr>
              <a:xfrm>
                <a:off x="405114" y="4796925"/>
                <a:ext cx="6912769" cy="2075633"/>
              </a:xfrm>
              <a:prstGeom prst="rect">
                <a:avLst/>
              </a:prstGeom>
              <a:noFill/>
            </p:spPr>
            <p:txBody>
              <a:bodyPr wrap="square" rtlCol="0">
                <a:spAutoFit/>
              </a:bodyPr>
              <a:lstStyle/>
              <a:p>
                <a14:m>
                  <m:oMath xmlns:m="http://schemas.openxmlformats.org/officeDocument/2006/math">
                    <m:sSubSup>
                      <m:sSubSupPr>
                        <m:ctrlPr>
                          <a:rPr lang="en-IN" i="1" dirty="0" smtClean="0">
                            <a:latin typeface="Cambria Math" panose="02040503050406030204" pitchFamily="18" charset="0"/>
                          </a:rPr>
                        </m:ctrlPr>
                      </m:sSubSupPr>
                      <m:e>
                        <m:r>
                          <a:rPr lang="en-IN" b="1" i="1" dirty="0">
                            <a:latin typeface="Cambria Math" panose="02040503050406030204" pitchFamily="18" charset="0"/>
                          </a:rPr>
                          <m:t>𝒙</m:t>
                        </m:r>
                      </m:e>
                      <m:sub>
                        <m:r>
                          <a:rPr lang="en-IN" i="1" dirty="0">
                            <a:latin typeface="Cambria Math" panose="02040503050406030204" pitchFamily="18" charset="0"/>
                          </a:rPr>
                          <m:t>𝑖</m:t>
                        </m:r>
                      </m:sub>
                      <m:sup>
                        <m:r>
                          <a:rPr lang="en-IN" i="1" dirty="0" smtClean="0">
                            <a:latin typeface="Cambria Math" panose="02040503050406030204" pitchFamily="18" charset="0"/>
                          </a:rPr>
                          <m:t>𝔗</m:t>
                        </m:r>
                      </m:sup>
                    </m:sSubSup>
                    <m:r>
                      <a:rPr lang="en-IN" dirty="0">
                        <a:latin typeface="Cambria Math" panose="02040503050406030204" pitchFamily="18" charset="0"/>
                      </a:rPr>
                      <m:t>∈</m:t>
                    </m:r>
                    <m:sSub>
                      <m:sSubPr>
                        <m:ctrlPr>
                          <a:rPr lang="en-IN" b="0" i="1" dirty="0" smtClean="0">
                            <a:latin typeface="Cambria Math" panose="02040503050406030204" pitchFamily="18" charset="0"/>
                          </a:rPr>
                        </m:ctrlPr>
                      </m:sSubPr>
                      <m:e>
                        <m:r>
                          <a:rPr lang="en-IN" b="1" i="1" dirty="0" smtClean="0">
                            <a:latin typeface="Cambria Math" panose="02040503050406030204" pitchFamily="18" charset="0"/>
                          </a:rPr>
                          <m:t>𝑿</m:t>
                        </m:r>
                      </m:e>
                      <m:sub>
                        <m:r>
                          <a:rPr lang="en-IN" i="1" dirty="0" smtClean="0">
                            <a:latin typeface="Cambria Math" panose="02040503050406030204" pitchFamily="18" charset="0"/>
                          </a:rPr>
                          <m:t>𝔗</m:t>
                        </m:r>
                      </m:sub>
                    </m:sSub>
                    <m:r>
                      <a:rPr lang="en-IN" b="0" i="1" dirty="0" smtClean="0">
                        <a:latin typeface="Cambria Math" panose="02040503050406030204" pitchFamily="18" charset="0"/>
                      </a:rPr>
                      <m:t>  ;   </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𝒛</m:t>
                        </m:r>
                      </m:e>
                      <m:sub>
                        <m:r>
                          <a:rPr lang="en-IN" b="1" i="1" smtClean="0">
                            <a:latin typeface="Cambria Math" panose="02040503050406030204" pitchFamily="18" charset="0"/>
                          </a:rPr>
                          <m:t>𝒊</m:t>
                        </m:r>
                        <m:r>
                          <a:rPr lang="en-IN" b="1" i="1" smtClean="0">
                            <a:latin typeface="Cambria Math" panose="02040503050406030204" pitchFamily="18" charset="0"/>
                          </a:rPr>
                          <m:t>   </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1" i="1" smtClean="0">
                            <a:latin typeface="Cambria Math" panose="02040503050406030204" pitchFamily="18" charset="0"/>
                          </a:rPr>
                          <m:t>𝒇</m:t>
                        </m:r>
                      </m:e>
                      <m:sub>
                        <m:r>
                          <a:rPr lang="en-IN" b="0" i="1" smtClean="0">
                            <a:latin typeface="Cambria Math" panose="02040503050406030204" pitchFamily="18" charset="0"/>
                          </a:rPr>
                          <m:t>𝑖</m:t>
                        </m:r>
                      </m:sub>
                    </m:sSub>
                    <m:r>
                      <a:rPr lang="en-IN" b="0" i="1" smtClean="0">
                        <a:latin typeface="Cambria Math" panose="02040503050406030204" pitchFamily="18" charset="0"/>
                      </a:rPr>
                      <m:t> </m:t>
                    </m:r>
                  </m:oMath>
                </a14:m>
                <a:r>
                  <a:rPr lang="en-IN">
                    <a:latin typeface="Segoe UI" panose="020B0502040204020203" pitchFamily="34" charset="0"/>
                    <a:cs typeface="Segoe UI" panose="020B0502040204020203" pitchFamily="34" charset="0"/>
                  </a:rPr>
                  <a:t>: feature vector;  </a:t>
                </a:r>
                <a14:m>
                  <m:oMath xmlns:m="http://schemas.openxmlformats.org/officeDocument/2006/math">
                    <m:sSub>
                      <m:sSubPr>
                        <m:ctrlPr>
                          <a:rPr lang="en-IN" b="0" i="1" smtClean="0">
                            <a:latin typeface="Cambria Math" panose="02040503050406030204" pitchFamily="18" charset="0"/>
                          </a:rPr>
                        </m:ctrlPr>
                      </m:sSubPr>
                      <m:e>
                        <m:r>
                          <a:rPr lang="en-IN" b="1" i="1" smtClean="0">
                            <a:latin typeface="Cambria Math" panose="02040503050406030204" pitchFamily="18" charset="0"/>
                          </a:rPr>
                          <m:t>𝒉</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𝑇𝑎𝑛h</m:t>
                    </m:r>
                    <m:d>
                      <m:dPr>
                        <m:ctrlPr>
                          <a:rPr lang="en-IN" b="0" i="1" smtClean="0">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𝒇</m:t>
                            </m:r>
                          </m:e>
                          <m:sub>
                            <m:r>
                              <a:rPr lang="en-IN" i="1">
                                <a:latin typeface="Cambria Math" panose="02040503050406030204" pitchFamily="18" charset="0"/>
                              </a:rPr>
                              <m:t>𝑖</m:t>
                            </m:r>
                          </m:sub>
                        </m:sSub>
                      </m:e>
                    </m:d>
                  </m:oMath>
                </a14:m>
                <a:r>
                  <a:rPr lang="en-IN" b="0">
                    <a:latin typeface="Segoe UI" panose="020B0502040204020203" pitchFamily="34" charset="0"/>
                    <a:cs typeface="Segoe UI" panose="020B0502040204020203" pitchFamily="34" charset="0"/>
                  </a:rPr>
                  <a:t> ;  </a:t>
                </a:r>
                <a14:m>
                  <m:oMath xmlns:m="http://schemas.openxmlformats.org/officeDocument/2006/math">
                    <m:sSubSup>
                      <m:sSubSupPr>
                        <m:ctrlPr>
                          <a:rPr lang="en-IN" b="0" i="1" smtClean="0">
                            <a:latin typeface="Cambria Math" panose="02040503050406030204" pitchFamily="18" charset="0"/>
                          </a:rPr>
                        </m:ctrlPr>
                      </m:sSubSupPr>
                      <m:e>
                        <m:r>
                          <a:rPr lang="en-IN" b="1" i="1" smtClean="0">
                            <a:latin typeface="Cambria Math" panose="02040503050406030204" pitchFamily="18" charset="0"/>
                          </a:rPr>
                          <m:t>𝒃</m:t>
                        </m:r>
                      </m:e>
                      <m:sub>
                        <m:r>
                          <a:rPr lang="en-IN" b="0" i="1" smtClean="0">
                            <a:latin typeface="Cambria Math" panose="02040503050406030204" pitchFamily="18" charset="0"/>
                          </a:rPr>
                          <m:t>𝑖</m:t>
                        </m:r>
                      </m:sub>
                      <m:sup>
                        <m:r>
                          <a:rPr lang="en-IN" i="1" dirty="0" smtClean="0">
                            <a:latin typeface="Cambria Math" panose="02040503050406030204" pitchFamily="18" charset="0"/>
                          </a:rPr>
                          <m:t>𝔗</m:t>
                        </m:r>
                      </m:sup>
                    </m:sSubSup>
                    <m:r>
                      <a:rPr lang="en-IN" b="0" i="1" smtClean="0">
                        <a:latin typeface="Cambria Math" panose="02040503050406030204" pitchFamily="18" charset="0"/>
                      </a:rPr>
                      <m:t>=</m:t>
                    </m:r>
                    <m:r>
                      <a:rPr lang="en-IN" b="0" i="1" smtClean="0">
                        <a:latin typeface="Cambria Math" panose="02040503050406030204" pitchFamily="18" charset="0"/>
                      </a:rPr>
                      <m:t>𝑠𝑖𝑔𝑛</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1" i="1" smtClean="0">
                                <a:latin typeface="Cambria Math" panose="02040503050406030204" pitchFamily="18" charset="0"/>
                              </a:rPr>
                              <m:t>𝒉</m:t>
                            </m:r>
                          </m:e>
                          <m:sub>
                            <m:r>
                              <a:rPr lang="en-IN" b="0" i="1" smtClean="0">
                                <a:latin typeface="Cambria Math" panose="02040503050406030204" pitchFamily="18" charset="0"/>
                              </a:rPr>
                              <m:t>𝑖</m:t>
                            </m:r>
                          </m:sub>
                        </m:sSub>
                      </m:e>
                    </m:d>
                  </m:oMath>
                </a14:m>
                <a:endParaRPr lang="en-IN" b="0">
                  <a:latin typeface="Segoe UI" panose="020B0502040204020203" pitchFamily="34" charset="0"/>
                  <a:cs typeface="Segoe UI" panose="020B0502040204020203" pitchFamily="34" charset="0"/>
                </a:endParaRPr>
              </a:p>
              <a:p>
                <a:endParaRPr lang="en-IN" b="0" i="1">
                  <a:latin typeface="Cambria Math" panose="02040503050406030204" pitchFamily="18" charset="0"/>
                </a:endParaRPr>
              </a:p>
              <a:p>
                <a14:m>
                  <m:oMath xmlns:m="http://schemas.openxmlformats.org/officeDocument/2006/math">
                    <m:r>
                      <a:rPr lang="en-IN" b="0" i="1" smtClean="0">
                        <a:latin typeface="Cambria Math" panose="02040503050406030204" pitchFamily="18" charset="0"/>
                      </a:rPr>
                      <m:t>𝑛𝑒</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𝑓</m:t>
                        </m:r>
                      </m:sub>
                    </m:sSub>
                    <m:d>
                      <m:dPr>
                        <m:ctrlPr>
                          <a:rPr lang="en-IN" b="0" i="1" smtClean="0">
                            <a:latin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e>
                    </m:d>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𝑓𝑐</m:t>
                    </m:r>
                    <m:r>
                      <a:rPr lang="en-IN" b="0" i="1" smtClean="0">
                        <a:latin typeface="Cambria Math" panose="02040503050406030204" pitchFamily="18" charset="0"/>
                        <a:ea typeface="Cambria Math" panose="02040503050406030204" pitchFamily="18" charset="0"/>
                      </a:rPr>
                      <m:t>(∙)</m:t>
                    </m:r>
                  </m:oMath>
                </a14:m>
                <a:r>
                  <a:rPr lang="en-IN" i="1">
                    <a:latin typeface="Segoe UI" panose="020B0502040204020203" pitchFamily="34" charset="0"/>
                    <a:cs typeface="Segoe UI" panose="020B0502040204020203" pitchFamily="34" charset="0"/>
                  </a:rPr>
                  <a:t> </a:t>
                </a:r>
                <a:r>
                  <a:rPr lang="en-IN" i="1">
                    <a:latin typeface="Segoe UI" panose="020B0502040204020203" pitchFamily="34" charset="0"/>
                    <a:ea typeface="Calibri" panose="020F0502020204030204" pitchFamily="34" charset="0"/>
                    <a:cs typeface="Segoe UI" panose="020B0502040204020203" pitchFamily="34" charset="0"/>
                  </a:rPr>
                  <a:t>: Deep Neural Network ; </a:t>
                </a:r>
                <a:endParaRPr lang="en-IN" i="1">
                  <a:latin typeface="Segoe UI" panose="020B0502040204020203" pitchFamily="34" charset="0"/>
                  <a:cs typeface="Segoe UI" panose="020B0502040204020203" pitchFamily="34" charset="0"/>
                </a:endParaRPr>
              </a:p>
              <a:p>
                <a:endParaRPr lang="en-IN" i="1">
                  <a:latin typeface="Cambria Math" panose="02040503050406030204" pitchFamily="18" charset="0"/>
                </a:endParaRPr>
              </a:p>
              <a:p>
                <a14:m>
                  <m:oMath xmlns:m="http://schemas.openxmlformats.org/officeDocument/2006/math">
                    <m:r>
                      <a:rPr lang="en-IN" i="1" dirty="0" smtClean="0">
                        <a:latin typeface="Cambria Math" panose="02040503050406030204" pitchFamily="18" charset="0"/>
                      </a:rPr>
                      <m:t>𝐾</m:t>
                    </m:r>
                  </m:oMath>
                </a14:m>
                <a:r>
                  <a:rPr lang="en-IN">
                    <a:latin typeface="Segoe UI" panose="020B0502040204020203" pitchFamily="34" charset="0"/>
                    <a:cs typeface="Segoe UI" panose="020B0502040204020203" pitchFamily="34" charset="0"/>
                  </a:rPr>
                  <a:t> : Hash code length;</a:t>
                </a:r>
              </a:p>
              <a:p>
                <a:endParaRPr lang="en-IN" b="0">
                  <a:latin typeface="Segoe UI" panose="020B0502040204020203" pitchFamily="34" charset="0"/>
                  <a:cs typeface="Segoe UI" panose="020B0502040204020203" pitchFamily="34" charset="0"/>
                </a:endParaRPr>
              </a:p>
              <a:p>
                <a:endParaRPr lang="en-IN"/>
              </a:p>
            </p:txBody>
          </p:sp>
        </mc:Choice>
        <mc:Fallback xmlns="">
          <p:sp>
            <p:nvSpPr>
              <p:cNvPr id="8" name="TextBox 7">
                <a:extLst>
                  <a:ext uri="{FF2B5EF4-FFF2-40B4-BE49-F238E27FC236}">
                    <a16:creationId xmlns:a16="http://schemas.microsoft.com/office/drawing/2014/main" id="{40D50A54-93D6-E78E-EECA-728FCC43907C}"/>
                  </a:ext>
                </a:extLst>
              </p:cNvPr>
              <p:cNvSpPr txBox="1">
                <a:spLocks noRot="1" noChangeAspect="1" noMove="1" noResize="1" noEditPoints="1" noAdjustHandles="1" noChangeArrowheads="1" noChangeShapeType="1" noTextEdit="1"/>
              </p:cNvSpPr>
              <p:nvPr/>
            </p:nvSpPr>
            <p:spPr>
              <a:xfrm>
                <a:off x="405114" y="4796925"/>
                <a:ext cx="6912769" cy="2075633"/>
              </a:xfrm>
              <a:prstGeom prst="rect">
                <a:avLst/>
              </a:prstGeom>
              <a:blipFill>
                <a:blip r:embed="rId3"/>
                <a:stretch>
                  <a:fillRect t="-58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398571D6-2E21-1609-1BBC-18E675789A92}"/>
              </a:ext>
            </a:extLst>
          </p:cNvPr>
          <p:cNvSpPr/>
          <p:nvPr/>
        </p:nvSpPr>
        <p:spPr>
          <a:xfrm>
            <a:off x="5378245" y="2061076"/>
            <a:ext cx="1939638" cy="2117386"/>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highlight>
                <a:srgbClr val="FF0000"/>
              </a:highlight>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416A7224-C7B8-CCB4-7BCF-8559B5C2E28A}"/>
                  </a:ext>
                </a:extLst>
              </p:cNvPr>
              <p:cNvSpPr>
                <a:spLocks noGrp="1"/>
              </p:cNvSpPr>
              <p:nvPr>
                <p:ph sz="half" idx="1"/>
              </p:nvPr>
            </p:nvSpPr>
            <p:spPr>
              <a:xfrm>
                <a:off x="7527243" y="1806722"/>
                <a:ext cx="4506197" cy="4043985"/>
              </a:xfrm>
              <a:ln w="12700" cap="rnd">
                <a:solidFill>
                  <a:schemeClr val="accent6">
                    <a:lumMod val="60000"/>
                    <a:lumOff val="40000"/>
                  </a:schemeClr>
                </a:solidFill>
              </a:ln>
              <a:effectLst>
                <a:softEdge rad="1270000"/>
              </a:effectLst>
            </p:spPr>
            <p:txBody>
              <a:bodyPr>
                <a:normAutofit/>
              </a:bodyPr>
              <a:lstStyle/>
              <a:p>
                <a:pPr marL="0" indent="0">
                  <a:buNone/>
                </a:pPr>
                <a:r>
                  <a:rPr lang="en-GB" sz="2200">
                    <a:latin typeface="Segoe UI"/>
                    <a:cs typeface="Segoe UI"/>
                  </a:rPr>
                  <a:t>Reasons to choose </a:t>
                </a:r>
                <a14:m>
                  <m:oMath xmlns:m="http://schemas.openxmlformats.org/officeDocument/2006/math">
                    <m:r>
                      <m:rPr>
                        <m:sty m:val="p"/>
                      </m:rPr>
                      <a:rPr lang="en-GB" sz="2200" b="1" i="1" dirty="0" smtClean="0">
                        <a:latin typeface="Cambria Math" panose="02040503050406030204" pitchFamily="18" charset="0"/>
                        <a:ea typeface="Calibri"/>
                        <a:cs typeface="Calibri"/>
                      </a:rPr>
                      <m:t>Tanh</m:t>
                    </m:r>
                    <m:r>
                      <a:rPr lang="en-GB" sz="2200" b="1" i="1" dirty="0" smtClean="0">
                        <a:latin typeface="Cambria Math" panose="02040503050406030204" pitchFamily="18" charset="0"/>
                        <a:ea typeface="Calibri"/>
                        <a:cs typeface="Calibri"/>
                      </a:rPr>
                      <m:t>⁡(.)</m:t>
                    </m:r>
                  </m:oMath>
                </a14:m>
                <a:r>
                  <a:rPr lang="en-GB" sz="2200">
                    <a:latin typeface="Segoe UI"/>
                    <a:cs typeface="Segoe UI"/>
                  </a:rPr>
                  <a:t> :</a:t>
                </a:r>
              </a:p>
              <a:p>
                <a:pPr marL="285750" indent="-285750"/>
                <a:r>
                  <a:rPr lang="en-US" sz="2200"/>
                  <a:t>Avoid to </a:t>
                </a:r>
                <a14:m>
                  <m:oMath xmlns:m="http://schemas.openxmlformats.org/officeDocument/2006/math">
                    <m:r>
                      <a:rPr lang="en-IN" sz="2200" i="1">
                        <a:latin typeface="Cambria Math" panose="02040503050406030204" pitchFamily="18" charset="0"/>
                      </a:rPr>
                      <m:t>𝑠𝑖𝑔𝑛</m:t>
                    </m:r>
                    <m:r>
                      <a:rPr lang="en-IN" sz="2200" i="1">
                        <a:latin typeface="Cambria Math" panose="02040503050406030204" pitchFamily="18" charset="0"/>
                      </a:rPr>
                      <m:t> ⁡(∙) </m:t>
                    </m:r>
                  </m:oMath>
                </a14:m>
                <a:r>
                  <a:rPr lang="en-US" sz="2200"/>
                  <a:t>for gradient descent during training,</a:t>
                </a:r>
              </a:p>
              <a:p>
                <a:pPr marL="285750" indent="-285750">
                  <a:buFont typeface="Arial" panose="020B0604020202020204" pitchFamily="34" charset="0"/>
                  <a:buChar char="•"/>
                </a:pPr>
                <a14:m>
                  <m:oMath xmlns:m="http://schemas.openxmlformats.org/officeDocument/2006/math">
                    <m:r>
                      <a:rPr lang="en-US" sz="2200" i="1" dirty="0" smtClean="0">
                        <a:latin typeface="Cambria Math" panose="02040503050406030204" pitchFamily="18" charset="0"/>
                      </a:rPr>
                      <m:t>𝑇𝑎𝑛h</m:t>
                    </m:r>
                    <m:d>
                      <m:dPr>
                        <m:ctrlPr>
                          <a:rPr lang="en-US" sz="2200" i="1" dirty="0" smtClean="0">
                            <a:latin typeface="Cambria Math" panose="02040503050406030204" pitchFamily="18" charset="0"/>
                          </a:rPr>
                        </m:ctrlPr>
                      </m:dPr>
                      <m:e>
                        <m:r>
                          <a:rPr lang="en-US" sz="2200" i="1" dirty="0" smtClean="0">
                            <a:latin typeface="Cambria Math" panose="02040503050406030204" pitchFamily="18" charset="0"/>
                          </a:rPr>
                          <m:t>𝑥</m:t>
                        </m:r>
                      </m:e>
                    </m:d>
                    <m:r>
                      <a:rPr lang="en-IN" sz="2200" dirty="0">
                        <a:latin typeface="Cambria Math" panose="02040503050406030204" pitchFamily="18" charset="0"/>
                      </a:rPr>
                      <m:t>∈</m:t>
                    </m:r>
                    <m:r>
                      <a:rPr lang="en-US" sz="2200" i="1" dirty="0" smtClean="0">
                        <a:latin typeface="Cambria Math" panose="02040503050406030204" pitchFamily="18" charset="0"/>
                      </a:rPr>
                      <m:t>[−1,1]</m:t>
                    </m:r>
                  </m:oMath>
                </a14:m>
                <a:endParaRPr lang="en-US" sz="2200"/>
              </a:p>
              <a:p>
                <a:pPr marL="285750" indent="-285750">
                  <a:buFont typeface="Arial" panose="020B0604020202020204" pitchFamily="34" charset="0"/>
                  <a:buChar char="•"/>
                </a:pPr>
                <a14:m>
                  <m:oMath xmlns:m="http://schemas.openxmlformats.org/officeDocument/2006/math">
                    <m:func>
                      <m:funcPr>
                        <m:ctrlPr>
                          <a:rPr lang="en-US" sz="2200" i="1" smtClean="0">
                            <a:latin typeface="Cambria Math" panose="02040503050406030204" pitchFamily="18" charset="0"/>
                          </a:rPr>
                        </m:ctrlPr>
                      </m:funcPr>
                      <m:fName>
                        <m:limLow>
                          <m:limLowPr>
                            <m:ctrlPr>
                              <a:rPr lang="en-US" sz="2200" i="1" smtClean="0">
                                <a:latin typeface="Cambria Math" panose="02040503050406030204" pitchFamily="18" charset="0"/>
                              </a:rPr>
                            </m:ctrlPr>
                          </m:limLowPr>
                          <m:e>
                            <m:r>
                              <m:rPr>
                                <m:sty m:val="p"/>
                              </m:rPr>
                              <a:rPr lang="en-US" sz="2200" i="0" smtClean="0">
                                <a:latin typeface="Cambria Math" panose="02040503050406030204" pitchFamily="18" charset="0"/>
                              </a:rPr>
                              <m:t>lim</m:t>
                            </m:r>
                          </m:e>
                          <m:lim>
                            <m:r>
                              <a:rPr lang="en-US" sz="2200" b="0" i="1" smtClean="0">
                                <a:latin typeface="Cambria Math" panose="02040503050406030204" pitchFamily="18" charset="0"/>
                              </a:rPr>
                              <m:t>𝑛</m:t>
                            </m:r>
                            <m:r>
                              <a:rPr lang="en-US" sz="2200" b="0" i="1" smtClean="0">
                                <a:latin typeface="Cambria Math" panose="02040503050406030204" pitchFamily="18" charset="0"/>
                                <a:ea typeface="Cambria Math" panose="02040503050406030204" pitchFamily="18" charset="0"/>
                              </a:rPr>
                              <m:t>→∞</m:t>
                            </m:r>
                          </m:lim>
                        </m:limLow>
                      </m:fName>
                      <m:e>
                        <m:r>
                          <m:rPr>
                            <m:sty m:val="p"/>
                          </m:rPr>
                          <a:rPr lang="en-US" sz="2200" b="0" i="0" smtClean="0">
                            <a:latin typeface="Cambria Math" panose="02040503050406030204" pitchFamily="18" charset="0"/>
                          </a:rPr>
                          <m:t>tanh</m:t>
                        </m:r>
                        <m:r>
                          <a:rPr lang="en-US" sz="2200" b="0" i="1" smtClean="0">
                            <a:latin typeface="Cambria Math" panose="02040503050406030204" pitchFamily="18" charset="0"/>
                          </a:rPr>
                          <m:t>⁡(</m:t>
                        </m:r>
                        <m:r>
                          <a:rPr lang="en-US" sz="2200" b="0" i="1" smtClean="0">
                            <a:latin typeface="Cambria Math" panose="02040503050406030204" pitchFamily="18" charset="0"/>
                          </a:rPr>
                          <m:t>𝑛𝑥</m:t>
                        </m:r>
                        <m:r>
                          <a:rPr lang="en-US" sz="2200" b="0" i="1" smtClean="0">
                            <a:latin typeface="Cambria Math" panose="02040503050406030204" pitchFamily="18" charset="0"/>
                          </a:rPr>
                          <m:t>)</m:t>
                        </m:r>
                      </m:e>
                    </m:func>
                    <m:r>
                      <a:rPr lang="en-US" sz="2200" b="0" i="1" smtClean="0">
                        <a:latin typeface="Cambria Math" panose="02040503050406030204" pitchFamily="18" charset="0"/>
                      </a:rPr>
                      <m:t>=</m:t>
                    </m:r>
                    <m:r>
                      <a:rPr lang="en-IN" sz="2200" i="1">
                        <a:latin typeface="Cambria Math" panose="02040503050406030204" pitchFamily="18" charset="0"/>
                      </a:rPr>
                      <m:t>𝑠𝑖𝑔𝑛</m:t>
                    </m:r>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oMath>
                </a14:m>
                <a:endParaRPr lang="en-US" sz="2200"/>
              </a:p>
              <a:p>
                <a:pPr marL="0" indent="0">
                  <a:buNone/>
                </a:pPr>
                <a:endParaRPr lang="en-US" sz="2200"/>
              </a:p>
            </p:txBody>
          </p:sp>
        </mc:Choice>
        <mc:Fallback xmlns="">
          <p:sp>
            <p:nvSpPr>
              <p:cNvPr id="13" name="Content Placeholder 2">
                <a:extLst>
                  <a:ext uri="{FF2B5EF4-FFF2-40B4-BE49-F238E27FC236}">
                    <a16:creationId xmlns:a16="http://schemas.microsoft.com/office/drawing/2014/main" id="{416A7224-C7B8-CCB4-7BCF-8559B5C2E28A}"/>
                  </a:ext>
                </a:extLst>
              </p:cNvPr>
              <p:cNvSpPr>
                <a:spLocks noGrp="1" noRot="1" noChangeAspect="1" noMove="1" noResize="1" noEditPoints="1" noAdjustHandles="1" noChangeArrowheads="1" noChangeShapeType="1" noTextEdit="1"/>
              </p:cNvSpPr>
              <p:nvPr>
                <p:ph sz="half" idx="1"/>
              </p:nvPr>
            </p:nvSpPr>
            <p:spPr>
              <a:xfrm>
                <a:off x="7527243" y="1806722"/>
                <a:ext cx="4506197" cy="4043985"/>
              </a:xfrm>
              <a:blipFill>
                <a:blip r:embed="rId4"/>
                <a:stretch>
                  <a:fillRect l="-1619" t="-601"/>
                </a:stretch>
              </a:blipFill>
              <a:ln w="12700" cap="rnd">
                <a:solidFill>
                  <a:schemeClr val="accent6">
                    <a:lumMod val="60000"/>
                    <a:lumOff val="40000"/>
                  </a:schemeClr>
                </a:solidFill>
              </a:ln>
              <a:effectLst>
                <a:softEdge rad="1270000"/>
              </a:effectLst>
            </p:spPr>
            <p:txBody>
              <a:bodyPr/>
              <a:lstStyle/>
              <a:p>
                <a:r>
                  <a:rPr lang="en-US">
                    <a:noFill/>
                  </a:rPr>
                  <a:t> </a:t>
                </a:r>
              </a:p>
            </p:txBody>
          </p:sp>
        </mc:Fallback>
      </mc:AlternateContent>
      <p:pic>
        <p:nvPicPr>
          <p:cNvPr id="10" name="Picture 9">
            <a:extLst>
              <a:ext uri="{FF2B5EF4-FFF2-40B4-BE49-F238E27FC236}">
                <a16:creationId xmlns:a16="http://schemas.microsoft.com/office/drawing/2014/main" id="{DB885B71-1C46-0C75-D19F-238E7E5C961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460" y="2002890"/>
            <a:ext cx="7738263" cy="2794035"/>
          </a:xfrm>
          <a:prstGeom prst="rect">
            <a:avLst/>
          </a:prstGeom>
        </p:spPr>
      </p:pic>
      <p:pic>
        <p:nvPicPr>
          <p:cNvPr id="7" name="Picture 6">
            <a:extLst>
              <a:ext uri="{FF2B5EF4-FFF2-40B4-BE49-F238E27FC236}">
                <a16:creationId xmlns:a16="http://schemas.microsoft.com/office/drawing/2014/main" id="{5ABAB632-0564-0733-8082-A9F4A91DB4B5}"/>
              </a:ext>
            </a:extLst>
          </p:cNvPr>
          <p:cNvPicPr>
            <a:picLocks noChangeAspect="1"/>
          </p:cNvPicPr>
          <p:nvPr/>
        </p:nvPicPr>
        <p:blipFill>
          <a:blip r:embed="rId6"/>
          <a:stretch>
            <a:fillRect/>
          </a:stretch>
        </p:blipFill>
        <p:spPr>
          <a:xfrm>
            <a:off x="7871163" y="4259354"/>
            <a:ext cx="2649708" cy="1575387"/>
          </a:xfrm>
          <a:prstGeom prst="rect">
            <a:avLst/>
          </a:prstGeom>
        </p:spPr>
      </p:pic>
    </p:spTree>
    <p:extLst>
      <p:ext uri="{BB962C8B-B14F-4D97-AF65-F5344CB8AC3E}">
        <p14:creationId xmlns:p14="http://schemas.microsoft.com/office/powerpoint/2010/main" val="5104121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fade">
                                      <p:cBhvr>
                                        <p:cTn id="15" dur="500"/>
                                        <p:tgtEl>
                                          <p:spTgt spid="1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594B-5AE7-C513-DCE5-F0FAA2BED885}"/>
              </a:ext>
            </a:extLst>
          </p:cNvPr>
          <p:cNvSpPr>
            <a:spLocks noGrp="1"/>
          </p:cNvSpPr>
          <p:nvPr>
            <p:ph type="title"/>
          </p:nvPr>
        </p:nvSpPr>
        <p:spPr>
          <a:xfrm>
            <a:off x="609600" y="774794"/>
            <a:ext cx="10972800" cy="1008112"/>
          </a:xfrm>
        </p:spPr>
        <p:txBody>
          <a:bodyPr>
            <a:normAutofit/>
          </a:bodyPr>
          <a:lstStyle/>
          <a:p>
            <a:r>
              <a:rPr lang="en-GB" sz="4400" b="1">
                <a:solidFill>
                  <a:schemeClr val="accent1"/>
                </a:solidFill>
                <a:latin typeface="Segoe UI" panose="020B0502040204020203" pitchFamily="34" charset="0"/>
                <a:cs typeface="Segoe UI" panose="020B0502040204020203" pitchFamily="34" charset="0"/>
              </a:rPr>
              <a:t>Medical Image Retrieval Using DNH</a:t>
            </a:r>
            <a:endParaRPr lang="en-IN"/>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A3E9A24-056A-2BB3-2EE8-CFD94F2CB9B9}"/>
                  </a:ext>
                </a:extLst>
              </p:cNvPr>
              <p:cNvSpPr>
                <a:spLocks noGrp="1"/>
              </p:cNvSpPr>
              <p:nvPr>
                <p:ph sz="half" idx="2"/>
              </p:nvPr>
            </p:nvSpPr>
            <p:spPr>
              <a:xfrm>
                <a:off x="7156717" y="1782906"/>
                <a:ext cx="5312914" cy="2512803"/>
              </a:xfrm>
            </p:spPr>
            <p:txBody>
              <a:bodyPr>
                <a:normAutofit/>
              </a:bodyPr>
              <a:lstStyle/>
              <a:p>
                <a:pPr marL="285750" indent="-285750"/>
                <a:r>
                  <a:rPr lang="en-IN" sz="2000"/>
                  <a:t>Three non-overlapping set: </a:t>
                </a:r>
                <a:endParaRPr lang="en-US" sz="2000" i="1">
                  <a:latin typeface="Cambria Math" panose="02040503050406030204" pitchFamily="18" charset="0"/>
                </a:endParaRPr>
              </a:p>
              <a:p>
                <a:pPr marL="0" indent="0">
                  <a:buNone/>
                </a:pPr>
                <a14:m>
                  <m:oMath xmlns:m="http://schemas.openxmlformats.org/officeDocument/2006/math">
                    <m:r>
                      <a:rPr lang="en-US" sz="2000" b="0" i="1" dirty="0" smtClean="0">
                        <a:latin typeface="Cambria Math" panose="02040503050406030204" pitchFamily="18" charset="0"/>
                      </a:rPr>
                      <m:t> </m:t>
                    </m:r>
                    <m:sSub>
                      <m:sSubPr>
                        <m:ctrlPr>
                          <a:rPr lang="en-IN" sz="2000" i="1" dirty="0">
                            <a:latin typeface="Cambria Math" panose="02040503050406030204" pitchFamily="18" charset="0"/>
                          </a:rPr>
                        </m:ctrlPr>
                      </m:sSubPr>
                      <m:e>
                        <m:r>
                          <a:rPr lang="en-US" sz="2000" b="1" i="1" dirty="0" smtClean="0">
                            <a:latin typeface="Cambria Math" panose="02040503050406030204" pitchFamily="18" charset="0"/>
                          </a:rPr>
                          <m:t>       </m:t>
                        </m:r>
                        <m:r>
                          <a:rPr lang="en-IN" sz="2000" b="1" i="1" dirty="0">
                            <a:latin typeface="Cambria Math" panose="02040503050406030204" pitchFamily="18" charset="0"/>
                          </a:rPr>
                          <m:t>𝑿</m:t>
                        </m:r>
                      </m:e>
                      <m:sub>
                        <m:r>
                          <a:rPr lang="en-IN" sz="2000" i="1" dirty="0">
                            <a:latin typeface="Cambria Math" panose="02040503050406030204" pitchFamily="18" charset="0"/>
                          </a:rPr>
                          <m:t>𝔗</m:t>
                        </m:r>
                      </m:sub>
                    </m:sSub>
                  </m:oMath>
                </a14:m>
                <a:r>
                  <a:rPr lang="en-IN" sz="2000"/>
                  <a:t>, </a:t>
                </a:r>
                <a14:m>
                  <m:oMath xmlns:m="http://schemas.openxmlformats.org/officeDocument/2006/math">
                    <m:sSub>
                      <m:sSubPr>
                        <m:ctrlPr>
                          <a:rPr lang="en-IN" sz="2000" i="1" dirty="0">
                            <a:latin typeface="Cambria Math" panose="02040503050406030204" pitchFamily="18" charset="0"/>
                          </a:rPr>
                        </m:ctrlPr>
                      </m:sSubPr>
                      <m:e>
                        <m:r>
                          <a:rPr lang="en-IN" sz="2000" b="1" i="1" dirty="0">
                            <a:latin typeface="Cambria Math" panose="02040503050406030204" pitchFamily="18" charset="0"/>
                          </a:rPr>
                          <m:t>𝑿</m:t>
                        </m:r>
                      </m:e>
                      <m:sub>
                        <m:r>
                          <a:rPr lang="en-IN" sz="2000" b="0" i="1" dirty="0" smtClean="0">
                            <a:latin typeface="Cambria Math" panose="02040503050406030204" pitchFamily="18" charset="0"/>
                          </a:rPr>
                          <m:t>𝐺</m:t>
                        </m:r>
                      </m:sub>
                    </m:sSub>
                  </m:oMath>
                </a14:m>
                <a:r>
                  <a:rPr lang="en-IN" sz="2000"/>
                  <a:t>, </a:t>
                </a:r>
                <a14:m>
                  <m:oMath xmlns:m="http://schemas.openxmlformats.org/officeDocument/2006/math">
                    <m:sSub>
                      <m:sSubPr>
                        <m:ctrlPr>
                          <a:rPr lang="en-IN" sz="2000" i="1" dirty="0">
                            <a:latin typeface="Cambria Math" panose="02040503050406030204" pitchFamily="18" charset="0"/>
                          </a:rPr>
                        </m:ctrlPr>
                      </m:sSubPr>
                      <m:e>
                        <m:r>
                          <a:rPr lang="en-IN" sz="2000" b="1" i="1" dirty="0">
                            <a:latin typeface="Cambria Math" panose="02040503050406030204" pitchFamily="18" charset="0"/>
                          </a:rPr>
                          <m:t>𝑿</m:t>
                        </m:r>
                      </m:e>
                      <m:sub>
                        <m:r>
                          <a:rPr lang="en-IN" sz="2000" b="0" i="1" dirty="0" smtClean="0">
                            <a:latin typeface="Cambria Math" panose="02040503050406030204" pitchFamily="18" charset="0"/>
                          </a:rPr>
                          <m:t>𝑄</m:t>
                        </m:r>
                      </m:sub>
                    </m:sSub>
                  </m:oMath>
                </a14:m>
                <a:endParaRPr lang="en-IN" sz="2000"/>
              </a:p>
              <a:p>
                <a:pPr marL="285750" indent="-285750">
                  <a:buFont typeface="Arial" panose="020B0604020202020204" pitchFamily="34" charset="0"/>
                  <a:buChar char="•"/>
                </a:pPr>
                <a14:m>
                  <m:oMath xmlns:m="http://schemas.openxmlformats.org/officeDocument/2006/math">
                    <m:sSubSup>
                      <m:sSubSupPr>
                        <m:ctrlPr>
                          <a:rPr lang="en-IN" sz="2000" i="1" dirty="0" smtClean="0">
                            <a:latin typeface="Cambria Math" panose="02040503050406030204" pitchFamily="18" charset="0"/>
                          </a:rPr>
                        </m:ctrlPr>
                      </m:sSubSupPr>
                      <m:e>
                        <m:r>
                          <a:rPr lang="en-IN" sz="2000" b="1" i="1" dirty="0">
                            <a:latin typeface="Cambria Math" panose="02040503050406030204" pitchFamily="18" charset="0"/>
                          </a:rPr>
                          <m:t>𝒙</m:t>
                        </m:r>
                      </m:e>
                      <m:sub>
                        <m:r>
                          <a:rPr lang="en-IN" sz="2000" b="0" i="1" dirty="0" smtClean="0">
                            <a:latin typeface="Cambria Math" panose="02040503050406030204" pitchFamily="18" charset="0"/>
                          </a:rPr>
                          <m:t>𝑔</m:t>
                        </m:r>
                      </m:sub>
                      <m:sup>
                        <m:r>
                          <a:rPr lang="en-IN" sz="2000" b="0" i="1" dirty="0" smtClean="0">
                            <a:latin typeface="Cambria Math" panose="02040503050406030204" pitchFamily="18" charset="0"/>
                          </a:rPr>
                          <m:t>𝐺</m:t>
                        </m:r>
                      </m:sup>
                    </m:sSubSup>
                    <m:r>
                      <a:rPr lang="en-IN" sz="2000" dirty="0">
                        <a:latin typeface="Cambria Math" panose="02040503050406030204" pitchFamily="18" charset="0"/>
                      </a:rPr>
                      <m:t>∈</m:t>
                    </m:r>
                    <m:sSub>
                      <m:sSubPr>
                        <m:ctrlPr>
                          <a:rPr lang="en-IN" sz="2000" b="0" i="1" dirty="0" smtClean="0">
                            <a:latin typeface="Cambria Math" panose="02040503050406030204" pitchFamily="18" charset="0"/>
                          </a:rPr>
                        </m:ctrlPr>
                      </m:sSubPr>
                      <m:e>
                        <m:r>
                          <a:rPr lang="en-IN" sz="2000" b="1" i="1" dirty="0" smtClean="0">
                            <a:latin typeface="Cambria Math" panose="02040503050406030204" pitchFamily="18" charset="0"/>
                          </a:rPr>
                          <m:t>𝑿</m:t>
                        </m:r>
                      </m:e>
                      <m:sub>
                        <m:r>
                          <a:rPr lang="en-IN" sz="2000" b="0" i="1" dirty="0" smtClean="0">
                            <a:latin typeface="Cambria Math" panose="02040503050406030204" pitchFamily="18" charset="0"/>
                          </a:rPr>
                          <m:t>𝐺</m:t>
                        </m:r>
                      </m:sub>
                    </m:sSub>
                    <m:r>
                      <a:rPr lang="en-IN" sz="2000" b="0" i="1" smtClean="0">
                        <a:latin typeface="Cambria Math" panose="02040503050406030204" pitchFamily="18" charset="0"/>
                      </a:rPr>
                      <m:t>,</m:t>
                    </m:r>
                    <m:sSubSup>
                      <m:sSubSupPr>
                        <m:ctrlPr>
                          <a:rPr lang="en-IN" sz="2000" i="1" dirty="0">
                            <a:latin typeface="Cambria Math" panose="02040503050406030204" pitchFamily="18" charset="0"/>
                          </a:rPr>
                        </m:ctrlPr>
                      </m:sSubSupPr>
                      <m:e>
                        <m:r>
                          <a:rPr lang="en-IN" sz="2000" b="1" i="1" dirty="0">
                            <a:latin typeface="Cambria Math" panose="02040503050406030204" pitchFamily="18" charset="0"/>
                          </a:rPr>
                          <m:t>𝒙</m:t>
                        </m:r>
                      </m:e>
                      <m:sub>
                        <m:r>
                          <a:rPr lang="en-IN" sz="2000" b="0" i="1" dirty="0" smtClean="0">
                            <a:latin typeface="Cambria Math" panose="02040503050406030204" pitchFamily="18" charset="0"/>
                          </a:rPr>
                          <m:t>𝑞</m:t>
                        </m:r>
                      </m:sub>
                      <m:sup>
                        <m:r>
                          <a:rPr lang="en-IN" sz="2000" b="0" i="1" dirty="0" smtClean="0">
                            <a:latin typeface="Cambria Math" panose="02040503050406030204" pitchFamily="18" charset="0"/>
                          </a:rPr>
                          <m:t>𝑄</m:t>
                        </m:r>
                      </m:sup>
                    </m:sSubSup>
                  </m:oMath>
                </a14:m>
                <a:r>
                  <a:rPr lang="en-IN" sz="2000" i="0"/>
                  <a:t>∈</a:t>
                </a:r>
                <a14:m>
                  <m:oMath xmlns:m="http://schemas.openxmlformats.org/officeDocument/2006/math">
                    <m:r>
                      <a:rPr lang="en-IN" sz="2000" i="1" dirty="0" smtClean="0">
                        <a:latin typeface="Cambria Math" panose="02040503050406030204" pitchFamily="18" charset="0"/>
                      </a:rPr>
                      <m:t> </m:t>
                    </m:r>
                    <m:sSub>
                      <m:sSubPr>
                        <m:ctrlPr>
                          <a:rPr lang="en-IN" sz="2000" i="1" dirty="0" smtClean="0">
                            <a:latin typeface="Cambria Math" panose="02040503050406030204" pitchFamily="18" charset="0"/>
                          </a:rPr>
                        </m:ctrlPr>
                      </m:sSubPr>
                      <m:e>
                        <m:r>
                          <a:rPr lang="en-IN" sz="2000" b="1" i="1" dirty="0" smtClean="0">
                            <a:latin typeface="Cambria Math" panose="02040503050406030204" pitchFamily="18" charset="0"/>
                          </a:rPr>
                          <m:t>𝑿</m:t>
                        </m:r>
                      </m:e>
                      <m:sub>
                        <m:r>
                          <a:rPr lang="en-IN" sz="2000" i="1" dirty="0" smtClean="0">
                            <a:latin typeface="Cambria Math" panose="02040503050406030204" pitchFamily="18" charset="0"/>
                          </a:rPr>
                          <m:t>𝑄</m:t>
                        </m:r>
                      </m:sub>
                    </m:sSub>
                  </m:oMath>
                </a14:m>
                <a:endParaRPr lang="en-IN" sz="2000"/>
              </a:p>
              <a:p>
                <a:pPr marL="285750" indent="-285750"/>
                <a:r>
                  <a:rPr lang="en-IN" sz="2000"/>
                  <a:t>DNHN is trained on </a:t>
                </a:r>
                <a14:m>
                  <m:oMath xmlns:m="http://schemas.openxmlformats.org/officeDocument/2006/math">
                    <m:sSub>
                      <m:sSubPr>
                        <m:ctrlPr>
                          <a:rPr lang="en-IN" sz="2000" i="1" dirty="0">
                            <a:latin typeface="Cambria Math" panose="02040503050406030204" pitchFamily="18" charset="0"/>
                          </a:rPr>
                        </m:ctrlPr>
                      </m:sSubPr>
                      <m:e>
                        <m:r>
                          <a:rPr lang="en-IN" sz="2000" b="1" i="1" dirty="0">
                            <a:latin typeface="Cambria Math" panose="02040503050406030204" pitchFamily="18" charset="0"/>
                          </a:rPr>
                          <m:t>𝑿</m:t>
                        </m:r>
                      </m:e>
                      <m:sub>
                        <m:r>
                          <a:rPr lang="en-IN" sz="2000" i="1" dirty="0">
                            <a:latin typeface="Cambria Math" panose="02040503050406030204" pitchFamily="18" charset="0"/>
                          </a:rPr>
                          <m:t>𝔗</m:t>
                        </m:r>
                      </m:sub>
                    </m:sSub>
                  </m:oMath>
                </a14:m>
                <a:endParaRPr lang="en-IN" sz="2000"/>
              </a:p>
              <a:p>
                <a:pPr marL="0" indent="0">
                  <a:buNone/>
                </a:pPr>
                <a:endParaRPr lang="en-IN" sz="2000"/>
              </a:p>
            </p:txBody>
          </p:sp>
        </mc:Choice>
        <mc:Fallback xmlns="">
          <p:sp>
            <p:nvSpPr>
              <p:cNvPr id="4" name="Content Placeholder 3">
                <a:extLst>
                  <a:ext uri="{FF2B5EF4-FFF2-40B4-BE49-F238E27FC236}">
                    <a16:creationId xmlns:a16="http://schemas.microsoft.com/office/drawing/2014/main" id="{1A3E9A24-056A-2BB3-2EE8-CFD94F2CB9B9}"/>
                  </a:ext>
                </a:extLst>
              </p:cNvPr>
              <p:cNvSpPr>
                <a:spLocks noGrp="1" noRot="1" noChangeAspect="1" noMove="1" noResize="1" noEditPoints="1" noAdjustHandles="1" noChangeArrowheads="1" noChangeShapeType="1" noTextEdit="1"/>
              </p:cNvSpPr>
              <p:nvPr>
                <p:ph sz="half" idx="2"/>
              </p:nvPr>
            </p:nvSpPr>
            <p:spPr>
              <a:xfrm>
                <a:off x="7156717" y="1782906"/>
                <a:ext cx="5312914" cy="2512803"/>
              </a:xfrm>
              <a:blipFill>
                <a:blip r:embed="rId3"/>
                <a:stretch>
                  <a:fillRect l="-1032" t="-969"/>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97E864E2-0111-B9E6-1EFC-39F2DD2A2CE1}"/>
              </a:ext>
            </a:extLst>
          </p:cNvPr>
          <p:cNvSpPr>
            <a:spLocks noGrp="1"/>
          </p:cNvSpPr>
          <p:nvPr>
            <p:ph type="dt" sz="half" idx="10"/>
          </p:nvPr>
        </p:nvSpPr>
        <p:spPr>
          <a:xfrm>
            <a:off x="609600" y="6356351"/>
            <a:ext cx="2844800" cy="365125"/>
          </a:xfrm>
        </p:spPr>
        <p:txBody>
          <a:bodyPr/>
          <a:lstStyle/>
          <a:p>
            <a:fld id="{CFD7750D-627F-4EDC-8C89-6E257B6A0990}" type="datetime1">
              <a:rPr lang="en-GB" smtClean="0"/>
              <a:t>05/05/2025</a:t>
            </a:fld>
            <a:endParaRPr lang="en-GB"/>
          </a:p>
        </p:txBody>
      </p:sp>
      <p:sp>
        <p:nvSpPr>
          <p:cNvPr id="6" name="Footer Placeholder 5">
            <a:extLst>
              <a:ext uri="{FF2B5EF4-FFF2-40B4-BE49-F238E27FC236}">
                <a16:creationId xmlns:a16="http://schemas.microsoft.com/office/drawing/2014/main" id="{D8416F3D-EFA2-F3BB-3638-E845BF38DD4E}"/>
              </a:ext>
            </a:extLst>
          </p:cNvPr>
          <p:cNvSpPr>
            <a:spLocks noGrp="1"/>
          </p:cNvSpPr>
          <p:nvPr>
            <p:ph type="ftr" sz="quarter" idx="11"/>
          </p:nvPr>
        </p:nvSpPr>
        <p:spPr>
          <a:xfrm>
            <a:off x="2639616" y="6356351"/>
            <a:ext cx="6912768" cy="365125"/>
          </a:xfrm>
        </p:spPr>
        <p:txBody>
          <a:bodyPr/>
          <a:lstStyle/>
          <a:p>
            <a:r>
              <a:rPr lang="en-US"/>
              <a:t>Deep Neural Hashing for Medical Image Retrieval </a:t>
            </a:r>
            <a:endParaRPr lang="en-GB"/>
          </a:p>
        </p:txBody>
      </p:sp>
      <p:sp>
        <p:nvSpPr>
          <p:cNvPr id="7" name="Slide Number Placeholder 6">
            <a:extLst>
              <a:ext uri="{FF2B5EF4-FFF2-40B4-BE49-F238E27FC236}">
                <a16:creationId xmlns:a16="http://schemas.microsoft.com/office/drawing/2014/main" id="{2762521B-642E-DB11-3946-9D853FB7F183}"/>
              </a:ext>
            </a:extLst>
          </p:cNvPr>
          <p:cNvSpPr>
            <a:spLocks noGrp="1"/>
          </p:cNvSpPr>
          <p:nvPr>
            <p:ph type="sldNum" sz="quarter" idx="12"/>
          </p:nvPr>
        </p:nvSpPr>
        <p:spPr>
          <a:xfrm>
            <a:off x="8737600" y="6356351"/>
            <a:ext cx="2844800" cy="365125"/>
          </a:xfrm>
        </p:spPr>
        <p:txBody>
          <a:bodyPr/>
          <a:lstStyle/>
          <a:p>
            <a:fld id="{330EA680-D336-4FF7-8B7A-9848BB0A1C32}" type="slidenum">
              <a:rPr lang="en-GB" smtClean="0"/>
              <a:t>8</a:t>
            </a:fld>
            <a:endParaRPr lang="en-GB"/>
          </a:p>
        </p:txBody>
      </p:sp>
      <p:pic>
        <p:nvPicPr>
          <p:cNvPr id="13" name="Picture 12">
            <a:extLst>
              <a:ext uri="{FF2B5EF4-FFF2-40B4-BE49-F238E27FC236}">
                <a16:creationId xmlns:a16="http://schemas.microsoft.com/office/drawing/2014/main" id="{940D7E42-81AF-4D47-6E3D-7AC949EC18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13" t="6629" b="70917"/>
          <a:stretch/>
        </p:blipFill>
        <p:spPr>
          <a:xfrm>
            <a:off x="0" y="1782906"/>
            <a:ext cx="6467738" cy="1008113"/>
          </a:xfrm>
          <a:prstGeom prst="rect">
            <a:avLst/>
          </a:prstGeom>
        </p:spPr>
      </p:pic>
    </p:spTree>
    <p:extLst>
      <p:ext uri="{BB962C8B-B14F-4D97-AF65-F5344CB8AC3E}">
        <p14:creationId xmlns:p14="http://schemas.microsoft.com/office/powerpoint/2010/main" val="365967946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594B-5AE7-C513-DCE5-F0FAA2BED885}"/>
              </a:ext>
            </a:extLst>
          </p:cNvPr>
          <p:cNvSpPr>
            <a:spLocks noGrp="1"/>
          </p:cNvSpPr>
          <p:nvPr>
            <p:ph type="title"/>
          </p:nvPr>
        </p:nvSpPr>
        <p:spPr>
          <a:xfrm>
            <a:off x="609600" y="774794"/>
            <a:ext cx="10972800" cy="1008112"/>
          </a:xfrm>
        </p:spPr>
        <p:txBody>
          <a:bodyPr>
            <a:normAutofit/>
          </a:bodyPr>
          <a:lstStyle/>
          <a:p>
            <a:r>
              <a:rPr lang="en-GB" sz="4400" b="1">
                <a:solidFill>
                  <a:schemeClr val="accent1"/>
                </a:solidFill>
                <a:latin typeface="Segoe UI" panose="020B0502040204020203" pitchFamily="34" charset="0"/>
                <a:cs typeface="Segoe UI" panose="020B0502040204020203" pitchFamily="34" charset="0"/>
              </a:rPr>
              <a:t>Medical Image Retrieval Using DNH</a:t>
            </a:r>
            <a:endParaRPr lang="en-IN"/>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A3E9A24-056A-2BB3-2EE8-CFD94F2CB9B9}"/>
                  </a:ext>
                </a:extLst>
              </p:cNvPr>
              <p:cNvSpPr>
                <a:spLocks noGrp="1"/>
              </p:cNvSpPr>
              <p:nvPr>
                <p:ph sz="half" idx="2"/>
              </p:nvPr>
            </p:nvSpPr>
            <p:spPr>
              <a:xfrm>
                <a:off x="7156717" y="1782906"/>
                <a:ext cx="5312914" cy="3896534"/>
              </a:xfrm>
            </p:spPr>
            <p:txBody>
              <a:bodyPr>
                <a:normAutofit/>
              </a:bodyPr>
              <a:lstStyle/>
              <a:p>
                <a:pPr marL="285750" indent="-285750"/>
                <a:r>
                  <a:rPr lang="en-IN" sz="2000"/>
                  <a:t>Three non-overlapping set:</a:t>
                </a:r>
                <a:endParaRPr lang="en-IN" sz="2000" i="1">
                  <a:latin typeface="Cambria Math" panose="02040503050406030204" pitchFamily="18" charset="0"/>
                </a:endParaRPr>
              </a:p>
              <a:p>
                <a:pPr marL="0" indent="0">
                  <a:buNone/>
                </a:pPr>
                <a14:m>
                  <m:oMath xmlns:m="http://schemas.openxmlformats.org/officeDocument/2006/math">
                    <m:sSub>
                      <m:sSubPr>
                        <m:ctrlPr>
                          <a:rPr lang="en-IN" sz="2000" i="1" dirty="0">
                            <a:latin typeface="Cambria Math" panose="02040503050406030204" pitchFamily="18" charset="0"/>
                          </a:rPr>
                        </m:ctrlPr>
                      </m:sSubPr>
                      <m:e>
                        <m:r>
                          <a:rPr lang="en-IN" sz="2000" b="1" i="1" dirty="0">
                            <a:latin typeface="Cambria Math" panose="02040503050406030204" pitchFamily="18" charset="0"/>
                          </a:rPr>
                          <m:t>         </m:t>
                        </m:r>
                        <m:r>
                          <a:rPr lang="en-IN" sz="2000" b="1" i="1" dirty="0">
                            <a:latin typeface="Cambria Math" panose="02040503050406030204" pitchFamily="18" charset="0"/>
                          </a:rPr>
                          <m:t>𝑿</m:t>
                        </m:r>
                      </m:e>
                      <m:sub>
                        <m:r>
                          <a:rPr lang="en-IN" sz="2000" i="1" dirty="0">
                            <a:latin typeface="Cambria Math" panose="02040503050406030204" pitchFamily="18" charset="0"/>
                          </a:rPr>
                          <m:t>𝔗</m:t>
                        </m:r>
                      </m:sub>
                    </m:sSub>
                  </m:oMath>
                </a14:m>
                <a:r>
                  <a:rPr lang="en-IN" sz="2000"/>
                  <a:t>, </a:t>
                </a:r>
                <a14:m>
                  <m:oMath xmlns:m="http://schemas.openxmlformats.org/officeDocument/2006/math">
                    <m:sSub>
                      <m:sSubPr>
                        <m:ctrlPr>
                          <a:rPr lang="en-IN" sz="2000" i="1" dirty="0">
                            <a:latin typeface="Cambria Math" panose="02040503050406030204" pitchFamily="18" charset="0"/>
                          </a:rPr>
                        </m:ctrlPr>
                      </m:sSubPr>
                      <m:e>
                        <m:r>
                          <a:rPr lang="en-IN" sz="2000" b="1" i="1" dirty="0">
                            <a:latin typeface="Cambria Math" panose="02040503050406030204" pitchFamily="18" charset="0"/>
                          </a:rPr>
                          <m:t>𝑿</m:t>
                        </m:r>
                      </m:e>
                      <m:sub>
                        <m:r>
                          <a:rPr lang="en-IN" sz="2000" i="1" dirty="0">
                            <a:latin typeface="Cambria Math" panose="02040503050406030204" pitchFamily="18" charset="0"/>
                          </a:rPr>
                          <m:t>𝐺</m:t>
                        </m:r>
                      </m:sub>
                    </m:sSub>
                  </m:oMath>
                </a14:m>
                <a:r>
                  <a:rPr lang="en-IN" sz="2000"/>
                  <a:t>, </a:t>
                </a:r>
                <a14:m>
                  <m:oMath xmlns:m="http://schemas.openxmlformats.org/officeDocument/2006/math">
                    <m:sSub>
                      <m:sSubPr>
                        <m:ctrlPr>
                          <a:rPr lang="en-IN" sz="2000" i="1" dirty="0">
                            <a:latin typeface="Cambria Math" panose="02040503050406030204" pitchFamily="18" charset="0"/>
                          </a:rPr>
                        </m:ctrlPr>
                      </m:sSubPr>
                      <m:e>
                        <m:r>
                          <a:rPr lang="en-IN" sz="2000" b="1" i="1" dirty="0">
                            <a:latin typeface="Cambria Math" panose="02040503050406030204" pitchFamily="18" charset="0"/>
                          </a:rPr>
                          <m:t>𝑿</m:t>
                        </m:r>
                      </m:e>
                      <m:sub>
                        <m:r>
                          <a:rPr lang="en-IN" sz="2000" i="1" dirty="0">
                            <a:latin typeface="Cambria Math" panose="02040503050406030204" pitchFamily="18" charset="0"/>
                          </a:rPr>
                          <m:t>𝑄</m:t>
                        </m:r>
                      </m:sub>
                    </m:sSub>
                  </m:oMath>
                </a14:m>
                <a:endParaRPr lang="en-IN" sz="2000"/>
              </a:p>
              <a:p>
                <a:pPr marL="285750" indent="-285750"/>
                <a14:m>
                  <m:oMath xmlns:m="http://schemas.openxmlformats.org/officeDocument/2006/math">
                    <m:sSubSup>
                      <m:sSubSupPr>
                        <m:ctrlPr>
                          <a:rPr lang="en-IN" sz="2000" i="1" dirty="0">
                            <a:latin typeface="Cambria Math" panose="02040503050406030204" pitchFamily="18" charset="0"/>
                          </a:rPr>
                        </m:ctrlPr>
                      </m:sSubSupPr>
                      <m:e>
                        <m:r>
                          <a:rPr lang="en-IN" sz="2000" b="1" i="1" dirty="0">
                            <a:latin typeface="Cambria Math" panose="02040503050406030204" pitchFamily="18" charset="0"/>
                          </a:rPr>
                          <m:t>𝒙</m:t>
                        </m:r>
                      </m:e>
                      <m:sub>
                        <m:r>
                          <a:rPr lang="en-IN" sz="2000" i="1" dirty="0">
                            <a:latin typeface="Cambria Math" panose="02040503050406030204" pitchFamily="18" charset="0"/>
                          </a:rPr>
                          <m:t>𝑔</m:t>
                        </m:r>
                      </m:sub>
                      <m:sup>
                        <m:r>
                          <a:rPr lang="en-IN" sz="2000" i="1" dirty="0">
                            <a:latin typeface="Cambria Math" panose="02040503050406030204" pitchFamily="18" charset="0"/>
                          </a:rPr>
                          <m:t>𝐺</m:t>
                        </m:r>
                      </m:sup>
                    </m:sSubSup>
                    <m:r>
                      <a:rPr lang="en-IN" sz="2000" dirty="0">
                        <a:latin typeface="Cambria Math" panose="02040503050406030204" pitchFamily="18" charset="0"/>
                      </a:rPr>
                      <m:t>∈</m:t>
                    </m:r>
                    <m:sSub>
                      <m:sSubPr>
                        <m:ctrlPr>
                          <a:rPr lang="en-IN" sz="2000" i="1" dirty="0">
                            <a:latin typeface="Cambria Math" panose="02040503050406030204" pitchFamily="18" charset="0"/>
                          </a:rPr>
                        </m:ctrlPr>
                      </m:sSubPr>
                      <m:e>
                        <m:r>
                          <a:rPr lang="en-IN" sz="2000" b="1" i="1" dirty="0">
                            <a:latin typeface="Cambria Math" panose="02040503050406030204" pitchFamily="18" charset="0"/>
                          </a:rPr>
                          <m:t>𝑿</m:t>
                        </m:r>
                      </m:e>
                      <m:sub>
                        <m:r>
                          <a:rPr lang="en-IN" sz="2000" i="1" dirty="0">
                            <a:latin typeface="Cambria Math" panose="02040503050406030204" pitchFamily="18" charset="0"/>
                          </a:rPr>
                          <m:t>𝐺</m:t>
                        </m:r>
                      </m:sub>
                    </m:sSub>
                    <m:r>
                      <a:rPr lang="en-IN" sz="2000" i="1">
                        <a:latin typeface="Cambria Math" panose="02040503050406030204" pitchFamily="18" charset="0"/>
                      </a:rPr>
                      <m:t>,</m:t>
                    </m:r>
                    <m:sSubSup>
                      <m:sSubSupPr>
                        <m:ctrlPr>
                          <a:rPr lang="en-IN" sz="2000" i="1" dirty="0">
                            <a:latin typeface="Cambria Math" panose="02040503050406030204" pitchFamily="18" charset="0"/>
                          </a:rPr>
                        </m:ctrlPr>
                      </m:sSubSupPr>
                      <m:e>
                        <m:r>
                          <a:rPr lang="en-IN" sz="2000" b="1" i="1" dirty="0">
                            <a:latin typeface="Cambria Math" panose="02040503050406030204" pitchFamily="18" charset="0"/>
                          </a:rPr>
                          <m:t>𝒙</m:t>
                        </m:r>
                      </m:e>
                      <m:sub>
                        <m:r>
                          <a:rPr lang="en-IN" sz="2000" i="1" dirty="0">
                            <a:latin typeface="Cambria Math" panose="02040503050406030204" pitchFamily="18" charset="0"/>
                          </a:rPr>
                          <m:t>𝑞</m:t>
                        </m:r>
                      </m:sub>
                      <m:sup>
                        <m:r>
                          <a:rPr lang="en-IN" sz="2000" i="1" dirty="0">
                            <a:latin typeface="Cambria Math" panose="02040503050406030204" pitchFamily="18" charset="0"/>
                          </a:rPr>
                          <m:t>𝑄</m:t>
                        </m:r>
                      </m:sup>
                    </m:sSubSup>
                  </m:oMath>
                </a14:m>
                <a:r>
                  <a:rPr lang="en-IN" sz="2000"/>
                  <a:t>∈</a:t>
                </a:r>
                <a14:m>
                  <m:oMath xmlns:m="http://schemas.openxmlformats.org/officeDocument/2006/math">
                    <m:r>
                      <a:rPr lang="en-IN" sz="2000" i="1" dirty="0">
                        <a:latin typeface="Cambria Math" panose="02040503050406030204" pitchFamily="18" charset="0"/>
                      </a:rPr>
                      <m:t> </m:t>
                    </m:r>
                    <m:sSub>
                      <m:sSubPr>
                        <m:ctrlPr>
                          <a:rPr lang="en-IN" sz="2000" i="1" dirty="0">
                            <a:latin typeface="Cambria Math" panose="02040503050406030204" pitchFamily="18" charset="0"/>
                          </a:rPr>
                        </m:ctrlPr>
                      </m:sSubPr>
                      <m:e>
                        <m:r>
                          <a:rPr lang="en-IN" sz="2000" i="1" dirty="0">
                            <a:latin typeface="Cambria Math" panose="02040503050406030204" pitchFamily="18" charset="0"/>
                          </a:rPr>
                          <m:t>𝑋</m:t>
                        </m:r>
                      </m:e>
                      <m:sub>
                        <m:r>
                          <a:rPr lang="en-IN" sz="2000" i="1" dirty="0">
                            <a:latin typeface="Cambria Math" panose="02040503050406030204" pitchFamily="18" charset="0"/>
                          </a:rPr>
                          <m:t>𝑄</m:t>
                        </m:r>
                      </m:sub>
                    </m:sSub>
                  </m:oMath>
                </a14:m>
                <a:endParaRPr lang="en-IN" sz="2000"/>
              </a:p>
              <a:p>
                <a:pPr marL="285750" indent="-285750"/>
                <a:r>
                  <a:rPr lang="en-IN" sz="2000"/>
                  <a:t>DNHN is trained on </a:t>
                </a:r>
                <a14:m>
                  <m:oMath xmlns:m="http://schemas.openxmlformats.org/officeDocument/2006/math">
                    <m:sSub>
                      <m:sSubPr>
                        <m:ctrlPr>
                          <a:rPr lang="en-IN" sz="2000" i="1" dirty="0">
                            <a:latin typeface="Cambria Math" panose="02040503050406030204" pitchFamily="18" charset="0"/>
                          </a:rPr>
                        </m:ctrlPr>
                      </m:sSubPr>
                      <m:e>
                        <m:r>
                          <a:rPr lang="en-IN" sz="2000" b="1" i="1" dirty="0">
                            <a:latin typeface="Cambria Math" panose="02040503050406030204" pitchFamily="18" charset="0"/>
                          </a:rPr>
                          <m:t>𝑿</m:t>
                        </m:r>
                      </m:e>
                      <m:sub>
                        <m:r>
                          <a:rPr lang="en-IN" sz="2000" i="1" dirty="0">
                            <a:latin typeface="Cambria Math" panose="02040503050406030204" pitchFamily="18" charset="0"/>
                          </a:rPr>
                          <m:t>𝔗</m:t>
                        </m:r>
                      </m:sub>
                    </m:sSub>
                  </m:oMath>
                </a14:m>
                <a:endParaRPr lang="en-IN" sz="2000"/>
              </a:p>
              <a:p>
                <a:pPr marL="285750" indent="-285750"/>
                <a:r>
                  <a:rPr lang="en-IN" sz="2000"/>
                  <a:t>Hash codes</a:t>
                </a:r>
                <a14:m>
                  <m:oMath xmlns:m="http://schemas.openxmlformats.org/officeDocument/2006/math">
                    <m:r>
                      <a:rPr lang="en-IN" sz="2000">
                        <a:latin typeface="Cambria Math" panose="02040503050406030204" pitchFamily="18" charset="0"/>
                      </a:rPr>
                      <m:t>, </m:t>
                    </m:r>
                    <m:sSubSup>
                      <m:sSubSupPr>
                        <m:ctrlPr>
                          <a:rPr lang="en-IN" sz="2000" i="1">
                            <a:latin typeface="Cambria Math" panose="02040503050406030204" pitchFamily="18" charset="0"/>
                          </a:rPr>
                        </m:ctrlPr>
                      </m:sSubSupPr>
                      <m:e>
                        <m:r>
                          <a:rPr lang="en-IN" sz="2000" i="1">
                            <a:latin typeface="Cambria Math" panose="02040503050406030204" pitchFamily="18" charset="0"/>
                          </a:rPr>
                          <m:t> </m:t>
                        </m:r>
                        <m:r>
                          <a:rPr lang="en-IN" sz="2000" b="1" i="1">
                            <a:latin typeface="Cambria Math" panose="02040503050406030204" pitchFamily="18" charset="0"/>
                          </a:rPr>
                          <m:t>𝒃</m:t>
                        </m:r>
                      </m:e>
                      <m:sub>
                        <m:r>
                          <a:rPr lang="en-IN" sz="2000" i="1">
                            <a:latin typeface="Cambria Math" panose="02040503050406030204" pitchFamily="18" charset="0"/>
                          </a:rPr>
                          <m:t>𝑔</m:t>
                        </m:r>
                      </m:sub>
                      <m:sup>
                        <m:r>
                          <a:rPr lang="en-IN" sz="2000" i="1">
                            <a:latin typeface="Cambria Math" panose="02040503050406030204" pitchFamily="18" charset="0"/>
                          </a:rPr>
                          <m:t>𝐺</m:t>
                        </m:r>
                      </m:sup>
                    </m:sSubSup>
                    <m:r>
                      <a:rPr lang="en-IN" sz="2000" i="1">
                        <a:latin typeface="Cambria Math" panose="02040503050406030204" pitchFamily="18" charset="0"/>
                      </a:rPr>
                      <m:t>, </m:t>
                    </m:r>
                    <m:sSubSup>
                      <m:sSubSupPr>
                        <m:ctrlPr>
                          <a:rPr lang="en-IN" sz="2000" i="1">
                            <a:latin typeface="Cambria Math" panose="02040503050406030204" pitchFamily="18" charset="0"/>
                          </a:rPr>
                        </m:ctrlPr>
                      </m:sSubSupPr>
                      <m:e>
                        <m:r>
                          <a:rPr lang="en-IN" sz="2000" b="1" i="1">
                            <a:latin typeface="Cambria Math" panose="02040503050406030204" pitchFamily="18" charset="0"/>
                          </a:rPr>
                          <m:t>𝒃</m:t>
                        </m:r>
                      </m:e>
                      <m:sub>
                        <m:r>
                          <a:rPr lang="en-IN" sz="2000" i="1">
                            <a:latin typeface="Cambria Math" panose="02040503050406030204" pitchFamily="18" charset="0"/>
                          </a:rPr>
                          <m:t>𝑞</m:t>
                        </m:r>
                      </m:sub>
                      <m:sup>
                        <m:r>
                          <a:rPr lang="en-IN" sz="2000" i="1">
                            <a:latin typeface="Cambria Math" panose="02040503050406030204" pitchFamily="18" charset="0"/>
                          </a:rPr>
                          <m:t>𝑄</m:t>
                        </m:r>
                      </m:sup>
                    </m:sSubSup>
                    <m:r>
                      <a:rPr lang="en-IN" sz="2000" i="1">
                        <a:latin typeface="Cambria Math" panose="02040503050406030204" pitchFamily="18" charset="0"/>
                        <a:ea typeface="Cambria Math" panose="02040503050406030204" pitchFamily="18" charset="0"/>
                      </a:rPr>
                      <m:t>∈</m:t>
                    </m:r>
                    <m:sSup>
                      <m:sSupPr>
                        <m:ctrlPr>
                          <a:rPr lang="en-IN" sz="2000" i="1">
                            <a:latin typeface="Cambria Math" panose="02040503050406030204" pitchFamily="18" charset="0"/>
                            <a:ea typeface="Cambria Math" panose="02040503050406030204" pitchFamily="18" charset="0"/>
                          </a:rPr>
                        </m:ctrlPr>
                      </m:sSupPr>
                      <m:e>
                        <m:d>
                          <m:dPr>
                            <m:begChr m:val="{"/>
                            <m:endChr m:val="}"/>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−1,1</m:t>
                            </m:r>
                          </m:e>
                        </m:d>
                      </m:e>
                      <m:sup>
                        <m:r>
                          <a:rPr lang="en-IN" sz="2000" i="1">
                            <a:latin typeface="Cambria Math" panose="02040503050406030204" pitchFamily="18" charset="0"/>
                            <a:ea typeface="Cambria Math" panose="02040503050406030204" pitchFamily="18" charset="0"/>
                          </a:rPr>
                          <m:t>𝐾</m:t>
                        </m:r>
                        <m:r>
                          <a:rPr lang="en-IN" sz="2000" i="1">
                            <a:latin typeface="Cambria Math" panose="02040503050406030204" pitchFamily="18" charset="0"/>
                            <a:ea typeface="Cambria Math" panose="02040503050406030204" pitchFamily="18" charset="0"/>
                          </a:rPr>
                          <m:t>×1</m:t>
                        </m:r>
                      </m:sup>
                    </m:sSup>
                  </m:oMath>
                </a14:m>
                <a:endParaRPr lang="en-IN" sz="2000"/>
              </a:p>
              <a:p>
                <a:pPr marL="285750" indent="-285750"/>
                <a14:m>
                  <m:oMath xmlns:m="http://schemas.openxmlformats.org/officeDocument/2006/math">
                    <m:r>
                      <a:rPr lang="en-IN" sz="2000" i="1" dirty="0">
                        <a:latin typeface="Cambria Math" panose="02040503050406030204" pitchFamily="18" charset="0"/>
                      </a:rPr>
                      <m:t>𝐾</m:t>
                    </m:r>
                  </m:oMath>
                </a14:m>
                <a:r>
                  <a:rPr lang="en-IN" sz="2000"/>
                  <a:t>: Length of Hash codes</a:t>
                </a:r>
              </a:p>
              <a:p>
                <a:pPr marL="285750" indent="-285750" algn="just"/>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𝑑</m:t>
                        </m:r>
                      </m:e>
                      <m:sub>
                        <m:r>
                          <a:rPr lang="en-IN" sz="2000" i="1">
                            <a:latin typeface="Cambria Math" panose="02040503050406030204" pitchFamily="18" charset="0"/>
                          </a:rPr>
                          <m:t>𝐻</m:t>
                        </m:r>
                      </m:sub>
                    </m:sSub>
                    <m:d>
                      <m:dPr>
                        <m:ctrlPr>
                          <a:rPr lang="en-IN" sz="2000" i="1">
                            <a:latin typeface="Cambria Math" panose="02040503050406030204" pitchFamily="18" charset="0"/>
                          </a:rPr>
                        </m:ctrlPr>
                      </m:dPr>
                      <m:e>
                        <m:sSubSup>
                          <m:sSubSupPr>
                            <m:ctrlPr>
                              <a:rPr lang="en-IN" sz="2000" i="1">
                                <a:latin typeface="Cambria Math" panose="02040503050406030204" pitchFamily="18" charset="0"/>
                              </a:rPr>
                            </m:ctrlPr>
                          </m:sSubSupPr>
                          <m:e>
                            <m:r>
                              <a:rPr lang="en-IN" sz="2000" b="1" i="1">
                                <a:latin typeface="Cambria Math" panose="02040503050406030204" pitchFamily="18" charset="0"/>
                              </a:rPr>
                              <m:t>𝒃</m:t>
                            </m:r>
                          </m:e>
                          <m:sub>
                            <m:r>
                              <a:rPr lang="en-IN" sz="2000" i="1">
                                <a:latin typeface="Cambria Math" panose="02040503050406030204" pitchFamily="18" charset="0"/>
                              </a:rPr>
                              <m:t>𝑔</m:t>
                            </m:r>
                          </m:sub>
                          <m:sup>
                            <m:r>
                              <a:rPr lang="en-IN" sz="2000" i="1">
                                <a:latin typeface="Cambria Math" panose="02040503050406030204" pitchFamily="18" charset="0"/>
                              </a:rPr>
                              <m:t>𝐺</m:t>
                            </m:r>
                          </m:sup>
                        </m:sSubSup>
                        <m:r>
                          <a:rPr lang="en-IN" sz="2000" i="1">
                            <a:latin typeface="Cambria Math" panose="02040503050406030204" pitchFamily="18" charset="0"/>
                          </a:rPr>
                          <m:t>, </m:t>
                        </m:r>
                        <m:sSubSup>
                          <m:sSubSupPr>
                            <m:ctrlPr>
                              <a:rPr lang="en-IN" sz="2000" i="1">
                                <a:latin typeface="Cambria Math" panose="02040503050406030204" pitchFamily="18" charset="0"/>
                              </a:rPr>
                            </m:ctrlPr>
                          </m:sSubSupPr>
                          <m:e>
                            <m:r>
                              <a:rPr lang="en-IN" sz="2000" b="1" i="1">
                                <a:latin typeface="Cambria Math" panose="02040503050406030204" pitchFamily="18" charset="0"/>
                              </a:rPr>
                              <m:t>𝒃</m:t>
                            </m:r>
                          </m:e>
                          <m:sub>
                            <m:r>
                              <a:rPr lang="en-IN" sz="2000" i="1">
                                <a:latin typeface="Cambria Math" panose="02040503050406030204" pitchFamily="18" charset="0"/>
                              </a:rPr>
                              <m:t>𝑞</m:t>
                            </m:r>
                          </m:sub>
                          <m:sup>
                            <m:r>
                              <a:rPr lang="en-IN" sz="2000" i="1">
                                <a:latin typeface="Cambria Math" panose="02040503050406030204" pitchFamily="18" charset="0"/>
                              </a:rPr>
                              <m:t>𝑄</m:t>
                            </m:r>
                          </m:sup>
                        </m:sSubSup>
                      </m:e>
                    </m:d>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m:t>
                    </m:r>
                    <m:d>
                      <m:dPr>
                        <m:begChr m:val="["/>
                        <m:endChr m:val="]"/>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0, </m:t>
                        </m:r>
                        <m:r>
                          <a:rPr lang="en-IN" sz="2000" i="1">
                            <a:latin typeface="Cambria Math" panose="02040503050406030204" pitchFamily="18" charset="0"/>
                            <a:ea typeface="Cambria Math" panose="02040503050406030204" pitchFamily="18" charset="0"/>
                          </a:rPr>
                          <m:t>𝐾</m:t>
                        </m:r>
                      </m:e>
                    </m:d>
                    <m:r>
                      <a:rPr lang="en-IN" sz="2000" i="1">
                        <a:latin typeface="Cambria Math" panose="02040503050406030204" pitchFamily="18" charset="0"/>
                        <a:ea typeface="Cambria Math" panose="02040503050406030204" pitchFamily="18" charset="0"/>
                      </a:rPr>
                      <m:t>;</m:t>
                    </m:r>
                  </m:oMath>
                </a14:m>
                <a:endParaRPr lang="en-IN" sz="2000" i="1">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IN" sz="2000"/>
              </a:p>
              <a:p>
                <a:pPr marL="0" indent="0">
                  <a:buNone/>
                </a:pPr>
                <a:endParaRPr lang="en-IN" sz="2000"/>
              </a:p>
            </p:txBody>
          </p:sp>
        </mc:Choice>
        <mc:Fallback xmlns="">
          <p:sp>
            <p:nvSpPr>
              <p:cNvPr id="4" name="Content Placeholder 3">
                <a:extLst>
                  <a:ext uri="{FF2B5EF4-FFF2-40B4-BE49-F238E27FC236}">
                    <a16:creationId xmlns:a16="http://schemas.microsoft.com/office/drawing/2014/main" id="{1A3E9A24-056A-2BB3-2EE8-CFD94F2CB9B9}"/>
                  </a:ext>
                </a:extLst>
              </p:cNvPr>
              <p:cNvSpPr>
                <a:spLocks noGrp="1" noRot="1" noChangeAspect="1" noMove="1" noResize="1" noEditPoints="1" noAdjustHandles="1" noChangeArrowheads="1" noChangeShapeType="1" noTextEdit="1"/>
              </p:cNvSpPr>
              <p:nvPr>
                <p:ph sz="half" idx="2"/>
              </p:nvPr>
            </p:nvSpPr>
            <p:spPr>
              <a:xfrm>
                <a:off x="7156717" y="1782906"/>
                <a:ext cx="5312914" cy="3896534"/>
              </a:xfrm>
              <a:blipFill>
                <a:blip r:embed="rId3"/>
                <a:stretch>
                  <a:fillRect l="-1032" t="-625"/>
                </a:stretch>
              </a:blipFill>
            </p:spPr>
            <p:txBody>
              <a:bodyPr/>
              <a:lstStyle/>
              <a:p>
                <a:r>
                  <a:rPr lang="en-US">
                    <a:noFill/>
                  </a:rPr>
                  <a:t> </a:t>
                </a:r>
              </a:p>
            </p:txBody>
          </p:sp>
        </mc:Fallback>
      </mc:AlternateContent>
      <p:sp>
        <p:nvSpPr>
          <p:cNvPr id="5" name="Date Placeholder 4">
            <a:extLst>
              <a:ext uri="{FF2B5EF4-FFF2-40B4-BE49-F238E27FC236}">
                <a16:creationId xmlns:a16="http://schemas.microsoft.com/office/drawing/2014/main" id="{97E864E2-0111-B9E6-1EFC-39F2DD2A2CE1}"/>
              </a:ext>
            </a:extLst>
          </p:cNvPr>
          <p:cNvSpPr>
            <a:spLocks noGrp="1"/>
          </p:cNvSpPr>
          <p:nvPr>
            <p:ph type="dt" sz="half" idx="10"/>
          </p:nvPr>
        </p:nvSpPr>
        <p:spPr>
          <a:xfrm>
            <a:off x="609600" y="6356351"/>
            <a:ext cx="2844800" cy="365125"/>
          </a:xfrm>
        </p:spPr>
        <p:txBody>
          <a:bodyPr/>
          <a:lstStyle/>
          <a:p>
            <a:fld id="{CFD7750D-627F-4EDC-8C89-6E257B6A0990}" type="datetime1">
              <a:rPr lang="en-GB" smtClean="0"/>
              <a:t>05/05/2025</a:t>
            </a:fld>
            <a:endParaRPr lang="en-GB"/>
          </a:p>
        </p:txBody>
      </p:sp>
      <p:sp>
        <p:nvSpPr>
          <p:cNvPr id="6" name="Footer Placeholder 5">
            <a:extLst>
              <a:ext uri="{FF2B5EF4-FFF2-40B4-BE49-F238E27FC236}">
                <a16:creationId xmlns:a16="http://schemas.microsoft.com/office/drawing/2014/main" id="{D8416F3D-EFA2-F3BB-3638-E845BF38DD4E}"/>
              </a:ext>
            </a:extLst>
          </p:cNvPr>
          <p:cNvSpPr>
            <a:spLocks noGrp="1"/>
          </p:cNvSpPr>
          <p:nvPr>
            <p:ph type="ftr" sz="quarter" idx="11"/>
          </p:nvPr>
        </p:nvSpPr>
        <p:spPr>
          <a:xfrm>
            <a:off x="2639616" y="6356351"/>
            <a:ext cx="6912768" cy="365125"/>
          </a:xfrm>
        </p:spPr>
        <p:txBody>
          <a:bodyPr/>
          <a:lstStyle/>
          <a:p>
            <a:r>
              <a:rPr lang="en-US"/>
              <a:t>Deep Neural Hashing for Medical Image Retrieval </a:t>
            </a:r>
            <a:endParaRPr lang="en-GB"/>
          </a:p>
        </p:txBody>
      </p:sp>
      <p:sp>
        <p:nvSpPr>
          <p:cNvPr id="7" name="Slide Number Placeholder 6">
            <a:extLst>
              <a:ext uri="{FF2B5EF4-FFF2-40B4-BE49-F238E27FC236}">
                <a16:creationId xmlns:a16="http://schemas.microsoft.com/office/drawing/2014/main" id="{2762521B-642E-DB11-3946-9D853FB7F183}"/>
              </a:ext>
            </a:extLst>
          </p:cNvPr>
          <p:cNvSpPr>
            <a:spLocks noGrp="1"/>
          </p:cNvSpPr>
          <p:nvPr>
            <p:ph type="sldNum" sz="quarter" idx="12"/>
          </p:nvPr>
        </p:nvSpPr>
        <p:spPr>
          <a:xfrm>
            <a:off x="8737600" y="6356351"/>
            <a:ext cx="2844800" cy="365125"/>
          </a:xfrm>
        </p:spPr>
        <p:txBody>
          <a:bodyPr/>
          <a:lstStyle/>
          <a:p>
            <a:fld id="{330EA680-D336-4FF7-8B7A-9848BB0A1C32}" type="slidenum">
              <a:rPr lang="en-GB" smtClean="0"/>
              <a:t>9</a:t>
            </a:fld>
            <a:endParaRPr lang="en-GB"/>
          </a:p>
        </p:txBody>
      </p:sp>
      <p:pic>
        <p:nvPicPr>
          <p:cNvPr id="8" name="Picture 7">
            <a:extLst>
              <a:ext uri="{FF2B5EF4-FFF2-40B4-BE49-F238E27FC236}">
                <a16:creationId xmlns:a16="http://schemas.microsoft.com/office/drawing/2014/main" id="{86189961-CCF8-04D9-51AF-2B60B2BE26A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423" b="31815"/>
          <a:stretch/>
        </p:blipFill>
        <p:spPr>
          <a:xfrm>
            <a:off x="0" y="1642188"/>
            <a:ext cx="6547117" cy="2817845"/>
          </a:xfrm>
          <a:prstGeom prst="rect">
            <a:avLst/>
          </a:prstGeom>
        </p:spPr>
      </p:pic>
    </p:spTree>
    <p:extLst>
      <p:ext uri="{BB962C8B-B14F-4D97-AF65-F5344CB8AC3E}">
        <p14:creationId xmlns:p14="http://schemas.microsoft.com/office/powerpoint/2010/main" val="585281536"/>
      </p:ext>
    </p:extLst>
  </p:cSld>
  <p:clrMapOvr>
    <a:masterClrMapping/>
  </p:clrMapOvr>
  <p:transition spd="med">
    <p:fade/>
  </p:transition>
</p:sld>
</file>

<file path=ppt/theme/theme1.xml><?xml version="1.0" encoding="utf-8"?>
<a:theme xmlns:a="http://schemas.openxmlformats.org/drawingml/2006/main" name="CoE_AI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MST Style">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E_AI_ppt_template" id="{12B2F046-12CA-40CE-9BEF-A2B61EB54AAC}" vid="{08999CF1-5371-497D-8A19-129888E724C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E_template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MST Style">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E_template_new" id="{1EA8C54B-55DB-4D4A-B9F6-21029C7D78B6}" vid="{666868C4-20E4-4648-93B8-BE180074A7E5}"/>
    </a:ext>
  </a:extLst>
</a:theme>
</file>

<file path=ppt/theme/theme4.xml><?xml version="1.0" encoding="utf-8"?>
<a:theme xmlns:a="http://schemas.openxmlformats.org/drawingml/2006/main" name="1_EE_template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MST Style">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E_template_new" id="{1EA8C54B-55DB-4D4A-B9F6-21029C7D78B6}" vid="{666868C4-20E4-4648-93B8-BE180074A7E5}"/>
    </a:ext>
  </a:extLst>
</a:theme>
</file>

<file path=ppt/theme/theme5.xml><?xml version="1.0" encoding="utf-8"?>
<a:theme xmlns:a="http://schemas.openxmlformats.org/drawingml/2006/main" name="2_EE_template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MST Style">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E_template_new" id="{1EA8C54B-55DB-4D4A-B9F6-21029C7D78B6}" vid="{666868C4-20E4-4648-93B8-BE180074A7E5}"/>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CoE_AI_ppt_template</Template>
  <TotalTime>293</TotalTime>
  <Words>2289</Words>
  <Application>Microsoft Office PowerPoint</Application>
  <PresentationFormat>Widescreen</PresentationFormat>
  <Paragraphs>331</Paragraphs>
  <Slides>30</Slides>
  <Notes>19</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30</vt:i4>
      </vt:variant>
    </vt:vector>
  </HeadingPairs>
  <TitlesOfParts>
    <vt:vector size="43" baseType="lpstr">
      <vt:lpstr>22</vt:lpstr>
      <vt:lpstr>Arial</vt:lpstr>
      <vt:lpstr>Arial Narrow</vt:lpstr>
      <vt:lpstr>Arial,Sans-Serif</vt:lpstr>
      <vt:lpstr>Calibri</vt:lpstr>
      <vt:lpstr>Calibri Light</vt:lpstr>
      <vt:lpstr>Cambria Math</vt:lpstr>
      <vt:lpstr>Segoe UI</vt:lpstr>
      <vt:lpstr>CoE_AI_ppt_template</vt:lpstr>
      <vt:lpstr>Custom Design</vt:lpstr>
      <vt:lpstr>EE_template_new</vt:lpstr>
      <vt:lpstr>1_EE_template_new</vt:lpstr>
      <vt:lpstr>2_EE_template_new</vt:lpstr>
      <vt:lpstr>Multi-label  Medical Image Retrieval Using Deep Neural Hashing</vt:lpstr>
      <vt:lpstr>Outline</vt:lpstr>
      <vt:lpstr>Content Based Medical Image Retrieval (CBMIR) </vt:lpstr>
      <vt:lpstr>Hashing was Introduced for Cryptography</vt:lpstr>
      <vt:lpstr>Deep Neural Hashing for Image Retrieval</vt:lpstr>
      <vt:lpstr>Deep Neural Hashing Network (DNHN)</vt:lpstr>
      <vt:lpstr>Deep Neural Hashing Network (DNHN)</vt:lpstr>
      <vt:lpstr>Medical Image Retrieval Using DNH</vt:lpstr>
      <vt:lpstr>Medical Image Retrieval Using DNH</vt:lpstr>
      <vt:lpstr>Medical Image Retrieval Using DNH</vt:lpstr>
      <vt:lpstr>Loss Function of DNH</vt:lpstr>
      <vt:lpstr>Problem Formulation</vt:lpstr>
      <vt:lpstr>Solution</vt:lpstr>
      <vt:lpstr>Example</vt:lpstr>
      <vt:lpstr>Adaptive HD Loss</vt:lpstr>
      <vt:lpstr>Cluster Ranking Loss</vt:lpstr>
      <vt:lpstr>Overall Loss</vt:lpstr>
      <vt:lpstr>Overall Training pipeline</vt:lpstr>
      <vt:lpstr>Experimental Setup</vt:lpstr>
      <vt:lpstr>Evaluation Metrics</vt:lpstr>
      <vt:lpstr>Quantitative Results</vt:lpstr>
      <vt:lpstr>Quantitative Results</vt:lpstr>
      <vt:lpstr>JSC vs HD</vt:lpstr>
      <vt:lpstr>Qualitative Results</vt:lpstr>
      <vt:lpstr>Results</vt:lpstr>
      <vt:lpstr>Results</vt:lpstr>
      <vt:lpstr>Limitation and Future Work</vt:lpstr>
      <vt:lpstr>Take Home Message</vt:lpstr>
      <vt:lpstr>Publications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asim17</dc:creator>
  <cp:lastModifiedBy>Asim Manna</cp:lastModifiedBy>
  <cp:revision>30</cp:revision>
  <dcterms:created xsi:type="dcterms:W3CDTF">2023-06-15T14:37:28Z</dcterms:created>
  <dcterms:modified xsi:type="dcterms:W3CDTF">2025-05-05T14:51:26Z</dcterms:modified>
</cp:coreProperties>
</file>