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61" r:id="rId7"/>
    <p:sldId id="258" r:id="rId8"/>
    <p:sldId id="262" r:id="rId9"/>
    <p:sldId id="263" r:id="rId10"/>
    <p:sldId id="264" r:id="rId11"/>
    <p:sldId id="266" r:id="rId12"/>
    <p:sldId id="257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D7E4F8-A942-2173-8590-A8C174F051DD}" v="4" dt="2023-03-14T15:58:51.090"/>
    <p1510:client id="{CADD952B-498C-43D4-B926-9F4CC45308F1}" v="823" dt="2023-03-15T09:35:23.8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082E-88B8-77EE-726D-94D664240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0378F-776A-B6FC-49CB-A72C5D5E3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FB824-9551-2678-96A5-543E83B3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949F-480B-4032-BF9B-356A56D4476B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5E0E8-4713-7B1A-38ED-7BBDC6DF1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31523-DE8B-229C-3652-9E81000C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78E3-8BE1-4851-B001-0837886B6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80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96B1-D829-98AE-4615-1FB4E74F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4847A-7BAA-FBC3-E66B-CDF2E494B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D6D3D-C938-525B-4F26-69A0C26AE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949F-480B-4032-BF9B-356A56D4476B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09510-4A63-FE4F-3868-E20FE349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00416-0279-9BF4-851B-52522A2C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78E3-8BE1-4851-B001-0837886B6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D58F8-EE7F-9A72-F070-EC6994B6B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23624-F67A-6386-18FD-7C689C4C0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9CCBA-0BA1-0B60-4E2A-1ED1353B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949F-480B-4032-BF9B-356A56D4476B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1D95C-D91F-4480-F68C-D8DE495E8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4A132-1972-53AC-25FA-BCA8F1B1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78E3-8BE1-4851-B001-0837886B6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01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BC356-CC06-1937-C45E-93D6684E8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D95CB-0989-BE95-206D-0EF7B6F87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10A3A-1DB5-0D84-784C-D22A75E3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949F-480B-4032-BF9B-356A56D4476B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96660-4C18-D547-AB6B-9BCB829E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232B0-79C0-0396-1083-9F1EB89D2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78E3-8BE1-4851-B001-0837886B6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23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FB3BB-65C4-6AD3-E1A5-DFFEC6756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E1800-40C4-7A5C-2C2C-18A97FFA7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1274E-6F52-FDF7-A0ED-C64A6BC0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949F-480B-4032-BF9B-356A56D4476B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AD5C3-0B95-5B6A-B5BD-8E0A91BB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BEBEB-644D-E2EE-8C97-278E4A1B2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78E3-8BE1-4851-B001-0837886B6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08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989C-1FC7-9E34-D2A8-BF9B6E1E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903FF-9DDA-E793-A008-E9EADE835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83F7C-79E6-4958-F192-A24A1B2E7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CE6CE-AFCA-37F2-4161-EFA74654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949F-480B-4032-BF9B-356A56D4476B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354B2-FD2E-2A9A-7610-5DEC93DD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378C5-8DAE-AFF2-3260-36B7A53C0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78E3-8BE1-4851-B001-0837886B6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75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5405-3B26-F47A-DBB5-ECC8B05F8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CB3FB-F592-445E-F62C-E5294D425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AF231-6B39-91D1-F9A9-188594D7E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5B8A4-0978-0E49-DC3F-464606467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768C9-DD41-C2FC-9B08-0CD0C1646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FDC408-605B-2D9A-E651-DF61BD00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949F-480B-4032-BF9B-356A56D4476B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883C2F-F49A-150F-8B91-844E38DD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3E7221-49A2-A309-4F6E-1DDE2EF2E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78E3-8BE1-4851-B001-0837886B6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99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FBC02-42C6-D0CD-A8C2-465403EFB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DA0660-D1DD-744F-685F-F06E1B1CB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949F-480B-4032-BF9B-356A56D4476B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95A8D-8783-5EE9-4558-9C481DE0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1FA00-4664-8E33-7506-E168E610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78E3-8BE1-4851-B001-0837886B6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76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F577B6-2C5A-59F8-B4C5-9FA7C4B2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949F-480B-4032-BF9B-356A56D4476B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7E9C27-2ED0-1499-2AD1-CC86E7560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68CEE-EA26-813C-93DC-EE8B3369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78E3-8BE1-4851-B001-0837886B6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96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28FC-DE87-C6B1-9A44-E70E212A1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CFB27-AD79-2B66-FABE-2191A4405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B4081-2AC7-412E-FAC3-4AB11639A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D4B5F-8651-63FB-6705-50C9F42EB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949F-480B-4032-BF9B-356A56D4476B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3C19F-BC7B-683B-A348-E70134E0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C133F-8395-2927-8708-4D9926EB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78E3-8BE1-4851-B001-0837886B6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12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5B75-8F42-3870-EA50-0FBFAC29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DC0E4E-9FBB-C0CE-E56F-26A56D92B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DF736-2039-BBD9-BB65-6501AD50F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27CD0-248E-4FF5-689B-0713D250B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949F-480B-4032-BF9B-356A56D4476B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000A3-983A-5DB1-D0AF-0CEF94C7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E5649-1FE3-2C97-8AED-D37DA38F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78E3-8BE1-4851-B001-0837886B6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72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F5BA77-B638-7E34-EE4A-3806D404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C3B01-1592-945D-5171-D36078554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0B328-D8D8-1559-E39D-7654E5FF7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0949F-480B-4032-BF9B-356A56D4476B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D26F6-486D-380F-2C34-91FC2736E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A0421-B352-7291-13D6-F17C92404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D78E3-8BE1-4851-B001-0837886B6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62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60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0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0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1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ader.elsevier.com/reader/sd/pii/S1568494621010309?token=92BABD42F321F691100BB31C194EA73BB835A8CF694A73F482F7FD82205F5588417F14A7FFCB1E121ACF70082FC7F699&amp;originRegion=eu-west-1&amp;originCreation=2023020413204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nk.springer.com/chapter/10.1007/978-3-319-63579-8_1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95;ged91846f0f_0_0">
            <a:extLst>
              <a:ext uri="{FF2B5EF4-FFF2-40B4-BE49-F238E27FC236}">
                <a16:creationId xmlns:a16="http://schemas.microsoft.com/office/drawing/2014/main" id="{5930C72D-1225-CC23-9379-8193749D0DE2}"/>
              </a:ext>
            </a:extLst>
          </p:cNvPr>
          <p:cNvGrpSpPr/>
          <p:nvPr/>
        </p:nvGrpSpPr>
        <p:grpSpPr>
          <a:xfrm>
            <a:off x="121296" y="94107"/>
            <a:ext cx="12070703" cy="558200"/>
            <a:chOff x="-4750" y="0"/>
            <a:chExt cx="9064800" cy="558200"/>
          </a:xfrm>
        </p:grpSpPr>
        <p:sp>
          <p:nvSpPr>
            <p:cNvPr id="5" name="Google Shape;96;ged91846f0f_0_0">
              <a:extLst>
                <a:ext uri="{FF2B5EF4-FFF2-40B4-BE49-F238E27FC236}">
                  <a16:creationId xmlns:a16="http://schemas.microsoft.com/office/drawing/2014/main" id="{B78B6603-3BA2-3884-47C1-0262B07C4932}"/>
                </a:ext>
              </a:extLst>
            </p:cNvPr>
            <p:cNvSpPr txBox="1"/>
            <p:nvPr/>
          </p:nvSpPr>
          <p:spPr>
            <a:xfrm>
              <a:off x="1724004" y="192271"/>
              <a:ext cx="7200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rgbClr val="6F6F6F"/>
                  </a:solidFill>
                  <a:latin typeface="Roboto"/>
                  <a:ea typeface="Roboto"/>
                  <a:cs typeface="Roboto"/>
                  <a:sym typeface="Roboto"/>
                </a:rPr>
                <a:t>Indian Institute of Technology Kharagpur, India | </a:t>
              </a:r>
              <a:r>
                <a:rPr lang="en-US" sz="1200" b="0" i="0" u="none" strike="noStrike" cap="none" dirty="0">
                  <a:solidFill>
                    <a:srgbClr val="8B93D1"/>
                  </a:solidFill>
                  <a:latin typeface="Roboto"/>
                  <a:ea typeface="Roboto"/>
                  <a:cs typeface="Roboto"/>
                  <a:sym typeface="Roboto"/>
                </a:rPr>
                <a:t>Centre of Excellence in Artificial Intelligence</a:t>
              </a:r>
              <a:endParaRPr sz="1200" b="0" i="0" u="none" strike="noStrike" cap="none" dirty="0">
                <a:solidFill>
                  <a:srgbClr val="8B93D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" name="Google Shape;97;ged91846f0f_0_0">
              <a:extLst>
                <a:ext uri="{FF2B5EF4-FFF2-40B4-BE49-F238E27FC236}">
                  <a16:creationId xmlns:a16="http://schemas.microsoft.com/office/drawing/2014/main" id="{C4796005-24C9-B02B-130E-07E578BC44F3}"/>
                </a:ext>
              </a:extLst>
            </p:cNvPr>
            <p:cNvSpPr/>
            <p:nvPr/>
          </p:nvSpPr>
          <p:spPr>
            <a:xfrm rot="-5400000">
              <a:off x="204800" y="-57150"/>
              <a:ext cx="552450" cy="666750"/>
            </a:xfrm>
            <a:prstGeom prst="flowChartOffpageConnector">
              <a:avLst/>
            </a:prstGeom>
            <a:solidFill>
              <a:srgbClr val="3C4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98;ged91846f0f_0_0">
              <a:extLst>
                <a:ext uri="{FF2B5EF4-FFF2-40B4-BE49-F238E27FC236}">
                  <a16:creationId xmlns:a16="http://schemas.microsoft.com/office/drawing/2014/main" id="{36BE9C9B-2FDD-D386-FA2E-D939015360AE}"/>
                </a:ext>
              </a:extLst>
            </p:cNvPr>
            <p:cNvSpPr/>
            <p:nvPr/>
          </p:nvSpPr>
          <p:spPr>
            <a:xfrm rot="-5400000">
              <a:off x="128600" y="-57150"/>
              <a:ext cx="552450" cy="666750"/>
            </a:xfrm>
            <a:prstGeom prst="flowChartOffpageConnector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99;ged91846f0f_0_0">
              <a:extLst>
                <a:ext uri="{FF2B5EF4-FFF2-40B4-BE49-F238E27FC236}">
                  <a16:creationId xmlns:a16="http://schemas.microsoft.com/office/drawing/2014/main" id="{DA50F8C1-E047-5CB6-01DF-D58EF7206ECE}"/>
                </a:ext>
              </a:extLst>
            </p:cNvPr>
            <p:cNvSpPr/>
            <p:nvPr/>
          </p:nvSpPr>
          <p:spPr>
            <a:xfrm rot="-5400000">
              <a:off x="52400" y="-57150"/>
              <a:ext cx="552450" cy="666750"/>
            </a:xfrm>
            <a:prstGeom prst="flowChartOffpageConnector">
              <a:avLst/>
            </a:prstGeom>
            <a:solidFill>
              <a:srgbClr val="3C4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" name="Google Shape;100;ged91846f0f_0_0">
              <a:extLst>
                <a:ext uri="{FF2B5EF4-FFF2-40B4-BE49-F238E27FC236}">
                  <a16:creationId xmlns:a16="http://schemas.microsoft.com/office/drawing/2014/main" id="{6A74760C-11DA-2CBE-329E-CDA406309A66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5" y="0"/>
              <a:ext cx="552600" cy="5526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Google Shape;101;ged91846f0f_0_0">
              <a:extLst>
                <a:ext uri="{FF2B5EF4-FFF2-40B4-BE49-F238E27FC236}">
                  <a16:creationId xmlns:a16="http://schemas.microsoft.com/office/drawing/2014/main" id="{3CAE9D0C-33D1-53CF-FBF0-4EF7099CD16D}"/>
                </a:ext>
              </a:extLst>
            </p:cNvPr>
            <p:cNvCxnSpPr/>
            <p:nvPr/>
          </p:nvCxnSpPr>
          <p:spPr>
            <a:xfrm>
              <a:off x="-4750" y="558200"/>
              <a:ext cx="9064800" cy="0"/>
            </a:xfrm>
            <a:prstGeom prst="straightConnector1">
              <a:avLst/>
            </a:prstGeom>
            <a:noFill/>
            <a:ln w="19050" cap="flat" cmpd="sng">
              <a:solidFill>
                <a:srgbClr val="3C489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" name="Google Shape;90;ged91846f0f_0_0">
            <a:extLst>
              <a:ext uri="{FF2B5EF4-FFF2-40B4-BE49-F238E27FC236}">
                <a16:creationId xmlns:a16="http://schemas.microsoft.com/office/drawing/2014/main" id="{5EF98E88-1186-6ED3-FFEA-1813DFC8FA33}"/>
              </a:ext>
            </a:extLst>
          </p:cNvPr>
          <p:cNvGrpSpPr/>
          <p:nvPr/>
        </p:nvGrpSpPr>
        <p:grpSpPr>
          <a:xfrm>
            <a:off x="121296" y="6606842"/>
            <a:ext cx="11917702" cy="246300"/>
            <a:chOff x="12846" y="6512735"/>
            <a:chExt cx="8949900" cy="246300"/>
          </a:xfrm>
        </p:grpSpPr>
        <p:cxnSp>
          <p:nvCxnSpPr>
            <p:cNvPr id="12" name="Google Shape;91;ged91846f0f_0_0">
              <a:extLst>
                <a:ext uri="{FF2B5EF4-FFF2-40B4-BE49-F238E27FC236}">
                  <a16:creationId xmlns:a16="http://schemas.microsoft.com/office/drawing/2014/main" id="{439A7714-86D5-E4E4-DE79-7B953DED004D}"/>
                </a:ext>
              </a:extLst>
            </p:cNvPr>
            <p:cNvCxnSpPr/>
            <p:nvPr/>
          </p:nvCxnSpPr>
          <p:spPr>
            <a:xfrm>
              <a:off x="12846" y="6512735"/>
              <a:ext cx="8949900" cy="0"/>
            </a:xfrm>
            <a:prstGeom prst="straightConnector1">
              <a:avLst/>
            </a:prstGeom>
            <a:noFill/>
            <a:ln w="19050" cap="flat" cmpd="sng">
              <a:solidFill>
                <a:srgbClr val="8B93D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94;ged91846f0f_0_0">
              <a:extLst>
                <a:ext uri="{FF2B5EF4-FFF2-40B4-BE49-F238E27FC236}">
                  <a16:creationId xmlns:a16="http://schemas.microsoft.com/office/drawing/2014/main" id="{4322709C-7DF3-DD25-7884-E7B35198DD15}"/>
                </a:ext>
              </a:extLst>
            </p:cNvPr>
            <p:cNvSpPr txBox="1"/>
            <p:nvPr/>
          </p:nvSpPr>
          <p:spPr>
            <a:xfrm>
              <a:off x="293920" y="6512735"/>
              <a:ext cx="1357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>
                <a:buSzPts val="1400"/>
              </a:pPr>
              <a:r>
                <a:rPr lang="en-US" sz="1000" dirty="0">
                  <a:solidFill>
                    <a:srgbClr val="8B93D1"/>
                  </a:solidFill>
                  <a:latin typeface="Roboto"/>
                  <a:ea typeface="Roboto"/>
                  <a:cs typeface="Roboto"/>
                  <a:sym typeface="Roboto"/>
                </a:rPr>
                <a:t>04 February 2022</a:t>
              </a:r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99772B61-ED25-6029-724A-67B4157CB85D}"/>
              </a:ext>
            </a:extLst>
          </p:cNvPr>
          <p:cNvSpPr>
            <a:spLocks noGrp="1"/>
          </p:cNvSpPr>
          <p:nvPr/>
        </p:nvSpPr>
        <p:spPr>
          <a:xfrm>
            <a:off x="1278294" y="1122363"/>
            <a:ext cx="9389706" cy="13035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Multimorbidity</a:t>
            </a:r>
            <a:r>
              <a:rPr lang="en-US" dirty="0"/>
              <a:t> Image Retrieval Using Deep Neural Hashing on NIH Chest X-ray </a:t>
            </a:r>
          </a:p>
        </p:txBody>
      </p:sp>
      <p:sp>
        <p:nvSpPr>
          <p:cNvPr id="15" name="Google Shape;94;ged91846f0f_0_0">
            <a:extLst>
              <a:ext uri="{FF2B5EF4-FFF2-40B4-BE49-F238E27FC236}">
                <a16:creationId xmlns:a16="http://schemas.microsoft.com/office/drawing/2014/main" id="{38D702A6-F4D2-53D9-A1C0-498BFDE41561}"/>
              </a:ext>
            </a:extLst>
          </p:cNvPr>
          <p:cNvSpPr txBox="1"/>
          <p:nvPr/>
        </p:nvSpPr>
        <p:spPr>
          <a:xfrm>
            <a:off x="2663563" y="6609769"/>
            <a:ext cx="6864873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buSzPts val="1400"/>
            </a:pPr>
            <a:r>
              <a:rPr lang="en-US" sz="1000" dirty="0">
                <a:solidFill>
                  <a:srgbClr val="8B93D1"/>
                </a:solidFill>
                <a:latin typeface="Roboto"/>
                <a:ea typeface="Roboto"/>
                <a:cs typeface="Roboto"/>
                <a:sym typeface="Roboto"/>
              </a:rPr>
              <a:t> CT Sinogram Denoising | Asim Manna</a:t>
            </a:r>
          </a:p>
        </p:txBody>
      </p:sp>
    </p:spTree>
    <p:extLst>
      <p:ext uri="{BB962C8B-B14F-4D97-AF65-F5344CB8AC3E}">
        <p14:creationId xmlns:p14="http://schemas.microsoft.com/office/powerpoint/2010/main" val="757001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95;ged91846f0f_0_0">
            <a:extLst>
              <a:ext uri="{FF2B5EF4-FFF2-40B4-BE49-F238E27FC236}">
                <a16:creationId xmlns:a16="http://schemas.microsoft.com/office/drawing/2014/main" id="{4A5D4130-9D80-CD56-EBB5-84F51DB18B5D}"/>
              </a:ext>
            </a:extLst>
          </p:cNvPr>
          <p:cNvGrpSpPr/>
          <p:nvPr/>
        </p:nvGrpSpPr>
        <p:grpSpPr>
          <a:xfrm>
            <a:off x="121296" y="94107"/>
            <a:ext cx="12070703" cy="558200"/>
            <a:chOff x="-4750" y="0"/>
            <a:chExt cx="9064800" cy="558200"/>
          </a:xfrm>
        </p:grpSpPr>
        <p:sp>
          <p:nvSpPr>
            <p:cNvPr id="5" name="Google Shape;96;ged91846f0f_0_0">
              <a:extLst>
                <a:ext uri="{FF2B5EF4-FFF2-40B4-BE49-F238E27FC236}">
                  <a16:creationId xmlns:a16="http://schemas.microsoft.com/office/drawing/2014/main" id="{FFACF8C1-C724-7E05-43BD-93ED32B4C340}"/>
                </a:ext>
              </a:extLst>
            </p:cNvPr>
            <p:cNvSpPr txBox="1"/>
            <p:nvPr/>
          </p:nvSpPr>
          <p:spPr>
            <a:xfrm>
              <a:off x="1724004" y="192271"/>
              <a:ext cx="7200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rgbClr val="6F6F6F"/>
                  </a:solidFill>
                  <a:latin typeface="Roboto"/>
                  <a:ea typeface="Roboto"/>
                  <a:cs typeface="Roboto"/>
                  <a:sym typeface="Roboto"/>
                </a:rPr>
                <a:t>Indian Institute of Technology Kharagpur, India | </a:t>
              </a:r>
              <a:r>
                <a:rPr lang="en-US" sz="1200" b="0" i="0" u="none" strike="noStrike" cap="none" dirty="0">
                  <a:solidFill>
                    <a:srgbClr val="8B93D1"/>
                  </a:solidFill>
                  <a:latin typeface="Roboto"/>
                  <a:ea typeface="Roboto"/>
                  <a:cs typeface="Roboto"/>
                  <a:sym typeface="Roboto"/>
                </a:rPr>
                <a:t>Centre of Excellence in Artificial Intelligence</a:t>
              </a:r>
              <a:endParaRPr sz="1200" b="0" i="0" u="none" strike="noStrike" cap="none" dirty="0">
                <a:solidFill>
                  <a:srgbClr val="8B93D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" name="Google Shape;97;ged91846f0f_0_0">
              <a:extLst>
                <a:ext uri="{FF2B5EF4-FFF2-40B4-BE49-F238E27FC236}">
                  <a16:creationId xmlns:a16="http://schemas.microsoft.com/office/drawing/2014/main" id="{9EA522E0-4AF5-6C91-B7A8-BDEBD0540CEF}"/>
                </a:ext>
              </a:extLst>
            </p:cNvPr>
            <p:cNvSpPr/>
            <p:nvPr/>
          </p:nvSpPr>
          <p:spPr>
            <a:xfrm rot="-5400000">
              <a:off x="204800" y="-57150"/>
              <a:ext cx="552450" cy="666750"/>
            </a:xfrm>
            <a:prstGeom prst="flowChartOffpageConnector">
              <a:avLst/>
            </a:prstGeom>
            <a:solidFill>
              <a:srgbClr val="3C4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98;ged91846f0f_0_0">
              <a:extLst>
                <a:ext uri="{FF2B5EF4-FFF2-40B4-BE49-F238E27FC236}">
                  <a16:creationId xmlns:a16="http://schemas.microsoft.com/office/drawing/2014/main" id="{75BE3960-FE4D-6665-CDF9-B7051D593597}"/>
                </a:ext>
              </a:extLst>
            </p:cNvPr>
            <p:cNvSpPr/>
            <p:nvPr/>
          </p:nvSpPr>
          <p:spPr>
            <a:xfrm rot="-5400000">
              <a:off x="128600" y="-57150"/>
              <a:ext cx="552450" cy="666750"/>
            </a:xfrm>
            <a:prstGeom prst="flowChartOffpageConnector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99;ged91846f0f_0_0">
              <a:extLst>
                <a:ext uri="{FF2B5EF4-FFF2-40B4-BE49-F238E27FC236}">
                  <a16:creationId xmlns:a16="http://schemas.microsoft.com/office/drawing/2014/main" id="{EFF60BCB-A04D-2EE8-30B7-109C918D79D2}"/>
                </a:ext>
              </a:extLst>
            </p:cNvPr>
            <p:cNvSpPr/>
            <p:nvPr/>
          </p:nvSpPr>
          <p:spPr>
            <a:xfrm rot="-5400000">
              <a:off x="52400" y="-57150"/>
              <a:ext cx="552450" cy="666750"/>
            </a:xfrm>
            <a:prstGeom prst="flowChartOffpageConnector">
              <a:avLst/>
            </a:prstGeom>
            <a:solidFill>
              <a:srgbClr val="3C4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" name="Google Shape;100;ged91846f0f_0_0">
              <a:extLst>
                <a:ext uri="{FF2B5EF4-FFF2-40B4-BE49-F238E27FC236}">
                  <a16:creationId xmlns:a16="http://schemas.microsoft.com/office/drawing/2014/main" id="{A07E96C3-695C-F987-9CF8-00DFA5A73846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5" y="0"/>
              <a:ext cx="552600" cy="5526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Google Shape;101;ged91846f0f_0_0">
              <a:extLst>
                <a:ext uri="{FF2B5EF4-FFF2-40B4-BE49-F238E27FC236}">
                  <a16:creationId xmlns:a16="http://schemas.microsoft.com/office/drawing/2014/main" id="{0B1E1BE1-7EC3-7AAB-3FD0-3BB31BC61113}"/>
                </a:ext>
              </a:extLst>
            </p:cNvPr>
            <p:cNvCxnSpPr/>
            <p:nvPr/>
          </p:nvCxnSpPr>
          <p:spPr>
            <a:xfrm>
              <a:off x="-4750" y="558200"/>
              <a:ext cx="9064800" cy="0"/>
            </a:xfrm>
            <a:prstGeom prst="straightConnector1">
              <a:avLst/>
            </a:prstGeom>
            <a:noFill/>
            <a:ln w="19050" cap="flat" cmpd="sng">
              <a:solidFill>
                <a:srgbClr val="3C489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" name="Google Shape;90;ged91846f0f_0_0">
            <a:extLst>
              <a:ext uri="{FF2B5EF4-FFF2-40B4-BE49-F238E27FC236}">
                <a16:creationId xmlns:a16="http://schemas.microsoft.com/office/drawing/2014/main" id="{2F5DBC95-37FC-B4D6-3C1B-FE0A53A51F9C}"/>
              </a:ext>
            </a:extLst>
          </p:cNvPr>
          <p:cNvGrpSpPr/>
          <p:nvPr/>
        </p:nvGrpSpPr>
        <p:grpSpPr>
          <a:xfrm>
            <a:off x="121296" y="6606842"/>
            <a:ext cx="11917702" cy="246300"/>
            <a:chOff x="12846" y="6512735"/>
            <a:chExt cx="8949900" cy="246300"/>
          </a:xfrm>
        </p:grpSpPr>
        <p:cxnSp>
          <p:nvCxnSpPr>
            <p:cNvPr id="12" name="Google Shape;91;ged91846f0f_0_0">
              <a:extLst>
                <a:ext uri="{FF2B5EF4-FFF2-40B4-BE49-F238E27FC236}">
                  <a16:creationId xmlns:a16="http://schemas.microsoft.com/office/drawing/2014/main" id="{3F763AF9-DD07-7F67-ABF1-F2E22F7C5386}"/>
                </a:ext>
              </a:extLst>
            </p:cNvPr>
            <p:cNvCxnSpPr/>
            <p:nvPr/>
          </p:nvCxnSpPr>
          <p:spPr>
            <a:xfrm>
              <a:off x="12846" y="6512735"/>
              <a:ext cx="8949900" cy="0"/>
            </a:xfrm>
            <a:prstGeom prst="straightConnector1">
              <a:avLst/>
            </a:prstGeom>
            <a:noFill/>
            <a:ln w="19050" cap="flat" cmpd="sng">
              <a:solidFill>
                <a:srgbClr val="8B93D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94;ged91846f0f_0_0">
              <a:extLst>
                <a:ext uri="{FF2B5EF4-FFF2-40B4-BE49-F238E27FC236}">
                  <a16:creationId xmlns:a16="http://schemas.microsoft.com/office/drawing/2014/main" id="{620B2650-5B3C-90F7-ED5C-DE5AA2A7430D}"/>
                </a:ext>
              </a:extLst>
            </p:cNvPr>
            <p:cNvSpPr txBox="1"/>
            <p:nvPr/>
          </p:nvSpPr>
          <p:spPr>
            <a:xfrm>
              <a:off x="293920" y="6512735"/>
              <a:ext cx="1357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>
                <a:buSzPts val="1400"/>
              </a:pPr>
              <a:r>
                <a:rPr lang="en-US" sz="1000" dirty="0">
                  <a:solidFill>
                    <a:srgbClr val="8B93D1"/>
                  </a:solidFill>
                  <a:latin typeface="Roboto"/>
                  <a:ea typeface="Roboto"/>
                  <a:cs typeface="Roboto"/>
                  <a:sym typeface="Roboto"/>
                </a:rPr>
                <a:t>04 February 2022</a:t>
              </a:r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EA25A038-F9A0-11B5-25C4-CCC390C5A508}"/>
              </a:ext>
            </a:extLst>
          </p:cNvPr>
          <p:cNvSpPr>
            <a:spLocks noGrp="1"/>
          </p:cNvSpPr>
          <p:nvPr/>
        </p:nvSpPr>
        <p:spPr>
          <a:xfrm>
            <a:off x="1278294" y="1122363"/>
            <a:ext cx="9389706" cy="13035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Multi-Disease Hashing </a:t>
            </a:r>
          </a:p>
        </p:txBody>
      </p:sp>
      <p:sp>
        <p:nvSpPr>
          <p:cNvPr id="15" name="Google Shape;94;ged91846f0f_0_0">
            <a:extLst>
              <a:ext uri="{FF2B5EF4-FFF2-40B4-BE49-F238E27FC236}">
                <a16:creationId xmlns:a16="http://schemas.microsoft.com/office/drawing/2014/main" id="{54B917DB-E8DF-BBE6-2452-199DCDE0E953}"/>
              </a:ext>
            </a:extLst>
          </p:cNvPr>
          <p:cNvSpPr txBox="1"/>
          <p:nvPr/>
        </p:nvSpPr>
        <p:spPr>
          <a:xfrm>
            <a:off x="2663563" y="6609769"/>
            <a:ext cx="6864873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buSzPts val="1400"/>
            </a:pPr>
            <a:r>
              <a:rPr lang="en-US" sz="1000" dirty="0">
                <a:solidFill>
                  <a:srgbClr val="8B93D1"/>
                </a:solidFill>
                <a:latin typeface="Roboto"/>
                <a:ea typeface="Roboto"/>
                <a:cs typeface="Roboto"/>
                <a:sym typeface="Roboto"/>
              </a:rPr>
              <a:t> CT Sinogram Denoising | Asim Manna</a:t>
            </a:r>
          </a:p>
        </p:txBody>
      </p:sp>
    </p:spTree>
    <p:extLst>
      <p:ext uri="{BB962C8B-B14F-4D97-AF65-F5344CB8AC3E}">
        <p14:creationId xmlns:p14="http://schemas.microsoft.com/office/powerpoint/2010/main" val="171024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95;ged91846f0f_0_0">
            <a:extLst>
              <a:ext uri="{FF2B5EF4-FFF2-40B4-BE49-F238E27FC236}">
                <a16:creationId xmlns:a16="http://schemas.microsoft.com/office/drawing/2014/main" id="{5930C72D-1225-CC23-9379-8193749D0DE2}"/>
              </a:ext>
            </a:extLst>
          </p:cNvPr>
          <p:cNvGrpSpPr/>
          <p:nvPr/>
        </p:nvGrpSpPr>
        <p:grpSpPr>
          <a:xfrm>
            <a:off x="121296" y="94107"/>
            <a:ext cx="12070703" cy="558200"/>
            <a:chOff x="-4750" y="0"/>
            <a:chExt cx="9064800" cy="558200"/>
          </a:xfrm>
        </p:grpSpPr>
        <p:sp>
          <p:nvSpPr>
            <p:cNvPr id="5" name="Google Shape;96;ged91846f0f_0_0">
              <a:extLst>
                <a:ext uri="{FF2B5EF4-FFF2-40B4-BE49-F238E27FC236}">
                  <a16:creationId xmlns:a16="http://schemas.microsoft.com/office/drawing/2014/main" id="{B78B6603-3BA2-3884-47C1-0262B07C4932}"/>
                </a:ext>
              </a:extLst>
            </p:cNvPr>
            <p:cNvSpPr txBox="1"/>
            <p:nvPr/>
          </p:nvSpPr>
          <p:spPr>
            <a:xfrm>
              <a:off x="1724004" y="192271"/>
              <a:ext cx="7200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rgbClr val="6F6F6F"/>
                  </a:solidFill>
                  <a:latin typeface="Roboto"/>
                  <a:ea typeface="Roboto"/>
                  <a:cs typeface="Roboto"/>
                  <a:sym typeface="Roboto"/>
                </a:rPr>
                <a:t>Indian Institute of Technology Kharagpur, India | </a:t>
              </a:r>
              <a:r>
                <a:rPr lang="en-US" sz="1200" b="0" i="0" u="none" strike="noStrike" cap="none" dirty="0">
                  <a:solidFill>
                    <a:srgbClr val="8B93D1"/>
                  </a:solidFill>
                  <a:latin typeface="Roboto"/>
                  <a:ea typeface="Roboto"/>
                  <a:cs typeface="Roboto"/>
                  <a:sym typeface="Roboto"/>
                </a:rPr>
                <a:t>Centre of Excellence in Artificial Intelligence</a:t>
              </a:r>
              <a:endParaRPr sz="1200" b="0" i="0" u="none" strike="noStrike" cap="none" dirty="0">
                <a:solidFill>
                  <a:srgbClr val="8B93D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" name="Google Shape;97;ged91846f0f_0_0">
              <a:extLst>
                <a:ext uri="{FF2B5EF4-FFF2-40B4-BE49-F238E27FC236}">
                  <a16:creationId xmlns:a16="http://schemas.microsoft.com/office/drawing/2014/main" id="{C4796005-24C9-B02B-130E-07E578BC44F3}"/>
                </a:ext>
              </a:extLst>
            </p:cNvPr>
            <p:cNvSpPr/>
            <p:nvPr/>
          </p:nvSpPr>
          <p:spPr>
            <a:xfrm rot="-5400000">
              <a:off x="204800" y="-57150"/>
              <a:ext cx="552450" cy="666750"/>
            </a:xfrm>
            <a:prstGeom prst="flowChartOffpageConnector">
              <a:avLst/>
            </a:prstGeom>
            <a:solidFill>
              <a:srgbClr val="3C4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98;ged91846f0f_0_0">
              <a:extLst>
                <a:ext uri="{FF2B5EF4-FFF2-40B4-BE49-F238E27FC236}">
                  <a16:creationId xmlns:a16="http://schemas.microsoft.com/office/drawing/2014/main" id="{36BE9C9B-2FDD-D386-FA2E-D939015360AE}"/>
                </a:ext>
              </a:extLst>
            </p:cNvPr>
            <p:cNvSpPr/>
            <p:nvPr/>
          </p:nvSpPr>
          <p:spPr>
            <a:xfrm rot="-5400000">
              <a:off x="128600" y="-57150"/>
              <a:ext cx="552450" cy="666750"/>
            </a:xfrm>
            <a:prstGeom prst="flowChartOffpageConnector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99;ged91846f0f_0_0">
              <a:extLst>
                <a:ext uri="{FF2B5EF4-FFF2-40B4-BE49-F238E27FC236}">
                  <a16:creationId xmlns:a16="http://schemas.microsoft.com/office/drawing/2014/main" id="{DA50F8C1-E047-5CB6-01DF-D58EF7206ECE}"/>
                </a:ext>
              </a:extLst>
            </p:cNvPr>
            <p:cNvSpPr/>
            <p:nvPr/>
          </p:nvSpPr>
          <p:spPr>
            <a:xfrm rot="-5400000">
              <a:off x="52400" y="-57150"/>
              <a:ext cx="552450" cy="666750"/>
            </a:xfrm>
            <a:prstGeom prst="flowChartOffpageConnector">
              <a:avLst/>
            </a:prstGeom>
            <a:solidFill>
              <a:srgbClr val="3C4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" name="Google Shape;100;ged91846f0f_0_0">
              <a:extLst>
                <a:ext uri="{FF2B5EF4-FFF2-40B4-BE49-F238E27FC236}">
                  <a16:creationId xmlns:a16="http://schemas.microsoft.com/office/drawing/2014/main" id="{6A74760C-11DA-2CBE-329E-CDA406309A66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5" y="0"/>
              <a:ext cx="552600" cy="5526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Google Shape;101;ged91846f0f_0_0">
              <a:extLst>
                <a:ext uri="{FF2B5EF4-FFF2-40B4-BE49-F238E27FC236}">
                  <a16:creationId xmlns:a16="http://schemas.microsoft.com/office/drawing/2014/main" id="{3CAE9D0C-33D1-53CF-FBF0-4EF7099CD16D}"/>
                </a:ext>
              </a:extLst>
            </p:cNvPr>
            <p:cNvCxnSpPr/>
            <p:nvPr/>
          </p:nvCxnSpPr>
          <p:spPr>
            <a:xfrm>
              <a:off x="-4750" y="558200"/>
              <a:ext cx="9064800" cy="0"/>
            </a:xfrm>
            <a:prstGeom prst="straightConnector1">
              <a:avLst/>
            </a:prstGeom>
            <a:noFill/>
            <a:ln w="19050" cap="flat" cmpd="sng">
              <a:solidFill>
                <a:srgbClr val="3C489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" name="Google Shape;90;ged91846f0f_0_0">
            <a:extLst>
              <a:ext uri="{FF2B5EF4-FFF2-40B4-BE49-F238E27FC236}">
                <a16:creationId xmlns:a16="http://schemas.microsoft.com/office/drawing/2014/main" id="{5EF98E88-1186-6ED3-FFEA-1813DFC8FA33}"/>
              </a:ext>
            </a:extLst>
          </p:cNvPr>
          <p:cNvGrpSpPr/>
          <p:nvPr/>
        </p:nvGrpSpPr>
        <p:grpSpPr>
          <a:xfrm>
            <a:off x="121296" y="6606842"/>
            <a:ext cx="11917702" cy="246300"/>
            <a:chOff x="12846" y="6512735"/>
            <a:chExt cx="8949900" cy="246300"/>
          </a:xfrm>
        </p:grpSpPr>
        <p:cxnSp>
          <p:nvCxnSpPr>
            <p:cNvPr id="12" name="Google Shape;91;ged91846f0f_0_0">
              <a:extLst>
                <a:ext uri="{FF2B5EF4-FFF2-40B4-BE49-F238E27FC236}">
                  <a16:creationId xmlns:a16="http://schemas.microsoft.com/office/drawing/2014/main" id="{439A7714-86D5-E4E4-DE79-7B953DED004D}"/>
                </a:ext>
              </a:extLst>
            </p:cNvPr>
            <p:cNvCxnSpPr/>
            <p:nvPr/>
          </p:nvCxnSpPr>
          <p:spPr>
            <a:xfrm>
              <a:off x="12846" y="6512735"/>
              <a:ext cx="8949900" cy="0"/>
            </a:xfrm>
            <a:prstGeom prst="straightConnector1">
              <a:avLst/>
            </a:prstGeom>
            <a:noFill/>
            <a:ln w="19050" cap="flat" cmpd="sng">
              <a:solidFill>
                <a:srgbClr val="8B93D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94;ged91846f0f_0_0">
              <a:extLst>
                <a:ext uri="{FF2B5EF4-FFF2-40B4-BE49-F238E27FC236}">
                  <a16:creationId xmlns:a16="http://schemas.microsoft.com/office/drawing/2014/main" id="{4322709C-7DF3-DD25-7884-E7B35198DD15}"/>
                </a:ext>
              </a:extLst>
            </p:cNvPr>
            <p:cNvSpPr txBox="1"/>
            <p:nvPr/>
          </p:nvSpPr>
          <p:spPr>
            <a:xfrm>
              <a:off x="293920" y="6512735"/>
              <a:ext cx="1357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>
                <a:buSzPts val="1400"/>
              </a:pPr>
              <a:r>
                <a:rPr lang="en-US" sz="1000" dirty="0">
                  <a:solidFill>
                    <a:srgbClr val="8B93D1"/>
                  </a:solidFill>
                  <a:latin typeface="Roboto"/>
                  <a:ea typeface="Roboto"/>
                  <a:cs typeface="Roboto"/>
                  <a:sym typeface="Roboto"/>
                </a:rPr>
                <a:t>04 February 2022</a:t>
              </a:r>
            </a:p>
          </p:txBody>
        </p:sp>
      </p:grpSp>
      <p:sp>
        <p:nvSpPr>
          <p:cNvPr id="15" name="Google Shape;94;ged91846f0f_0_0">
            <a:extLst>
              <a:ext uri="{FF2B5EF4-FFF2-40B4-BE49-F238E27FC236}">
                <a16:creationId xmlns:a16="http://schemas.microsoft.com/office/drawing/2014/main" id="{38D702A6-F4D2-53D9-A1C0-498BFDE41561}"/>
              </a:ext>
            </a:extLst>
          </p:cNvPr>
          <p:cNvSpPr txBox="1"/>
          <p:nvPr/>
        </p:nvSpPr>
        <p:spPr>
          <a:xfrm>
            <a:off x="2663563" y="6609769"/>
            <a:ext cx="6864873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buSzPts val="1400"/>
            </a:pPr>
            <a:r>
              <a:rPr lang="en-US" sz="1000" dirty="0">
                <a:solidFill>
                  <a:srgbClr val="8B93D1"/>
                </a:solidFill>
                <a:latin typeface="Roboto"/>
                <a:ea typeface="Roboto"/>
                <a:cs typeface="Roboto"/>
                <a:sym typeface="Roboto"/>
              </a:rPr>
              <a:t> Hashing for multimorbidity| Asim Manna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7E6F07-7ECF-031B-7224-7CF5D81796EA}"/>
              </a:ext>
            </a:extLst>
          </p:cNvPr>
          <p:cNvSpPr txBox="1"/>
          <p:nvPr/>
        </p:nvSpPr>
        <p:spPr>
          <a:xfrm>
            <a:off x="4837471" y="761002"/>
            <a:ext cx="34806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0" i="0" u="none" strike="noStrike" dirty="0">
                <a:solidFill>
                  <a:schemeClr val="accent1"/>
                </a:solidFill>
                <a:effectLst/>
                <a:latin typeface="Quattrocento Sans" panose="020B0502050000020003" pitchFamily="34" charset="0"/>
              </a:rPr>
              <a:t>Preamble</a:t>
            </a:r>
            <a:endParaRPr lang="en-IN" sz="44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EB4C474-EF39-F0C3-FD93-3282243BF5FB}"/>
                  </a:ext>
                </a:extLst>
              </p:cNvPr>
              <p:cNvSpPr txBox="1"/>
              <p:nvPr/>
            </p:nvSpPr>
            <p:spPr>
              <a:xfrm>
                <a:off x="324232" y="3767244"/>
                <a:ext cx="4301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EB4C474-EF39-F0C3-FD93-3282243BF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32" y="3767244"/>
                <a:ext cx="4301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0">
            <a:extLst>
              <a:ext uri="{FF2B5EF4-FFF2-40B4-BE49-F238E27FC236}">
                <a16:creationId xmlns:a16="http://schemas.microsoft.com/office/drawing/2014/main" id="{6E533D65-9179-74F6-9196-25680E1FC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55" y="2916640"/>
            <a:ext cx="833327" cy="82047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794E884-D9C1-558B-F3D5-F31F557F7224}"/>
              </a:ext>
            </a:extLst>
          </p:cNvPr>
          <p:cNvSpPr/>
          <p:nvPr/>
        </p:nvSpPr>
        <p:spPr>
          <a:xfrm>
            <a:off x="1749046" y="2916640"/>
            <a:ext cx="1107558" cy="850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net</a:t>
            </a:r>
            <a:r>
              <a:rPr lang="en-US" sz="1000" b="1" dirty="0">
                <a:cs typeface="Calibri"/>
              </a:rPr>
              <a:t>f </a:t>
            </a:r>
            <a:r>
              <a:rPr lang="en-US" b="1" dirty="0">
                <a:cs typeface="Calibri"/>
              </a:rPr>
              <a:t>(.)</a:t>
            </a:r>
            <a:endParaRPr lang="en-US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7813D1-B1C8-8F80-288C-64EE6456617D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>
            <a:off x="981882" y="3326880"/>
            <a:ext cx="767164" cy="15062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6703FC8-CFA9-2C5A-D123-5840228AEEAF}"/>
              </a:ext>
            </a:extLst>
          </p:cNvPr>
          <p:cNvSpPr/>
          <p:nvPr/>
        </p:nvSpPr>
        <p:spPr>
          <a:xfrm>
            <a:off x="3549445" y="2755605"/>
            <a:ext cx="496186" cy="134679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  <a:prstDash val="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1175AC-ABA8-15F2-39B1-E599CC2754D7}"/>
              </a:ext>
            </a:extLst>
          </p:cNvPr>
          <p:cNvCxnSpPr>
            <a:cxnSpLocks/>
          </p:cNvCxnSpPr>
          <p:nvPr/>
        </p:nvCxnSpPr>
        <p:spPr>
          <a:xfrm>
            <a:off x="2842542" y="3364807"/>
            <a:ext cx="706903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9E4900-19D7-115B-EF57-738321B5EE5F}"/>
              </a:ext>
            </a:extLst>
          </p:cNvPr>
          <p:cNvSpPr txBox="1"/>
          <p:nvPr/>
        </p:nvSpPr>
        <p:spPr>
          <a:xfrm rot="16200000">
            <a:off x="3445672" y="3084538"/>
            <a:ext cx="72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fc(.)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529CF5F-C8AB-7614-2A62-7A82943DF961}"/>
                  </a:ext>
                </a:extLst>
              </p:cNvPr>
              <p:cNvSpPr txBox="1"/>
              <p:nvPr/>
            </p:nvSpPr>
            <p:spPr>
              <a:xfrm>
                <a:off x="754393" y="2141966"/>
                <a:ext cx="1386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529CF5F-C8AB-7614-2A62-7A82943DF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3" y="2141966"/>
                <a:ext cx="13867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E21FC1B4-85EE-8691-7AFD-69CB32E706EE}"/>
              </a:ext>
            </a:extLst>
          </p:cNvPr>
          <p:cNvCxnSpPr>
            <a:cxnSpLocks/>
            <a:endCxn id="25" idx="2"/>
          </p:cNvCxnSpPr>
          <p:nvPr/>
        </p:nvCxnSpPr>
        <p:spPr>
          <a:xfrm rot="5400000" flipH="1" flipV="1">
            <a:off x="925015" y="2798360"/>
            <a:ext cx="809832" cy="235708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13DAC17-389C-F84A-69B8-B08247C1E23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26765" y="2895580"/>
            <a:ext cx="853509" cy="84947"/>
          </a:xfrm>
          <a:prstGeom prst="curvedConnector3">
            <a:avLst>
              <a:gd name="adj1" fmla="val 4424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9EE59FD-5905-A5B4-F8F9-895F8546095F}"/>
                  </a:ext>
                </a:extLst>
              </p:cNvPr>
              <p:cNvSpPr txBox="1"/>
              <p:nvPr/>
            </p:nvSpPr>
            <p:spPr>
              <a:xfrm>
                <a:off x="2528620" y="2183602"/>
                <a:ext cx="1386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9EE59FD-5905-A5B4-F8F9-895F85460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620" y="2183602"/>
                <a:ext cx="13867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F113D3F7-CA10-2337-8FD6-E8E7917D9D95}"/>
              </a:ext>
            </a:extLst>
          </p:cNvPr>
          <p:cNvSpPr/>
          <p:nvPr/>
        </p:nvSpPr>
        <p:spPr>
          <a:xfrm>
            <a:off x="4544098" y="2733368"/>
            <a:ext cx="496186" cy="1369027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  <a:prstDash val="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D7D3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D5A169-51C6-DBE3-0C7B-97E71747E70A}"/>
              </a:ext>
            </a:extLst>
          </p:cNvPr>
          <p:cNvSpPr txBox="1"/>
          <p:nvPr/>
        </p:nvSpPr>
        <p:spPr>
          <a:xfrm rot="16200000">
            <a:off x="4276480" y="3149745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Tanh(.)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7265BA5-DFE6-5647-B681-E1EE6A7F2FDC}"/>
              </a:ext>
            </a:extLst>
          </p:cNvPr>
          <p:cNvCxnSpPr>
            <a:cxnSpLocks/>
            <a:endCxn id="36" idx="0"/>
          </p:cNvCxnSpPr>
          <p:nvPr/>
        </p:nvCxnSpPr>
        <p:spPr>
          <a:xfrm flipV="1">
            <a:off x="4045631" y="3334411"/>
            <a:ext cx="498467" cy="16215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5376611B-D41E-E3FB-E5A8-BE495EBC3C1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72225" y="2949660"/>
            <a:ext cx="853509" cy="84947"/>
          </a:xfrm>
          <a:prstGeom prst="curvedConnector3">
            <a:avLst>
              <a:gd name="adj1" fmla="val 4424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0B939E5-A72B-FA84-D936-AE8DBBAC0FA2}"/>
                  </a:ext>
                </a:extLst>
              </p:cNvPr>
              <p:cNvSpPr txBox="1"/>
              <p:nvPr/>
            </p:nvSpPr>
            <p:spPr>
              <a:xfrm>
                <a:off x="3707184" y="2177907"/>
                <a:ext cx="1386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0B939E5-A72B-FA84-D936-AE8DBBAC0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184" y="2177907"/>
                <a:ext cx="138678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Double Brace 20">
            <a:extLst>
              <a:ext uri="{FF2B5EF4-FFF2-40B4-BE49-F238E27FC236}">
                <a16:creationId xmlns:a16="http://schemas.microsoft.com/office/drawing/2014/main" id="{4DB8F906-2D82-DDE9-959E-51E7AA066159}"/>
              </a:ext>
            </a:extLst>
          </p:cNvPr>
          <p:cNvSpPr/>
          <p:nvPr/>
        </p:nvSpPr>
        <p:spPr>
          <a:xfrm>
            <a:off x="9429134" y="3805311"/>
            <a:ext cx="1181809" cy="2172697"/>
          </a:xfrm>
          <a:prstGeom prst="bracePair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11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95;ged91846f0f_0_0">
            <a:extLst>
              <a:ext uri="{FF2B5EF4-FFF2-40B4-BE49-F238E27FC236}">
                <a16:creationId xmlns:a16="http://schemas.microsoft.com/office/drawing/2014/main" id="{D5DFDEB2-5888-61C5-4AEF-9BE8431EDD23}"/>
              </a:ext>
            </a:extLst>
          </p:cNvPr>
          <p:cNvGrpSpPr/>
          <p:nvPr/>
        </p:nvGrpSpPr>
        <p:grpSpPr>
          <a:xfrm>
            <a:off x="121296" y="94107"/>
            <a:ext cx="12070703" cy="558200"/>
            <a:chOff x="-4750" y="0"/>
            <a:chExt cx="9064800" cy="558200"/>
          </a:xfrm>
        </p:grpSpPr>
        <p:sp>
          <p:nvSpPr>
            <p:cNvPr id="5" name="Google Shape;96;ged91846f0f_0_0">
              <a:extLst>
                <a:ext uri="{FF2B5EF4-FFF2-40B4-BE49-F238E27FC236}">
                  <a16:creationId xmlns:a16="http://schemas.microsoft.com/office/drawing/2014/main" id="{30D1D58A-083E-94F9-3E76-1E3D553A8894}"/>
                </a:ext>
              </a:extLst>
            </p:cNvPr>
            <p:cNvSpPr txBox="1"/>
            <p:nvPr/>
          </p:nvSpPr>
          <p:spPr>
            <a:xfrm>
              <a:off x="1724004" y="192271"/>
              <a:ext cx="7200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rgbClr val="6F6F6F"/>
                  </a:solidFill>
                  <a:latin typeface="Roboto"/>
                  <a:ea typeface="Roboto"/>
                  <a:cs typeface="Roboto"/>
                  <a:sym typeface="Roboto"/>
                </a:rPr>
                <a:t>Indian Institute of Technology Kharagpur, India | </a:t>
              </a:r>
              <a:r>
                <a:rPr lang="en-US" sz="1200" b="0" i="0" u="none" strike="noStrike" cap="none" dirty="0">
                  <a:solidFill>
                    <a:srgbClr val="8B93D1"/>
                  </a:solidFill>
                  <a:latin typeface="Roboto"/>
                  <a:ea typeface="Roboto"/>
                  <a:cs typeface="Roboto"/>
                  <a:sym typeface="Roboto"/>
                </a:rPr>
                <a:t>Centre of Excellence in Artificial Intelligence</a:t>
              </a:r>
              <a:endParaRPr sz="1200" b="0" i="0" u="none" strike="noStrike" cap="none" dirty="0">
                <a:solidFill>
                  <a:srgbClr val="8B93D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" name="Google Shape;97;ged91846f0f_0_0">
              <a:extLst>
                <a:ext uri="{FF2B5EF4-FFF2-40B4-BE49-F238E27FC236}">
                  <a16:creationId xmlns:a16="http://schemas.microsoft.com/office/drawing/2014/main" id="{691D8E36-AA98-E28D-82AE-1ACE28145E25}"/>
                </a:ext>
              </a:extLst>
            </p:cNvPr>
            <p:cNvSpPr/>
            <p:nvPr/>
          </p:nvSpPr>
          <p:spPr>
            <a:xfrm rot="-5400000">
              <a:off x="204800" y="-57150"/>
              <a:ext cx="552450" cy="666750"/>
            </a:xfrm>
            <a:prstGeom prst="flowChartOffpageConnector">
              <a:avLst/>
            </a:prstGeom>
            <a:solidFill>
              <a:srgbClr val="3C4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98;ged91846f0f_0_0">
              <a:extLst>
                <a:ext uri="{FF2B5EF4-FFF2-40B4-BE49-F238E27FC236}">
                  <a16:creationId xmlns:a16="http://schemas.microsoft.com/office/drawing/2014/main" id="{0A4AECFB-6615-D2C3-BE53-222F54830374}"/>
                </a:ext>
              </a:extLst>
            </p:cNvPr>
            <p:cNvSpPr/>
            <p:nvPr/>
          </p:nvSpPr>
          <p:spPr>
            <a:xfrm rot="-5400000">
              <a:off x="128600" y="-57150"/>
              <a:ext cx="552450" cy="666750"/>
            </a:xfrm>
            <a:prstGeom prst="flowChartOffpageConnector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99;ged91846f0f_0_0">
              <a:extLst>
                <a:ext uri="{FF2B5EF4-FFF2-40B4-BE49-F238E27FC236}">
                  <a16:creationId xmlns:a16="http://schemas.microsoft.com/office/drawing/2014/main" id="{F941FAA2-5840-B007-AB89-5D5B13FD60DA}"/>
                </a:ext>
              </a:extLst>
            </p:cNvPr>
            <p:cNvSpPr/>
            <p:nvPr/>
          </p:nvSpPr>
          <p:spPr>
            <a:xfrm rot="-5400000">
              <a:off x="52400" y="-57150"/>
              <a:ext cx="552450" cy="666750"/>
            </a:xfrm>
            <a:prstGeom prst="flowChartOffpageConnector">
              <a:avLst/>
            </a:prstGeom>
            <a:solidFill>
              <a:srgbClr val="3C4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" name="Google Shape;100;ged91846f0f_0_0">
              <a:extLst>
                <a:ext uri="{FF2B5EF4-FFF2-40B4-BE49-F238E27FC236}">
                  <a16:creationId xmlns:a16="http://schemas.microsoft.com/office/drawing/2014/main" id="{1EDBC7DE-DFA9-24C5-9EC0-A488C5A896BA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5" y="0"/>
              <a:ext cx="552600" cy="5526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Google Shape;101;ged91846f0f_0_0">
              <a:extLst>
                <a:ext uri="{FF2B5EF4-FFF2-40B4-BE49-F238E27FC236}">
                  <a16:creationId xmlns:a16="http://schemas.microsoft.com/office/drawing/2014/main" id="{BD5F441A-5173-51D6-3997-55CE06FD0BCD}"/>
                </a:ext>
              </a:extLst>
            </p:cNvPr>
            <p:cNvCxnSpPr/>
            <p:nvPr/>
          </p:nvCxnSpPr>
          <p:spPr>
            <a:xfrm>
              <a:off x="-4750" y="558200"/>
              <a:ext cx="9064800" cy="0"/>
            </a:xfrm>
            <a:prstGeom prst="straightConnector1">
              <a:avLst/>
            </a:prstGeom>
            <a:noFill/>
            <a:ln w="19050" cap="flat" cmpd="sng">
              <a:solidFill>
                <a:srgbClr val="3C489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" name="Google Shape;90;ged91846f0f_0_0">
            <a:extLst>
              <a:ext uri="{FF2B5EF4-FFF2-40B4-BE49-F238E27FC236}">
                <a16:creationId xmlns:a16="http://schemas.microsoft.com/office/drawing/2014/main" id="{FC119561-DE8B-92A0-69ED-C22AAEA78220}"/>
              </a:ext>
            </a:extLst>
          </p:cNvPr>
          <p:cNvGrpSpPr/>
          <p:nvPr/>
        </p:nvGrpSpPr>
        <p:grpSpPr>
          <a:xfrm>
            <a:off x="121296" y="6606842"/>
            <a:ext cx="11917702" cy="246300"/>
            <a:chOff x="12846" y="6512735"/>
            <a:chExt cx="8949900" cy="246300"/>
          </a:xfrm>
        </p:grpSpPr>
        <p:cxnSp>
          <p:nvCxnSpPr>
            <p:cNvPr id="12" name="Google Shape;91;ged91846f0f_0_0">
              <a:extLst>
                <a:ext uri="{FF2B5EF4-FFF2-40B4-BE49-F238E27FC236}">
                  <a16:creationId xmlns:a16="http://schemas.microsoft.com/office/drawing/2014/main" id="{F9E2AD13-E17A-8A3B-DEAA-2BC944BA41C1}"/>
                </a:ext>
              </a:extLst>
            </p:cNvPr>
            <p:cNvCxnSpPr/>
            <p:nvPr/>
          </p:nvCxnSpPr>
          <p:spPr>
            <a:xfrm>
              <a:off x="12846" y="6512735"/>
              <a:ext cx="8949900" cy="0"/>
            </a:xfrm>
            <a:prstGeom prst="straightConnector1">
              <a:avLst/>
            </a:prstGeom>
            <a:noFill/>
            <a:ln w="19050" cap="flat" cmpd="sng">
              <a:solidFill>
                <a:srgbClr val="8B93D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94;ged91846f0f_0_0">
              <a:extLst>
                <a:ext uri="{FF2B5EF4-FFF2-40B4-BE49-F238E27FC236}">
                  <a16:creationId xmlns:a16="http://schemas.microsoft.com/office/drawing/2014/main" id="{1A938FA9-03CD-0249-5CFE-C43AFF2E200E}"/>
                </a:ext>
              </a:extLst>
            </p:cNvPr>
            <p:cNvSpPr txBox="1"/>
            <p:nvPr/>
          </p:nvSpPr>
          <p:spPr>
            <a:xfrm>
              <a:off x="293920" y="6512735"/>
              <a:ext cx="1357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>
                <a:buSzPts val="1400"/>
              </a:pPr>
              <a:r>
                <a:rPr lang="en-US" sz="1000" dirty="0">
                  <a:solidFill>
                    <a:srgbClr val="8B93D1"/>
                  </a:solidFill>
                  <a:latin typeface="Roboto"/>
                  <a:ea typeface="Roboto"/>
                  <a:cs typeface="Roboto"/>
                  <a:sym typeface="Roboto"/>
                </a:rPr>
                <a:t>04 February 2022</a:t>
              </a:r>
            </a:p>
          </p:txBody>
        </p:sp>
      </p:grpSp>
      <p:sp>
        <p:nvSpPr>
          <p:cNvPr id="15" name="Google Shape;94;ged91846f0f_0_0">
            <a:extLst>
              <a:ext uri="{FF2B5EF4-FFF2-40B4-BE49-F238E27FC236}">
                <a16:creationId xmlns:a16="http://schemas.microsoft.com/office/drawing/2014/main" id="{84BBCD46-B2F3-82F4-3AA6-801F50A986CA}"/>
              </a:ext>
            </a:extLst>
          </p:cNvPr>
          <p:cNvSpPr txBox="1"/>
          <p:nvPr/>
        </p:nvSpPr>
        <p:spPr>
          <a:xfrm>
            <a:off x="2663563" y="6609769"/>
            <a:ext cx="6864873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buSzPts val="1400"/>
            </a:pPr>
            <a:r>
              <a:rPr lang="en-US" sz="1000" dirty="0">
                <a:solidFill>
                  <a:srgbClr val="8B93D1"/>
                </a:solidFill>
                <a:latin typeface="Roboto"/>
                <a:ea typeface="Roboto"/>
                <a:cs typeface="Roboto"/>
                <a:sym typeface="Roboto"/>
              </a:rPr>
              <a:t>Hashing for multimorbidity | Asim Manna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4629CF-545A-9CB9-61E2-65936BF2D133}"/>
              </a:ext>
            </a:extLst>
          </p:cNvPr>
          <p:cNvSpPr txBox="1"/>
          <p:nvPr/>
        </p:nvSpPr>
        <p:spPr>
          <a:xfrm>
            <a:off x="4807870" y="762230"/>
            <a:ext cx="34806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1"/>
                </a:solidFill>
              </a:rPr>
              <a:t>Challenges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B546E5-06A0-D753-8F99-04338D60345C}"/>
                  </a:ext>
                </a:extLst>
              </p:cNvPr>
              <p:cNvSpPr txBox="1"/>
              <p:nvPr/>
            </p:nvSpPr>
            <p:spPr>
              <a:xfrm>
                <a:off x="240897" y="1479768"/>
                <a:ext cx="7538828" cy="397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+mn-lt"/>
                    <a:cs typeface="+mn-lt"/>
                  </a:rPr>
                  <a:t>Visual features with different symptoms in multimorbidity medical images can be very small,</a:t>
                </a:r>
                <a:endParaRPr lang="en-US" dirty="0">
                  <a:cs typeface="Calibri" panose="020F0502020204030204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Recognize a pair of images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1600" dirty="0"/>
                  <a:t>   is</a:t>
                </a:r>
                <a:r>
                  <a:rPr lang="en-IN" dirty="0"/>
                  <a:t> semantically similar or dissimilar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Hamming Distance </a:t>
                </a:r>
                <a:r>
                  <a:rPr lang="en-IN" b="1" dirty="0"/>
                  <a:t>(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𝒅</m:t>
                    </m:r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b="1" dirty="0"/>
                  <a:t>)</a:t>
                </a:r>
                <a:r>
                  <a:rPr lang="en-IN" dirty="0"/>
                  <a:t> measures the similarity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IN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IN" dirty="0"/>
                  <a:t>. 	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𝒅</m:t>
                    </m:r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num>
                      <m:den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I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d>
                          <m:d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IN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 ,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/>
                  <a:t> = Number of bits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IN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IN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Image representation to generate authenticate hash code.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Goal is to train a model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dirty="0"/>
                  <a:t> </a:t>
                </a:r>
              </a:p>
              <a:p>
                <a:r>
                  <a:rPr lang="en-IN" dirty="0"/>
                  <a:t>         defined by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such that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𝒅</m:t>
                    </m:r>
                    <m:d>
                      <m:d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will be         decreased if the class labels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IN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IN" dirty="0"/>
                  <a:t> are similar and vice-versa.</a:t>
                </a:r>
              </a:p>
              <a:p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B546E5-06A0-D753-8F99-04338D603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97" y="1479768"/>
                <a:ext cx="7538828" cy="3978205"/>
              </a:xfrm>
              <a:prstGeom prst="rect">
                <a:avLst/>
              </a:prstGeom>
              <a:blipFill>
                <a:blip r:embed="rId3"/>
                <a:stretch>
                  <a:fillRect l="-7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46EEDF10-2906-FBC9-C472-FEFBEA8358B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288489" y="2092973"/>
            <a:ext cx="981486" cy="1005428"/>
          </a:xfrm>
          <a:prstGeom prst="curvedConnector2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5D01293C-47F0-66EE-5A31-9B15F62CA4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18281" y="3974845"/>
            <a:ext cx="997856" cy="857440"/>
          </a:xfrm>
          <a:prstGeom prst="curvedConnector2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DF9C1112-E01B-793D-F2CD-23F5F9A8906D}"/>
              </a:ext>
            </a:extLst>
          </p:cNvPr>
          <p:cNvCxnSpPr>
            <a:cxnSpLocks/>
          </p:cNvCxnSpPr>
          <p:nvPr/>
        </p:nvCxnSpPr>
        <p:spPr>
          <a:xfrm>
            <a:off x="10130804" y="2092973"/>
            <a:ext cx="768343" cy="968878"/>
          </a:xfrm>
          <a:prstGeom prst="curvedConnector2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6A408D06-3417-46B9-0700-42977501ED59}"/>
              </a:ext>
            </a:extLst>
          </p:cNvPr>
          <p:cNvCxnSpPr>
            <a:cxnSpLocks/>
          </p:cNvCxnSpPr>
          <p:nvPr/>
        </p:nvCxnSpPr>
        <p:spPr>
          <a:xfrm rot="5400000">
            <a:off x="9997819" y="3961836"/>
            <a:ext cx="1034406" cy="768250"/>
          </a:xfrm>
          <a:prstGeom prst="curvedConnector2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F13865D-8D9F-6191-6700-1766E04789C7}"/>
                  </a:ext>
                </a:extLst>
              </p:cNvPr>
              <p:cNvSpPr txBox="1"/>
              <p:nvPr/>
            </p:nvSpPr>
            <p:spPr>
              <a:xfrm>
                <a:off x="9423331" y="1349985"/>
                <a:ext cx="4301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F13865D-8D9F-6191-6700-1766E0478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331" y="1349985"/>
                <a:ext cx="4301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8584732-147C-3325-7641-C0767A64351F}"/>
                  </a:ext>
                </a:extLst>
              </p:cNvPr>
              <p:cNvSpPr txBox="1"/>
              <p:nvPr/>
            </p:nvSpPr>
            <p:spPr>
              <a:xfrm>
                <a:off x="7814270" y="3904637"/>
                <a:ext cx="430161" cy="3956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8584732-147C-3325-7641-C0767A643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270" y="3904637"/>
                <a:ext cx="430161" cy="395621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0621F2E-5FBA-487D-8021-5FE2FE9DEA2C}"/>
                  </a:ext>
                </a:extLst>
              </p:cNvPr>
              <p:cNvSpPr txBox="1"/>
              <p:nvPr/>
            </p:nvSpPr>
            <p:spPr>
              <a:xfrm>
                <a:off x="9423332" y="5305611"/>
                <a:ext cx="4301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0621F2E-5FBA-487D-8021-5FE2FE9DE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332" y="5305611"/>
                <a:ext cx="430161" cy="369332"/>
              </a:xfrm>
              <a:prstGeom prst="rect">
                <a:avLst/>
              </a:prstGeom>
              <a:blipFill>
                <a:blip r:embed="rId7"/>
                <a:stretch>
                  <a:fillRect r="-57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074D977-0192-C736-0D89-A385DB3A863B}"/>
                  </a:ext>
                </a:extLst>
              </p:cNvPr>
              <p:cNvSpPr txBox="1"/>
              <p:nvPr/>
            </p:nvSpPr>
            <p:spPr>
              <a:xfrm>
                <a:off x="10913189" y="3795334"/>
                <a:ext cx="4301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074D977-0192-C736-0D89-A385DB3A8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3189" y="3795334"/>
                <a:ext cx="43016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33FDC6F-F151-0E0E-D3C6-BFEF1A2A3110}"/>
                  </a:ext>
                </a:extLst>
              </p:cNvPr>
              <p:cNvSpPr txBox="1"/>
              <p:nvPr/>
            </p:nvSpPr>
            <p:spPr>
              <a:xfrm>
                <a:off x="7732240" y="1959174"/>
                <a:ext cx="984969" cy="415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d>
                        <m:dPr>
                          <m:ctrlPr>
                            <a:rPr lang="en-IN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IN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IN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IN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IN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33FDC6F-F151-0E0E-D3C6-BFEF1A2A3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240" y="1959174"/>
                <a:ext cx="984969" cy="415370"/>
              </a:xfrm>
              <a:prstGeom prst="rect">
                <a:avLst/>
              </a:prstGeom>
              <a:blipFill>
                <a:blip r:embed="rId9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05D1A34-B618-1788-B722-04A684FBD06B}"/>
                  </a:ext>
                </a:extLst>
              </p:cNvPr>
              <p:cNvSpPr txBox="1"/>
              <p:nvPr/>
            </p:nvSpPr>
            <p:spPr>
              <a:xfrm>
                <a:off x="7577305" y="4469505"/>
                <a:ext cx="984969" cy="415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d>
                        <m:dPr>
                          <m:ctrlPr>
                            <a:rPr lang="en-IN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IN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IN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IN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IN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05D1A34-B618-1788-B722-04A684FBD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305" y="4469505"/>
                <a:ext cx="984969" cy="415370"/>
              </a:xfrm>
              <a:prstGeom prst="rect">
                <a:avLst/>
              </a:prstGeom>
              <a:blipFill>
                <a:blip r:embed="rId10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BE77D84-07FB-7578-527A-30A0FDAE4717}"/>
                  </a:ext>
                </a:extLst>
              </p:cNvPr>
              <p:cNvSpPr txBox="1"/>
              <p:nvPr/>
            </p:nvSpPr>
            <p:spPr>
              <a:xfrm>
                <a:off x="10559849" y="4457606"/>
                <a:ext cx="984969" cy="415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d>
                        <m:dPr>
                          <m:ctrlPr>
                            <a:rPr lang="en-IN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IN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IN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IN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IN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BE77D84-07FB-7578-527A-30A0FDAE4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849" y="4457606"/>
                <a:ext cx="984969" cy="415370"/>
              </a:xfrm>
              <a:prstGeom prst="rect">
                <a:avLst/>
              </a:prstGeom>
              <a:blipFill>
                <a:blip r:embed="rId11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345401-5594-1B28-F39F-B3ED12782219}"/>
                  </a:ext>
                </a:extLst>
              </p:cNvPr>
              <p:cNvSpPr txBox="1"/>
              <p:nvPr/>
            </p:nvSpPr>
            <p:spPr>
              <a:xfrm>
                <a:off x="10515022" y="2034991"/>
                <a:ext cx="984969" cy="415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d>
                        <m:dPr>
                          <m:ctrlPr>
                            <a:rPr lang="en-I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I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I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I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I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345401-5594-1B28-F39F-B3ED12782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022" y="2034991"/>
                <a:ext cx="984969" cy="415370"/>
              </a:xfrm>
              <a:prstGeom prst="rect">
                <a:avLst/>
              </a:prstGeom>
              <a:blipFill>
                <a:blip r:embed="rId12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A54A696-C6B2-A7C0-94B8-6E18F8E92F47}"/>
              </a:ext>
            </a:extLst>
          </p:cNvPr>
          <p:cNvCxnSpPr>
            <a:cxnSpLocks/>
          </p:cNvCxnSpPr>
          <p:nvPr/>
        </p:nvCxnSpPr>
        <p:spPr>
          <a:xfrm>
            <a:off x="7754281" y="1956617"/>
            <a:ext cx="0" cy="44245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DACF130-0563-2C32-08AF-FF2E0C9D42F2}"/>
              </a:ext>
            </a:extLst>
          </p:cNvPr>
          <p:cNvCxnSpPr>
            <a:cxnSpLocks/>
          </p:cNvCxnSpPr>
          <p:nvPr/>
        </p:nvCxnSpPr>
        <p:spPr>
          <a:xfrm flipV="1">
            <a:off x="11544623" y="2018811"/>
            <a:ext cx="0" cy="40485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5457B95-DF6B-B159-ACCE-9BCBAED388EF}"/>
              </a:ext>
            </a:extLst>
          </p:cNvPr>
          <p:cNvSpPr txBox="1"/>
          <p:nvPr/>
        </p:nvSpPr>
        <p:spPr>
          <a:xfrm>
            <a:off x="9312349" y="2454348"/>
            <a:ext cx="81516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b="1" dirty="0">
                <a:ea typeface="+mn-lt"/>
                <a:cs typeface="+mn-lt"/>
              </a:rPr>
              <a:t>Atelectasis</a:t>
            </a:r>
            <a:endParaRPr lang="en-US" sz="1000" b="1" dirty="0">
              <a:cs typeface="Calibri"/>
            </a:endParaRPr>
          </a:p>
        </p:txBody>
      </p:sp>
      <p:pic>
        <p:nvPicPr>
          <p:cNvPr id="22" name="Picture 23">
            <a:extLst>
              <a:ext uri="{FF2B5EF4-FFF2-40B4-BE49-F238E27FC236}">
                <a16:creationId xmlns:a16="http://schemas.microsoft.com/office/drawing/2014/main" id="{E2D0B44B-2424-9638-75B6-7A89728F95C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33095" y="3119991"/>
            <a:ext cx="831996" cy="75978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0BE3845-4640-F5F3-95BB-765390F3E856}"/>
              </a:ext>
            </a:extLst>
          </p:cNvPr>
          <p:cNvSpPr txBox="1"/>
          <p:nvPr/>
        </p:nvSpPr>
        <p:spPr>
          <a:xfrm>
            <a:off x="8302255" y="3916324"/>
            <a:ext cx="81516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b="1" dirty="0">
                <a:ea typeface="+mn-lt"/>
                <a:cs typeface="+mn-lt"/>
              </a:rPr>
              <a:t>Atelectasis</a:t>
            </a:r>
            <a:endParaRPr lang="en-US" sz="1000" b="1" dirty="0">
              <a:cs typeface="Calibri"/>
            </a:endParaRPr>
          </a:p>
        </p:txBody>
      </p:sp>
      <p:pic>
        <p:nvPicPr>
          <p:cNvPr id="26" name="Picture 26">
            <a:extLst>
              <a:ext uri="{FF2B5EF4-FFF2-40B4-BE49-F238E27FC236}">
                <a16:creationId xmlns:a16="http://schemas.microsoft.com/office/drawing/2014/main" id="{DCFC8E24-2C3D-543C-CAC8-7AA4D28C586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94171" y="4401990"/>
            <a:ext cx="945193" cy="93367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8BDF3A0-C17C-626A-8B2D-0833BE066E3C}"/>
              </a:ext>
            </a:extLst>
          </p:cNvPr>
          <p:cNvSpPr txBox="1"/>
          <p:nvPr/>
        </p:nvSpPr>
        <p:spPr>
          <a:xfrm>
            <a:off x="9011092" y="4164419"/>
            <a:ext cx="141767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 dirty="0">
                <a:ea typeface="+mn-lt"/>
                <a:cs typeface="+mn-lt"/>
              </a:rPr>
              <a:t>Atelectasis | Effusion</a:t>
            </a:r>
            <a:endParaRPr lang="en-US" sz="1000" b="1">
              <a:cs typeface="Calibri"/>
            </a:endParaRPr>
          </a:p>
          <a:p>
            <a:pPr algn="l"/>
            <a:endParaRPr lang="en-US" sz="1000" dirty="0">
              <a:cs typeface="Calibri"/>
            </a:endParaRPr>
          </a:p>
        </p:txBody>
      </p:sp>
      <p:pic>
        <p:nvPicPr>
          <p:cNvPr id="29" name="Picture 30">
            <a:extLst>
              <a:ext uri="{FF2B5EF4-FFF2-40B4-BE49-F238E27FC236}">
                <a16:creationId xmlns:a16="http://schemas.microsoft.com/office/drawing/2014/main" id="{4C635E98-5519-5229-4115-E9DE3B20C01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78939" y="3042240"/>
            <a:ext cx="883167" cy="85326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3336550-1523-C7F0-A7B4-2EDAAAFC16AA}"/>
              </a:ext>
            </a:extLst>
          </p:cNvPr>
          <p:cNvSpPr txBox="1"/>
          <p:nvPr/>
        </p:nvSpPr>
        <p:spPr>
          <a:xfrm>
            <a:off x="9587024" y="2791046"/>
            <a:ext cx="146197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 dirty="0">
                <a:ea typeface="+mn-lt"/>
                <a:cs typeface="+mn-lt"/>
              </a:rPr>
              <a:t>Effusion |  Infiltration</a:t>
            </a:r>
            <a:endParaRPr lang="en-US" sz="1000" b="1" dirty="0">
              <a:cs typeface="Calibri"/>
            </a:endParaRPr>
          </a:p>
          <a:p>
            <a:pPr algn="l"/>
            <a:endParaRPr lang="en-US" sz="1000" b="1" dirty="0">
              <a:cs typeface="Calibri"/>
            </a:endParaRPr>
          </a:p>
        </p:txBody>
      </p:sp>
      <p:pic>
        <p:nvPicPr>
          <p:cNvPr id="14" name="Picture 20">
            <a:extLst>
              <a:ext uri="{FF2B5EF4-FFF2-40B4-BE49-F238E27FC236}">
                <a16:creationId xmlns:a16="http://schemas.microsoft.com/office/drawing/2014/main" id="{CA59FB5D-3BCE-72DF-A896-DCBEA1F2AA3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262932" y="1714091"/>
            <a:ext cx="833327" cy="8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6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95;ged91846f0f_0_0">
            <a:extLst>
              <a:ext uri="{FF2B5EF4-FFF2-40B4-BE49-F238E27FC236}">
                <a16:creationId xmlns:a16="http://schemas.microsoft.com/office/drawing/2014/main" id="{5930C72D-1225-CC23-9379-8193749D0DE2}"/>
              </a:ext>
            </a:extLst>
          </p:cNvPr>
          <p:cNvGrpSpPr/>
          <p:nvPr/>
        </p:nvGrpSpPr>
        <p:grpSpPr>
          <a:xfrm>
            <a:off x="121296" y="94107"/>
            <a:ext cx="12070703" cy="558200"/>
            <a:chOff x="-4750" y="0"/>
            <a:chExt cx="9064800" cy="558200"/>
          </a:xfrm>
        </p:grpSpPr>
        <p:sp>
          <p:nvSpPr>
            <p:cNvPr id="5" name="Google Shape;96;ged91846f0f_0_0">
              <a:extLst>
                <a:ext uri="{FF2B5EF4-FFF2-40B4-BE49-F238E27FC236}">
                  <a16:creationId xmlns:a16="http://schemas.microsoft.com/office/drawing/2014/main" id="{B78B6603-3BA2-3884-47C1-0262B07C4932}"/>
                </a:ext>
              </a:extLst>
            </p:cNvPr>
            <p:cNvSpPr txBox="1"/>
            <p:nvPr/>
          </p:nvSpPr>
          <p:spPr>
            <a:xfrm>
              <a:off x="1724004" y="192271"/>
              <a:ext cx="7200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rgbClr val="6F6F6F"/>
                  </a:solidFill>
                  <a:latin typeface="Roboto"/>
                  <a:ea typeface="Roboto"/>
                  <a:cs typeface="Roboto"/>
                  <a:sym typeface="Roboto"/>
                </a:rPr>
                <a:t>Indian Institute of Technology Kharagpur, India | </a:t>
              </a:r>
              <a:r>
                <a:rPr lang="en-US" sz="1200" b="0" i="0" u="none" strike="noStrike" cap="none" dirty="0">
                  <a:solidFill>
                    <a:srgbClr val="8B93D1"/>
                  </a:solidFill>
                  <a:latin typeface="Roboto"/>
                  <a:ea typeface="Roboto"/>
                  <a:cs typeface="Roboto"/>
                  <a:sym typeface="Roboto"/>
                </a:rPr>
                <a:t>Centre of Excellence in Artificial Intelligence</a:t>
              </a:r>
              <a:endParaRPr sz="1200" b="0" i="0" u="none" strike="noStrike" cap="none" dirty="0">
                <a:solidFill>
                  <a:srgbClr val="8B93D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" name="Google Shape;97;ged91846f0f_0_0">
              <a:extLst>
                <a:ext uri="{FF2B5EF4-FFF2-40B4-BE49-F238E27FC236}">
                  <a16:creationId xmlns:a16="http://schemas.microsoft.com/office/drawing/2014/main" id="{C4796005-24C9-B02B-130E-07E578BC44F3}"/>
                </a:ext>
              </a:extLst>
            </p:cNvPr>
            <p:cNvSpPr/>
            <p:nvPr/>
          </p:nvSpPr>
          <p:spPr>
            <a:xfrm rot="-5400000">
              <a:off x="204800" y="-57150"/>
              <a:ext cx="552450" cy="666750"/>
            </a:xfrm>
            <a:prstGeom prst="flowChartOffpageConnector">
              <a:avLst/>
            </a:prstGeom>
            <a:solidFill>
              <a:srgbClr val="3C4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98;ged91846f0f_0_0">
              <a:extLst>
                <a:ext uri="{FF2B5EF4-FFF2-40B4-BE49-F238E27FC236}">
                  <a16:creationId xmlns:a16="http://schemas.microsoft.com/office/drawing/2014/main" id="{36BE9C9B-2FDD-D386-FA2E-D939015360AE}"/>
                </a:ext>
              </a:extLst>
            </p:cNvPr>
            <p:cNvSpPr/>
            <p:nvPr/>
          </p:nvSpPr>
          <p:spPr>
            <a:xfrm rot="-5400000">
              <a:off x="128600" y="-57150"/>
              <a:ext cx="552450" cy="666750"/>
            </a:xfrm>
            <a:prstGeom prst="flowChartOffpageConnector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99;ged91846f0f_0_0">
              <a:extLst>
                <a:ext uri="{FF2B5EF4-FFF2-40B4-BE49-F238E27FC236}">
                  <a16:creationId xmlns:a16="http://schemas.microsoft.com/office/drawing/2014/main" id="{DA50F8C1-E047-5CB6-01DF-D58EF7206ECE}"/>
                </a:ext>
              </a:extLst>
            </p:cNvPr>
            <p:cNvSpPr/>
            <p:nvPr/>
          </p:nvSpPr>
          <p:spPr>
            <a:xfrm rot="-5400000">
              <a:off x="52400" y="-57150"/>
              <a:ext cx="552450" cy="666750"/>
            </a:xfrm>
            <a:prstGeom prst="flowChartOffpageConnector">
              <a:avLst/>
            </a:prstGeom>
            <a:solidFill>
              <a:srgbClr val="3C4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" name="Google Shape;100;ged91846f0f_0_0">
              <a:extLst>
                <a:ext uri="{FF2B5EF4-FFF2-40B4-BE49-F238E27FC236}">
                  <a16:creationId xmlns:a16="http://schemas.microsoft.com/office/drawing/2014/main" id="{6A74760C-11DA-2CBE-329E-CDA406309A66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5" y="0"/>
              <a:ext cx="552600" cy="5526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Google Shape;101;ged91846f0f_0_0">
              <a:extLst>
                <a:ext uri="{FF2B5EF4-FFF2-40B4-BE49-F238E27FC236}">
                  <a16:creationId xmlns:a16="http://schemas.microsoft.com/office/drawing/2014/main" id="{3CAE9D0C-33D1-53CF-FBF0-4EF7099CD16D}"/>
                </a:ext>
              </a:extLst>
            </p:cNvPr>
            <p:cNvCxnSpPr/>
            <p:nvPr/>
          </p:nvCxnSpPr>
          <p:spPr>
            <a:xfrm>
              <a:off x="-4750" y="558200"/>
              <a:ext cx="9064800" cy="0"/>
            </a:xfrm>
            <a:prstGeom prst="straightConnector1">
              <a:avLst/>
            </a:prstGeom>
            <a:noFill/>
            <a:ln w="19050" cap="flat" cmpd="sng">
              <a:solidFill>
                <a:srgbClr val="3C489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" name="Google Shape;90;ged91846f0f_0_0">
            <a:extLst>
              <a:ext uri="{FF2B5EF4-FFF2-40B4-BE49-F238E27FC236}">
                <a16:creationId xmlns:a16="http://schemas.microsoft.com/office/drawing/2014/main" id="{5EF98E88-1186-6ED3-FFEA-1813DFC8FA33}"/>
              </a:ext>
            </a:extLst>
          </p:cNvPr>
          <p:cNvGrpSpPr/>
          <p:nvPr/>
        </p:nvGrpSpPr>
        <p:grpSpPr>
          <a:xfrm>
            <a:off x="121296" y="6606842"/>
            <a:ext cx="11917702" cy="246300"/>
            <a:chOff x="12846" y="6512735"/>
            <a:chExt cx="8949900" cy="246300"/>
          </a:xfrm>
        </p:grpSpPr>
        <p:cxnSp>
          <p:nvCxnSpPr>
            <p:cNvPr id="12" name="Google Shape;91;ged91846f0f_0_0">
              <a:extLst>
                <a:ext uri="{FF2B5EF4-FFF2-40B4-BE49-F238E27FC236}">
                  <a16:creationId xmlns:a16="http://schemas.microsoft.com/office/drawing/2014/main" id="{439A7714-86D5-E4E4-DE79-7B953DED004D}"/>
                </a:ext>
              </a:extLst>
            </p:cNvPr>
            <p:cNvCxnSpPr/>
            <p:nvPr/>
          </p:nvCxnSpPr>
          <p:spPr>
            <a:xfrm>
              <a:off x="12846" y="6512735"/>
              <a:ext cx="8949900" cy="0"/>
            </a:xfrm>
            <a:prstGeom prst="straightConnector1">
              <a:avLst/>
            </a:prstGeom>
            <a:noFill/>
            <a:ln w="19050" cap="flat" cmpd="sng">
              <a:solidFill>
                <a:srgbClr val="8B93D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94;ged91846f0f_0_0">
              <a:extLst>
                <a:ext uri="{FF2B5EF4-FFF2-40B4-BE49-F238E27FC236}">
                  <a16:creationId xmlns:a16="http://schemas.microsoft.com/office/drawing/2014/main" id="{4322709C-7DF3-DD25-7884-E7B35198DD15}"/>
                </a:ext>
              </a:extLst>
            </p:cNvPr>
            <p:cNvSpPr txBox="1"/>
            <p:nvPr/>
          </p:nvSpPr>
          <p:spPr>
            <a:xfrm>
              <a:off x="293920" y="6512735"/>
              <a:ext cx="1357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>
                <a:buSzPts val="1400"/>
              </a:pPr>
              <a:r>
                <a:rPr lang="en-US" sz="1000" dirty="0">
                  <a:solidFill>
                    <a:srgbClr val="8B93D1"/>
                  </a:solidFill>
                  <a:latin typeface="Roboto"/>
                  <a:ea typeface="Roboto"/>
                  <a:cs typeface="Roboto"/>
                  <a:sym typeface="Roboto"/>
                </a:rPr>
                <a:t>04 February 2022</a:t>
              </a:r>
            </a:p>
          </p:txBody>
        </p:sp>
      </p:grpSp>
      <p:sp>
        <p:nvSpPr>
          <p:cNvPr id="15" name="Google Shape;94;ged91846f0f_0_0">
            <a:extLst>
              <a:ext uri="{FF2B5EF4-FFF2-40B4-BE49-F238E27FC236}">
                <a16:creationId xmlns:a16="http://schemas.microsoft.com/office/drawing/2014/main" id="{38D702A6-F4D2-53D9-A1C0-498BFDE41561}"/>
              </a:ext>
            </a:extLst>
          </p:cNvPr>
          <p:cNvSpPr txBox="1"/>
          <p:nvPr/>
        </p:nvSpPr>
        <p:spPr>
          <a:xfrm>
            <a:off x="2663563" y="6609769"/>
            <a:ext cx="6864873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buSzPts val="1400"/>
            </a:pPr>
            <a:r>
              <a:rPr lang="en-US" sz="1000" dirty="0">
                <a:solidFill>
                  <a:srgbClr val="8B93D1"/>
                </a:solidFill>
                <a:latin typeface="Roboto"/>
                <a:ea typeface="Roboto"/>
                <a:cs typeface="Roboto"/>
                <a:sym typeface="Roboto"/>
              </a:rPr>
              <a:t> CT Sinogram Denoising | Asim Manna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0884C-049B-F747-C106-7780F05C6832}"/>
              </a:ext>
            </a:extLst>
          </p:cNvPr>
          <p:cNvSpPr txBox="1"/>
          <p:nvPr/>
        </p:nvSpPr>
        <p:spPr>
          <a:xfrm>
            <a:off x="4807870" y="762230"/>
            <a:ext cx="34806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1"/>
                </a:solidFill>
              </a:rPr>
              <a:t>Solution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24E3E1-F128-D59B-393E-A1E4907ADBC7}"/>
              </a:ext>
            </a:extLst>
          </p:cNvPr>
          <p:cNvSpPr txBox="1"/>
          <p:nvPr/>
        </p:nvSpPr>
        <p:spPr>
          <a:xfrm>
            <a:off x="1009141" y="1769806"/>
            <a:ext cx="709286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Contains three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Minimizing multi-label classification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Label thresholding using label co-occurrence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Minimizing similarity loss depends on threshold value</a:t>
            </a:r>
          </a:p>
        </p:txBody>
      </p:sp>
    </p:spTree>
    <p:extLst>
      <p:ext uri="{BB962C8B-B14F-4D97-AF65-F5344CB8AC3E}">
        <p14:creationId xmlns:p14="http://schemas.microsoft.com/office/powerpoint/2010/main" val="227155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95;ged91846f0f_0_0">
            <a:extLst>
              <a:ext uri="{FF2B5EF4-FFF2-40B4-BE49-F238E27FC236}">
                <a16:creationId xmlns:a16="http://schemas.microsoft.com/office/drawing/2014/main" id="{5930C72D-1225-CC23-9379-8193749D0DE2}"/>
              </a:ext>
            </a:extLst>
          </p:cNvPr>
          <p:cNvGrpSpPr/>
          <p:nvPr/>
        </p:nvGrpSpPr>
        <p:grpSpPr>
          <a:xfrm>
            <a:off x="121296" y="94107"/>
            <a:ext cx="12070703" cy="558200"/>
            <a:chOff x="-4750" y="0"/>
            <a:chExt cx="9064800" cy="558200"/>
          </a:xfrm>
        </p:grpSpPr>
        <p:sp>
          <p:nvSpPr>
            <p:cNvPr id="5" name="Google Shape;96;ged91846f0f_0_0">
              <a:extLst>
                <a:ext uri="{FF2B5EF4-FFF2-40B4-BE49-F238E27FC236}">
                  <a16:creationId xmlns:a16="http://schemas.microsoft.com/office/drawing/2014/main" id="{B78B6603-3BA2-3884-47C1-0262B07C4932}"/>
                </a:ext>
              </a:extLst>
            </p:cNvPr>
            <p:cNvSpPr txBox="1"/>
            <p:nvPr/>
          </p:nvSpPr>
          <p:spPr>
            <a:xfrm>
              <a:off x="1724004" y="192271"/>
              <a:ext cx="7200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rgbClr val="6F6F6F"/>
                  </a:solidFill>
                  <a:latin typeface="Roboto"/>
                  <a:ea typeface="Roboto"/>
                  <a:cs typeface="Roboto"/>
                  <a:sym typeface="Roboto"/>
                </a:rPr>
                <a:t>Indian Institute of Technology Kharagpur, India | </a:t>
              </a:r>
              <a:r>
                <a:rPr lang="en-US" sz="1200" b="0" i="0" u="none" strike="noStrike" cap="none" dirty="0">
                  <a:solidFill>
                    <a:srgbClr val="8B93D1"/>
                  </a:solidFill>
                  <a:latin typeface="Roboto"/>
                  <a:ea typeface="Roboto"/>
                  <a:cs typeface="Roboto"/>
                  <a:sym typeface="Roboto"/>
                </a:rPr>
                <a:t>Centre of Excellence in Artificial Intelligence</a:t>
              </a:r>
              <a:endParaRPr sz="1200" b="0" i="0" u="none" strike="noStrike" cap="none" dirty="0">
                <a:solidFill>
                  <a:srgbClr val="8B93D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" name="Google Shape;97;ged91846f0f_0_0">
              <a:extLst>
                <a:ext uri="{FF2B5EF4-FFF2-40B4-BE49-F238E27FC236}">
                  <a16:creationId xmlns:a16="http://schemas.microsoft.com/office/drawing/2014/main" id="{C4796005-24C9-B02B-130E-07E578BC44F3}"/>
                </a:ext>
              </a:extLst>
            </p:cNvPr>
            <p:cNvSpPr/>
            <p:nvPr/>
          </p:nvSpPr>
          <p:spPr>
            <a:xfrm rot="-5400000">
              <a:off x="204800" y="-57150"/>
              <a:ext cx="552450" cy="666750"/>
            </a:xfrm>
            <a:prstGeom prst="flowChartOffpageConnector">
              <a:avLst/>
            </a:prstGeom>
            <a:solidFill>
              <a:srgbClr val="3C4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98;ged91846f0f_0_0">
              <a:extLst>
                <a:ext uri="{FF2B5EF4-FFF2-40B4-BE49-F238E27FC236}">
                  <a16:creationId xmlns:a16="http://schemas.microsoft.com/office/drawing/2014/main" id="{36BE9C9B-2FDD-D386-FA2E-D939015360AE}"/>
                </a:ext>
              </a:extLst>
            </p:cNvPr>
            <p:cNvSpPr/>
            <p:nvPr/>
          </p:nvSpPr>
          <p:spPr>
            <a:xfrm rot="-5400000">
              <a:off x="128600" y="-57150"/>
              <a:ext cx="552450" cy="666750"/>
            </a:xfrm>
            <a:prstGeom prst="flowChartOffpageConnector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99;ged91846f0f_0_0">
              <a:extLst>
                <a:ext uri="{FF2B5EF4-FFF2-40B4-BE49-F238E27FC236}">
                  <a16:creationId xmlns:a16="http://schemas.microsoft.com/office/drawing/2014/main" id="{DA50F8C1-E047-5CB6-01DF-D58EF7206ECE}"/>
                </a:ext>
              </a:extLst>
            </p:cNvPr>
            <p:cNvSpPr/>
            <p:nvPr/>
          </p:nvSpPr>
          <p:spPr>
            <a:xfrm rot="-5400000">
              <a:off x="52400" y="-57150"/>
              <a:ext cx="552450" cy="666750"/>
            </a:xfrm>
            <a:prstGeom prst="flowChartOffpageConnector">
              <a:avLst/>
            </a:prstGeom>
            <a:solidFill>
              <a:srgbClr val="3C4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" name="Google Shape;100;ged91846f0f_0_0">
              <a:extLst>
                <a:ext uri="{FF2B5EF4-FFF2-40B4-BE49-F238E27FC236}">
                  <a16:creationId xmlns:a16="http://schemas.microsoft.com/office/drawing/2014/main" id="{6A74760C-11DA-2CBE-329E-CDA406309A66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5" y="0"/>
              <a:ext cx="552600" cy="5526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Google Shape;101;ged91846f0f_0_0">
              <a:extLst>
                <a:ext uri="{FF2B5EF4-FFF2-40B4-BE49-F238E27FC236}">
                  <a16:creationId xmlns:a16="http://schemas.microsoft.com/office/drawing/2014/main" id="{3CAE9D0C-33D1-53CF-FBF0-4EF7099CD16D}"/>
                </a:ext>
              </a:extLst>
            </p:cNvPr>
            <p:cNvCxnSpPr/>
            <p:nvPr/>
          </p:nvCxnSpPr>
          <p:spPr>
            <a:xfrm>
              <a:off x="-4750" y="558200"/>
              <a:ext cx="9064800" cy="0"/>
            </a:xfrm>
            <a:prstGeom prst="straightConnector1">
              <a:avLst/>
            </a:prstGeom>
            <a:noFill/>
            <a:ln w="19050" cap="flat" cmpd="sng">
              <a:solidFill>
                <a:srgbClr val="3C489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" name="Google Shape;90;ged91846f0f_0_0">
            <a:extLst>
              <a:ext uri="{FF2B5EF4-FFF2-40B4-BE49-F238E27FC236}">
                <a16:creationId xmlns:a16="http://schemas.microsoft.com/office/drawing/2014/main" id="{5EF98E88-1186-6ED3-FFEA-1813DFC8FA33}"/>
              </a:ext>
            </a:extLst>
          </p:cNvPr>
          <p:cNvGrpSpPr/>
          <p:nvPr/>
        </p:nvGrpSpPr>
        <p:grpSpPr>
          <a:xfrm>
            <a:off x="121296" y="6606842"/>
            <a:ext cx="11917702" cy="246300"/>
            <a:chOff x="12846" y="6512735"/>
            <a:chExt cx="8949900" cy="246300"/>
          </a:xfrm>
        </p:grpSpPr>
        <p:cxnSp>
          <p:nvCxnSpPr>
            <p:cNvPr id="12" name="Google Shape;91;ged91846f0f_0_0">
              <a:extLst>
                <a:ext uri="{FF2B5EF4-FFF2-40B4-BE49-F238E27FC236}">
                  <a16:creationId xmlns:a16="http://schemas.microsoft.com/office/drawing/2014/main" id="{439A7714-86D5-E4E4-DE79-7B953DED004D}"/>
                </a:ext>
              </a:extLst>
            </p:cNvPr>
            <p:cNvCxnSpPr/>
            <p:nvPr/>
          </p:nvCxnSpPr>
          <p:spPr>
            <a:xfrm>
              <a:off x="12846" y="6512735"/>
              <a:ext cx="8949900" cy="0"/>
            </a:xfrm>
            <a:prstGeom prst="straightConnector1">
              <a:avLst/>
            </a:prstGeom>
            <a:noFill/>
            <a:ln w="19050" cap="flat" cmpd="sng">
              <a:solidFill>
                <a:srgbClr val="8B93D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94;ged91846f0f_0_0">
              <a:extLst>
                <a:ext uri="{FF2B5EF4-FFF2-40B4-BE49-F238E27FC236}">
                  <a16:creationId xmlns:a16="http://schemas.microsoft.com/office/drawing/2014/main" id="{4322709C-7DF3-DD25-7884-E7B35198DD15}"/>
                </a:ext>
              </a:extLst>
            </p:cNvPr>
            <p:cNvSpPr txBox="1"/>
            <p:nvPr/>
          </p:nvSpPr>
          <p:spPr>
            <a:xfrm>
              <a:off x="293920" y="6512735"/>
              <a:ext cx="1357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>
                <a:buSzPts val="1400"/>
              </a:pPr>
              <a:r>
                <a:rPr lang="en-US" sz="1000" dirty="0">
                  <a:solidFill>
                    <a:srgbClr val="8B93D1"/>
                  </a:solidFill>
                  <a:latin typeface="Roboto"/>
                  <a:ea typeface="Roboto"/>
                  <a:cs typeface="Roboto"/>
                  <a:sym typeface="Roboto"/>
                </a:rPr>
                <a:t>04 February 2022</a:t>
              </a:r>
            </a:p>
          </p:txBody>
        </p:sp>
      </p:grpSp>
      <p:sp>
        <p:nvSpPr>
          <p:cNvPr id="15" name="Google Shape;94;ged91846f0f_0_0">
            <a:extLst>
              <a:ext uri="{FF2B5EF4-FFF2-40B4-BE49-F238E27FC236}">
                <a16:creationId xmlns:a16="http://schemas.microsoft.com/office/drawing/2014/main" id="{38D702A6-F4D2-53D9-A1C0-498BFDE41561}"/>
              </a:ext>
            </a:extLst>
          </p:cNvPr>
          <p:cNvSpPr txBox="1"/>
          <p:nvPr/>
        </p:nvSpPr>
        <p:spPr>
          <a:xfrm>
            <a:off x="2663563" y="6609769"/>
            <a:ext cx="6864873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buSzPts val="1400"/>
            </a:pPr>
            <a:r>
              <a:rPr lang="en-US" sz="1000" dirty="0">
                <a:solidFill>
                  <a:srgbClr val="8B93D1"/>
                </a:solidFill>
                <a:latin typeface="Roboto"/>
                <a:ea typeface="Roboto"/>
                <a:cs typeface="Roboto"/>
                <a:sym typeface="Roboto"/>
              </a:rPr>
              <a:t> Hashing for multimorbidity | Asim Manna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0884C-049B-F747-C106-7780F05C6832}"/>
              </a:ext>
            </a:extLst>
          </p:cNvPr>
          <p:cNvSpPr txBox="1"/>
          <p:nvPr/>
        </p:nvSpPr>
        <p:spPr>
          <a:xfrm>
            <a:off x="4807870" y="762230"/>
            <a:ext cx="34806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1"/>
                </a:solidFill>
              </a:rPr>
              <a:t>Solution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24E3E1-F128-D59B-393E-A1E4907ADBC7}"/>
              </a:ext>
            </a:extLst>
          </p:cNvPr>
          <p:cNvSpPr txBox="1"/>
          <p:nvPr/>
        </p:nvSpPr>
        <p:spPr>
          <a:xfrm>
            <a:off x="495575" y="1531671"/>
            <a:ext cx="7092867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dirty="0">
                <a:solidFill>
                  <a:schemeClr val="accent2"/>
                </a:solidFill>
              </a:rPr>
              <a:t>Multi-label classification loss</a:t>
            </a:r>
          </a:p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620148F-4E54-97F9-85D8-BC0C2D94ABB5}"/>
                  </a:ext>
                </a:extLst>
              </p:cNvPr>
              <p:cNvSpPr txBox="1"/>
              <p:nvPr/>
            </p:nvSpPr>
            <p:spPr>
              <a:xfrm>
                <a:off x="1184118" y="3901261"/>
                <a:ext cx="4301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620148F-4E54-97F9-85D8-BC0C2D94A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118" y="3901261"/>
                <a:ext cx="4301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20">
            <a:extLst>
              <a:ext uri="{FF2B5EF4-FFF2-40B4-BE49-F238E27FC236}">
                <a16:creationId xmlns:a16="http://schemas.microsoft.com/office/drawing/2014/main" id="{2AFBAC99-0CF6-1C75-4EC1-8551A69E9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290" y="3067494"/>
            <a:ext cx="833327" cy="82047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7F44A30-3D81-906A-AF34-F9C418B0B30D}"/>
              </a:ext>
            </a:extLst>
          </p:cNvPr>
          <p:cNvSpPr/>
          <p:nvPr/>
        </p:nvSpPr>
        <p:spPr>
          <a:xfrm>
            <a:off x="2842542" y="3075915"/>
            <a:ext cx="1107558" cy="850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net</a:t>
            </a:r>
            <a:r>
              <a:rPr lang="en-US" sz="1000" b="1" dirty="0">
                <a:cs typeface="Calibri"/>
              </a:rPr>
              <a:t>f </a:t>
            </a:r>
            <a:r>
              <a:rPr lang="en-US" b="1" dirty="0">
                <a:cs typeface="Calibri"/>
              </a:rPr>
              <a:t>(.)</a:t>
            </a:r>
            <a:endParaRPr lang="en-US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574C4B-99E6-2D9F-C9D8-7F14FE4FEE36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1816617" y="3477734"/>
            <a:ext cx="1025925" cy="2348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83474D3-F7E0-07E5-FBD2-5C54FF760432}"/>
              </a:ext>
            </a:extLst>
          </p:cNvPr>
          <p:cNvSpPr/>
          <p:nvPr/>
        </p:nvSpPr>
        <p:spPr>
          <a:xfrm>
            <a:off x="4651744" y="2843238"/>
            <a:ext cx="496186" cy="134679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  <a:prstDash val="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8BE23DC-A706-8E89-4733-1F3363F071F1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950100" y="3473489"/>
            <a:ext cx="701644" cy="43144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2FB695-9BBA-5625-B795-FF6AAA52C8A7}"/>
              </a:ext>
            </a:extLst>
          </p:cNvPr>
          <p:cNvSpPr txBox="1"/>
          <p:nvPr/>
        </p:nvSpPr>
        <p:spPr>
          <a:xfrm>
            <a:off x="4654941" y="3373185"/>
            <a:ext cx="72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fc(.)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2C185B-4C20-8AA7-3343-16BEBC7C37C0}"/>
              </a:ext>
            </a:extLst>
          </p:cNvPr>
          <p:cNvSpPr/>
          <p:nvPr/>
        </p:nvSpPr>
        <p:spPr>
          <a:xfrm>
            <a:off x="5677669" y="2899527"/>
            <a:ext cx="418331" cy="110029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  <a:prstDash val="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54157FC-966E-94BD-D93F-84038BBBAF72}"/>
                  </a:ext>
                </a:extLst>
              </p:cNvPr>
              <p:cNvSpPr txBox="1"/>
              <p:nvPr/>
            </p:nvSpPr>
            <p:spPr>
              <a:xfrm>
                <a:off x="7588442" y="1759974"/>
                <a:ext cx="4450556" cy="996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Training dataset: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b="0" i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bSup>
                    <m:r>
                      <a:rPr lang="en-I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IN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IN" dirty="0"/>
                      <m:t>∈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/>
                      <m:sup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sup>
                    </m:sSubSup>
                  </m:oMath>
                </a14:m>
                <a:r>
                  <a:rPr lang="en-IN" b="0" dirty="0"/>
                  <a:t> , L = #label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sup>
                    </m:sSubSup>
                  </m:oMath>
                </a14:m>
                <a:endParaRPr lang="en-IN" b="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54157FC-966E-94BD-D93F-84038BBBA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442" y="1759974"/>
                <a:ext cx="4450556" cy="996235"/>
              </a:xfrm>
              <a:prstGeom prst="rect">
                <a:avLst/>
              </a:prstGeom>
              <a:blipFill>
                <a:blip r:embed="rId6"/>
                <a:stretch>
                  <a:fillRect l="-959" t="-1840" b="-67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486D9A0-5D7F-7FD9-D667-15BAE3C3E238}"/>
                  </a:ext>
                </a:extLst>
              </p:cNvPr>
              <p:cNvSpPr txBox="1"/>
              <p:nvPr/>
            </p:nvSpPr>
            <p:spPr>
              <a:xfrm>
                <a:off x="5886834" y="4847287"/>
                <a:ext cx="4776824" cy="479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b="0" dirty="0"/>
                  <a:t>(.)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𝐵𝐶𝐸𝑊𝑖𝑡h𝐿𝑜𝑔𝑖𝑡𝐿𝑜𝑠𝑠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b="0" dirty="0"/>
                  <a:t>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486D9A0-5D7F-7FD9-D667-15BAE3C3E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834" y="4847287"/>
                <a:ext cx="4776824" cy="479042"/>
              </a:xfrm>
              <a:prstGeom prst="rect">
                <a:avLst/>
              </a:prstGeom>
              <a:blipFill>
                <a:blip r:embed="rId7"/>
                <a:stretch>
                  <a:fillRect l="-255" t="-108861" b="-1734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146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95;ged91846f0f_0_0">
            <a:extLst>
              <a:ext uri="{FF2B5EF4-FFF2-40B4-BE49-F238E27FC236}">
                <a16:creationId xmlns:a16="http://schemas.microsoft.com/office/drawing/2014/main" id="{5930C72D-1225-CC23-9379-8193749D0DE2}"/>
              </a:ext>
            </a:extLst>
          </p:cNvPr>
          <p:cNvGrpSpPr/>
          <p:nvPr/>
        </p:nvGrpSpPr>
        <p:grpSpPr>
          <a:xfrm>
            <a:off x="121296" y="94107"/>
            <a:ext cx="12070703" cy="558200"/>
            <a:chOff x="-4750" y="0"/>
            <a:chExt cx="9064800" cy="558200"/>
          </a:xfrm>
        </p:grpSpPr>
        <p:sp>
          <p:nvSpPr>
            <p:cNvPr id="5" name="Google Shape;96;ged91846f0f_0_0">
              <a:extLst>
                <a:ext uri="{FF2B5EF4-FFF2-40B4-BE49-F238E27FC236}">
                  <a16:creationId xmlns:a16="http://schemas.microsoft.com/office/drawing/2014/main" id="{B78B6603-3BA2-3884-47C1-0262B07C4932}"/>
                </a:ext>
              </a:extLst>
            </p:cNvPr>
            <p:cNvSpPr txBox="1"/>
            <p:nvPr/>
          </p:nvSpPr>
          <p:spPr>
            <a:xfrm>
              <a:off x="1724004" y="192271"/>
              <a:ext cx="7200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rgbClr val="6F6F6F"/>
                  </a:solidFill>
                  <a:latin typeface="Roboto"/>
                  <a:ea typeface="Roboto"/>
                  <a:cs typeface="Roboto"/>
                  <a:sym typeface="Roboto"/>
                </a:rPr>
                <a:t>Indian Institute of Technology Kharagpur, India | </a:t>
              </a:r>
              <a:r>
                <a:rPr lang="en-US" sz="1200" b="0" i="0" u="none" strike="noStrike" cap="none" dirty="0">
                  <a:solidFill>
                    <a:srgbClr val="8B93D1"/>
                  </a:solidFill>
                  <a:latin typeface="Roboto"/>
                  <a:ea typeface="Roboto"/>
                  <a:cs typeface="Roboto"/>
                  <a:sym typeface="Roboto"/>
                </a:rPr>
                <a:t>Centre of Excellence in Artificial Intelligence</a:t>
              </a:r>
              <a:endParaRPr sz="1200" b="0" i="0" u="none" strike="noStrike" cap="none" dirty="0">
                <a:solidFill>
                  <a:srgbClr val="8B93D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" name="Google Shape;97;ged91846f0f_0_0">
              <a:extLst>
                <a:ext uri="{FF2B5EF4-FFF2-40B4-BE49-F238E27FC236}">
                  <a16:creationId xmlns:a16="http://schemas.microsoft.com/office/drawing/2014/main" id="{C4796005-24C9-B02B-130E-07E578BC44F3}"/>
                </a:ext>
              </a:extLst>
            </p:cNvPr>
            <p:cNvSpPr/>
            <p:nvPr/>
          </p:nvSpPr>
          <p:spPr>
            <a:xfrm rot="-5400000">
              <a:off x="204800" y="-57150"/>
              <a:ext cx="552450" cy="666750"/>
            </a:xfrm>
            <a:prstGeom prst="flowChartOffpageConnector">
              <a:avLst/>
            </a:prstGeom>
            <a:solidFill>
              <a:srgbClr val="3C4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98;ged91846f0f_0_0">
              <a:extLst>
                <a:ext uri="{FF2B5EF4-FFF2-40B4-BE49-F238E27FC236}">
                  <a16:creationId xmlns:a16="http://schemas.microsoft.com/office/drawing/2014/main" id="{36BE9C9B-2FDD-D386-FA2E-D939015360AE}"/>
                </a:ext>
              </a:extLst>
            </p:cNvPr>
            <p:cNvSpPr/>
            <p:nvPr/>
          </p:nvSpPr>
          <p:spPr>
            <a:xfrm rot="-5400000">
              <a:off x="128600" y="-57150"/>
              <a:ext cx="552450" cy="666750"/>
            </a:xfrm>
            <a:prstGeom prst="flowChartOffpageConnector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99;ged91846f0f_0_0">
              <a:extLst>
                <a:ext uri="{FF2B5EF4-FFF2-40B4-BE49-F238E27FC236}">
                  <a16:creationId xmlns:a16="http://schemas.microsoft.com/office/drawing/2014/main" id="{DA50F8C1-E047-5CB6-01DF-D58EF7206ECE}"/>
                </a:ext>
              </a:extLst>
            </p:cNvPr>
            <p:cNvSpPr/>
            <p:nvPr/>
          </p:nvSpPr>
          <p:spPr>
            <a:xfrm rot="-5400000">
              <a:off x="52400" y="-57150"/>
              <a:ext cx="552450" cy="666750"/>
            </a:xfrm>
            <a:prstGeom prst="flowChartOffpageConnector">
              <a:avLst/>
            </a:prstGeom>
            <a:solidFill>
              <a:srgbClr val="3C4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" name="Google Shape;100;ged91846f0f_0_0">
              <a:extLst>
                <a:ext uri="{FF2B5EF4-FFF2-40B4-BE49-F238E27FC236}">
                  <a16:creationId xmlns:a16="http://schemas.microsoft.com/office/drawing/2014/main" id="{6A74760C-11DA-2CBE-329E-CDA406309A66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5" y="0"/>
              <a:ext cx="552600" cy="5526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Google Shape;101;ged91846f0f_0_0">
              <a:extLst>
                <a:ext uri="{FF2B5EF4-FFF2-40B4-BE49-F238E27FC236}">
                  <a16:creationId xmlns:a16="http://schemas.microsoft.com/office/drawing/2014/main" id="{3CAE9D0C-33D1-53CF-FBF0-4EF7099CD16D}"/>
                </a:ext>
              </a:extLst>
            </p:cNvPr>
            <p:cNvCxnSpPr/>
            <p:nvPr/>
          </p:nvCxnSpPr>
          <p:spPr>
            <a:xfrm>
              <a:off x="-4750" y="558200"/>
              <a:ext cx="9064800" cy="0"/>
            </a:xfrm>
            <a:prstGeom prst="straightConnector1">
              <a:avLst/>
            </a:prstGeom>
            <a:noFill/>
            <a:ln w="19050" cap="flat" cmpd="sng">
              <a:solidFill>
                <a:srgbClr val="3C489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" name="Google Shape;90;ged91846f0f_0_0">
            <a:extLst>
              <a:ext uri="{FF2B5EF4-FFF2-40B4-BE49-F238E27FC236}">
                <a16:creationId xmlns:a16="http://schemas.microsoft.com/office/drawing/2014/main" id="{5EF98E88-1186-6ED3-FFEA-1813DFC8FA33}"/>
              </a:ext>
            </a:extLst>
          </p:cNvPr>
          <p:cNvGrpSpPr/>
          <p:nvPr/>
        </p:nvGrpSpPr>
        <p:grpSpPr>
          <a:xfrm>
            <a:off x="121296" y="6606842"/>
            <a:ext cx="11917702" cy="246300"/>
            <a:chOff x="12846" y="6512735"/>
            <a:chExt cx="8949900" cy="246300"/>
          </a:xfrm>
        </p:grpSpPr>
        <p:cxnSp>
          <p:nvCxnSpPr>
            <p:cNvPr id="12" name="Google Shape;91;ged91846f0f_0_0">
              <a:extLst>
                <a:ext uri="{FF2B5EF4-FFF2-40B4-BE49-F238E27FC236}">
                  <a16:creationId xmlns:a16="http://schemas.microsoft.com/office/drawing/2014/main" id="{439A7714-86D5-E4E4-DE79-7B953DED004D}"/>
                </a:ext>
              </a:extLst>
            </p:cNvPr>
            <p:cNvCxnSpPr/>
            <p:nvPr/>
          </p:nvCxnSpPr>
          <p:spPr>
            <a:xfrm>
              <a:off x="12846" y="6512735"/>
              <a:ext cx="8949900" cy="0"/>
            </a:xfrm>
            <a:prstGeom prst="straightConnector1">
              <a:avLst/>
            </a:prstGeom>
            <a:noFill/>
            <a:ln w="19050" cap="flat" cmpd="sng">
              <a:solidFill>
                <a:srgbClr val="8B93D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94;ged91846f0f_0_0">
              <a:extLst>
                <a:ext uri="{FF2B5EF4-FFF2-40B4-BE49-F238E27FC236}">
                  <a16:creationId xmlns:a16="http://schemas.microsoft.com/office/drawing/2014/main" id="{4322709C-7DF3-DD25-7884-E7B35198DD15}"/>
                </a:ext>
              </a:extLst>
            </p:cNvPr>
            <p:cNvSpPr txBox="1"/>
            <p:nvPr/>
          </p:nvSpPr>
          <p:spPr>
            <a:xfrm>
              <a:off x="293920" y="6512735"/>
              <a:ext cx="1357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>
                <a:buSzPts val="1400"/>
              </a:pPr>
              <a:r>
                <a:rPr lang="en-US" sz="1000" dirty="0">
                  <a:solidFill>
                    <a:srgbClr val="8B93D1"/>
                  </a:solidFill>
                  <a:latin typeface="Roboto"/>
                  <a:ea typeface="Roboto"/>
                  <a:cs typeface="Roboto"/>
                  <a:sym typeface="Roboto"/>
                </a:rPr>
                <a:t>04 February 2022</a:t>
              </a:r>
            </a:p>
          </p:txBody>
        </p:sp>
      </p:grpSp>
      <p:sp>
        <p:nvSpPr>
          <p:cNvPr id="15" name="Google Shape;94;ged91846f0f_0_0">
            <a:extLst>
              <a:ext uri="{FF2B5EF4-FFF2-40B4-BE49-F238E27FC236}">
                <a16:creationId xmlns:a16="http://schemas.microsoft.com/office/drawing/2014/main" id="{38D702A6-F4D2-53D9-A1C0-498BFDE41561}"/>
              </a:ext>
            </a:extLst>
          </p:cNvPr>
          <p:cNvSpPr txBox="1"/>
          <p:nvPr/>
        </p:nvSpPr>
        <p:spPr>
          <a:xfrm>
            <a:off x="2663563" y="6609769"/>
            <a:ext cx="6864873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buSzPts val="1400"/>
            </a:pPr>
            <a:r>
              <a:rPr lang="en-US" sz="1000" dirty="0">
                <a:solidFill>
                  <a:srgbClr val="8B93D1"/>
                </a:solidFill>
                <a:latin typeface="Roboto"/>
                <a:ea typeface="Roboto"/>
                <a:cs typeface="Roboto"/>
                <a:sym typeface="Roboto"/>
              </a:rPr>
              <a:t> Hashing for multimorbidity | Asim Manna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0884C-049B-F747-C106-7780F05C6832}"/>
              </a:ext>
            </a:extLst>
          </p:cNvPr>
          <p:cNvSpPr txBox="1"/>
          <p:nvPr/>
        </p:nvSpPr>
        <p:spPr>
          <a:xfrm>
            <a:off x="4807870" y="762230"/>
            <a:ext cx="34806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1"/>
                </a:solidFill>
              </a:rPr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24E3E1-F128-D59B-393E-A1E4907ADBC7}"/>
                  </a:ext>
                </a:extLst>
              </p:cNvPr>
              <p:cNvSpPr txBox="1"/>
              <p:nvPr/>
            </p:nvSpPr>
            <p:spPr>
              <a:xfrm>
                <a:off x="495574" y="1531671"/>
                <a:ext cx="11096658" cy="4536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solidFill>
                      <a:schemeClr val="accent2"/>
                    </a:solidFill>
                  </a:rPr>
                  <a:t>Label thresholding using label co-occurrence matrix</a:t>
                </a:r>
              </a:p>
              <a:p>
                <a:endParaRPr lang="en-I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Label co-occurrence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b="0" dirty="0"/>
                  <a:t> </a:t>
                </a:r>
                <a:r>
                  <a:rPr lang="en-IN" dirty="0"/>
                  <a:t>,</a:t>
                </a:r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= {1, 2,….,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IN" dirty="0"/>
              </a:p>
              <a:p>
                <a:r>
                  <a:rPr lang="en-IN" dirty="0"/>
                  <a:t>		= the number of images of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/>
                  <a:t> occurred together in dataset</a:t>
                </a:r>
              </a:p>
              <a:p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Threshold value, t = 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IN" dirty="0"/>
                  <a:t>      i, j = {1, 2,….,L}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Define,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= {1, 2,….,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/>
              </a:p>
              <a:p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/>
              </a:p>
              <a:p>
                <a:r>
                  <a:rPr lang="en-IN" b="0" dirty="0"/>
                  <a:t>             </a:t>
                </a:r>
              </a:p>
              <a:p>
                <a:r>
                  <a:rPr lang="en-IN" sz="2400" b="0" dirty="0"/>
                  <a:t> </a:t>
                </a:r>
              </a:p>
              <a:p>
                <a:endParaRPr lang="en-IN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24E3E1-F128-D59B-393E-A1E4907AD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74" y="1531671"/>
                <a:ext cx="11096658" cy="4536691"/>
              </a:xfrm>
              <a:prstGeom prst="rect">
                <a:avLst/>
              </a:prstGeom>
              <a:blipFill>
                <a:blip r:embed="rId3"/>
                <a:stretch>
                  <a:fillRect l="-824" t="-10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194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95;ged91846f0f_0_0">
            <a:extLst>
              <a:ext uri="{FF2B5EF4-FFF2-40B4-BE49-F238E27FC236}">
                <a16:creationId xmlns:a16="http://schemas.microsoft.com/office/drawing/2014/main" id="{5930C72D-1225-CC23-9379-8193749D0DE2}"/>
              </a:ext>
            </a:extLst>
          </p:cNvPr>
          <p:cNvGrpSpPr/>
          <p:nvPr/>
        </p:nvGrpSpPr>
        <p:grpSpPr>
          <a:xfrm>
            <a:off x="121296" y="94107"/>
            <a:ext cx="12070703" cy="558200"/>
            <a:chOff x="-4750" y="0"/>
            <a:chExt cx="9064800" cy="558200"/>
          </a:xfrm>
        </p:grpSpPr>
        <p:sp>
          <p:nvSpPr>
            <p:cNvPr id="5" name="Google Shape;96;ged91846f0f_0_0">
              <a:extLst>
                <a:ext uri="{FF2B5EF4-FFF2-40B4-BE49-F238E27FC236}">
                  <a16:creationId xmlns:a16="http://schemas.microsoft.com/office/drawing/2014/main" id="{B78B6603-3BA2-3884-47C1-0262B07C4932}"/>
                </a:ext>
              </a:extLst>
            </p:cNvPr>
            <p:cNvSpPr txBox="1"/>
            <p:nvPr/>
          </p:nvSpPr>
          <p:spPr>
            <a:xfrm>
              <a:off x="1724004" y="192271"/>
              <a:ext cx="7200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rgbClr val="6F6F6F"/>
                  </a:solidFill>
                  <a:latin typeface="Roboto"/>
                  <a:ea typeface="Roboto"/>
                  <a:cs typeface="Roboto"/>
                  <a:sym typeface="Roboto"/>
                </a:rPr>
                <a:t>Indian Institute of Technology Kharagpur, India | </a:t>
              </a:r>
              <a:r>
                <a:rPr lang="en-US" sz="1200" b="0" i="0" u="none" strike="noStrike" cap="none" dirty="0">
                  <a:solidFill>
                    <a:srgbClr val="8B93D1"/>
                  </a:solidFill>
                  <a:latin typeface="Roboto"/>
                  <a:ea typeface="Roboto"/>
                  <a:cs typeface="Roboto"/>
                  <a:sym typeface="Roboto"/>
                </a:rPr>
                <a:t>Centre of Excellence in Artificial Intelligence</a:t>
              </a:r>
              <a:endParaRPr sz="1200" b="0" i="0" u="none" strike="noStrike" cap="none" dirty="0">
                <a:solidFill>
                  <a:srgbClr val="8B93D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" name="Google Shape;97;ged91846f0f_0_0">
              <a:extLst>
                <a:ext uri="{FF2B5EF4-FFF2-40B4-BE49-F238E27FC236}">
                  <a16:creationId xmlns:a16="http://schemas.microsoft.com/office/drawing/2014/main" id="{C4796005-24C9-B02B-130E-07E578BC44F3}"/>
                </a:ext>
              </a:extLst>
            </p:cNvPr>
            <p:cNvSpPr/>
            <p:nvPr/>
          </p:nvSpPr>
          <p:spPr>
            <a:xfrm rot="-5400000">
              <a:off x="204800" y="-57150"/>
              <a:ext cx="552450" cy="666750"/>
            </a:xfrm>
            <a:prstGeom prst="flowChartOffpageConnector">
              <a:avLst/>
            </a:prstGeom>
            <a:solidFill>
              <a:srgbClr val="3C4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98;ged91846f0f_0_0">
              <a:extLst>
                <a:ext uri="{FF2B5EF4-FFF2-40B4-BE49-F238E27FC236}">
                  <a16:creationId xmlns:a16="http://schemas.microsoft.com/office/drawing/2014/main" id="{36BE9C9B-2FDD-D386-FA2E-D939015360AE}"/>
                </a:ext>
              </a:extLst>
            </p:cNvPr>
            <p:cNvSpPr/>
            <p:nvPr/>
          </p:nvSpPr>
          <p:spPr>
            <a:xfrm rot="-5400000">
              <a:off x="128600" y="-57150"/>
              <a:ext cx="552450" cy="666750"/>
            </a:xfrm>
            <a:prstGeom prst="flowChartOffpageConnector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99;ged91846f0f_0_0">
              <a:extLst>
                <a:ext uri="{FF2B5EF4-FFF2-40B4-BE49-F238E27FC236}">
                  <a16:creationId xmlns:a16="http://schemas.microsoft.com/office/drawing/2014/main" id="{DA50F8C1-E047-5CB6-01DF-D58EF7206ECE}"/>
                </a:ext>
              </a:extLst>
            </p:cNvPr>
            <p:cNvSpPr/>
            <p:nvPr/>
          </p:nvSpPr>
          <p:spPr>
            <a:xfrm rot="-5400000">
              <a:off x="52400" y="-57150"/>
              <a:ext cx="552450" cy="666750"/>
            </a:xfrm>
            <a:prstGeom prst="flowChartOffpageConnector">
              <a:avLst/>
            </a:prstGeom>
            <a:solidFill>
              <a:srgbClr val="3C4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" name="Google Shape;100;ged91846f0f_0_0">
              <a:extLst>
                <a:ext uri="{FF2B5EF4-FFF2-40B4-BE49-F238E27FC236}">
                  <a16:creationId xmlns:a16="http://schemas.microsoft.com/office/drawing/2014/main" id="{6A74760C-11DA-2CBE-329E-CDA406309A66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5" y="0"/>
              <a:ext cx="552600" cy="5526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Google Shape;101;ged91846f0f_0_0">
              <a:extLst>
                <a:ext uri="{FF2B5EF4-FFF2-40B4-BE49-F238E27FC236}">
                  <a16:creationId xmlns:a16="http://schemas.microsoft.com/office/drawing/2014/main" id="{3CAE9D0C-33D1-53CF-FBF0-4EF7099CD16D}"/>
                </a:ext>
              </a:extLst>
            </p:cNvPr>
            <p:cNvCxnSpPr/>
            <p:nvPr/>
          </p:nvCxnSpPr>
          <p:spPr>
            <a:xfrm>
              <a:off x="-4750" y="558200"/>
              <a:ext cx="9064800" cy="0"/>
            </a:xfrm>
            <a:prstGeom prst="straightConnector1">
              <a:avLst/>
            </a:prstGeom>
            <a:noFill/>
            <a:ln w="19050" cap="flat" cmpd="sng">
              <a:solidFill>
                <a:srgbClr val="3C489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" name="Google Shape;90;ged91846f0f_0_0">
            <a:extLst>
              <a:ext uri="{FF2B5EF4-FFF2-40B4-BE49-F238E27FC236}">
                <a16:creationId xmlns:a16="http://schemas.microsoft.com/office/drawing/2014/main" id="{5EF98E88-1186-6ED3-FFEA-1813DFC8FA33}"/>
              </a:ext>
            </a:extLst>
          </p:cNvPr>
          <p:cNvGrpSpPr/>
          <p:nvPr/>
        </p:nvGrpSpPr>
        <p:grpSpPr>
          <a:xfrm>
            <a:off x="121296" y="6606842"/>
            <a:ext cx="11917702" cy="246300"/>
            <a:chOff x="12846" y="6512735"/>
            <a:chExt cx="8949900" cy="246300"/>
          </a:xfrm>
        </p:grpSpPr>
        <p:cxnSp>
          <p:nvCxnSpPr>
            <p:cNvPr id="12" name="Google Shape;91;ged91846f0f_0_0">
              <a:extLst>
                <a:ext uri="{FF2B5EF4-FFF2-40B4-BE49-F238E27FC236}">
                  <a16:creationId xmlns:a16="http://schemas.microsoft.com/office/drawing/2014/main" id="{439A7714-86D5-E4E4-DE79-7B953DED004D}"/>
                </a:ext>
              </a:extLst>
            </p:cNvPr>
            <p:cNvCxnSpPr/>
            <p:nvPr/>
          </p:nvCxnSpPr>
          <p:spPr>
            <a:xfrm>
              <a:off x="12846" y="6512735"/>
              <a:ext cx="8949900" cy="0"/>
            </a:xfrm>
            <a:prstGeom prst="straightConnector1">
              <a:avLst/>
            </a:prstGeom>
            <a:noFill/>
            <a:ln w="19050" cap="flat" cmpd="sng">
              <a:solidFill>
                <a:srgbClr val="8B93D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94;ged91846f0f_0_0">
              <a:extLst>
                <a:ext uri="{FF2B5EF4-FFF2-40B4-BE49-F238E27FC236}">
                  <a16:creationId xmlns:a16="http://schemas.microsoft.com/office/drawing/2014/main" id="{4322709C-7DF3-DD25-7884-E7B35198DD15}"/>
                </a:ext>
              </a:extLst>
            </p:cNvPr>
            <p:cNvSpPr txBox="1"/>
            <p:nvPr/>
          </p:nvSpPr>
          <p:spPr>
            <a:xfrm>
              <a:off x="293920" y="6512735"/>
              <a:ext cx="1357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>
                <a:buSzPts val="1400"/>
              </a:pPr>
              <a:r>
                <a:rPr lang="en-US" sz="1000" dirty="0">
                  <a:solidFill>
                    <a:srgbClr val="8B93D1"/>
                  </a:solidFill>
                  <a:latin typeface="Roboto"/>
                  <a:ea typeface="Roboto"/>
                  <a:cs typeface="Roboto"/>
                  <a:sym typeface="Roboto"/>
                </a:rPr>
                <a:t>04 February 2022</a:t>
              </a:r>
            </a:p>
          </p:txBody>
        </p:sp>
      </p:grpSp>
      <p:sp>
        <p:nvSpPr>
          <p:cNvPr id="15" name="Google Shape;94;ged91846f0f_0_0">
            <a:extLst>
              <a:ext uri="{FF2B5EF4-FFF2-40B4-BE49-F238E27FC236}">
                <a16:creationId xmlns:a16="http://schemas.microsoft.com/office/drawing/2014/main" id="{38D702A6-F4D2-53D9-A1C0-498BFDE41561}"/>
              </a:ext>
            </a:extLst>
          </p:cNvPr>
          <p:cNvSpPr txBox="1"/>
          <p:nvPr/>
        </p:nvSpPr>
        <p:spPr>
          <a:xfrm>
            <a:off x="2663563" y="6609769"/>
            <a:ext cx="6864873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buSzPts val="1400"/>
            </a:pPr>
            <a:r>
              <a:rPr lang="en-US" sz="1000" dirty="0">
                <a:solidFill>
                  <a:srgbClr val="8B93D1"/>
                </a:solidFill>
                <a:latin typeface="Roboto"/>
                <a:ea typeface="Roboto"/>
                <a:cs typeface="Roboto"/>
                <a:sym typeface="Roboto"/>
              </a:rPr>
              <a:t> Hashing for multimorbidity | Asim Manna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0884C-049B-F747-C106-7780F05C6832}"/>
              </a:ext>
            </a:extLst>
          </p:cNvPr>
          <p:cNvSpPr txBox="1"/>
          <p:nvPr/>
        </p:nvSpPr>
        <p:spPr>
          <a:xfrm>
            <a:off x="4807870" y="762230"/>
            <a:ext cx="34806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1"/>
                </a:solidFill>
              </a:rPr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24E3E1-F128-D59B-393E-A1E4907ADBC7}"/>
                  </a:ext>
                </a:extLst>
              </p:cNvPr>
              <p:cNvSpPr txBox="1"/>
              <p:nvPr/>
            </p:nvSpPr>
            <p:spPr>
              <a:xfrm>
                <a:off x="666687" y="1531671"/>
                <a:ext cx="11047496" cy="4137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solidFill>
                      <a:schemeClr val="accent2"/>
                    </a:solidFill>
                  </a:rPr>
                  <a:t>Similarity  loss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Consider two images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IN" b="1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I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IN" b="1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b="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IN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IN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b="0" i="1">
                        <a:latin typeface="Cambria Math" panose="02040503050406030204" pitchFamily="18" charset="0"/>
                      </a:rPr>
                      <m:t>(1−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1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sub>
                            </m:s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IN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Defined,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𝑙𝑎𝑏𝑒𝑙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𝑙𝑎𝑏𝑒𝑙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𝑜𝑓</m:t>
                        </m:r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endParaRPr lang="en-I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IN" b="1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b="1" dirty="0"/>
                  <a:t> 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} </m:t>
                    </m:r>
                    <m:r>
                      <a:rPr lang="en-IN" b="1" dirty="0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IN" b="1" dirty="0"/>
                      <m:t> ×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b="1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Defined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dirty="0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dirty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≠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IN" dirty="0"/>
              </a:p>
              <a:p>
                <a:r>
                  <a:rPr lang="en-IN" dirty="0"/>
                  <a:t>	        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𝑜𝑡h𝑒𝑟𝑤𝑖𝑠𝑒</m:t>
                    </m:r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𝒅</m:t>
                        </m:r>
                        <m:d>
                          <m:d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sub>
                            </m:s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IN" dirty="0"/>
                  <a:t>             </a:t>
                </a:r>
              </a:p>
              <a:p>
                <a:endParaRPr lang="en-IN" b="0" dirty="0"/>
              </a:p>
              <a:p>
                <a:r>
                  <a:rPr lang="en-IN" dirty="0"/>
                  <a:t>Similarity loss,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b="0" dirty="0"/>
                  <a:t>(.)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𝐵𝐶𝐸𝐿𝑜𝑠𝑠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en-I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𝑚𝑛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𝑚𝑛</m:t>
                        </m:r>
                      </m:sub>
                    </m:sSub>
                  </m:oMath>
                </a14:m>
                <a:r>
                  <a:rPr lang="en-IN" b="0" dirty="0"/>
                  <a:t>)</a:t>
                </a:r>
                <a:r>
                  <a:rPr lang="en-IN" dirty="0"/>
                  <a:t> </a:t>
                </a:r>
                <a:endParaRPr lang="en-IN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24E3E1-F128-D59B-393E-A1E4907AD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87" y="1531671"/>
                <a:ext cx="11047496" cy="4137736"/>
              </a:xfrm>
              <a:prstGeom prst="rect">
                <a:avLst/>
              </a:prstGeom>
              <a:blipFill>
                <a:blip r:embed="rId3"/>
                <a:stretch>
                  <a:fillRect l="-827" t="-1178" b="-194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008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95;ged91846f0f_0_0">
            <a:extLst>
              <a:ext uri="{FF2B5EF4-FFF2-40B4-BE49-F238E27FC236}">
                <a16:creationId xmlns:a16="http://schemas.microsoft.com/office/drawing/2014/main" id="{4A5D4130-9D80-CD56-EBB5-84F51DB18B5D}"/>
              </a:ext>
            </a:extLst>
          </p:cNvPr>
          <p:cNvGrpSpPr/>
          <p:nvPr/>
        </p:nvGrpSpPr>
        <p:grpSpPr>
          <a:xfrm>
            <a:off x="121296" y="94107"/>
            <a:ext cx="12070703" cy="558200"/>
            <a:chOff x="-4750" y="0"/>
            <a:chExt cx="9064800" cy="558200"/>
          </a:xfrm>
        </p:grpSpPr>
        <p:sp>
          <p:nvSpPr>
            <p:cNvPr id="5" name="Google Shape;96;ged91846f0f_0_0">
              <a:extLst>
                <a:ext uri="{FF2B5EF4-FFF2-40B4-BE49-F238E27FC236}">
                  <a16:creationId xmlns:a16="http://schemas.microsoft.com/office/drawing/2014/main" id="{FFACF8C1-C724-7E05-43BD-93ED32B4C340}"/>
                </a:ext>
              </a:extLst>
            </p:cNvPr>
            <p:cNvSpPr txBox="1"/>
            <p:nvPr/>
          </p:nvSpPr>
          <p:spPr>
            <a:xfrm>
              <a:off x="1724004" y="192271"/>
              <a:ext cx="7200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rgbClr val="6F6F6F"/>
                  </a:solidFill>
                  <a:latin typeface="Roboto"/>
                  <a:ea typeface="Roboto"/>
                  <a:cs typeface="Roboto"/>
                  <a:sym typeface="Roboto"/>
                </a:rPr>
                <a:t>Indian Institute of Technology Kharagpur, India | </a:t>
              </a:r>
              <a:r>
                <a:rPr lang="en-US" sz="1200" b="0" i="0" u="none" strike="noStrike" cap="none" dirty="0">
                  <a:solidFill>
                    <a:srgbClr val="8B93D1"/>
                  </a:solidFill>
                  <a:latin typeface="Roboto"/>
                  <a:ea typeface="Roboto"/>
                  <a:cs typeface="Roboto"/>
                  <a:sym typeface="Roboto"/>
                </a:rPr>
                <a:t>Centre of Excellence in Artificial Intelligence</a:t>
              </a:r>
              <a:endParaRPr sz="1200" b="0" i="0" u="none" strike="noStrike" cap="none" dirty="0">
                <a:solidFill>
                  <a:srgbClr val="8B93D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" name="Google Shape;97;ged91846f0f_0_0">
              <a:extLst>
                <a:ext uri="{FF2B5EF4-FFF2-40B4-BE49-F238E27FC236}">
                  <a16:creationId xmlns:a16="http://schemas.microsoft.com/office/drawing/2014/main" id="{9EA522E0-4AF5-6C91-B7A8-BDEBD0540CEF}"/>
                </a:ext>
              </a:extLst>
            </p:cNvPr>
            <p:cNvSpPr/>
            <p:nvPr/>
          </p:nvSpPr>
          <p:spPr>
            <a:xfrm rot="-5400000">
              <a:off x="204800" y="-57150"/>
              <a:ext cx="552450" cy="666750"/>
            </a:xfrm>
            <a:prstGeom prst="flowChartOffpageConnector">
              <a:avLst/>
            </a:prstGeom>
            <a:solidFill>
              <a:srgbClr val="3C4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98;ged91846f0f_0_0">
              <a:extLst>
                <a:ext uri="{FF2B5EF4-FFF2-40B4-BE49-F238E27FC236}">
                  <a16:creationId xmlns:a16="http://schemas.microsoft.com/office/drawing/2014/main" id="{75BE3960-FE4D-6665-CDF9-B7051D593597}"/>
                </a:ext>
              </a:extLst>
            </p:cNvPr>
            <p:cNvSpPr/>
            <p:nvPr/>
          </p:nvSpPr>
          <p:spPr>
            <a:xfrm rot="-5400000">
              <a:off x="128600" y="-57150"/>
              <a:ext cx="552450" cy="666750"/>
            </a:xfrm>
            <a:prstGeom prst="flowChartOffpageConnector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99;ged91846f0f_0_0">
              <a:extLst>
                <a:ext uri="{FF2B5EF4-FFF2-40B4-BE49-F238E27FC236}">
                  <a16:creationId xmlns:a16="http://schemas.microsoft.com/office/drawing/2014/main" id="{EFF60BCB-A04D-2EE8-30B7-109C918D79D2}"/>
                </a:ext>
              </a:extLst>
            </p:cNvPr>
            <p:cNvSpPr/>
            <p:nvPr/>
          </p:nvSpPr>
          <p:spPr>
            <a:xfrm rot="-5400000">
              <a:off x="52400" y="-57150"/>
              <a:ext cx="552450" cy="666750"/>
            </a:xfrm>
            <a:prstGeom prst="flowChartOffpageConnector">
              <a:avLst/>
            </a:prstGeom>
            <a:solidFill>
              <a:srgbClr val="3C4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" name="Google Shape;100;ged91846f0f_0_0">
              <a:extLst>
                <a:ext uri="{FF2B5EF4-FFF2-40B4-BE49-F238E27FC236}">
                  <a16:creationId xmlns:a16="http://schemas.microsoft.com/office/drawing/2014/main" id="{A07E96C3-695C-F987-9CF8-00DFA5A73846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5" y="0"/>
              <a:ext cx="552600" cy="5526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Google Shape;101;ged91846f0f_0_0">
              <a:extLst>
                <a:ext uri="{FF2B5EF4-FFF2-40B4-BE49-F238E27FC236}">
                  <a16:creationId xmlns:a16="http://schemas.microsoft.com/office/drawing/2014/main" id="{0B1E1BE1-7EC3-7AAB-3FD0-3BB31BC61113}"/>
                </a:ext>
              </a:extLst>
            </p:cNvPr>
            <p:cNvCxnSpPr/>
            <p:nvPr/>
          </p:nvCxnSpPr>
          <p:spPr>
            <a:xfrm>
              <a:off x="-4750" y="558200"/>
              <a:ext cx="9064800" cy="0"/>
            </a:xfrm>
            <a:prstGeom prst="straightConnector1">
              <a:avLst/>
            </a:prstGeom>
            <a:noFill/>
            <a:ln w="19050" cap="flat" cmpd="sng">
              <a:solidFill>
                <a:srgbClr val="3C489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" name="Google Shape;90;ged91846f0f_0_0">
            <a:extLst>
              <a:ext uri="{FF2B5EF4-FFF2-40B4-BE49-F238E27FC236}">
                <a16:creationId xmlns:a16="http://schemas.microsoft.com/office/drawing/2014/main" id="{2F5DBC95-37FC-B4D6-3C1B-FE0A53A51F9C}"/>
              </a:ext>
            </a:extLst>
          </p:cNvPr>
          <p:cNvGrpSpPr/>
          <p:nvPr/>
        </p:nvGrpSpPr>
        <p:grpSpPr>
          <a:xfrm>
            <a:off x="121296" y="6606842"/>
            <a:ext cx="11917702" cy="246300"/>
            <a:chOff x="12846" y="6512735"/>
            <a:chExt cx="8949900" cy="246300"/>
          </a:xfrm>
        </p:grpSpPr>
        <p:cxnSp>
          <p:nvCxnSpPr>
            <p:cNvPr id="12" name="Google Shape;91;ged91846f0f_0_0">
              <a:extLst>
                <a:ext uri="{FF2B5EF4-FFF2-40B4-BE49-F238E27FC236}">
                  <a16:creationId xmlns:a16="http://schemas.microsoft.com/office/drawing/2014/main" id="{3F763AF9-DD07-7F67-ABF1-F2E22F7C5386}"/>
                </a:ext>
              </a:extLst>
            </p:cNvPr>
            <p:cNvCxnSpPr/>
            <p:nvPr/>
          </p:nvCxnSpPr>
          <p:spPr>
            <a:xfrm>
              <a:off x="12846" y="6512735"/>
              <a:ext cx="8949900" cy="0"/>
            </a:xfrm>
            <a:prstGeom prst="straightConnector1">
              <a:avLst/>
            </a:prstGeom>
            <a:noFill/>
            <a:ln w="19050" cap="flat" cmpd="sng">
              <a:solidFill>
                <a:srgbClr val="8B93D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94;ged91846f0f_0_0">
              <a:extLst>
                <a:ext uri="{FF2B5EF4-FFF2-40B4-BE49-F238E27FC236}">
                  <a16:creationId xmlns:a16="http://schemas.microsoft.com/office/drawing/2014/main" id="{620B2650-5B3C-90F7-ED5C-DE5AA2A7430D}"/>
                </a:ext>
              </a:extLst>
            </p:cNvPr>
            <p:cNvSpPr txBox="1"/>
            <p:nvPr/>
          </p:nvSpPr>
          <p:spPr>
            <a:xfrm>
              <a:off x="293920" y="6512735"/>
              <a:ext cx="1357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>
                <a:buSzPts val="1400"/>
              </a:pPr>
              <a:r>
                <a:rPr lang="en-US" sz="1000" dirty="0">
                  <a:solidFill>
                    <a:srgbClr val="8B93D1"/>
                  </a:solidFill>
                  <a:latin typeface="Roboto"/>
                  <a:ea typeface="Roboto"/>
                  <a:cs typeface="Roboto"/>
                  <a:sym typeface="Roboto"/>
                </a:rPr>
                <a:t>04 February 2022</a:t>
              </a:r>
            </a:p>
          </p:txBody>
        </p:sp>
      </p:grpSp>
      <p:sp>
        <p:nvSpPr>
          <p:cNvPr id="15" name="Google Shape;94;ged91846f0f_0_0">
            <a:extLst>
              <a:ext uri="{FF2B5EF4-FFF2-40B4-BE49-F238E27FC236}">
                <a16:creationId xmlns:a16="http://schemas.microsoft.com/office/drawing/2014/main" id="{54B917DB-E8DF-BBE6-2452-199DCDE0E953}"/>
              </a:ext>
            </a:extLst>
          </p:cNvPr>
          <p:cNvSpPr txBox="1"/>
          <p:nvPr/>
        </p:nvSpPr>
        <p:spPr>
          <a:xfrm>
            <a:off x="2663563" y="6609769"/>
            <a:ext cx="6864873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buSzPts val="1400"/>
            </a:pPr>
            <a:r>
              <a:rPr lang="en-US" sz="1000" dirty="0">
                <a:solidFill>
                  <a:srgbClr val="8B93D1"/>
                </a:solidFill>
                <a:latin typeface="Roboto"/>
                <a:ea typeface="Roboto"/>
                <a:cs typeface="Roboto"/>
                <a:sym typeface="Roboto"/>
              </a:rPr>
              <a:t> CT Sinogram Denoising | Asim Manna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E0ABA2-52BB-D3F7-05A9-663B1505B351}"/>
              </a:ext>
            </a:extLst>
          </p:cNvPr>
          <p:cNvSpPr txBox="1"/>
          <p:nvPr/>
        </p:nvSpPr>
        <p:spPr>
          <a:xfrm>
            <a:off x="4807870" y="762230"/>
            <a:ext cx="34806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1"/>
                </a:solidFill>
              </a:rPr>
              <a:t>Solution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A93592-C67C-D61C-0B75-8576B6AE7D54}"/>
              </a:ext>
            </a:extLst>
          </p:cNvPr>
          <p:cNvSpPr txBox="1"/>
          <p:nvPr/>
        </p:nvSpPr>
        <p:spPr>
          <a:xfrm>
            <a:off x="550335" y="1447474"/>
            <a:ext cx="77381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2"/>
                </a:solidFill>
              </a:rPr>
              <a:t>Loss minimization and weight update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1440573-5141-9126-06ED-3AEEB668467A}"/>
                  </a:ext>
                </a:extLst>
              </p:cNvPr>
              <p:cNvSpPr txBox="1"/>
              <p:nvPr/>
            </p:nvSpPr>
            <p:spPr>
              <a:xfrm>
                <a:off x="1050899" y="2762098"/>
                <a:ext cx="4301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1440573-5141-9126-06ED-3AEEB6684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99" y="2762098"/>
                <a:ext cx="4301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20">
            <a:extLst>
              <a:ext uri="{FF2B5EF4-FFF2-40B4-BE49-F238E27FC236}">
                <a16:creationId xmlns:a16="http://schemas.microsoft.com/office/drawing/2014/main" id="{195FAEA5-26DC-0B29-3F28-3D2BC1518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97" y="2057039"/>
            <a:ext cx="833327" cy="82047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D58A4CB-44AF-EC00-A26B-6191A0D5D2ED}"/>
              </a:ext>
            </a:extLst>
          </p:cNvPr>
          <p:cNvSpPr/>
          <p:nvPr/>
        </p:nvSpPr>
        <p:spPr>
          <a:xfrm>
            <a:off x="2673280" y="2916640"/>
            <a:ext cx="886736" cy="850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net</a:t>
            </a:r>
            <a:r>
              <a:rPr lang="en-US" sz="1000" b="1" dirty="0">
                <a:cs typeface="Calibri"/>
              </a:rPr>
              <a:t>f </a:t>
            </a:r>
            <a:r>
              <a:rPr lang="en-US" b="1" dirty="0">
                <a:cs typeface="Calibri"/>
              </a:rPr>
              <a:t>(.)</a:t>
            </a:r>
            <a:endParaRPr lang="en-US" b="1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CDF953A-94E6-B999-C184-530D469D4A54}"/>
              </a:ext>
            </a:extLst>
          </p:cNvPr>
          <p:cNvGrpSpPr/>
          <p:nvPr/>
        </p:nvGrpSpPr>
        <p:grpSpPr>
          <a:xfrm>
            <a:off x="4290308" y="2667114"/>
            <a:ext cx="496186" cy="1346790"/>
            <a:chOff x="4290308" y="2667114"/>
            <a:chExt cx="496186" cy="134679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BE1081-428E-8083-A443-0ADE714A7816}"/>
                </a:ext>
              </a:extLst>
            </p:cNvPr>
            <p:cNvSpPr/>
            <p:nvPr/>
          </p:nvSpPr>
          <p:spPr>
            <a:xfrm>
              <a:off x="4290308" y="2667114"/>
              <a:ext cx="496186" cy="13467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ED7D3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73597FD-B5E4-49F5-70E8-8D6C351DA46C}"/>
                </a:ext>
              </a:extLst>
            </p:cNvPr>
            <p:cNvSpPr txBox="1"/>
            <p:nvPr/>
          </p:nvSpPr>
          <p:spPr>
            <a:xfrm rot="16200000">
              <a:off x="4186535" y="3025543"/>
              <a:ext cx="725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fc(.)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DCB4E3-A14E-0264-9363-C0B25ADE6C74}"/>
                  </a:ext>
                </a:extLst>
              </p:cNvPr>
              <p:cNvSpPr txBox="1"/>
              <p:nvPr/>
            </p:nvSpPr>
            <p:spPr>
              <a:xfrm>
                <a:off x="1678627" y="2141966"/>
                <a:ext cx="1386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DCB4E3-A14E-0264-9363-C0B25ADE6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627" y="2141966"/>
                <a:ext cx="13867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26D29B00-22C0-99ED-B4B1-61599212779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44231" y="2149789"/>
            <a:ext cx="809832" cy="235708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7DB05A0E-605F-7639-C499-CAA3BED38EE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23414" y="2370416"/>
            <a:ext cx="853509" cy="84947"/>
          </a:xfrm>
          <a:prstGeom prst="curvedConnector3">
            <a:avLst>
              <a:gd name="adj1" fmla="val 4424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AD599A5-8DC7-108A-0664-E00055175717}"/>
                  </a:ext>
                </a:extLst>
              </p:cNvPr>
              <p:cNvSpPr txBox="1"/>
              <p:nvPr/>
            </p:nvSpPr>
            <p:spPr>
              <a:xfrm>
                <a:off x="3341969" y="1878751"/>
                <a:ext cx="1386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AD599A5-8DC7-108A-0664-E00055175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969" y="1878751"/>
                <a:ext cx="13867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BC149363-32BA-C8A6-A82F-261CBFEB3700}"/>
              </a:ext>
            </a:extLst>
          </p:cNvPr>
          <p:cNvSpPr/>
          <p:nvPr/>
        </p:nvSpPr>
        <p:spPr>
          <a:xfrm>
            <a:off x="6815351" y="3980984"/>
            <a:ext cx="496186" cy="1369027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  <a:prstDash val="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D7D3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18C85A-9834-83CD-44CC-23C7859147B9}"/>
              </a:ext>
            </a:extLst>
          </p:cNvPr>
          <p:cNvSpPr txBox="1"/>
          <p:nvPr/>
        </p:nvSpPr>
        <p:spPr>
          <a:xfrm rot="16200000">
            <a:off x="6587061" y="4397361"/>
            <a:ext cx="90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Tanh(.)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058FAB38-F225-8C5E-54CB-FC5CB7C468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39363" y="3195471"/>
            <a:ext cx="853509" cy="84947"/>
          </a:xfrm>
          <a:prstGeom prst="curvedConnector3">
            <a:avLst>
              <a:gd name="adj1" fmla="val 4424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53C17F-7F58-BCF9-9528-DAF7526C6793}"/>
                  </a:ext>
                </a:extLst>
              </p:cNvPr>
              <p:cNvSpPr txBox="1"/>
              <p:nvPr/>
            </p:nvSpPr>
            <p:spPr>
              <a:xfrm>
                <a:off x="5924753" y="3435980"/>
                <a:ext cx="1386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53C17F-7F58-BCF9-9528-DAF7526C6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753" y="3435980"/>
                <a:ext cx="138678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F4205AC-110C-E77D-6927-003367A9A6DD}"/>
                  </a:ext>
                </a:extLst>
              </p:cNvPr>
              <p:cNvSpPr txBox="1"/>
              <p:nvPr/>
            </p:nvSpPr>
            <p:spPr>
              <a:xfrm>
                <a:off x="1036459" y="4550926"/>
                <a:ext cx="430161" cy="3956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F4205AC-110C-E77D-6927-003367A9A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459" y="4550926"/>
                <a:ext cx="430161" cy="395621"/>
              </a:xfrm>
              <a:prstGeom prst="rect">
                <a:avLst/>
              </a:prstGeom>
              <a:blipFill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23">
            <a:extLst>
              <a:ext uri="{FF2B5EF4-FFF2-40B4-BE49-F238E27FC236}">
                <a16:creationId xmlns:a16="http://schemas.microsoft.com/office/drawing/2014/main" id="{6C6FC6B2-86A2-3B43-8BB9-BBC8A03009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6979" y="3864227"/>
            <a:ext cx="831996" cy="7597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2DA5D50-0810-A2EA-4548-A67C81545A27}"/>
                  </a:ext>
                </a:extLst>
              </p:cNvPr>
              <p:cNvSpPr txBox="1"/>
              <p:nvPr/>
            </p:nvSpPr>
            <p:spPr>
              <a:xfrm>
                <a:off x="7810004" y="4551235"/>
                <a:ext cx="1366684" cy="415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𝒅</m:t>
                      </m:r>
                      <m:d>
                        <m:d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2DA5D50-0810-A2EA-4548-A67C81545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004" y="4551235"/>
                <a:ext cx="1366684" cy="415370"/>
              </a:xfrm>
              <a:prstGeom prst="rect">
                <a:avLst/>
              </a:prstGeom>
              <a:blipFill>
                <a:blip r:embed="rId10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3459C44C-D240-FA34-2D9A-1A08F61F5334}"/>
              </a:ext>
            </a:extLst>
          </p:cNvPr>
          <p:cNvCxnSpPr>
            <a:cxnSpLocks/>
            <a:stCxn id="26" idx="3"/>
            <a:endCxn id="35" idx="2"/>
          </p:cNvCxnSpPr>
          <p:nvPr/>
        </p:nvCxnSpPr>
        <p:spPr>
          <a:xfrm>
            <a:off x="7311537" y="4665498"/>
            <a:ext cx="1181809" cy="301107"/>
          </a:xfrm>
          <a:prstGeom prst="curvedConnector4">
            <a:avLst>
              <a:gd name="adj1" fmla="val 21089"/>
              <a:gd name="adj2" fmla="val 1824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927CAE2B-4BFD-F29B-3CFD-61DEC8293B83}"/>
              </a:ext>
            </a:extLst>
          </p:cNvPr>
          <p:cNvCxnSpPr>
            <a:stCxn id="26" idx="3"/>
            <a:endCxn id="35" idx="0"/>
          </p:cNvCxnSpPr>
          <p:nvPr/>
        </p:nvCxnSpPr>
        <p:spPr>
          <a:xfrm flipV="1">
            <a:off x="7311537" y="4551235"/>
            <a:ext cx="1181809" cy="114263"/>
          </a:xfrm>
          <a:prstGeom prst="curvedConnector4">
            <a:avLst>
              <a:gd name="adj1" fmla="val 21089"/>
              <a:gd name="adj2" fmla="val 5065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2DF2A7C-4832-6223-171C-9F78D93E2F79}"/>
                  </a:ext>
                </a:extLst>
              </p:cNvPr>
              <p:cNvSpPr txBox="1"/>
              <p:nvPr/>
            </p:nvSpPr>
            <p:spPr>
              <a:xfrm>
                <a:off x="7872524" y="3758901"/>
                <a:ext cx="4301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2DF2A7C-4832-6223-171C-9F78D93E2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524" y="3758901"/>
                <a:ext cx="43016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4A266E7-8815-EE83-E634-44CC44C76313}"/>
                  </a:ext>
                </a:extLst>
              </p:cNvPr>
              <p:cNvSpPr txBox="1"/>
              <p:nvPr/>
            </p:nvSpPr>
            <p:spPr>
              <a:xfrm>
                <a:off x="7806393" y="5227145"/>
                <a:ext cx="430161" cy="3956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4A266E7-8815-EE83-E634-44CC44C76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393" y="5227145"/>
                <a:ext cx="430161" cy="395621"/>
              </a:xfrm>
              <a:prstGeom prst="rect">
                <a:avLst/>
              </a:prstGeom>
              <a:blipFill>
                <a:blip r:embed="rId1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C3D93E01-6039-C052-6398-1729D8F1A25A}"/>
              </a:ext>
            </a:extLst>
          </p:cNvPr>
          <p:cNvCxnSpPr>
            <a:stCxn id="22" idx="1"/>
            <a:endCxn id="17" idx="1"/>
          </p:cNvCxnSpPr>
          <p:nvPr/>
        </p:nvCxnSpPr>
        <p:spPr>
          <a:xfrm rot="10800000" flipH="1" flipV="1">
            <a:off x="1678626" y="2326632"/>
            <a:ext cx="994653" cy="1015310"/>
          </a:xfrm>
          <a:prstGeom prst="curvedConnector3">
            <a:avLst>
              <a:gd name="adj1" fmla="val 383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2CC43BA8-59D6-DD00-0494-2C2D49AE9116}"/>
              </a:ext>
            </a:extLst>
          </p:cNvPr>
          <p:cNvCxnSpPr>
            <a:stCxn id="32" idx="3"/>
            <a:endCxn id="17" idx="1"/>
          </p:cNvCxnSpPr>
          <p:nvPr/>
        </p:nvCxnSpPr>
        <p:spPr>
          <a:xfrm flipV="1">
            <a:off x="1668975" y="3341942"/>
            <a:ext cx="1004305" cy="9021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B6007DD-D8B9-16EE-8A5B-A1E416CF7C7B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 flipV="1">
            <a:off x="3560016" y="3340509"/>
            <a:ext cx="730292" cy="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39FB5D2-2A78-14DD-8C24-57D2BA86D19E}"/>
              </a:ext>
            </a:extLst>
          </p:cNvPr>
          <p:cNvGrpSpPr/>
          <p:nvPr/>
        </p:nvGrpSpPr>
        <p:grpSpPr>
          <a:xfrm>
            <a:off x="5623289" y="4133128"/>
            <a:ext cx="496186" cy="1053914"/>
            <a:chOff x="4045209" y="5373695"/>
            <a:chExt cx="496186" cy="134679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E6B3C9A-41DB-8A2A-A61C-5B61FAFEEB99}"/>
                </a:ext>
              </a:extLst>
            </p:cNvPr>
            <p:cNvSpPr/>
            <p:nvPr/>
          </p:nvSpPr>
          <p:spPr>
            <a:xfrm>
              <a:off x="4045209" y="5373695"/>
              <a:ext cx="496186" cy="13467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ED7D3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F032787-F340-B684-10DD-A9DECF5ACD70}"/>
                </a:ext>
              </a:extLst>
            </p:cNvPr>
            <p:cNvSpPr txBox="1"/>
            <p:nvPr/>
          </p:nvSpPr>
          <p:spPr>
            <a:xfrm rot="16200000">
              <a:off x="3910413" y="5887574"/>
              <a:ext cx="725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fc(.)</a:t>
              </a:r>
            </a:p>
          </p:txBody>
        </p:sp>
      </p:grp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8B1F603A-099A-8187-7A53-BD3C6924F18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786494" y="2389684"/>
            <a:ext cx="890166" cy="9508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8A3F4325-8793-7663-5F02-1AD19AFD7826}"/>
              </a:ext>
            </a:extLst>
          </p:cNvPr>
          <p:cNvCxnSpPr>
            <a:cxnSpLocks/>
            <a:stCxn id="19" idx="3"/>
            <a:endCxn id="75" idx="0"/>
          </p:cNvCxnSpPr>
          <p:nvPr/>
        </p:nvCxnSpPr>
        <p:spPr>
          <a:xfrm>
            <a:off x="4786494" y="3340509"/>
            <a:ext cx="880096" cy="13392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6050983-F897-EBB3-85DB-04457ACFC4C8}"/>
                  </a:ext>
                </a:extLst>
              </p:cNvPr>
              <p:cNvSpPr txBox="1"/>
              <p:nvPr/>
            </p:nvSpPr>
            <p:spPr>
              <a:xfrm>
                <a:off x="9552872" y="4548309"/>
                <a:ext cx="540774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b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1" i="0"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e>
                          </m:acc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𝐢𝐣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6050983-F897-EBB3-85DB-04457ACFC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872" y="4548309"/>
                <a:ext cx="540774" cy="391646"/>
              </a:xfrm>
              <a:prstGeom prst="rect">
                <a:avLst/>
              </a:prstGeom>
              <a:blipFill>
                <a:blip r:embed="rId13"/>
                <a:stretch>
                  <a:fillRect t="-4688" r="-15730" b="-109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C08D9EE6-AD31-2959-B63A-FB1020DBD26E}"/>
              </a:ext>
            </a:extLst>
          </p:cNvPr>
          <p:cNvCxnSpPr>
            <a:endCxn id="82" idx="1"/>
          </p:cNvCxnSpPr>
          <p:nvPr/>
        </p:nvCxnSpPr>
        <p:spPr>
          <a:xfrm>
            <a:off x="8932462" y="4734256"/>
            <a:ext cx="620410" cy="987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0BC67EF-12F2-0508-CE10-72544211FE94}"/>
              </a:ext>
            </a:extLst>
          </p:cNvPr>
          <p:cNvCxnSpPr>
            <a:cxnSpLocks/>
          </p:cNvCxnSpPr>
          <p:nvPr/>
        </p:nvCxnSpPr>
        <p:spPr>
          <a:xfrm flipV="1">
            <a:off x="6575969" y="2389128"/>
            <a:ext cx="642505" cy="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753990B-B0A1-4507-7142-4D1D5F50BC12}"/>
                  </a:ext>
                </a:extLst>
              </p:cNvPr>
              <p:cNvSpPr txBox="1"/>
              <p:nvPr/>
            </p:nvSpPr>
            <p:spPr>
              <a:xfrm>
                <a:off x="7503931" y="2035188"/>
                <a:ext cx="369332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753990B-B0A1-4507-7142-4D1D5F50B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931" y="2035188"/>
                <a:ext cx="369332" cy="376770"/>
              </a:xfrm>
              <a:prstGeom prst="rect">
                <a:avLst/>
              </a:prstGeom>
              <a:blipFill>
                <a:blip r:embed="rId14"/>
                <a:stretch>
                  <a:fillRect t="-1613" r="-1639" b="-16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1CEEBDB6-CAAC-6793-31E3-60C8D2936852}"/>
              </a:ext>
            </a:extLst>
          </p:cNvPr>
          <p:cNvSpPr/>
          <p:nvPr/>
        </p:nvSpPr>
        <p:spPr>
          <a:xfrm>
            <a:off x="5676660" y="2141966"/>
            <a:ext cx="642504" cy="493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533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95;ged91846f0f_0_0">
            <a:extLst>
              <a:ext uri="{FF2B5EF4-FFF2-40B4-BE49-F238E27FC236}">
                <a16:creationId xmlns:a16="http://schemas.microsoft.com/office/drawing/2014/main" id="{93C40169-CFFB-E94A-A325-2363863121F8}"/>
              </a:ext>
            </a:extLst>
          </p:cNvPr>
          <p:cNvGrpSpPr/>
          <p:nvPr/>
        </p:nvGrpSpPr>
        <p:grpSpPr>
          <a:xfrm>
            <a:off x="121296" y="94107"/>
            <a:ext cx="12070703" cy="558200"/>
            <a:chOff x="-4750" y="0"/>
            <a:chExt cx="9064800" cy="558200"/>
          </a:xfrm>
        </p:grpSpPr>
        <p:sp>
          <p:nvSpPr>
            <p:cNvPr id="5" name="Google Shape;96;ged91846f0f_0_0">
              <a:extLst>
                <a:ext uri="{FF2B5EF4-FFF2-40B4-BE49-F238E27FC236}">
                  <a16:creationId xmlns:a16="http://schemas.microsoft.com/office/drawing/2014/main" id="{F49F4594-D6CC-0C71-6A1A-3CC18C2EF436}"/>
                </a:ext>
              </a:extLst>
            </p:cNvPr>
            <p:cNvSpPr txBox="1"/>
            <p:nvPr/>
          </p:nvSpPr>
          <p:spPr>
            <a:xfrm>
              <a:off x="1724004" y="192271"/>
              <a:ext cx="7200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rgbClr val="6F6F6F"/>
                  </a:solidFill>
                  <a:latin typeface="Roboto"/>
                  <a:ea typeface="Roboto"/>
                  <a:cs typeface="Roboto"/>
                  <a:sym typeface="Roboto"/>
                </a:rPr>
                <a:t>Indian Institute of Technology Kharagpur, India | </a:t>
              </a:r>
              <a:r>
                <a:rPr lang="en-US" sz="1200" b="0" i="0" u="none" strike="noStrike" cap="none" dirty="0">
                  <a:solidFill>
                    <a:srgbClr val="8B93D1"/>
                  </a:solidFill>
                  <a:latin typeface="Roboto"/>
                  <a:ea typeface="Roboto"/>
                  <a:cs typeface="Roboto"/>
                  <a:sym typeface="Roboto"/>
                </a:rPr>
                <a:t>Centre of Excellence in Artificial Intelligence</a:t>
              </a:r>
              <a:endParaRPr sz="1200" b="0" i="0" u="none" strike="noStrike" cap="none" dirty="0">
                <a:solidFill>
                  <a:srgbClr val="8B93D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" name="Google Shape;97;ged91846f0f_0_0">
              <a:extLst>
                <a:ext uri="{FF2B5EF4-FFF2-40B4-BE49-F238E27FC236}">
                  <a16:creationId xmlns:a16="http://schemas.microsoft.com/office/drawing/2014/main" id="{89CED95E-0DB2-96F2-5542-CC676B6CE9A5}"/>
                </a:ext>
              </a:extLst>
            </p:cNvPr>
            <p:cNvSpPr/>
            <p:nvPr/>
          </p:nvSpPr>
          <p:spPr>
            <a:xfrm rot="-5400000">
              <a:off x="204800" y="-57150"/>
              <a:ext cx="552450" cy="666750"/>
            </a:xfrm>
            <a:prstGeom prst="flowChartOffpageConnector">
              <a:avLst/>
            </a:prstGeom>
            <a:solidFill>
              <a:srgbClr val="3C4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98;ged91846f0f_0_0">
              <a:extLst>
                <a:ext uri="{FF2B5EF4-FFF2-40B4-BE49-F238E27FC236}">
                  <a16:creationId xmlns:a16="http://schemas.microsoft.com/office/drawing/2014/main" id="{555E1E97-AE28-722C-1CCC-F135B516578C}"/>
                </a:ext>
              </a:extLst>
            </p:cNvPr>
            <p:cNvSpPr/>
            <p:nvPr/>
          </p:nvSpPr>
          <p:spPr>
            <a:xfrm rot="-5400000">
              <a:off x="128600" y="-57150"/>
              <a:ext cx="552450" cy="666750"/>
            </a:xfrm>
            <a:prstGeom prst="flowChartOffpageConnector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99;ged91846f0f_0_0">
              <a:extLst>
                <a:ext uri="{FF2B5EF4-FFF2-40B4-BE49-F238E27FC236}">
                  <a16:creationId xmlns:a16="http://schemas.microsoft.com/office/drawing/2014/main" id="{98B9D06F-02F4-E6BA-BA8F-00FAB24CDFF7}"/>
                </a:ext>
              </a:extLst>
            </p:cNvPr>
            <p:cNvSpPr/>
            <p:nvPr/>
          </p:nvSpPr>
          <p:spPr>
            <a:xfrm rot="-5400000">
              <a:off x="52400" y="-57150"/>
              <a:ext cx="552450" cy="666750"/>
            </a:xfrm>
            <a:prstGeom prst="flowChartOffpageConnector">
              <a:avLst/>
            </a:prstGeom>
            <a:solidFill>
              <a:srgbClr val="3C48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" name="Google Shape;100;ged91846f0f_0_0">
              <a:extLst>
                <a:ext uri="{FF2B5EF4-FFF2-40B4-BE49-F238E27FC236}">
                  <a16:creationId xmlns:a16="http://schemas.microsoft.com/office/drawing/2014/main" id="{08683159-FC35-78D5-D766-1ACE57925715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5" y="0"/>
              <a:ext cx="552600" cy="5526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Google Shape;101;ged91846f0f_0_0">
              <a:extLst>
                <a:ext uri="{FF2B5EF4-FFF2-40B4-BE49-F238E27FC236}">
                  <a16:creationId xmlns:a16="http://schemas.microsoft.com/office/drawing/2014/main" id="{5294C4CE-D4C5-1D13-DE32-629459156F72}"/>
                </a:ext>
              </a:extLst>
            </p:cNvPr>
            <p:cNvCxnSpPr/>
            <p:nvPr/>
          </p:nvCxnSpPr>
          <p:spPr>
            <a:xfrm>
              <a:off x="-4750" y="558200"/>
              <a:ext cx="9064800" cy="0"/>
            </a:xfrm>
            <a:prstGeom prst="straightConnector1">
              <a:avLst/>
            </a:prstGeom>
            <a:noFill/>
            <a:ln w="19050" cap="flat" cmpd="sng">
              <a:solidFill>
                <a:srgbClr val="3C489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" name="Google Shape;90;ged91846f0f_0_0">
            <a:extLst>
              <a:ext uri="{FF2B5EF4-FFF2-40B4-BE49-F238E27FC236}">
                <a16:creationId xmlns:a16="http://schemas.microsoft.com/office/drawing/2014/main" id="{6E56E979-D19B-30ED-508C-815E40E73693}"/>
              </a:ext>
            </a:extLst>
          </p:cNvPr>
          <p:cNvGrpSpPr/>
          <p:nvPr/>
        </p:nvGrpSpPr>
        <p:grpSpPr>
          <a:xfrm>
            <a:off x="121296" y="6606842"/>
            <a:ext cx="11917702" cy="246300"/>
            <a:chOff x="12846" y="6512735"/>
            <a:chExt cx="8949900" cy="246300"/>
          </a:xfrm>
        </p:grpSpPr>
        <p:cxnSp>
          <p:nvCxnSpPr>
            <p:cNvPr id="12" name="Google Shape;91;ged91846f0f_0_0">
              <a:extLst>
                <a:ext uri="{FF2B5EF4-FFF2-40B4-BE49-F238E27FC236}">
                  <a16:creationId xmlns:a16="http://schemas.microsoft.com/office/drawing/2014/main" id="{ADD38DFC-801F-3419-2188-E76D0DAE7199}"/>
                </a:ext>
              </a:extLst>
            </p:cNvPr>
            <p:cNvCxnSpPr/>
            <p:nvPr/>
          </p:nvCxnSpPr>
          <p:spPr>
            <a:xfrm>
              <a:off x="12846" y="6512735"/>
              <a:ext cx="8949900" cy="0"/>
            </a:xfrm>
            <a:prstGeom prst="straightConnector1">
              <a:avLst/>
            </a:prstGeom>
            <a:noFill/>
            <a:ln w="19050" cap="flat" cmpd="sng">
              <a:solidFill>
                <a:srgbClr val="8B93D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94;ged91846f0f_0_0">
              <a:extLst>
                <a:ext uri="{FF2B5EF4-FFF2-40B4-BE49-F238E27FC236}">
                  <a16:creationId xmlns:a16="http://schemas.microsoft.com/office/drawing/2014/main" id="{71228C7D-F51A-E042-7A63-C228D3239DAB}"/>
                </a:ext>
              </a:extLst>
            </p:cNvPr>
            <p:cNvSpPr txBox="1"/>
            <p:nvPr/>
          </p:nvSpPr>
          <p:spPr>
            <a:xfrm>
              <a:off x="293920" y="6512735"/>
              <a:ext cx="1357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>
                <a:buSzPts val="1400"/>
              </a:pPr>
              <a:r>
                <a:rPr lang="en-US" sz="1000" dirty="0">
                  <a:solidFill>
                    <a:srgbClr val="8B93D1"/>
                  </a:solidFill>
                  <a:latin typeface="Roboto"/>
                  <a:ea typeface="Roboto"/>
                  <a:cs typeface="Roboto"/>
                  <a:sym typeface="Roboto"/>
                </a:rPr>
                <a:t>04 February 2022</a:t>
              </a:r>
            </a:p>
          </p:txBody>
        </p:sp>
      </p:grpSp>
      <p:sp>
        <p:nvSpPr>
          <p:cNvPr id="15" name="Google Shape;94;ged91846f0f_0_0">
            <a:extLst>
              <a:ext uri="{FF2B5EF4-FFF2-40B4-BE49-F238E27FC236}">
                <a16:creationId xmlns:a16="http://schemas.microsoft.com/office/drawing/2014/main" id="{CCD88B8D-92BF-7FC1-E807-7572E0978EFF}"/>
              </a:ext>
            </a:extLst>
          </p:cNvPr>
          <p:cNvSpPr txBox="1"/>
          <p:nvPr/>
        </p:nvSpPr>
        <p:spPr>
          <a:xfrm>
            <a:off x="2663563" y="6609769"/>
            <a:ext cx="6864873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buSzPts val="1400"/>
            </a:pPr>
            <a:r>
              <a:rPr lang="en-US" sz="1000" dirty="0">
                <a:solidFill>
                  <a:srgbClr val="8B93D1"/>
                </a:solidFill>
                <a:latin typeface="Roboto"/>
                <a:ea typeface="Roboto"/>
                <a:cs typeface="Roboto"/>
                <a:sym typeface="Roboto"/>
              </a:rPr>
              <a:t> CT Sinogram Denoising | Asim Manna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6B3300F-3591-76EA-39B3-8B519C930B96}"/>
              </a:ext>
            </a:extLst>
          </p:cNvPr>
          <p:cNvSpPr>
            <a:spLocks noGrp="1"/>
          </p:cNvSpPr>
          <p:nvPr/>
        </p:nvSpPr>
        <p:spPr>
          <a:xfrm>
            <a:off x="1015500" y="424828"/>
            <a:ext cx="9455922" cy="11685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2"/>
                </a:solidFill>
              </a:rPr>
              <a:t>Base Line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9CB249-C895-D280-6177-3182311DF226}"/>
              </a:ext>
            </a:extLst>
          </p:cNvPr>
          <p:cNvSpPr txBox="1"/>
          <p:nvPr/>
        </p:nvSpPr>
        <p:spPr>
          <a:xfrm>
            <a:off x="565219" y="1897626"/>
            <a:ext cx="11474381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Multi-label classification with ResNet50, </a:t>
            </a:r>
            <a:r>
              <a:rPr lang="en-IN" dirty="0" err="1"/>
              <a:t>MeDiANet</a:t>
            </a:r>
            <a:endParaRPr lang="en-IN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Retrieval with </a:t>
            </a:r>
            <a:r>
              <a:rPr lang="en-IN"/>
              <a:t>MeDiANet.</a:t>
            </a:r>
            <a:endParaRPr lang="en-IN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Fuzzy Inference System on input images (</a:t>
            </a:r>
            <a:r>
              <a:rPr lang="en-IN" dirty="0">
                <a:ea typeface="+mn-lt"/>
                <a:cs typeface="+mn-lt"/>
                <a:hlinkClick r:id="rId3"/>
              </a:rPr>
              <a:t>Paper1</a:t>
            </a:r>
            <a:r>
              <a:rPr lang="en-IN" dirty="0">
                <a:ea typeface="+mn-lt"/>
                <a:cs typeface="+mn-lt"/>
              </a:rPr>
              <a:t> , )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ea typeface="+mn-lt"/>
                <a:cs typeface="+mn-lt"/>
              </a:rPr>
              <a:t>Deep multi-label hashing using Graph (</a:t>
            </a:r>
            <a:r>
              <a:rPr lang="en-IN" dirty="0">
                <a:ea typeface="+mn-lt"/>
                <a:cs typeface="+mn-lt"/>
                <a:hlinkClick r:id="rId4"/>
              </a:rPr>
              <a:t>Paper2</a:t>
            </a:r>
            <a:endParaRPr lang="en-IN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5588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B4A0B03C42C44BAE226854B41864B3" ma:contentTypeVersion="14" ma:contentTypeDescription="Create a new document." ma:contentTypeScope="" ma:versionID="18c73f59cb57b1c52de2ae292a71db0b">
  <xsd:schema xmlns:xsd="http://www.w3.org/2001/XMLSchema" xmlns:xs="http://www.w3.org/2001/XMLSchema" xmlns:p="http://schemas.microsoft.com/office/2006/metadata/properties" xmlns:ns3="74dd4691-620f-461e-898e-5ebfd688e75b" xmlns:ns4="7a12f983-4b8d-4527-9a13-aba05162b6de" targetNamespace="http://schemas.microsoft.com/office/2006/metadata/properties" ma:root="true" ma:fieldsID="7451241d6fac796dcf7340137a764819" ns3:_="" ns4:_="">
    <xsd:import namespace="74dd4691-620f-461e-898e-5ebfd688e75b"/>
    <xsd:import namespace="7a12f983-4b8d-4527-9a13-aba05162b6d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dd4691-620f-461e-898e-5ebfd688e7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12f983-4b8d-4527-9a13-aba05162b6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a12f983-4b8d-4527-9a13-aba05162b6de" xsi:nil="true"/>
  </documentManagement>
</p:properties>
</file>

<file path=customXml/itemProps1.xml><?xml version="1.0" encoding="utf-8"?>
<ds:datastoreItem xmlns:ds="http://schemas.openxmlformats.org/officeDocument/2006/customXml" ds:itemID="{B9F580F5-B3FE-430D-B102-782A004A04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dd4691-620f-461e-898e-5ebfd688e75b"/>
    <ds:schemaRef ds:uri="7a12f983-4b8d-4527-9a13-aba05162b6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8688CE-7222-4855-8EBF-CB29957E7B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15F738-BCC9-42CD-92E8-407BAB6CF097}">
  <ds:schemaRefs>
    <ds:schemaRef ds:uri="http://schemas.microsoft.com/office/2006/metadata/properties"/>
    <ds:schemaRef ds:uri="74dd4691-620f-461e-898e-5ebfd688e75b"/>
    <ds:schemaRef ds:uri="http://purl.org/dc/elements/1.1/"/>
    <ds:schemaRef ds:uri="7a12f983-4b8d-4527-9a13-aba05162b6de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672</Words>
  <Application>Microsoft Office PowerPoint</Application>
  <PresentationFormat>Widescreen</PresentationFormat>
  <Paragraphs>124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Quattrocento Sans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Asim Manna</dc:creator>
  <cp:lastModifiedBy>Asim Manna</cp:lastModifiedBy>
  <cp:revision>23</cp:revision>
  <dcterms:created xsi:type="dcterms:W3CDTF">2023-02-04T05:45:52Z</dcterms:created>
  <dcterms:modified xsi:type="dcterms:W3CDTF">2023-03-15T09:47:39Z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0x010100F1B4A0B03C42C44BAE226854B41864B3</vt:lpwstr>
  </property>
</Properties>
</file>