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308" r:id="rId3"/>
    <p:sldId id="285" r:id="rId4"/>
    <p:sldId id="319" r:id="rId5"/>
    <p:sldId id="338" r:id="rId6"/>
    <p:sldId id="339" r:id="rId7"/>
    <p:sldId id="320" r:id="rId8"/>
    <p:sldId id="321" r:id="rId9"/>
    <p:sldId id="322" r:id="rId10"/>
    <p:sldId id="340" r:id="rId11"/>
    <p:sldId id="323" r:id="rId12"/>
    <p:sldId id="324" r:id="rId13"/>
    <p:sldId id="332" r:id="rId14"/>
    <p:sldId id="334" r:id="rId15"/>
    <p:sldId id="341" r:id="rId16"/>
    <p:sldId id="335" r:id="rId17"/>
    <p:sldId id="336" r:id="rId18"/>
    <p:sldId id="333" r:id="rId19"/>
    <p:sldId id="344" r:id="rId20"/>
    <p:sldId id="337" r:id="rId21"/>
    <p:sldId id="342" r:id="rId22"/>
    <p:sldId id="343" r:id="rId23"/>
    <p:sldId id="325" r:id="rId24"/>
    <p:sldId id="326" r:id="rId25"/>
    <p:sldId id="327" r:id="rId26"/>
    <p:sldId id="30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630" autoAdjust="0"/>
  </p:normalViewPr>
  <p:slideViewPr>
    <p:cSldViewPr>
      <p:cViewPr varScale="1">
        <p:scale>
          <a:sx n="52" d="100"/>
          <a:sy n="52" d="100"/>
        </p:scale>
        <p:origin x="1219"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75244-33B4-244B-A01B-F665252EDDD4}" type="datetimeFigureOut">
              <a:rPr lang="en-US" smtClean="0"/>
              <a:t>6/7/2020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52436-683B-AD4C-9AC5-4FC5D06102FA}" type="slidenum">
              <a:rPr lang="en-US" smtClean="0"/>
              <a:t>‹#›</a:t>
            </a:fld>
            <a:endParaRPr lang="en-US"/>
          </a:p>
        </p:txBody>
      </p:sp>
    </p:spTree>
    <p:extLst>
      <p:ext uri="{BB962C8B-B14F-4D97-AF65-F5344CB8AC3E}">
        <p14:creationId xmlns:p14="http://schemas.microsoft.com/office/powerpoint/2010/main" val="13611943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Diagrams will be according to Supervisor</a:t>
            </a:r>
          </a:p>
        </p:txBody>
      </p:sp>
      <p:sp>
        <p:nvSpPr>
          <p:cNvPr id="4" name="Slide Number Placeholder 3"/>
          <p:cNvSpPr>
            <a:spLocks noGrp="1"/>
          </p:cNvSpPr>
          <p:nvPr>
            <p:ph type="sldNum" sz="quarter" idx="10"/>
          </p:nvPr>
        </p:nvSpPr>
        <p:spPr/>
        <p:txBody>
          <a:bodyPr/>
          <a:lstStyle/>
          <a:p>
            <a:fld id="{CBB52436-683B-AD4C-9AC5-4FC5D06102FA}" type="slidenum">
              <a:rPr lang="en-US" smtClean="0"/>
              <a:t>2</a:t>
            </a:fld>
            <a:endParaRPr lang="en-US"/>
          </a:p>
        </p:txBody>
      </p:sp>
    </p:spTree>
    <p:extLst>
      <p:ext uri="{BB962C8B-B14F-4D97-AF65-F5344CB8AC3E}">
        <p14:creationId xmlns:p14="http://schemas.microsoft.com/office/powerpoint/2010/main" val="84237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15</a:t>
            </a:fld>
            <a:endParaRPr lang="en-US"/>
          </a:p>
        </p:txBody>
      </p:sp>
    </p:spTree>
    <p:extLst>
      <p:ext uri="{BB962C8B-B14F-4D97-AF65-F5344CB8AC3E}">
        <p14:creationId xmlns:p14="http://schemas.microsoft.com/office/powerpoint/2010/main" val="452341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16</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18</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19</a:t>
            </a:fld>
            <a:endParaRPr lang="en-US"/>
          </a:p>
        </p:txBody>
      </p:sp>
    </p:spTree>
    <p:extLst>
      <p:ext uri="{BB962C8B-B14F-4D97-AF65-F5344CB8AC3E}">
        <p14:creationId xmlns:p14="http://schemas.microsoft.com/office/powerpoint/2010/main" val="1346734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20</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21</a:t>
            </a:fld>
            <a:endParaRPr lang="en-US"/>
          </a:p>
        </p:txBody>
      </p:sp>
    </p:spTree>
    <p:extLst>
      <p:ext uri="{BB962C8B-B14F-4D97-AF65-F5344CB8AC3E}">
        <p14:creationId xmlns:p14="http://schemas.microsoft.com/office/powerpoint/2010/main" val="487845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22</a:t>
            </a:fld>
            <a:endParaRPr lang="en-US"/>
          </a:p>
        </p:txBody>
      </p:sp>
    </p:spTree>
    <p:extLst>
      <p:ext uri="{BB962C8B-B14F-4D97-AF65-F5344CB8AC3E}">
        <p14:creationId xmlns:p14="http://schemas.microsoft.com/office/powerpoint/2010/main" val="52570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Bullets no need to add paragraph on all slides</a:t>
            </a:r>
          </a:p>
        </p:txBody>
      </p:sp>
      <p:sp>
        <p:nvSpPr>
          <p:cNvPr id="4" name="Slide Number Placeholder 3"/>
          <p:cNvSpPr>
            <a:spLocks noGrp="1"/>
          </p:cNvSpPr>
          <p:nvPr>
            <p:ph type="sldNum" sz="quarter" idx="10"/>
          </p:nvPr>
        </p:nvSpPr>
        <p:spPr/>
        <p:txBody>
          <a:bodyPr/>
          <a:lstStyle/>
          <a:p>
            <a:fld id="{CBB52436-683B-AD4C-9AC5-4FC5D06102FA}" type="slidenum">
              <a:rPr lang="en-US" smtClean="0"/>
              <a:t>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distribution among</a:t>
            </a:r>
            <a:r>
              <a:rPr lang="en-US" baseline="0" dirty="0"/>
              <a:t> students</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Language, System Specs etc.</a:t>
            </a:r>
          </a:p>
        </p:txBody>
      </p:sp>
      <p:sp>
        <p:nvSpPr>
          <p:cNvPr id="4" name="Slide Number Placeholder 3"/>
          <p:cNvSpPr>
            <a:spLocks noGrp="1"/>
          </p:cNvSpPr>
          <p:nvPr>
            <p:ph type="sldNum" sz="quarter" idx="10"/>
          </p:nvPr>
        </p:nvSpPr>
        <p:spPr/>
        <p:txBody>
          <a:bodyPr/>
          <a:lstStyle/>
          <a:p>
            <a:fld id="{CBB52436-683B-AD4C-9AC5-4FC5D06102FA}" type="slidenum">
              <a:rPr lang="en-US" smtClean="0"/>
              <a:t>24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least one interface</a:t>
            </a:r>
            <a:r>
              <a:rPr lang="en-US" baseline="0" dirty="0"/>
              <a:t> 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52436-683B-AD4C-9AC5-4FC5D06102FA}" type="slidenum">
              <a:rPr lang="en-US" smtClean="0"/>
              <a:t>26</a:t>
            </a:fld>
            <a:endParaRPr lang="en-US"/>
          </a:p>
        </p:txBody>
      </p:sp>
    </p:spTree>
    <p:extLst>
      <p:ext uri="{BB962C8B-B14F-4D97-AF65-F5344CB8AC3E}">
        <p14:creationId xmlns:p14="http://schemas.microsoft.com/office/powerpoint/2010/main" val="226527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Figures where ever necessary to explain the system</a:t>
            </a:r>
          </a:p>
        </p:txBody>
      </p:sp>
      <p:sp>
        <p:nvSpPr>
          <p:cNvPr id="4" name="Slide Number Placeholder 3"/>
          <p:cNvSpPr>
            <a:spLocks noGrp="1"/>
          </p:cNvSpPr>
          <p:nvPr>
            <p:ph type="sldNum" sz="quarter" idx="10"/>
          </p:nvPr>
        </p:nvSpPr>
        <p:spPr/>
        <p:txBody>
          <a:bodyPr/>
          <a:lstStyle/>
          <a:p>
            <a:fld id="{CBB52436-683B-AD4C-9AC5-4FC5D06102FA}" type="slidenum">
              <a:rPr lang="en-US" smtClean="0"/>
              <a:t>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8</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9</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10</a:t>
            </a:fld>
            <a:endParaRPr lang="en-US"/>
          </a:p>
        </p:txBody>
      </p:sp>
    </p:spTree>
    <p:extLst>
      <p:ext uri="{BB962C8B-B14F-4D97-AF65-F5344CB8AC3E}">
        <p14:creationId xmlns:p14="http://schemas.microsoft.com/office/powerpoint/2010/main" val="692070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11</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diagrams will be in PDF and their hyperlinks should be here to make it more visible</a:t>
            </a:r>
          </a:p>
        </p:txBody>
      </p:sp>
      <p:sp>
        <p:nvSpPr>
          <p:cNvPr id="4" name="Slide Number Placeholder 3"/>
          <p:cNvSpPr>
            <a:spLocks noGrp="1"/>
          </p:cNvSpPr>
          <p:nvPr>
            <p:ph type="sldNum" sz="quarter" idx="10"/>
          </p:nvPr>
        </p:nvSpPr>
        <p:spPr/>
        <p:txBody>
          <a:bodyPr/>
          <a:lstStyle/>
          <a:p>
            <a:fld id="{CBB52436-683B-AD4C-9AC5-4FC5D06102FA}" type="slidenum">
              <a:rPr lang="en-US" smtClean="0"/>
              <a:t>12</a:t>
            </a:fld>
            <a:endParaRPr lang="en-US"/>
          </a:p>
        </p:txBody>
      </p:sp>
    </p:spTree>
    <p:extLst>
      <p:ext uri="{BB962C8B-B14F-4D97-AF65-F5344CB8AC3E}">
        <p14:creationId xmlns:p14="http://schemas.microsoft.com/office/powerpoint/2010/main" val="2856892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9756E42-5E74-4732-83BF-BA741C703F50}" type="datetime1">
              <a:rPr lang="en-US" smtClean="0"/>
              <a:t>6/7/2020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4B35C1-CC1A-43F0-A02C-EF3712805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16757F-B517-405D-9104-0175649E9A0F}"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939E43-66B1-4F22-BD6B-CA060CCCE83F}"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1DF76D-09B0-4CFB-9EAF-9D4CA2E1F9A5}"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6C32277-9FAA-4AB0-82ED-28D7AF746E6A}"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4714DB-9523-4435-97CE-29D749231BAD}" type="datetime1">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B35C1-CC1A-43F0-A02C-EF37128054BC}"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077FB7C-9F71-49FC-AA78-133166F4B360}" type="datetime1">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4CEA0B-883C-4954-9376-19236004B43C}" type="datetime1">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B35C1-CC1A-43F0-A02C-EF37128054BC}"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93F70-E4BA-405E-AD03-FC4110F7904F}" type="datetime1">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13967C2-7E39-484B-ABD7-50DB41A36BCD}" type="datetime1">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AA735F-18F6-4F48-AC91-C16B8D8EDB6A}" type="datetime1">
              <a:rPr lang="en-US" smtClean="0"/>
              <a:t>6/7/2020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4B35C1-CC1A-43F0-A02C-EF37128054B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50EF5E-F667-443E-8AA8-E3E8620ECCE4}" type="datetime1">
              <a:rPr lang="en-US" smtClean="0"/>
              <a:t>6/7/2020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4B35C1-CC1A-43F0-A02C-EF37128054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Diagrams/fyp%20usecase.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Diagrams/sequence_diagram_pdf.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Diagrams/activity_diagram_pdf.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Diagrams/collabrotaion_diagram_pdf.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Diagrams/dfd.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Diagrams/class%20diagram.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iagrams/erd.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Diagrams/state%20machine.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Diagrams/componentanddeployment.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Diagrams/dfd.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Diagrams/ganttchart.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Diagrams/ganttchart.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Diagrams/resourse.pdf"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Diagrams/purposeddiagramfyp.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09800"/>
            <a:ext cx="3048000" cy="457200"/>
          </a:xfrm>
        </p:spPr>
        <p:txBody>
          <a:bodyPr>
            <a:noAutofit/>
          </a:bodyPr>
          <a:lstStyle/>
          <a:p>
            <a:pPr algn="ctr"/>
            <a:r>
              <a:rPr lang="en-US" sz="2800" dirty="0">
                <a:solidFill>
                  <a:srgbClr val="0000FF"/>
                </a:solidFill>
              </a:rPr>
              <a:t>Group Members:</a:t>
            </a:r>
          </a:p>
        </p:txBody>
      </p:sp>
      <p:sp>
        <p:nvSpPr>
          <p:cNvPr id="4" name="Title 3"/>
          <p:cNvSpPr>
            <a:spLocks noGrp="1"/>
          </p:cNvSpPr>
          <p:nvPr>
            <p:ph type="ctrTitle"/>
          </p:nvPr>
        </p:nvSpPr>
        <p:spPr>
          <a:xfrm>
            <a:off x="990600" y="228600"/>
            <a:ext cx="8153400" cy="990599"/>
          </a:xfrm>
        </p:spPr>
        <p:txBody>
          <a:bodyPr>
            <a:normAutofit/>
          </a:bodyPr>
          <a:lstStyle/>
          <a:p>
            <a:pPr algn="ctr"/>
            <a:r>
              <a:rPr lang="en-US" sz="2400" dirty="0"/>
              <a:t>PMAS-Arid Agriculture University Rawalpindi</a:t>
            </a:r>
            <a:br>
              <a:rPr lang="en-US" sz="2400" dirty="0"/>
            </a:br>
            <a:r>
              <a:rPr lang="en-US" sz="2400" dirty="0"/>
              <a:t>University Institute of Information Technology</a:t>
            </a:r>
          </a:p>
        </p:txBody>
      </p:sp>
      <p:sp>
        <p:nvSpPr>
          <p:cNvPr id="2" name="Slide Number Placeholder 1"/>
          <p:cNvSpPr>
            <a:spLocks noGrp="1"/>
          </p:cNvSpPr>
          <p:nvPr>
            <p:ph type="sldNum" sz="quarter" idx="12"/>
          </p:nvPr>
        </p:nvSpPr>
        <p:spPr/>
        <p:txBody>
          <a:bodyPr/>
          <a:lstStyle/>
          <a:p>
            <a:fld id="{EC4B35C1-CC1A-43F0-A02C-EF37128054BC}" type="slidenum">
              <a:rPr lang="en-US" smtClean="0"/>
              <a:t>1</a:t>
            </a:fld>
            <a:endParaRPr lang="en-US"/>
          </a:p>
        </p:txBody>
      </p:sp>
      <p:sp>
        <p:nvSpPr>
          <p:cNvPr id="5" name="Subtitle 2"/>
          <p:cNvSpPr txBox="1">
            <a:spLocks/>
          </p:cNvSpPr>
          <p:nvPr/>
        </p:nvSpPr>
        <p:spPr>
          <a:xfrm>
            <a:off x="762000" y="2743200"/>
            <a:ext cx="3352800" cy="1676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 Muhammad Asim</a:t>
            </a:r>
          </a:p>
          <a:p>
            <a:pPr algn="l"/>
            <a:r>
              <a:rPr lang="en-US" sz="2400" dirty="0">
                <a:solidFill>
                  <a:schemeClr val="tx1"/>
                </a:solidFill>
              </a:rPr>
              <a:t>2. Atif Mehmood</a:t>
            </a:r>
          </a:p>
        </p:txBody>
      </p:sp>
      <p:sp>
        <p:nvSpPr>
          <p:cNvPr id="7" name="Subtitle 2"/>
          <p:cNvSpPr txBox="1">
            <a:spLocks/>
          </p:cNvSpPr>
          <p:nvPr/>
        </p:nvSpPr>
        <p:spPr>
          <a:xfrm>
            <a:off x="4114800" y="2743200"/>
            <a:ext cx="2895600" cy="1295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16-Arid-1200</a:t>
            </a:r>
          </a:p>
          <a:p>
            <a:pPr algn="l"/>
            <a:r>
              <a:rPr lang="en-US" sz="2400" dirty="0">
                <a:solidFill>
                  <a:schemeClr val="tx1"/>
                </a:solidFill>
              </a:rPr>
              <a:t>16-Arid-1158</a:t>
            </a:r>
          </a:p>
        </p:txBody>
      </p:sp>
      <p:sp>
        <p:nvSpPr>
          <p:cNvPr id="8" name="Subtitle 2"/>
          <p:cNvSpPr txBox="1">
            <a:spLocks/>
          </p:cNvSpPr>
          <p:nvPr/>
        </p:nvSpPr>
        <p:spPr>
          <a:xfrm>
            <a:off x="762000" y="4114800"/>
            <a:ext cx="31242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800" dirty="0">
                <a:solidFill>
                  <a:srgbClr val="0000FF"/>
                </a:solidFill>
              </a:rPr>
              <a:t>Supervisor:</a:t>
            </a:r>
          </a:p>
        </p:txBody>
      </p:sp>
      <p:sp>
        <p:nvSpPr>
          <p:cNvPr id="9" name="Subtitle 2"/>
          <p:cNvSpPr txBox="1">
            <a:spLocks/>
          </p:cNvSpPr>
          <p:nvPr/>
        </p:nvSpPr>
        <p:spPr>
          <a:xfrm>
            <a:off x="838200" y="4572000"/>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Mr. Zeeshan </a:t>
            </a:r>
            <a:r>
              <a:rPr lang="en-US" sz="2400" dirty="0" err="1">
                <a:solidFill>
                  <a:schemeClr val="tx1"/>
                </a:solidFill>
              </a:rPr>
              <a:t>Javed</a:t>
            </a:r>
            <a:endParaRPr lang="en-US" sz="2400" dirty="0">
              <a:solidFill>
                <a:schemeClr val="tx1"/>
              </a:solidFill>
            </a:endParaRPr>
          </a:p>
        </p:txBody>
      </p:sp>
      <p:pic>
        <p:nvPicPr>
          <p:cNvPr id="12" name="Picture 11"/>
          <p:cNvPicPr>
            <a:picLocks noChangeAspect="1"/>
          </p:cNvPicPr>
          <p:nvPr/>
        </p:nvPicPr>
        <p:blipFill>
          <a:blip r:embed="rId2"/>
          <a:stretch>
            <a:fillRect/>
          </a:stretch>
        </p:blipFill>
        <p:spPr>
          <a:xfrm>
            <a:off x="152400" y="228600"/>
            <a:ext cx="1295400" cy="1283936"/>
          </a:xfrm>
          <a:prstGeom prst="rect">
            <a:avLst/>
          </a:prstGeom>
        </p:spPr>
      </p:pic>
      <p:sp>
        <p:nvSpPr>
          <p:cNvPr id="13" name="Title 3"/>
          <p:cNvSpPr txBox="1">
            <a:spLocks/>
          </p:cNvSpPr>
          <p:nvPr/>
        </p:nvSpPr>
        <p:spPr>
          <a:xfrm>
            <a:off x="533400" y="1676400"/>
            <a:ext cx="8153400" cy="533400"/>
          </a:xfrm>
          <a:prstGeom prst="rect">
            <a:avLst/>
          </a:prstGeom>
        </p:spPr>
        <p:txBody>
          <a:bodyPr vert="horz" anchor="b">
            <a:normAutofit fontScale="85000" lnSpcReduction="1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t>IOT Based Patient Health Monitoring System</a:t>
            </a:r>
          </a:p>
        </p:txBody>
      </p:sp>
    </p:spTree>
    <p:extLst>
      <p:ext uri="{BB962C8B-B14F-4D97-AF65-F5344CB8AC3E}">
        <p14:creationId xmlns:p14="http://schemas.microsoft.com/office/powerpoint/2010/main" val="41682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Scope</a:t>
            </a:r>
          </a:p>
        </p:txBody>
      </p:sp>
      <p:sp>
        <p:nvSpPr>
          <p:cNvPr id="6" name="Slide Number Placeholder 5"/>
          <p:cNvSpPr>
            <a:spLocks noGrp="1"/>
          </p:cNvSpPr>
          <p:nvPr>
            <p:ph type="sldNum" sz="quarter" idx="12"/>
          </p:nvPr>
        </p:nvSpPr>
        <p:spPr/>
        <p:txBody>
          <a:bodyPr/>
          <a:lstStyle/>
          <a:p>
            <a:fld id="{EC4B35C1-CC1A-43F0-A02C-EF37128054BC}" type="slidenum">
              <a:rPr lang="en-US" smtClean="0"/>
              <a:t>10</a:t>
            </a:fld>
            <a:endParaRPr lang="en-US"/>
          </a:p>
        </p:txBody>
      </p:sp>
      <p:sp>
        <p:nvSpPr>
          <p:cNvPr id="2" name="Rectangle 1">
            <a:extLst>
              <a:ext uri="{FF2B5EF4-FFF2-40B4-BE49-F238E27FC236}">
                <a16:creationId xmlns:a16="http://schemas.microsoft.com/office/drawing/2014/main" id="{65C6C079-E1A0-415A-98CA-68DB45FB6092}"/>
              </a:ext>
            </a:extLst>
          </p:cNvPr>
          <p:cNvSpPr/>
          <p:nvPr/>
        </p:nvSpPr>
        <p:spPr>
          <a:xfrm>
            <a:off x="457200" y="1219200"/>
            <a:ext cx="8534400" cy="5293757"/>
          </a:xfrm>
          <a:prstGeom prst="rect">
            <a:avLst/>
          </a:prstGeom>
        </p:spPr>
        <p:txBody>
          <a:bodyPr wrap="square">
            <a:spAutoFit/>
          </a:bodyPr>
          <a:lstStyle/>
          <a:p>
            <a:pPr marL="342900" marR="0" lvl="0" indent="-342900" algn="just">
              <a:spcBef>
                <a:spcPts val="0"/>
              </a:spcBef>
              <a:spcAft>
                <a:spcPts val="0"/>
              </a:spcAft>
              <a:buFont typeface="Arial" panose="020B0604020202020204" pitchFamily="34" charset="0"/>
              <a:buChar char="•"/>
            </a:pPr>
            <a:r>
              <a:rPr lang="en-AU" sz="1600" b="1" dirty="0">
                <a:latin typeface="Times New Roman" panose="02020603050405020304" pitchFamily="18" charset="0"/>
                <a:ea typeface="Cambria" panose="02040503050406030204" pitchFamily="18" charset="0"/>
                <a:cs typeface="Times New Roman" panose="02020603050405020304" pitchFamily="18" charset="0"/>
              </a:rPr>
              <a:t>Doctor App</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Doctor can login and logout.</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Doctor can send message to his patient.</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Doctor can see patient health data like heartbeat, ECG, temperature </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Get alert if  patient health data values goes beyond limit.</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Doctor can see patient health data on graph.</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Doctor can see patient location in case of emergency.</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Doctor can prescribe medicine by seeing current health condition.</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Add new  patient in his patient list </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Doctor can see his personal information.</a:t>
            </a:r>
          </a:p>
          <a:p>
            <a:pPr marR="0" lvl="1" algn="just">
              <a:spcBef>
                <a:spcPts val="0"/>
              </a:spcBef>
              <a:spcAft>
                <a:spcPts val="0"/>
              </a:spcAft>
            </a:pP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AU" sz="1600" b="1" dirty="0">
                <a:latin typeface="Times New Roman" panose="02020603050405020304" pitchFamily="18" charset="0"/>
                <a:ea typeface="Cambria" panose="02040503050406030204" pitchFamily="18" charset="0"/>
                <a:cs typeface="Times New Roman" panose="02020603050405020304" pitchFamily="18" charset="0"/>
              </a:rPr>
              <a:t>Web panel</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Admin can login, logout from web panel..</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Admin can add doctor, delete, search, view doctor personal information.</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Admin can add patient, delete, search, view patient heath and personal information.</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Admin can assign patient to doctor</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Get alert if  patient health data values goes beyond limit.</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Admin can view patient categorised by disease, doctor.</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Admin can see patient health data on graph.</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1085850" marR="0" indent="-171450" algn="just">
              <a:spcBef>
                <a:spcPts val="0"/>
              </a:spcBef>
              <a:spcAft>
                <a:spcPts val="0"/>
              </a:spcAft>
              <a:buFont typeface="Arial" panose="020B0604020202020204" pitchFamily="34" charset="0"/>
              <a:buChar char="•"/>
            </a:pPr>
            <a:r>
              <a:rPr lang="en-AU" sz="1600" dirty="0">
                <a:latin typeface="Times New Roman" panose="02020603050405020304" pitchFamily="18" charset="0"/>
                <a:ea typeface="Cambria" panose="02040503050406030204" pitchFamily="18" charset="0"/>
                <a:cs typeface="Times New Roman" panose="02020603050405020304" pitchFamily="18" charset="0"/>
              </a:rPr>
              <a:t> </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endParaRPr lang="en-US"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2932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Objectives</a:t>
            </a:r>
          </a:p>
        </p:txBody>
      </p:sp>
      <p:sp>
        <p:nvSpPr>
          <p:cNvPr id="6" name="Slide Number Placeholder 5"/>
          <p:cNvSpPr>
            <a:spLocks noGrp="1"/>
          </p:cNvSpPr>
          <p:nvPr>
            <p:ph type="sldNum" sz="quarter" idx="12"/>
          </p:nvPr>
        </p:nvSpPr>
        <p:spPr/>
        <p:txBody>
          <a:bodyPr/>
          <a:lstStyle/>
          <a:p>
            <a:fld id="{EC4B35C1-CC1A-43F0-A02C-EF37128054BC}" type="slidenum">
              <a:rPr lang="en-US" smtClean="0"/>
              <a:t>11</a:t>
            </a:fld>
            <a:endParaRPr lang="en-US"/>
          </a:p>
        </p:txBody>
      </p:sp>
      <p:sp>
        <p:nvSpPr>
          <p:cNvPr id="4" name="Rectangle 3">
            <a:extLst>
              <a:ext uri="{FF2B5EF4-FFF2-40B4-BE49-F238E27FC236}">
                <a16:creationId xmlns:a16="http://schemas.microsoft.com/office/drawing/2014/main" id="{8EA65C1D-4337-4973-9C3D-E39E0AC30704}"/>
              </a:ext>
            </a:extLst>
          </p:cNvPr>
          <p:cNvSpPr/>
          <p:nvPr/>
        </p:nvSpPr>
        <p:spPr>
          <a:xfrm>
            <a:off x="649128" y="1412722"/>
            <a:ext cx="8037672" cy="3631763"/>
          </a:xfrm>
          <a:prstGeom prst="rect">
            <a:avLst/>
          </a:prstGeom>
        </p:spPr>
        <p:txBody>
          <a:bodyPr wrap="square">
            <a:spAutoFit/>
          </a:bodyPr>
          <a:lstStyle/>
          <a:p>
            <a:r>
              <a:rPr lang="en-US" sz="2300" dirty="0">
                <a:latin typeface="Cambria" panose="02040503050406030204" pitchFamily="18" charset="0"/>
                <a:ea typeface="Cambria" panose="02040503050406030204" pitchFamily="18" charset="0"/>
                <a:cs typeface="Times New Roman" panose="02020603050405020304" pitchFamily="18" charset="0"/>
              </a:rPr>
              <a:t>Our objective is patient are benefitted through their continuous monitoring with the help of IoT and sensors.</a:t>
            </a:r>
          </a:p>
          <a:p>
            <a:endParaRPr lang="en-US" sz="2300" dirty="0">
              <a:latin typeface="Cambria" panose="02040503050406030204" pitchFamily="18" charset="0"/>
              <a:ea typeface="Cambria" panose="02040503050406030204" pitchFamily="18" charset="0"/>
              <a:cs typeface="Times New Roman" panose="02020603050405020304" pitchFamily="18" charset="0"/>
            </a:endParaRPr>
          </a:p>
          <a:p>
            <a:r>
              <a:rPr lang="en-US" sz="2300" dirty="0">
                <a:latin typeface="Cambria" panose="02040503050406030204" pitchFamily="18" charset="0"/>
                <a:ea typeface="Cambria" panose="02040503050406030204" pitchFamily="18" charset="0"/>
                <a:cs typeface="Times New Roman" panose="02020603050405020304" pitchFamily="18" charset="0"/>
              </a:rPr>
              <a:t>Some Others object as follows: </a:t>
            </a:r>
          </a:p>
          <a:p>
            <a:pPr marL="342900" indent="-342900">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Get alert from IOT device if a patient’s health condition is critical.</a:t>
            </a:r>
          </a:p>
          <a:p>
            <a:pPr marL="342900" indent="-342900">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Track Location of patient</a:t>
            </a:r>
          </a:p>
          <a:p>
            <a:pPr marL="342900" indent="-342900">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Communication between Patient  and Doctor.</a:t>
            </a:r>
          </a:p>
          <a:p>
            <a:pPr marL="342900" indent="-342900">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Complete Web panel for Managing and Monitoring patient health condition.</a:t>
            </a:r>
          </a:p>
        </p:txBody>
      </p:sp>
    </p:spTree>
    <p:extLst>
      <p:ext uri="{BB962C8B-B14F-4D97-AF65-F5344CB8AC3E}">
        <p14:creationId xmlns:p14="http://schemas.microsoft.com/office/powerpoint/2010/main" val="74127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(Use Cases)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12</a:t>
            </a:fld>
            <a:endParaRPr lang="en-US"/>
          </a:p>
        </p:txBody>
      </p:sp>
      <p:sp>
        <p:nvSpPr>
          <p:cNvPr id="2" name="TextBox 1">
            <a:extLst>
              <a:ext uri="{FF2B5EF4-FFF2-40B4-BE49-F238E27FC236}">
                <a16:creationId xmlns:a16="http://schemas.microsoft.com/office/drawing/2014/main" id="{97015E9E-2A59-48D6-BA34-5522101FAD78}"/>
              </a:ext>
            </a:extLst>
          </p:cNvPr>
          <p:cNvSpPr txBox="1"/>
          <p:nvPr/>
        </p:nvSpPr>
        <p:spPr>
          <a:xfrm>
            <a:off x="3505200" y="2971800"/>
            <a:ext cx="1197764" cy="369332"/>
          </a:xfrm>
          <a:prstGeom prst="rect">
            <a:avLst/>
          </a:prstGeom>
          <a:noFill/>
        </p:spPr>
        <p:txBody>
          <a:bodyPr wrap="none" rtlCol="0">
            <a:spAutoFit/>
          </a:bodyPr>
          <a:lstStyle/>
          <a:p>
            <a:r>
              <a:rPr lang="en-US" dirty="0">
                <a:hlinkClick r:id="rId3" action="ppaction://hlinkfile"/>
              </a:rPr>
              <a:t>Use Case</a:t>
            </a:r>
            <a:endParaRPr lang="en-US" dirty="0"/>
          </a:p>
        </p:txBody>
      </p:sp>
    </p:spTree>
    <p:extLst>
      <p:ext uri="{BB962C8B-B14F-4D97-AF65-F5344CB8AC3E}">
        <p14:creationId xmlns:p14="http://schemas.microsoft.com/office/powerpoint/2010/main" val="741276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13</a:t>
            </a:fld>
            <a:endParaRPr lang="en-US"/>
          </a:p>
        </p:txBody>
      </p:sp>
      <p:sp>
        <p:nvSpPr>
          <p:cNvPr id="4" name="TextBox 3">
            <a:extLst>
              <a:ext uri="{FF2B5EF4-FFF2-40B4-BE49-F238E27FC236}">
                <a16:creationId xmlns:a16="http://schemas.microsoft.com/office/drawing/2014/main" id="{2255160B-C4D5-4B38-8B6E-3B6FA9F60132}"/>
              </a:ext>
            </a:extLst>
          </p:cNvPr>
          <p:cNvSpPr txBox="1"/>
          <p:nvPr/>
        </p:nvSpPr>
        <p:spPr>
          <a:xfrm>
            <a:off x="3505200" y="2971800"/>
            <a:ext cx="2268570" cy="369332"/>
          </a:xfrm>
          <a:prstGeom prst="rect">
            <a:avLst/>
          </a:prstGeom>
          <a:noFill/>
        </p:spPr>
        <p:txBody>
          <a:bodyPr wrap="none" rtlCol="0">
            <a:spAutoFit/>
          </a:bodyPr>
          <a:lstStyle/>
          <a:p>
            <a:r>
              <a:rPr lang="en-US" dirty="0">
                <a:hlinkClick r:id="rId3" action="ppaction://hlinkfile"/>
              </a:rPr>
              <a:t>Sequence Diagram</a:t>
            </a:r>
            <a:endParaRPr lang="en-US" dirty="0"/>
          </a:p>
        </p:txBody>
      </p:sp>
    </p:spTree>
    <p:extLst>
      <p:ext uri="{BB962C8B-B14F-4D97-AF65-F5344CB8AC3E}">
        <p14:creationId xmlns:p14="http://schemas.microsoft.com/office/powerpoint/2010/main" val="64207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14</a:t>
            </a:fld>
            <a:endParaRPr lang="en-US"/>
          </a:p>
        </p:txBody>
      </p:sp>
      <p:sp>
        <p:nvSpPr>
          <p:cNvPr id="4" name="TextBox 3">
            <a:extLst>
              <a:ext uri="{FF2B5EF4-FFF2-40B4-BE49-F238E27FC236}">
                <a16:creationId xmlns:a16="http://schemas.microsoft.com/office/drawing/2014/main" id="{30D53D97-D0E7-4A00-8B49-5B4DBEF1E9CC}"/>
              </a:ext>
            </a:extLst>
          </p:cNvPr>
          <p:cNvSpPr txBox="1"/>
          <p:nvPr/>
        </p:nvSpPr>
        <p:spPr>
          <a:xfrm>
            <a:off x="3505200" y="2971800"/>
            <a:ext cx="2034531" cy="369332"/>
          </a:xfrm>
          <a:prstGeom prst="rect">
            <a:avLst/>
          </a:prstGeom>
          <a:noFill/>
        </p:spPr>
        <p:txBody>
          <a:bodyPr wrap="none" rtlCol="0">
            <a:spAutoFit/>
          </a:bodyPr>
          <a:lstStyle/>
          <a:p>
            <a:r>
              <a:rPr lang="en-US" dirty="0">
                <a:hlinkClick r:id="rId3" action="ppaction://hlinkfile"/>
              </a:rPr>
              <a:t>Activity Diagram</a:t>
            </a:r>
            <a:endParaRPr lang="en-US" dirty="0"/>
          </a:p>
        </p:txBody>
      </p:sp>
    </p:spTree>
    <p:extLst>
      <p:ext uri="{BB962C8B-B14F-4D97-AF65-F5344CB8AC3E}">
        <p14:creationId xmlns:p14="http://schemas.microsoft.com/office/powerpoint/2010/main" val="16254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(Collaboration)</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15</a:t>
            </a:fld>
            <a:endParaRPr lang="en-US"/>
          </a:p>
        </p:txBody>
      </p:sp>
      <p:sp>
        <p:nvSpPr>
          <p:cNvPr id="4" name="TextBox 3">
            <a:extLst>
              <a:ext uri="{FF2B5EF4-FFF2-40B4-BE49-F238E27FC236}">
                <a16:creationId xmlns:a16="http://schemas.microsoft.com/office/drawing/2014/main" id="{30D53D97-D0E7-4A00-8B49-5B4DBEF1E9CC}"/>
              </a:ext>
            </a:extLst>
          </p:cNvPr>
          <p:cNvSpPr txBox="1"/>
          <p:nvPr/>
        </p:nvSpPr>
        <p:spPr>
          <a:xfrm>
            <a:off x="3505200" y="2971800"/>
            <a:ext cx="2592376" cy="369332"/>
          </a:xfrm>
          <a:prstGeom prst="rect">
            <a:avLst/>
          </a:prstGeom>
          <a:noFill/>
        </p:spPr>
        <p:txBody>
          <a:bodyPr wrap="none" rtlCol="0">
            <a:spAutoFit/>
          </a:bodyPr>
          <a:lstStyle/>
          <a:p>
            <a:r>
              <a:rPr lang="en-US" dirty="0" err="1">
                <a:hlinkClick r:id="rId3" action="ppaction://hlinkfile"/>
              </a:rPr>
              <a:t>Collabrotion</a:t>
            </a:r>
            <a:r>
              <a:rPr lang="en-US" dirty="0">
                <a:hlinkClick r:id="rId3" action="ppaction://hlinkfile"/>
              </a:rPr>
              <a:t> Diagram</a:t>
            </a:r>
            <a:endParaRPr lang="en-US" dirty="0"/>
          </a:p>
        </p:txBody>
      </p:sp>
    </p:spTree>
    <p:extLst>
      <p:ext uri="{BB962C8B-B14F-4D97-AF65-F5344CB8AC3E}">
        <p14:creationId xmlns:p14="http://schemas.microsoft.com/office/powerpoint/2010/main" val="340166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t>
            </a:r>
            <a:r>
              <a:rPr lang="en-AU" dirty="0" err="1"/>
              <a:t>DataFlow</a:t>
            </a:r>
            <a:r>
              <a:rPr lang="en-AU" dirty="0"/>
              <a:t>)</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16</a:t>
            </a:fld>
            <a:endParaRPr lang="en-US"/>
          </a:p>
        </p:txBody>
      </p:sp>
      <p:sp>
        <p:nvSpPr>
          <p:cNvPr id="4" name="TextBox 3">
            <a:extLst>
              <a:ext uri="{FF2B5EF4-FFF2-40B4-BE49-F238E27FC236}">
                <a16:creationId xmlns:a16="http://schemas.microsoft.com/office/drawing/2014/main" id="{C7BF138A-20FF-49C7-8B4F-3AF81FF6E048}"/>
              </a:ext>
            </a:extLst>
          </p:cNvPr>
          <p:cNvSpPr txBox="1"/>
          <p:nvPr/>
        </p:nvSpPr>
        <p:spPr>
          <a:xfrm>
            <a:off x="3505200" y="2971800"/>
            <a:ext cx="2343911" cy="369332"/>
          </a:xfrm>
          <a:prstGeom prst="rect">
            <a:avLst/>
          </a:prstGeom>
          <a:noFill/>
        </p:spPr>
        <p:txBody>
          <a:bodyPr wrap="none" rtlCol="0">
            <a:spAutoFit/>
          </a:bodyPr>
          <a:lstStyle/>
          <a:p>
            <a:r>
              <a:rPr lang="en-US" dirty="0">
                <a:hlinkClick r:id="rId3" action="ppaction://hlinkfile"/>
              </a:rPr>
              <a:t>Data flow  Diagram</a:t>
            </a:r>
            <a:endParaRPr lang="en-US" dirty="0"/>
          </a:p>
        </p:txBody>
      </p:sp>
    </p:spTree>
    <p:extLst>
      <p:ext uri="{BB962C8B-B14F-4D97-AF65-F5344CB8AC3E}">
        <p14:creationId xmlns:p14="http://schemas.microsoft.com/office/powerpoint/2010/main" val="1625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(Class)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17</a:t>
            </a:fld>
            <a:endParaRPr lang="en-US"/>
          </a:p>
        </p:txBody>
      </p:sp>
      <p:sp>
        <p:nvSpPr>
          <p:cNvPr id="4" name="TextBox 3">
            <a:extLst>
              <a:ext uri="{FF2B5EF4-FFF2-40B4-BE49-F238E27FC236}">
                <a16:creationId xmlns:a16="http://schemas.microsoft.com/office/drawing/2014/main" id="{EFB42CB2-F3A3-408F-BF2D-252FF3D68CDF}"/>
              </a:ext>
            </a:extLst>
          </p:cNvPr>
          <p:cNvSpPr txBox="1"/>
          <p:nvPr/>
        </p:nvSpPr>
        <p:spPr>
          <a:xfrm>
            <a:off x="3505200" y="2971800"/>
            <a:ext cx="1798890" cy="369332"/>
          </a:xfrm>
          <a:prstGeom prst="rect">
            <a:avLst/>
          </a:prstGeom>
          <a:noFill/>
        </p:spPr>
        <p:txBody>
          <a:bodyPr wrap="none" rtlCol="0">
            <a:spAutoFit/>
          </a:bodyPr>
          <a:lstStyle/>
          <a:p>
            <a:r>
              <a:rPr lang="en-US" dirty="0">
                <a:hlinkClick r:id="rId3" action="ppaction://hlinkfile"/>
              </a:rPr>
              <a:t>Class Diagram</a:t>
            </a:r>
            <a:endParaRPr lang="en-US" dirty="0"/>
          </a:p>
        </p:txBody>
      </p:sp>
    </p:spTree>
    <p:extLst>
      <p:ext uri="{BB962C8B-B14F-4D97-AF65-F5344CB8AC3E}">
        <p14:creationId xmlns:p14="http://schemas.microsoft.com/office/powerpoint/2010/main" val="12118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(ERD)</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18</a:t>
            </a:fld>
            <a:endParaRPr lang="en-US"/>
          </a:p>
        </p:txBody>
      </p:sp>
      <p:sp>
        <p:nvSpPr>
          <p:cNvPr id="4" name="TextBox 3">
            <a:extLst>
              <a:ext uri="{FF2B5EF4-FFF2-40B4-BE49-F238E27FC236}">
                <a16:creationId xmlns:a16="http://schemas.microsoft.com/office/drawing/2014/main" id="{2B20CC07-FA6E-4E34-B27A-55228A1184C6}"/>
              </a:ext>
            </a:extLst>
          </p:cNvPr>
          <p:cNvSpPr txBox="1"/>
          <p:nvPr/>
        </p:nvSpPr>
        <p:spPr>
          <a:xfrm>
            <a:off x="3505200" y="2971800"/>
            <a:ext cx="1653017" cy="369332"/>
          </a:xfrm>
          <a:prstGeom prst="rect">
            <a:avLst/>
          </a:prstGeom>
          <a:noFill/>
        </p:spPr>
        <p:txBody>
          <a:bodyPr wrap="none" rtlCol="0">
            <a:spAutoFit/>
          </a:bodyPr>
          <a:lstStyle/>
          <a:p>
            <a:r>
              <a:rPr lang="en-US" dirty="0">
                <a:hlinkClick r:id="rId3" action="ppaction://hlinkfile"/>
              </a:rPr>
              <a:t>ERD Diagram</a:t>
            </a:r>
            <a:endParaRPr lang="en-US" dirty="0"/>
          </a:p>
        </p:txBody>
      </p:sp>
    </p:spTree>
    <p:extLst>
      <p:ext uri="{BB962C8B-B14F-4D97-AF65-F5344CB8AC3E}">
        <p14:creationId xmlns:p14="http://schemas.microsoft.com/office/powerpoint/2010/main" val="3363970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(State Machine)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19</a:t>
            </a:fld>
            <a:endParaRPr lang="en-US"/>
          </a:p>
        </p:txBody>
      </p:sp>
      <p:sp>
        <p:nvSpPr>
          <p:cNvPr id="4" name="TextBox 3">
            <a:extLst>
              <a:ext uri="{FF2B5EF4-FFF2-40B4-BE49-F238E27FC236}">
                <a16:creationId xmlns:a16="http://schemas.microsoft.com/office/drawing/2014/main" id="{2B20CC07-FA6E-4E34-B27A-55228A1184C6}"/>
              </a:ext>
            </a:extLst>
          </p:cNvPr>
          <p:cNvSpPr txBox="1"/>
          <p:nvPr/>
        </p:nvSpPr>
        <p:spPr>
          <a:xfrm>
            <a:off x="3505200" y="2971800"/>
            <a:ext cx="2763898" cy="369332"/>
          </a:xfrm>
          <a:prstGeom prst="rect">
            <a:avLst/>
          </a:prstGeom>
          <a:noFill/>
        </p:spPr>
        <p:txBody>
          <a:bodyPr wrap="none" rtlCol="0">
            <a:spAutoFit/>
          </a:bodyPr>
          <a:lstStyle/>
          <a:p>
            <a:r>
              <a:rPr lang="en-US" dirty="0">
                <a:hlinkClick r:id="rId3" action="ppaction://hlinkfile"/>
              </a:rPr>
              <a:t>State Machine Diagram</a:t>
            </a:r>
            <a:endParaRPr lang="en-US" dirty="0"/>
          </a:p>
        </p:txBody>
      </p:sp>
    </p:spTree>
    <p:extLst>
      <p:ext uri="{BB962C8B-B14F-4D97-AF65-F5344CB8AC3E}">
        <p14:creationId xmlns:p14="http://schemas.microsoft.com/office/powerpoint/2010/main" val="33188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371600"/>
            <a:ext cx="7162800" cy="4525963"/>
          </a:xfrm>
        </p:spPr>
        <p:txBody>
          <a:bodyPr>
            <a:normAutofit lnSpcReduction="10000"/>
          </a:bodyPr>
          <a:lstStyle/>
          <a:p>
            <a:pPr>
              <a:buFont typeface="Wingdings" pitchFamily="2" charset="2"/>
              <a:buChar char="v"/>
            </a:pPr>
            <a:r>
              <a:rPr lang="en-US" dirty="0">
                <a:solidFill>
                  <a:srgbClr val="0000FF"/>
                </a:solidFill>
              </a:rPr>
              <a:t>Introduction</a:t>
            </a:r>
          </a:p>
          <a:p>
            <a:pPr>
              <a:buFont typeface="Wingdings" pitchFamily="2" charset="2"/>
              <a:buChar char="v"/>
            </a:pPr>
            <a:r>
              <a:rPr lang="en-US" dirty="0">
                <a:solidFill>
                  <a:srgbClr val="0000FF"/>
                </a:solidFill>
              </a:rPr>
              <a:t>Existing System</a:t>
            </a:r>
          </a:p>
          <a:p>
            <a:pPr>
              <a:buFont typeface="Wingdings" pitchFamily="2" charset="2"/>
              <a:buChar char="v"/>
            </a:pPr>
            <a:r>
              <a:rPr lang="en-US" dirty="0">
                <a:solidFill>
                  <a:srgbClr val="0000FF"/>
                </a:solidFill>
              </a:rPr>
              <a:t>Problem Statement</a:t>
            </a:r>
          </a:p>
          <a:p>
            <a:pPr>
              <a:buFont typeface="Wingdings" pitchFamily="2" charset="2"/>
              <a:buChar char="v"/>
            </a:pPr>
            <a:r>
              <a:rPr lang="en-US" dirty="0">
                <a:solidFill>
                  <a:srgbClr val="0000FF"/>
                </a:solidFill>
              </a:rPr>
              <a:t>Proposed Solution</a:t>
            </a:r>
          </a:p>
          <a:p>
            <a:pPr>
              <a:buFont typeface="Wingdings" pitchFamily="2" charset="2"/>
              <a:buChar char="v"/>
            </a:pPr>
            <a:r>
              <a:rPr lang="en-US" dirty="0">
                <a:solidFill>
                  <a:srgbClr val="0000FF"/>
                </a:solidFill>
              </a:rPr>
              <a:t>Project Scope</a:t>
            </a:r>
          </a:p>
          <a:p>
            <a:pPr>
              <a:buFont typeface="Wingdings" pitchFamily="2" charset="2"/>
              <a:buChar char="v"/>
            </a:pPr>
            <a:r>
              <a:rPr lang="en-US" dirty="0">
                <a:solidFill>
                  <a:srgbClr val="0000FF"/>
                </a:solidFill>
              </a:rPr>
              <a:t>Project Objectives</a:t>
            </a:r>
          </a:p>
          <a:p>
            <a:pPr>
              <a:buFont typeface="Wingdings" pitchFamily="2" charset="2"/>
              <a:buChar char="v"/>
            </a:pPr>
            <a:r>
              <a:rPr lang="en-US" dirty="0">
                <a:solidFill>
                  <a:srgbClr val="0000FF"/>
                </a:solidFill>
              </a:rPr>
              <a:t>Diagrams</a:t>
            </a:r>
          </a:p>
          <a:p>
            <a:pPr>
              <a:buFont typeface="Wingdings" pitchFamily="2" charset="2"/>
              <a:buChar char="v"/>
            </a:pPr>
            <a:r>
              <a:rPr lang="en-US" dirty="0">
                <a:solidFill>
                  <a:srgbClr val="0000FF"/>
                </a:solidFill>
              </a:rPr>
              <a:t>Tasks Distribution</a:t>
            </a:r>
          </a:p>
          <a:p>
            <a:pPr>
              <a:buFont typeface="Wingdings" pitchFamily="2" charset="2"/>
              <a:buChar char="v"/>
            </a:pPr>
            <a:r>
              <a:rPr lang="en-US" dirty="0">
                <a:solidFill>
                  <a:srgbClr val="0000FF"/>
                </a:solidFill>
              </a:rPr>
              <a:t>Tools and Technologies</a:t>
            </a:r>
          </a:p>
          <a:p>
            <a:pPr>
              <a:buFont typeface="Wingdings" pitchFamily="2" charset="2"/>
              <a:buChar char="v"/>
            </a:pPr>
            <a:r>
              <a:rPr lang="en-US" dirty="0">
                <a:solidFill>
                  <a:srgbClr val="0000FF"/>
                </a:solidFill>
              </a:rPr>
              <a:t>Screen Shots</a:t>
            </a:r>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p:txBody>
      </p:sp>
      <p:sp>
        <p:nvSpPr>
          <p:cNvPr id="2" name="Title 1"/>
          <p:cNvSpPr>
            <a:spLocks noGrp="1"/>
          </p:cNvSpPr>
          <p:nvPr>
            <p:ph type="title"/>
          </p:nvPr>
        </p:nvSpPr>
        <p:spPr>
          <a:xfrm>
            <a:off x="457200" y="533400"/>
            <a:ext cx="8229600" cy="1143000"/>
          </a:xfrm>
        </p:spPr>
        <p:txBody>
          <a:bodyPr>
            <a:normAutofit fontScale="90000"/>
          </a:bodyPr>
          <a:lstStyle/>
          <a:p>
            <a:r>
              <a:rPr lang="en-US" b="1" dirty="0"/>
              <a:t>Agenda</a:t>
            </a:r>
            <a:br>
              <a:rPr lang="en-US" b="1" dirty="0"/>
            </a:br>
            <a:endParaRPr lang="en-US" dirty="0"/>
          </a:p>
        </p:txBody>
      </p:sp>
      <p:sp>
        <p:nvSpPr>
          <p:cNvPr id="4" name="Slide Number Placeholder 3"/>
          <p:cNvSpPr>
            <a:spLocks noGrp="1"/>
          </p:cNvSpPr>
          <p:nvPr>
            <p:ph type="sldNum" sz="quarter" idx="12"/>
          </p:nvPr>
        </p:nvSpPr>
        <p:spPr/>
        <p:txBody>
          <a:bodyPr/>
          <a:lstStyle/>
          <a:p>
            <a:fld id="{EC4B35C1-CC1A-43F0-A02C-EF37128054BC}" type="slidenum">
              <a:rPr lang="en-US" smtClean="0"/>
              <a:t>2</a:t>
            </a:fld>
            <a:endParaRPr lang="en-US"/>
          </a:p>
        </p:txBody>
      </p:sp>
    </p:spTree>
    <p:extLst>
      <p:ext uri="{BB962C8B-B14F-4D97-AF65-F5344CB8AC3E}">
        <p14:creationId xmlns:p14="http://schemas.microsoft.com/office/powerpoint/2010/main" val="4018312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(Deployment)</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20</a:t>
            </a:fld>
            <a:endParaRPr lang="en-US"/>
          </a:p>
        </p:txBody>
      </p:sp>
      <p:sp>
        <p:nvSpPr>
          <p:cNvPr id="4" name="TextBox 3">
            <a:hlinkClick r:id="rId3" action="ppaction://hlinkfile"/>
            <a:extLst>
              <a:ext uri="{FF2B5EF4-FFF2-40B4-BE49-F238E27FC236}">
                <a16:creationId xmlns:a16="http://schemas.microsoft.com/office/drawing/2014/main" id="{B9FF593A-4201-4235-996C-F60411169C88}"/>
              </a:ext>
            </a:extLst>
          </p:cNvPr>
          <p:cNvSpPr txBox="1"/>
          <p:nvPr/>
        </p:nvSpPr>
        <p:spPr>
          <a:xfrm>
            <a:off x="2209800" y="3059668"/>
            <a:ext cx="4424609" cy="369332"/>
          </a:xfrm>
          <a:prstGeom prst="rect">
            <a:avLst/>
          </a:prstGeom>
          <a:noFill/>
        </p:spPr>
        <p:txBody>
          <a:bodyPr wrap="none" rtlCol="0">
            <a:spAutoFit/>
          </a:bodyPr>
          <a:lstStyle/>
          <a:p>
            <a:r>
              <a:rPr lang="en-US" dirty="0">
                <a:hlinkClick r:id="rId4" action="ppaction://hlinkfile"/>
              </a:rPr>
              <a:t>Component and Deployment Diagram</a:t>
            </a:r>
            <a:endParaRPr lang="en-US" dirty="0"/>
          </a:p>
        </p:txBody>
      </p:sp>
    </p:spTree>
    <p:extLst>
      <p:ext uri="{BB962C8B-B14F-4D97-AF65-F5344CB8AC3E}">
        <p14:creationId xmlns:p14="http://schemas.microsoft.com/office/powerpoint/2010/main" val="826853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dirty="0"/>
              <a:t>Project Plan(Gantt Chart)</a:t>
            </a:r>
          </a:p>
        </p:txBody>
      </p:sp>
      <p:sp>
        <p:nvSpPr>
          <p:cNvPr id="6" name="Slide Number Placeholder 5"/>
          <p:cNvSpPr>
            <a:spLocks noGrp="1"/>
          </p:cNvSpPr>
          <p:nvPr>
            <p:ph type="sldNum" sz="quarter" idx="12"/>
          </p:nvPr>
        </p:nvSpPr>
        <p:spPr/>
        <p:txBody>
          <a:bodyPr/>
          <a:lstStyle/>
          <a:p>
            <a:fld id="{EC4B35C1-CC1A-43F0-A02C-EF37128054BC}" type="slidenum">
              <a:rPr lang="en-US" smtClean="0"/>
              <a:t>21</a:t>
            </a:fld>
            <a:endParaRPr lang="en-US"/>
          </a:p>
        </p:txBody>
      </p:sp>
      <p:sp>
        <p:nvSpPr>
          <p:cNvPr id="4" name="TextBox 3">
            <a:hlinkClick r:id="rId3" action="ppaction://hlinkfile"/>
            <a:extLst>
              <a:ext uri="{FF2B5EF4-FFF2-40B4-BE49-F238E27FC236}">
                <a16:creationId xmlns:a16="http://schemas.microsoft.com/office/drawing/2014/main" id="{B9FF593A-4201-4235-996C-F60411169C88}"/>
              </a:ext>
            </a:extLst>
          </p:cNvPr>
          <p:cNvSpPr txBox="1"/>
          <p:nvPr/>
        </p:nvSpPr>
        <p:spPr>
          <a:xfrm>
            <a:off x="3831252" y="3059668"/>
            <a:ext cx="1481496" cy="369332"/>
          </a:xfrm>
          <a:prstGeom prst="rect">
            <a:avLst/>
          </a:prstGeom>
          <a:noFill/>
        </p:spPr>
        <p:txBody>
          <a:bodyPr wrap="none" rtlCol="0">
            <a:spAutoFit/>
          </a:bodyPr>
          <a:lstStyle/>
          <a:p>
            <a:r>
              <a:rPr lang="en-US" dirty="0">
                <a:hlinkClick r:id="rId3" action="ppaction://hlinkfile"/>
              </a:rPr>
              <a:t>Gantt Chart</a:t>
            </a:r>
            <a:endParaRPr lang="en-US" dirty="0"/>
          </a:p>
        </p:txBody>
      </p:sp>
    </p:spTree>
    <p:extLst>
      <p:ext uri="{BB962C8B-B14F-4D97-AF65-F5344CB8AC3E}">
        <p14:creationId xmlns:p14="http://schemas.microsoft.com/office/powerpoint/2010/main" val="188294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dirty="0"/>
              <a:t>Resources Management</a:t>
            </a:r>
          </a:p>
        </p:txBody>
      </p:sp>
      <p:sp>
        <p:nvSpPr>
          <p:cNvPr id="6" name="Slide Number Placeholder 5"/>
          <p:cNvSpPr>
            <a:spLocks noGrp="1"/>
          </p:cNvSpPr>
          <p:nvPr>
            <p:ph type="sldNum" sz="quarter" idx="12"/>
          </p:nvPr>
        </p:nvSpPr>
        <p:spPr/>
        <p:txBody>
          <a:bodyPr/>
          <a:lstStyle/>
          <a:p>
            <a:fld id="{EC4B35C1-CC1A-43F0-A02C-EF37128054BC}" type="slidenum">
              <a:rPr lang="en-US" smtClean="0"/>
              <a:t>22</a:t>
            </a:fld>
            <a:endParaRPr lang="en-US"/>
          </a:p>
        </p:txBody>
      </p:sp>
      <p:sp>
        <p:nvSpPr>
          <p:cNvPr id="4" name="TextBox 3">
            <a:hlinkClick r:id="rId3" action="ppaction://hlinkfile"/>
            <a:extLst>
              <a:ext uri="{FF2B5EF4-FFF2-40B4-BE49-F238E27FC236}">
                <a16:creationId xmlns:a16="http://schemas.microsoft.com/office/drawing/2014/main" id="{B9FF593A-4201-4235-996C-F60411169C88}"/>
              </a:ext>
            </a:extLst>
          </p:cNvPr>
          <p:cNvSpPr txBox="1"/>
          <p:nvPr/>
        </p:nvSpPr>
        <p:spPr>
          <a:xfrm>
            <a:off x="3831252" y="3059668"/>
            <a:ext cx="1200970" cy="369332"/>
          </a:xfrm>
          <a:prstGeom prst="rect">
            <a:avLst/>
          </a:prstGeom>
          <a:noFill/>
        </p:spPr>
        <p:txBody>
          <a:bodyPr wrap="none" rtlCol="0">
            <a:spAutoFit/>
          </a:bodyPr>
          <a:lstStyle/>
          <a:p>
            <a:r>
              <a:rPr lang="en-US" dirty="0">
                <a:hlinkClick r:id="rId4" action="ppaction://hlinkfile"/>
              </a:rPr>
              <a:t>Resource</a:t>
            </a:r>
            <a:endParaRPr lang="en-US" dirty="0"/>
          </a:p>
        </p:txBody>
      </p:sp>
    </p:spTree>
    <p:extLst>
      <p:ext uri="{BB962C8B-B14F-4D97-AF65-F5344CB8AC3E}">
        <p14:creationId xmlns:p14="http://schemas.microsoft.com/office/powerpoint/2010/main" val="72704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Task Distribution</a:t>
            </a:r>
          </a:p>
        </p:txBody>
      </p:sp>
      <p:sp>
        <p:nvSpPr>
          <p:cNvPr id="6" name="Slide Number Placeholder 5"/>
          <p:cNvSpPr>
            <a:spLocks noGrp="1"/>
          </p:cNvSpPr>
          <p:nvPr>
            <p:ph type="sldNum" sz="quarter" idx="12"/>
          </p:nvPr>
        </p:nvSpPr>
        <p:spPr/>
        <p:txBody>
          <a:bodyPr/>
          <a:lstStyle/>
          <a:p>
            <a:fld id="{EC4B35C1-CC1A-43F0-A02C-EF37128054BC}" type="slidenum">
              <a:rPr lang="en-US" smtClean="0"/>
              <a:t>23</a:t>
            </a:fld>
            <a:endParaRPr lang="en-US"/>
          </a:p>
        </p:txBody>
      </p:sp>
      <p:sp>
        <p:nvSpPr>
          <p:cNvPr id="5" name="Rectangle 4">
            <a:extLst>
              <a:ext uri="{FF2B5EF4-FFF2-40B4-BE49-F238E27FC236}">
                <a16:creationId xmlns:a16="http://schemas.microsoft.com/office/drawing/2014/main" id="{9A64F116-508F-4ECA-88BE-B1ACF9392C5F}"/>
              </a:ext>
            </a:extLst>
          </p:cNvPr>
          <p:cNvSpPr/>
          <p:nvPr/>
        </p:nvSpPr>
        <p:spPr>
          <a:xfrm>
            <a:off x="550606" y="1417638"/>
            <a:ext cx="8534400" cy="3785652"/>
          </a:xfrm>
          <a:prstGeom prst="rect">
            <a:avLst/>
          </a:prstGeom>
        </p:spPr>
        <p:txBody>
          <a:bodyPr wrap="square">
            <a:spAutoFit/>
          </a:bodyPr>
          <a:lstStyle/>
          <a:p>
            <a:pPr marL="342900" indent="-342900" algn="just">
              <a:buFont typeface="Arial" panose="020B0604020202020204" pitchFamily="34" charset="0"/>
              <a:buChar char="•"/>
            </a:pPr>
            <a:r>
              <a:rPr lang="en-AU" sz="2000" b="1" dirty="0">
                <a:latin typeface="Times New Roman" panose="02020603050405020304" pitchFamily="18" charset="0"/>
                <a:ea typeface="Cambria" panose="02040503050406030204" pitchFamily="18" charset="0"/>
                <a:cs typeface="Times New Roman" panose="02020603050405020304" pitchFamily="18" charset="0"/>
              </a:rPr>
              <a:t>Atif Mehmood (16-Arid-1158)</a:t>
            </a:r>
          </a:p>
          <a:p>
            <a:pPr algn="just"/>
            <a:endParaRPr lang="en-AU" sz="2000" b="1" dirty="0">
              <a:latin typeface="Times New Roman" panose="02020603050405020304" pitchFamily="18" charset="0"/>
              <a:ea typeface="Cambria" panose="02040503050406030204" pitchFamily="18" charset="0"/>
              <a:cs typeface="Times New Roman" panose="02020603050405020304" pitchFamily="18" charset="0"/>
            </a:endParaRPr>
          </a:p>
          <a:p>
            <a:pPr marL="800100" lvl="1" indent="-342900" algn="just">
              <a:buFont typeface="Arial" panose="020B0604020202020204" pitchFamily="34" charset="0"/>
              <a:buChar char="•"/>
            </a:pPr>
            <a:r>
              <a:rPr lang="en-AU" sz="2000" b="1" dirty="0">
                <a:latin typeface="Times New Roman" panose="02020603050405020304" pitchFamily="18" charset="0"/>
                <a:ea typeface="Cambria" panose="02040503050406030204" pitchFamily="18" charset="0"/>
                <a:cs typeface="Times New Roman" panose="02020603050405020304" pitchFamily="18" charset="0"/>
              </a:rPr>
              <a:t>Patient App</a:t>
            </a:r>
          </a:p>
          <a:p>
            <a:pPr marL="800100" lvl="1" indent="-342900" algn="just">
              <a:buFont typeface="Arial" panose="020B0604020202020204" pitchFamily="34" charset="0"/>
              <a:buChar char="•"/>
            </a:pPr>
            <a:r>
              <a:rPr lang="en-AU" sz="2000" b="1" dirty="0">
                <a:latin typeface="Times New Roman" panose="02020603050405020304" pitchFamily="18" charset="0"/>
                <a:ea typeface="Cambria" panose="02040503050406030204" pitchFamily="18" charset="0"/>
                <a:cs typeface="Times New Roman" panose="02020603050405020304" pitchFamily="18" charset="0"/>
              </a:rPr>
              <a:t>Doctor App</a:t>
            </a:r>
          </a:p>
          <a:p>
            <a:pPr lvl="1" algn="just"/>
            <a:endParaRPr lang="en-AU" sz="2000" b="1" dirty="0">
              <a:latin typeface="Times New Roman" panose="02020603050405020304" pitchFamily="18" charset="0"/>
              <a:ea typeface="Cambria" panose="02040503050406030204" pitchFamily="18" charset="0"/>
              <a:cs typeface="Times New Roman" panose="02020603050405020304" pitchFamily="18" charset="0"/>
            </a:endParaRPr>
          </a:p>
          <a:p>
            <a:pPr marL="285750" marR="0" lvl="0" indent="-285750" algn="just">
              <a:spcBef>
                <a:spcPts val="0"/>
              </a:spcBef>
              <a:spcAft>
                <a:spcPts val="0"/>
              </a:spcAft>
              <a:buFont typeface="Arial" panose="020B0604020202020204" pitchFamily="34" charset="0"/>
              <a:buChar char="•"/>
            </a:pPr>
            <a:r>
              <a:rPr lang="en-AU" sz="2000" b="1" dirty="0">
                <a:latin typeface="Times New Roman" panose="02020603050405020304" pitchFamily="18" charset="0"/>
                <a:ea typeface="Cambria" panose="02040503050406030204" pitchFamily="18" charset="0"/>
                <a:cs typeface="Times New Roman" panose="02020603050405020304" pitchFamily="18" charset="0"/>
              </a:rPr>
              <a:t>Muhammad Asim  (16-Arid-1200)</a:t>
            </a:r>
          </a:p>
          <a:p>
            <a:pPr marR="0" lvl="0" algn="just">
              <a:spcBef>
                <a:spcPts val="0"/>
              </a:spcBef>
              <a:spcAft>
                <a:spcPts val="0"/>
              </a:spcAft>
            </a:pPr>
            <a:endParaRPr lang="en-AU" sz="2000" b="1" dirty="0">
              <a:latin typeface="Times New Roman" panose="02020603050405020304" pitchFamily="18" charset="0"/>
              <a:ea typeface="Cambria" panose="02040503050406030204" pitchFamily="18" charset="0"/>
              <a:cs typeface="Times New Roman" panose="02020603050405020304" pitchFamily="18" charset="0"/>
            </a:endParaRPr>
          </a:p>
          <a:p>
            <a:pPr marL="800100" lvl="1" indent="-342900" algn="just">
              <a:buFont typeface="Arial" panose="020B0604020202020204" pitchFamily="34" charset="0"/>
              <a:buChar char="•"/>
            </a:pPr>
            <a:r>
              <a:rPr lang="en-AU" sz="2000" b="1" dirty="0">
                <a:latin typeface="Times New Roman" panose="02020603050405020304" pitchFamily="18" charset="0"/>
                <a:ea typeface="Cambria" panose="02040503050406030204" pitchFamily="18" charset="0"/>
                <a:cs typeface="Times New Roman" panose="02020603050405020304" pitchFamily="18" charset="0"/>
              </a:rPr>
              <a:t>IOT Based gadget</a:t>
            </a:r>
          </a:p>
          <a:p>
            <a:pPr marL="800100" lvl="1" indent="-342900" algn="just">
              <a:buFont typeface="Arial" panose="020B0604020202020204" pitchFamily="34" charset="0"/>
              <a:buChar char="•"/>
            </a:pPr>
            <a:r>
              <a:rPr lang="en-AU" sz="2000" b="1" dirty="0">
                <a:latin typeface="Times New Roman" panose="02020603050405020304" pitchFamily="18" charset="0"/>
                <a:ea typeface="Cambria" panose="02040503050406030204" pitchFamily="18" charset="0"/>
                <a:cs typeface="Times New Roman" panose="02020603050405020304" pitchFamily="18" charset="0"/>
              </a:rPr>
              <a:t>Web panel</a:t>
            </a:r>
          </a:p>
          <a:p>
            <a:pPr marL="342900" marR="0" lvl="0" indent="-342900" algn="just">
              <a:spcBef>
                <a:spcPts val="0"/>
              </a:spcBef>
              <a:spcAft>
                <a:spcPts val="0"/>
              </a:spcAft>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R="0" lvl="1" algn="just">
              <a:spcBef>
                <a:spcPts val="0"/>
              </a:spcBef>
              <a:spcAft>
                <a:spcPts val="0"/>
              </a:spcAft>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R="0" lvl="1" algn="just">
              <a:spcBef>
                <a:spcPts val="0"/>
              </a:spcBef>
              <a:spcAft>
                <a:spcPts val="0"/>
              </a:spcAft>
            </a:pPr>
            <a:endParaRPr lang="en-US" sz="20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41276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 and Technologies</a:t>
            </a:r>
          </a:p>
        </p:txBody>
      </p:sp>
      <p:sp>
        <p:nvSpPr>
          <p:cNvPr id="6" name="Slide Number Placeholder 5"/>
          <p:cNvSpPr>
            <a:spLocks noGrp="1"/>
          </p:cNvSpPr>
          <p:nvPr>
            <p:ph type="sldNum" sz="quarter" idx="12"/>
          </p:nvPr>
        </p:nvSpPr>
        <p:spPr/>
        <p:txBody>
          <a:bodyPr/>
          <a:lstStyle/>
          <a:p>
            <a:fld id="{EC4B35C1-CC1A-43F0-A02C-EF37128054BC}" type="slidenum">
              <a:rPr lang="en-US" smtClean="0"/>
              <a:t>24</a:t>
            </a:fld>
            <a:endParaRPr lang="en-US"/>
          </a:p>
        </p:txBody>
      </p:sp>
      <p:sp>
        <p:nvSpPr>
          <p:cNvPr id="2" name="Rectangle 1">
            <a:extLst>
              <a:ext uri="{FF2B5EF4-FFF2-40B4-BE49-F238E27FC236}">
                <a16:creationId xmlns:a16="http://schemas.microsoft.com/office/drawing/2014/main" id="{58581C54-2F02-4EF2-B69B-2F16D7A6B6CE}"/>
              </a:ext>
            </a:extLst>
          </p:cNvPr>
          <p:cNvSpPr/>
          <p:nvPr/>
        </p:nvSpPr>
        <p:spPr>
          <a:xfrm>
            <a:off x="838200" y="1417638"/>
            <a:ext cx="7162800" cy="3705951"/>
          </a:xfrm>
          <a:prstGeom prst="rect">
            <a:avLst/>
          </a:prstGeom>
        </p:spPr>
        <p:txBody>
          <a:bodyPr wrap="square">
            <a:spAutoFit/>
          </a:bodyPr>
          <a:lstStyle/>
          <a:p>
            <a:pPr algn="just"/>
            <a:r>
              <a:rPr lang="en-AU" b="1" dirty="0">
                <a:latin typeface="Times New Roman" panose="02020603050405020304" pitchFamily="18" charset="0"/>
                <a:ea typeface="Cambria" panose="02040503050406030204" pitchFamily="18" charset="0"/>
                <a:cs typeface="Times New Roman" panose="02020603050405020304" pitchFamily="18" charset="0"/>
              </a:rPr>
              <a:t>Software/Tools Requirement:</a:t>
            </a:r>
            <a:endParaRPr lang="en-US"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15000"/>
              </a:lnSpc>
            </a:pPr>
            <a:r>
              <a:rPr lang="en-AU" b="1" dirty="0">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AU" sz="2000" dirty="0">
                <a:latin typeface="Times New Roman" panose="02020603050405020304" pitchFamily="18" charset="0"/>
                <a:ea typeface="Cambria" panose="02040503050406030204" pitchFamily="18" charset="0"/>
                <a:cs typeface="Times New Roman" panose="02020603050405020304" pitchFamily="18" charset="0"/>
              </a:rPr>
              <a:t>Android Studio for Android App</a:t>
            </a: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AU" sz="2000" dirty="0">
                <a:latin typeface="Times New Roman" panose="02020603050405020304" pitchFamily="18" charset="0"/>
                <a:ea typeface="Cambria" panose="02040503050406030204" pitchFamily="18" charset="0"/>
                <a:cs typeface="Times New Roman" panose="02020603050405020304" pitchFamily="18" charset="0"/>
              </a:rPr>
              <a:t>Visual studio code for Web panel</a:t>
            </a: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AU" sz="2000" dirty="0">
                <a:latin typeface="Times New Roman" panose="02020603050405020304" pitchFamily="18" charset="0"/>
                <a:ea typeface="Cambria" panose="02040503050406030204" pitchFamily="18" charset="0"/>
                <a:cs typeface="Times New Roman" panose="02020603050405020304" pitchFamily="18" charset="0"/>
              </a:rPr>
              <a:t>Microsoft Visio for Design</a:t>
            </a: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R="0" lvl="0" algn="just">
              <a:lnSpc>
                <a:spcPct val="115000"/>
              </a:lnSpc>
              <a:spcBef>
                <a:spcPts val="0"/>
              </a:spcBef>
              <a:spcAft>
                <a:spcPts val="0"/>
              </a:spcAft>
            </a:pPr>
            <a:endParaRPr lang="en-AU" b="1"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15000"/>
              </a:lnSpc>
            </a:pPr>
            <a:r>
              <a:rPr lang="en-AU" b="1" dirty="0">
                <a:latin typeface="Times New Roman" panose="02020603050405020304" pitchFamily="18" charset="0"/>
                <a:ea typeface="Cambria" panose="02040503050406030204" pitchFamily="18" charset="0"/>
                <a:cs typeface="Times New Roman" panose="02020603050405020304" pitchFamily="18" charset="0"/>
              </a:rPr>
              <a:t>Languages</a:t>
            </a:r>
          </a:p>
          <a:p>
            <a:pPr algn="just">
              <a:lnSpc>
                <a:spcPct val="115000"/>
              </a:lnSpc>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AU" sz="2000" dirty="0">
                <a:latin typeface="Times New Roman" panose="02020603050405020304" pitchFamily="18" charset="0"/>
                <a:ea typeface="Cambria" panose="02040503050406030204" pitchFamily="18" charset="0"/>
                <a:cs typeface="Times New Roman" panose="02020603050405020304" pitchFamily="18" charset="0"/>
              </a:rPr>
              <a:t>Kotlin</a:t>
            </a: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AU" sz="2000" dirty="0">
                <a:latin typeface="Times New Roman" panose="02020603050405020304" pitchFamily="18" charset="0"/>
                <a:ea typeface="Cambria" panose="02040503050406030204" pitchFamily="18" charset="0"/>
                <a:cs typeface="Times New Roman" panose="02020603050405020304" pitchFamily="18" charset="0"/>
              </a:rPr>
              <a:t>Node Js and Angular</a:t>
            </a: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AU" sz="2000" dirty="0">
                <a:latin typeface="Times New Roman" panose="02020603050405020304" pitchFamily="18" charset="0"/>
                <a:ea typeface="Cambria" panose="02040503050406030204" pitchFamily="18" charset="0"/>
                <a:cs typeface="Times New Roman" panose="02020603050405020304" pitchFamily="18" charset="0"/>
              </a:rPr>
              <a:t>Python</a:t>
            </a:r>
            <a:endParaRPr lang="en-US" sz="20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41276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 Shots</a:t>
            </a:r>
          </a:p>
        </p:txBody>
      </p:sp>
      <p:sp>
        <p:nvSpPr>
          <p:cNvPr id="6" name="Slide Number Placeholder 5"/>
          <p:cNvSpPr>
            <a:spLocks noGrp="1"/>
          </p:cNvSpPr>
          <p:nvPr>
            <p:ph type="sldNum" sz="quarter" idx="12"/>
          </p:nvPr>
        </p:nvSpPr>
        <p:spPr/>
        <p:txBody>
          <a:bodyPr/>
          <a:lstStyle/>
          <a:p>
            <a:fld id="{EC4B35C1-CC1A-43F0-A02C-EF37128054BC}" type="slidenum">
              <a:rPr lang="en-US" smtClean="0"/>
              <a:t>25</a:t>
            </a:fld>
            <a:endParaRPr lang="en-US"/>
          </a:p>
        </p:txBody>
      </p:sp>
    </p:spTree>
    <p:extLst>
      <p:ext uri="{BB962C8B-B14F-4D97-AF65-F5344CB8AC3E}">
        <p14:creationId xmlns:p14="http://schemas.microsoft.com/office/powerpoint/2010/main" val="741276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4B35C1-CC1A-43F0-A02C-EF37128054BC}" type="slidenum">
              <a:rPr lang="en-US" smtClean="0"/>
              <a:t>26</a:t>
            </a:fld>
            <a:endParaRPr lang="en-US"/>
          </a:p>
        </p:txBody>
      </p:sp>
    </p:spTree>
    <p:extLst>
      <p:ext uri="{BB962C8B-B14F-4D97-AF65-F5344CB8AC3E}">
        <p14:creationId xmlns:p14="http://schemas.microsoft.com/office/powerpoint/2010/main" val="106039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EC4B35C1-CC1A-43F0-A02C-EF37128054BC}" type="slidenum">
              <a:rPr lang="en-US" smtClean="0"/>
              <a:t>3</a:t>
            </a:fld>
            <a:endParaRPr lang="en-US"/>
          </a:p>
        </p:txBody>
      </p:sp>
      <p:sp>
        <p:nvSpPr>
          <p:cNvPr id="2" name="Rectangle 1">
            <a:extLst>
              <a:ext uri="{FF2B5EF4-FFF2-40B4-BE49-F238E27FC236}">
                <a16:creationId xmlns:a16="http://schemas.microsoft.com/office/drawing/2014/main" id="{38ADF655-477C-4E16-81DA-3B9DA07B698B}"/>
              </a:ext>
            </a:extLst>
          </p:cNvPr>
          <p:cNvSpPr/>
          <p:nvPr/>
        </p:nvSpPr>
        <p:spPr>
          <a:xfrm>
            <a:off x="457200" y="1258346"/>
            <a:ext cx="8229600" cy="4339650"/>
          </a:xfrm>
          <a:prstGeom prst="rect">
            <a:avLst/>
          </a:prstGeom>
        </p:spPr>
        <p:txBody>
          <a:bodyPr wrap="square">
            <a:spAutoFit/>
          </a:bodyPr>
          <a:lstStyle/>
          <a:p>
            <a:pPr marL="342900" indent="-342900" algn="just">
              <a:buFont typeface="Arial" panose="020B0604020202020204" pitchFamily="34" charset="0"/>
              <a:buChar char="•"/>
            </a:pPr>
            <a:r>
              <a:rPr lang="en-AU" sz="2300" dirty="0">
                <a:latin typeface="Cambria" panose="02040503050406030204" pitchFamily="18" charset="0"/>
                <a:ea typeface="Cambria" panose="02040503050406030204" pitchFamily="18" charset="0"/>
                <a:cs typeface="Times New Roman" panose="02020603050405020304" pitchFamily="18" charset="0"/>
              </a:rPr>
              <a:t>Health monitoring is the main problem in today's world. Due to lack of proper health monitoring, the patient suffers from serious health problems. </a:t>
            </a:r>
          </a:p>
          <a:p>
            <a:pPr marL="342900" indent="-342900" algn="just">
              <a:buFont typeface="Arial" panose="020B0604020202020204" pitchFamily="34" charset="0"/>
              <a:buChar char="•"/>
            </a:pPr>
            <a:endParaRPr lang="en-AU" sz="2300"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So, we have decided to make an internet of things-based healthcare project for people who register in our system by giving  personal information , disease information and his doctor information.</a:t>
            </a:r>
          </a:p>
          <a:p>
            <a:pPr marL="342900" indent="-342900" algn="just">
              <a:buFont typeface="Arial" panose="020B0604020202020204" pitchFamily="34" charset="0"/>
              <a:buChar char="•"/>
            </a:pPr>
            <a:endParaRPr lang="en-US" sz="2300"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It provides a solution for measurement of body parameters like ECG, Temperature, and Heartbeat. It also detects location of the patients. </a:t>
            </a:r>
          </a:p>
        </p:txBody>
      </p:sp>
    </p:spTree>
    <p:extLst>
      <p:ext uri="{BB962C8B-B14F-4D97-AF65-F5344CB8AC3E}">
        <p14:creationId xmlns:p14="http://schemas.microsoft.com/office/powerpoint/2010/main" val="29344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Existing System</a:t>
            </a:r>
          </a:p>
        </p:txBody>
      </p:sp>
      <p:sp>
        <p:nvSpPr>
          <p:cNvPr id="6" name="Slide Number Placeholder 5"/>
          <p:cNvSpPr>
            <a:spLocks noGrp="1"/>
          </p:cNvSpPr>
          <p:nvPr>
            <p:ph type="sldNum" sz="quarter" idx="12"/>
          </p:nvPr>
        </p:nvSpPr>
        <p:spPr/>
        <p:txBody>
          <a:bodyPr/>
          <a:lstStyle/>
          <a:p>
            <a:fld id="{EC4B35C1-CC1A-43F0-A02C-EF37128054BC}" type="slidenum">
              <a:rPr lang="en-US" smtClean="0"/>
              <a:t>4</a:t>
            </a:fld>
            <a:endParaRPr lang="en-US"/>
          </a:p>
        </p:txBody>
      </p:sp>
      <p:sp>
        <p:nvSpPr>
          <p:cNvPr id="4" name="Rectangle 3">
            <a:extLst>
              <a:ext uri="{FF2B5EF4-FFF2-40B4-BE49-F238E27FC236}">
                <a16:creationId xmlns:a16="http://schemas.microsoft.com/office/drawing/2014/main" id="{FB567038-EBD2-4EDF-8D37-75A71E56D0B9}"/>
              </a:ext>
            </a:extLst>
          </p:cNvPr>
          <p:cNvSpPr/>
          <p:nvPr/>
        </p:nvSpPr>
        <p:spPr>
          <a:xfrm>
            <a:off x="685800" y="1219200"/>
            <a:ext cx="7961472" cy="5047536"/>
          </a:xfrm>
          <a:prstGeom prst="rect">
            <a:avLst/>
          </a:prstGeom>
        </p:spPr>
        <p:txBody>
          <a:bodyPr wrap="square">
            <a:spAutoFit/>
          </a:bodyPr>
          <a:lstStyle/>
          <a:p>
            <a:pPr marL="457200" indent="-457200" algn="just">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Existing system is connected using ESP8266 Wi-Fi module. The working of the medicine box starts once the details have been entered by the user including the timing and the slot from which the medicine must be consumed. According to the activity of the patient the medicine box will then generate data and this data will be sent to the application through internet. [1]</a:t>
            </a:r>
          </a:p>
          <a:p>
            <a:pPr marL="457200" indent="-457200" algn="just">
              <a:buFont typeface="Arial" panose="020B0604020202020204" pitchFamily="34" charset="0"/>
              <a:buChar char="•"/>
            </a:pPr>
            <a:endParaRPr lang="en-US" sz="2300" dirty="0">
              <a:latin typeface="Cambria" panose="02040503050406030204" pitchFamily="18" charset="0"/>
              <a:ea typeface="Cambria" panose="02040503050406030204" pitchFamily="18" charset="0"/>
              <a:cs typeface="Times New Roman" panose="02020603050405020304" pitchFamily="18" charset="0"/>
            </a:endParaRPr>
          </a:p>
          <a:p>
            <a:pPr marL="457200" indent="-457200" algn="just">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This system uses  fall detection and sleep pattern analysis. The measured reading from the sensor is broke down for the patient and is made accessible to the specialist or to any concerned individual in the type of the web or smart phones.  [2]</a:t>
            </a:r>
          </a:p>
          <a:p>
            <a:pPr marL="457200" indent="-457200">
              <a:buFont typeface="Arial" panose="020B0604020202020204" pitchFamily="34" charset="0"/>
              <a:buChar char="•"/>
            </a:pPr>
            <a:endParaRPr lang="en-US" sz="23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4127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50A9D4-FC11-47E6-A51A-A42C630969FF}"/>
              </a:ext>
            </a:extLst>
          </p:cNvPr>
          <p:cNvSpPr>
            <a:spLocks noGrp="1"/>
          </p:cNvSpPr>
          <p:nvPr>
            <p:ph idx="1"/>
          </p:nvPr>
        </p:nvSpPr>
        <p:spPr>
          <a:xfrm>
            <a:off x="368710" y="1166018"/>
            <a:ext cx="8286135" cy="5006182"/>
          </a:xfrm>
        </p:spPr>
        <p:txBody>
          <a:bodyPr>
            <a:normAutofit/>
          </a:bodyPr>
          <a:lstStyle/>
          <a:p>
            <a:pPr algn="just">
              <a:buClrTx/>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In this system contactless sensor is used for monitor temperature, pulse rate and ECG of patients. Whole data is sensed and collected by Arduino board which then fed to Raspberry pi and transferred to server through Wi-Fi dongle. The dynamic webpage is updating every two minutes after receiving data from server. Doctor can diagnose patients’ condition by analyzing data shown on app. [3]</a:t>
            </a:r>
          </a:p>
          <a:p>
            <a:pPr marL="109728" indent="0" algn="just">
              <a:buClrTx/>
              <a:buNone/>
            </a:pPr>
            <a:endParaRPr lang="en-US" sz="23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8834977-CFFF-4C90-B2A2-050D32CC5467}"/>
              </a:ext>
            </a:extLst>
          </p:cNvPr>
          <p:cNvSpPr>
            <a:spLocks noGrp="1"/>
          </p:cNvSpPr>
          <p:nvPr>
            <p:ph type="sldNum" sz="quarter" idx="12"/>
          </p:nvPr>
        </p:nvSpPr>
        <p:spPr/>
        <p:txBody>
          <a:bodyPr/>
          <a:lstStyle/>
          <a:p>
            <a:fld id="{EC4B35C1-CC1A-43F0-A02C-EF37128054BC}" type="slidenum">
              <a:rPr lang="en-US" smtClean="0"/>
              <a:t>5</a:t>
            </a:fld>
            <a:endParaRPr lang="en-US"/>
          </a:p>
        </p:txBody>
      </p:sp>
      <p:sp>
        <p:nvSpPr>
          <p:cNvPr id="4" name="Title 3">
            <a:extLst>
              <a:ext uri="{FF2B5EF4-FFF2-40B4-BE49-F238E27FC236}">
                <a16:creationId xmlns:a16="http://schemas.microsoft.com/office/drawing/2014/main" id="{1656151A-4023-4DA6-BA34-C04CBA128B17}"/>
              </a:ext>
            </a:extLst>
          </p:cNvPr>
          <p:cNvSpPr>
            <a:spLocks noGrp="1"/>
          </p:cNvSpPr>
          <p:nvPr>
            <p:ph type="title"/>
          </p:nvPr>
        </p:nvSpPr>
        <p:spPr/>
        <p:txBody>
          <a:bodyPr/>
          <a:lstStyle/>
          <a:p>
            <a:r>
              <a:rPr lang="en-US" dirty="0"/>
              <a:t>Existing System</a:t>
            </a:r>
          </a:p>
        </p:txBody>
      </p:sp>
    </p:spTree>
    <p:extLst>
      <p:ext uri="{BB962C8B-B14F-4D97-AF65-F5344CB8AC3E}">
        <p14:creationId xmlns:p14="http://schemas.microsoft.com/office/powerpoint/2010/main" val="363901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26308-D1D2-41FD-AAB1-13069B9306A6}"/>
              </a:ext>
            </a:extLst>
          </p:cNvPr>
          <p:cNvSpPr>
            <a:spLocks noGrp="1"/>
          </p:cNvSpPr>
          <p:nvPr>
            <p:ph idx="1"/>
          </p:nvPr>
        </p:nvSpPr>
        <p:spPr/>
        <p:txBody>
          <a:bodyPr>
            <a:normAutofit/>
          </a:bodyPr>
          <a:lstStyle/>
          <a:p>
            <a:pPr marL="109728" indent="0" algn="just">
              <a:buNone/>
            </a:pPr>
            <a:r>
              <a:rPr lang="en-US" sz="2300" dirty="0">
                <a:latin typeface="Cambria" panose="02040503050406030204" pitchFamily="18" charset="0"/>
                <a:ea typeface="Cambria" panose="02040503050406030204" pitchFamily="18" charset="0"/>
                <a:cs typeface="Times New Roman" panose="02020603050405020304" pitchFamily="18" charset="0"/>
              </a:rPr>
              <a:t>There are vast possibilities for the use of IoT devices in health care related to vulnerabilities. As IOT device use increases, so does the number of ways hackers could infiltrate the system and mine for the most valuable data. Once a new risk has been identified, hackers could learn how the connected medical device operates by entering the system and reading its error logs. Knowledge gained by hackers could make it easier to break into a hospital network or make devices publish incorrect readings that influence patient care.[4]</a:t>
            </a:r>
          </a:p>
        </p:txBody>
      </p:sp>
      <p:sp>
        <p:nvSpPr>
          <p:cNvPr id="3" name="Slide Number Placeholder 2">
            <a:extLst>
              <a:ext uri="{FF2B5EF4-FFF2-40B4-BE49-F238E27FC236}">
                <a16:creationId xmlns:a16="http://schemas.microsoft.com/office/drawing/2014/main" id="{0D3BCEEC-928B-4DCD-9C07-990F7077643C}"/>
              </a:ext>
            </a:extLst>
          </p:cNvPr>
          <p:cNvSpPr>
            <a:spLocks noGrp="1"/>
          </p:cNvSpPr>
          <p:nvPr>
            <p:ph type="sldNum" sz="quarter" idx="12"/>
          </p:nvPr>
        </p:nvSpPr>
        <p:spPr/>
        <p:txBody>
          <a:bodyPr/>
          <a:lstStyle/>
          <a:p>
            <a:fld id="{EC4B35C1-CC1A-43F0-A02C-EF37128054BC}" type="slidenum">
              <a:rPr lang="en-US" smtClean="0"/>
              <a:t>6</a:t>
            </a:fld>
            <a:endParaRPr lang="en-US"/>
          </a:p>
        </p:txBody>
      </p:sp>
      <p:sp>
        <p:nvSpPr>
          <p:cNvPr id="4" name="Title 3">
            <a:extLst>
              <a:ext uri="{FF2B5EF4-FFF2-40B4-BE49-F238E27FC236}">
                <a16:creationId xmlns:a16="http://schemas.microsoft.com/office/drawing/2014/main" id="{E99B2006-5C15-4D22-B916-637E6AC7FBA8}"/>
              </a:ext>
            </a:extLst>
          </p:cNvPr>
          <p:cNvSpPr>
            <a:spLocks noGrp="1"/>
          </p:cNvSpPr>
          <p:nvPr>
            <p:ph type="title"/>
          </p:nvPr>
        </p:nvSpPr>
        <p:spPr/>
        <p:txBody>
          <a:bodyPr>
            <a:normAutofit fontScale="90000"/>
          </a:bodyPr>
          <a:lstStyle/>
          <a:p>
            <a:r>
              <a:rPr lang="en-AU" dirty="0">
                <a:effectLst/>
              </a:rPr>
              <a:t>Challenges facing IOT healthcare</a:t>
            </a:r>
            <a:endParaRPr lang="en-US" dirty="0"/>
          </a:p>
        </p:txBody>
      </p:sp>
    </p:spTree>
    <p:extLst>
      <p:ext uri="{BB962C8B-B14F-4D97-AF65-F5344CB8AC3E}">
        <p14:creationId xmlns:p14="http://schemas.microsoft.com/office/powerpoint/2010/main" val="366690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Statement</a:t>
            </a:r>
          </a:p>
        </p:txBody>
      </p:sp>
      <p:sp>
        <p:nvSpPr>
          <p:cNvPr id="6" name="Slide Number Placeholder 5"/>
          <p:cNvSpPr>
            <a:spLocks noGrp="1"/>
          </p:cNvSpPr>
          <p:nvPr>
            <p:ph type="sldNum" sz="quarter" idx="12"/>
          </p:nvPr>
        </p:nvSpPr>
        <p:spPr/>
        <p:txBody>
          <a:bodyPr/>
          <a:lstStyle/>
          <a:p>
            <a:fld id="{EC4B35C1-CC1A-43F0-A02C-EF37128054BC}" type="slidenum">
              <a:rPr lang="en-US" smtClean="0"/>
              <a:t>7</a:t>
            </a:fld>
            <a:endParaRPr lang="en-US"/>
          </a:p>
        </p:txBody>
      </p:sp>
      <p:sp>
        <p:nvSpPr>
          <p:cNvPr id="4" name="Rectangle 3">
            <a:extLst>
              <a:ext uri="{FF2B5EF4-FFF2-40B4-BE49-F238E27FC236}">
                <a16:creationId xmlns:a16="http://schemas.microsoft.com/office/drawing/2014/main" id="{AEFC2BD7-F578-45AB-841E-C5C59786C0DE}"/>
              </a:ext>
            </a:extLst>
          </p:cNvPr>
          <p:cNvSpPr/>
          <p:nvPr/>
        </p:nvSpPr>
        <p:spPr>
          <a:xfrm>
            <a:off x="688258" y="1380767"/>
            <a:ext cx="7961472" cy="2215991"/>
          </a:xfrm>
          <a:prstGeom prst="rect">
            <a:avLst/>
          </a:prstGeom>
        </p:spPr>
        <p:txBody>
          <a:bodyPr wrap="square">
            <a:spAutoFit/>
          </a:bodyPr>
          <a:lstStyle/>
          <a:p>
            <a:pPr algn="just"/>
            <a:r>
              <a:rPr lang="en-US" sz="2300" dirty="0">
                <a:latin typeface="Cambria" panose="02040503050406030204" pitchFamily="18" charset="0"/>
                <a:ea typeface="Cambria" panose="02040503050406030204" pitchFamily="18" charset="0"/>
                <a:cs typeface="Times New Roman" panose="02020603050405020304" pitchFamily="18" charset="0"/>
              </a:rPr>
              <a:t>IOT is growing technology now days. There are a few IoT systems available today to track the health of patients but if a person’s health condition is critical then there is no proper IOT based system is present that used to communicate with his doctor. In existing systems security of  IOT device is main concern.</a:t>
            </a:r>
          </a:p>
        </p:txBody>
      </p:sp>
    </p:spTree>
    <p:extLst>
      <p:ext uri="{BB962C8B-B14F-4D97-AF65-F5344CB8AC3E}">
        <p14:creationId xmlns:p14="http://schemas.microsoft.com/office/powerpoint/2010/main" val="74127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Proposed Solution</a:t>
            </a:r>
          </a:p>
        </p:txBody>
      </p:sp>
      <p:sp>
        <p:nvSpPr>
          <p:cNvPr id="6" name="Slide Number Placeholder 5"/>
          <p:cNvSpPr>
            <a:spLocks noGrp="1"/>
          </p:cNvSpPr>
          <p:nvPr>
            <p:ph type="sldNum" sz="quarter" idx="12"/>
          </p:nvPr>
        </p:nvSpPr>
        <p:spPr/>
        <p:txBody>
          <a:bodyPr/>
          <a:lstStyle/>
          <a:p>
            <a:fld id="{EC4B35C1-CC1A-43F0-A02C-EF37128054BC}" type="slidenum">
              <a:rPr lang="en-US" smtClean="0"/>
              <a:t>8</a:t>
            </a:fld>
            <a:endParaRPr lang="en-US"/>
          </a:p>
        </p:txBody>
      </p:sp>
      <p:sp>
        <p:nvSpPr>
          <p:cNvPr id="4" name="Rectangle 3">
            <a:extLst>
              <a:ext uri="{FF2B5EF4-FFF2-40B4-BE49-F238E27FC236}">
                <a16:creationId xmlns:a16="http://schemas.microsoft.com/office/drawing/2014/main" id="{63F75FF2-BE08-4857-8587-D81105515243}"/>
              </a:ext>
            </a:extLst>
          </p:cNvPr>
          <p:cNvSpPr/>
          <p:nvPr/>
        </p:nvSpPr>
        <p:spPr>
          <a:xfrm>
            <a:off x="685800" y="1219200"/>
            <a:ext cx="7961472" cy="5401479"/>
          </a:xfrm>
          <a:prstGeom prst="rect">
            <a:avLst/>
          </a:prstGeom>
        </p:spPr>
        <p:txBody>
          <a:bodyPr wrap="square">
            <a:spAutoFit/>
          </a:bodyPr>
          <a:lstStyle/>
          <a:p>
            <a:pPr marL="342900" indent="-342900">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In existing system there are major problem is security. Patient cannot communicate with doctor and doctor cannot prescribe medicine to patient. </a:t>
            </a:r>
          </a:p>
          <a:p>
            <a:pPr marL="342900" indent="-342900">
              <a:buFont typeface="Arial" panose="020B0604020202020204" pitchFamily="34" charset="0"/>
              <a:buChar char="•"/>
            </a:pPr>
            <a:endParaRPr lang="en-US" sz="2300" dirty="0">
              <a:latin typeface="Cambria" panose="02040503050406030204" pitchFamily="18" charset="0"/>
              <a:ea typeface="Cambria" panose="020405030504060302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In our system we are using hashing algorithm for security between IOT device and server. </a:t>
            </a:r>
          </a:p>
          <a:p>
            <a:pPr marL="342900" indent="-342900">
              <a:buFont typeface="Arial" panose="020B0604020202020204" pitchFamily="34" charset="0"/>
              <a:buChar char="•"/>
            </a:pPr>
            <a:endParaRPr lang="en-US" sz="2300" dirty="0">
              <a:latin typeface="Cambria" panose="02040503050406030204" pitchFamily="18" charset="0"/>
              <a:ea typeface="Cambria" panose="020405030504060302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 We build a complete web panel and android app for doctor and patient with new tools and language.</a:t>
            </a:r>
          </a:p>
          <a:p>
            <a:pPr marL="342900" indent="-342900">
              <a:buFont typeface="Arial" panose="020B0604020202020204" pitchFamily="34" charset="0"/>
              <a:buChar char="•"/>
            </a:pPr>
            <a:endParaRPr lang="en-US" sz="2300" dirty="0">
              <a:latin typeface="Cambria" panose="02040503050406030204" pitchFamily="18" charset="0"/>
              <a:ea typeface="Cambria" panose="020405030504060302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Cambria" panose="02040503050406030204" pitchFamily="18" charset="0"/>
                <a:ea typeface="Cambria" panose="02040503050406030204" pitchFamily="18" charset="0"/>
                <a:cs typeface="Times New Roman" panose="02020603050405020304" pitchFamily="18" charset="0"/>
              </a:rPr>
              <a:t> Through android app doctor and patient can communicate in secure network. Doctor can monitor patient health and prescribe medicine.</a:t>
            </a:r>
          </a:p>
          <a:p>
            <a:pPr marL="342900" indent="-342900">
              <a:buFont typeface="Arial" panose="020B0604020202020204" pitchFamily="34" charset="0"/>
              <a:buChar char="•"/>
            </a:pPr>
            <a:endParaRPr lang="en-US" sz="2300" dirty="0">
              <a:latin typeface="Cambria" panose="02040503050406030204" pitchFamily="18" charset="0"/>
              <a:ea typeface="Cambria" panose="02040503050406030204" pitchFamily="18" charset="0"/>
              <a:cs typeface="Times New Roman" panose="02020603050405020304" pitchFamily="18" charset="0"/>
            </a:endParaRPr>
          </a:p>
          <a:p>
            <a:r>
              <a:rPr lang="en-US" sz="2300" dirty="0">
                <a:latin typeface="Cambria" panose="02040503050406030204" pitchFamily="18" charset="0"/>
                <a:ea typeface="Cambria" panose="02040503050406030204" pitchFamily="18" charset="0"/>
                <a:cs typeface="Times New Roman" panose="02020603050405020304" pitchFamily="18" charset="0"/>
              </a:rPr>
              <a:t>                                                                                                   </a:t>
            </a:r>
            <a:r>
              <a:rPr lang="en-US" sz="2300" dirty="0">
                <a:latin typeface="Cambria" panose="02040503050406030204" pitchFamily="18" charset="0"/>
                <a:ea typeface="Cambria" panose="02040503050406030204" pitchFamily="18" charset="0"/>
                <a:cs typeface="Times New Roman" panose="02020603050405020304" pitchFamily="18" charset="0"/>
                <a:hlinkClick r:id="rId3" action="ppaction://hlinkfile"/>
              </a:rPr>
              <a:t>Diagram</a:t>
            </a:r>
            <a:endParaRPr lang="en-US" sz="23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4127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Scope</a:t>
            </a:r>
          </a:p>
        </p:txBody>
      </p:sp>
      <p:sp>
        <p:nvSpPr>
          <p:cNvPr id="6" name="Slide Number Placeholder 5"/>
          <p:cNvSpPr>
            <a:spLocks noGrp="1"/>
          </p:cNvSpPr>
          <p:nvPr>
            <p:ph type="sldNum" sz="quarter" idx="12"/>
          </p:nvPr>
        </p:nvSpPr>
        <p:spPr/>
        <p:txBody>
          <a:bodyPr/>
          <a:lstStyle/>
          <a:p>
            <a:fld id="{EC4B35C1-CC1A-43F0-A02C-EF37128054BC}" type="slidenum">
              <a:rPr lang="en-US" smtClean="0"/>
              <a:t>9</a:t>
            </a:fld>
            <a:endParaRPr lang="en-US"/>
          </a:p>
        </p:txBody>
      </p:sp>
      <p:sp>
        <p:nvSpPr>
          <p:cNvPr id="2" name="Rectangle 1">
            <a:extLst>
              <a:ext uri="{FF2B5EF4-FFF2-40B4-BE49-F238E27FC236}">
                <a16:creationId xmlns:a16="http://schemas.microsoft.com/office/drawing/2014/main" id="{65C6C079-E1A0-415A-98CA-68DB45FB6092}"/>
              </a:ext>
            </a:extLst>
          </p:cNvPr>
          <p:cNvSpPr/>
          <p:nvPr/>
        </p:nvSpPr>
        <p:spPr>
          <a:xfrm>
            <a:off x="457200" y="1219200"/>
            <a:ext cx="8534400" cy="3970318"/>
          </a:xfrm>
          <a:prstGeom prst="rect">
            <a:avLst/>
          </a:prstGeom>
        </p:spPr>
        <p:txBody>
          <a:bodyPr wrap="square">
            <a:spAutoFit/>
          </a:bodyPr>
          <a:lstStyle/>
          <a:p>
            <a:pPr marL="342900" marR="0" lvl="0" indent="-342900" algn="just">
              <a:spcBef>
                <a:spcPts val="0"/>
              </a:spcBef>
              <a:spcAft>
                <a:spcPts val="0"/>
              </a:spcAft>
              <a:buFont typeface="Arial" panose="020B0604020202020204" pitchFamily="34" charset="0"/>
              <a:buChar char="•"/>
            </a:pPr>
            <a:r>
              <a:rPr lang="en-AU" b="1" dirty="0">
                <a:latin typeface="Times New Roman" panose="02020603050405020304" pitchFamily="18" charset="0"/>
                <a:ea typeface="Cambria" panose="02040503050406030204" pitchFamily="18" charset="0"/>
                <a:cs typeface="Times New Roman" panose="02020603050405020304" pitchFamily="18" charset="0"/>
              </a:rPr>
              <a:t>IOT Based gadget</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dirty="0">
                <a:latin typeface="Times New Roman" panose="02020603050405020304" pitchFamily="18" charset="0"/>
                <a:ea typeface="Cambria" panose="02040503050406030204" pitchFamily="18" charset="0"/>
                <a:cs typeface="Times New Roman" panose="02020603050405020304" pitchFamily="18" charset="0"/>
              </a:rPr>
              <a:t>System will send Heartbeat , ECG, Temperature, GPS location data to cloud database.</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dirty="0">
                <a:latin typeface="Times New Roman" panose="02020603050405020304" pitchFamily="18" charset="0"/>
                <a:ea typeface="Cambria" panose="02040503050406030204" pitchFamily="18" charset="0"/>
                <a:cs typeface="Times New Roman" panose="02020603050405020304" pitchFamily="18" charset="0"/>
              </a:rPr>
              <a:t>Device will send data continuously means real time working.</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dirty="0">
                <a:latin typeface="Times New Roman" panose="02020603050405020304" pitchFamily="18" charset="0"/>
                <a:ea typeface="Cambria" panose="02040503050406030204" pitchFamily="18" charset="0"/>
                <a:cs typeface="Times New Roman" panose="02020603050405020304" pitchFamily="18" charset="0"/>
              </a:rPr>
              <a:t>send alert if health data values goes beyond limit.</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914400" marR="0" algn="just">
              <a:spcBef>
                <a:spcPts val="0"/>
              </a:spcBef>
              <a:spcAft>
                <a:spcPts val="0"/>
              </a:spcAft>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AU" b="1" dirty="0">
                <a:latin typeface="Times New Roman" panose="02020603050405020304" pitchFamily="18" charset="0"/>
                <a:ea typeface="Cambria" panose="02040503050406030204" pitchFamily="18" charset="0"/>
                <a:cs typeface="Times New Roman" panose="02020603050405020304" pitchFamily="18" charset="0"/>
              </a:rPr>
              <a:t>Patient App</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dirty="0">
                <a:latin typeface="Times New Roman" panose="02020603050405020304" pitchFamily="18" charset="0"/>
                <a:ea typeface="Cambria" panose="02040503050406030204" pitchFamily="18" charset="0"/>
                <a:cs typeface="Times New Roman" panose="02020603050405020304" pitchFamily="18" charset="0"/>
              </a:rPr>
              <a:t>Patient can login and  logout.</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dirty="0">
                <a:latin typeface="Times New Roman" panose="02020603050405020304" pitchFamily="18" charset="0"/>
                <a:ea typeface="Cambria" panose="02040503050406030204" pitchFamily="18" charset="0"/>
                <a:cs typeface="Times New Roman" panose="02020603050405020304" pitchFamily="18" charset="0"/>
              </a:rPr>
              <a:t>Patient can send message to his doctor.</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dirty="0">
                <a:latin typeface="Times New Roman" panose="02020603050405020304" pitchFamily="18" charset="0"/>
                <a:ea typeface="Cambria" panose="02040503050406030204" pitchFamily="18" charset="0"/>
                <a:cs typeface="Times New Roman" panose="02020603050405020304" pitchFamily="18" charset="0"/>
              </a:rPr>
              <a:t>Patient can see his health data like heartbeat, ECG, temperature and also personal information.</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dirty="0">
                <a:latin typeface="Times New Roman" panose="02020603050405020304" pitchFamily="18" charset="0"/>
                <a:ea typeface="Cambria" panose="02040503050406030204" pitchFamily="18" charset="0"/>
                <a:cs typeface="Times New Roman" panose="02020603050405020304" pitchFamily="18" charset="0"/>
              </a:rPr>
              <a:t>Get alert if health data values goes beyond limit.</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dirty="0">
                <a:latin typeface="Times New Roman" panose="02020603050405020304" pitchFamily="18" charset="0"/>
                <a:ea typeface="Cambria" panose="02040503050406030204" pitchFamily="18" charset="0"/>
                <a:cs typeface="Times New Roman" panose="02020603050405020304" pitchFamily="18" charset="0"/>
              </a:rPr>
              <a:t>Patient can see his health data on graph.</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pPr>
            <a:r>
              <a:rPr lang="en-AU" dirty="0">
                <a:latin typeface="Times New Roman" panose="02020603050405020304" pitchFamily="18" charset="0"/>
                <a:ea typeface="Cambria" panose="02040503050406030204" pitchFamily="18" charset="0"/>
                <a:cs typeface="Times New Roman" panose="02020603050405020304" pitchFamily="18" charset="0"/>
              </a:rPr>
              <a:t>See current medicine list prescribe by doctor.</a:t>
            </a:r>
            <a:endParaRPr lang="en-US"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41276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2537</TotalTime>
  <Words>1148</Words>
  <Application>Microsoft Office PowerPoint</Application>
  <PresentationFormat>On-screen Show (4:3)</PresentationFormat>
  <Paragraphs>191</Paragraphs>
  <Slides>26</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Cambria</vt:lpstr>
      <vt:lpstr>Lucida Sans Unicode</vt:lpstr>
      <vt:lpstr>Times New Roman</vt:lpstr>
      <vt:lpstr>Verdana</vt:lpstr>
      <vt:lpstr>Wingdings</vt:lpstr>
      <vt:lpstr>Wingdings 2</vt:lpstr>
      <vt:lpstr>Wingdings 3</vt:lpstr>
      <vt:lpstr>Concourse</vt:lpstr>
      <vt:lpstr>PMAS-Arid Agriculture University Rawalpindi University Institute of Information Technology</vt:lpstr>
      <vt:lpstr>Agenda </vt:lpstr>
      <vt:lpstr>Introduction</vt:lpstr>
      <vt:lpstr>Existing System</vt:lpstr>
      <vt:lpstr>Existing System</vt:lpstr>
      <vt:lpstr>Challenges facing IOT healthcare</vt:lpstr>
      <vt:lpstr>Problem Statement</vt:lpstr>
      <vt:lpstr>Proposed Solution</vt:lpstr>
      <vt:lpstr>Project Scope</vt:lpstr>
      <vt:lpstr>Project Scope</vt:lpstr>
      <vt:lpstr>Project Objectives</vt:lpstr>
      <vt:lpstr>Diagrams…(Use Cases)</vt:lpstr>
      <vt:lpstr>Diagrams…(Sequence)</vt:lpstr>
      <vt:lpstr>Diagrams…(Activity)</vt:lpstr>
      <vt:lpstr>Diagrams…(Collaboration)</vt:lpstr>
      <vt:lpstr>Diagrams…(DataFlow)</vt:lpstr>
      <vt:lpstr>Diagrams…(Class)</vt:lpstr>
      <vt:lpstr>Diagrams…(ERD)</vt:lpstr>
      <vt:lpstr>Diagrams…(State Machine)</vt:lpstr>
      <vt:lpstr>Diagrams…(Deployment)</vt:lpstr>
      <vt:lpstr>Project Plan(Gantt Chart)</vt:lpstr>
      <vt:lpstr>Resources Management</vt:lpstr>
      <vt:lpstr>Task Distribution</vt:lpstr>
      <vt:lpstr>Tools and Technologies</vt:lpstr>
      <vt:lpstr>Screen 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Muhammad Asim</cp:lastModifiedBy>
  <cp:revision>437</cp:revision>
  <dcterms:created xsi:type="dcterms:W3CDTF">2015-08-28T04:17:17Z</dcterms:created>
  <dcterms:modified xsi:type="dcterms:W3CDTF">2020-06-07T09:28:20Z</dcterms:modified>
</cp:coreProperties>
</file>