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256" r:id="rId176"/>
    <p:sldId id="432" r:id="rId177"/>
    <p:sldId id="433" r:id="rId178"/>
    <p:sldId id="434" r:id="rId1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F72460-E951-46C1-8BDC-4DEC43E2034D}">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 name="Untitled Section" id="{F3E6BA36-C669-4897-B15F-6E4086F4FB4F}">
          <p14:sldIdLst>
            <p14:sldId id="418"/>
            <p14:sldId id="419"/>
            <p14:sldId id="420"/>
            <p14:sldId id="421"/>
            <p14:sldId id="422"/>
            <p14:sldId id="423"/>
            <p14:sldId id="424"/>
            <p14:sldId id="425"/>
            <p14:sldId id="426"/>
            <p14:sldId id="427"/>
            <p14:sldId id="428"/>
            <p14:sldId id="429"/>
            <p14:sldId id="430"/>
            <p14:sldId id="431"/>
            <p14:sldId id="256"/>
            <p14:sldId id="432"/>
            <p14:sldId id="433"/>
            <p14:sldId id="4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2/3/2020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DC4CCCF-53ED-4109-8900-0C844FF5DF1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22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73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56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B49A7-026C-4394-99C3-7FDBFC95F6AB}"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93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B49A7-026C-4394-99C3-7FDBFC95F6AB}"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19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B49A7-026C-4394-99C3-7FDBFC95F6AB}"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4CCCF-53ED-4109-8900-0C844FF5DF1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19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B49A7-026C-4394-99C3-7FDBFC95F6AB}"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4CCCF-53ED-4109-8900-0C844FF5DF1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2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B49A7-026C-4394-99C3-7FDBFC95F6AB}"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4CCCF-53ED-4109-8900-0C844FF5DF10}" type="slidenum">
              <a:rPr lang="en-US" smtClean="0"/>
              <a:t>‹#›</a:t>
            </a:fld>
            <a:endParaRPr lang="en-US"/>
          </a:p>
        </p:txBody>
      </p:sp>
    </p:spTree>
    <p:extLst>
      <p:ext uri="{BB962C8B-B14F-4D97-AF65-F5344CB8AC3E}">
        <p14:creationId xmlns:p14="http://schemas.microsoft.com/office/powerpoint/2010/main" val="295314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49A7-026C-4394-99C3-7FDBFC95F6AB}"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88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3B49A7-026C-4394-99C3-7FDBFC95F6AB}" type="datetimeFigureOut">
              <a:rPr lang="en-US" smtClean="0"/>
              <a:t>2/3/2020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96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3B49A7-026C-4394-99C3-7FDBFC95F6AB}" type="datetimeFigureOut">
              <a:rPr lang="en-US" smtClean="0"/>
              <a:t>2/3/2020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C4CCCF-53ED-4109-8900-0C844FF5DF1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475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98.gif"/><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99.gif"/><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22542647_Iot_Patient_Health_Monitoring_System" TargetMode="External"/><Relationship Id="rId2" Type="http://schemas.openxmlformats.org/officeDocument/2006/relationships/hyperlink" Target="https://www.researchgate.net/publication/328093877_Internet_of_ThingsIoTBased_Smart_Healthcare_System" TargetMode="External"/><Relationship Id="rId1" Type="http://schemas.openxmlformats.org/officeDocument/2006/relationships/slideLayout" Target="../slideLayouts/slideLayout2.xml"/><Relationship Id="rId5" Type="http://schemas.openxmlformats.org/officeDocument/2006/relationships/hyperlink" Target="https://www.iotforall.com/5-challenges-facing-iot-healthcare-2019/" TargetMode="External"/><Relationship Id="rId4" Type="http://schemas.openxmlformats.org/officeDocument/2006/relationships/hyperlink" Target="https://www.researchgate.net/profile/Kamran_Zeb/publication/332422799_Healthcare_Monitoring_System_and_transforming_Monitored_data_into_Real_time_Clinical_Feedback_based_on_IoT_using_Raspberry_Pi/links/5d22f8ff299bf1547ca1bcf5/Healthcare-Monitoring-System-and-transforming-Monitored-data-into-Real-time-Clinical-Feedback-based-on-IoT-using-Raspberry-Pi.pdf"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6B6B28B-BC38-4E03-BC99-1A67E3832658}"/>
              </a:ext>
            </a:extLst>
          </p:cNvPr>
          <p:cNvSpPr/>
          <p:nvPr/>
        </p:nvSpPr>
        <p:spPr>
          <a:xfrm>
            <a:off x="1782320" y="3241962"/>
            <a:ext cx="8627362" cy="655885"/>
          </a:xfrm>
          <a:prstGeom prst="rect">
            <a:avLst/>
          </a:prstGeom>
        </p:spPr>
        <p:txBody>
          <a:bodyPr wrap="none">
            <a:spAutoFit/>
          </a:bodyPr>
          <a:lstStyle/>
          <a:p>
            <a:pPr algn="ctr">
              <a:lnSpc>
                <a:spcPct val="107000"/>
              </a:lnSpc>
              <a:spcAft>
                <a:spcPts val="800"/>
              </a:spcAft>
            </a:pPr>
            <a:r>
              <a:rPr lang="en-US" sz="36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IOT Based Patient Health Monitoring System</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6" name="Title 1">
            <a:extLst>
              <a:ext uri="{FF2B5EF4-FFF2-40B4-BE49-F238E27FC236}">
                <a16:creationId xmlns:a16="http://schemas.microsoft.com/office/drawing/2014/main" id="{C3C21DC2-9B19-41D1-BE28-BC43415A2E02}"/>
              </a:ext>
            </a:extLst>
          </p:cNvPr>
          <p:cNvSpPr>
            <a:spLocks noGrp="1"/>
          </p:cNvSpPr>
          <p:nvPr>
            <p:ph type="title"/>
          </p:nvPr>
        </p:nvSpPr>
        <p:spPr>
          <a:xfrm>
            <a:off x="1782320" y="504266"/>
            <a:ext cx="9917006" cy="1049235"/>
          </a:xfrm>
        </p:spPr>
        <p:txBody>
          <a:bodyPr>
            <a:normAutofit fontScale="90000"/>
          </a:bodyPr>
          <a:lstStyle/>
          <a:p>
            <a:r>
              <a:rPr lang="en-US" dirty="0">
                <a:latin typeface="Cambria" panose="02040503050406030204" pitchFamily="18" charset="0"/>
                <a:ea typeface="Cambria" panose="02040503050406030204" pitchFamily="18" charset="0"/>
                <a:cs typeface="Times New Roman" panose="02020603050405020304" pitchFamily="18" charset="0"/>
              </a:rPr>
              <a:t>Group Member</a:t>
            </a:r>
            <a:br>
              <a:rPr lang="en-US" dirty="0">
                <a:latin typeface="Cambria" panose="02040503050406030204" pitchFamily="18"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a:t>
            </a:r>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Muhammad Asim 16-Arid-1200</a:t>
            </a:r>
            <a:b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br>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Atif Mehmood 16-arid-1158</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16765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711E-FE5E-4476-8C85-7A2C5A4986BF}"/>
              </a:ext>
            </a:extLst>
          </p:cNvPr>
          <p:cNvSpPr>
            <a:spLocks noGrp="1"/>
          </p:cNvSpPr>
          <p:nvPr>
            <p:ph type="title"/>
          </p:nvPr>
        </p:nvSpPr>
        <p:spPr/>
        <p:txBody>
          <a:bodyPr/>
          <a:lstStyle/>
          <a:p>
            <a:r>
              <a:rPr lang="en-US" dirty="0"/>
              <a:t>See All doctors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54DF424-CC07-4B78-A98E-6F3737B3FF7F}"/>
              </a:ext>
            </a:extLst>
          </p:cNvPr>
          <p:cNvGraphicFramePr>
            <a:graphicFrameLocks noGrp="1"/>
          </p:cNvGraphicFramePr>
          <p:nvPr>
            <p:ph idx="1"/>
            <p:extLst>
              <p:ext uri="{D42A27DB-BD31-4B8C-83A1-F6EECF244321}">
                <p14:modId xmlns:p14="http://schemas.microsoft.com/office/powerpoint/2010/main" val="3836391279"/>
              </p:ext>
            </p:extLst>
          </p:nvPr>
        </p:nvGraphicFramePr>
        <p:xfrm>
          <a:off x="1451579" y="1853753"/>
          <a:ext cx="9603275" cy="3787393"/>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394232662"/>
                    </a:ext>
                  </a:extLst>
                </a:gridCol>
                <a:gridCol w="1959852">
                  <a:extLst>
                    <a:ext uri="{9D8B030D-6E8A-4147-A177-3AD203B41FA5}">
                      <a16:colId xmlns:a16="http://schemas.microsoft.com/office/drawing/2014/main" val="3512434192"/>
                    </a:ext>
                  </a:extLst>
                </a:gridCol>
                <a:gridCol w="7055468">
                  <a:extLst>
                    <a:ext uri="{9D8B030D-6E8A-4147-A177-3AD203B41FA5}">
                      <a16:colId xmlns:a16="http://schemas.microsoft.com/office/drawing/2014/main" val="2329811258"/>
                    </a:ext>
                  </a:extLst>
                </a:gridCol>
              </a:tblGrid>
              <a:tr h="344309">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doctors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3656312"/>
                  </a:ext>
                </a:extLst>
              </a:tr>
              <a:tr h="68861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search and see  all doctor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2983945"/>
                  </a:ext>
                </a:extLst>
              </a:tr>
              <a:tr h="68861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 doctor by typing doctor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57964976"/>
                  </a:ext>
                </a:extLst>
              </a:tr>
              <a:tr h="34430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5687981"/>
                  </a:ext>
                </a:extLst>
              </a:tr>
              <a:tr h="34430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1888789"/>
                  </a:ext>
                </a:extLst>
              </a:tr>
              <a:tr h="68861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70056265"/>
                  </a:ext>
                </a:extLst>
              </a:tr>
              <a:tr h="34430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7644978"/>
                  </a:ext>
                </a:extLst>
              </a:tr>
              <a:tr h="344309">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7850245"/>
                  </a:ext>
                </a:extLst>
              </a:tr>
            </a:tbl>
          </a:graphicData>
        </a:graphic>
      </p:graphicFrame>
    </p:spTree>
    <p:extLst>
      <p:ext uri="{BB962C8B-B14F-4D97-AF65-F5344CB8AC3E}">
        <p14:creationId xmlns:p14="http://schemas.microsoft.com/office/powerpoint/2010/main" val="13893751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9712-8D2D-40FF-9D1E-757542B61498}"/>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CCA0E89-F53F-4627-B7EB-B14BE0247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52" y="0"/>
            <a:ext cx="12304452" cy="6858000"/>
          </a:xfrm>
        </p:spPr>
      </p:pic>
    </p:spTree>
    <p:extLst>
      <p:ext uri="{BB962C8B-B14F-4D97-AF65-F5344CB8AC3E}">
        <p14:creationId xmlns:p14="http://schemas.microsoft.com/office/powerpoint/2010/main" val="17874654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59C-228E-444E-B327-5E794A05F4DF}"/>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DA4244C9-F629-4D2D-BB4C-D18ECE1C90CA}"/>
              </a:ext>
            </a:extLst>
          </p:cNvPr>
          <p:cNvSpPr>
            <a:spLocks noGrp="1"/>
          </p:cNvSpPr>
          <p:nvPr>
            <p:ph idx="1"/>
          </p:nvPr>
        </p:nvSpPr>
        <p:spPr>
          <a:xfrm>
            <a:off x="1451579" y="2015732"/>
            <a:ext cx="9603275" cy="413569"/>
          </a:xfrm>
        </p:spPr>
        <p:txBody>
          <a:bodyPr>
            <a:noAutofit/>
          </a:bodyPr>
          <a:lstStyle/>
          <a:p>
            <a:pPr marL="0" indent="0" algn="ctr">
              <a:buNone/>
            </a:pPr>
            <a:r>
              <a:rPr lang="en-US" sz="2800" dirty="0"/>
              <a:t>Sequence Diagram</a:t>
            </a:r>
          </a:p>
        </p:txBody>
      </p:sp>
    </p:spTree>
    <p:extLst>
      <p:ext uri="{BB962C8B-B14F-4D97-AF65-F5344CB8AC3E}">
        <p14:creationId xmlns:p14="http://schemas.microsoft.com/office/powerpoint/2010/main" val="42877938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336F-A8BE-4C25-B33A-59F660F28E0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DAA81A9-5BCC-4072-ABBA-955B832AE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84765" cy="20929600"/>
          </a:xfrm>
        </p:spPr>
      </p:pic>
    </p:spTree>
    <p:extLst>
      <p:ext uri="{BB962C8B-B14F-4D97-AF65-F5344CB8AC3E}">
        <p14:creationId xmlns:p14="http://schemas.microsoft.com/office/powerpoint/2010/main" val="1270914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D530-0CD1-4E9C-90B1-91AC91EB0DEA}"/>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42BF69A9-B524-4D68-8321-2932A8975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9357969"/>
          </a:xfrm>
        </p:spPr>
      </p:pic>
    </p:spTree>
    <p:extLst>
      <p:ext uri="{BB962C8B-B14F-4D97-AF65-F5344CB8AC3E}">
        <p14:creationId xmlns:p14="http://schemas.microsoft.com/office/powerpoint/2010/main" val="18864749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DB94-3CA1-4EAB-841B-8EE44E4C98C9}"/>
              </a:ext>
            </a:extLst>
          </p:cNvPr>
          <p:cNvSpPr>
            <a:spLocks noGrp="1"/>
          </p:cNvSpPr>
          <p:nvPr>
            <p:ph type="title"/>
          </p:nvPr>
        </p:nvSpPr>
        <p:spPr/>
        <p:txBody>
          <a:bodyPr/>
          <a:lstStyle/>
          <a:p>
            <a:endParaRPr lang="en-US"/>
          </a:p>
        </p:txBody>
      </p:sp>
      <p:pic>
        <p:nvPicPr>
          <p:cNvPr id="11" name="Content Placeholder 10" descr="A close up of a logo&#10;&#10;Description automatically generated">
            <a:extLst>
              <a:ext uri="{FF2B5EF4-FFF2-40B4-BE49-F238E27FC236}">
                <a16:creationId xmlns:a16="http://schemas.microsoft.com/office/drawing/2014/main" id="{8D8A2740-F0DA-4111-B237-F2AE45E2E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3648411"/>
          </a:xfrm>
        </p:spPr>
      </p:pic>
    </p:spTree>
    <p:extLst>
      <p:ext uri="{BB962C8B-B14F-4D97-AF65-F5344CB8AC3E}">
        <p14:creationId xmlns:p14="http://schemas.microsoft.com/office/powerpoint/2010/main" val="34618142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7719-40E5-44A7-A225-84C16BE7B19E}"/>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7231C367-2743-4B18-9311-373B07728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34537" cy="26459138"/>
          </a:xfrm>
        </p:spPr>
      </p:pic>
    </p:spTree>
    <p:extLst>
      <p:ext uri="{BB962C8B-B14F-4D97-AF65-F5344CB8AC3E}">
        <p14:creationId xmlns:p14="http://schemas.microsoft.com/office/powerpoint/2010/main" val="38072442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CBED-078A-43B4-B556-89D4F2FC7D3D}"/>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D7D37846-7EB6-4AFE-B806-06A5DC768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17770632"/>
          </a:xfrm>
        </p:spPr>
      </p:pic>
    </p:spTree>
    <p:extLst>
      <p:ext uri="{BB962C8B-B14F-4D97-AF65-F5344CB8AC3E}">
        <p14:creationId xmlns:p14="http://schemas.microsoft.com/office/powerpoint/2010/main" val="35093108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BB3D-8AF1-45E8-896C-74BC2AF6E6A4}"/>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68A27EBD-D6D2-437C-83C2-30C7E65C8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971"/>
            <a:ext cx="12192000" cy="15544800"/>
          </a:xfrm>
        </p:spPr>
      </p:pic>
    </p:spTree>
    <p:extLst>
      <p:ext uri="{BB962C8B-B14F-4D97-AF65-F5344CB8AC3E}">
        <p14:creationId xmlns:p14="http://schemas.microsoft.com/office/powerpoint/2010/main" val="4178148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AE6E-88A4-4E84-9DB7-5F87C9AF7B4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664FB78B-4856-4806-851F-D87D07908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84" y="0"/>
            <a:ext cx="12450884" cy="16459200"/>
          </a:xfrm>
        </p:spPr>
      </p:pic>
    </p:spTree>
    <p:extLst>
      <p:ext uri="{BB962C8B-B14F-4D97-AF65-F5344CB8AC3E}">
        <p14:creationId xmlns:p14="http://schemas.microsoft.com/office/powerpoint/2010/main" val="11695450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4950-7EAA-4F95-9E21-0BD1874E583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D368B521-E0DE-4671-8AE0-5ABB6BCD4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934"/>
            <a:ext cx="12192000" cy="15644466"/>
          </a:xfrm>
        </p:spPr>
      </p:pic>
    </p:spTree>
    <p:extLst>
      <p:ext uri="{BB962C8B-B14F-4D97-AF65-F5344CB8AC3E}">
        <p14:creationId xmlns:p14="http://schemas.microsoft.com/office/powerpoint/2010/main" val="144017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5C4-3A9D-4BFB-8E67-F2B61F63DE45}"/>
              </a:ext>
            </a:extLst>
          </p:cNvPr>
          <p:cNvSpPr>
            <a:spLocks noGrp="1"/>
          </p:cNvSpPr>
          <p:nvPr>
            <p:ph type="title"/>
          </p:nvPr>
        </p:nvSpPr>
        <p:spPr/>
        <p:txBody>
          <a:bodyPr/>
          <a:lstStyle/>
          <a:p>
            <a:r>
              <a:rPr lang="en-US" dirty="0"/>
              <a:t>See Doctor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8BBE706-7176-4755-BF43-5254790ADC08}"/>
              </a:ext>
            </a:extLst>
          </p:cNvPr>
          <p:cNvGraphicFramePr>
            <a:graphicFrameLocks noGrp="1"/>
          </p:cNvGraphicFramePr>
          <p:nvPr>
            <p:ph idx="1"/>
            <p:extLst>
              <p:ext uri="{D42A27DB-BD31-4B8C-83A1-F6EECF244321}">
                <p14:modId xmlns:p14="http://schemas.microsoft.com/office/powerpoint/2010/main" val="4215265616"/>
              </p:ext>
            </p:extLst>
          </p:nvPr>
        </p:nvGraphicFramePr>
        <p:xfrm>
          <a:off x="1451579" y="2067950"/>
          <a:ext cx="9603275" cy="386861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872813200"/>
                    </a:ext>
                  </a:extLst>
                </a:gridCol>
                <a:gridCol w="1959852">
                  <a:extLst>
                    <a:ext uri="{9D8B030D-6E8A-4147-A177-3AD203B41FA5}">
                      <a16:colId xmlns:a16="http://schemas.microsoft.com/office/drawing/2014/main" val="1034046629"/>
                    </a:ext>
                  </a:extLst>
                </a:gridCol>
                <a:gridCol w="7055468">
                  <a:extLst>
                    <a:ext uri="{9D8B030D-6E8A-4147-A177-3AD203B41FA5}">
                      <a16:colId xmlns:a16="http://schemas.microsoft.com/office/drawing/2014/main" val="2685343192"/>
                    </a:ext>
                  </a:extLst>
                </a:gridCol>
              </a:tblGrid>
              <a:tr h="429846">
                <a:tc>
                  <a:txBody>
                    <a:bodyPr/>
                    <a:lstStyle/>
                    <a:p>
                      <a:pPr marL="0" marR="0" algn="just">
                        <a:lnSpc>
                          <a:spcPts val="1345"/>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Doctor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7773722"/>
                  </a:ext>
                </a:extLst>
              </a:tr>
              <a:tr h="859692">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doctor details. e.g. personal details and assigned patient list  by clicking on see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8511119"/>
                  </a:ext>
                </a:extLst>
              </a:tr>
              <a:tr h="42984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details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8528255"/>
                  </a:ext>
                </a:extLst>
              </a:tr>
              <a:tr h="429846">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details on next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9966761"/>
                  </a:ext>
                </a:extLst>
              </a:tr>
              <a:tr h="429846">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7972830"/>
                  </a:ext>
                </a:extLst>
              </a:tr>
              <a:tr h="42984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details page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1880864"/>
                  </a:ext>
                </a:extLst>
              </a:tr>
              <a:tr h="429846">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6767032"/>
                  </a:ext>
                </a:extLst>
              </a:tr>
              <a:tr h="429846">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Doctor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8473271"/>
                  </a:ext>
                </a:extLst>
              </a:tr>
            </a:tbl>
          </a:graphicData>
        </a:graphic>
      </p:graphicFrame>
    </p:spTree>
    <p:extLst>
      <p:ext uri="{BB962C8B-B14F-4D97-AF65-F5344CB8AC3E}">
        <p14:creationId xmlns:p14="http://schemas.microsoft.com/office/powerpoint/2010/main" val="2564468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CCF3-3AD1-4075-9253-C536FD2143B9}"/>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0CFC4CD5-8F20-436D-97AE-A7BB19A6B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9"/>
            <a:ext cx="12192000" cy="6804531"/>
          </a:xfrm>
        </p:spPr>
      </p:pic>
    </p:spTree>
    <p:extLst>
      <p:ext uri="{BB962C8B-B14F-4D97-AF65-F5344CB8AC3E}">
        <p14:creationId xmlns:p14="http://schemas.microsoft.com/office/powerpoint/2010/main" val="27761178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72A2-5B8C-435E-AE6B-02713556B17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651CF7B-E2AC-41E8-8C3C-21F11B011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19051134"/>
          </a:xfrm>
        </p:spPr>
      </p:pic>
    </p:spTree>
    <p:extLst>
      <p:ext uri="{BB962C8B-B14F-4D97-AF65-F5344CB8AC3E}">
        <p14:creationId xmlns:p14="http://schemas.microsoft.com/office/powerpoint/2010/main" val="13910032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A7CA-4492-47A0-9353-DE7B39D3A18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FE99324-00D5-4DEF-B52F-894B88F53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6570"/>
            <a:ext cx="12192000" cy="19410362"/>
          </a:xfrm>
        </p:spPr>
      </p:pic>
    </p:spTree>
    <p:extLst>
      <p:ext uri="{BB962C8B-B14F-4D97-AF65-F5344CB8AC3E}">
        <p14:creationId xmlns:p14="http://schemas.microsoft.com/office/powerpoint/2010/main" val="26801623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9873-41DF-4C93-B6FA-F906E83DE652}"/>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BA0F8520-AFBC-42C5-94EC-538E72CD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51" y="1"/>
            <a:ext cx="12283902" cy="19058838"/>
          </a:xfrm>
        </p:spPr>
      </p:pic>
    </p:spTree>
    <p:extLst>
      <p:ext uri="{BB962C8B-B14F-4D97-AF65-F5344CB8AC3E}">
        <p14:creationId xmlns:p14="http://schemas.microsoft.com/office/powerpoint/2010/main" val="9244142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D27B-C042-445C-81C9-7A6D0B1FE00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C7BF7A67-3D55-44B2-AEB4-6AE5F3D8C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37" y="0"/>
            <a:ext cx="12610473" cy="22799002"/>
          </a:xfrm>
        </p:spPr>
      </p:pic>
    </p:spTree>
    <p:extLst>
      <p:ext uri="{BB962C8B-B14F-4D97-AF65-F5344CB8AC3E}">
        <p14:creationId xmlns:p14="http://schemas.microsoft.com/office/powerpoint/2010/main" val="23250173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43A8-8552-4BC8-8A7E-29EC509915A1}"/>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00932F0D-76B4-4D98-B365-996592F93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44960454"/>
          </a:xfrm>
        </p:spPr>
      </p:pic>
    </p:spTree>
    <p:extLst>
      <p:ext uri="{BB962C8B-B14F-4D97-AF65-F5344CB8AC3E}">
        <p14:creationId xmlns:p14="http://schemas.microsoft.com/office/powerpoint/2010/main" val="10017759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88F9-1497-4F07-A097-6B98C90642D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3AD0ABD-20CB-4038-B948-9FE6ECB93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9" y="-20638"/>
            <a:ext cx="12137571" cy="6878638"/>
          </a:xfrm>
        </p:spPr>
      </p:pic>
    </p:spTree>
    <p:extLst>
      <p:ext uri="{BB962C8B-B14F-4D97-AF65-F5344CB8AC3E}">
        <p14:creationId xmlns:p14="http://schemas.microsoft.com/office/powerpoint/2010/main" val="29543135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9184-21BF-4185-9FEF-C94BCCEF44D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0BA1423-58CB-40B1-83B4-BD1C7D68C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6294053"/>
          </a:xfrm>
        </p:spPr>
      </p:pic>
    </p:spTree>
    <p:extLst>
      <p:ext uri="{BB962C8B-B14F-4D97-AF65-F5344CB8AC3E}">
        <p14:creationId xmlns:p14="http://schemas.microsoft.com/office/powerpoint/2010/main" val="35245317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96A6-707E-4AE1-83BE-592619499E4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EE44857A-AC26-45D9-A991-2CC827ED3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1258"/>
            <a:ext cx="12192000" cy="37091197"/>
          </a:xfrm>
        </p:spPr>
      </p:pic>
    </p:spTree>
    <p:extLst>
      <p:ext uri="{BB962C8B-B14F-4D97-AF65-F5344CB8AC3E}">
        <p14:creationId xmlns:p14="http://schemas.microsoft.com/office/powerpoint/2010/main" val="4998742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EAB-C449-46D8-B57F-278407D1F921}"/>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2AB307AB-1E53-4C08-8E38-1564B04A5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6895910"/>
          </a:xfrm>
        </p:spPr>
      </p:pic>
    </p:spTree>
    <p:extLst>
      <p:ext uri="{BB962C8B-B14F-4D97-AF65-F5344CB8AC3E}">
        <p14:creationId xmlns:p14="http://schemas.microsoft.com/office/powerpoint/2010/main" val="143429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B8B4-2A37-41EE-81D6-E9D17680FC57}"/>
              </a:ext>
            </a:extLst>
          </p:cNvPr>
          <p:cNvSpPr>
            <a:spLocks noGrp="1"/>
          </p:cNvSpPr>
          <p:nvPr>
            <p:ph type="title"/>
          </p:nvPr>
        </p:nvSpPr>
        <p:spPr/>
        <p:txBody>
          <a:bodyPr>
            <a:normAutofit fontScale="90000"/>
          </a:bodyPr>
          <a:lstStyle/>
          <a:p>
            <a:r>
              <a:rPr lang="en-US" dirty="0"/>
              <a:t>See all patients categorized by disease or doctor</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E622C9D-61E1-40A9-B08B-55FBB2717902}"/>
              </a:ext>
            </a:extLst>
          </p:cNvPr>
          <p:cNvGraphicFramePr>
            <a:graphicFrameLocks noGrp="1"/>
          </p:cNvGraphicFramePr>
          <p:nvPr>
            <p:ph idx="1"/>
            <p:extLst>
              <p:ext uri="{D42A27DB-BD31-4B8C-83A1-F6EECF244321}">
                <p14:modId xmlns:p14="http://schemas.microsoft.com/office/powerpoint/2010/main" val="1020637168"/>
              </p:ext>
            </p:extLst>
          </p:nvPr>
        </p:nvGraphicFramePr>
        <p:xfrm>
          <a:off x="1451579" y="2107095"/>
          <a:ext cx="9603275" cy="394638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663408002"/>
                    </a:ext>
                  </a:extLst>
                </a:gridCol>
                <a:gridCol w="1959852">
                  <a:extLst>
                    <a:ext uri="{9D8B030D-6E8A-4147-A177-3AD203B41FA5}">
                      <a16:colId xmlns:a16="http://schemas.microsoft.com/office/drawing/2014/main" val="2367055703"/>
                    </a:ext>
                  </a:extLst>
                </a:gridCol>
                <a:gridCol w="7055468">
                  <a:extLst>
                    <a:ext uri="{9D8B030D-6E8A-4147-A177-3AD203B41FA5}">
                      <a16:colId xmlns:a16="http://schemas.microsoft.com/office/drawing/2014/main" val="3498152915"/>
                    </a:ext>
                  </a:extLst>
                </a:gridCol>
              </a:tblGrid>
              <a:tr h="493298">
                <a:tc>
                  <a:txBody>
                    <a:bodyPr/>
                    <a:lstStyle/>
                    <a:p>
                      <a:pPr marL="0" marR="0" algn="just">
                        <a:lnSpc>
                          <a:spcPts val="1345"/>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patients categorized by disease or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6048247"/>
                  </a:ext>
                </a:extLst>
              </a:tr>
              <a:tr h="49329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patient list filter on disease 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4739106"/>
                  </a:ext>
                </a:extLst>
              </a:tr>
              <a:tr h="49329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499925"/>
                  </a:ext>
                </a:extLst>
              </a:tr>
              <a:tr h="49329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patients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3628002"/>
                  </a:ext>
                </a:extLst>
              </a:tr>
              <a:tr h="49329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171398"/>
                  </a:ext>
                </a:extLst>
              </a:tr>
              <a:tr h="49329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must filter by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3685974"/>
                  </a:ext>
                </a:extLst>
              </a:tr>
              <a:tr h="49329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filter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6135397"/>
                  </a:ext>
                </a:extLst>
              </a:tr>
              <a:tr h="49329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551371"/>
                  </a:ext>
                </a:extLst>
              </a:tr>
            </a:tbl>
          </a:graphicData>
        </a:graphic>
      </p:graphicFrame>
    </p:spTree>
    <p:extLst>
      <p:ext uri="{BB962C8B-B14F-4D97-AF65-F5344CB8AC3E}">
        <p14:creationId xmlns:p14="http://schemas.microsoft.com/office/powerpoint/2010/main" val="37695446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3D88-7B15-4232-8BE3-65923C842F50}"/>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7AB2933-E637-4ACC-BB4F-64E439E80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356143"/>
          </a:xfrm>
        </p:spPr>
      </p:pic>
    </p:spTree>
    <p:extLst>
      <p:ext uri="{BB962C8B-B14F-4D97-AF65-F5344CB8AC3E}">
        <p14:creationId xmlns:p14="http://schemas.microsoft.com/office/powerpoint/2010/main" val="3233341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333E-E4F2-44AC-9E06-6BD4FB65CD64}"/>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E30B9AC7-DF11-4544-AFE7-FD3105178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8864117"/>
          </a:xfrm>
        </p:spPr>
      </p:pic>
    </p:spTree>
    <p:extLst>
      <p:ext uri="{BB962C8B-B14F-4D97-AF65-F5344CB8AC3E}">
        <p14:creationId xmlns:p14="http://schemas.microsoft.com/office/powerpoint/2010/main" val="32635206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5DFD-5EBF-4452-A88C-EE801FC456A3}"/>
              </a:ext>
            </a:extLst>
          </p:cNvPr>
          <p:cNvSpPr>
            <a:spLocks noGrp="1"/>
          </p:cNvSpPr>
          <p:nvPr>
            <p:ph type="title"/>
          </p:nvPr>
        </p:nvSpPr>
        <p:spPr/>
        <p:txBody>
          <a:bodyPr/>
          <a:lstStyle/>
          <a:p>
            <a:endParaRPr lang="en-US"/>
          </a:p>
        </p:txBody>
      </p:sp>
      <p:pic>
        <p:nvPicPr>
          <p:cNvPr id="7" name="Picture 6" descr="A close up of a logo&#10;&#10;Description automatically generated">
            <a:extLst>
              <a:ext uri="{FF2B5EF4-FFF2-40B4-BE49-F238E27FC236}">
                <a16:creationId xmlns:a16="http://schemas.microsoft.com/office/drawing/2014/main" id="{9938F529-9173-4298-B1AF-305EE07E3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7" y="0"/>
            <a:ext cx="12192000" cy="19427589"/>
          </a:xfrm>
          <a:prstGeom prst="rect">
            <a:avLst/>
          </a:prstGeom>
        </p:spPr>
      </p:pic>
    </p:spTree>
    <p:extLst>
      <p:ext uri="{BB962C8B-B14F-4D97-AF65-F5344CB8AC3E}">
        <p14:creationId xmlns:p14="http://schemas.microsoft.com/office/powerpoint/2010/main" val="20894202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3CFA-8A89-4214-A47C-CF5982BFDF33}"/>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7DA8801-83D5-4BB6-917A-422B58D3B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716"/>
            <a:ext cx="12192000" cy="14960055"/>
          </a:xfrm>
        </p:spPr>
      </p:pic>
    </p:spTree>
    <p:extLst>
      <p:ext uri="{BB962C8B-B14F-4D97-AF65-F5344CB8AC3E}">
        <p14:creationId xmlns:p14="http://schemas.microsoft.com/office/powerpoint/2010/main" val="5779489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501C-AAC5-4087-BC89-4DFFAD4FBF92}"/>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AA46AF57-0F31-4BBD-BE63-0809945E4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534"/>
            <a:ext cx="12155606" cy="19461710"/>
          </a:xfrm>
        </p:spPr>
      </p:pic>
    </p:spTree>
    <p:extLst>
      <p:ext uri="{BB962C8B-B14F-4D97-AF65-F5344CB8AC3E}">
        <p14:creationId xmlns:p14="http://schemas.microsoft.com/office/powerpoint/2010/main" val="10034022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1924-2C2E-479E-BD4F-F07313DA66F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88133E75-D57D-4C94-879E-495B7A237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48"/>
            <a:ext cx="12192000" cy="26379522"/>
          </a:xfrm>
        </p:spPr>
      </p:pic>
    </p:spTree>
    <p:extLst>
      <p:ext uri="{BB962C8B-B14F-4D97-AF65-F5344CB8AC3E}">
        <p14:creationId xmlns:p14="http://schemas.microsoft.com/office/powerpoint/2010/main" val="25379431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8C64-3982-43EF-860F-9FEB78D352F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076A327B-B3CD-4806-A488-E1EFE8B4C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41" y="1"/>
            <a:ext cx="12287535" cy="32549912"/>
          </a:xfrm>
        </p:spPr>
      </p:pic>
    </p:spTree>
    <p:extLst>
      <p:ext uri="{BB962C8B-B14F-4D97-AF65-F5344CB8AC3E}">
        <p14:creationId xmlns:p14="http://schemas.microsoft.com/office/powerpoint/2010/main" val="24591109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8E4A-7BDC-465B-8BB6-F6020373D1F5}"/>
              </a:ext>
            </a:extLst>
          </p:cNvPr>
          <p:cNvSpPr>
            <a:spLocks noGrp="1"/>
          </p:cNvSpPr>
          <p:nvPr>
            <p:ph type="title"/>
          </p:nvPr>
        </p:nvSpPr>
        <p:spPr/>
        <p:txBody>
          <a:bodyPr/>
          <a:lstStyle/>
          <a:p>
            <a:endParaRPr lang="en-US"/>
          </a:p>
        </p:txBody>
      </p:sp>
      <p:pic>
        <p:nvPicPr>
          <p:cNvPr id="5" name="Content Placeholder 4" descr="A picture containing screenshot, game, sign, man&#10;&#10;Description automatically generated">
            <a:extLst>
              <a:ext uri="{FF2B5EF4-FFF2-40B4-BE49-F238E27FC236}">
                <a16:creationId xmlns:a16="http://schemas.microsoft.com/office/drawing/2014/main" id="{59BB54F6-C2B4-468E-BE86-E2917792A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8853985"/>
          </a:xfrm>
        </p:spPr>
      </p:pic>
    </p:spTree>
    <p:extLst>
      <p:ext uri="{BB962C8B-B14F-4D97-AF65-F5344CB8AC3E}">
        <p14:creationId xmlns:p14="http://schemas.microsoft.com/office/powerpoint/2010/main" val="26656535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E3C7-D3E2-43EC-8D34-6AB08D6425D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A97719A5-11A6-4F75-998A-F2624B04D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5418954"/>
          </a:xfrm>
        </p:spPr>
      </p:pic>
    </p:spTree>
    <p:extLst>
      <p:ext uri="{BB962C8B-B14F-4D97-AF65-F5344CB8AC3E}">
        <p14:creationId xmlns:p14="http://schemas.microsoft.com/office/powerpoint/2010/main" val="8623412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1622-19A6-49FD-AA8A-7B27A808214E}"/>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C14EA039-F3BE-4C5D-B9BE-ADA2E1A14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88300"/>
          </a:xfrm>
        </p:spPr>
      </p:pic>
    </p:spTree>
    <p:extLst>
      <p:ext uri="{BB962C8B-B14F-4D97-AF65-F5344CB8AC3E}">
        <p14:creationId xmlns:p14="http://schemas.microsoft.com/office/powerpoint/2010/main" val="286579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AFEF-9005-4E01-B240-449BCE8994DC}"/>
              </a:ext>
            </a:extLst>
          </p:cNvPr>
          <p:cNvSpPr>
            <a:spLocks noGrp="1"/>
          </p:cNvSpPr>
          <p:nvPr>
            <p:ph type="title"/>
          </p:nvPr>
        </p:nvSpPr>
        <p:spPr/>
        <p:txBody>
          <a:bodyPr/>
          <a:lstStyle/>
          <a:p>
            <a:r>
              <a:rPr lang="en-US" dirty="0"/>
              <a:t>Delete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E043E00-69A1-4E42-B898-F4A226C990B9}"/>
              </a:ext>
            </a:extLst>
          </p:cNvPr>
          <p:cNvGraphicFramePr>
            <a:graphicFrameLocks noGrp="1"/>
          </p:cNvGraphicFramePr>
          <p:nvPr>
            <p:ph idx="1"/>
            <p:extLst>
              <p:ext uri="{D42A27DB-BD31-4B8C-83A1-F6EECF244321}">
                <p14:modId xmlns:p14="http://schemas.microsoft.com/office/powerpoint/2010/main" val="1935363216"/>
              </p:ext>
            </p:extLst>
          </p:nvPr>
        </p:nvGraphicFramePr>
        <p:xfrm>
          <a:off x="1451579" y="2438400"/>
          <a:ext cx="9603275" cy="3286539"/>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926966955"/>
                    </a:ext>
                  </a:extLst>
                </a:gridCol>
                <a:gridCol w="1959852">
                  <a:extLst>
                    <a:ext uri="{9D8B030D-6E8A-4147-A177-3AD203B41FA5}">
                      <a16:colId xmlns:a16="http://schemas.microsoft.com/office/drawing/2014/main" val="3425772902"/>
                    </a:ext>
                  </a:extLst>
                </a:gridCol>
                <a:gridCol w="7055468">
                  <a:extLst>
                    <a:ext uri="{9D8B030D-6E8A-4147-A177-3AD203B41FA5}">
                      <a16:colId xmlns:a16="http://schemas.microsoft.com/office/drawing/2014/main" val="2751114960"/>
                    </a:ext>
                  </a:extLst>
                </a:gridCol>
              </a:tblGrid>
              <a:tr h="365171">
                <a:tc>
                  <a:txBody>
                    <a:bodyPr/>
                    <a:lstStyle/>
                    <a:p>
                      <a:pPr marL="0" marR="0" algn="just">
                        <a:lnSpc>
                          <a:spcPts val="1345"/>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Delete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6934908"/>
                  </a:ext>
                </a:extLst>
              </a:tr>
              <a:tr h="36517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delete patient by clicking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6192151"/>
                  </a:ext>
                </a:extLst>
              </a:tr>
              <a:tr h="36517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delete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3118214"/>
                  </a:ext>
                </a:extLst>
              </a:tr>
              <a:tr h="36517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successfully deleted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4563583"/>
                  </a:ext>
                </a:extLst>
              </a:tr>
              <a:tr h="36517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see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9474148"/>
                  </a:ext>
                </a:extLst>
              </a:tr>
              <a:tr h="36517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9544706"/>
                  </a:ext>
                </a:extLst>
              </a:tr>
              <a:tr h="730342">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patient page and then click on “delete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3215264"/>
                  </a:ext>
                </a:extLst>
              </a:tr>
              <a:tr h="36517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list of patient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1954048"/>
                  </a:ext>
                </a:extLst>
              </a:tr>
            </a:tbl>
          </a:graphicData>
        </a:graphic>
      </p:graphicFrame>
    </p:spTree>
    <p:extLst>
      <p:ext uri="{BB962C8B-B14F-4D97-AF65-F5344CB8AC3E}">
        <p14:creationId xmlns:p14="http://schemas.microsoft.com/office/powerpoint/2010/main" val="26122583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7E72-0C89-4CEA-B83A-B15E474249DB}"/>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0B7635EC-798F-40CA-88AF-252AC4D06CC0}"/>
              </a:ext>
            </a:extLst>
          </p:cNvPr>
          <p:cNvSpPr>
            <a:spLocks noGrp="1"/>
          </p:cNvSpPr>
          <p:nvPr>
            <p:ph idx="1"/>
          </p:nvPr>
        </p:nvSpPr>
        <p:spPr>
          <a:xfrm>
            <a:off x="1451579" y="2015732"/>
            <a:ext cx="9603275" cy="659229"/>
          </a:xfrm>
        </p:spPr>
        <p:txBody>
          <a:bodyPr>
            <a:normAutofit/>
          </a:bodyPr>
          <a:lstStyle/>
          <a:p>
            <a:pPr marL="0" indent="0" algn="ctr">
              <a:buNone/>
            </a:pPr>
            <a:r>
              <a:rPr lang="en-US" sz="2800" dirty="0"/>
              <a:t>Collaboration Diagram</a:t>
            </a:r>
          </a:p>
        </p:txBody>
      </p:sp>
    </p:spTree>
    <p:extLst>
      <p:ext uri="{BB962C8B-B14F-4D97-AF65-F5344CB8AC3E}">
        <p14:creationId xmlns:p14="http://schemas.microsoft.com/office/powerpoint/2010/main" val="32948782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65C-D24E-41ED-B787-1980D97CB577}"/>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952656C-4596-444C-9AEB-DB8FF6741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0629"/>
            <a:ext cx="12192000" cy="6727371"/>
          </a:xfrm>
        </p:spPr>
      </p:pic>
    </p:spTree>
    <p:extLst>
      <p:ext uri="{BB962C8B-B14F-4D97-AF65-F5344CB8AC3E}">
        <p14:creationId xmlns:p14="http://schemas.microsoft.com/office/powerpoint/2010/main" val="12705213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F01F-1D11-4FBA-8086-9CDDF0A53DCC}"/>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61C1E67-DB08-476F-8F34-2D33794F6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676987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951F-FBC6-48C5-BA80-9B9A47F2F76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55C9B8D-E752-46F2-AE74-8FCE3EFCD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104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C08A-43D3-4327-A74E-C750F393470A}"/>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8B138984-7A6B-41A6-AC4C-8155FDC93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874771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E466-5C1F-4C7C-A5AB-09235B3F95B5}"/>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A5D5EAB-766F-405F-9EA2-0AF74A9C9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540"/>
            <a:ext cx="12192000" cy="6709459"/>
          </a:xfrm>
        </p:spPr>
      </p:pic>
    </p:spTree>
    <p:extLst>
      <p:ext uri="{BB962C8B-B14F-4D97-AF65-F5344CB8AC3E}">
        <p14:creationId xmlns:p14="http://schemas.microsoft.com/office/powerpoint/2010/main" val="25955324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92AC-D56A-4BE5-8BDC-19F258922F0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C87FFE3-72CA-4636-BF36-27E95AAB2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464225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0C3B-8383-41FF-8433-DD1B45A399F4}"/>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92CB47FE-4541-4B98-99F4-C53C65813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122"/>
            <a:ext cx="12192000" cy="6752877"/>
          </a:xfrm>
        </p:spPr>
      </p:pic>
    </p:spTree>
    <p:extLst>
      <p:ext uri="{BB962C8B-B14F-4D97-AF65-F5344CB8AC3E}">
        <p14:creationId xmlns:p14="http://schemas.microsoft.com/office/powerpoint/2010/main" val="6135793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6CCB-2208-4743-B09A-D0CA81F8DF0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ACBA5DE-4A9C-498A-88F2-E2597C14A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373249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30F1-41E7-4EE5-9AD5-5A618B0EB5A1}"/>
              </a:ext>
            </a:extLst>
          </p:cNvPr>
          <p:cNvSpPr>
            <a:spLocks noGrp="1"/>
          </p:cNvSpPr>
          <p:nvPr>
            <p:ph type="title"/>
          </p:nvPr>
        </p:nvSpPr>
        <p:spPr/>
        <p:txBody>
          <a:bodyPr/>
          <a:lstStyle/>
          <a:p>
            <a:endParaRPr lang="en-US"/>
          </a:p>
        </p:txBody>
      </p:sp>
      <p:pic>
        <p:nvPicPr>
          <p:cNvPr id="5" name="Content Placeholder 4" descr="A picture containing bird, flower&#10;&#10;Description automatically generated">
            <a:extLst>
              <a:ext uri="{FF2B5EF4-FFF2-40B4-BE49-F238E27FC236}">
                <a16:creationId xmlns:a16="http://schemas.microsoft.com/office/drawing/2014/main" id="{F908A3BF-3157-4F57-B310-6606BC121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2330"/>
            <a:ext cx="12192000" cy="6785670"/>
          </a:xfrm>
        </p:spPr>
      </p:pic>
    </p:spTree>
    <p:extLst>
      <p:ext uri="{BB962C8B-B14F-4D97-AF65-F5344CB8AC3E}">
        <p14:creationId xmlns:p14="http://schemas.microsoft.com/office/powerpoint/2010/main" val="35023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9411-1072-4C32-A772-7A06EB73A9E3}"/>
              </a:ext>
            </a:extLst>
          </p:cNvPr>
          <p:cNvSpPr>
            <a:spLocks noGrp="1"/>
          </p:cNvSpPr>
          <p:nvPr>
            <p:ph type="title"/>
          </p:nvPr>
        </p:nvSpPr>
        <p:spPr/>
        <p:txBody>
          <a:bodyPr/>
          <a:lstStyle/>
          <a:p>
            <a:r>
              <a:rPr lang="en-US" dirty="0"/>
              <a:t>Add  new Patient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2DA4F54-8D4D-4087-895E-31999ED608FB}"/>
              </a:ext>
            </a:extLst>
          </p:cNvPr>
          <p:cNvGraphicFramePr>
            <a:graphicFrameLocks noGrp="1"/>
          </p:cNvGraphicFramePr>
          <p:nvPr>
            <p:ph idx="1"/>
            <p:extLst>
              <p:ext uri="{D42A27DB-BD31-4B8C-83A1-F6EECF244321}">
                <p14:modId xmlns:p14="http://schemas.microsoft.com/office/powerpoint/2010/main" val="1469381805"/>
              </p:ext>
            </p:extLst>
          </p:nvPr>
        </p:nvGraphicFramePr>
        <p:xfrm>
          <a:off x="1451579" y="2332383"/>
          <a:ext cx="9603275" cy="361784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27283825"/>
                    </a:ext>
                  </a:extLst>
                </a:gridCol>
                <a:gridCol w="1959852">
                  <a:extLst>
                    <a:ext uri="{9D8B030D-6E8A-4147-A177-3AD203B41FA5}">
                      <a16:colId xmlns:a16="http://schemas.microsoft.com/office/drawing/2014/main" val="2454900476"/>
                    </a:ext>
                  </a:extLst>
                </a:gridCol>
                <a:gridCol w="7055468">
                  <a:extLst>
                    <a:ext uri="{9D8B030D-6E8A-4147-A177-3AD203B41FA5}">
                      <a16:colId xmlns:a16="http://schemas.microsoft.com/office/drawing/2014/main" val="3055875315"/>
                    </a:ext>
                  </a:extLst>
                </a:gridCol>
              </a:tblGrid>
              <a:tr h="361784">
                <a:tc>
                  <a:txBody>
                    <a:bodyPr/>
                    <a:lstStyle/>
                    <a:p>
                      <a:pPr marL="0" marR="0" algn="just">
                        <a:lnSpc>
                          <a:spcPts val="1345"/>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new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278247"/>
                  </a:ext>
                </a:extLst>
              </a:tr>
              <a:tr h="36178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add patient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8146085"/>
                  </a:ext>
                </a:extLst>
              </a:tr>
              <a:tr h="72356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patient button and then input patient name, father name, address, phone number, date, disease, device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80814214"/>
                  </a:ext>
                </a:extLst>
              </a:tr>
              <a:tr h="361784">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successfully added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0958516"/>
                  </a:ext>
                </a:extLst>
              </a:tr>
              <a:tr h="361784">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patient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2422601"/>
                  </a:ext>
                </a:extLst>
              </a:tr>
              <a:tr h="36178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0147871"/>
                  </a:ext>
                </a:extLst>
              </a:tr>
              <a:tr h="72356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“Add  new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830452"/>
                  </a:ext>
                </a:extLst>
              </a:tr>
              <a:tr h="361784">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patient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6703091"/>
                  </a:ext>
                </a:extLst>
              </a:tr>
            </a:tbl>
          </a:graphicData>
        </a:graphic>
      </p:graphicFrame>
    </p:spTree>
    <p:extLst>
      <p:ext uri="{BB962C8B-B14F-4D97-AF65-F5344CB8AC3E}">
        <p14:creationId xmlns:p14="http://schemas.microsoft.com/office/powerpoint/2010/main" val="37011271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0B88-4D9C-4E9F-AFB8-78D0BB06285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43F36EA-65F1-4091-A13A-754B9099E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23567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28C7-4DC2-4590-81EF-E36FFF924329}"/>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E055285A-5F43-4F15-BB69-C2A250B1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9004661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CC02-2865-41C5-9D2A-E31721AA751B}"/>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628CD2AF-98E0-4759-B5B6-F39C430CC4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462571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4BC3-49C8-4EBF-B194-C93ED9507C0D}"/>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857FDF6-6761-498B-9E89-1683C5982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880121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CDDA-3865-4F05-BDA7-D148B1E3514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406D777-DA9C-4FAF-BBE1-7CA872164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629"/>
            <a:ext cx="12192000" cy="6988629"/>
          </a:xfrm>
        </p:spPr>
      </p:pic>
    </p:spTree>
    <p:extLst>
      <p:ext uri="{BB962C8B-B14F-4D97-AF65-F5344CB8AC3E}">
        <p14:creationId xmlns:p14="http://schemas.microsoft.com/office/powerpoint/2010/main" val="21743311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AC6C-DFE3-4C16-9057-A3490332265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A800631-4F76-4DC4-A89B-8FB90E2CD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844"/>
            <a:ext cx="12192000" cy="6810156"/>
          </a:xfrm>
        </p:spPr>
      </p:pic>
    </p:spTree>
    <p:extLst>
      <p:ext uri="{BB962C8B-B14F-4D97-AF65-F5344CB8AC3E}">
        <p14:creationId xmlns:p14="http://schemas.microsoft.com/office/powerpoint/2010/main" val="36172537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1E86-D14D-4557-93E3-6CFA4763286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27D544B-DEAF-4853-9667-0B40D6321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210"/>
            <a:ext cx="12192000" cy="6895210"/>
          </a:xfrm>
        </p:spPr>
      </p:pic>
    </p:spTree>
    <p:extLst>
      <p:ext uri="{BB962C8B-B14F-4D97-AF65-F5344CB8AC3E}">
        <p14:creationId xmlns:p14="http://schemas.microsoft.com/office/powerpoint/2010/main" val="23661424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C745-8684-428D-825A-43C8BBF05702}"/>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3B6E331A-9ECB-4684-971E-3D053A93B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5017731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D606-C189-44F8-BED5-29C0EF13C3A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5CEE7B4-C214-440E-8654-3B351D491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728941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155A-A940-4EEF-812F-EF705CC86D65}"/>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7ADAD60-81D3-4B34-A85F-17ACDB7AC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628"/>
            <a:ext cx="12192000" cy="6596743"/>
          </a:xfrm>
        </p:spPr>
      </p:pic>
    </p:spTree>
    <p:extLst>
      <p:ext uri="{BB962C8B-B14F-4D97-AF65-F5344CB8AC3E}">
        <p14:creationId xmlns:p14="http://schemas.microsoft.com/office/powerpoint/2010/main" val="151920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6890-7369-40DE-AE77-4C613DD77859}"/>
              </a:ext>
            </a:extLst>
          </p:cNvPr>
          <p:cNvSpPr>
            <a:spLocks noGrp="1"/>
          </p:cNvSpPr>
          <p:nvPr>
            <p:ph type="title"/>
          </p:nvPr>
        </p:nvSpPr>
        <p:spPr/>
        <p:txBody>
          <a:bodyPr/>
          <a:lstStyle/>
          <a:p>
            <a:r>
              <a:rPr lang="en-US" dirty="0"/>
              <a:t>Assign doctor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E418D3B-1D4A-4485-BC46-31490892E239}"/>
              </a:ext>
            </a:extLst>
          </p:cNvPr>
          <p:cNvGraphicFramePr>
            <a:graphicFrameLocks noGrp="1"/>
          </p:cNvGraphicFramePr>
          <p:nvPr>
            <p:ph idx="1"/>
            <p:extLst>
              <p:ext uri="{D42A27DB-BD31-4B8C-83A1-F6EECF244321}">
                <p14:modId xmlns:p14="http://schemas.microsoft.com/office/powerpoint/2010/main" val="2256528427"/>
              </p:ext>
            </p:extLst>
          </p:nvPr>
        </p:nvGraphicFramePr>
        <p:xfrm>
          <a:off x="1451579" y="2054087"/>
          <a:ext cx="9603275" cy="39993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933310104"/>
                    </a:ext>
                  </a:extLst>
                </a:gridCol>
                <a:gridCol w="1959852">
                  <a:extLst>
                    <a:ext uri="{9D8B030D-6E8A-4147-A177-3AD203B41FA5}">
                      <a16:colId xmlns:a16="http://schemas.microsoft.com/office/drawing/2014/main" val="2684188517"/>
                    </a:ext>
                  </a:extLst>
                </a:gridCol>
                <a:gridCol w="7055468">
                  <a:extLst>
                    <a:ext uri="{9D8B030D-6E8A-4147-A177-3AD203B41FA5}">
                      <a16:colId xmlns:a16="http://schemas.microsoft.com/office/drawing/2014/main" val="1633624190"/>
                    </a:ext>
                  </a:extLst>
                </a:gridCol>
              </a:tblGrid>
              <a:tr h="399940">
                <a:tc>
                  <a:txBody>
                    <a:bodyPr/>
                    <a:lstStyle/>
                    <a:p>
                      <a:pPr marL="0" marR="0" algn="just">
                        <a:lnSpc>
                          <a:spcPts val="1345"/>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Assign doctor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5816995"/>
                  </a:ext>
                </a:extLst>
              </a:tr>
              <a:tr h="79987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assign doctor to patient by clicking a assign doctor button and select doctor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4875920"/>
                  </a:ext>
                </a:extLst>
              </a:tr>
              <a:tr h="399940">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3927480"/>
                  </a:ext>
                </a:extLst>
              </a:tr>
              <a:tr h="79987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details that assign to patient on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6074463"/>
                  </a:ext>
                </a:extLst>
              </a:tr>
              <a:tr h="399940">
                <a:tc gridSpan="2">
                  <a:txBody>
                    <a:bodyPr/>
                    <a:lstStyle/>
                    <a:p>
                      <a:pPr marL="0" marR="0" algn="just">
                        <a:lnSpc>
                          <a:spcPts val="1345"/>
                        </a:lnSpc>
                        <a:spcBef>
                          <a:spcPts val="0"/>
                        </a:spcBef>
                        <a:spcAft>
                          <a:spcPts val="600"/>
                        </a:spcAft>
                      </a:pPr>
                      <a:r>
                        <a:rPr lang="en-US" sz="12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0948035"/>
                  </a:ext>
                </a:extLst>
              </a:tr>
              <a:tr h="399940">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2856483"/>
                  </a:ext>
                </a:extLst>
              </a:tr>
              <a:tr h="399940">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Perform all action mention  in Input and click “Add  ”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481461"/>
                  </a:ext>
                </a:extLst>
              </a:tr>
              <a:tr h="399940">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7008594"/>
                  </a:ext>
                </a:extLst>
              </a:tr>
            </a:tbl>
          </a:graphicData>
        </a:graphic>
      </p:graphicFrame>
    </p:spTree>
    <p:extLst>
      <p:ext uri="{BB962C8B-B14F-4D97-AF65-F5344CB8AC3E}">
        <p14:creationId xmlns:p14="http://schemas.microsoft.com/office/powerpoint/2010/main" val="31523726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EAB-2B83-4055-8901-74BDCBEB6D4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0DF86DF-C94E-4299-9A89-47F4CCD43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249781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286-32A0-445F-98F1-03D1DBFE2D5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F3A94DA-9677-40D7-9C07-A16AB9013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767398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A90-16F7-4A52-B507-873E6AB5ECD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F390364-0A2F-4721-BB1D-214CC236D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882701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E008-71BF-4055-9777-F8912C7E0E9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87A3CDC-9321-427F-94AD-DDD79C6A1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45605" cy="6858000"/>
          </a:xfrm>
        </p:spPr>
      </p:pic>
    </p:spTree>
    <p:extLst>
      <p:ext uri="{BB962C8B-B14F-4D97-AF65-F5344CB8AC3E}">
        <p14:creationId xmlns:p14="http://schemas.microsoft.com/office/powerpoint/2010/main" val="2763748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2379-4294-4CD5-AF35-277B8AF207B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77C9D29-A402-42AD-BF5C-59023365D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007413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B5BE-30F7-45FD-8E87-1AC5F4408B30}"/>
              </a:ext>
            </a:extLst>
          </p:cNvPr>
          <p:cNvSpPr>
            <a:spLocks noGrp="1"/>
          </p:cNvSpPr>
          <p:nvPr>
            <p:ph type="title"/>
          </p:nvPr>
        </p:nvSpPr>
        <p:spPr/>
        <p:txBody>
          <a:bodyPr/>
          <a:lstStyle/>
          <a:p>
            <a:endParaRPr lang="en-US"/>
          </a:p>
        </p:txBody>
      </p:sp>
      <p:pic>
        <p:nvPicPr>
          <p:cNvPr id="5" name="Content Placeholder 4" descr="A picture containing bird, flower, tree&#10;&#10;Description automatically generated">
            <a:extLst>
              <a:ext uri="{FF2B5EF4-FFF2-40B4-BE49-F238E27FC236}">
                <a16:creationId xmlns:a16="http://schemas.microsoft.com/office/drawing/2014/main" id="{FD75C3B1-9BEF-4012-A35E-F4C1F06AC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0806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2D36-7D7B-4172-933A-A474986AECF4}"/>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6506C3DD-9582-4166-BD29-176358596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3924"/>
            <a:ext cx="12192000" cy="7041924"/>
          </a:xfrm>
        </p:spPr>
      </p:pic>
    </p:spTree>
    <p:extLst>
      <p:ext uri="{BB962C8B-B14F-4D97-AF65-F5344CB8AC3E}">
        <p14:creationId xmlns:p14="http://schemas.microsoft.com/office/powerpoint/2010/main" val="21426440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2852-88A4-40C2-B9C0-373F88D1C9E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E72A8B8-B0E6-41DE-9FF0-0A7CE125A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12433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075D-451A-4BA8-BDDC-631F71F54A9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C67CEF5-2E79-4DDC-B947-0514E6058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2291761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FD19-4925-445D-B6BA-FA4D1CE0BC7D}"/>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D31A6291-74E1-46FB-BB7D-A8EAEF8D76A6}"/>
              </a:ext>
            </a:extLst>
          </p:cNvPr>
          <p:cNvSpPr>
            <a:spLocks noGrp="1"/>
          </p:cNvSpPr>
          <p:nvPr>
            <p:ph idx="1"/>
          </p:nvPr>
        </p:nvSpPr>
        <p:spPr>
          <a:xfrm>
            <a:off x="1451579" y="2015733"/>
            <a:ext cx="9603275" cy="1049236"/>
          </a:xfrm>
        </p:spPr>
        <p:txBody>
          <a:bodyPr>
            <a:normAutofit/>
          </a:bodyPr>
          <a:lstStyle/>
          <a:p>
            <a:pPr marL="0" indent="0" algn="ctr">
              <a:buNone/>
            </a:pPr>
            <a:r>
              <a:rPr lang="en-US" sz="2800" dirty="0"/>
              <a:t>Class Diagram</a:t>
            </a:r>
          </a:p>
        </p:txBody>
      </p:sp>
    </p:spTree>
    <p:extLst>
      <p:ext uri="{BB962C8B-B14F-4D97-AF65-F5344CB8AC3E}">
        <p14:creationId xmlns:p14="http://schemas.microsoft.com/office/powerpoint/2010/main" val="212661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801E-5B12-48D2-AA80-CC25F29FB7D2}"/>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EB62113-6892-4E04-880E-1B5580B7F3D7}"/>
              </a:ext>
            </a:extLst>
          </p:cNvPr>
          <p:cNvGraphicFramePr>
            <a:graphicFrameLocks noGrp="1"/>
          </p:cNvGraphicFramePr>
          <p:nvPr>
            <p:ph idx="1"/>
            <p:extLst>
              <p:ext uri="{D42A27DB-BD31-4B8C-83A1-F6EECF244321}">
                <p14:modId xmlns:p14="http://schemas.microsoft.com/office/powerpoint/2010/main" val="2533246421"/>
              </p:ext>
            </p:extLst>
          </p:nvPr>
        </p:nvGraphicFramePr>
        <p:xfrm>
          <a:off x="1451579" y="2067338"/>
          <a:ext cx="9603275" cy="416118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623814710"/>
                    </a:ext>
                  </a:extLst>
                </a:gridCol>
                <a:gridCol w="1959852">
                  <a:extLst>
                    <a:ext uri="{9D8B030D-6E8A-4147-A177-3AD203B41FA5}">
                      <a16:colId xmlns:a16="http://schemas.microsoft.com/office/drawing/2014/main" val="2979254618"/>
                    </a:ext>
                  </a:extLst>
                </a:gridCol>
                <a:gridCol w="7055468">
                  <a:extLst>
                    <a:ext uri="{9D8B030D-6E8A-4147-A177-3AD203B41FA5}">
                      <a16:colId xmlns:a16="http://schemas.microsoft.com/office/drawing/2014/main" val="2048749377"/>
                    </a:ext>
                  </a:extLst>
                </a:gridCol>
              </a:tblGrid>
              <a:tr h="520148">
                <a:tc>
                  <a:txBody>
                    <a:bodyPr/>
                    <a:lstStyle/>
                    <a:p>
                      <a:pPr marL="0" marR="0" algn="just">
                        <a:lnSpc>
                          <a:spcPts val="1345"/>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5017553"/>
                  </a:ext>
                </a:extLst>
              </a:tr>
              <a:tr h="52014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6262004"/>
                  </a:ext>
                </a:extLst>
              </a:tr>
              <a:tr h="52014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5841462"/>
                  </a:ext>
                </a:extLst>
              </a:tr>
              <a:tr h="52014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5016491"/>
                  </a:ext>
                </a:extLst>
              </a:tr>
              <a:tr h="52014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8055992"/>
                  </a:ext>
                </a:extLst>
              </a:tr>
              <a:tr h="52014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29651875"/>
                  </a:ext>
                </a:extLst>
              </a:tr>
              <a:tr h="52014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notification and see patient health status and location.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464832"/>
                  </a:ext>
                </a:extLst>
              </a:tr>
              <a:tr h="52014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0018905"/>
                  </a:ext>
                </a:extLst>
              </a:tr>
            </a:tbl>
          </a:graphicData>
        </a:graphic>
      </p:graphicFrame>
    </p:spTree>
    <p:extLst>
      <p:ext uri="{BB962C8B-B14F-4D97-AF65-F5344CB8AC3E}">
        <p14:creationId xmlns:p14="http://schemas.microsoft.com/office/powerpoint/2010/main" val="14830590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57FF-FE50-495C-B858-59B3AD313358}"/>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733683E3-D442-42F6-B002-C40AC63F8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8825964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2DD5E-7669-4260-BB4C-DCCAE0A8DBAA}"/>
              </a:ext>
            </a:extLst>
          </p:cNvPr>
          <p:cNvSpPr>
            <a:spLocks noGrp="1"/>
          </p:cNvSpPr>
          <p:nvPr>
            <p:ph type="title"/>
          </p:nvPr>
        </p:nvSpPr>
        <p:spPr>
          <a:xfrm>
            <a:off x="1451579" y="804519"/>
            <a:ext cx="9603275" cy="1049235"/>
          </a:xfrm>
        </p:spPr>
        <p:txBody>
          <a:bodyPr/>
          <a:lstStyle/>
          <a:p>
            <a:pPr algn="ctr"/>
            <a:r>
              <a:rPr lang="en-US" dirty="0"/>
              <a:t>Design</a:t>
            </a:r>
          </a:p>
        </p:txBody>
      </p:sp>
      <p:sp>
        <p:nvSpPr>
          <p:cNvPr id="7" name="Content Placeholder 2">
            <a:extLst>
              <a:ext uri="{FF2B5EF4-FFF2-40B4-BE49-F238E27FC236}">
                <a16:creationId xmlns:a16="http://schemas.microsoft.com/office/drawing/2014/main" id="{E5C874CF-8A06-4F9C-86AB-28DDB97E97C8}"/>
              </a:ext>
            </a:extLst>
          </p:cNvPr>
          <p:cNvSpPr>
            <a:spLocks noGrp="1"/>
          </p:cNvSpPr>
          <p:nvPr>
            <p:ph idx="1"/>
          </p:nvPr>
        </p:nvSpPr>
        <p:spPr>
          <a:xfrm>
            <a:off x="1451579" y="2015733"/>
            <a:ext cx="9603275" cy="1049236"/>
          </a:xfrm>
        </p:spPr>
        <p:txBody>
          <a:bodyPr>
            <a:normAutofit/>
          </a:bodyPr>
          <a:lstStyle/>
          <a:p>
            <a:pPr marL="0" indent="0" algn="ctr">
              <a:buNone/>
            </a:pPr>
            <a:r>
              <a:rPr lang="en-US" sz="2800" dirty="0"/>
              <a:t>Data Flow Diagram</a:t>
            </a:r>
          </a:p>
        </p:txBody>
      </p:sp>
    </p:spTree>
    <p:extLst>
      <p:ext uri="{BB962C8B-B14F-4D97-AF65-F5344CB8AC3E}">
        <p14:creationId xmlns:p14="http://schemas.microsoft.com/office/powerpoint/2010/main" val="388109312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0A8E-9DF8-4FD0-ABF7-CB6A19D2744B}"/>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BB4097B5-C139-4911-BC1E-C1CE98B43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0638"/>
            <a:ext cx="12192001" cy="6884178"/>
          </a:xfrm>
        </p:spPr>
      </p:pic>
    </p:spTree>
    <p:extLst>
      <p:ext uri="{BB962C8B-B14F-4D97-AF65-F5344CB8AC3E}">
        <p14:creationId xmlns:p14="http://schemas.microsoft.com/office/powerpoint/2010/main" val="128967939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92EA-A45D-4498-B331-764B9CE889DD}"/>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05A6BC85-7897-4D41-95F8-C949191BC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2856579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3CDF1C-7AD2-4382-8C87-C30DD51DF93D}"/>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130AF464-C279-4164-8B5D-67B7A5137BBC}"/>
              </a:ext>
            </a:extLst>
          </p:cNvPr>
          <p:cNvSpPr>
            <a:spLocks noGrp="1"/>
          </p:cNvSpPr>
          <p:nvPr>
            <p:ph idx="1"/>
          </p:nvPr>
        </p:nvSpPr>
        <p:spPr>
          <a:xfrm>
            <a:off x="1451579" y="2015733"/>
            <a:ext cx="9603275" cy="1049236"/>
          </a:xfrm>
        </p:spPr>
        <p:txBody>
          <a:bodyPr>
            <a:normAutofit/>
          </a:bodyPr>
          <a:lstStyle/>
          <a:p>
            <a:pPr marL="0" indent="0" algn="ctr">
              <a:buNone/>
            </a:pPr>
            <a:r>
              <a:rPr lang="en-US" sz="2800" dirty="0"/>
              <a:t>ERD</a:t>
            </a:r>
          </a:p>
        </p:txBody>
      </p:sp>
    </p:spTree>
    <p:extLst>
      <p:ext uri="{BB962C8B-B14F-4D97-AF65-F5344CB8AC3E}">
        <p14:creationId xmlns:p14="http://schemas.microsoft.com/office/powerpoint/2010/main" val="31996654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F30B-ABBA-4612-B39F-40334B340A21}"/>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B6CF36E-405A-4583-8FE8-5969F9DB0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41908957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CE2276-EC04-4013-AF50-CC8652D4DC2A}"/>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20981A8D-A036-4FD3-928D-4C91A9192E52}"/>
              </a:ext>
            </a:extLst>
          </p:cNvPr>
          <p:cNvSpPr>
            <a:spLocks noGrp="1"/>
          </p:cNvSpPr>
          <p:nvPr>
            <p:ph idx="1"/>
          </p:nvPr>
        </p:nvSpPr>
        <p:spPr>
          <a:xfrm>
            <a:off x="1451579" y="2015733"/>
            <a:ext cx="9603275" cy="1049236"/>
          </a:xfrm>
        </p:spPr>
        <p:txBody>
          <a:bodyPr>
            <a:normAutofit/>
          </a:bodyPr>
          <a:lstStyle/>
          <a:p>
            <a:pPr marL="0" indent="0" algn="ctr">
              <a:buNone/>
            </a:pPr>
            <a:r>
              <a:rPr lang="en-US" sz="2800" dirty="0"/>
              <a:t>State Machine</a:t>
            </a:r>
          </a:p>
        </p:txBody>
      </p:sp>
    </p:spTree>
    <p:extLst>
      <p:ext uri="{BB962C8B-B14F-4D97-AF65-F5344CB8AC3E}">
        <p14:creationId xmlns:p14="http://schemas.microsoft.com/office/powerpoint/2010/main" val="277414634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D454-12AC-4963-9A66-CF91199EFB48}"/>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8E5BF1EF-EBD8-431F-9F17-B4AB9CE10D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5005739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93E-138B-44A7-BA6D-8BEE935DA09F}"/>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C755B331-4BC2-4D24-BA24-4AE26509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323124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CF6F-7EED-4777-941E-4AE6795C6A3C}"/>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050706D-57BF-4344-B843-E3CB4AA81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31870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5BC1-D632-4820-9291-FD3D90647151}"/>
              </a:ext>
            </a:extLst>
          </p:cNvPr>
          <p:cNvSpPr>
            <a:spLocks noGrp="1"/>
          </p:cNvSpPr>
          <p:nvPr>
            <p:ph type="title"/>
          </p:nvPr>
        </p:nvSpPr>
        <p:spPr/>
        <p:txBody>
          <a:bodyPr/>
          <a:lstStyle/>
          <a:p>
            <a:r>
              <a:rPr lang="en-US" dirty="0"/>
              <a:t>Show patient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3E4F283-4969-45CC-89E7-140E8A127F32}"/>
              </a:ext>
            </a:extLst>
          </p:cNvPr>
          <p:cNvGraphicFramePr>
            <a:graphicFrameLocks noGrp="1"/>
          </p:cNvGraphicFramePr>
          <p:nvPr>
            <p:ph idx="1"/>
            <p:extLst>
              <p:ext uri="{D42A27DB-BD31-4B8C-83A1-F6EECF244321}">
                <p14:modId xmlns:p14="http://schemas.microsoft.com/office/powerpoint/2010/main" val="3831365568"/>
              </p:ext>
            </p:extLst>
          </p:nvPr>
        </p:nvGraphicFramePr>
        <p:xfrm>
          <a:off x="1451579" y="2054087"/>
          <a:ext cx="9603275" cy="399939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088566196"/>
                    </a:ext>
                  </a:extLst>
                </a:gridCol>
                <a:gridCol w="1959852">
                  <a:extLst>
                    <a:ext uri="{9D8B030D-6E8A-4147-A177-3AD203B41FA5}">
                      <a16:colId xmlns:a16="http://schemas.microsoft.com/office/drawing/2014/main" val="3261809981"/>
                    </a:ext>
                  </a:extLst>
                </a:gridCol>
                <a:gridCol w="7055468">
                  <a:extLst>
                    <a:ext uri="{9D8B030D-6E8A-4147-A177-3AD203B41FA5}">
                      <a16:colId xmlns:a16="http://schemas.microsoft.com/office/drawing/2014/main" val="26108390"/>
                    </a:ext>
                  </a:extLst>
                </a:gridCol>
              </a:tblGrid>
              <a:tr h="444377">
                <a:tc>
                  <a:txBody>
                    <a:bodyPr/>
                    <a:lstStyle/>
                    <a:p>
                      <a:pPr marL="0" marR="0" algn="just">
                        <a:lnSpc>
                          <a:spcPts val="1345"/>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0863501"/>
                  </a:ext>
                </a:extLst>
              </a:tr>
              <a:tr h="88875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patient personal information and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1272714"/>
                  </a:ext>
                </a:extLst>
              </a:tr>
              <a:tr h="44437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patient and 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4394875"/>
                  </a:ext>
                </a:extLst>
              </a:tr>
              <a:tr h="44437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48070752"/>
                  </a:ext>
                </a:extLst>
              </a:tr>
              <a:tr h="44437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1487989"/>
                  </a:ext>
                </a:extLst>
              </a:tr>
              <a:tr h="44437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444707"/>
                  </a:ext>
                </a:extLst>
              </a:tr>
              <a:tr h="44437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0816363"/>
                  </a:ext>
                </a:extLst>
              </a:tr>
              <a:tr h="44437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552769"/>
                  </a:ext>
                </a:extLst>
              </a:tr>
            </a:tbl>
          </a:graphicData>
        </a:graphic>
      </p:graphicFrame>
    </p:spTree>
    <p:extLst>
      <p:ext uri="{BB962C8B-B14F-4D97-AF65-F5344CB8AC3E}">
        <p14:creationId xmlns:p14="http://schemas.microsoft.com/office/powerpoint/2010/main" val="3238389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C16AF5-10AB-4562-8EC1-AE185DD51BD1}"/>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C2441178-42AE-48FA-96C4-E33A745D364B}"/>
              </a:ext>
            </a:extLst>
          </p:cNvPr>
          <p:cNvSpPr>
            <a:spLocks noGrp="1"/>
          </p:cNvSpPr>
          <p:nvPr>
            <p:ph idx="1"/>
          </p:nvPr>
        </p:nvSpPr>
        <p:spPr>
          <a:xfrm>
            <a:off x="1451579" y="2015733"/>
            <a:ext cx="9603275" cy="1049236"/>
          </a:xfrm>
        </p:spPr>
        <p:txBody>
          <a:bodyPr>
            <a:normAutofit/>
          </a:bodyPr>
          <a:lstStyle/>
          <a:p>
            <a:pPr marL="0" indent="0" algn="ctr">
              <a:buNone/>
            </a:pPr>
            <a:r>
              <a:rPr lang="en-US" sz="2800" dirty="0"/>
              <a:t>Component and Deployment Diagram</a:t>
            </a:r>
          </a:p>
        </p:txBody>
      </p:sp>
    </p:spTree>
    <p:extLst>
      <p:ext uri="{BB962C8B-B14F-4D97-AF65-F5344CB8AC3E}">
        <p14:creationId xmlns:p14="http://schemas.microsoft.com/office/powerpoint/2010/main" val="7679694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D367-6651-4C52-8523-EA90E999F1D8}"/>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65AD8A7C-CE4C-4B07-9E98-A265E24D0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1656959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1845-A815-42EB-B064-69D255C60775}"/>
              </a:ext>
            </a:extLst>
          </p:cNvPr>
          <p:cNvSpPr>
            <a:spLocks noGrp="1"/>
          </p:cNvSpPr>
          <p:nvPr>
            <p:ph type="title"/>
          </p:nvPr>
        </p:nvSpPr>
        <p:spPr/>
        <p:txBody>
          <a:bodyPr/>
          <a:lstStyle/>
          <a:p>
            <a:pPr algn="ctr"/>
            <a:r>
              <a:rPr lang="en-US" dirty="0"/>
              <a:t>Project management</a:t>
            </a:r>
          </a:p>
        </p:txBody>
      </p:sp>
      <p:sp>
        <p:nvSpPr>
          <p:cNvPr id="3" name="Content Placeholder 2">
            <a:extLst>
              <a:ext uri="{FF2B5EF4-FFF2-40B4-BE49-F238E27FC236}">
                <a16:creationId xmlns:a16="http://schemas.microsoft.com/office/drawing/2014/main" id="{2E9908B2-A755-4BD8-A53B-0CFC3F34D4B9}"/>
              </a:ext>
            </a:extLst>
          </p:cNvPr>
          <p:cNvSpPr>
            <a:spLocks noGrp="1"/>
          </p:cNvSpPr>
          <p:nvPr>
            <p:ph idx="1"/>
          </p:nvPr>
        </p:nvSpPr>
        <p:spPr>
          <a:xfrm>
            <a:off x="1451579" y="2015732"/>
            <a:ext cx="9603275" cy="877593"/>
          </a:xfrm>
        </p:spPr>
        <p:txBody>
          <a:bodyPr>
            <a:normAutofit/>
          </a:bodyPr>
          <a:lstStyle/>
          <a:p>
            <a:pPr marL="0" indent="0" algn="ctr">
              <a:buNone/>
            </a:pPr>
            <a:r>
              <a:rPr lang="en-US" sz="3200" dirty="0"/>
              <a:t>Millstone</a:t>
            </a:r>
          </a:p>
        </p:txBody>
      </p:sp>
    </p:spTree>
    <p:extLst>
      <p:ext uri="{BB962C8B-B14F-4D97-AF65-F5344CB8AC3E}">
        <p14:creationId xmlns:p14="http://schemas.microsoft.com/office/powerpoint/2010/main" val="42027739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C81-D140-4BFF-95AF-1FB287B2134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0A58B87-C2EA-4130-A5E8-E40270A5D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950"/>
            <a:ext cx="12192000" cy="6839049"/>
          </a:xfrm>
        </p:spPr>
      </p:pic>
    </p:spTree>
    <p:extLst>
      <p:ext uri="{BB962C8B-B14F-4D97-AF65-F5344CB8AC3E}">
        <p14:creationId xmlns:p14="http://schemas.microsoft.com/office/powerpoint/2010/main" val="99553822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84EA-0A2A-4C5A-A751-F19C164EB805}"/>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7D28E31F-9C9F-4A2B-B0B9-09A5EFC3C104}"/>
              </a:ext>
            </a:extLst>
          </p:cNvPr>
          <p:cNvSpPr>
            <a:spLocks noGrp="1"/>
          </p:cNvSpPr>
          <p:nvPr>
            <p:ph idx="1"/>
          </p:nvPr>
        </p:nvSpPr>
        <p:spPr/>
        <p:txBody>
          <a:bodyPr>
            <a:normAutofit/>
          </a:bodyPr>
          <a:lstStyle/>
          <a:p>
            <a:pPr marL="0" indent="0" algn="ctr">
              <a:buNone/>
            </a:pPr>
            <a:r>
              <a:rPr lang="en-US" sz="3200" dirty="0"/>
              <a:t>Project Plan(Gantt Chart)</a:t>
            </a:r>
          </a:p>
        </p:txBody>
      </p:sp>
    </p:spTree>
    <p:extLst>
      <p:ext uri="{BB962C8B-B14F-4D97-AF65-F5344CB8AC3E}">
        <p14:creationId xmlns:p14="http://schemas.microsoft.com/office/powerpoint/2010/main" val="1662570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80C93-E294-4631-B363-98D1F122F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59478" cy="6858000"/>
          </a:xfrm>
          <a:prstGeom prst="rect">
            <a:avLst/>
          </a:prstGeom>
        </p:spPr>
      </p:pic>
    </p:spTree>
    <p:extLst>
      <p:ext uri="{BB962C8B-B14F-4D97-AF65-F5344CB8AC3E}">
        <p14:creationId xmlns:p14="http://schemas.microsoft.com/office/powerpoint/2010/main" val="38220684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681D87-A5C1-4F6D-99BA-9C6BD4BD9B0E}"/>
              </a:ext>
            </a:extLst>
          </p:cNvPr>
          <p:cNvSpPr>
            <a:spLocks noGrp="1"/>
          </p:cNvSpPr>
          <p:nvPr>
            <p:ph type="title"/>
          </p:nvPr>
        </p:nvSpPr>
        <p:spPr>
          <a:xfrm>
            <a:off x="1451579" y="804519"/>
            <a:ext cx="9603275" cy="1049235"/>
          </a:xfrm>
        </p:spPr>
        <p:txBody>
          <a:bodyPr/>
          <a:lstStyle/>
          <a:p>
            <a:pPr algn="ctr"/>
            <a:r>
              <a:rPr lang="en-US" dirty="0"/>
              <a:t>Project management</a:t>
            </a:r>
          </a:p>
        </p:txBody>
      </p:sp>
      <p:sp>
        <p:nvSpPr>
          <p:cNvPr id="5" name="Content Placeholder 2">
            <a:extLst>
              <a:ext uri="{FF2B5EF4-FFF2-40B4-BE49-F238E27FC236}">
                <a16:creationId xmlns:a16="http://schemas.microsoft.com/office/drawing/2014/main" id="{F812F15F-3C78-4357-98C4-B00425E20A03}"/>
              </a:ext>
            </a:extLst>
          </p:cNvPr>
          <p:cNvSpPr>
            <a:spLocks noGrp="1"/>
          </p:cNvSpPr>
          <p:nvPr>
            <p:ph idx="1"/>
          </p:nvPr>
        </p:nvSpPr>
        <p:spPr>
          <a:xfrm>
            <a:off x="1451579" y="2015732"/>
            <a:ext cx="9603275" cy="877593"/>
          </a:xfrm>
        </p:spPr>
        <p:txBody>
          <a:bodyPr>
            <a:normAutofit/>
          </a:bodyPr>
          <a:lstStyle/>
          <a:p>
            <a:pPr marL="0" indent="0" algn="ctr">
              <a:buNone/>
            </a:pPr>
            <a:r>
              <a:rPr lang="en-US" sz="3200" dirty="0"/>
              <a:t>Resources Management</a:t>
            </a:r>
          </a:p>
        </p:txBody>
      </p:sp>
      <p:pic>
        <p:nvPicPr>
          <p:cNvPr id="8" name="Content Placeholder 4" descr="A screenshot of a cell phone&#10;&#10;Description automatically generated">
            <a:extLst>
              <a:ext uri="{FF2B5EF4-FFF2-40B4-BE49-F238E27FC236}">
                <a16:creationId xmlns:a16="http://schemas.microsoft.com/office/drawing/2014/main" id="{C0A0A3F8-79FD-4EFB-A2DA-967716E7A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3325"/>
            <a:ext cx="12192000" cy="978737"/>
          </a:xfrm>
          <a:prstGeom prst="rect">
            <a:avLst/>
          </a:prstGeom>
        </p:spPr>
      </p:pic>
    </p:spTree>
    <p:extLst>
      <p:ext uri="{BB962C8B-B14F-4D97-AF65-F5344CB8AC3E}">
        <p14:creationId xmlns:p14="http://schemas.microsoft.com/office/powerpoint/2010/main" val="9236506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97A05-FBAB-4E75-A67F-358B00FE0984}"/>
              </a:ext>
            </a:extLst>
          </p:cNvPr>
          <p:cNvSpPr>
            <a:spLocks noGrp="1"/>
          </p:cNvSpPr>
          <p:nvPr>
            <p:ph type="title"/>
          </p:nvPr>
        </p:nvSpPr>
        <p:spPr>
          <a:xfrm>
            <a:off x="1451579" y="804519"/>
            <a:ext cx="9603275" cy="1049235"/>
          </a:xfrm>
        </p:spPr>
        <p:txBody>
          <a:bodyPr/>
          <a:lstStyle/>
          <a:p>
            <a:pPr algn="ctr"/>
            <a:r>
              <a:rPr lang="en-US" dirty="0"/>
              <a:t>Project management</a:t>
            </a:r>
          </a:p>
        </p:txBody>
      </p:sp>
      <p:sp>
        <p:nvSpPr>
          <p:cNvPr id="9" name="Content Placeholder 2">
            <a:extLst>
              <a:ext uri="{FF2B5EF4-FFF2-40B4-BE49-F238E27FC236}">
                <a16:creationId xmlns:a16="http://schemas.microsoft.com/office/drawing/2014/main" id="{628C4FAD-AD8B-4799-9D77-5DC8A128CB57}"/>
              </a:ext>
            </a:extLst>
          </p:cNvPr>
          <p:cNvSpPr>
            <a:spLocks noGrp="1"/>
          </p:cNvSpPr>
          <p:nvPr>
            <p:ph idx="1"/>
          </p:nvPr>
        </p:nvSpPr>
        <p:spPr>
          <a:xfrm>
            <a:off x="1451579" y="2015732"/>
            <a:ext cx="9603275" cy="877593"/>
          </a:xfrm>
        </p:spPr>
        <p:txBody>
          <a:bodyPr>
            <a:normAutofit/>
          </a:bodyPr>
          <a:lstStyle/>
          <a:p>
            <a:pPr marL="0" indent="0" algn="ctr">
              <a:buNone/>
            </a:pPr>
            <a:r>
              <a:rPr lang="en-US" sz="3200" dirty="0"/>
              <a:t>Risk Management</a:t>
            </a:r>
          </a:p>
        </p:txBody>
      </p:sp>
    </p:spTree>
    <p:extLst>
      <p:ext uri="{BB962C8B-B14F-4D97-AF65-F5344CB8AC3E}">
        <p14:creationId xmlns:p14="http://schemas.microsoft.com/office/powerpoint/2010/main" val="331302527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8F59-28C6-45DA-A2A7-593D1397B8F0}"/>
              </a:ext>
            </a:extLst>
          </p:cNvPr>
          <p:cNvSpPr>
            <a:spLocks noGrp="1"/>
          </p:cNvSpPr>
          <p:nvPr>
            <p:ph type="title"/>
          </p:nvPr>
        </p:nvSpPr>
        <p:spPr/>
        <p:txBody>
          <a:bodyPr/>
          <a:lstStyle/>
          <a:p>
            <a:r>
              <a:rPr lang="en-US" dirty="0"/>
              <a:t>Risk Management</a:t>
            </a:r>
            <a:br>
              <a:rPr lang="en-US" dirty="0"/>
            </a:br>
            <a:endParaRPr lang="en-US" dirty="0"/>
          </a:p>
        </p:txBody>
      </p:sp>
      <p:sp>
        <p:nvSpPr>
          <p:cNvPr id="3" name="Content Placeholder 2">
            <a:extLst>
              <a:ext uri="{FF2B5EF4-FFF2-40B4-BE49-F238E27FC236}">
                <a16:creationId xmlns:a16="http://schemas.microsoft.com/office/drawing/2014/main" id="{FE91F3F3-AA83-44F4-A617-D21126B9158F}"/>
              </a:ext>
            </a:extLst>
          </p:cNvPr>
          <p:cNvSpPr>
            <a:spLocks noGrp="1"/>
          </p:cNvSpPr>
          <p:nvPr>
            <p:ph idx="1"/>
          </p:nvPr>
        </p:nvSpPr>
        <p:spPr>
          <a:xfrm>
            <a:off x="1451579" y="2015732"/>
            <a:ext cx="9603275" cy="4037749"/>
          </a:xfrm>
        </p:spPr>
        <p:txBody>
          <a:bodyPr>
            <a:normAutofit fontScale="77500" lnSpcReduction="20000"/>
          </a:bodyPr>
          <a:lstStyle/>
          <a:p>
            <a:r>
              <a:rPr lang="en-US" dirty="0"/>
              <a:t>Risk management is about maximizing your chances of project success by identifying risks early on and planning how to manage them.</a:t>
            </a:r>
          </a:p>
          <a:p>
            <a:r>
              <a:rPr lang="en-US" dirty="0"/>
              <a:t>Some risk are described as:-</a:t>
            </a:r>
          </a:p>
          <a:p>
            <a:pPr marL="800100" lvl="1" indent="-342900">
              <a:buFont typeface="+mj-lt"/>
              <a:buAutoNum type="arabicPeriod"/>
            </a:pPr>
            <a:r>
              <a:rPr lang="en-US" b="1" dirty="0"/>
              <a:t> Activities are missing from scope</a:t>
            </a:r>
            <a:br>
              <a:rPr lang="en-US" dirty="0"/>
            </a:br>
            <a:r>
              <a:rPr lang="en-US" dirty="0"/>
              <a:t>	Required activities are missing from scope definition.</a:t>
            </a:r>
          </a:p>
          <a:p>
            <a:pPr marL="800100" lvl="1" indent="-342900">
              <a:buFont typeface="+mj-lt"/>
              <a:buAutoNum type="arabicPeriod"/>
            </a:pPr>
            <a:r>
              <a:rPr lang="en-US" b="1" dirty="0"/>
              <a:t>Design is infeasible</a:t>
            </a:r>
            <a:br>
              <a:rPr lang="en-US" dirty="0"/>
            </a:br>
            <a:r>
              <a:rPr lang="en-US" dirty="0"/>
              <a:t>   The design isn't possible, is excessively costly or doesn't support the requirements.</a:t>
            </a:r>
          </a:p>
          <a:p>
            <a:pPr marL="800100" lvl="1" indent="-342900">
              <a:buFont typeface="+mj-lt"/>
              <a:buAutoNum type="arabicPeriod"/>
            </a:pPr>
            <a:r>
              <a:rPr lang="en-US" b="1" dirty="0"/>
              <a:t>Delays to required infrastructure</a:t>
            </a:r>
            <a:br>
              <a:rPr lang="en-US" dirty="0"/>
            </a:br>
            <a:r>
              <a:rPr lang="en-US" dirty="0"/>
              <a:t>Delays to infrastructure such as hardware or software</a:t>
            </a:r>
          </a:p>
          <a:p>
            <a:pPr marL="800100" lvl="1" indent="-342900">
              <a:buFont typeface="+mj-lt"/>
              <a:buAutoNum type="arabicPeriod"/>
            </a:pPr>
            <a:r>
              <a:rPr lang="en-US" b="1" dirty="0"/>
              <a:t>Failure to integrate components</a:t>
            </a:r>
            <a:br>
              <a:rPr lang="en-US" dirty="0"/>
            </a:br>
            <a:r>
              <a:rPr lang="en-US" dirty="0"/>
              <a:t>The risk that product components will fail to integrate with each other.</a:t>
            </a:r>
          </a:p>
          <a:p>
            <a:pPr marL="800100" lvl="1" indent="-342900">
              <a:buFont typeface="+mj-lt"/>
              <a:buAutoNum type="arabicPeriod"/>
            </a:pPr>
            <a:r>
              <a:rPr lang="en-US" b="1" dirty="0"/>
              <a:t>Requirements are incomplete</a:t>
            </a:r>
            <a:br>
              <a:rPr lang="en-US" dirty="0"/>
            </a:br>
            <a:r>
              <a:rPr lang="en-US" dirty="0"/>
              <a:t>You can spot obvious holes in the requirements.</a:t>
            </a:r>
          </a:p>
          <a:p>
            <a:pPr marL="800100" lvl="1" indent="-342900">
              <a:buFont typeface="+mj-lt"/>
              <a:buAutoNum type="arabicPeriod"/>
            </a:pPr>
            <a:r>
              <a:rPr lang="en-US" b="1" dirty="0"/>
              <a:t> Delays to stakeholder approvals impact the project</a:t>
            </a:r>
            <a:br>
              <a:rPr lang="en-US" dirty="0"/>
            </a:br>
            <a:r>
              <a:rPr lang="en-US" dirty="0"/>
              <a:t>The risk that approval deadlines will be exceeded.</a:t>
            </a:r>
          </a:p>
        </p:txBody>
      </p:sp>
    </p:spTree>
    <p:extLst>
      <p:ext uri="{BB962C8B-B14F-4D97-AF65-F5344CB8AC3E}">
        <p14:creationId xmlns:p14="http://schemas.microsoft.com/office/powerpoint/2010/main" val="19378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1DB8-3A75-405B-AC32-C681AB1D14A3}"/>
              </a:ext>
            </a:extLst>
          </p:cNvPr>
          <p:cNvSpPr>
            <a:spLocks noGrp="1"/>
          </p:cNvSpPr>
          <p:nvPr>
            <p:ph type="title"/>
          </p:nvPr>
        </p:nvSpPr>
        <p:spPr/>
        <p:txBody>
          <a:bodyPr/>
          <a:lstStyle/>
          <a:p>
            <a:r>
              <a:rPr lang="en-US" dirty="0"/>
              <a:t>Login</a:t>
            </a:r>
          </a:p>
        </p:txBody>
      </p:sp>
      <p:graphicFrame>
        <p:nvGraphicFramePr>
          <p:cNvPr id="4" name="Content Placeholder 3">
            <a:extLst>
              <a:ext uri="{FF2B5EF4-FFF2-40B4-BE49-F238E27FC236}">
                <a16:creationId xmlns:a16="http://schemas.microsoft.com/office/drawing/2014/main" id="{6638F3B3-0DD2-4BE4-A477-0B4090AD9033}"/>
              </a:ext>
            </a:extLst>
          </p:cNvPr>
          <p:cNvGraphicFramePr>
            <a:graphicFrameLocks noGrp="1"/>
          </p:cNvGraphicFramePr>
          <p:nvPr>
            <p:ph idx="1"/>
            <p:extLst>
              <p:ext uri="{D42A27DB-BD31-4B8C-83A1-F6EECF244321}">
                <p14:modId xmlns:p14="http://schemas.microsoft.com/office/powerpoint/2010/main" val="1567565392"/>
              </p:ext>
            </p:extLst>
          </p:nvPr>
        </p:nvGraphicFramePr>
        <p:xfrm>
          <a:off x="1451579" y="2133600"/>
          <a:ext cx="9603275" cy="365760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007849222"/>
                    </a:ext>
                  </a:extLst>
                </a:gridCol>
                <a:gridCol w="1959852">
                  <a:extLst>
                    <a:ext uri="{9D8B030D-6E8A-4147-A177-3AD203B41FA5}">
                      <a16:colId xmlns:a16="http://schemas.microsoft.com/office/drawing/2014/main" val="4011003359"/>
                    </a:ext>
                  </a:extLst>
                </a:gridCol>
                <a:gridCol w="7055468">
                  <a:extLst>
                    <a:ext uri="{9D8B030D-6E8A-4147-A177-3AD203B41FA5}">
                      <a16:colId xmlns:a16="http://schemas.microsoft.com/office/drawing/2014/main" val="601352301"/>
                    </a:ext>
                  </a:extLst>
                </a:gridCol>
              </a:tblGrid>
              <a:tr h="457200">
                <a:tc>
                  <a:txBody>
                    <a:bodyPr/>
                    <a:lstStyle/>
                    <a:p>
                      <a:pPr marL="0" marR="0" algn="just">
                        <a:lnSpc>
                          <a:spcPts val="1345"/>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4088096"/>
                  </a:ext>
                </a:extLst>
              </a:tr>
              <a:tr h="457200">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login using email address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2874058"/>
                  </a:ext>
                </a:extLst>
              </a:tr>
              <a:tr h="457200">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Email address,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3818042"/>
                  </a:ext>
                </a:extLst>
              </a:tr>
              <a:tr h="457200">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Display user  successfully logged 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8041493"/>
                  </a:ext>
                </a:extLst>
              </a:tr>
              <a:tr h="457200">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5276544"/>
                  </a:ext>
                </a:extLst>
              </a:tr>
              <a:tr h="457200">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open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12817034"/>
                  </a:ext>
                </a:extLst>
              </a:tr>
              <a:tr h="457200">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1465467"/>
                  </a:ext>
                </a:extLst>
              </a:tr>
              <a:tr h="457200">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Dashboard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4380835"/>
                  </a:ext>
                </a:extLst>
              </a:tr>
            </a:tbl>
          </a:graphicData>
        </a:graphic>
      </p:graphicFrame>
    </p:spTree>
    <p:extLst>
      <p:ext uri="{BB962C8B-B14F-4D97-AF65-F5344CB8AC3E}">
        <p14:creationId xmlns:p14="http://schemas.microsoft.com/office/powerpoint/2010/main" val="5637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76D5-6976-4CB9-9732-2E6A7D66C2FA}"/>
              </a:ext>
            </a:extLst>
          </p:cNvPr>
          <p:cNvSpPr>
            <a:spLocks noGrp="1"/>
          </p:cNvSpPr>
          <p:nvPr>
            <p:ph type="title"/>
          </p:nvPr>
        </p:nvSpPr>
        <p:spPr>
          <a:xfrm>
            <a:off x="1451579" y="379829"/>
            <a:ext cx="9603275" cy="1473926"/>
          </a:xfrm>
        </p:spPr>
        <p:txBody>
          <a:bodyPr>
            <a:normAutofit fontScale="90000"/>
          </a:bodyPr>
          <a:lstStyle/>
          <a:p>
            <a:r>
              <a:rPr lang="en-US" b="1" dirty="0"/>
              <a:t>Patient Android App</a:t>
            </a:r>
            <a:br>
              <a:rPr lang="en-US" b="1" dirty="0"/>
            </a:br>
            <a:br>
              <a:rPr lang="en-US" dirty="0"/>
            </a:br>
            <a:r>
              <a:rPr lang="en-US" dirty="0"/>
              <a:t>Login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2DD0015-59B3-4BF2-9AAA-12E87E417619}"/>
              </a:ext>
            </a:extLst>
          </p:cNvPr>
          <p:cNvGraphicFramePr>
            <a:graphicFrameLocks noGrp="1"/>
          </p:cNvGraphicFramePr>
          <p:nvPr>
            <p:ph idx="1"/>
            <p:extLst>
              <p:ext uri="{D42A27DB-BD31-4B8C-83A1-F6EECF244321}">
                <p14:modId xmlns:p14="http://schemas.microsoft.com/office/powerpoint/2010/main" val="2601491015"/>
              </p:ext>
            </p:extLst>
          </p:nvPr>
        </p:nvGraphicFramePr>
        <p:xfrm>
          <a:off x="1749286" y="2199860"/>
          <a:ext cx="9210261" cy="3737112"/>
        </p:xfrm>
        <a:graphic>
          <a:graphicData uri="http://schemas.openxmlformats.org/drawingml/2006/table">
            <a:tbl>
              <a:tblPr firstRow="1" firstCol="1" bandRow="1">
                <a:tableStyleId>{5C22544A-7EE6-4342-B048-85BDC9FD1C3A}</a:tableStyleId>
              </a:tblPr>
              <a:tblGrid>
                <a:gridCol w="563893">
                  <a:extLst>
                    <a:ext uri="{9D8B030D-6E8A-4147-A177-3AD203B41FA5}">
                      <a16:colId xmlns:a16="http://schemas.microsoft.com/office/drawing/2014/main" val="4095333220"/>
                    </a:ext>
                  </a:extLst>
                </a:gridCol>
                <a:gridCol w="1879645">
                  <a:extLst>
                    <a:ext uri="{9D8B030D-6E8A-4147-A177-3AD203B41FA5}">
                      <a16:colId xmlns:a16="http://schemas.microsoft.com/office/drawing/2014/main" val="648212258"/>
                    </a:ext>
                  </a:extLst>
                </a:gridCol>
                <a:gridCol w="6766723">
                  <a:extLst>
                    <a:ext uri="{9D8B030D-6E8A-4147-A177-3AD203B41FA5}">
                      <a16:colId xmlns:a16="http://schemas.microsoft.com/office/drawing/2014/main" val="3432935267"/>
                    </a:ext>
                  </a:extLst>
                </a:gridCol>
              </a:tblGrid>
              <a:tr h="467139">
                <a:tc>
                  <a:txBody>
                    <a:bodyPr/>
                    <a:lstStyle/>
                    <a:p>
                      <a:pPr marL="0" marR="0" algn="just">
                        <a:lnSpc>
                          <a:spcPts val="1345"/>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092528"/>
                  </a:ext>
                </a:extLst>
              </a:tr>
              <a:tr h="467139">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1431336"/>
                  </a:ext>
                </a:extLst>
              </a:tr>
              <a:tr h="467139">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Phone number,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9596654"/>
                  </a:ext>
                </a:extLst>
              </a:tr>
              <a:tr h="46713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user  successfully logged 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2820719"/>
                  </a:ext>
                </a:extLst>
              </a:tr>
              <a:tr h="46713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5509364"/>
                  </a:ext>
                </a:extLst>
              </a:tr>
              <a:tr h="467139">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229625"/>
                  </a:ext>
                </a:extLst>
              </a:tr>
              <a:tr h="46713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2064406"/>
                  </a:ext>
                </a:extLst>
              </a:tr>
              <a:tr h="467139">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656815"/>
                  </a:ext>
                </a:extLst>
              </a:tr>
            </a:tbl>
          </a:graphicData>
        </a:graphic>
      </p:graphicFrame>
    </p:spTree>
    <p:extLst>
      <p:ext uri="{BB962C8B-B14F-4D97-AF65-F5344CB8AC3E}">
        <p14:creationId xmlns:p14="http://schemas.microsoft.com/office/powerpoint/2010/main" val="4186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4379-6167-4B36-BB97-73F414A7C8A4}"/>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B10621-4823-4766-B63D-63D8C6E3C635}"/>
              </a:ext>
            </a:extLst>
          </p:cNvPr>
          <p:cNvSpPr>
            <a:spLocks noGrp="1"/>
          </p:cNvSpPr>
          <p:nvPr>
            <p:ph idx="1"/>
          </p:nvPr>
        </p:nvSpPr>
        <p:spPr/>
        <p:txBody>
          <a:bodyPr>
            <a:normAutofit fontScale="92500" lnSpcReduction="10000"/>
          </a:bodyPr>
          <a:lstStyle/>
          <a:p>
            <a:pPr marL="342900" marR="0" lvl="0" indent="-342900" algn="just">
              <a:spcBef>
                <a:spcPts val="0"/>
              </a:spcBef>
              <a:spcAft>
                <a:spcPts val="1000"/>
              </a:spcAft>
              <a:buFont typeface="+mj-lt"/>
              <a:buAutoNum type="arabicPeriod"/>
            </a:pPr>
            <a:r>
              <a:rPr lang="en-AU" b="1" dirty="0">
                <a:latin typeface="Times New Roman" panose="02020603050405020304" pitchFamily="18" charset="0"/>
                <a:ea typeface="Cambria" panose="02040503050406030204" pitchFamily="18" charset="0"/>
                <a:cs typeface="Times New Roman" panose="02020603050405020304" pitchFamily="18" charset="0"/>
              </a:rPr>
              <a:t>Internet of Things(IoT)Based Smart Healthcare System(2018)</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Times New Roman" panose="02020603050405020304" pitchFamily="18" charset="0"/>
                <a:ea typeface="Cambria" panose="02040503050406030204" pitchFamily="18" charset="0"/>
                <a:cs typeface="Times New Roman" panose="02020603050405020304" pitchFamily="18" charset="0"/>
              </a:rPr>
              <a:t>The entire system is connected using ESP8266 Wi-Fi module. The details regarding the medicines should be entered through the application. The working of the medicine box starts once the details have been entered by the user including the  timing  and the  slot  from  which the  medicine has  to  be consumed. The  microcontroller  will receive  information through the application and will function according to the data  provided by the user. According to the activity of the patient the  medicine  box will  then generate  data  and this  data will  be sent to  the application through  internet. This information  will  be displayed  on the  app in  the form of  notifications. [1]</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440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482D-70E7-49E3-8535-34AB41217654}"/>
              </a:ext>
            </a:extLst>
          </p:cNvPr>
          <p:cNvSpPr>
            <a:spLocks noGrp="1"/>
          </p:cNvSpPr>
          <p:nvPr>
            <p:ph type="title"/>
          </p:nvPr>
        </p:nvSpPr>
        <p:spPr/>
        <p:txBody>
          <a:bodyPr/>
          <a:lstStyle/>
          <a:p>
            <a:r>
              <a:rPr lang="en-US" dirty="0"/>
              <a:t>Show patient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395035B-95DE-4B0E-95AB-78FB9C3F965F}"/>
              </a:ext>
            </a:extLst>
          </p:cNvPr>
          <p:cNvGraphicFramePr>
            <a:graphicFrameLocks noGrp="1"/>
          </p:cNvGraphicFramePr>
          <p:nvPr>
            <p:ph idx="1"/>
            <p:extLst>
              <p:ext uri="{D42A27DB-BD31-4B8C-83A1-F6EECF244321}">
                <p14:modId xmlns:p14="http://schemas.microsoft.com/office/powerpoint/2010/main" val="2107383431"/>
              </p:ext>
            </p:extLst>
          </p:nvPr>
        </p:nvGraphicFramePr>
        <p:xfrm>
          <a:off x="1451579" y="2239617"/>
          <a:ext cx="9603275" cy="359134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147867127"/>
                    </a:ext>
                  </a:extLst>
                </a:gridCol>
                <a:gridCol w="1959852">
                  <a:extLst>
                    <a:ext uri="{9D8B030D-6E8A-4147-A177-3AD203B41FA5}">
                      <a16:colId xmlns:a16="http://schemas.microsoft.com/office/drawing/2014/main" val="380421386"/>
                    </a:ext>
                  </a:extLst>
                </a:gridCol>
                <a:gridCol w="7055468">
                  <a:extLst>
                    <a:ext uri="{9D8B030D-6E8A-4147-A177-3AD203B41FA5}">
                      <a16:colId xmlns:a16="http://schemas.microsoft.com/office/drawing/2014/main" val="848823586"/>
                    </a:ext>
                  </a:extLst>
                </a:gridCol>
              </a:tblGrid>
              <a:tr h="399038">
                <a:tc>
                  <a:txBody>
                    <a:bodyPr/>
                    <a:lstStyle/>
                    <a:p>
                      <a:pPr marL="0" marR="0" algn="just">
                        <a:lnSpc>
                          <a:spcPts val="1345"/>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0700749"/>
                  </a:ext>
                </a:extLst>
              </a:tr>
              <a:tr h="79807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see his personal information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320937"/>
                  </a:ext>
                </a:extLst>
              </a:tr>
              <a:tr h="39903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0258407"/>
                  </a:ext>
                </a:extLst>
              </a:tr>
              <a:tr h="39903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8679752"/>
                  </a:ext>
                </a:extLst>
              </a:tr>
              <a:tr h="39903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48799093"/>
                  </a:ext>
                </a:extLst>
              </a:tr>
              <a:tr h="39903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9521261"/>
                  </a:ext>
                </a:extLst>
              </a:tr>
              <a:tr h="39903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3688729"/>
                  </a:ext>
                </a:extLst>
              </a:tr>
              <a:tr h="39903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8692985"/>
                  </a:ext>
                </a:extLst>
              </a:tr>
            </a:tbl>
          </a:graphicData>
        </a:graphic>
      </p:graphicFrame>
    </p:spTree>
    <p:extLst>
      <p:ext uri="{BB962C8B-B14F-4D97-AF65-F5344CB8AC3E}">
        <p14:creationId xmlns:p14="http://schemas.microsoft.com/office/powerpoint/2010/main" val="359388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D393-6A61-4231-A238-7D82066F88E3}"/>
              </a:ext>
            </a:extLst>
          </p:cNvPr>
          <p:cNvSpPr>
            <a:spLocks noGrp="1"/>
          </p:cNvSpPr>
          <p:nvPr>
            <p:ph type="title"/>
          </p:nvPr>
        </p:nvSpPr>
        <p:spPr/>
        <p:txBody>
          <a:bodyPr/>
          <a:lstStyle/>
          <a:p>
            <a:r>
              <a:rPr lang="en-US" dirty="0"/>
              <a:t>See All doctors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E1C791D-D350-4315-93DB-FFD1AACB1993}"/>
              </a:ext>
            </a:extLst>
          </p:cNvPr>
          <p:cNvGraphicFramePr>
            <a:graphicFrameLocks noGrp="1"/>
          </p:cNvGraphicFramePr>
          <p:nvPr>
            <p:ph idx="1"/>
            <p:extLst>
              <p:ext uri="{D42A27DB-BD31-4B8C-83A1-F6EECF244321}">
                <p14:modId xmlns:p14="http://schemas.microsoft.com/office/powerpoint/2010/main" val="911161090"/>
              </p:ext>
            </p:extLst>
          </p:nvPr>
        </p:nvGraphicFramePr>
        <p:xfrm>
          <a:off x="1451579" y="2120348"/>
          <a:ext cx="9603275" cy="347207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798646496"/>
                    </a:ext>
                  </a:extLst>
                </a:gridCol>
                <a:gridCol w="1959852">
                  <a:extLst>
                    <a:ext uri="{9D8B030D-6E8A-4147-A177-3AD203B41FA5}">
                      <a16:colId xmlns:a16="http://schemas.microsoft.com/office/drawing/2014/main" val="2480667800"/>
                    </a:ext>
                  </a:extLst>
                </a:gridCol>
                <a:gridCol w="7055468">
                  <a:extLst>
                    <a:ext uri="{9D8B030D-6E8A-4147-A177-3AD203B41FA5}">
                      <a16:colId xmlns:a16="http://schemas.microsoft.com/office/drawing/2014/main" val="1251148767"/>
                    </a:ext>
                  </a:extLst>
                </a:gridCol>
              </a:tblGrid>
              <a:tr h="315643">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doctors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5791604"/>
                  </a:ext>
                </a:extLst>
              </a:tr>
              <a:tr h="63128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search and see  all doctor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5067210"/>
                  </a:ext>
                </a:extLst>
              </a:tr>
              <a:tr h="63128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 doctor by typing doctor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8081314"/>
                  </a:ext>
                </a:extLst>
              </a:tr>
              <a:tr h="315643">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6905020"/>
                  </a:ext>
                </a:extLst>
              </a:tr>
              <a:tr h="315643">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22682"/>
                  </a:ext>
                </a:extLst>
              </a:tr>
              <a:tr h="63128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0155773"/>
                  </a:ext>
                </a:extLst>
              </a:tr>
              <a:tr h="315643">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8493323"/>
                  </a:ext>
                </a:extLst>
              </a:tr>
              <a:tr h="315643">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5411635"/>
                  </a:ext>
                </a:extLst>
              </a:tr>
            </a:tbl>
          </a:graphicData>
        </a:graphic>
      </p:graphicFrame>
    </p:spTree>
    <p:extLst>
      <p:ext uri="{BB962C8B-B14F-4D97-AF65-F5344CB8AC3E}">
        <p14:creationId xmlns:p14="http://schemas.microsoft.com/office/powerpoint/2010/main" val="362422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8FF1-F6C7-46AD-8D55-DCC5E670F795}"/>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838FD08-55D8-4082-904D-CD0A88A1C4DB}"/>
              </a:ext>
            </a:extLst>
          </p:cNvPr>
          <p:cNvGraphicFramePr>
            <a:graphicFrameLocks noGrp="1"/>
          </p:cNvGraphicFramePr>
          <p:nvPr>
            <p:ph idx="1"/>
            <p:extLst>
              <p:ext uri="{D42A27DB-BD31-4B8C-83A1-F6EECF244321}">
                <p14:modId xmlns:p14="http://schemas.microsoft.com/office/powerpoint/2010/main" val="1829325210"/>
              </p:ext>
            </p:extLst>
          </p:nvPr>
        </p:nvGraphicFramePr>
        <p:xfrm>
          <a:off x="1451579" y="2266122"/>
          <a:ext cx="9603275" cy="352508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548165646"/>
                    </a:ext>
                  </a:extLst>
                </a:gridCol>
                <a:gridCol w="1959852">
                  <a:extLst>
                    <a:ext uri="{9D8B030D-6E8A-4147-A177-3AD203B41FA5}">
                      <a16:colId xmlns:a16="http://schemas.microsoft.com/office/drawing/2014/main" val="4054565999"/>
                    </a:ext>
                  </a:extLst>
                </a:gridCol>
                <a:gridCol w="7055468">
                  <a:extLst>
                    <a:ext uri="{9D8B030D-6E8A-4147-A177-3AD203B41FA5}">
                      <a16:colId xmlns:a16="http://schemas.microsoft.com/office/drawing/2014/main" val="2723789777"/>
                    </a:ext>
                  </a:extLst>
                </a:gridCol>
              </a:tblGrid>
              <a:tr h="440635">
                <a:tc>
                  <a:txBody>
                    <a:bodyPr/>
                    <a:lstStyle/>
                    <a:p>
                      <a:pPr marL="0" marR="0" algn="just">
                        <a:lnSpc>
                          <a:spcPts val="1345"/>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6116604"/>
                  </a:ext>
                </a:extLst>
              </a:tr>
              <a:tr h="44063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get alert if his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1166098"/>
                  </a:ext>
                </a:extLst>
              </a:tr>
              <a:tr h="44063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8923094"/>
                  </a:ext>
                </a:extLst>
              </a:tr>
              <a:tr h="44063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56694014"/>
                  </a:ext>
                </a:extLst>
              </a:tr>
              <a:tr h="44063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1506650"/>
                  </a:ext>
                </a:extLst>
              </a:tr>
              <a:tr h="44063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6822485"/>
                  </a:ext>
                </a:extLst>
              </a:tr>
              <a:tr h="44063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Click on notification and see his health status.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7025490"/>
                  </a:ext>
                </a:extLst>
              </a:tr>
              <a:tr h="44063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50986622"/>
                  </a:ext>
                </a:extLst>
              </a:tr>
            </a:tbl>
          </a:graphicData>
        </a:graphic>
      </p:graphicFrame>
    </p:spTree>
    <p:extLst>
      <p:ext uri="{BB962C8B-B14F-4D97-AF65-F5344CB8AC3E}">
        <p14:creationId xmlns:p14="http://schemas.microsoft.com/office/powerpoint/2010/main" val="26623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4A02-1E6C-4D8F-9228-675DA20194EC}"/>
              </a:ext>
            </a:extLst>
          </p:cNvPr>
          <p:cNvSpPr>
            <a:spLocks noGrp="1"/>
          </p:cNvSpPr>
          <p:nvPr>
            <p:ph type="title"/>
          </p:nvPr>
        </p:nvSpPr>
        <p:spPr/>
        <p:txBody>
          <a:bodyPr/>
          <a:lstStyle/>
          <a:p>
            <a:r>
              <a:rPr lang="en-US" dirty="0"/>
              <a:t>Send message to doctor</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CA26F69-36F5-4A1D-A10A-135071DF414E}"/>
              </a:ext>
            </a:extLst>
          </p:cNvPr>
          <p:cNvGraphicFramePr>
            <a:graphicFrameLocks noGrp="1"/>
          </p:cNvGraphicFramePr>
          <p:nvPr>
            <p:ph idx="1"/>
            <p:extLst>
              <p:ext uri="{D42A27DB-BD31-4B8C-83A1-F6EECF244321}">
                <p14:modId xmlns:p14="http://schemas.microsoft.com/office/powerpoint/2010/main" val="160459988"/>
              </p:ext>
            </p:extLst>
          </p:nvPr>
        </p:nvGraphicFramePr>
        <p:xfrm>
          <a:off x="1451579" y="2028687"/>
          <a:ext cx="9603275" cy="343231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648045660"/>
                    </a:ext>
                  </a:extLst>
                </a:gridCol>
                <a:gridCol w="1959852">
                  <a:extLst>
                    <a:ext uri="{9D8B030D-6E8A-4147-A177-3AD203B41FA5}">
                      <a16:colId xmlns:a16="http://schemas.microsoft.com/office/drawing/2014/main" val="884051773"/>
                    </a:ext>
                  </a:extLst>
                </a:gridCol>
                <a:gridCol w="7055468">
                  <a:extLst>
                    <a:ext uri="{9D8B030D-6E8A-4147-A177-3AD203B41FA5}">
                      <a16:colId xmlns:a16="http://schemas.microsoft.com/office/drawing/2014/main" val="354877427"/>
                    </a:ext>
                  </a:extLst>
                </a:gridCol>
              </a:tblGrid>
              <a:tr h="429039">
                <a:tc>
                  <a:txBody>
                    <a:bodyPr/>
                    <a:lstStyle/>
                    <a:p>
                      <a:pPr marL="0" marR="0" algn="just">
                        <a:lnSpc>
                          <a:spcPts val="1345"/>
                        </a:lnSpc>
                        <a:spcBef>
                          <a:spcPts val="0"/>
                        </a:spcBef>
                        <a:spcAft>
                          <a:spcPts val="0"/>
                        </a:spcAft>
                      </a:pPr>
                      <a:r>
                        <a:rPr lang="en-US" sz="1200">
                          <a:effectLst/>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message to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4004726"/>
                  </a:ext>
                </a:extLst>
              </a:tr>
              <a:tr h="429039">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send message to doctor and take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9565308"/>
                  </a:ext>
                </a:extLst>
              </a:tr>
              <a:tr h="429039">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4391951"/>
                  </a:ext>
                </a:extLst>
              </a:tr>
              <a:tr h="42903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sent successfully message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5511072"/>
                  </a:ext>
                </a:extLst>
              </a:tr>
              <a:tr h="42903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7900960"/>
                  </a:ext>
                </a:extLst>
              </a:tr>
              <a:tr h="429039">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must sent to required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3475643"/>
                  </a:ext>
                </a:extLst>
              </a:tr>
              <a:tr h="42903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 and click send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7825887"/>
                  </a:ext>
                </a:extLst>
              </a:tr>
              <a:tr h="429039">
                <a:tc gridSpan="2">
                  <a:txBody>
                    <a:bodyPr/>
                    <a:lstStyle/>
                    <a:p>
                      <a:pPr marL="0" marR="0" algn="just">
                        <a:lnSpc>
                          <a:spcPts val="1345"/>
                        </a:lnSpc>
                        <a:spcBef>
                          <a:spcPts val="0"/>
                        </a:spcBef>
                        <a:spcAft>
                          <a:spcPts val="600"/>
                        </a:spcAft>
                      </a:pPr>
                      <a:r>
                        <a:rPr lang="en-US" sz="1200" dirty="0">
                          <a:effectLst/>
                        </a:rPr>
                        <a:t>Destination: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2250620"/>
                  </a:ext>
                </a:extLst>
              </a:tr>
            </a:tbl>
          </a:graphicData>
        </a:graphic>
      </p:graphicFrame>
    </p:spTree>
    <p:extLst>
      <p:ext uri="{BB962C8B-B14F-4D97-AF65-F5344CB8AC3E}">
        <p14:creationId xmlns:p14="http://schemas.microsoft.com/office/powerpoint/2010/main" val="194808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4C02-C0C6-4F49-A3DF-260172148494}"/>
              </a:ext>
            </a:extLst>
          </p:cNvPr>
          <p:cNvSpPr>
            <a:spLocks noGrp="1"/>
          </p:cNvSpPr>
          <p:nvPr>
            <p:ph type="title"/>
          </p:nvPr>
        </p:nvSpPr>
        <p:spPr/>
        <p:txBody>
          <a:bodyPr>
            <a:normAutofit fontScale="90000"/>
          </a:bodyPr>
          <a:lstStyle/>
          <a:p>
            <a:r>
              <a:rPr lang="en-US" dirty="0"/>
              <a:t>See all medicine prescriptions list  (prescribe by doctor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B75FA67-E25B-474A-B2C8-C53924F131E3}"/>
              </a:ext>
            </a:extLst>
          </p:cNvPr>
          <p:cNvGraphicFramePr>
            <a:graphicFrameLocks noGrp="1"/>
          </p:cNvGraphicFramePr>
          <p:nvPr>
            <p:ph idx="1"/>
            <p:extLst>
              <p:ext uri="{D42A27DB-BD31-4B8C-83A1-F6EECF244321}">
                <p14:modId xmlns:p14="http://schemas.microsoft.com/office/powerpoint/2010/main" val="3323050620"/>
              </p:ext>
            </p:extLst>
          </p:nvPr>
        </p:nvGraphicFramePr>
        <p:xfrm>
          <a:off x="1451579" y="2133599"/>
          <a:ext cx="9603275" cy="3737115"/>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964903454"/>
                    </a:ext>
                  </a:extLst>
                </a:gridCol>
                <a:gridCol w="1959852">
                  <a:extLst>
                    <a:ext uri="{9D8B030D-6E8A-4147-A177-3AD203B41FA5}">
                      <a16:colId xmlns:a16="http://schemas.microsoft.com/office/drawing/2014/main" val="676762264"/>
                    </a:ext>
                  </a:extLst>
                </a:gridCol>
                <a:gridCol w="7055468">
                  <a:extLst>
                    <a:ext uri="{9D8B030D-6E8A-4147-A177-3AD203B41FA5}">
                      <a16:colId xmlns:a16="http://schemas.microsoft.com/office/drawing/2014/main" val="67025731"/>
                    </a:ext>
                  </a:extLst>
                </a:gridCol>
              </a:tblGrid>
              <a:tr h="830470">
                <a:tc>
                  <a:txBody>
                    <a:bodyPr/>
                    <a:lstStyle/>
                    <a:p>
                      <a:pPr marL="0" marR="0" algn="just">
                        <a:lnSpc>
                          <a:spcPts val="1345"/>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medicine prescriptions list  (prescribe by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0784570"/>
                  </a:ext>
                </a:extLst>
              </a:tr>
              <a:tr h="41523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see prescriptions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8482812"/>
                  </a:ext>
                </a:extLst>
              </a:tr>
              <a:tr h="41523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prescriptions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4059136"/>
                  </a:ext>
                </a:extLst>
              </a:tr>
              <a:tr h="41523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prescriptions list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212959"/>
                  </a:ext>
                </a:extLst>
              </a:tr>
              <a:tr h="41523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4936683"/>
                  </a:ext>
                </a:extLst>
              </a:tr>
              <a:tr h="41523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Show all prescriptions related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8862800"/>
                  </a:ext>
                </a:extLst>
              </a:tr>
              <a:tr h="41523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412571"/>
                  </a:ext>
                </a:extLst>
              </a:tr>
              <a:tr h="41523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1765735"/>
                  </a:ext>
                </a:extLst>
              </a:tr>
            </a:tbl>
          </a:graphicData>
        </a:graphic>
      </p:graphicFrame>
    </p:spTree>
    <p:extLst>
      <p:ext uri="{BB962C8B-B14F-4D97-AF65-F5344CB8AC3E}">
        <p14:creationId xmlns:p14="http://schemas.microsoft.com/office/powerpoint/2010/main" val="73106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7B40-8B96-450C-887E-703A543F23B3}"/>
              </a:ext>
            </a:extLst>
          </p:cNvPr>
          <p:cNvSpPr>
            <a:spLocks noGrp="1"/>
          </p:cNvSpPr>
          <p:nvPr>
            <p:ph type="title"/>
          </p:nvPr>
        </p:nvSpPr>
        <p:spPr>
          <a:xfrm>
            <a:off x="1451579" y="422031"/>
            <a:ext cx="9603275" cy="1431723"/>
          </a:xfrm>
        </p:spPr>
        <p:txBody>
          <a:bodyPr>
            <a:normAutofit/>
          </a:bodyPr>
          <a:lstStyle/>
          <a:p>
            <a:pPr lvl="0"/>
            <a:r>
              <a:rPr lang="en-US" b="1" dirty="0"/>
              <a:t>Doctor Android App</a:t>
            </a:r>
            <a:br>
              <a:rPr lang="en-US" dirty="0"/>
            </a:br>
            <a:r>
              <a:rPr lang="en-US" b="1" dirty="0"/>
              <a:t> </a:t>
            </a:r>
            <a:br>
              <a:rPr lang="en-US" dirty="0"/>
            </a:br>
            <a:r>
              <a:rPr lang="en-US" dirty="0"/>
              <a:t>Login</a:t>
            </a:r>
          </a:p>
        </p:txBody>
      </p:sp>
      <p:graphicFrame>
        <p:nvGraphicFramePr>
          <p:cNvPr id="4" name="Content Placeholder 3">
            <a:extLst>
              <a:ext uri="{FF2B5EF4-FFF2-40B4-BE49-F238E27FC236}">
                <a16:creationId xmlns:a16="http://schemas.microsoft.com/office/drawing/2014/main" id="{E422F342-7B59-4D98-980F-29BBA197F976}"/>
              </a:ext>
            </a:extLst>
          </p:cNvPr>
          <p:cNvGraphicFramePr>
            <a:graphicFrameLocks noGrp="1"/>
          </p:cNvGraphicFramePr>
          <p:nvPr>
            <p:ph idx="1"/>
            <p:extLst>
              <p:ext uri="{D42A27DB-BD31-4B8C-83A1-F6EECF244321}">
                <p14:modId xmlns:p14="http://schemas.microsoft.com/office/powerpoint/2010/main" val="2163789304"/>
              </p:ext>
            </p:extLst>
          </p:nvPr>
        </p:nvGraphicFramePr>
        <p:xfrm>
          <a:off x="1451579" y="2160104"/>
          <a:ext cx="9603275" cy="36310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551271985"/>
                    </a:ext>
                  </a:extLst>
                </a:gridCol>
                <a:gridCol w="1959852">
                  <a:extLst>
                    <a:ext uri="{9D8B030D-6E8A-4147-A177-3AD203B41FA5}">
                      <a16:colId xmlns:a16="http://schemas.microsoft.com/office/drawing/2014/main" val="2323288772"/>
                    </a:ext>
                  </a:extLst>
                </a:gridCol>
                <a:gridCol w="7055468">
                  <a:extLst>
                    <a:ext uri="{9D8B030D-6E8A-4147-A177-3AD203B41FA5}">
                      <a16:colId xmlns:a16="http://schemas.microsoft.com/office/drawing/2014/main" val="952495605"/>
                    </a:ext>
                  </a:extLst>
                </a:gridCol>
              </a:tblGrid>
              <a:tr h="453887">
                <a:tc>
                  <a:txBody>
                    <a:bodyPr/>
                    <a:lstStyle/>
                    <a:p>
                      <a:pPr marL="0" marR="0" algn="just">
                        <a:lnSpc>
                          <a:spcPts val="1345"/>
                        </a:lnSpc>
                        <a:spcBef>
                          <a:spcPts val="0"/>
                        </a:spcBef>
                        <a:spcAft>
                          <a:spcPts val="0"/>
                        </a:spcAft>
                      </a:pPr>
                      <a:r>
                        <a:rPr lang="en-US" sz="1200">
                          <a:effectLst/>
                        </a:rPr>
                        <a:t>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3705064"/>
                  </a:ext>
                </a:extLst>
              </a:tr>
              <a:tr h="453887">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0036432"/>
                  </a:ext>
                </a:extLst>
              </a:tr>
              <a:tr h="45388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Phone number,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9761297"/>
                  </a:ext>
                </a:extLst>
              </a:tr>
              <a:tr h="45388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user  successfully logged 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052321"/>
                  </a:ext>
                </a:extLst>
              </a:tr>
              <a:tr h="45388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5210085"/>
                  </a:ext>
                </a:extLst>
              </a:tr>
              <a:tr h="45388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all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5635208"/>
                  </a:ext>
                </a:extLst>
              </a:tr>
              <a:tr h="45388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0760271"/>
                  </a:ext>
                </a:extLst>
              </a:tr>
              <a:tr h="45388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patient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558953"/>
                  </a:ext>
                </a:extLst>
              </a:tr>
            </a:tbl>
          </a:graphicData>
        </a:graphic>
      </p:graphicFrame>
    </p:spTree>
    <p:extLst>
      <p:ext uri="{BB962C8B-B14F-4D97-AF65-F5344CB8AC3E}">
        <p14:creationId xmlns:p14="http://schemas.microsoft.com/office/powerpoint/2010/main" val="141220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A81-2EFA-4963-B3B1-C70AF9E96B73}"/>
              </a:ext>
            </a:extLst>
          </p:cNvPr>
          <p:cNvSpPr>
            <a:spLocks noGrp="1"/>
          </p:cNvSpPr>
          <p:nvPr>
            <p:ph type="title"/>
          </p:nvPr>
        </p:nvSpPr>
        <p:spPr/>
        <p:txBody>
          <a:bodyPr/>
          <a:lstStyle/>
          <a:p>
            <a:r>
              <a:rPr lang="en-US" dirty="0"/>
              <a:t>See All Patient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9D398564-3BCE-468C-BA79-3FF74ECEAAD8}"/>
              </a:ext>
            </a:extLst>
          </p:cNvPr>
          <p:cNvGraphicFramePr>
            <a:graphicFrameLocks noGrp="1"/>
          </p:cNvGraphicFramePr>
          <p:nvPr>
            <p:ph idx="1"/>
            <p:extLst>
              <p:ext uri="{D42A27DB-BD31-4B8C-83A1-F6EECF244321}">
                <p14:modId xmlns:p14="http://schemas.microsoft.com/office/powerpoint/2010/main" val="2610755636"/>
              </p:ext>
            </p:extLst>
          </p:nvPr>
        </p:nvGraphicFramePr>
        <p:xfrm>
          <a:off x="1451579" y="2001078"/>
          <a:ext cx="9603275" cy="3763617"/>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47178730"/>
                    </a:ext>
                  </a:extLst>
                </a:gridCol>
                <a:gridCol w="1959852">
                  <a:extLst>
                    <a:ext uri="{9D8B030D-6E8A-4147-A177-3AD203B41FA5}">
                      <a16:colId xmlns:a16="http://schemas.microsoft.com/office/drawing/2014/main" val="580936982"/>
                    </a:ext>
                  </a:extLst>
                </a:gridCol>
                <a:gridCol w="7055468">
                  <a:extLst>
                    <a:ext uri="{9D8B030D-6E8A-4147-A177-3AD203B41FA5}">
                      <a16:colId xmlns:a16="http://schemas.microsoft.com/office/drawing/2014/main" val="2569190540"/>
                    </a:ext>
                  </a:extLst>
                </a:gridCol>
              </a:tblGrid>
              <a:tr h="342147">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Patient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2952720"/>
                  </a:ext>
                </a:extLst>
              </a:tr>
              <a:tr h="68429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search and see all patient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5314139"/>
                  </a:ext>
                </a:extLst>
              </a:tr>
              <a:tr h="684294">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and search patient by typing patient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3235948"/>
                  </a:ext>
                </a:extLst>
              </a:tr>
              <a:tr h="34214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6479341"/>
                  </a:ext>
                </a:extLst>
              </a:tr>
              <a:tr h="34214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18339977"/>
                  </a:ext>
                </a:extLst>
              </a:tr>
              <a:tr h="68429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patient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8002033"/>
                  </a:ext>
                </a:extLst>
              </a:tr>
              <a:tr h="34214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3647327"/>
                  </a:ext>
                </a:extLst>
              </a:tr>
              <a:tr h="34214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1784497"/>
                  </a:ext>
                </a:extLst>
              </a:tr>
            </a:tbl>
          </a:graphicData>
        </a:graphic>
      </p:graphicFrame>
    </p:spTree>
    <p:extLst>
      <p:ext uri="{BB962C8B-B14F-4D97-AF65-F5344CB8AC3E}">
        <p14:creationId xmlns:p14="http://schemas.microsoft.com/office/powerpoint/2010/main" val="195386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81EE-DB2A-4904-A97A-617664E46E9E}"/>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CE03FE4-0FCF-4774-BC8C-62DE643ACB1E}"/>
              </a:ext>
            </a:extLst>
          </p:cNvPr>
          <p:cNvGraphicFramePr>
            <a:graphicFrameLocks noGrp="1"/>
          </p:cNvGraphicFramePr>
          <p:nvPr>
            <p:ph idx="1"/>
            <p:extLst>
              <p:ext uri="{D42A27DB-BD31-4B8C-83A1-F6EECF244321}">
                <p14:modId xmlns:p14="http://schemas.microsoft.com/office/powerpoint/2010/main" val="2747721179"/>
              </p:ext>
            </p:extLst>
          </p:nvPr>
        </p:nvGraphicFramePr>
        <p:xfrm>
          <a:off x="1451579" y="2014330"/>
          <a:ext cx="9603275" cy="379012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245986457"/>
                    </a:ext>
                  </a:extLst>
                </a:gridCol>
                <a:gridCol w="1959852">
                  <a:extLst>
                    <a:ext uri="{9D8B030D-6E8A-4147-A177-3AD203B41FA5}">
                      <a16:colId xmlns:a16="http://schemas.microsoft.com/office/drawing/2014/main" val="452052198"/>
                    </a:ext>
                  </a:extLst>
                </a:gridCol>
                <a:gridCol w="7055468">
                  <a:extLst>
                    <a:ext uri="{9D8B030D-6E8A-4147-A177-3AD203B41FA5}">
                      <a16:colId xmlns:a16="http://schemas.microsoft.com/office/drawing/2014/main" val="2991067363"/>
                    </a:ext>
                  </a:extLst>
                </a:gridCol>
              </a:tblGrid>
              <a:tr h="473765">
                <a:tc>
                  <a:txBody>
                    <a:bodyPr/>
                    <a:lstStyle/>
                    <a:p>
                      <a:pPr marL="0" marR="0" algn="just">
                        <a:lnSpc>
                          <a:spcPts val="1345"/>
                        </a:lnSpc>
                        <a:spcBef>
                          <a:spcPts val="0"/>
                        </a:spcBef>
                        <a:spcAft>
                          <a:spcPts val="0"/>
                        </a:spcAft>
                      </a:pPr>
                      <a:r>
                        <a:rPr lang="en-US" sz="1200">
                          <a:effectLst/>
                        </a:rPr>
                        <a:t>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42801103"/>
                  </a:ext>
                </a:extLst>
              </a:tr>
              <a:tr h="47376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8333195"/>
                  </a:ext>
                </a:extLst>
              </a:tr>
              <a:tr h="47376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6059458"/>
                  </a:ext>
                </a:extLst>
              </a:tr>
              <a:tr h="47376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0263580"/>
                  </a:ext>
                </a:extLst>
              </a:tr>
              <a:tr h="47376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02"/>
                  </a:ext>
                </a:extLst>
              </a:tr>
              <a:tr h="473765">
                <a:tc gridSpan="2">
                  <a:txBody>
                    <a:bodyPr/>
                    <a:lstStyle/>
                    <a:p>
                      <a:pPr marL="0" marR="0" algn="just">
                        <a:lnSpc>
                          <a:spcPts val="1345"/>
                        </a:lnSpc>
                        <a:spcBef>
                          <a:spcPts val="0"/>
                        </a:spcBef>
                        <a:spcAft>
                          <a:spcPts val="600"/>
                        </a:spcAft>
                      </a:pPr>
                      <a:r>
                        <a:rPr lang="en-US" sz="1200" dirty="0">
                          <a:effectLst/>
                        </a:rPr>
                        <a:t>Post-condition: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0753756"/>
                  </a:ext>
                </a:extLst>
              </a:tr>
              <a:tr h="47376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notification and see his health status.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7837791"/>
                  </a:ext>
                </a:extLst>
              </a:tr>
              <a:tr h="47376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806948"/>
                  </a:ext>
                </a:extLst>
              </a:tr>
            </a:tbl>
          </a:graphicData>
        </a:graphic>
      </p:graphicFrame>
    </p:spTree>
    <p:extLst>
      <p:ext uri="{BB962C8B-B14F-4D97-AF65-F5344CB8AC3E}">
        <p14:creationId xmlns:p14="http://schemas.microsoft.com/office/powerpoint/2010/main" val="363627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3CEC-9A36-40B9-921B-01E850D6E21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0DA5AFC5-0ADC-4094-AEB4-497A9048933E}"/>
              </a:ext>
            </a:extLst>
          </p:cNvPr>
          <p:cNvGraphicFramePr>
            <a:graphicFrameLocks noGrp="1"/>
          </p:cNvGraphicFramePr>
          <p:nvPr>
            <p:ph idx="1"/>
            <p:extLst>
              <p:ext uri="{D42A27DB-BD31-4B8C-83A1-F6EECF244321}">
                <p14:modId xmlns:p14="http://schemas.microsoft.com/office/powerpoint/2010/main" val="755231953"/>
              </p:ext>
            </p:extLst>
          </p:nvPr>
        </p:nvGraphicFramePr>
        <p:xfrm>
          <a:off x="1451579" y="1961323"/>
          <a:ext cx="9603275" cy="390939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943236061"/>
                    </a:ext>
                  </a:extLst>
                </a:gridCol>
                <a:gridCol w="1959852">
                  <a:extLst>
                    <a:ext uri="{9D8B030D-6E8A-4147-A177-3AD203B41FA5}">
                      <a16:colId xmlns:a16="http://schemas.microsoft.com/office/drawing/2014/main" val="1231153327"/>
                    </a:ext>
                  </a:extLst>
                </a:gridCol>
                <a:gridCol w="7055468">
                  <a:extLst>
                    <a:ext uri="{9D8B030D-6E8A-4147-A177-3AD203B41FA5}">
                      <a16:colId xmlns:a16="http://schemas.microsoft.com/office/drawing/2014/main" val="3734674954"/>
                    </a:ext>
                  </a:extLst>
                </a:gridCol>
              </a:tblGrid>
              <a:tr h="434377">
                <a:tc>
                  <a:txBody>
                    <a:bodyPr/>
                    <a:lstStyle/>
                    <a:p>
                      <a:pPr marL="0" marR="0" algn="just">
                        <a:lnSpc>
                          <a:spcPts val="1345"/>
                        </a:lnSpc>
                        <a:spcBef>
                          <a:spcPts val="0"/>
                        </a:spcBef>
                        <a:spcAft>
                          <a:spcPts val="0"/>
                        </a:spcAft>
                      </a:pPr>
                      <a:r>
                        <a:rPr lang="en-US" sz="1200">
                          <a:effectLst/>
                        </a:rPr>
                        <a:t>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Show patient details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2392700"/>
                  </a:ext>
                </a:extLst>
              </a:tr>
              <a:tr h="86875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patient personal information,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3080143"/>
                  </a:ext>
                </a:extLst>
              </a:tr>
              <a:tr h="43437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1279582"/>
                  </a:ext>
                </a:extLst>
              </a:tr>
              <a:tr h="43437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3202902"/>
                  </a:ext>
                </a:extLst>
              </a:tr>
              <a:tr h="43437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802821"/>
                  </a:ext>
                </a:extLst>
              </a:tr>
              <a:tr h="43437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4171155"/>
                  </a:ext>
                </a:extLst>
              </a:tr>
              <a:tr h="43437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608315"/>
                  </a:ext>
                </a:extLst>
              </a:tr>
              <a:tr h="43437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4288535"/>
                  </a:ext>
                </a:extLst>
              </a:tr>
            </a:tbl>
          </a:graphicData>
        </a:graphic>
      </p:graphicFrame>
    </p:spTree>
    <p:extLst>
      <p:ext uri="{BB962C8B-B14F-4D97-AF65-F5344CB8AC3E}">
        <p14:creationId xmlns:p14="http://schemas.microsoft.com/office/powerpoint/2010/main" val="280808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DC55-CF8F-4727-A393-EC1DF41551A2}"/>
              </a:ext>
            </a:extLst>
          </p:cNvPr>
          <p:cNvSpPr>
            <a:spLocks noGrp="1"/>
          </p:cNvSpPr>
          <p:nvPr>
            <p:ph type="title"/>
          </p:nvPr>
        </p:nvSpPr>
        <p:spPr/>
        <p:txBody>
          <a:bodyPr/>
          <a:lstStyle/>
          <a:p>
            <a:r>
              <a:rPr lang="en-US" dirty="0"/>
              <a:t>Send message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F3DA3CB-F6F7-42CF-9E31-F367600EAB09}"/>
              </a:ext>
            </a:extLst>
          </p:cNvPr>
          <p:cNvGraphicFramePr>
            <a:graphicFrameLocks noGrp="1"/>
          </p:cNvGraphicFramePr>
          <p:nvPr>
            <p:ph idx="1"/>
            <p:extLst>
              <p:ext uri="{D42A27DB-BD31-4B8C-83A1-F6EECF244321}">
                <p14:modId xmlns:p14="http://schemas.microsoft.com/office/powerpoint/2010/main" val="518509883"/>
              </p:ext>
            </p:extLst>
          </p:nvPr>
        </p:nvGraphicFramePr>
        <p:xfrm>
          <a:off x="1451579" y="2040835"/>
          <a:ext cx="9603275" cy="401264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277812191"/>
                    </a:ext>
                  </a:extLst>
                </a:gridCol>
                <a:gridCol w="1959852">
                  <a:extLst>
                    <a:ext uri="{9D8B030D-6E8A-4147-A177-3AD203B41FA5}">
                      <a16:colId xmlns:a16="http://schemas.microsoft.com/office/drawing/2014/main" val="3107716037"/>
                    </a:ext>
                  </a:extLst>
                </a:gridCol>
                <a:gridCol w="7055468">
                  <a:extLst>
                    <a:ext uri="{9D8B030D-6E8A-4147-A177-3AD203B41FA5}">
                      <a16:colId xmlns:a16="http://schemas.microsoft.com/office/drawing/2014/main" val="2905814090"/>
                    </a:ext>
                  </a:extLst>
                </a:gridCol>
              </a:tblGrid>
              <a:tr h="501581">
                <a:tc>
                  <a:txBody>
                    <a:bodyPr/>
                    <a:lstStyle/>
                    <a:p>
                      <a:pPr marL="0" marR="0" algn="just">
                        <a:lnSpc>
                          <a:spcPts val="1345"/>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message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2555423"/>
                  </a:ext>
                </a:extLst>
              </a:tr>
              <a:tr h="50158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send message to patient and give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6336906"/>
                  </a:ext>
                </a:extLst>
              </a:tr>
              <a:tr h="50158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4491134"/>
                  </a:ext>
                </a:extLst>
              </a:tr>
              <a:tr h="50158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sent successfully message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1255928"/>
                  </a:ext>
                </a:extLst>
              </a:tr>
              <a:tr h="50158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73658307"/>
                  </a:ext>
                </a:extLst>
              </a:tr>
              <a:tr h="50158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must sent to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0389330"/>
                  </a:ext>
                </a:extLst>
              </a:tr>
              <a:tr h="50158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 and click send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0751112"/>
                  </a:ext>
                </a:extLst>
              </a:tr>
              <a:tr h="50158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5018441"/>
                  </a:ext>
                </a:extLst>
              </a:tr>
            </a:tbl>
          </a:graphicData>
        </a:graphic>
      </p:graphicFrame>
    </p:spTree>
    <p:extLst>
      <p:ext uri="{BB962C8B-B14F-4D97-AF65-F5344CB8AC3E}">
        <p14:creationId xmlns:p14="http://schemas.microsoft.com/office/powerpoint/2010/main" val="32182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2458-243A-487F-8025-1FDC27166166}"/>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3FDD6D6-7C7E-4724-BDBE-2FAEEC470F53}"/>
              </a:ext>
            </a:extLst>
          </p:cNvPr>
          <p:cNvSpPr>
            <a:spLocks noGrp="1"/>
          </p:cNvSpPr>
          <p:nvPr>
            <p:ph idx="1"/>
          </p:nvPr>
        </p:nvSpPr>
        <p:spPr/>
        <p:txBody>
          <a:bodyPr>
            <a:normAutofit lnSpcReduction="10000"/>
          </a:bodyPr>
          <a:lstStyle/>
          <a:p>
            <a:pPr marL="0" marR="0" lvl="0" indent="0" algn="just">
              <a:spcBef>
                <a:spcPts val="0"/>
              </a:spcBef>
              <a:spcAft>
                <a:spcPts val="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2. IOT Patient Health Monitoring System(2017).</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653415" marR="0" algn="just">
              <a:spcBef>
                <a:spcPts val="0"/>
              </a:spcBef>
              <a:spcAft>
                <a:spcPts val="0"/>
              </a:spcAft>
            </a:pPr>
            <a:r>
              <a:rPr lang="en-AU" b="1" dirty="0">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653415" marR="0" algn="just">
              <a:spcBef>
                <a:spcPts val="0"/>
              </a:spcBef>
              <a:spcAft>
                <a:spcPts val="0"/>
              </a:spcAft>
            </a:pPr>
            <a:r>
              <a:rPr lang="en-AU" dirty="0">
                <a:latin typeface="Cambria" panose="02040503050406030204" pitchFamily="18" charset="0"/>
                <a:ea typeface="Cambria" panose="02040503050406030204" pitchFamily="18" charset="0"/>
                <a:cs typeface="Times New Roman" panose="02020603050405020304" pitchFamily="18" charset="0"/>
              </a:rPr>
              <a:t>This system uses  fall detection and sleep pattern analysis. The sensors utilized as a part of this project are Accelerometer and Gyroscope (MPU6050), Heart beat sensor, Body temperature sensor, and blood oxygen level (MAX30100), and Proximity sensor (KY032). These sensors work autonomously of each other. The measured reading from the sensor is broke down for the patient and is made accessible to the specialist or to any concerned individual in the type of the web or smart phones. s. The interfacing between the equipment and the product part is done on the stage of AWS IoT. [2]</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6805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C3D-6DFD-4CEC-83F6-844ECE6DD633}"/>
              </a:ext>
            </a:extLst>
          </p:cNvPr>
          <p:cNvSpPr>
            <a:spLocks noGrp="1"/>
          </p:cNvSpPr>
          <p:nvPr>
            <p:ph type="title"/>
          </p:nvPr>
        </p:nvSpPr>
        <p:spPr/>
        <p:txBody>
          <a:bodyPr/>
          <a:lstStyle/>
          <a:p>
            <a:r>
              <a:rPr lang="en-US" dirty="0"/>
              <a:t>See  medicine prescriptions list patient wise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BBAAE89B-E87C-4D3A-A1EE-BBE65FF6FC47}"/>
              </a:ext>
            </a:extLst>
          </p:cNvPr>
          <p:cNvGraphicFramePr>
            <a:graphicFrameLocks noGrp="1"/>
          </p:cNvGraphicFramePr>
          <p:nvPr>
            <p:ph idx="1"/>
            <p:extLst>
              <p:ext uri="{D42A27DB-BD31-4B8C-83A1-F6EECF244321}">
                <p14:modId xmlns:p14="http://schemas.microsoft.com/office/powerpoint/2010/main" val="3000914776"/>
              </p:ext>
            </p:extLst>
          </p:nvPr>
        </p:nvGraphicFramePr>
        <p:xfrm>
          <a:off x="1451579" y="2027583"/>
          <a:ext cx="9603275" cy="356483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07028166"/>
                    </a:ext>
                  </a:extLst>
                </a:gridCol>
                <a:gridCol w="1959852">
                  <a:extLst>
                    <a:ext uri="{9D8B030D-6E8A-4147-A177-3AD203B41FA5}">
                      <a16:colId xmlns:a16="http://schemas.microsoft.com/office/drawing/2014/main" val="1819521354"/>
                    </a:ext>
                  </a:extLst>
                </a:gridCol>
                <a:gridCol w="7055468">
                  <a:extLst>
                    <a:ext uri="{9D8B030D-6E8A-4147-A177-3AD203B41FA5}">
                      <a16:colId xmlns:a16="http://schemas.microsoft.com/office/drawing/2014/main" val="2702516397"/>
                    </a:ext>
                  </a:extLst>
                </a:gridCol>
              </a:tblGrid>
              <a:tr h="445604">
                <a:tc>
                  <a:txBody>
                    <a:bodyPr/>
                    <a:lstStyle/>
                    <a:p>
                      <a:pPr marL="0" marR="0" algn="just">
                        <a:lnSpc>
                          <a:spcPts val="1345"/>
                        </a:lnSpc>
                        <a:spcBef>
                          <a:spcPts val="0"/>
                        </a:spcBef>
                        <a:spcAft>
                          <a:spcPts val="0"/>
                        </a:spcAft>
                      </a:pPr>
                      <a:r>
                        <a:rPr lang="en-US" sz="1200">
                          <a:effectLst/>
                        </a:rPr>
                        <a:t>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medicine prescriptions list patient wise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9274483"/>
                  </a:ext>
                </a:extLst>
              </a:tr>
              <a:tr h="44560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prescriptions list patient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2731814"/>
                  </a:ext>
                </a:extLst>
              </a:tr>
              <a:tr h="445604">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prescriptions button and select 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9078970"/>
                  </a:ext>
                </a:extLst>
              </a:tr>
              <a:tr h="445604">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selected patient prescriptions list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4789572"/>
                  </a:ext>
                </a:extLst>
              </a:tr>
              <a:tr h="445604">
                <a:tc gridSpan="2">
                  <a:txBody>
                    <a:bodyPr/>
                    <a:lstStyle/>
                    <a:p>
                      <a:pPr marL="0" marR="0" algn="just">
                        <a:lnSpc>
                          <a:spcPts val="1345"/>
                        </a:lnSpc>
                        <a:spcBef>
                          <a:spcPts val="0"/>
                        </a:spcBef>
                        <a:spcAft>
                          <a:spcPts val="600"/>
                        </a:spcAft>
                      </a:pPr>
                      <a:r>
                        <a:rPr lang="en-US" sz="12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6077960"/>
                  </a:ext>
                </a:extLst>
              </a:tr>
              <a:tr h="44560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Show all prescriptions related to selected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58136765"/>
                  </a:ext>
                </a:extLst>
              </a:tr>
              <a:tr h="445604">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6746471"/>
                  </a:ext>
                </a:extLst>
              </a:tr>
              <a:tr h="445604">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Prescription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1909199"/>
                  </a:ext>
                </a:extLst>
              </a:tr>
            </a:tbl>
          </a:graphicData>
        </a:graphic>
      </p:graphicFrame>
    </p:spTree>
    <p:extLst>
      <p:ext uri="{BB962C8B-B14F-4D97-AF65-F5344CB8AC3E}">
        <p14:creationId xmlns:p14="http://schemas.microsoft.com/office/powerpoint/2010/main" val="388062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6A0D-5CE5-45CB-A389-728F3C3D73D2}"/>
              </a:ext>
            </a:extLst>
          </p:cNvPr>
          <p:cNvSpPr>
            <a:spLocks noGrp="1"/>
          </p:cNvSpPr>
          <p:nvPr>
            <p:ph type="title"/>
          </p:nvPr>
        </p:nvSpPr>
        <p:spPr/>
        <p:txBody>
          <a:bodyPr/>
          <a:lstStyle/>
          <a:p>
            <a:r>
              <a:rPr lang="en-US" dirty="0"/>
              <a:t>Add medicine prescription for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3FD5413-24E7-4436-8D10-1088876D31D8}"/>
              </a:ext>
            </a:extLst>
          </p:cNvPr>
          <p:cNvGraphicFramePr>
            <a:graphicFrameLocks noGrp="1"/>
          </p:cNvGraphicFramePr>
          <p:nvPr>
            <p:ph idx="1"/>
            <p:extLst>
              <p:ext uri="{D42A27DB-BD31-4B8C-83A1-F6EECF244321}">
                <p14:modId xmlns:p14="http://schemas.microsoft.com/office/powerpoint/2010/main" val="1570942691"/>
              </p:ext>
            </p:extLst>
          </p:nvPr>
        </p:nvGraphicFramePr>
        <p:xfrm>
          <a:off x="1451579" y="1961322"/>
          <a:ext cx="9603275" cy="39358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305166774"/>
                    </a:ext>
                  </a:extLst>
                </a:gridCol>
                <a:gridCol w="1959852">
                  <a:extLst>
                    <a:ext uri="{9D8B030D-6E8A-4147-A177-3AD203B41FA5}">
                      <a16:colId xmlns:a16="http://schemas.microsoft.com/office/drawing/2014/main" val="3453669077"/>
                    </a:ext>
                  </a:extLst>
                </a:gridCol>
                <a:gridCol w="7055468">
                  <a:extLst>
                    <a:ext uri="{9D8B030D-6E8A-4147-A177-3AD203B41FA5}">
                      <a16:colId xmlns:a16="http://schemas.microsoft.com/office/drawing/2014/main" val="2695115450"/>
                    </a:ext>
                  </a:extLst>
                </a:gridCol>
              </a:tblGrid>
              <a:tr h="491987">
                <a:tc>
                  <a:txBody>
                    <a:bodyPr/>
                    <a:lstStyle/>
                    <a:p>
                      <a:pPr marL="0" marR="0" algn="just">
                        <a:lnSpc>
                          <a:spcPts val="1345"/>
                        </a:lnSpc>
                        <a:spcBef>
                          <a:spcPts val="0"/>
                        </a:spcBef>
                        <a:spcAft>
                          <a:spcPts val="0"/>
                        </a:spcAft>
                      </a:pPr>
                      <a:r>
                        <a:rPr lang="en-US" sz="1200">
                          <a:effectLst/>
                        </a:rPr>
                        <a:t>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medicine prescription for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6217965"/>
                  </a:ext>
                </a:extLst>
              </a:tr>
              <a:tr h="491987">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add medicine prescription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809302"/>
                  </a:ext>
                </a:extLst>
              </a:tr>
              <a:tr h="49198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Symptoms, disease, and medicine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2736928"/>
                  </a:ext>
                </a:extLst>
              </a:tr>
              <a:tr h="49198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successful message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20359762"/>
                  </a:ext>
                </a:extLst>
              </a:tr>
              <a:tr h="49198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8000789"/>
                  </a:ext>
                </a:extLst>
              </a:tr>
              <a:tr h="49198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Prescription data added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8804385"/>
                  </a:ext>
                </a:extLst>
              </a:tr>
              <a:tr h="49198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41066378"/>
                  </a:ext>
                </a:extLst>
              </a:tr>
              <a:tr h="49198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Prescription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6849991"/>
                  </a:ext>
                </a:extLst>
              </a:tr>
            </a:tbl>
          </a:graphicData>
        </a:graphic>
      </p:graphicFrame>
    </p:spTree>
    <p:extLst>
      <p:ext uri="{BB962C8B-B14F-4D97-AF65-F5344CB8AC3E}">
        <p14:creationId xmlns:p14="http://schemas.microsoft.com/office/powerpoint/2010/main" val="207049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71A8-D711-44A2-9EB7-D7A1FA7D899D}"/>
              </a:ext>
            </a:extLst>
          </p:cNvPr>
          <p:cNvSpPr>
            <a:spLocks noGrp="1"/>
          </p:cNvSpPr>
          <p:nvPr>
            <p:ph type="title"/>
          </p:nvPr>
        </p:nvSpPr>
        <p:spPr/>
        <p:txBody>
          <a:bodyPr/>
          <a:lstStyle/>
          <a:p>
            <a:r>
              <a:rPr lang="en-US" dirty="0"/>
              <a:t>Show Profile</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2C918FE-3B5F-422B-B68E-187457909256}"/>
              </a:ext>
            </a:extLst>
          </p:cNvPr>
          <p:cNvGraphicFramePr>
            <a:graphicFrameLocks noGrp="1"/>
          </p:cNvGraphicFramePr>
          <p:nvPr>
            <p:ph idx="1"/>
            <p:extLst>
              <p:ext uri="{D42A27DB-BD31-4B8C-83A1-F6EECF244321}">
                <p14:modId xmlns:p14="http://schemas.microsoft.com/office/powerpoint/2010/main" val="1648583227"/>
              </p:ext>
            </p:extLst>
          </p:nvPr>
        </p:nvGraphicFramePr>
        <p:xfrm>
          <a:off x="1451579" y="2080591"/>
          <a:ext cx="9603275" cy="379012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787537551"/>
                    </a:ext>
                  </a:extLst>
                </a:gridCol>
                <a:gridCol w="1959852">
                  <a:extLst>
                    <a:ext uri="{9D8B030D-6E8A-4147-A177-3AD203B41FA5}">
                      <a16:colId xmlns:a16="http://schemas.microsoft.com/office/drawing/2014/main" val="1842632633"/>
                    </a:ext>
                  </a:extLst>
                </a:gridCol>
                <a:gridCol w="7055468">
                  <a:extLst>
                    <a:ext uri="{9D8B030D-6E8A-4147-A177-3AD203B41FA5}">
                      <a16:colId xmlns:a16="http://schemas.microsoft.com/office/drawing/2014/main" val="2632614486"/>
                    </a:ext>
                  </a:extLst>
                </a:gridCol>
              </a:tblGrid>
              <a:tr h="473765">
                <a:tc>
                  <a:txBody>
                    <a:bodyPr/>
                    <a:lstStyle/>
                    <a:p>
                      <a:pPr marL="0" marR="0" algn="just">
                        <a:lnSpc>
                          <a:spcPts val="1345"/>
                        </a:lnSpc>
                        <a:spcBef>
                          <a:spcPts val="0"/>
                        </a:spcBef>
                        <a:spcAft>
                          <a:spcPts val="0"/>
                        </a:spcAft>
                      </a:pPr>
                      <a:r>
                        <a:rPr lang="en-US" sz="1200">
                          <a:effectLst/>
                        </a:rPr>
                        <a:t>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Title: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Profile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4519144"/>
                  </a:ext>
                </a:extLst>
              </a:tr>
              <a:tr h="47376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his personal information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9263103"/>
                  </a:ext>
                </a:extLst>
              </a:tr>
              <a:tr h="47376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4640736"/>
                  </a:ext>
                </a:extLst>
              </a:tr>
              <a:tr h="47376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profile data.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3361191"/>
                  </a:ext>
                </a:extLst>
              </a:tr>
              <a:tr h="47376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6717021"/>
                  </a:ext>
                </a:extLst>
              </a:tr>
              <a:tr h="47376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profile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0182261"/>
                  </a:ext>
                </a:extLst>
              </a:tr>
              <a:tr h="47376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5401283"/>
                  </a:ext>
                </a:extLst>
              </a:tr>
              <a:tr h="47376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Profile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019162"/>
                  </a:ext>
                </a:extLst>
              </a:tr>
            </a:tbl>
          </a:graphicData>
        </a:graphic>
      </p:graphicFrame>
    </p:spTree>
    <p:extLst>
      <p:ext uri="{BB962C8B-B14F-4D97-AF65-F5344CB8AC3E}">
        <p14:creationId xmlns:p14="http://schemas.microsoft.com/office/powerpoint/2010/main" val="261112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E858-3F79-4DB4-A410-1CD6714446EE}"/>
              </a:ext>
            </a:extLst>
          </p:cNvPr>
          <p:cNvSpPr>
            <a:spLocks noGrp="1"/>
          </p:cNvSpPr>
          <p:nvPr>
            <p:ph type="title"/>
          </p:nvPr>
        </p:nvSpPr>
        <p:spPr/>
        <p:txBody>
          <a:bodyPr/>
          <a:lstStyle/>
          <a:p>
            <a:r>
              <a:rPr lang="en-US" dirty="0"/>
              <a:t>Add patient to Doctor patients list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A9C57E0F-65FD-45E4-A60F-2838FBCE272A}"/>
              </a:ext>
            </a:extLst>
          </p:cNvPr>
          <p:cNvGraphicFramePr>
            <a:graphicFrameLocks noGrp="1"/>
          </p:cNvGraphicFramePr>
          <p:nvPr>
            <p:ph idx="1"/>
            <p:extLst>
              <p:ext uri="{D42A27DB-BD31-4B8C-83A1-F6EECF244321}">
                <p14:modId xmlns:p14="http://schemas.microsoft.com/office/powerpoint/2010/main" val="1673392169"/>
              </p:ext>
            </p:extLst>
          </p:nvPr>
        </p:nvGraphicFramePr>
        <p:xfrm>
          <a:off x="1451579" y="2067339"/>
          <a:ext cx="9706751" cy="3684105"/>
        </p:xfrm>
        <a:graphic>
          <a:graphicData uri="http://schemas.openxmlformats.org/drawingml/2006/table">
            <a:tbl>
              <a:tblPr firstRow="1" firstCol="1" bandRow="1">
                <a:tableStyleId>{5C22544A-7EE6-4342-B048-85BDC9FD1C3A}</a:tableStyleId>
              </a:tblPr>
              <a:tblGrid>
                <a:gridCol w="594290">
                  <a:extLst>
                    <a:ext uri="{9D8B030D-6E8A-4147-A177-3AD203B41FA5}">
                      <a16:colId xmlns:a16="http://schemas.microsoft.com/office/drawing/2014/main" val="4046594749"/>
                    </a:ext>
                  </a:extLst>
                </a:gridCol>
                <a:gridCol w="1980970">
                  <a:extLst>
                    <a:ext uri="{9D8B030D-6E8A-4147-A177-3AD203B41FA5}">
                      <a16:colId xmlns:a16="http://schemas.microsoft.com/office/drawing/2014/main" val="1501791396"/>
                    </a:ext>
                  </a:extLst>
                </a:gridCol>
                <a:gridCol w="7131491">
                  <a:extLst>
                    <a:ext uri="{9D8B030D-6E8A-4147-A177-3AD203B41FA5}">
                      <a16:colId xmlns:a16="http://schemas.microsoft.com/office/drawing/2014/main" val="675879525"/>
                    </a:ext>
                  </a:extLst>
                </a:gridCol>
              </a:tblGrid>
              <a:tr h="409345">
                <a:tc>
                  <a:txBody>
                    <a:bodyPr/>
                    <a:lstStyle/>
                    <a:p>
                      <a:pPr marL="0" marR="0" algn="just">
                        <a:lnSpc>
                          <a:spcPts val="1345"/>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patient to Doctor patients list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6000160"/>
                  </a:ext>
                </a:extLst>
              </a:tr>
              <a:tr h="818690">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add patient  to his patient list by clicking a add patient button and select patient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13449051"/>
                  </a:ext>
                </a:extLst>
              </a:tr>
              <a:tr h="40934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3912155"/>
                  </a:ext>
                </a:extLst>
              </a:tr>
              <a:tr h="40934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list that assign to doctor on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8760715"/>
                  </a:ext>
                </a:extLst>
              </a:tr>
              <a:tr h="40934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7063139"/>
                  </a:ext>
                </a:extLst>
              </a:tr>
              <a:tr h="40934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6378959"/>
                  </a:ext>
                </a:extLst>
              </a:tr>
              <a:tr h="40934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Perform all action mention  in Input and click “Add  ”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6871433"/>
                  </a:ext>
                </a:extLst>
              </a:tr>
              <a:tr h="40934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Patient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0801991"/>
                  </a:ext>
                </a:extLst>
              </a:tr>
            </a:tbl>
          </a:graphicData>
        </a:graphic>
      </p:graphicFrame>
    </p:spTree>
    <p:extLst>
      <p:ext uri="{BB962C8B-B14F-4D97-AF65-F5344CB8AC3E}">
        <p14:creationId xmlns:p14="http://schemas.microsoft.com/office/powerpoint/2010/main" val="259639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2F7-1E2B-4C7B-BA1B-2933FC05BAA6}"/>
              </a:ext>
            </a:extLst>
          </p:cNvPr>
          <p:cNvSpPr>
            <a:spLocks noGrp="1"/>
          </p:cNvSpPr>
          <p:nvPr>
            <p:ph type="title"/>
          </p:nvPr>
        </p:nvSpPr>
        <p:spPr>
          <a:xfrm>
            <a:off x="1451579" y="410817"/>
            <a:ext cx="9603275" cy="1442937"/>
          </a:xfrm>
        </p:spPr>
        <p:txBody>
          <a:bodyPr>
            <a:normAutofit fontScale="90000"/>
          </a:bodyPr>
          <a:lstStyle/>
          <a:p>
            <a:r>
              <a:rPr lang="en-US" b="1" dirty="0"/>
              <a:t>IOT Based gadget</a:t>
            </a:r>
            <a:br>
              <a:rPr lang="en-US" dirty="0"/>
            </a:br>
            <a:br>
              <a:rPr lang="en-US" dirty="0"/>
            </a:br>
            <a:r>
              <a:rPr lang="en-US" dirty="0"/>
              <a:t>Send   Health Data</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1048889F-8E54-41A7-839C-0AA719C015A9}"/>
              </a:ext>
            </a:extLst>
          </p:cNvPr>
          <p:cNvGraphicFramePr>
            <a:graphicFrameLocks noGrp="1"/>
          </p:cNvGraphicFramePr>
          <p:nvPr>
            <p:ph idx="1"/>
            <p:extLst>
              <p:ext uri="{D42A27DB-BD31-4B8C-83A1-F6EECF244321}">
                <p14:modId xmlns:p14="http://schemas.microsoft.com/office/powerpoint/2010/main" val="2348283050"/>
              </p:ext>
            </p:extLst>
          </p:nvPr>
        </p:nvGraphicFramePr>
        <p:xfrm>
          <a:off x="1451579" y="2027583"/>
          <a:ext cx="9603275" cy="357808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97946251"/>
                    </a:ext>
                  </a:extLst>
                </a:gridCol>
                <a:gridCol w="1959852">
                  <a:extLst>
                    <a:ext uri="{9D8B030D-6E8A-4147-A177-3AD203B41FA5}">
                      <a16:colId xmlns:a16="http://schemas.microsoft.com/office/drawing/2014/main" val="2851942419"/>
                    </a:ext>
                  </a:extLst>
                </a:gridCol>
                <a:gridCol w="7055468">
                  <a:extLst>
                    <a:ext uri="{9D8B030D-6E8A-4147-A177-3AD203B41FA5}">
                      <a16:colId xmlns:a16="http://schemas.microsoft.com/office/drawing/2014/main" val="947719490"/>
                    </a:ext>
                  </a:extLst>
                </a:gridCol>
              </a:tblGrid>
              <a:tr h="447261">
                <a:tc>
                  <a:txBody>
                    <a:bodyPr/>
                    <a:lstStyle/>
                    <a:p>
                      <a:pPr marL="0" marR="0" algn="just">
                        <a:lnSpc>
                          <a:spcPts val="1345"/>
                        </a:lnSpc>
                        <a:spcBef>
                          <a:spcPts val="0"/>
                        </a:spcBef>
                        <a:spcAft>
                          <a:spcPts val="0"/>
                        </a:spcAft>
                      </a:pPr>
                      <a:r>
                        <a:rPr lang="en-US" sz="1200">
                          <a:effectLst/>
                        </a:rPr>
                        <a:t>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Health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9793942"/>
                  </a:ext>
                </a:extLst>
              </a:tr>
              <a:tr h="44726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IOT device send data to server and saved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3379924"/>
                  </a:ext>
                </a:extLst>
              </a:tr>
              <a:tr h="44726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ECG, temperature, heart beat and device 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5428973"/>
                  </a:ext>
                </a:extLst>
              </a:tr>
              <a:tr h="44726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1546522"/>
                  </a:ext>
                </a:extLst>
              </a:tr>
              <a:tr h="44726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is 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573778"/>
                  </a:ext>
                </a:extLst>
              </a:tr>
              <a:tr h="44726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8611282"/>
                  </a:ext>
                </a:extLst>
              </a:tr>
              <a:tr h="44726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6816380"/>
                  </a:ext>
                </a:extLst>
              </a:tr>
              <a:tr h="44726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528204"/>
                  </a:ext>
                </a:extLst>
              </a:tr>
            </a:tbl>
          </a:graphicData>
        </a:graphic>
      </p:graphicFrame>
    </p:spTree>
    <p:extLst>
      <p:ext uri="{BB962C8B-B14F-4D97-AF65-F5344CB8AC3E}">
        <p14:creationId xmlns:p14="http://schemas.microsoft.com/office/powerpoint/2010/main" val="3258245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9B8C-A3E1-43E3-A79D-3ED4D6E332FB}"/>
              </a:ext>
            </a:extLst>
          </p:cNvPr>
          <p:cNvSpPr>
            <a:spLocks noGrp="1"/>
          </p:cNvSpPr>
          <p:nvPr>
            <p:ph type="title"/>
          </p:nvPr>
        </p:nvSpPr>
        <p:spPr/>
        <p:txBody>
          <a:bodyPr/>
          <a:lstStyle/>
          <a:p>
            <a:r>
              <a:rPr lang="en-US" dirty="0"/>
              <a:t>Send 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B9AE37C-7B64-418E-AFCD-7A06D02C659E}"/>
              </a:ext>
            </a:extLst>
          </p:cNvPr>
          <p:cNvGraphicFramePr>
            <a:graphicFrameLocks noGrp="1"/>
          </p:cNvGraphicFramePr>
          <p:nvPr>
            <p:ph idx="1"/>
            <p:extLst>
              <p:ext uri="{D42A27DB-BD31-4B8C-83A1-F6EECF244321}">
                <p14:modId xmlns:p14="http://schemas.microsoft.com/office/powerpoint/2010/main" val="845551528"/>
              </p:ext>
            </p:extLst>
          </p:nvPr>
        </p:nvGraphicFramePr>
        <p:xfrm>
          <a:off x="1451579" y="2199861"/>
          <a:ext cx="9603275" cy="349856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05394643"/>
                    </a:ext>
                  </a:extLst>
                </a:gridCol>
                <a:gridCol w="1959852">
                  <a:extLst>
                    <a:ext uri="{9D8B030D-6E8A-4147-A177-3AD203B41FA5}">
                      <a16:colId xmlns:a16="http://schemas.microsoft.com/office/drawing/2014/main" val="2830724201"/>
                    </a:ext>
                  </a:extLst>
                </a:gridCol>
                <a:gridCol w="7055468">
                  <a:extLst>
                    <a:ext uri="{9D8B030D-6E8A-4147-A177-3AD203B41FA5}">
                      <a16:colId xmlns:a16="http://schemas.microsoft.com/office/drawing/2014/main" val="648862265"/>
                    </a:ext>
                  </a:extLst>
                </a:gridCol>
              </a:tblGrid>
              <a:tr h="437321">
                <a:tc>
                  <a:txBody>
                    <a:bodyPr/>
                    <a:lstStyle/>
                    <a:p>
                      <a:pPr marL="0" marR="0" algn="just">
                        <a:lnSpc>
                          <a:spcPts val="1345"/>
                        </a:lnSpc>
                        <a:spcBef>
                          <a:spcPts val="0"/>
                        </a:spcBef>
                        <a:spcAft>
                          <a:spcPts val="0"/>
                        </a:spcAft>
                      </a:pPr>
                      <a:r>
                        <a:rPr lang="en-US" sz="1200">
                          <a:effectLst/>
                        </a:rPr>
                        <a:t>26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656252"/>
                  </a:ext>
                </a:extLst>
              </a:tr>
              <a:tr h="43732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send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9357322"/>
                  </a:ext>
                </a:extLst>
              </a:tr>
              <a:tr h="43732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9361956"/>
                  </a:ext>
                </a:extLst>
              </a:tr>
              <a:tr h="43732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9580838"/>
                  </a:ext>
                </a:extLst>
              </a:tr>
              <a:tr h="43732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is 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3772951"/>
                  </a:ext>
                </a:extLst>
              </a:tr>
              <a:tr h="43732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 and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9584930"/>
                  </a:ext>
                </a:extLst>
              </a:tr>
              <a:tr h="43732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53270617"/>
                  </a:ext>
                </a:extLst>
              </a:tr>
              <a:tr h="43732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1903995"/>
                  </a:ext>
                </a:extLst>
              </a:tr>
            </a:tbl>
          </a:graphicData>
        </a:graphic>
      </p:graphicFrame>
    </p:spTree>
    <p:extLst>
      <p:ext uri="{BB962C8B-B14F-4D97-AF65-F5344CB8AC3E}">
        <p14:creationId xmlns:p14="http://schemas.microsoft.com/office/powerpoint/2010/main" val="478554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B14-2B54-49E5-A688-4FD71400B248}"/>
              </a:ext>
            </a:extLst>
          </p:cNvPr>
          <p:cNvSpPr>
            <a:spLocks noGrp="1"/>
          </p:cNvSpPr>
          <p:nvPr>
            <p:ph type="title"/>
          </p:nvPr>
        </p:nvSpPr>
        <p:spPr/>
        <p:txBody>
          <a:bodyPr/>
          <a:lstStyle/>
          <a:p>
            <a:r>
              <a:rPr lang="en-US" b="1" dirty="0"/>
              <a:t>Non-Functional Requirements:</a:t>
            </a:r>
            <a:br>
              <a:rPr lang="en-US" dirty="0"/>
            </a:br>
            <a:endParaRPr lang="en-US" dirty="0"/>
          </a:p>
        </p:txBody>
      </p:sp>
      <p:sp>
        <p:nvSpPr>
          <p:cNvPr id="3" name="Content Placeholder 2">
            <a:extLst>
              <a:ext uri="{FF2B5EF4-FFF2-40B4-BE49-F238E27FC236}">
                <a16:creationId xmlns:a16="http://schemas.microsoft.com/office/drawing/2014/main" id="{1BB2E73B-0C28-466D-A35B-A27507635019}"/>
              </a:ext>
            </a:extLst>
          </p:cNvPr>
          <p:cNvSpPr>
            <a:spLocks noGrp="1"/>
          </p:cNvSpPr>
          <p:nvPr>
            <p:ph idx="1"/>
          </p:nvPr>
        </p:nvSpPr>
        <p:spPr/>
        <p:txBody>
          <a:bodyPr>
            <a:normAutofit fontScale="85000" lnSpcReduction="20000"/>
          </a:bodyPr>
          <a:lstStyle/>
          <a:p>
            <a:pPr marL="0" indent="0">
              <a:buNone/>
            </a:pPr>
            <a:r>
              <a:rPr lang="en-US" b="1" dirty="0"/>
              <a:t> </a:t>
            </a:r>
            <a:endParaRPr lang="en-US" dirty="0"/>
          </a:p>
          <a:p>
            <a:pPr lvl="0"/>
            <a:r>
              <a:rPr lang="en-US" b="1" dirty="0"/>
              <a:t>Usability</a:t>
            </a:r>
            <a:endParaRPr lang="en-US" dirty="0"/>
          </a:p>
          <a:p>
            <a:pPr marL="0" indent="0">
              <a:buNone/>
            </a:pPr>
            <a:r>
              <a:rPr lang="en-US" dirty="0"/>
              <a:t>	Our System is very simple and easy to use. Estimate time required to learn doctor role is 4 to 5 minutes. Estimate time required to learn device functionality  for patient  is 4 to 5 minutes.</a:t>
            </a:r>
          </a:p>
          <a:p>
            <a:pPr marL="0" indent="0">
              <a:buNone/>
            </a:pPr>
            <a:r>
              <a:rPr lang="en-US" dirty="0"/>
              <a:t> </a:t>
            </a:r>
          </a:p>
          <a:p>
            <a:pPr lvl="0"/>
            <a:r>
              <a:rPr lang="en-US" b="1" dirty="0"/>
              <a:t>Reliability  </a:t>
            </a:r>
            <a:endParaRPr lang="en-US" dirty="0"/>
          </a:p>
          <a:p>
            <a:pPr marL="0" indent="0">
              <a:buNone/>
            </a:pPr>
            <a:r>
              <a:rPr lang="en-US" dirty="0"/>
              <a:t>	Our system may 90% approx.  reliable for getting real time  location and  live health data. </a:t>
            </a:r>
          </a:p>
          <a:p>
            <a:pPr lvl="0"/>
            <a:r>
              <a:rPr lang="en-US" b="1" dirty="0"/>
              <a:t>Integrity  </a:t>
            </a:r>
            <a:endParaRPr lang="en-US" dirty="0"/>
          </a:p>
          <a:p>
            <a:pPr marL="0" indent="0">
              <a:buNone/>
            </a:pPr>
            <a:r>
              <a:rPr lang="en-US" dirty="0"/>
              <a:t>	Our System has three user admin, doctor and patient. Admin  can do everything on web panel.   </a:t>
            </a:r>
          </a:p>
          <a:p>
            <a:endParaRPr lang="en-US" dirty="0"/>
          </a:p>
        </p:txBody>
      </p:sp>
    </p:spTree>
    <p:extLst>
      <p:ext uri="{BB962C8B-B14F-4D97-AF65-F5344CB8AC3E}">
        <p14:creationId xmlns:p14="http://schemas.microsoft.com/office/powerpoint/2010/main" val="225900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BDF7-4764-4F5F-8556-692DA4B7483F}"/>
              </a:ext>
            </a:extLst>
          </p:cNvPr>
          <p:cNvSpPr>
            <a:spLocks noGrp="1"/>
          </p:cNvSpPr>
          <p:nvPr>
            <p:ph type="title"/>
          </p:nvPr>
        </p:nvSpPr>
        <p:spPr/>
        <p:txBody>
          <a:bodyPr/>
          <a:lstStyle/>
          <a:p>
            <a:r>
              <a:rPr lang="en-US" b="1" dirty="0"/>
              <a:t>Non-Functional Requirements:</a:t>
            </a:r>
            <a:br>
              <a:rPr lang="en-US" dirty="0"/>
            </a:br>
            <a:endParaRPr lang="en-US" dirty="0"/>
          </a:p>
        </p:txBody>
      </p:sp>
      <p:sp>
        <p:nvSpPr>
          <p:cNvPr id="3" name="Content Placeholder 2">
            <a:extLst>
              <a:ext uri="{FF2B5EF4-FFF2-40B4-BE49-F238E27FC236}">
                <a16:creationId xmlns:a16="http://schemas.microsoft.com/office/drawing/2014/main" id="{ACF01CBB-1E90-48DA-9888-95540046C68F}"/>
              </a:ext>
            </a:extLst>
          </p:cNvPr>
          <p:cNvSpPr>
            <a:spLocks noGrp="1"/>
          </p:cNvSpPr>
          <p:nvPr>
            <p:ph idx="1"/>
          </p:nvPr>
        </p:nvSpPr>
        <p:spPr/>
        <p:txBody>
          <a:bodyPr>
            <a:normAutofit fontScale="92500" lnSpcReduction="20000"/>
          </a:bodyPr>
          <a:lstStyle/>
          <a:p>
            <a:pPr marL="0" indent="0">
              <a:buNone/>
            </a:pPr>
            <a:r>
              <a:rPr lang="en-US" dirty="0"/>
              <a:t> </a:t>
            </a:r>
          </a:p>
          <a:p>
            <a:pPr lvl="0"/>
            <a:r>
              <a:rPr lang="en-US" dirty="0"/>
              <a:t> </a:t>
            </a:r>
            <a:r>
              <a:rPr lang="en-US" b="1" dirty="0"/>
              <a:t>Performance</a:t>
            </a:r>
            <a:endParaRPr lang="en-US" dirty="0"/>
          </a:p>
          <a:p>
            <a:pPr marL="0" indent="0">
              <a:buNone/>
            </a:pPr>
            <a:r>
              <a:rPr lang="en-US" dirty="0"/>
              <a:t>	Our System depends on high internet connection. If internet is slow then we cannot get properly  real time location and health data of soldier.     </a:t>
            </a:r>
          </a:p>
          <a:p>
            <a:pPr marL="0" indent="0">
              <a:buNone/>
            </a:pPr>
            <a:r>
              <a:rPr lang="en-US" dirty="0"/>
              <a:t>               </a:t>
            </a:r>
          </a:p>
          <a:p>
            <a:pPr lvl="0"/>
            <a:r>
              <a:rPr lang="en-US" b="1" dirty="0"/>
              <a:t>Security</a:t>
            </a:r>
            <a:endParaRPr lang="en-US" dirty="0"/>
          </a:p>
          <a:p>
            <a:pPr marL="0" indent="0">
              <a:buNone/>
            </a:pPr>
            <a:r>
              <a:rPr lang="en-US" dirty="0"/>
              <a:t>	Our system demands high data security requirement.  If  any data is change during communication, it may cause large impact. So We are implementing Hashing  algorithm for insuring data integrity between server and IOT device.  </a:t>
            </a:r>
          </a:p>
        </p:txBody>
      </p:sp>
    </p:spTree>
    <p:extLst>
      <p:ext uri="{BB962C8B-B14F-4D97-AF65-F5344CB8AC3E}">
        <p14:creationId xmlns:p14="http://schemas.microsoft.com/office/powerpoint/2010/main" val="241521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473C-9B99-42B4-982C-74755E3BD42D}"/>
              </a:ext>
            </a:extLst>
          </p:cNvPr>
          <p:cNvSpPr>
            <a:spLocks noGrp="1"/>
          </p:cNvSpPr>
          <p:nvPr>
            <p:ph type="title"/>
          </p:nvPr>
        </p:nvSpPr>
        <p:spPr/>
        <p:txBody>
          <a:bodyPr/>
          <a:lstStyle/>
          <a:p>
            <a:r>
              <a:rPr lang="en-US" b="1" dirty="0"/>
              <a:t>External Interface Requirements:</a:t>
            </a:r>
            <a:br>
              <a:rPr lang="en-US" dirty="0"/>
            </a:br>
            <a:endParaRPr lang="en-US" dirty="0"/>
          </a:p>
        </p:txBody>
      </p:sp>
      <p:sp>
        <p:nvSpPr>
          <p:cNvPr id="3" name="Content Placeholder 2">
            <a:extLst>
              <a:ext uri="{FF2B5EF4-FFF2-40B4-BE49-F238E27FC236}">
                <a16:creationId xmlns:a16="http://schemas.microsoft.com/office/drawing/2014/main" id="{3C87ED4F-C438-4FED-95CC-D32ED0D722A7}"/>
              </a:ext>
            </a:extLst>
          </p:cNvPr>
          <p:cNvSpPr>
            <a:spLocks noGrp="1"/>
          </p:cNvSpPr>
          <p:nvPr>
            <p:ph idx="1"/>
          </p:nvPr>
        </p:nvSpPr>
        <p:spPr/>
        <p:txBody>
          <a:bodyPr>
            <a:normAutofit lnSpcReduction="10000"/>
          </a:bodyPr>
          <a:lstStyle/>
          <a:p>
            <a:r>
              <a:rPr lang="en-US" b="1" dirty="0"/>
              <a:t>Hardware:</a:t>
            </a:r>
            <a:endParaRPr lang="en-US" dirty="0"/>
          </a:p>
          <a:p>
            <a:pPr lvl="1"/>
            <a:r>
              <a:rPr lang="en-US" dirty="0"/>
              <a:t>Temperature Sensor</a:t>
            </a:r>
          </a:p>
          <a:p>
            <a:pPr lvl="1"/>
            <a:r>
              <a:rPr lang="en-US" dirty="0"/>
              <a:t>Heartbeat Sensor</a:t>
            </a:r>
          </a:p>
          <a:p>
            <a:pPr lvl="1"/>
            <a:r>
              <a:rPr lang="en-US" dirty="0"/>
              <a:t>ECG Sensor</a:t>
            </a:r>
          </a:p>
          <a:p>
            <a:pPr lvl="1"/>
            <a:r>
              <a:rPr lang="en-US" dirty="0"/>
              <a:t>Arduino board</a:t>
            </a:r>
          </a:p>
          <a:p>
            <a:pPr lvl="1"/>
            <a:r>
              <a:rPr lang="en-US" dirty="0"/>
              <a:t>Battery</a:t>
            </a:r>
          </a:p>
          <a:p>
            <a:pPr lvl="1"/>
            <a:r>
              <a:rPr lang="en-US" dirty="0"/>
              <a:t>Button </a:t>
            </a:r>
          </a:p>
          <a:p>
            <a:pPr lvl="1"/>
            <a:r>
              <a:rPr lang="en-US" dirty="0"/>
              <a:t>GSM Module</a:t>
            </a:r>
          </a:p>
          <a:p>
            <a:pPr lvl="1"/>
            <a:r>
              <a:rPr lang="en-US" dirty="0"/>
              <a:t>GPS Module</a:t>
            </a:r>
          </a:p>
          <a:p>
            <a:endParaRPr lang="en-US" dirty="0"/>
          </a:p>
        </p:txBody>
      </p:sp>
    </p:spTree>
    <p:extLst>
      <p:ext uri="{BB962C8B-B14F-4D97-AF65-F5344CB8AC3E}">
        <p14:creationId xmlns:p14="http://schemas.microsoft.com/office/powerpoint/2010/main" val="2943908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2DDD-6123-40BD-B47C-825B003FF2D9}"/>
              </a:ext>
            </a:extLst>
          </p:cNvPr>
          <p:cNvSpPr>
            <a:spLocks noGrp="1"/>
          </p:cNvSpPr>
          <p:nvPr>
            <p:ph type="title"/>
          </p:nvPr>
        </p:nvSpPr>
        <p:spPr/>
        <p:txBody>
          <a:bodyPr/>
          <a:lstStyle/>
          <a:p>
            <a:r>
              <a:rPr lang="en-US" b="1" dirty="0"/>
              <a:t>External Interface Requirements:</a:t>
            </a:r>
            <a:br>
              <a:rPr lang="en-US" dirty="0"/>
            </a:br>
            <a:endParaRPr lang="en-US" dirty="0"/>
          </a:p>
        </p:txBody>
      </p:sp>
      <p:sp>
        <p:nvSpPr>
          <p:cNvPr id="3" name="Content Placeholder 2">
            <a:extLst>
              <a:ext uri="{FF2B5EF4-FFF2-40B4-BE49-F238E27FC236}">
                <a16:creationId xmlns:a16="http://schemas.microsoft.com/office/drawing/2014/main" id="{B4DFA67A-8BF6-4934-BC5E-8A63A7945522}"/>
              </a:ext>
            </a:extLst>
          </p:cNvPr>
          <p:cNvSpPr>
            <a:spLocks noGrp="1"/>
          </p:cNvSpPr>
          <p:nvPr>
            <p:ph idx="1"/>
          </p:nvPr>
        </p:nvSpPr>
        <p:spPr/>
        <p:txBody>
          <a:bodyPr/>
          <a:lstStyle/>
          <a:p>
            <a:r>
              <a:rPr lang="en-US" b="1" dirty="0"/>
              <a:t>Database:</a:t>
            </a:r>
            <a:endParaRPr lang="en-US" dirty="0"/>
          </a:p>
          <a:p>
            <a:pPr lvl="1"/>
            <a:r>
              <a:rPr lang="en-US" dirty="0"/>
              <a:t>MongoDB</a:t>
            </a:r>
          </a:p>
          <a:p>
            <a:pPr lvl="1"/>
            <a:r>
              <a:rPr lang="en-US" dirty="0"/>
              <a:t>Firebase </a:t>
            </a:r>
          </a:p>
          <a:p>
            <a:r>
              <a:rPr lang="en-US" b="1" dirty="0"/>
              <a:t>Communication protocol:</a:t>
            </a:r>
            <a:endParaRPr lang="en-US" dirty="0"/>
          </a:p>
          <a:p>
            <a:pPr lvl="1"/>
            <a:r>
              <a:rPr lang="en-US" dirty="0"/>
              <a:t>Hashing  Algorithm</a:t>
            </a:r>
          </a:p>
          <a:p>
            <a:endParaRPr lang="en-US" dirty="0"/>
          </a:p>
        </p:txBody>
      </p:sp>
    </p:spTree>
    <p:extLst>
      <p:ext uri="{BB962C8B-B14F-4D97-AF65-F5344CB8AC3E}">
        <p14:creationId xmlns:p14="http://schemas.microsoft.com/office/powerpoint/2010/main" val="297088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1D5-CADA-471F-B1BD-67AB47F5FA5C}"/>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FDB6CAC-3A43-468B-93D2-F819B70FA62B}"/>
              </a:ext>
            </a:extLst>
          </p:cNvPr>
          <p:cNvSpPr>
            <a:spLocks noGrp="1"/>
          </p:cNvSpPr>
          <p:nvPr>
            <p:ph idx="1"/>
          </p:nvPr>
        </p:nvSpPr>
        <p:spPr/>
        <p:txBody>
          <a:bodyPr>
            <a:normAutofit/>
          </a:bodyPr>
          <a:lstStyle/>
          <a:p>
            <a:pPr marL="0" marR="0" lvl="0" indent="0" algn="just">
              <a:spcBef>
                <a:spcPts val="0"/>
              </a:spcBef>
              <a:spcAft>
                <a:spcPts val="100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3. Healthcare Monitoring System and transforming Monitored data into Real time Clinical Feedback based on IoT using Raspberry Pi(2019)</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Cambria" panose="02040503050406030204" pitchFamily="18" charset="0"/>
                <a:ea typeface="Cambria" panose="02040503050406030204" pitchFamily="18" charset="0"/>
                <a:cs typeface="Times New Roman" panose="02020603050405020304" pitchFamily="18" charset="0"/>
              </a:rPr>
              <a:t>In this system MLX90614 contactless sensor is used for temperature monitoring, A0813 is used for monitoring pulse rate while AD8232 helps in monitoring ECG of patients. Whole data is sensed and collected by Arduino board which then fed to Raspberry pi and transferred to server through Wi-Fi dongle. The dynamic webpage is updating every two minutes after receiving data from server. Doctor can diagnose patients’ condition by analysing data shown on app. </a:t>
            </a:r>
            <a:r>
              <a:rPr lang="en-AU" dirty="0">
                <a:latin typeface="Times New Roman" panose="02020603050405020304" pitchFamily="18" charset="0"/>
                <a:ea typeface="Cambria" panose="02040503050406030204" pitchFamily="18" charset="0"/>
                <a:cs typeface="Times New Roman" panose="02020603050405020304" pitchFamily="18" charset="0"/>
              </a:rPr>
              <a:t>[3]</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211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B540-201E-47D3-9114-A9D93A0DC339}"/>
              </a:ext>
            </a:extLst>
          </p:cNvPr>
          <p:cNvSpPr>
            <a:spLocks noGrp="1"/>
          </p:cNvSpPr>
          <p:nvPr>
            <p:ph type="title"/>
          </p:nvPr>
        </p:nvSpPr>
        <p:spPr>
          <a:xfrm>
            <a:off x="1451579" y="459207"/>
            <a:ext cx="9603275" cy="1394547"/>
          </a:xfrm>
        </p:spPr>
        <p:txBody>
          <a:bodyPr>
            <a:normAutofit fontScale="90000"/>
          </a:bodyPr>
          <a:lstStyle/>
          <a:p>
            <a:r>
              <a:rPr lang="en-US" b="1" dirty="0"/>
              <a:t>Use case (Full Dress):</a:t>
            </a:r>
            <a:br>
              <a:rPr lang="en-US" b="1" dirty="0"/>
            </a:br>
            <a:br>
              <a:rPr lang="en-US" dirty="0"/>
            </a:br>
            <a:r>
              <a:rPr lang="en-US" dirty="0"/>
              <a:t>Add  new Doctor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503A0D9-D4E6-434B-9257-C0C26DE45C63}"/>
              </a:ext>
            </a:extLst>
          </p:cNvPr>
          <p:cNvGraphicFramePr>
            <a:graphicFrameLocks noGrp="1"/>
          </p:cNvGraphicFramePr>
          <p:nvPr>
            <p:ph idx="1"/>
            <p:extLst>
              <p:ext uri="{D42A27DB-BD31-4B8C-83A1-F6EECF244321}">
                <p14:modId xmlns:p14="http://schemas.microsoft.com/office/powerpoint/2010/main" val="831027767"/>
              </p:ext>
            </p:extLst>
          </p:nvPr>
        </p:nvGraphicFramePr>
        <p:xfrm>
          <a:off x="1451579" y="1853754"/>
          <a:ext cx="9603275" cy="280622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384867560"/>
                    </a:ext>
                  </a:extLst>
                </a:gridCol>
                <a:gridCol w="7266364">
                  <a:extLst>
                    <a:ext uri="{9D8B030D-6E8A-4147-A177-3AD203B41FA5}">
                      <a16:colId xmlns:a16="http://schemas.microsoft.com/office/drawing/2014/main" val="2202164120"/>
                    </a:ext>
                  </a:extLst>
                </a:gridCol>
              </a:tblGrid>
              <a:tr h="331627">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Add  new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6449617"/>
                  </a:ext>
                </a:extLst>
              </a:tr>
              <a:tr h="452836">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Administrator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50600179"/>
                  </a:ext>
                </a:extLst>
              </a:tr>
              <a:tr h="400474">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9231383"/>
                  </a:ext>
                </a:extLst>
              </a:tr>
              <a:tr h="426655">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add doctor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92848166"/>
                  </a:ext>
                </a:extLst>
              </a:tr>
              <a:tr h="531379">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doctor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2947133"/>
                  </a:ext>
                </a:extLst>
              </a:tr>
              <a:tr h="33162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Information should save into the database and generate 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0642456"/>
                  </a:ext>
                </a:extLst>
              </a:tr>
              <a:tr h="33162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8734180"/>
                  </a:ext>
                </a:extLst>
              </a:tr>
            </a:tbl>
          </a:graphicData>
        </a:graphic>
      </p:graphicFrame>
      <p:graphicFrame>
        <p:nvGraphicFramePr>
          <p:cNvPr id="5" name="Table 4">
            <a:extLst>
              <a:ext uri="{FF2B5EF4-FFF2-40B4-BE49-F238E27FC236}">
                <a16:creationId xmlns:a16="http://schemas.microsoft.com/office/drawing/2014/main" id="{9CB47B58-3788-4347-8D60-AACED0A6E94B}"/>
              </a:ext>
            </a:extLst>
          </p:cNvPr>
          <p:cNvGraphicFramePr>
            <a:graphicFrameLocks noGrp="1"/>
          </p:cNvGraphicFramePr>
          <p:nvPr>
            <p:extLst>
              <p:ext uri="{D42A27DB-BD31-4B8C-83A1-F6EECF244321}">
                <p14:modId xmlns:p14="http://schemas.microsoft.com/office/powerpoint/2010/main" val="1758128478"/>
              </p:ext>
            </p:extLst>
          </p:nvPr>
        </p:nvGraphicFramePr>
        <p:xfrm>
          <a:off x="1451579" y="5136353"/>
          <a:ext cx="9603275" cy="1419924"/>
        </p:xfrm>
        <a:graphic>
          <a:graphicData uri="http://schemas.openxmlformats.org/drawingml/2006/table">
            <a:tbl>
              <a:tblPr firstRow="1" firstCol="1" bandRow="1">
                <a:tableStyleId>{5C22544A-7EE6-4342-B048-85BDC9FD1C3A}</a:tableStyleId>
              </a:tblPr>
              <a:tblGrid>
                <a:gridCol w="4796313">
                  <a:extLst>
                    <a:ext uri="{9D8B030D-6E8A-4147-A177-3AD203B41FA5}">
                      <a16:colId xmlns:a16="http://schemas.microsoft.com/office/drawing/2014/main" val="3831485654"/>
                    </a:ext>
                  </a:extLst>
                </a:gridCol>
                <a:gridCol w="4806962">
                  <a:extLst>
                    <a:ext uri="{9D8B030D-6E8A-4147-A177-3AD203B41FA5}">
                      <a16:colId xmlns:a16="http://schemas.microsoft.com/office/drawing/2014/main" val="3499955554"/>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button ” Add  new Doctor” on dashboard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Add new doctor  page is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3083550"/>
                  </a:ext>
                </a:extLst>
              </a:tr>
              <a:tr h="605155">
                <a:tc>
                  <a:txBody>
                    <a:bodyPr/>
                    <a:lstStyle/>
                    <a:p>
                      <a:pPr marL="0" marR="0">
                        <a:lnSpc>
                          <a:spcPct val="107000"/>
                        </a:lnSpc>
                        <a:spcBef>
                          <a:spcPts val="0"/>
                        </a:spcBef>
                        <a:spcAft>
                          <a:spcPts val="0"/>
                        </a:spcAft>
                        <a:tabLst>
                          <a:tab pos="1047750" algn="l"/>
                        </a:tabLst>
                      </a:pPr>
                      <a:r>
                        <a:rPr lang="en-US" sz="1200">
                          <a:effectLst/>
                        </a:rPr>
                        <a:t>3. Admin will enter Doctor name, father name, address, qualification, phone number, date  and click on “Add Doctor”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get all values from input field and save into database.   </a:t>
                      </a:r>
                      <a:endParaRPr lang="en-US" sz="1100" dirty="0">
                        <a:effectLst/>
                      </a:endParaRPr>
                    </a:p>
                    <a:p>
                      <a:pPr marL="0" marR="0" algn="just">
                        <a:lnSpc>
                          <a:spcPct val="107000"/>
                        </a:lnSpc>
                        <a:spcBef>
                          <a:spcPts val="0"/>
                        </a:spcBef>
                        <a:spcAft>
                          <a:spcPts val="0"/>
                        </a:spcAft>
                      </a:pPr>
                      <a:r>
                        <a:rPr lang="en-US" sz="1200" dirty="0">
                          <a:effectLst/>
                        </a:rPr>
                        <a:t>     a. If data is saved then it show message    </a:t>
                      </a:r>
                      <a:endParaRPr lang="en-US" sz="1100" dirty="0">
                        <a:effectLst/>
                      </a:endParaRPr>
                    </a:p>
                    <a:p>
                      <a:pPr marL="0" marR="0" algn="just">
                        <a:lnSpc>
                          <a:spcPct val="107000"/>
                        </a:lnSpc>
                        <a:spcBef>
                          <a:spcPts val="0"/>
                        </a:spcBef>
                        <a:spcAft>
                          <a:spcPts val="0"/>
                        </a:spcAft>
                      </a:pPr>
                      <a:r>
                        <a:rPr lang="en-US" sz="1200" dirty="0">
                          <a:effectLst/>
                        </a:rPr>
                        <a:t>        “Doctor Successfully Added”.</a:t>
                      </a:r>
                      <a:endParaRPr lang="en-US" sz="1100" dirty="0">
                        <a:effectLst/>
                      </a:endParaRPr>
                    </a:p>
                    <a:p>
                      <a:pPr marL="0" marR="0" algn="just">
                        <a:lnSpc>
                          <a:spcPct val="107000"/>
                        </a:lnSpc>
                        <a:spcBef>
                          <a:spcPts val="0"/>
                        </a:spcBef>
                        <a:spcAft>
                          <a:spcPts val="0"/>
                        </a:spcAft>
                      </a:pPr>
                      <a:r>
                        <a:rPr lang="en-US" sz="1200" dirty="0">
                          <a:effectLst/>
                        </a:rPr>
                        <a:t>     b. if data is not saved then it show error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1551866"/>
                  </a:ext>
                </a:extLst>
              </a:tr>
            </a:tbl>
          </a:graphicData>
        </a:graphic>
      </p:graphicFrame>
      <p:sp>
        <p:nvSpPr>
          <p:cNvPr id="6" name="Rectangle 1">
            <a:extLst>
              <a:ext uri="{FF2B5EF4-FFF2-40B4-BE49-F238E27FC236}">
                <a16:creationId xmlns:a16="http://schemas.microsoft.com/office/drawing/2014/main" id="{ED33F390-F724-4DB6-B81B-B177104BB3B7}"/>
              </a:ext>
            </a:extLst>
          </p:cNvPr>
          <p:cNvSpPr>
            <a:spLocks noChangeArrowheads="1"/>
          </p:cNvSpPr>
          <p:nvPr/>
        </p:nvSpPr>
        <p:spPr bwMode="auto">
          <a:xfrm>
            <a:off x="-689112" y="47045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Char char="•"/>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086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1CAE-361C-4482-AA56-D0317E3A535F}"/>
              </a:ext>
            </a:extLst>
          </p:cNvPr>
          <p:cNvSpPr>
            <a:spLocks noGrp="1"/>
          </p:cNvSpPr>
          <p:nvPr>
            <p:ph type="title"/>
          </p:nvPr>
        </p:nvSpPr>
        <p:spPr/>
        <p:txBody>
          <a:bodyPr/>
          <a:lstStyle/>
          <a:p>
            <a:r>
              <a:rPr lang="en-US" dirty="0"/>
              <a:t>Delete doctor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B312876-4937-4987-B675-0FCDB8AD72B8}"/>
              </a:ext>
            </a:extLst>
          </p:cNvPr>
          <p:cNvGraphicFramePr>
            <a:graphicFrameLocks noGrp="1"/>
          </p:cNvGraphicFramePr>
          <p:nvPr>
            <p:ph idx="1"/>
            <p:extLst>
              <p:ext uri="{D42A27DB-BD31-4B8C-83A1-F6EECF244321}">
                <p14:modId xmlns:p14="http://schemas.microsoft.com/office/powerpoint/2010/main" val="1434463872"/>
              </p:ext>
            </p:extLst>
          </p:nvPr>
        </p:nvGraphicFramePr>
        <p:xfrm>
          <a:off x="1328747" y="1755810"/>
          <a:ext cx="9603274" cy="2964731"/>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1075770283"/>
                    </a:ext>
                  </a:extLst>
                </a:gridCol>
                <a:gridCol w="7292336">
                  <a:extLst>
                    <a:ext uri="{9D8B030D-6E8A-4147-A177-3AD203B41FA5}">
                      <a16:colId xmlns:a16="http://schemas.microsoft.com/office/drawing/2014/main" val="2531339616"/>
                    </a:ext>
                  </a:extLst>
                </a:gridCol>
              </a:tblGrid>
              <a:tr h="280325">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Delete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1366183"/>
                  </a:ext>
                </a:extLst>
              </a:tr>
              <a:tr h="382784">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9142683"/>
                  </a:ext>
                </a:extLst>
              </a:tr>
              <a:tr h="57499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0598897"/>
                  </a:ext>
                </a:extLst>
              </a:tr>
              <a:tr h="673356">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delete doctor by clicking on delete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35413159"/>
                  </a:ext>
                </a:extLst>
              </a:tr>
              <a:tr h="37540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see doctor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4739509"/>
                  </a:ext>
                </a:extLst>
              </a:tr>
              <a:tr h="397538">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9424375"/>
                  </a:ext>
                </a:extLst>
              </a:tr>
              <a:tr h="28032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5249178"/>
                  </a:ext>
                </a:extLst>
              </a:tr>
            </a:tbl>
          </a:graphicData>
        </a:graphic>
      </p:graphicFrame>
      <p:graphicFrame>
        <p:nvGraphicFramePr>
          <p:cNvPr id="5" name="Table 4">
            <a:extLst>
              <a:ext uri="{FF2B5EF4-FFF2-40B4-BE49-F238E27FC236}">
                <a16:creationId xmlns:a16="http://schemas.microsoft.com/office/drawing/2014/main" id="{AF369B9C-6156-480B-8384-A947FD0A55A1}"/>
              </a:ext>
            </a:extLst>
          </p:cNvPr>
          <p:cNvGraphicFramePr>
            <a:graphicFrameLocks noGrp="1"/>
          </p:cNvGraphicFramePr>
          <p:nvPr>
            <p:extLst>
              <p:ext uri="{D42A27DB-BD31-4B8C-83A1-F6EECF244321}">
                <p14:modId xmlns:p14="http://schemas.microsoft.com/office/powerpoint/2010/main" val="125742087"/>
              </p:ext>
            </p:extLst>
          </p:nvPr>
        </p:nvGraphicFramePr>
        <p:xfrm>
          <a:off x="1328747" y="5130476"/>
          <a:ext cx="9726107" cy="2025079"/>
        </p:xfrm>
        <a:graphic>
          <a:graphicData uri="http://schemas.openxmlformats.org/drawingml/2006/table">
            <a:tbl>
              <a:tblPr firstRow="1" firstCol="1" bandRow="1">
                <a:tableStyleId>{5C22544A-7EE6-4342-B048-85BDC9FD1C3A}</a:tableStyleId>
              </a:tblPr>
              <a:tblGrid>
                <a:gridCol w="4844715">
                  <a:extLst>
                    <a:ext uri="{9D8B030D-6E8A-4147-A177-3AD203B41FA5}">
                      <a16:colId xmlns:a16="http://schemas.microsoft.com/office/drawing/2014/main" val="1396716415"/>
                    </a:ext>
                  </a:extLst>
                </a:gridCol>
                <a:gridCol w="4881392">
                  <a:extLst>
                    <a:ext uri="{9D8B030D-6E8A-4147-A177-3AD203B41FA5}">
                      <a16:colId xmlns:a16="http://schemas.microsoft.com/office/drawing/2014/main" val="2368471345"/>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”See all Doctor 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2123251"/>
                  </a:ext>
                </a:extLst>
              </a:tr>
              <a:tr h="605155">
                <a:tc>
                  <a:txBody>
                    <a:bodyPr/>
                    <a:lstStyle/>
                    <a:p>
                      <a:pPr marL="0" marR="0">
                        <a:lnSpc>
                          <a:spcPct val="107000"/>
                        </a:lnSpc>
                        <a:spcBef>
                          <a:spcPts val="0"/>
                        </a:spcBef>
                        <a:spcAft>
                          <a:spcPts val="0"/>
                        </a:spcAft>
                        <a:tabLst>
                          <a:tab pos="1047750" algn="l"/>
                        </a:tabLst>
                      </a:pPr>
                      <a:r>
                        <a:rPr lang="en-US" sz="1200">
                          <a:effectLst/>
                        </a:rPr>
                        <a:t>3. Admin will select required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 Doctor details page is open and data is show on this page</a:t>
                      </a:r>
                      <a:endParaRPr lang="en-US" sz="1100">
                        <a:effectLst/>
                      </a:endParaRPr>
                    </a:p>
                    <a:p>
                      <a:pPr marL="0" marR="0" algn="just">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50762870"/>
                  </a:ext>
                </a:extLst>
              </a:tr>
              <a:tr h="605155">
                <a:tc>
                  <a:txBody>
                    <a:bodyPr/>
                    <a:lstStyle/>
                    <a:p>
                      <a:pPr marL="0" marR="0">
                        <a:lnSpc>
                          <a:spcPct val="107000"/>
                        </a:lnSpc>
                        <a:spcBef>
                          <a:spcPts val="0"/>
                        </a:spcBef>
                        <a:spcAft>
                          <a:spcPts val="0"/>
                        </a:spcAft>
                        <a:tabLst>
                          <a:tab pos="1047750" algn="l"/>
                        </a:tabLst>
                      </a:pPr>
                      <a:r>
                        <a:rPr lang="en-US" sz="1200">
                          <a:effectLst/>
                        </a:rPr>
                        <a:t>5. Admin click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System delete doctor from  database.   </a:t>
                      </a:r>
                      <a:endParaRPr lang="en-US" sz="1100" dirty="0">
                        <a:effectLst/>
                      </a:endParaRPr>
                    </a:p>
                    <a:p>
                      <a:pPr marL="0" marR="0" algn="just">
                        <a:lnSpc>
                          <a:spcPct val="107000"/>
                        </a:lnSpc>
                        <a:spcBef>
                          <a:spcPts val="0"/>
                        </a:spcBef>
                        <a:spcAft>
                          <a:spcPts val="0"/>
                        </a:spcAft>
                      </a:pPr>
                      <a:r>
                        <a:rPr lang="en-US" sz="1200" dirty="0">
                          <a:effectLst/>
                        </a:rPr>
                        <a:t>     a. If data is delete then it show message    </a:t>
                      </a:r>
                      <a:endParaRPr lang="en-US" sz="1100" dirty="0">
                        <a:effectLst/>
                      </a:endParaRPr>
                    </a:p>
                    <a:p>
                      <a:pPr marL="0" marR="0" algn="just">
                        <a:lnSpc>
                          <a:spcPct val="107000"/>
                        </a:lnSpc>
                        <a:spcBef>
                          <a:spcPts val="0"/>
                        </a:spcBef>
                        <a:spcAft>
                          <a:spcPts val="0"/>
                        </a:spcAft>
                      </a:pPr>
                      <a:r>
                        <a:rPr lang="en-US" sz="1200" dirty="0">
                          <a:effectLst/>
                        </a:rPr>
                        <a:t>        “Doctor Successfully deleted”.</a:t>
                      </a:r>
                      <a:endParaRPr lang="en-US" sz="1100" dirty="0">
                        <a:effectLst/>
                      </a:endParaRPr>
                    </a:p>
                    <a:p>
                      <a:pPr marL="0" marR="0" algn="just">
                        <a:lnSpc>
                          <a:spcPct val="107000"/>
                        </a:lnSpc>
                        <a:spcBef>
                          <a:spcPts val="0"/>
                        </a:spcBef>
                        <a:spcAft>
                          <a:spcPts val="0"/>
                        </a:spcAft>
                      </a:pPr>
                      <a:r>
                        <a:rPr lang="en-US" sz="1200" dirty="0">
                          <a:effectLst/>
                        </a:rPr>
                        <a:t>     b. if data is not delete then it show error  </a:t>
                      </a:r>
                      <a:endParaRPr lang="en-US" sz="1100" dirty="0">
                        <a:effectLst/>
                      </a:endParaRPr>
                    </a:p>
                    <a:p>
                      <a:pPr marL="0" marR="0">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3712236"/>
                  </a:ext>
                </a:extLst>
              </a:tr>
            </a:tbl>
          </a:graphicData>
        </a:graphic>
      </p:graphicFrame>
      <p:sp>
        <p:nvSpPr>
          <p:cNvPr id="6" name="Rectangle 1">
            <a:extLst>
              <a:ext uri="{FF2B5EF4-FFF2-40B4-BE49-F238E27FC236}">
                <a16:creationId xmlns:a16="http://schemas.microsoft.com/office/drawing/2014/main" id="{07349A24-F318-4950-B3F4-93872640A78E}"/>
              </a:ext>
            </a:extLst>
          </p:cNvPr>
          <p:cNvSpPr>
            <a:spLocks noChangeArrowheads="1"/>
          </p:cNvSpPr>
          <p:nvPr/>
        </p:nvSpPr>
        <p:spPr bwMode="auto">
          <a:xfrm>
            <a:off x="2622980" y="4737845"/>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t>
            </a:r>
            <a:r>
              <a:rPr kumimoji="0" lang="en-US" altLang="en-US" sz="1600" b="1" i="0" u="none" strike="noStrike" cap="none" normalizeH="0" baseline="0" dirty="0" bmk="">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656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D3AA-5BC3-450F-B0D4-119E7D20A55F}"/>
              </a:ext>
            </a:extLst>
          </p:cNvPr>
          <p:cNvSpPr>
            <a:spLocks noGrp="1"/>
          </p:cNvSpPr>
          <p:nvPr>
            <p:ph type="title"/>
          </p:nvPr>
        </p:nvSpPr>
        <p:spPr/>
        <p:txBody>
          <a:bodyPr/>
          <a:lstStyle/>
          <a:p>
            <a:r>
              <a:rPr lang="en-US" dirty="0"/>
              <a:t>See All Doctor and Search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1181B7C-C913-44DF-9240-3E955D66555D}"/>
              </a:ext>
            </a:extLst>
          </p:cNvPr>
          <p:cNvGraphicFramePr>
            <a:graphicFrameLocks noGrp="1"/>
          </p:cNvGraphicFramePr>
          <p:nvPr>
            <p:ph idx="1"/>
            <p:extLst>
              <p:ext uri="{D42A27DB-BD31-4B8C-83A1-F6EECF244321}">
                <p14:modId xmlns:p14="http://schemas.microsoft.com/office/powerpoint/2010/main" val="4252943925"/>
              </p:ext>
            </p:extLst>
          </p:nvPr>
        </p:nvGraphicFramePr>
        <p:xfrm>
          <a:off x="1451578" y="2019869"/>
          <a:ext cx="9603275" cy="2264610"/>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2156447161"/>
                    </a:ext>
                  </a:extLst>
                </a:gridCol>
                <a:gridCol w="7293376">
                  <a:extLst>
                    <a:ext uri="{9D8B030D-6E8A-4147-A177-3AD203B41FA5}">
                      <a16:colId xmlns:a16="http://schemas.microsoft.com/office/drawing/2014/main" val="3042647459"/>
                    </a:ext>
                  </a:extLst>
                </a:gridCol>
              </a:tblGrid>
              <a:tr h="22138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See All Doctor and Search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69345948"/>
                  </a:ext>
                </a:extLst>
              </a:tr>
              <a:tr h="302293">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7123638"/>
                  </a:ext>
                </a:extLst>
              </a:tr>
              <a:tr h="32559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0906461"/>
                  </a:ext>
                </a:extLst>
              </a:tr>
              <a:tr h="531765">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search and see  all doctor list and details by click on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7636047"/>
                  </a:ext>
                </a:extLst>
              </a:tr>
              <a:tr h="29646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3182031"/>
                  </a:ext>
                </a:extLst>
              </a:tr>
              <a:tr h="31394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97888477"/>
                  </a:ext>
                </a:extLst>
              </a:tr>
              <a:tr h="273164">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1209432"/>
                  </a:ext>
                </a:extLst>
              </a:tr>
            </a:tbl>
          </a:graphicData>
        </a:graphic>
      </p:graphicFrame>
      <p:graphicFrame>
        <p:nvGraphicFramePr>
          <p:cNvPr id="5" name="Table 4">
            <a:extLst>
              <a:ext uri="{FF2B5EF4-FFF2-40B4-BE49-F238E27FC236}">
                <a16:creationId xmlns:a16="http://schemas.microsoft.com/office/drawing/2014/main" id="{DA38227D-D637-42C6-84DF-6B5FD1FDE987}"/>
              </a:ext>
            </a:extLst>
          </p:cNvPr>
          <p:cNvGraphicFramePr>
            <a:graphicFrameLocks noGrp="1"/>
          </p:cNvGraphicFramePr>
          <p:nvPr>
            <p:extLst>
              <p:ext uri="{D42A27DB-BD31-4B8C-83A1-F6EECF244321}">
                <p14:modId xmlns:p14="http://schemas.microsoft.com/office/powerpoint/2010/main" val="1010957159"/>
              </p:ext>
            </p:extLst>
          </p:nvPr>
        </p:nvGraphicFramePr>
        <p:xfrm>
          <a:off x="1451578" y="4752988"/>
          <a:ext cx="9603274" cy="102851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835121397"/>
                    </a:ext>
                  </a:extLst>
                </a:gridCol>
                <a:gridCol w="4819744">
                  <a:extLst>
                    <a:ext uri="{9D8B030D-6E8A-4147-A177-3AD203B41FA5}">
                      <a16:colId xmlns:a16="http://schemas.microsoft.com/office/drawing/2014/main" val="222650368"/>
                    </a:ext>
                  </a:extLst>
                </a:gridCol>
              </a:tblGrid>
              <a:tr h="450850">
                <a:tc>
                  <a:txBody>
                    <a:bodyPr/>
                    <a:lstStyle/>
                    <a:p>
                      <a:pPr marL="342900" marR="0" lvl="0" indent="-342900" rtl="0">
                        <a:lnSpc>
                          <a:spcPct val="115000"/>
                        </a:lnSpc>
                        <a:spcBef>
                          <a:spcPts val="0"/>
                        </a:spcBef>
                        <a:spcAft>
                          <a:spcPts val="0"/>
                        </a:spcAft>
                        <a:buSzPts val="1400"/>
                        <a:buFont typeface="+mj-lt"/>
                        <a:buAutoNum type="arabicPeriod"/>
                      </a:pPr>
                      <a:r>
                        <a:rPr lang="en-US" sz="1200">
                          <a:effectLst/>
                        </a:rPr>
                        <a:t>Admin  can click ”See all doctor button ”    </a:t>
                      </a:r>
                      <a:endParaRPr lang="en-US" sz="1100">
                        <a:effectLst/>
                      </a:endParaRPr>
                    </a:p>
                    <a:p>
                      <a:pPr marL="22860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endParaRPr>
                    </a:p>
                    <a:p>
                      <a:pPr marL="0" marR="0">
                        <a:lnSpc>
                          <a:spcPct val="107000"/>
                        </a:lnSpc>
                        <a:spcBef>
                          <a:spcPts val="0"/>
                        </a:spcBef>
                        <a:spcAft>
                          <a:spcPts val="0"/>
                        </a:spcAft>
                      </a:pPr>
                      <a:r>
                        <a:rPr lang="en-US" sz="1200">
                          <a:effectLst/>
                        </a:rPr>
                        <a:t>.</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145842"/>
                  </a:ext>
                </a:extLst>
              </a:tr>
              <a:tr h="450850">
                <a:tc>
                  <a:txBody>
                    <a:bodyPr/>
                    <a:lstStyle/>
                    <a:p>
                      <a:pPr marL="0" marR="0">
                        <a:lnSpc>
                          <a:spcPct val="107000"/>
                        </a:lnSpc>
                        <a:spcBef>
                          <a:spcPts val="0"/>
                        </a:spcBef>
                        <a:spcAft>
                          <a:spcPts val="0"/>
                        </a:spcAft>
                      </a:pPr>
                      <a:r>
                        <a:rPr lang="en-US" sz="1200">
                          <a:effectLst/>
                        </a:rPr>
                        <a:t>3.  Admin  can click on “search box” and search for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Doctor detail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5692793"/>
                  </a:ext>
                </a:extLst>
              </a:tr>
            </a:tbl>
          </a:graphicData>
        </a:graphic>
      </p:graphicFrame>
      <p:sp>
        <p:nvSpPr>
          <p:cNvPr id="6" name="Rectangle 1">
            <a:extLst>
              <a:ext uri="{FF2B5EF4-FFF2-40B4-BE49-F238E27FC236}">
                <a16:creationId xmlns:a16="http://schemas.microsoft.com/office/drawing/2014/main" id="{18C89442-269F-4499-A165-A1D2CDC0D7D7}"/>
              </a:ext>
            </a:extLst>
          </p:cNvPr>
          <p:cNvSpPr>
            <a:spLocks noChangeArrowheads="1"/>
          </p:cNvSpPr>
          <p:nvPr/>
        </p:nvSpPr>
        <p:spPr bwMode="auto">
          <a:xfrm>
            <a:off x="2493892" y="4284479"/>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390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0E45-5E43-49A8-8483-8B79D3CEBDB9}"/>
              </a:ext>
            </a:extLst>
          </p:cNvPr>
          <p:cNvSpPr>
            <a:spLocks noGrp="1"/>
          </p:cNvSpPr>
          <p:nvPr>
            <p:ph type="title"/>
          </p:nvPr>
        </p:nvSpPr>
        <p:spPr/>
        <p:txBody>
          <a:bodyPr/>
          <a:lstStyle/>
          <a:p>
            <a:r>
              <a:rPr lang="en-US" dirty="0"/>
              <a:t>See Doctor Details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054A2A8-BD6A-4EE1-A99E-EDE1B12AF479}"/>
              </a:ext>
            </a:extLst>
          </p:cNvPr>
          <p:cNvGraphicFramePr>
            <a:graphicFrameLocks noGrp="1"/>
          </p:cNvGraphicFramePr>
          <p:nvPr>
            <p:ph idx="1"/>
            <p:extLst>
              <p:ext uri="{D42A27DB-BD31-4B8C-83A1-F6EECF244321}">
                <p14:modId xmlns:p14="http://schemas.microsoft.com/office/powerpoint/2010/main" val="1939687499"/>
              </p:ext>
            </p:extLst>
          </p:nvPr>
        </p:nvGraphicFramePr>
        <p:xfrm>
          <a:off x="1831220" y="2063286"/>
          <a:ext cx="9223633" cy="2449830"/>
        </p:xfrm>
        <a:graphic>
          <a:graphicData uri="http://schemas.openxmlformats.org/drawingml/2006/table">
            <a:tbl>
              <a:tblPr firstRow="1" firstCol="1" bandRow="1">
                <a:tableStyleId>{5C22544A-7EE6-4342-B048-85BDC9FD1C3A}</a:tableStyleId>
              </a:tblPr>
              <a:tblGrid>
                <a:gridCol w="2218582">
                  <a:extLst>
                    <a:ext uri="{9D8B030D-6E8A-4147-A177-3AD203B41FA5}">
                      <a16:colId xmlns:a16="http://schemas.microsoft.com/office/drawing/2014/main" val="301969698"/>
                    </a:ext>
                  </a:extLst>
                </a:gridCol>
                <a:gridCol w="7005051">
                  <a:extLst>
                    <a:ext uri="{9D8B030D-6E8A-4147-A177-3AD203B41FA5}">
                      <a16:colId xmlns:a16="http://schemas.microsoft.com/office/drawing/2014/main" val="2960291372"/>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Doctor Details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4174674"/>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90224771"/>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6078380"/>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see doctor details. e.g. personal details and assigned patient list  by clicking on see doctor button.</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8706313"/>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5647424"/>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details page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7700156"/>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0478927"/>
                  </a:ext>
                </a:extLst>
              </a:tr>
            </a:tbl>
          </a:graphicData>
        </a:graphic>
      </p:graphicFrame>
      <p:graphicFrame>
        <p:nvGraphicFramePr>
          <p:cNvPr id="5" name="Table 4">
            <a:extLst>
              <a:ext uri="{FF2B5EF4-FFF2-40B4-BE49-F238E27FC236}">
                <a16:creationId xmlns:a16="http://schemas.microsoft.com/office/drawing/2014/main" id="{27CAD2AE-E51D-4AFE-8AA0-3A59AF4C1CE8}"/>
              </a:ext>
            </a:extLst>
          </p:cNvPr>
          <p:cNvGraphicFramePr>
            <a:graphicFrameLocks noGrp="1"/>
          </p:cNvGraphicFramePr>
          <p:nvPr>
            <p:extLst>
              <p:ext uri="{D42A27DB-BD31-4B8C-83A1-F6EECF244321}">
                <p14:modId xmlns:p14="http://schemas.microsoft.com/office/powerpoint/2010/main" val="3639455956"/>
              </p:ext>
            </p:extLst>
          </p:nvPr>
        </p:nvGraphicFramePr>
        <p:xfrm>
          <a:off x="1831221" y="5032788"/>
          <a:ext cx="9223632" cy="450850"/>
        </p:xfrm>
        <a:graphic>
          <a:graphicData uri="http://schemas.openxmlformats.org/drawingml/2006/table">
            <a:tbl>
              <a:tblPr firstRow="1" firstCol="1" bandRow="1">
                <a:tableStyleId>{5C22544A-7EE6-4342-B048-85BDC9FD1C3A}</a:tableStyleId>
              </a:tblPr>
              <a:tblGrid>
                <a:gridCol w="4600563">
                  <a:extLst>
                    <a:ext uri="{9D8B030D-6E8A-4147-A177-3AD203B41FA5}">
                      <a16:colId xmlns:a16="http://schemas.microsoft.com/office/drawing/2014/main" val="182491625"/>
                    </a:ext>
                  </a:extLst>
                </a:gridCol>
                <a:gridCol w="4623069">
                  <a:extLst>
                    <a:ext uri="{9D8B030D-6E8A-4147-A177-3AD203B41FA5}">
                      <a16:colId xmlns:a16="http://schemas.microsoft.com/office/drawing/2014/main" val="1336679371"/>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on  ”See doctor detail” button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Selected Doctor detail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9513164"/>
                  </a:ext>
                </a:extLst>
              </a:tr>
            </a:tbl>
          </a:graphicData>
        </a:graphic>
      </p:graphicFrame>
      <p:sp>
        <p:nvSpPr>
          <p:cNvPr id="6" name="Rectangle 1">
            <a:extLst>
              <a:ext uri="{FF2B5EF4-FFF2-40B4-BE49-F238E27FC236}">
                <a16:creationId xmlns:a16="http://schemas.microsoft.com/office/drawing/2014/main" id="{353F8752-9409-48A8-A3DA-DED070AEBE43}"/>
              </a:ext>
            </a:extLst>
          </p:cNvPr>
          <p:cNvSpPr>
            <a:spLocks noChangeArrowheads="1"/>
          </p:cNvSpPr>
          <p:nvPr/>
        </p:nvSpPr>
        <p:spPr bwMode="auto">
          <a:xfrm>
            <a:off x="618425" y="446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4304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0DB-DA48-4DA5-8911-075F41F664B0}"/>
              </a:ext>
            </a:extLst>
          </p:cNvPr>
          <p:cNvSpPr>
            <a:spLocks noGrp="1"/>
          </p:cNvSpPr>
          <p:nvPr>
            <p:ph type="title"/>
          </p:nvPr>
        </p:nvSpPr>
        <p:spPr/>
        <p:txBody>
          <a:bodyPr>
            <a:normAutofit fontScale="90000"/>
          </a:bodyPr>
          <a:lstStyle/>
          <a:p>
            <a:r>
              <a:rPr lang="en-US" dirty="0"/>
              <a:t>See all patients categorized by disease or doctor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121F2A3-9BB8-41A6-B6FE-04329DDBC9F6}"/>
              </a:ext>
            </a:extLst>
          </p:cNvPr>
          <p:cNvGraphicFramePr>
            <a:graphicFrameLocks noGrp="1"/>
          </p:cNvGraphicFramePr>
          <p:nvPr>
            <p:ph idx="1"/>
            <p:extLst>
              <p:ext uri="{D42A27DB-BD31-4B8C-83A1-F6EECF244321}">
                <p14:modId xmlns:p14="http://schemas.microsoft.com/office/powerpoint/2010/main" val="1220659031"/>
              </p:ext>
            </p:extLst>
          </p:nvPr>
        </p:nvGraphicFramePr>
        <p:xfrm>
          <a:off x="1451579" y="1927929"/>
          <a:ext cx="9603274" cy="2221548"/>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135020619"/>
                    </a:ext>
                  </a:extLst>
                </a:gridCol>
                <a:gridCol w="7292336">
                  <a:extLst>
                    <a:ext uri="{9D8B030D-6E8A-4147-A177-3AD203B41FA5}">
                      <a16:colId xmlns:a16="http://schemas.microsoft.com/office/drawing/2014/main" val="33466535"/>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all patients categorized by disease or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30432750"/>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27130539"/>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64439871"/>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see patient list filter on disease or doctor</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42890839"/>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7830930"/>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Patient must filter by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3358693"/>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225094"/>
                  </a:ext>
                </a:extLst>
              </a:tr>
            </a:tbl>
          </a:graphicData>
        </a:graphic>
      </p:graphicFrame>
      <p:graphicFrame>
        <p:nvGraphicFramePr>
          <p:cNvPr id="5" name="Table 4">
            <a:extLst>
              <a:ext uri="{FF2B5EF4-FFF2-40B4-BE49-F238E27FC236}">
                <a16:creationId xmlns:a16="http://schemas.microsoft.com/office/drawing/2014/main" id="{89F06C29-0DDC-483A-8D40-233CF412AF3E}"/>
              </a:ext>
            </a:extLst>
          </p:cNvPr>
          <p:cNvGraphicFramePr>
            <a:graphicFrameLocks noGrp="1"/>
          </p:cNvGraphicFramePr>
          <p:nvPr>
            <p:extLst>
              <p:ext uri="{D42A27DB-BD31-4B8C-83A1-F6EECF244321}">
                <p14:modId xmlns:p14="http://schemas.microsoft.com/office/powerpoint/2010/main" val="934945535"/>
              </p:ext>
            </p:extLst>
          </p:nvPr>
        </p:nvGraphicFramePr>
        <p:xfrm>
          <a:off x="1451579" y="4929809"/>
          <a:ext cx="9603273" cy="629478"/>
        </p:xfrm>
        <a:graphic>
          <a:graphicData uri="http://schemas.openxmlformats.org/drawingml/2006/table">
            <a:tbl>
              <a:tblPr firstRow="1" firstCol="1" bandRow="1">
                <a:tableStyleId>{5C22544A-7EE6-4342-B048-85BDC9FD1C3A}</a:tableStyleId>
              </a:tblPr>
              <a:tblGrid>
                <a:gridCol w="4786724">
                  <a:extLst>
                    <a:ext uri="{9D8B030D-6E8A-4147-A177-3AD203B41FA5}">
                      <a16:colId xmlns:a16="http://schemas.microsoft.com/office/drawing/2014/main" val="4157244325"/>
                    </a:ext>
                  </a:extLst>
                </a:gridCol>
                <a:gridCol w="4816549">
                  <a:extLst>
                    <a:ext uri="{9D8B030D-6E8A-4147-A177-3AD203B41FA5}">
                      <a16:colId xmlns:a16="http://schemas.microsoft.com/office/drawing/2014/main" val="238950736"/>
                    </a:ext>
                  </a:extLst>
                </a:gridCol>
              </a:tblGrid>
              <a:tr h="629478">
                <a:tc>
                  <a:txBody>
                    <a:bodyPr/>
                    <a:lstStyle/>
                    <a:p>
                      <a:pPr marL="0" marR="0">
                        <a:lnSpc>
                          <a:spcPct val="107000"/>
                        </a:lnSpc>
                        <a:spcBef>
                          <a:spcPts val="0"/>
                        </a:spcBef>
                        <a:spcAft>
                          <a:spcPts val="0"/>
                        </a:spcAft>
                      </a:pPr>
                      <a:r>
                        <a:rPr lang="en-US" sz="1400">
                          <a:effectLst/>
                        </a:rPr>
                        <a:t>1</a:t>
                      </a:r>
                      <a:r>
                        <a:rPr lang="en-US" sz="1200">
                          <a:effectLst/>
                        </a:rPr>
                        <a:t>. Admin can select category and click on ”See all patients</a:t>
                      </a:r>
                      <a:r>
                        <a:rPr lang="en-US" sz="1400">
                          <a:effectLst/>
                        </a:rPr>
                        <a:t> </a:t>
                      </a:r>
                      <a:r>
                        <a:rPr lang="en-US" sz="1200">
                          <a:effectLst/>
                        </a:rPr>
                        <a:t>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patients</a:t>
                      </a:r>
                      <a:r>
                        <a:rPr lang="en-US" sz="1400" dirty="0">
                          <a:effectLst/>
                        </a:rPr>
                        <a:t> </a:t>
                      </a:r>
                      <a:r>
                        <a:rPr lang="en-US" sz="1200" dirty="0">
                          <a:effectLst/>
                        </a:rPr>
                        <a:t>list retrieved according to category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741227"/>
                  </a:ext>
                </a:extLst>
              </a:tr>
            </a:tbl>
          </a:graphicData>
        </a:graphic>
      </p:graphicFrame>
      <p:sp>
        <p:nvSpPr>
          <p:cNvPr id="6" name="Rectangle 1">
            <a:extLst>
              <a:ext uri="{FF2B5EF4-FFF2-40B4-BE49-F238E27FC236}">
                <a16:creationId xmlns:a16="http://schemas.microsoft.com/office/drawing/2014/main" id="{6D5F3CF6-DAFB-45EA-87B9-E32B00A8545D}"/>
              </a:ext>
            </a:extLst>
          </p:cNvPr>
          <p:cNvSpPr>
            <a:spLocks noChangeArrowheads="1"/>
          </p:cNvSpPr>
          <p:nvPr/>
        </p:nvSpPr>
        <p:spPr bwMode="auto">
          <a:xfrm>
            <a:off x="157216" y="42236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299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16D5-AB45-4E48-A160-FAF8B41BEA43}"/>
              </a:ext>
            </a:extLst>
          </p:cNvPr>
          <p:cNvSpPr>
            <a:spLocks noGrp="1"/>
          </p:cNvSpPr>
          <p:nvPr>
            <p:ph type="title"/>
          </p:nvPr>
        </p:nvSpPr>
        <p:spPr/>
        <p:txBody>
          <a:bodyPr/>
          <a:lstStyle/>
          <a:p>
            <a:r>
              <a:rPr lang="en-US" dirty="0"/>
              <a:t>Delete Patient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11045EE-FE82-417B-88AA-C6F0C3CAAF70}"/>
              </a:ext>
            </a:extLst>
          </p:cNvPr>
          <p:cNvGraphicFramePr>
            <a:graphicFrameLocks noGrp="1"/>
          </p:cNvGraphicFramePr>
          <p:nvPr>
            <p:ph idx="1"/>
            <p:extLst>
              <p:ext uri="{D42A27DB-BD31-4B8C-83A1-F6EECF244321}">
                <p14:modId xmlns:p14="http://schemas.microsoft.com/office/powerpoint/2010/main" val="1047281626"/>
              </p:ext>
            </p:extLst>
          </p:nvPr>
        </p:nvGraphicFramePr>
        <p:xfrm>
          <a:off x="1451579" y="2018834"/>
          <a:ext cx="9603275" cy="20799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918228827"/>
                    </a:ext>
                  </a:extLst>
                </a:gridCol>
                <a:gridCol w="7266364">
                  <a:extLst>
                    <a:ext uri="{9D8B030D-6E8A-4147-A177-3AD203B41FA5}">
                      <a16:colId xmlns:a16="http://schemas.microsoft.com/office/drawing/2014/main" val="834485893"/>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Delete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84207207"/>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 Observer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103101"/>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62412817"/>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delete patient by clicking on delete button</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10982883"/>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see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8709676"/>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37534795"/>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3437560"/>
                  </a:ext>
                </a:extLst>
              </a:tr>
            </a:tbl>
          </a:graphicData>
        </a:graphic>
      </p:graphicFrame>
      <p:graphicFrame>
        <p:nvGraphicFramePr>
          <p:cNvPr id="5" name="Table 4">
            <a:extLst>
              <a:ext uri="{FF2B5EF4-FFF2-40B4-BE49-F238E27FC236}">
                <a16:creationId xmlns:a16="http://schemas.microsoft.com/office/drawing/2014/main" id="{81F2CFCB-64A3-41FD-A83C-9E94559B6DD8}"/>
              </a:ext>
            </a:extLst>
          </p:cNvPr>
          <p:cNvGraphicFramePr>
            <a:graphicFrameLocks noGrp="1"/>
          </p:cNvGraphicFramePr>
          <p:nvPr>
            <p:extLst>
              <p:ext uri="{D42A27DB-BD31-4B8C-83A1-F6EECF244321}">
                <p14:modId xmlns:p14="http://schemas.microsoft.com/office/powerpoint/2010/main" val="2465412417"/>
              </p:ext>
            </p:extLst>
          </p:nvPr>
        </p:nvGraphicFramePr>
        <p:xfrm>
          <a:off x="1451579" y="4614914"/>
          <a:ext cx="9603274" cy="206165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585505634"/>
                    </a:ext>
                  </a:extLst>
                </a:gridCol>
                <a:gridCol w="4819744">
                  <a:extLst>
                    <a:ext uri="{9D8B030D-6E8A-4147-A177-3AD203B41FA5}">
                      <a16:colId xmlns:a16="http://schemas.microsoft.com/office/drawing/2014/main" val="1713617770"/>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”See all patients</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7207082"/>
                  </a:ext>
                </a:extLst>
              </a:tr>
              <a:tr h="576580">
                <a:tc>
                  <a:txBody>
                    <a:bodyPr/>
                    <a:lstStyle/>
                    <a:p>
                      <a:pPr marL="0" marR="0">
                        <a:lnSpc>
                          <a:spcPct val="107000"/>
                        </a:lnSpc>
                        <a:spcBef>
                          <a:spcPts val="0"/>
                        </a:spcBef>
                        <a:spcAft>
                          <a:spcPts val="0"/>
                        </a:spcAft>
                        <a:tabLst>
                          <a:tab pos="1047750" algn="l"/>
                        </a:tabLst>
                      </a:pPr>
                      <a:r>
                        <a:rPr lang="en-US" sz="1200">
                          <a:effectLst/>
                        </a:rPr>
                        <a:t>3. Admin will select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 Patient</a:t>
                      </a:r>
                      <a:r>
                        <a:rPr lang="en-US" sz="1400">
                          <a:effectLst/>
                        </a:rPr>
                        <a:t> </a:t>
                      </a:r>
                      <a:r>
                        <a:rPr lang="en-US" sz="1200">
                          <a:effectLst/>
                        </a:rPr>
                        <a:t>details page is open and patient</a:t>
                      </a:r>
                      <a:r>
                        <a:rPr lang="en-US" sz="1400">
                          <a:effectLst/>
                        </a:rPr>
                        <a:t> </a:t>
                      </a:r>
                      <a:r>
                        <a:rPr lang="en-US" sz="1200">
                          <a:effectLst/>
                        </a:rPr>
                        <a:t>data is show on this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1613869"/>
                  </a:ext>
                </a:extLst>
              </a:tr>
              <a:tr h="605155">
                <a:tc>
                  <a:txBody>
                    <a:bodyPr/>
                    <a:lstStyle/>
                    <a:p>
                      <a:pPr marL="0" marR="0">
                        <a:lnSpc>
                          <a:spcPct val="107000"/>
                        </a:lnSpc>
                        <a:spcBef>
                          <a:spcPts val="0"/>
                        </a:spcBef>
                        <a:spcAft>
                          <a:spcPts val="0"/>
                        </a:spcAft>
                        <a:tabLst>
                          <a:tab pos="1047750" algn="l"/>
                        </a:tabLst>
                      </a:pPr>
                      <a:r>
                        <a:rPr lang="en-US" sz="1200">
                          <a:effectLst/>
                        </a:rPr>
                        <a:t>5. Admin click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System delete Patient</a:t>
                      </a:r>
                      <a:r>
                        <a:rPr lang="en-US" sz="1400" dirty="0">
                          <a:effectLst/>
                        </a:rPr>
                        <a:t> </a:t>
                      </a:r>
                      <a:r>
                        <a:rPr lang="en-US" sz="1200" dirty="0">
                          <a:effectLst/>
                        </a:rPr>
                        <a:t>from  database.   </a:t>
                      </a:r>
                      <a:endParaRPr lang="en-US" sz="1100" dirty="0">
                        <a:effectLst/>
                      </a:endParaRPr>
                    </a:p>
                    <a:p>
                      <a:pPr marL="0" marR="0" algn="just">
                        <a:lnSpc>
                          <a:spcPct val="107000"/>
                        </a:lnSpc>
                        <a:spcBef>
                          <a:spcPts val="0"/>
                        </a:spcBef>
                        <a:spcAft>
                          <a:spcPts val="0"/>
                        </a:spcAft>
                      </a:pPr>
                      <a:r>
                        <a:rPr lang="en-US" sz="1200" dirty="0">
                          <a:effectLst/>
                        </a:rPr>
                        <a:t>         a. If data is delete then it show message    </a:t>
                      </a:r>
                      <a:endParaRPr lang="en-US" sz="1100" dirty="0">
                        <a:effectLst/>
                      </a:endParaRPr>
                    </a:p>
                    <a:p>
                      <a:pPr marL="0" marR="0" algn="just">
                        <a:lnSpc>
                          <a:spcPct val="107000"/>
                        </a:lnSpc>
                        <a:spcBef>
                          <a:spcPts val="0"/>
                        </a:spcBef>
                        <a:spcAft>
                          <a:spcPts val="0"/>
                        </a:spcAft>
                      </a:pPr>
                      <a:r>
                        <a:rPr lang="en-US" sz="1200" dirty="0">
                          <a:effectLst/>
                        </a:rPr>
                        <a:t>             “Patient</a:t>
                      </a:r>
                      <a:r>
                        <a:rPr lang="en-US" sz="1400" dirty="0">
                          <a:effectLst/>
                        </a:rPr>
                        <a:t> </a:t>
                      </a:r>
                      <a:r>
                        <a:rPr lang="en-US" sz="1200" dirty="0">
                          <a:effectLst/>
                        </a:rPr>
                        <a:t>Successfully deleted”.</a:t>
                      </a:r>
                      <a:endParaRPr lang="en-US" sz="1100" dirty="0">
                        <a:effectLst/>
                      </a:endParaRPr>
                    </a:p>
                    <a:p>
                      <a:pPr marL="0" marR="0" algn="just">
                        <a:lnSpc>
                          <a:spcPct val="107000"/>
                        </a:lnSpc>
                        <a:spcBef>
                          <a:spcPts val="0"/>
                        </a:spcBef>
                        <a:spcAft>
                          <a:spcPts val="0"/>
                        </a:spcAft>
                      </a:pPr>
                      <a:r>
                        <a:rPr lang="en-US" sz="1200" dirty="0">
                          <a:effectLst/>
                        </a:rPr>
                        <a:t>         b. if data is not delete then it show error  message.</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2578094"/>
                  </a:ext>
                </a:extLst>
              </a:tr>
            </a:tbl>
          </a:graphicData>
        </a:graphic>
      </p:graphicFrame>
      <p:sp>
        <p:nvSpPr>
          <p:cNvPr id="6" name="Rectangle 1">
            <a:extLst>
              <a:ext uri="{FF2B5EF4-FFF2-40B4-BE49-F238E27FC236}">
                <a16:creationId xmlns:a16="http://schemas.microsoft.com/office/drawing/2014/main" id="{E6EC84D6-7D81-48F7-8FDE-CFC0352FFEB1}"/>
              </a:ext>
            </a:extLst>
          </p:cNvPr>
          <p:cNvSpPr>
            <a:spLocks noChangeArrowheads="1"/>
          </p:cNvSpPr>
          <p:nvPr/>
        </p:nvSpPr>
        <p:spPr bwMode="auto">
          <a:xfrm>
            <a:off x="-186539" y="40987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173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183E-0677-4FAC-B74F-29A9C465D09F}"/>
              </a:ext>
            </a:extLst>
          </p:cNvPr>
          <p:cNvSpPr>
            <a:spLocks noGrp="1"/>
          </p:cNvSpPr>
          <p:nvPr>
            <p:ph type="title"/>
          </p:nvPr>
        </p:nvSpPr>
        <p:spPr/>
        <p:txBody>
          <a:bodyPr/>
          <a:lstStyle/>
          <a:p>
            <a:r>
              <a:rPr lang="en-US" dirty="0"/>
              <a:t>Add  new Patient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D13DDAE-C936-4380-B341-F94522AFF5D3}"/>
              </a:ext>
            </a:extLst>
          </p:cNvPr>
          <p:cNvGraphicFramePr>
            <a:graphicFrameLocks noGrp="1"/>
          </p:cNvGraphicFramePr>
          <p:nvPr>
            <p:ph idx="1"/>
            <p:extLst>
              <p:ext uri="{D42A27DB-BD31-4B8C-83A1-F6EECF244321}">
                <p14:modId xmlns:p14="http://schemas.microsoft.com/office/powerpoint/2010/main" val="318960974"/>
              </p:ext>
            </p:extLst>
          </p:nvPr>
        </p:nvGraphicFramePr>
        <p:xfrm>
          <a:off x="1451578" y="2001360"/>
          <a:ext cx="9603275" cy="231209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577956425"/>
                    </a:ext>
                  </a:extLst>
                </a:gridCol>
                <a:gridCol w="7266364">
                  <a:extLst>
                    <a:ext uri="{9D8B030D-6E8A-4147-A177-3AD203B41FA5}">
                      <a16:colId xmlns:a16="http://schemas.microsoft.com/office/drawing/2014/main" val="3446773569"/>
                    </a:ext>
                  </a:extLst>
                </a:gridCol>
              </a:tblGrid>
              <a:tr h="273233">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ts val="1345"/>
                        </a:lnSpc>
                        <a:spcBef>
                          <a:spcPts val="0"/>
                        </a:spcBef>
                        <a:spcAft>
                          <a:spcPts val="600"/>
                        </a:spcAft>
                      </a:pPr>
                      <a:r>
                        <a:rPr lang="en-US" sz="1200" dirty="0">
                          <a:effectLst/>
                        </a:rPr>
                        <a:t>Add  new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74559694"/>
                  </a:ext>
                </a:extLst>
              </a:tr>
              <a:tr h="37309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79318798"/>
                  </a:ext>
                </a:extLst>
              </a:tr>
              <a:tr h="329957">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2765706"/>
                  </a:ext>
                </a:extLst>
              </a:tr>
              <a:tr h="351528">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add patient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9173260"/>
                  </a:ext>
                </a:extLst>
              </a:tr>
              <a:tr h="437812">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patient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3982470"/>
                  </a:ext>
                </a:extLst>
              </a:tr>
              <a:tr h="273233">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5821681"/>
                  </a:ext>
                </a:extLst>
              </a:tr>
              <a:tr h="273233">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2205522"/>
                  </a:ext>
                </a:extLst>
              </a:tr>
            </a:tbl>
          </a:graphicData>
        </a:graphic>
      </p:graphicFrame>
      <p:graphicFrame>
        <p:nvGraphicFramePr>
          <p:cNvPr id="5" name="Table 4">
            <a:extLst>
              <a:ext uri="{FF2B5EF4-FFF2-40B4-BE49-F238E27FC236}">
                <a16:creationId xmlns:a16="http://schemas.microsoft.com/office/drawing/2014/main" id="{593FF9FF-782B-4E7C-AFCB-142A2F270AAD}"/>
              </a:ext>
            </a:extLst>
          </p:cNvPr>
          <p:cNvGraphicFramePr>
            <a:graphicFrameLocks noGrp="1"/>
          </p:cNvGraphicFramePr>
          <p:nvPr>
            <p:extLst>
              <p:ext uri="{D42A27DB-BD31-4B8C-83A1-F6EECF244321}">
                <p14:modId xmlns:p14="http://schemas.microsoft.com/office/powerpoint/2010/main" val="3002639608"/>
              </p:ext>
            </p:extLst>
          </p:nvPr>
        </p:nvGraphicFramePr>
        <p:xfrm>
          <a:off x="1451577" y="4896350"/>
          <a:ext cx="9603275" cy="1452499"/>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924549782"/>
                    </a:ext>
                  </a:extLst>
                </a:gridCol>
                <a:gridCol w="4819745">
                  <a:extLst>
                    <a:ext uri="{9D8B030D-6E8A-4147-A177-3AD203B41FA5}">
                      <a16:colId xmlns:a16="http://schemas.microsoft.com/office/drawing/2014/main" val="540304686"/>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button ” Add  new patient” on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Add new patient</a:t>
                      </a:r>
                      <a:r>
                        <a:rPr lang="en-US" sz="1400">
                          <a:effectLst/>
                        </a:rPr>
                        <a:t> </a:t>
                      </a:r>
                      <a:r>
                        <a:rPr lang="en-US" sz="1200">
                          <a:effectLst/>
                        </a:rPr>
                        <a:t>page is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062030"/>
                  </a:ext>
                </a:extLst>
              </a:tr>
              <a:tr h="605155">
                <a:tc>
                  <a:txBody>
                    <a:bodyPr/>
                    <a:lstStyle/>
                    <a:p>
                      <a:pPr marL="0" marR="0">
                        <a:lnSpc>
                          <a:spcPct val="107000"/>
                        </a:lnSpc>
                        <a:spcBef>
                          <a:spcPts val="0"/>
                        </a:spcBef>
                        <a:spcAft>
                          <a:spcPts val="0"/>
                        </a:spcAft>
                        <a:tabLst>
                          <a:tab pos="1047750" algn="l"/>
                        </a:tabLst>
                      </a:pPr>
                      <a:r>
                        <a:rPr lang="en-US" sz="1200">
                          <a:effectLst/>
                        </a:rPr>
                        <a:t>3. Admin will enter patient</a:t>
                      </a:r>
                      <a:r>
                        <a:rPr lang="en-US" sz="1400">
                          <a:effectLst/>
                        </a:rPr>
                        <a:t> </a:t>
                      </a:r>
                      <a:r>
                        <a:rPr lang="en-US" sz="1200">
                          <a:effectLst/>
                        </a:rPr>
                        <a:t>name, father name, address, , phone number, date, , device id and click on “Add patient”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get all values from input field and save into database.   </a:t>
                      </a:r>
                      <a:endParaRPr lang="en-US" sz="1100" dirty="0">
                        <a:effectLst/>
                      </a:endParaRPr>
                    </a:p>
                    <a:p>
                      <a:pPr marL="0" marR="0" algn="just">
                        <a:lnSpc>
                          <a:spcPct val="107000"/>
                        </a:lnSpc>
                        <a:spcBef>
                          <a:spcPts val="0"/>
                        </a:spcBef>
                        <a:spcAft>
                          <a:spcPts val="0"/>
                        </a:spcAft>
                      </a:pPr>
                      <a:r>
                        <a:rPr lang="en-US" sz="1200" dirty="0">
                          <a:effectLst/>
                        </a:rPr>
                        <a:t>     a. If data is saved then it show message    </a:t>
                      </a:r>
                      <a:endParaRPr lang="en-US" sz="1100" dirty="0">
                        <a:effectLst/>
                      </a:endParaRPr>
                    </a:p>
                    <a:p>
                      <a:pPr marL="0" marR="0" algn="just">
                        <a:lnSpc>
                          <a:spcPct val="107000"/>
                        </a:lnSpc>
                        <a:spcBef>
                          <a:spcPts val="0"/>
                        </a:spcBef>
                        <a:spcAft>
                          <a:spcPts val="0"/>
                        </a:spcAft>
                      </a:pPr>
                      <a:r>
                        <a:rPr lang="en-US" sz="1200" dirty="0">
                          <a:effectLst/>
                        </a:rPr>
                        <a:t>        “patient</a:t>
                      </a:r>
                      <a:r>
                        <a:rPr lang="en-US" sz="1400" dirty="0">
                          <a:effectLst/>
                        </a:rPr>
                        <a:t> </a:t>
                      </a:r>
                      <a:r>
                        <a:rPr lang="en-US" sz="1200" dirty="0">
                          <a:effectLst/>
                        </a:rPr>
                        <a:t>Successfully Added”.</a:t>
                      </a:r>
                      <a:endParaRPr lang="en-US" sz="1100" dirty="0">
                        <a:effectLst/>
                      </a:endParaRPr>
                    </a:p>
                    <a:p>
                      <a:pPr marL="0" marR="0" algn="just">
                        <a:lnSpc>
                          <a:spcPct val="107000"/>
                        </a:lnSpc>
                        <a:spcBef>
                          <a:spcPts val="0"/>
                        </a:spcBef>
                        <a:spcAft>
                          <a:spcPts val="0"/>
                        </a:spcAft>
                      </a:pPr>
                      <a:r>
                        <a:rPr lang="en-US" sz="1200" dirty="0">
                          <a:effectLst/>
                        </a:rPr>
                        <a:t>     b. if data is not saved then it show error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5640448"/>
                  </a:ext>
                </a:extLst>
              </a:tr>
            </a:tbl>
          </a:graphicData>
        </a:graphic>
      </p:graphicFrame>
      <p:sp>
        <p:nvSpPr>
          <p:cNvPr id="6" name="Rectangle 1">
            <a:extLst>
              <a:ext uri="{FF2B5EF4-FFF2-40B4-BE49-F238E27FC236}">
                <a16:creationId xmlns:a16="http://schemas.microsoft.com/office/drawing/2014/main" id="{C750B20C-DA2C-4650-BAF5-F87CAF55AC6F}"/>
              </a:ext>
            </a:extLst>
          </p:cNvPr>
          <p:cNvSpPr>
            <a:spLocks noChangeArrowheads="1"/>
          </p:cNvSpPr>
          <p:nvPr/>
        </p:nvSpPr>
        <p:spPr bwMode="auto">
          <a:xfrm>
            <a:off x="359193" y="42324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405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CC6A-6661-425B-957A-B184E13DD5DF}"/>
              </a:ext>
            </a:extLst>
          </p:cNvPr>
          <p:cNvSpPr>
            <a:spLocks noGrp="1"/>
          </p:cNvSpPr>
          <p:nvPr>
            <p:ph type="title"/>
          </p:nvPr>
        </p:nvSpPr>
        <p:spPr/>
        <p:txBody>
          <a:bodyPr/>
          <a:lstStyle/>
          <a:p>
            <a:r>
              <a:rPr lang="en-US" dirty="0"/>
              <a:t>Assign doctor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5" name="Content Placeholder 4">
            <a:extLst>
              <a:ext uri="{FF2B5EF4-FFF2-40B4-BE49-F238E27FC236}">
                <a16:creationId xmlns:a16="http://schemas.microsoft.com/office/drawing/2014/main" id="{994AD709-E58C-4DBD-BCB8-C5D64A4D4411}"/>
              </a:ext>
            </a:extLst>
          </p:cNvPr>
          <p:cNvGraphicFramePr>
            <a:graphicFrameLocks noGrp="1"/>
          </p:cNvGraphicFramePr>
          <p:nvPr>
            <p:ph idx="1"/>
            <p:extLst>
              <p:ext uri="{D42A27DB-BD31-4B8C-83A1-F6EECF244321}">
                <p14:modId xmlns:p14="http://schemas.microsoft.com/office/powerpoint/2010/main" val="837735854"/>
              </p:ext>
            </p:extLst>
          </p:nvPr>
        </p:nvGraphicFramePr>
        <p:xfrm>
          <a:off x="1451579" y="1983973"/>
          <a:ext cx="9603275" cy="231330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099961342"/>
                    </a:ext>
                  </a:extLst>
                </a:gridCol>
                <a:gridCol w="7266364">
                  <a:extLst>
                    <a:ext uri="{9D8B030D-6E8A-4147-A177-3AD203B41FA5}">
                      <a16:colId xmlns:a16="http://schemas.microsoft.com/office/drawing/2014/main" val="709633771"/>
                    </a:ext>
                  </a:extLst>
                </a:gridCol>
              </a:tblGrid>
              <a:tr h="222250">
                <a:tc>
                  <a:txBody>
                    <a:bodyPr/>
                    <a:lstStyle/>
                    <a:p>
                      <a:pPr marL="0" marR="0">
                        <a:lnSpc>
                          <a:spcPct val="107000"/>
                        </a:lnSpc>
                        <a:spcBef>
                          <a:spcPts val="0"/>
                        </a:spcBef>
                        <a:spcAft>
                          <a:spcPts val="0"/>
                        </a:spcAft>
                      </a:pPr>
                      <a:r>
                        <a:rPr lang="en-US" sz="1400">
                          <a:effectLst/>
                        </a:rPr>
                        <a:t> Use 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ts val="1345"/>
                        </a:lnSpc>
                        <a:spcBef>
                          <a:spcPts val="0"/>
                        </a:spcBef>
                        <a:spcAft>
                          <a:spcPts val="600"/>
                        </a:spcAft>
                      </a:pPr>
                      <a:r>
                        <a:rPr lang="en-US" sz="1200" dirty="0">
                          <a:effectLst/>
                        </a:rPr>
                        <a:t>Assign doctor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4635485"/>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1075192"/>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6116789"/>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assign doctor to patient by clicking a assign doctor button and select doctor and click add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8405515"/>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2903618"/>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9896888"/>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0904247"/>
                  </a:ext>
                </a:extLst>
              </a:tr>
            </a:tbl>
          </a:graphicData>
        </a:graphic>
      </p:graphicFrame>
      <p:graphicFrame>
        <p:nvGraphicFramePr>
          <p:cNvPr id="6" name="Table 5">
            <a:extLst>
              <a:ext uri="{FF2B5EF4-FFF2-40B4-BE49-F238E27FC236}">
                <a16:creationId xmlns:a16="http://schemas.microsoft.com/office/drawing/2014/main" id="{C54CD7D9-4BA9-4095-A016-192ACCFB5A59}"/>
              </a:ext>
            </a:extLst>
          </p:cNvPr>
          <p:cNvGraphicFramePr>
            <a:graphicFrameLocks noGrp="1"/>
          </p:cNvGraphicFramePr>
          <p:nvPr>
            <p:extLst>
              <p:ext uri="{D42A27DB-BD31-4B8C-83A1-F6EECF244321}">
                <p14:modId xmlns:p14="http://schemas.microsoft.com/office/powerpoint/2010/main" val="2093438854"/>
              </p:ext>
            </p:extLst>
          </p:nvPr>
        </p:nvGraphicFramePr>
        <p:xfrm>
          <a:off x="1451579" y="4939995"/>
          <a:ext cx="9603274" cy="158734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839130551"/>
                    </a:ext>
                  </a:extLst>
                </a:gridCol>
                <a:gridCol w="4819744">
                  <a:extLst>
                    <a:ext uri="{9D8B030D-6E8A-4147-A177-3AD203B41FA5}">
                      <a16:colId xmlns:a16="http://schemas.microsoft.com/office/drawing/2014/main" val="950360767"/>
                    </a:ext>
                  </a:extLst>
                </a:gridCol>
              </a:tblGrid>
              <a:tr h="422565">
                <a:tc>
                  <a:txBody>
                    <a:bodyPr/>
                    <a:lstStyle/>
                    <a:p>
                      <a:pPr marL="0" marR="0">
                        <a:lnSpc>
                          <a:spcPct val="107000"/>
                        </a:lnSpc>
                        <a:spcBef>
                          <a:spcPts val="0"/>
                        </a:spcBef>
                        <a:spcAft>
                          <a:spcPts val="0"/>
                        </a:spcAft>
                      </a:pPr>
                      <a:r>
                        <a:rPr lang="en-US" sz="1400">
                          <a:effectLst/>
                        </a:rPr>
                        <a:t>1</a:t>
                      </a:r>
                      <a:r>
                        <a:rPr lang="en-US" sz="1200">
                          <a:effectLst/>
                        </a:rPr>
                        <a:t>. Admin click ”Assign Doctor 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doctor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750376"/>
                  </a:ext>
                </a:extLst>
              </a:tr>
              <a:tr h="605155">
                <a:tc>
                  <a:txBody>
                    <a:bodyPr/>
                    <a:lstStyle/>
                    <a:p>
                      <a:pPr marL="0" marR="0">
                        <a:lnSpc>
                          <a:spcPct val="107000"/>
                        </a:lnSpc>
                        <a:spcBef>
                          <a:spcPts val="0"/>
                        </a:spcBef>
                        <a:spcAft>
                          <a:spcPts val="0"/>
                        </a:spcAft>
                        <a:tabLst>
                          <a:tab pos="1047750" algn="l"/>
                        </a:tabLst>
                      </a:pPr>
                      <a:r>
                        <a:rPr lang="en-US" sz="1200" dirty="0">
                          <a:effectLst/>
                        </a:rPr>
                        <a:t>3. Admin Select doctor and click add doctor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The selected doctor are assigned to patient.</a:t>
                      </a:r>
                      <a:endParaRPr lang="en-US" sz="1100" dirty="0">
                        <a:effectLst/>
                      </a:endParaRPr>
                    </a:p>
                    <a:p>
                      <a:pPr marL="0" marR="0" algn="just">
                        <a:lnSpc>
                          <a:spcPct val="107000"/>
                        </a:lnSpc>
                        <a:spcBef>
                          <a:spcPts val="0"/>
                        </a:spcBef>
                        <a:spcAft>
                          <a:spcPts val="0"/>
                        </a:spcAft>
                      </a:pPr>
                      <a:r>
                        <a:rPr lang="en-US" sz="1200" dirty="0">
                          <a:effectLst/>
                        </a:rPr>
                        <a:t>        a. If doctor are assigned then it show    </a:t>
                      </a:r>
                      <a:endParaRPr lang="en-US" sz="1100" dirty="0">
                        <a:effectLst/>
                      </a:endParaRPr>
                    </a:p>
                    <a:p>
                      <a:pPr marL="0" marR="0" algn="just">
                        <a:lnSpc>
                          <a:spcPct val="107000"/>
                        </a:lnSpc>
                        <a:spcBef>
                          <a:spcPts val="0"/>
                        </a:spcBef>
                        <a:spcAft>
                          <a:spcPts val="0"/>
                        </a:spcAft>
                      </a:pPr>
                      <a:r>
                        <a:rPr lang="en-US" sz="1200" dirty="0">
                          <a:effectLst/>
                        </a:rPr>
                        <a:t>            message “Doctor Successfully  </a:t>
                      </a:r>
                      <a:endParaRPr lang="en-US" sz="1100" dirty="0">
                        <a:effectLst/>
                      </a:endParaRPr>
                    </a:p>
                    <a:p>
                      <a:pPr marL="0" marR="0" algn="just">
                        <a:lnSpc>
                          <a:spcPct val="107000"/>
                        </a:lnSpc>
                        <a:spcBef>
                          <a:spcPts val="0"/>
                        </a:spcBef>
                        <a:spcAft>
                          <a:spcPts val="0"/>
                        </a:spcAft>
                      </a:pPr>
                      <a:r>
                        <a:rPr lang="en-US" sz="1200" dirty="0">
                          <a:effectLst/>
                        </a:rPr>
                        <a:t>            Assigned”.</a:t>
                      </a:r>
                      <a:endParaRPr lang="en-US" sz="1100" dirty="0">
                        <a:effectLst/>
                      </a:endParaRPr>
                    </a:p>
                    <a:p>
                      <a:pPr marL="0" marR="0" algn="just">
                        <a:lnSpc>
                          <a:spcPct val="107000"/>
                        </a:lnSpc>
                        <a:spcBef>
                          <a:spcPts val="0"/>
                        </a:spcBef>
                        <a:spcAft>
                          <a:spcPts val="0"/>
                        </a:spcAft>
                      </a:pPr>
                      <a:r>
                        <a:rPr lang="en-US" sz="1200" dirty="0">
                          <a:effectLst/>
                        </a:rPr>
                        <a:t>        b. If soldiers are not assigned then it </a:t>
                      </a:r>
                      <a:endParaRPr lang="en-US" sz="1100" dirty="0">
                        <a:effectLst/>
                      </a:endParaRPr>
                    </a:p>
                    <a:p>
                      <a:pPr marL="0" marR="0">
                        <a:lnSpc>
                          <a:spcPct val="107000"/>
                        </a:lnSpc>
                        <a:spcBef>
                          <a:spcPts val="0"/>
                        </a:spcBef>
                        <a:spcAft>
                          <a:spcPts val="0"/>
                        </a:spcAft>
                      </a:pPr>
                      <a:r>
                        <a:rPr lang="en-US" sz="1200" dirty="0">
                          <a:effectLst/>
                        </a:rPr>
                        <a:t>            show error message.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1402272"/>
                  </a:ext>
                </a:extLst>
              </a:tr>
            </a:tbl>
          </a:graphicData>
        </a:graphic>
      </p:graphicFrame>
      <p:sp>
        <p:nvSpPr>
          <p:cNvPr id="7" name="Rectangle 1">
            <a:extLst>
              <a:ext uri="{FF2B5EF4-FFF2-40B4-BE49-F238E27FC236}">
                <a16:creationId xmlns:a16="http://schemas.microsoft.com/office/drawing/2014/main" id="{EE3F12EF-9E9A-4F63-A65B-9476B87E2E65}"/>
              </a:ext>
            </a:extLst>
          </p:cNvPr>
          <p:cNvSpPr>
            <a:spLocks noChangeArrowheads="1"/>
          </p:cNvSpPr>
          <p:nvPr/>
        </p:nvSpPr>
        <p:spPr bwMode="auto">
          <a:xfrm>
            <a:off x="4906636" y="4324118"/>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856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8979-C3D0-4A59-96E1-91294ABAAC77}"/>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BB891C1-0E1B-4550-B7C9-75DF1920C88A}"/>
              </a:ext>
            </a:extLst>
          </p:cNvPr>
          <p:cNvGraphicFramePr>
            <a:graphicFrameLocks noGrp="1"/>
          </p:cNvGraphicFramePr>
          <p:nvPr>
            <p:ph idx="1"/>
            <p:extLst>
              <p:ext uri="{D42A27DB-BD31-4B8C-83A1-F6EECF244321}">
                <p14:modId xmlns:p14="http://schemas.microsoft.com/office/powerpoint/2010/main" val="1842086658"/>
              </p:ext>
            </p:extLst>
          </p:nvPr>
        </p:nvGraphicFramePr>
        <p:xfrm>
          <a:off x="1569493" y="2201073"/>
          <a:ext cx="9485361" cy="1879608"/>
        </p:xfrm>
        <a:graphic>
          <a:graphicData uri="http://schemas.openxmlformats.org/drawingml/2006/table">
            <a:tbl>
              <a:tblPr firstRow="1" firstCol="1" bandRow="1">
                <a:tableStyleId>{5C22544A-7EE6-4342-B048-85BDC9FD1C3A}</a:tableStyleId>
              </a:tblPr>
              <a:tblGrid>
                <a:gridCol w="2308216">
                  <a:extLst>
                    <a:ext uri="{9D8B030D-6E8A-4147-A177-3AD203B41FA5}">
                      <a16:colId xmlns:a16="http://schemas.microsoft.com/office/drawing/2014/main" val="2790711425"/>
                    </a:ext>
                  </a:extLst>
                </a:gridCol>
                <a:gridCol w="7177145">
                  <a:extLst>
                    <a:ext uri="{9D8B030D-6E8A-4147-A177-3AD203B41FA5}">
                      <a16:colId xmlns:a16="http://schemas.microsoft.com/office/drawing/2014/main" val="1017023682"/>
                    </a:ext>
                  </a:extLst>
                </a:gridCol>
              </a:tblGrid>
              <a:tr h="24966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3260610"/>
                  </a:ext>
                </a:extLst>
              </a:tr>
              <a:tr h="2982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8644146"/>
                  </a:ext>
                </a:extLst>
              </a:tr>
              <a:tr h="26378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8522280"/>
                  </a:ext>
                </a:extLst>
              </a:tr>
              <a:tr h="281025">
                <a:tc>
                  <a:txBody>
                    <a:bodyPr/>
                    <a:lstStyle/>
                    <a:p>
                      <a:pPr marL="0" marR="0">
                        <a:lnSpc>
                          <a:spcPct val="107000"/>
                        </a:lnSpc>
                        <a:spcBef>
                          <a:spcPts val="0"/>
                        </a:spcBef>
                        <a:spcAft>
                          <a:spcPts val="0"/>
                        </a:spcAft>
                      </a:pPr>
                      <a:r>
                        <a:rPr lang="en-US" sz="1400">
                          <a:effectLst/>
                        </a:rPr>
                        <a:t>Purpose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2887478"/>
                  </a:ext>
                </a:extLst>
              </a:tr>
              <a:tr h="350003">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7657359"/>
                  </a:ext>
                </a:extLst>
              </a:tr>
              <a:tr h="218433">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7483502"/>
                  </a:ext>
                </a:extLst>
              </a:tr>
              <a:tr h="218433">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240614"/>
                  </a:ext>
                </a:extLst>
              </a:tr>
            </a:tbl>
          </a:graphicData>
        </a:graphic>
      </p:graphicFrame>
      <p:graphicFrame>
        <p:nvGraphicFramePr>
          <p:cNvPr id="5" name="Table 4">
            <a:extLst>
              <a:ext uri="{FF2B5EF4-FFF2-40B4-BE49-F238E27FC236}">
                <a16:creationId xmlns:a16="http://schemas.microsoft.com/office/drawing/2014/main" id="{1C012DD8-8792-4A8E-A5EF-C29614A2201C}"/>
              </a:ext>
            </a:extLst>
          </p:cNvPr>
          <p:cNvGraphicFramePr>
            <a:graphicFrameLocks noGrp="1"/>
          </p:cNvGraphicFramePr>
          <p:nvPr>
            <p:extLst>
              <p:ext uri="{D42A27DB-BD31-4B8C-83A1-F6EECF244321}">
                <p14:modId xmlns:p14="http://schemas.microsoft.com/office/powerpoint/2010/main" val="230404560"/>
              </p:ext>
            </p:extLst>
          </p:nvPr>
        </p:nvGraphicFramePr>
        <p:xfrm>
          <a:off x="1569492" y="4638261"/>
          <a:ext cx="9485361" cy="943646"/>
        </p:xfrm>
        <a:graphic>
          <a:graphicData uri="http://schemas.openxmlformats.org/drawingml/2006/table">
            <a:tbl>
              <a:tblPr firstRow="1" firstCol="1" bandRow="1">
                <a:tableStyleId>{5C22544A-7EE6-4342-B048-85BDC9FD1C3A}</a:tableStyleId>
              </a:tblPr>
              <a:tblGrid>
                <a:gridCol w="4732160">
                  <a:extLst>
                    <a:ext uri="{9D8B030D-6E8A-4147-A177-3AD203B41FA5}">
                      <a16:colId xmlns:a16="http://schemas.microsoft.com/office/drawing/2014/main" val="4171342534"/>
                    </a:ext>
                  </a:extLst>
                </a:gridCol>
                <a:gridCol w="4753201">
                  <a:extLst>
                    <a:ext uri="{9D8B030D-6E8A-4147-A177-3AD203B41FA5}">
                      <a16:colId xmlns:a16="http://schemas.microsoft.com/office/drawing/2014/main" val="4124319319"/>
                    </a:ext>
                  </a:extLst>
                </a:gridCol>
              </a:tblGrid>
              <a:tr h="94364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1.Alert notification is activate when patient is register and System show the Alert notification to admin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27177"/>
                  </a:ext>
                </a:extLst>
              </a:tr>
            </a:tbl>
          </a:graphicData>
        </a:graphic>
      </p:graphicFrame>
      <p:sp>
        <p:nvSpPr>
          <p:cNvPr id="6" name="Rectangle 1">
            <a:extLst>
              <a:ext uri="{FF2B5EF4-FFF2-40B4-BE49-F238E27FC236}">
                <a16:creationId xmlns:a16="http://schemas.microsoft.com/office/drawing/2014/main" id="{B0C5C8CA-0698-43AF-89DE-36D8B386687D}"/>
              </a:ext>
            </a:extLst>
          </p:cNvPr>
          <p:cNvSpPr>
            <a:spLocks noChangeArrowheads="1"/>
          </p:cNvSpPr>
          <p:nvPr/>
        </p:nvSpPr>
        <p:spPr bwMode="auto">
          <a:xfrm>
            <a:off x="2876030" y="4148920"/>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587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8429-9987-4BB9-BECF-2FCB721EA0B4}"/>
              </a:ext>
            </a:extLst>
          </p:cNvPr>
          <p:cNvSpPr>
            <a:spLocks noGrp="1"/>
          </p:cNvSpPr>
          <p:nvPr>
            <p:ph type="title"/>
          </p:nvPr>
        </p:nvSpPr>
        <p:spPr/>
        <p:txBody>
          <a:bodyPr/>
          <a:lstStyle/>
          <a:p>
            <a:r>
              <a:rPr lang="en-US" dirty="0"/>
              <a:t>Show patient details</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5" name="Content Placeholder 4">
            <a:extLst>
              <a:ext uri="{FF2B5EF4-FFF2-40B4-BE49-F238E27FC236}">
                <a16:creationId xmlns:a16="http://schemas.microsoft.com/office/drawing/2014/main" id="{30703DC9-54E4-4DA5-8FE1-82E47DA557F4}"/>
              </a:ext>
            </a:extLst>
          </p:cNvPr>
          <p:cNvGraphicFramePr>
            <a:graphicFrameLocks noGrp="1"/>
          </p:cNvGraphicFramePr>
          <p:nvPr>
            <p:ph idx="1"/>
            <p:extLst>
              <p:ext uri="{D42A27DB-BD31-4B8C-83A1-F6EECF244321}">
                <p14:modId xmlns:p14="http://schemas.microsoft.com/office/powerpoint/2010/main" val="3524750962"/>
              </p:ext>
            </p:extLst>
          </p:nvPr>
        </p:nvGraphicFramePr>
        <p:xfrm>
          <a:off x="1451579" y="1918764"/>
          <a:ext cx="9603274" cy="2399030"/>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2017361864"/>
                    </a:ext>
                  </a:extLst>
                </a:gridCol>
                <a:gridCol w="7292336">
                  <a:extLst>
                    <a:ext uri="{9D8B030D-6E8A-4147-A177-3AD203B41FA5}">
                      <a16:colId xmlns:a16="http://schemas.microsoft.com/office/drawing/2014/main" val="3906105476"/>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103196"/>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4541401"/>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03709389"/>
                  </a:ext>
                </a:extLst>
              </a:tr>
              <a:tr h="279400">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see patient personal information and location and heartbeat, temperature, ECG on graph.</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29059427"/>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56973024"/>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767182"/>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034047"/>
                  </a:ext>
                </a:extLst>
              </a:tr>
            </a:tbl>
          </a:graphicData>
        </a:graphic>
      </p:graphicFrame>
      <p:graphicFrame>
        <p:nvGraphicFramePr>
          <p:cNvPr id="6" name="Table 5">
            <a:extLst>
              <a:ext uri="{FF2B5EF4-FFF2-40B4-BE49-F238E27FC236}">
                <a16:creationId xmlns:a16="http://schemas.microsoft.com/office/drawing/2014/main" id="{B0CE88E2-1789-4393-949A-4722365DF933}"/>
              </a:ext>
            </a:extLst>
          </p:cNvPr>
          <p:cNvGraphicFramePr>
            <a:graphicFrameLocks noGrp="1"/>
          </p:cNvGraphicFramePr>
          <p:nvPr>
            <p:extLst>
              <p:ext uri="{D42A27DB-BD31-4B8C-83A1-F6EECF244321}">
                <p14:modId xmlns:p14="http://schemas.microsoft.com/office/powerpoint/2010/main" val="4259772481"/>
              </p:ext>
            </p:extLst>
          </p:nvPr>
        </p:nvGraphicFramePr>
        <p:xfrm>
          <a:off x="1451579" y="4877167"/>
          <a:ext cx="9603274" cy="144412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595963387"/>
                    </a:ext>
                  </a:extLst>
                </a:gridCol>
                <a:gridCol w="4819744">
                  <a:extLst>
                    <a:ext uri="{9D8B030D-6E8A-4147-A177-3AD203B41FA5}">
                      <a16:colId xmlns:a16="http://schemas.microsoft.com/office/drawing/2014/main" val="1945929208"/>
                    </a:ext>
                  </a:extLst>
                </a:gridCol>
              </a:tblGrid>
              <a:tr h="376766">
                <a:tc>
                  <a:txBody>
                    <a:bodyPr/>
                    <a:lstStyle/>
                    <a:p>
                      <a:pPr marL="0" marR="0">
                        <a:lnSpc>
                          <a:spcPct val="107000"/>
                        </a:lnSpc>
                        <a:spcBef>
                          <a:spcPts val="0"/>
                        </a:spcBef>
                        <a:spcAft>
                          <a:spcPts val="0"/>
                        </a:spcAft>
                      </a:pPr>
                      <a:r>
                        <a:rPr lang="en-US" sz="1400" dirty="0">
                          <a:effectLst/>
                        </a:rPr>
                        <a:t>1</a:t>
                      </a:r>
                      <a:r>
                        <a:rPr lang="en-US" sz="1200" dirty="0">
                          <a:effectLst/>
                        </a:rPr>
                        <a:t>. Admin click ”See all patient</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4853580"/>
                  </a:ext>
                </a:extLst>
              </a:tr>
              <a:tr h="1067354">
                <a:tc>
                  <a:txBody>
                    <a:bodyPr/>
                    <a:lstStyle/>
                    <a:p>
                      <a:pPr marL="0" marR="0">
                        <a:lnSpc>
                          <a:spcPct val="107000"/>
                        </a:lnSpc>
                        <a:spcBef>
                          <a:spcPts val="0"/>
                        </a:spcBef>
                        <a:spcAft>
                          <a:spcPts val="0"/>
                        </a:spcAft>
                        <a:tabLst>
                          <a:tab pos="1047750" algn="l"/>
                        </a:tabLst>
                      </a:pPr>
                      <a:r>
                        <a:rPr lang="en-US" sz="1200" dirty="0">
                          <a:effectLst/>
                        </a:rPr>
                        <a:t>3. Admin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5439856"/>
                  </a:ext>
                </a:extLst>
              </a:tr>
            </a:tbl>
          </a:graphicData>
        </a:graphic>
      </p:graphicFrame>
      <p:sp>
        <p:nvSpPr>
          <p:cNvPr id="7" name="Rectangle 1">
            <a:extLst>
              <a:ext uri="{FF2B5EF4-FFF2-40B4-BE49-F238E27FC236}">
                <a16:creationId xmlns:a16="http://schemas.microsoft.com/office/drawing/2014/main" id="{B5F71D8C-CBB9-43F6-A256-D7439A7A9032}"/>
              </a:ext>
            </a:extLst>
          </p:cNvPr>
          <p:cNvSpPr>
            <a:spLocks noChangeArrowheads="1"/>
          </p:cNvSpPr>
          <p:nvPr/>
        </p:nvSpPr>
        <p:spPr bwMode="auto">
          <a:xfrm>
            <a:off x="5453622" y="4382804"/>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355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6F0D-AA23-4B55-89F7-C5B98B25D507}"/>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75491C7-B2A3-42F3-962E-7928C393B650}"/>
              </a:ext>
            </a:extLst>
          </p:cNvPr>
          <p:cNvSpPr>
            <a:spLocks noGrp="1"/>
          </p:cNvSpPr>
          <p:nvPr>
            <p:ph idx="1"/>
          </p:nvPr>
        </p:nvSpPr>
        <p:spPr/>
        <p:txBody>
          <a:bodyPr/>
          <a:lstStyle/>
          <a:p>
            <a:pPr marL="0" marR="0" lvl="0" indent="0" algn="just">
              <a:spcBef>
                <a:spcPts val="0"/>
              </a:spcBef>
              <a:spcAft>
                <a:spcPts val="100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Challenges Facing Health Monitoring  IoT in 2019 </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Times New Roman" panose="02020603050405020304" pitchFamily="18" charset="0"/>
                <a:ea typeface="Cambria" panose="02040503050406030204" pitchFamily="18" charset="0"/>
                <a:cs typeface="Times New Roman" panose="02020603050405020304" pitchFamily="18" charset="0"/>
              </a:rPr>
              <a:t>There are vast possibilities for the use of IoT devices in health care related to vulnerabilities. As IOT device use increases, so does the number of ways hackers could infiltrate the system and mine for the most valuable data. Once a new risk has been identified, hackers could learn how the connected medical device operates by entering the system and reading its error logs. Knowledge gained by hackers could make it easier to break into a hospital network or make devices publish incorrect readings that influence patient care.[4]</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840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5ED-3B29-4A53-9AD0-B13A38DFA906}"/>
              </a:ext>
            </a:extLst>
          </p:cNvPr>
          <p:cNvSpPr>
            <a:spLocks noGrp="1"/>
          </p:cNvSpPr>
          <p:nvPr>
            <p:ph type="title"/>
          </p:nvPr>
        </p:nvSpPr>
        <p:spPr/>
        <p:txBody>
          <a:bodyPr/>
          <a:lstStyle/>
          <a:p>
            <a:r>
              <a:rPr lang="en-US" dirty="0"/>
              <a:t>Login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B5755895-8E86-4CC2-A412-525C368E530F}"/>
              </a:ext>
            </a:extLst>
          </p:cNvPr>
          <p:cNvGraphicFramePr>
            <a:graphicFrameLocks noGrp="1"/>
          </p:cNvGraphicFramePr>
          <p:nvPr>
            <p:ph idx="1"/>
            <p:extLst>
              <p:ext uri="{D42A27DB-BD31-4B8C-83A1-F6EECF244321}">
                <p14:modId xmlns:p14="http://schemas.microsoft.com/office/powerpoint/2010/main" val="978316284"/>
              </p:ext>
            </p:extLst>
          </p:nvPr>
        </p:nvGraphicFramePr>
        <p:xfrm>
          <a:off x="1451579" y="2049539"/>
          <a:ext cx="9603275" cy="253092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279936451"/>
                    </a:ext>
                  </a:extLst>
                </a:gridCol>
                <a:gridCol w="7266364">
                  <a:extLst>
                    <a:ext uri="{9D8B030D-6E8A-4147-A177-3AD203B41FA5}">
                      <a16:colId xmlns:a16="http://schemas.microsoft.com/office/drawing/2014/main" val="2303348784"/>
                    </a:ext>
                  </a:extLst>
                </a:gridCol>
              </a:tblGrid>
              <a:tr h="299094">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Login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40073009"/>
                  </a:ext>
                </a:extLst>
              </a:tr>
              <a:tr h="40841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01259072"/>
                  </a:ext>
                </a:extLst>
              </a:tr>
              <a:tr h="36118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5254309"/>
                  </a:ext>
                </a:extLst>
              </a:tr>
              <a:tr h="384799">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login using email address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2473624"/>
                  </a:ext>
                </a:extLst>
              </a:tr>
              <a:tr h="47925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42131963"/>
                  </a:ext>
                </a:extLst>
              </a:tr>
              <a:tr h="299094">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open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8599416"/>
                  </a:ext>
                </a:extLst>
              </a:tr>
              <a:tr h="299094">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register.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3164929"/>
                  </a:ext>
                </a:extLst>
              </a:tr>
            </a:tbl>
          </a:graphicData>
        </a:graphic>
      </p:graphicFrame>
      <p:graphicFrame>
        <p:nvGraphicFramePr>
          <p:cNvPr id="5" name="Table 4">
            <a:extLst>
              <a:ext uri="{FF2B5EF4-FFF2-40B4-BE49-F238E27FC236}">
                <a16:creationId xmlns:a16="http://schemas.microsoft.com/office/drawing/2014/main" id="{BD4E7B6F-DC39-4EC7-9351-EFF860D23211}"/>
              </a:ext>
            </a:extLst>
          </p:cNvPr>
          <p:cNvGraphicFramePr>
            <a:graphicFrameLocks noGrp="1"/>
          </p:cNvGraphicFramePr>
          <p:nvPr>
            <p:extLst>
              <p:ext uri="{D42A27DB-BD31-4B8C-83A1-F6EECF244321}">
                <p14:modId xmlns:p14="http://schemas.microsoft.com/office/powerpoint/2010/main" val="3605039785"/>
              </p:ext>
            </p:extLst>
          </p:nvPr>
        </p:nvGraphicFramePr>
        <p:xfrm>
          <a:off x="1451579" y="5007461"/>
          <a:ext cx="9603275" cy="158172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575700100"/>
                    </a:ext>
                  </a:extLst>
                </a:gridCol>
                <a:gridCol w="4819745">
                  <a:extLst>
                    <a:ext uri="{9D8B030D-6E8A-4147-A177-3AD203B41FA5}">
                      <a16:colId xmlns:a16="http://schemas.microsoft.com/office/drawing/2014/main" val="1497603795"/>
                    </a:ext>
                  </a:extLst>
                </a:gridCol>
              </a:tblGrid>
              <a:tr h="450850">
                <a:tc>
                  <a:txBody>
                    <a:bodyPr/>
                    <a:lstStyle/>
                    <a:p>
                      <a:pPr marL="342900" marR="0" lvl="0" indent="-342900" rtl="0">
                        <a:lnSpc>
                          <a:spcPct val="115000"/>
                        </a:lnSpc>
                        <a:spcBef>
                          <a:spcPts val="0"/>
                        </a:spcBef>
                        <a:spcAft>
                          <a:spcPts val="0"/>
                        </a:spcAft>
                        <a:buFont typeface="+mj-lt"/>
                        <a:buAutoNum type="arabicPeriod"/>
                      </a:pPr>
                      <a:r>
                        <a:rPr lang="en-US" sz="1200" dirty="0">
                          <a:effectLst/>
                        </a:rPr>
                        <a:t>Admin input email address and password for Login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rtl="0">
                        <a:lnSpc>
                          <a:spcPct val="115000"/>
                        </a:lnSpc>
                        <a:spcBef>
                          <a:spcPts val="0"/>
                        </a:spcBef>
                        <a:spcAft>
                          <a:spcPts val="0"/>
                        </a:spcAft>
                        <a:buFont typeface="+mj-lt"/>
                        <a:buAutoNum type="arabicPeriod"/>
                      </a:pPr>
                      <a:r>
                        <a:rPr lang="en-US" sz="1200" dirty="0">
                          <a:effectLst/>
                        </a:rPr>
                        <a:t>System verify email and password from database.</a:t>
                      </a:r>
                      <a:endParaRPr lang="en-US" sz="1100" dirty="0">
                        <a:effectLst/>
                      </a:endParaRPr>
                    </a:p>
                    <a:p>
                      <a:pPr marL="0" marR="0" algn="just">
                        <a:lnSpc>
                          <a:spcPct val="107000"/>
                        </a:lnSpc>
                        <a:spcBef>
                          <a:spcPts val="0"/>
                        </a:spcBef>
                        <a:spcAft>
                          <a:spcPts val="0"/>
                        </a:spcAft>
                      </a:pPr>
                      <a:r>
                        <a:rPr lang="en-US" sz="1200" dirty="0">
                          <a:effectLst/>
                        </a:rPr>
                        <a:t>         a. If email and password are valid</a:t>
                      </a:r>
                      <a:endParaRPr lang="en-US" sz="1100" dirty="0">
                        <a:effectLst/>
                      </a:endParaRPr>
                    </a:p>
                    <a:p>
                      <a:pPr marL="0" marR="0" algn="just">
                        <a:lnSpc>
                          <a:spcPct val="107000"/>
                        </a:lnSpc>
                        <a:spcBef>
                          <a:spcPts val="0"/>
                        </a:spcBef>
                        <a:spcAft>
                          <a:spcPts val="0"/>
                        </a:spcAft>
                      </a:pPr>
                      <a:r>
                        <a:rPr lang="en-US" sz="1200" dirty="0">
                          <a:effectLst/>
                        </a:rPr>
                        <a:t>             then it show message “Login</a:t>
                      </a:r>
                      <a:endParaRPr lang="en-US" sz="1100" dirty="0">
                        <a:effectLst/>
                      </a:endParaRPr>
                    </a:p>
                    <a:p>
                      <a:pPr marL="0" marR="0" algn="just">
                        <a:lnSpc>
                          <a:spcPct val="107000"/>
                        </a:lnSpc>
                        <a:spcBef>
                          <a:spcPts val="0"/>
                        </a:spcBef>
                        <a:spcAft>
                          <a:spcPts val="0"/>
                        </a:spcAft>
                      </a:pPr>
                      <a:r>
                        <a:rPr lang="en-US" sz="1200" dirty="0">
                          <a:effectLst/>
                        </a:rPr>
                        <a:t>             Successfully”.</a:t>
                      </a:r>
                      <a:endParaRPr lang="en-US" sz="1100" dirty="0">
                        <a:effectLst/>
                      </a:endParaRPr>
                    </a:p>
                    <a:p>
                      <a:pPr marL="0" marR="0" algn="just">
                        <a:lnSpc>
                          <a:spcPct val="107000"/>
                        </a:lnSpc>
                        <a:spcBef>
                          <a:spcPts val="0"/>
                        </a:spcBef>
                        <a:spcAft>
                          <a:spcPts val="0"/>
                        </a:spcAft>
                      </a:pPr>
                      <a:r>
                        <a:rPr lang="en-US" sz="1200" dirty="0">
                          <a:effectLst/>
                        </a:rPr>
                        <a:t>         b. If email and password are invalid</a:t>
                      </a:r>
                      <a:endParaRPr lang="en-US" sz="1100" dirty="0">
                        <a:effectLst/>
                      </a:endParaRPr>
                    </a:p>
                    <a:p>
                      <a:pPr marL="0" marR="0" algn="just">
                        <a:lnSpc>
                          <a:spcPct val="107000"/>
                        </a:lnSpc>
                        <a:spcBef>
                          <a:spcPts val="0"/>
                        </a:spcBef>
                        <a:spcAft>
                          <a:spcPts val="0"/>
                        </a:spcAft>
                      </a:pPr>
                      <a:r>
                        <a:rPr lang="en-US" sz="1200" dirty="0">
                          <a:effectLst/>
                        </a:rPr>
                        <a:t>            then it show “invalid phone number</a:t>
                      </a:r>
                      <a:endParaRPr lang="en-US" sz="1100" dirty="0">
                        <a:effectLst/>
                      </a:endParaRPr>
                    </a:p>
                    <a:p>
                      <a:pPr marL="0" marR="0" algn="just">
                        <a:lnSpc>
                          <a:spcPct val="107000"/>
                        </a:lnSpc>
                        <a:spcBef>
                          <a:spcPts val="0"/>
                        </a:spcBef>
                        <a:spcAft>
                          <a:spcPts val="0"/>
                        </a:spcAft>
                      </a:pPr>
                      <a:r>
                        <a:rPr lang="en-US" sz="1200" dirty="0">
                          <a:effectLst/>
                        </a:rPr>
                        <a:t>            and password “ message.    </a:t>
                      </a:r>
                      <a:endParaRPr lang="en-US" sz="1100" dirty="0">
                        <a:effectLst/>
                      </a:endParaRPr>
                    </a:p>
                    <a:p>
                      <a:pPr marL="45720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947834"/>
                  </a:ext>
                </a:extLst>
              </a:tr>
            </a:tbl>
          </a:graphicData>
        </a:graphic>
      </p:graphicFrame>
      <p:sp>
        <p:nvSpPr>
          <p:cNvPr id="6" name="Rectangle 1">
            <a:extLst>
              <a:ext uri="{FF2B5EF4-FFF2-40B4-BE49-F238E27FC236}">
                <a16:creationId xmlns:a16="http://schemas.microsoft.com/office/drawing/2014/main" id="{D7364D7B-3928-4450-A4FB-03C3973310D1}"/>
              </a:ext>
            </a:extLst>
          </p:cNvPr>
          <p:cNvSpPr>
            <a:spLocks noChangeArrowheads="1"/>
          </p:cNvSpPr>
          <p:nvPr/>
        </p:nvSpPr>
        <p:spPr bwMode="auto">
          <a:xfrm>
            <a:off x="-213617" y="45407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506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5F0E-A3CD-41F6-9407-B1DD34E10DB0}"/>
              </a:ext>
            </a:extLst>
          </p:cNvPr>
          <p:cNvSpPr>
            <a:spLocks noGrp="1"/>
          </p:cNvSpPr>
          <p:nvPr>
            <p:ph type="title"/>
          </p:nvPr>
        </p:nvSpPr>
        <p:spPr>
          <a:xfrm>
            <a:off x="1451579" y="221422"/>
            <a:ext cx="9603275" cy="1049235"/>
          </a:xfrm>
        </p:spPr>
        <p:txBody>
          <a:bodyPr>
            <a:normAutofit fontScale="90000"/>
          </a:bodyPr>
          <a:lstStyle/>
          <a:p>
            <a:r>
              <a:rPr lang="en-US" b="1" dirty="0"/>
              <a:t>Patient Android App</a:t>
            </a:r>
            <a:br>
              <a:rPr lang="en-US" dirty="0"/>
            </a:br>
            <a:br>
              <a:rPr lang="en-US" dirty="0"/>
            </a:br>
            <a:r>
              <a:rPr lang="en-US" b="1" dirty="0"/>
              <a:t>Login </a:t>
            </a:r>
            <a:endParaRPr lang="en-US" dirty="0"/>
          </a:p>
        </p:txBody>
      </p:sp>
      <p:graphicFrame>
        <p:nvGraphicFramePr>
          <p:cNvPr id="4" name="Content Placeholder 3">
            <a:extLst>
              <a:ext uri="{FF2B5EF4-FFF2-40B4-BE49-F238E27FC236}">
                <a16:creationId xmlns:a16="http://schemas.microsoft.com/office/drawing/2014/main" id="{3913ECB3-003B-48EE-87A4-520B3F7AFB31}"/>
              </a:ext>
            </a:extLst>
          </p:cNvPr>
          <p:cNvGraphicFramePr>
            <a:graphicFrameLocks noGrp="1"/>
          </p:cNvGraphicFramePr>
          <p:nvPr>
            <p:ph idx="1"/>
            <p:extLst>
              <p:ext uri="{D42A27DB-BD31-4B8C-83A1-F6EECF244321}">
                <p14:modId xmlns:p14="http://schemas.microsoft.com/office/powerpoint/2010/main" val="3684889426"/>
              </p:ext>
            </p:extLst>
          </p:nvPr>
        </p:nvGraphicFramePr>
        <p:xfrm>
          <a:off x="1451579" y="1978925"/>
          <a:ext cx="9603275" cy="2251986"/>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825006132"/>
                    </a:ext>
                  </a:extLst>
                </a:gridCol>
                <a:gridCol w="7266364">
                  <a:extLst>
                    <a:ext uri="{9D8B030D-6E8A-4147-A177-3AD203B41FA5}">
                      <a16:colId xmlns:a16="http://schemas.microsoft.com/office/drawing/2014/main" val="363911377"/>
                    </a:ext>
                  </a:extLst>
                </a:gridCol>
              </a:tblGrid>
              <a:tr h="254269">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56424209"/>
                  </a:ext>
                </a:extLst>
              </a:tr>
              <a:tr h="34720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687064"/>
                  </a:ext>
                </a:extLst>
              </a:tr>
              <a:tr h="3070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75065012"/>
                  </a:ext>
                </a:extLst>
              </a:tr>
              <a:tr h="427498">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1739632"/>
                  </a:ext>
                </a:extLst>
              </a:tr>
              <a:tr h="407424">
                <a:tc>
                  <a:txBody>
                    <a:bodyPr/>
                    <a:lstStyle/>
                    <a:p>
                      <a:pPr marL="0" marR="0">
                        <a:lnSpc>
                          <a:spcPct val="107000"/>
                        </a:lnSpc>
                        <a:spcBef>
                          <a:spcPts val="0"/>
                        </a:spcBef>
                        <a:spcAft>
                          <a:spcPts val="0"/>
                        </a:spcAft>
                      </a:pPr>
                      <a:r>
                        <a:rPr lang="en-US" sz="14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1556996"/>
                  </a:ext>
                </a:extLst>
              </a:tr>
              <a:tr h="25426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6812960"/>
                  </a:ext>
                </a:extLst>
              </a:tr>
              <a:tr h="25426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3282045"/>
                  </a:ext>
                </a:extLst>
              </a:tr>
            </a:tbl>
          </a:graphicData>
        </a:graphic>
      </p:graphicFrame>
      <p:graphicFrame>
        <p:nvGraphicFramePr>
          <p:cNvPr id="5" name="Table 4">
            <a:extLst>
              <a:ext uri="{FF2B5EF4-FFF2-40B4-BE49-F238E27FC236}">
                <a16:creationId xmlns:a16="http://schemas.microsoft.com/office/drawing/2014/main" id="{26DF17F9-A401-47DF-B1F7-F2646E74A706}"/>
              </a:ext>
            </a:extLst>
          </p:cNvPr>
          <p:cNvGraphicFramePr>
            <a:graphicFrameLocks noGrp="1"/>
          </p:cNvGraphicFramePr>
          <p:nvPr>
            <p:extLst>
              <p:ext uri="{D42A27DB-BD31-4B8C-83A1-F6EECF244321}">
                <p14:modId xmlns:p14="http://schemas.microsoft.com/office/powerpoint/2010/main" val="3239088089"/>
              </p:ext>
            </p:extLst>
          </p:nvPr>
        </p:nvGraphicFramePr>
        <p:xfrm>
          <a:off x="1451578" y="4656435"/>
          <a:ext cx="9603275" cy="182646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997357551"/>
                    </a:ext>
                  </a:extLst>
                </a:gridCol>
                <a:gridCol w="4819745">
                  <a:extLst>
                    <a:ext uri="{9D8B030D-6E8A-4147-A177-3AD203B41FA5}">
                      <a16:colId xmlns:a16="http://schemas.microsoft.com/office/drawing/2014/main" val="3790613335"/>
                    </a:ext>
                  </a:extLst>
                </a:gridCol>
              </a:tblGrid>
              <a:tr h="1826462">
                <a:tc>
                  <a:txBody>
                    <a:bodyPr/>
                    <a:lstStyle/>
                    <a:p>
                      <a:pPr marL="0" marR="0">
                        <a:lnSpc>
                          <a:spcPct val="107000"/>
                        </a:lnSpc>
                        <a:spcBef>
                          <a:spcPts val="0"/>
                        </a:spcBef>
                        <a:spcAft>
                          <a:spcPts val="0"/>
                        </a:spcAft>
                      </a:pPr>
                      <a:r>
                        <a:rPr lang="en-US" sz="1200" dirty="0">
                          <a:effectLst/>
                        </a:rPr>
                        <a:t>1. Patient input phone number and password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System verify phone number and password from database</a:t>
                      </a:r>
                      <a:endParaRPr lang="en-US" sz="1100" dirty="0">
                        <a:effectLst/>
                      </a:endParaRPr>
                    </a:p>
                    <a:p>
                      <a:pPr marL="0" marR="0" algn="just">
                        <a:lnSpc>
                          <a:spcPct val="107000"/>
                        </a:lnSpc>
                        <a:spcBef>
                          <a:spcPts val="0"/>
                        </a:spcBef>
                        <a:spcAft>
                          <a:spcPts val="0"/>
                        </a:spcAft>
                      </a:pPr>
                      <a:r>
                        <a:rPr lang="en-US" sz="1200" dirty="0">
                          <a:effectLst/>
                        </a:rPr>
                        <a:t>         a. If phone number and password are</a:t>
                      </a:r>
                      <a:endParaRPr lang="en-US" sz="1100" dirty="0">
                        <a:effectLst/>
                      </a:endParaRPr>
                    </a:p>
                    <a:p>
                      <a:pPr marL="0" marR="0" algn="just">
                        <a:lnSpc>
                          <a:spcPct val="107000"/>
                        </a:lnSpc>
                        <a:spcBef>
                          <a:spcPts val="0"/>
                        </a:spcBef>
                        <a:spcAft>
                          <a:spcPts val="0"/>
                        </a:spcAft>
                      </a:pPr>
                      <a:r>
                        <a:rPr lang="en-US" sz="1200" dirty="0">
                          <a:effectLst/>
                        </a:rPr>
                        <a:t>             valid  then it show message    </a:t>
                      </a:r>
                      <a:endParaRPr lang="en-US" sz="1100" dirty="0">
                        <a:effectLst/>
                      </a:endParaRPr>
                    </a:p>
                    <a:p>
                      <a:pPr marL="0" marR="0" algn="just">
                        <a:lnSpc>
                          <a:spcPct val="107000"/>
                        </a:lnSpc>
                        <a:spcBef>
                          <a:spcPts val="0"/>
                        </a:spcBef>
                        <a:spcAft>
                          <a:spcPts val="0"/>
                        </a:spcAft>
                      </a:pPr>
                      <a:r>
                        <a:rPr lang="en-US" sz="1200" dirty="0">
                          <a:effectLst/>
                        </a:rPr>
                        <a:t>             “Login Successfully”.</a:t>
                      </a:r>
                      <a:endParaRPr lang="en-US" sz="1100" dirty="0">
                        <a:effectLst/>
                      </a:endParaRPr>
                    </a:p>
                    <a:p>
                      <a:pPr marL="0" marR="0" algn="just">
                        <a:lnSpc>
                          <a:spcPct val="107000"/>
                        </a:lnSpc>
                        <a:spcBef>
                          <a:spcPts val="0"/>
                        </a:spcBef>
                        <a:spcAft>
                          <a:spcPts val="0"/>
                        </a:spcAft>
                      </a:pPr>
                      <a:r>
                        <a:rPr lang="en-US" sz="1200" dirty="0">
                          <a:effectLst/>
                        </a:rPr>
                        <a:t>         b. If phone number and password are</a:t>
                      </a:r>
                      <a:endParaRPr lang="en-US" sz="1100" dirty="0">
                        <a:effectLst/>
                      </a:endParaRPr>
                    </a:p>
                    <a:p>
                      <a:pPr marL="0" marR="0" algn="just">
                        <a:lnSpc>
                          <a:spcPct val="107000"/>
                        </a:lnSpc>
                        <a:spcBef>
                          <a:spcPts val="0"/>
                        </a:spcBef>
                        <a:spcAft>
                          <a:spcPts val="0"/>
                        </a:spcAft>
                      </a:pPr>
                      <a:r>
                        <a:rPr lang="en-US" sz="1200" dirty="0">
                          <a:effectLst/>
                        </a:rPr>
                        <a:t>             invalid  then it show “invalid phone</a:t>
                      </a:r>
                      <a:endParaRPr lang="en-US" sz="1100" dirty="0">
                        <a:effectLst/>
                      </a:endParaRPr>
                    </a:p>
                    <a:p>
                      <a:pPr marL="0" marR="0" algn="just">
                        <a:lnSpc>
                          <a:spcPct val="107000"/>
                        </a:lnSpc>
                        <a:spcBef>
                          <a:spcPts val="0"/>
                        </a:spcBef>
                        <a:spcAft>
                          <a:spcPts val="0"/>
                        </a:spcAft>
                      </a:pPr>
                      <a:r>
                        <a:rPr lang="en-US" sz="1200" dirty="0">
                          <a:effectLst/>
                        </a:rPr>
                        <a:t>             number and password “ message.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1870314"/>
                  </a:ext>
                </a:extLst>
              </a:tr>
            </a:tbl>
          </a:graphicData>
        </a:graphic>
      </p:graphicFrame>
      <p:sp>
        <p:nvSpPr>
          <p:cNvPr id="6" name="Rectangle 1">
            <a:extLst>
              <a:ext uri="{FF2B5EF4-FFF2-40B4-BE49-F238E27FC236}">
                <a16:creationId xmlns:a16="http://schemas.microsoft.com/office/drawing/2014/main" id="{E3A4C50E-3B2B-43B5-842C-E6B9329D4678}"/>
              </a:ext>
            </a:extLst>
          </p:cNvPr>
          <p:cNvSpPr>
            <a:spLocks noChangeArrowheads="1"/>
          </p:cNvSpPr>
          <p:nvPr/>
        </p:nvSpPr>
        <p:spPr bwMode="auto">
          <a:xfrm>
            <a:off x="-114126" y="42309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0653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B044-6526-486B-A0D4-38B33A5F022C}"/>
              </a:ext>
            </a:extLst>
          </p:cNvPr>
          <p:cNvSpPr>
            <a:spLocks noGrp="1"/>
          </p:cNvSpPr>
          <p:nvPr>
            <p:ph type="title"/>
          </p:nvPr>
        </p:nvSpPr>
        <p:spPr/>
        <p:txBody>
          <a:bodyPr/>
          <a:lstStyle/>
          <a:p>
            <a:r>
              <a:rPr lang="en-US" dirty="0"/>
              <a:t>See All Doctor and Search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F21F94F-B263-4D49-9D9F-CDAEC9C14C3C}"/>
              </a:ext>
            </a:extLst>
          </p:cNvPr>
          <p:cNvGraphicFramePr>
            <a:graphicFrameLocks noGrp="1"/>
          </p:cNvGraphicFramePr>
          <p:nvPr>
            <p:ph idx="1"/>
            <p:extLst>
              <p:ext uri="{D42A27DB-BD31-4B8C-83A1-F6EECF244321}">
                <p14:modId xmlns:p14="http://schemas.microsoft.com/office/powerpoint/2010/main" val="1606717063"/>
              </p:ext>
            </p:extLst>
          </p:nvPr>
        </p:nvGraphicFramePr>
        <p:xfrm>
          <a:off x="1451578" y="1961322"/>
          <a:ext cx="9603275" cy="2369354"/>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3427781164"/>
                    </a:ext>
                  </a:extLst>
                </a:gridCol>
                <a:gridCol w="7293376">
                  <a:extLst>
                    <a:ext uri="{9D8B030D-6E8A-4147-A177-3AD203B41FA5}">
                      <a16:colId xmlns:a16="http://schemas.microsoft.com/office/drawing/2014/main" val="3611584517"/>
                    </a:ext>
                  </a:extLst>
                </a:gridCol>
              </a:tblGrid>
              <a:tr h="259968">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See All Doctor and Search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2429922"/>
                  </a:ext>
                </a:extLst>
              </a:tr>
              <a:tr h="35498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7017531"/>
                  </a:ext>
                </a:extLst>
              </a:tr>
              <a:tr h="38235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2256924"/>
                  </a:ext>
                </a:extLst>
              </a:tr>
              <a:tr h="334461">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search and see all doctor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44889220"/>
                  </a:ext>
                </a:extLst>
              </a:tr>
              <a:tr h="34814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7733638"/>
                  </a:ext>
                </a:extLst>
              </a:tr>
              <a:tr h="36866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doctor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5222162"/>
                  </a:ext>
                </a:extLst>
              </a:tr>
              <a:tr h="32077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8996714"/>
                  </a:ext>
                </a:extLst>
              </a:tr>
            </a:tbl>
          </a:graphicData>
        </a:graphic>
      </p:graphicFrame>
      <p:graphicFrame>
        <p:nvGraphicFramePr>
          <p:cNvPr id="5" name="Table 4">
            <a:extLst>
              <a:ext uri="{FF2B5EF4-FFF2-40B4-BE49-F238E27FC236}">
                <a16:creationId xmlns:a16="http://schemas.microsoft.com/office/drawing/2014/main" id="{392BE057-7E99-47A9-9008-E117617895A3}"/>
              </a:ext>
            </a:extLst>
          </p:cNvPr>
          <p:cNvGraphicFramePr>
            <a:graphicFrameLocks noGrp="1"/>
          </p:cNvGraphicFramePr>
          <p:nvPr>
            <p:extLst>
              <p:ext uri="{D42A27DB-BD31-4B8C-83A1-F6EECF244321}">
                <p14:modId xmlns:p14="http://schemas.microsoft.com/office/powerpoint/2010/main" val="3528279863"/>
              </p:ext>
            </p:extLst>
          </p:nvPr>
        </p:nvGraphicFramePr>
        <p:xfrm>
          <a:off x="1457071" y="4829264"/>
          <a:ext cx="9597781" cy="1028510"/>
        </p:xfrm>
        <a:graphic>
          <a:graphicData uri="http://schemas.openxmlformats.org/drawingml/2006/table">
            <a:tbl>
              <a:tblPr firstRow="1" firstCol="1" bandRow="1">
                <a:tableStyleId>{5C22544A-7EE6-4342-B048-85BDC9FD1C3A}</a:tableStyleId>
              </a:tblPr>
              <a:tblGrid>
                <a:gridCol w="4780794">
                  <a:extLst>
                    <a:ext uri="{9D8B030D-6E8A-4147-A177-3AD203B41FA5}">
                      <a16:colId xmlns:a16="http://schemas.microsoft.com/office/drawing/2014/main" val="945318071"/>
                    </a:ext>
                  </a:extLst>
                </a:gridCol>
                <a:gridCol w="4816987">
                  <a:extLst>
                    <a:ext uri="{9D8B030D-6E8A-4147-A177-3AD203B41FA5}">
                      <a16:colId xmlns:a16="http://schemas.microsoft.com/office/drawing/2014/main" val="3215396366"/>
                    </a:ext>
                  </a:extLst>
                </a:gridCol>
              </a:tblGrid>
              <a:tr h="450850">
                <a:tc>
                  <a:txBody>
                    <a:bodyPr/>
                    <a:lstStyle/>
                    <a:p>
                      <a:pPr marL="342900" marR="0" lvl="0" indent="-342900" rtl="0">
                        <a:lnSpc>
                          <a:spcPct val="115000"/>
                        </a:lnSpc>
                        <a:spcBef>
                          <a:spcPts val="0"/>
                        </a:spcBef>
                        <a:spcAft>
                          <a:spcPts val="0"/>
                        </a:spcAft>
                        <a:buSzPts val="1400"/>
                        <a:buFont typeface="+mj-lt"/>
                        <a:buAutoNum type="arabicPeriod"/>
                      </a:pPr>
                      <a:r>
                        <a:rPr lang="en-US" sz="1400">
                          <a:effectLst/>
                        </a:rPr>
                        <a:t>Patient</a:t>
                      </a:r>
                      <a:r>
                        <a:rPr lang="en-US" sz="1200">
                          <a:effectLst/>
                        </a:rPr>
                        <a:t> can click” See all doctor button”    </a:t>
                      </a:r>
                      <a:endParaRPr lang="en-US" sz="1100">
                        <a:effectLst/>
                      </a:endParaRPr>
                    </a:p>
                    <a:p>
                      <a:pPr marL="22860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endParaRPr>
                    </a:p>
                    <a:p>
                      <a:pPr marL="0" marR="0">
                        <a:lnSpc>
                          <a:spcPct val="107000"/>
                        </a:lnSpc>
                        <a:spcBef>
                          <a:spcPts val="0"/>
                        </a:spcBef>
                        <a:spcAft>
                          <a:spcPts val="0"/>
                        </a:spcAft>
                      </a:pPr>
                      <a:r>
                        <a:rPr lang="en-US" sz="1200">
                          <a:effectLst/>
                        </a:rPr>
                        <a:t>.</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7573072"/>
                  </a:ext>
                </a:extLst>
              </a:tr>
              <a:tr h="450850">
                <a:tc>
                  <a:txBody>
                    <a:bodyPr/>
                    <a:lstStyle/>
                    <a:p>
                      <a:pPr marL="0" marR="0">
                        <a:lnSpc>
                          <a:spcPct val="107000"/>
                        </a:lnSpc>
                        <a:spcBef>
                          <a:spcPts val="0"/>
                        </a:spcBef>
                        <a:spcAft>
                          <a:spcPts val="0"/>
                        </a:spcAft>
                      </a:pPr>
                      <a:r>
                        <a:rPr lang="en-US" sz="1200">
                          <a:effectLst/>
                        </a:rPr>
                        <a:t>3.  </a:t>
                      </a:r>
                      <a:r>
                        <a:rPr lang="en-US" sz="1400">
                          <a:effectLst/>
                        </a:rPr>
                        <a:t>Patient</a:t>
                      </a:r>
                      <a:r>
                        <a:rPr lang="en-US" sz="1200">
                          <a:effectLst/>
                        </a:rPr>
                        <a:t> can click on “search box” and search for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Doctor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82642042"/>
                  </a:ext>
                </a:extLst>
              </a:tr>
            </a:tbl>
          </a:graphicData>
        </a:graphic>
      </p:graphicFrame>
      <p:sp>
        <p:nvSpPr>
          <p:cNvPr id="6" name="Rectangle 1">
            <a:extLst>
              <a:ext uri="{FF2B5EF4-FFF2-40B4-BE49-F238E27FC236}">
                <a16:creationId xmlns:a16="http://schemas.microsoft.com/office/drawing/2014/main" id="{89EE7CE8-DF30-4DC1-AD33-AED6EC5ED691}"/>
              </a:ext>
            </a:extLst>
          </p:cNvPr>
          <p:cNvSpPr>
            <a:spLocks noChangeArrowheads="1"/>
          </p:cNvSpPr>
          <p:nvPr/>
        </p:nvSpPr>
        <p:spPr bwMode="auto">
          <a:xfrm>
            <a:off x="2353612" y="4330676"/>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900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5841-23FF-46FD-9169-902D01C56865}"/>
              </a:ext>
            </a:extLst>
          </p:cNvPr>
          <p:cNvSpPr>
            <a:spLocks noGrp="1"/>
          </p:cNvSpPr>
          <p:nvPr>
            <p:ph type="title"/>
          </p:nvPr>
        </p:nvSpPr>
        <p:spPr/>
        <p:txBody>
          <a:bodyPr/>
          <a:lstStyle/>
          <a:p>
            <a:r>
              <a:rPr lang="en-US" dirty="0"/>
              <a:t>Show patient details</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0DFD389-8DD1-470C-8DBD-AF119F2A14EF}"/>
              </a:ext>
            </a:extLst>
          </p:cNvPr>
          <p:cNvGraphicFramePr>
            <a:graphicFrameLocks noGrp="1"/>
          </p:cNvGraphicFramePr>
          <p:nvPr>
            <p:ph idx="1"/>
            <p:extLst>
              <p:ext uri="{D42A27DB-BD31-4B8C-83A1-F6EECF244321}">
                <p14:modId xmlns:p14="http://schemas.microsoft.com/office/powerpoint/2010/main" val="677521962"/>
              </p:ext>
            </p:extLst>
          </p:nvPr>
        </p:nvGraphicFramePr>
        <p:xfrm>
          <a:off x="1451579" y="1914289"/>
          <a:ext cx="9603274" cy="22617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314232760"/>
                    </a:ext>
                  </a:extLst>
                </a:gridCol>
                <a:gridCol w="7266363">
                  <a:extLst>
                    <a:ext uri="{9D8B030D-6E8A-4147-A177-3AD203B41FA5}">
                      <a16:colId xmlns:a16="http://schemas.microsoft.com/office/drawing/2014/main" val="1596559654"/>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38870827"/>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73333958"/>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9776435"/>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see patient personal information and location and heartbeat, temperature, ECG on graph.</a:t>
                      </a: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62384382"/>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9811317"/>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046886"/>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1000811"/>
                  </a:ext>
                </a:extLst>
              </a:tr>
            </a:tbl>
          </a:graphicData>
        </a:graphic>
      </p:graphicFrame>
      <p:graphicFrame>
        <p:nvGraphicFramePr>
          <p:cNvPr id="5" name="Table 4">
            <a:extLst>
              <a:ext uri="{FF2B5EF4-FFF2-40B4-BE49-F238E27FC236}">
                <a16:creationId xmlns:a16="http://schemas.microsoft.com/office/drawing/2014/main" id="{A3605062-E096-4581-B193-7D01E81A2C05}"/>
              </a:ext>
            </a:extLst>
          </p:cNvPr>
          <p:cNvGraphicFramePr>
            <a:graphicFrameLocks noGrp="1"/>
          </p:cNvGraphicFramePr>
          <p:nvPr>
            <p:extLst>
              <p:ext uri="{D42A27DB-BD31-4B8C-83A1-F6EECF244321}">
                <p14:modId xmlns:p14="http://schemas.microsoft.com/office/powerpoint/2010/main" val="2913873981"/>
              </p:ext>
            </p:extLst>
          </p:nvPr>
        </p:nvGraphicFramePr>
        <p:xfrm>
          <a:off x="1451579" y="4634775"/>
          <a:ext cx="9603274" cy="7302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422975114"/>
                    </a:ext>
                  </a:extLst>
                </a:gridCol>
                <a:gridCol w="4819744">
                  <a:extLst>
                    <a:ext uri="{9D8B030D-6E8A-4147-A177-3AD203B41FA5}">
                      <a16:colId xmlns:a16="http://schemas.microsoft.com/office/drawing/2014/main" val="1516510563"/>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”See all patient</a:t>
                      </a:r>
                      <a:r>
                        <a:rPr lang="en-US" sz="1400">
                          <a:effectLst/>
                        </a:rPr>
                        <a:t> </a:t>
                      </a:r>
                      <a:r>
                        <a:rPr lang="en-US" sz="1200">
                          <a:effectLst/>
                        </a:rPr>
                        <a:t>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a:t>
                      </a:r>
                      <a:r>
                        <a:rPr lang="en-US" sz="1400" dirty="0">
                          <a:effectLst/>
                        </a:rPr>
                        <a:t> </a:t>
                      </a:r>
                      <a:r>
                        <a:rPr lang="en-US" sz="1200" dirty="0">
                          <a:effectLst/>
                        </a:rPr>
                        <a:t>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9665962"/>
                  </a:ext>
                </a:extLst>
              </a:tr>
              <a:tr h="279400">
                <a:tc>
                  <a:txBody>
                    <a:bodyPr/>
                    <a:lstStyle/>
                    <a:p>
                      <a:pPr marL="0" marR="0">
                        <a:lnSpc>
                          <a:spcPct val="107000"/>
                        </a:lnSpc>
                        <a:spcBef>
                          <a:spcPts val="0"/>
                        </a:spcBef>
                        <a:spcAft>
                          <a:spcPts val="0"/>
                        </a:spcAft>
                        <a:tabLst>
                          <a:tab pos="1047750" algn="l"/>
                        </a:tabLst>
                      </a:pPr>
                      <a:r>
                        <a:rPr lang="en-US" sz="1200">
                          <a:effectLst/>
                        </a:rPr>
                        <a:t>3. Admin select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1711782"/>
                  </a:ext>
                </a:extLst>
              </a:tr>
            </a:tbl>
          </a:graphicData>
        </a:graphic>
      </p:graphicFrame>
      <p:sp>
        <p:nvSpPr>
          <p:cNvPr id="6" name="Rectangle 1">
            <a:extLst>
              <a:ext uri="{FF2B5EF4-FFF2-40B4-BE49-F238E27FC236}">
                <a16:creationId xmlns:a16="http://schemas.microsoft.com/office/drawing/2014/main" id="{7270E755-1E77-4820-AAB6-87C1654CD528}"/>
              </a:ext>
            </a:extLst>
          </p:cNvPr>
          <p:cNvSpPr>
            <a:spLocks noChangeArrowheads="1"/>
          </p:cNvSpPr>
          <p:nvPr/>
        </p:nvSpPr>
        <p:spPr bwMode="auto">
          <a:xfrm>
            <a:off x="-134697" y="4092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659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751-C90A-4189-9EBD-E146D032EB54}"/>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A0D97050-A39D-4535-9586-4798964313EE}"/>
              </a:ext>
            </a:extLst>
          </p:cNvPr>
          <p:cNvGraphicFramePr>
            <a:graphicFrameLocks noGrp="1"/>
          </p:cNvGraphicFramePr>
          <p:nvPr>
            <p:ph idx="1"/>
            <p:extLst>
              <p:ext uri="{D42A27DB-BD31-4B8C-83A1-F6EECF244321}">
                <p14:modId xmlns:p14="http://schemas.microsoft.com/office/powerpoint/2010/main" val="3768207977"/>
              </p:ext>
            </p:extLst>
          </p:nvPr>
        </p:nvGraphicFramePr>
        <p:xfrm>
          <a:off x="1451579" y="2157442"/>
          <a:ext cx="9603275" cy="1868742"/>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55136094"/>
                    </a:ext>
                  </a:extLst>
                </a:gridCol>
                <a:gridCol w="7266364">
                  <a:extLst>
                    <a:ext uri="{9D8B030D-6E8A-4147-A177-3AD203B41FA5}">
                      <a16:colId xmlns:a16="http://schemas.microsoft.com/office/drawing/2014/main" val="2479450967"/>
                    </a:ext>
                  </a:extLst>
                </a:gridCol>
              </a:tblGrid>
              <a:tr h="0">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4214545"/>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29979549"/>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27203993"/>
                  </a:ext>
                </a:extLst>
              </a:tr>
              <a:tr h="279400">
                <a:tc>
                  <a:txBody>
                    <a:bodyPr/>
                    <a:lstStyle/>
                    <a:p>
                      <a:pPr marL="0" marR="0">
                        <a:lnSpc>
                          <a:spcPct val="107000"/>
                        </a:lnSpc>
                        <a:spcBef>
                          <a:spcPts val="0"/>
                        </a:spcBef>
                        <a:spcAft>
                          <a:spcPts val="0"/>
                        </a:spcAft>
                      </a:pPr>
                      <a:r>
                        <a:rPr lang="en-US" sz="1400">
                          <a:effectLst/>
                        </a:rPr>
                        <a:t>Purpose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37949543"/>
                  </a:ext>
                </a:extLst>
              </a:tr>
              <a:tr h="347980">
                <a:tc>
                  <a:txBody>
                    <a:bodyPr/>
                    <a:lstStyle/>
                    <a:p>
                      <a:pPr marL="0" marR="0">
                        <a:lnSpc>
                          <a:spcPct val="107000"/>
                        </a:lnSpc>
                        <a:spcBef>
                          <a:spcPts val="0"/>
                        </a:spcBef>
                        <a:spcAft>
                          <a:spcPts val="0"/>
                        </a:spcAft>
                      </a:pPr>
                      <a:r>
                        <a:rPr lang="en-US" sz="14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3210375"/>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57322340"/>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0840908"/>
                  </a:ext>
                </a:extLst>
              </a:tr>
            </a:tbl>
          </a:graphicData>
        </a:graphic>
      </p:graphicFrame>
      <p:graphicFrame>
        <p:nvGraphicFramePr>
          <p:cNvPr id="5" name="Table 4">
            <a:extLst>
              <a:ext uri="{FF2B5EF4-FFF2-40B4-BE49-F238E27FC236}">
                <a16:creationId xmlns:a16="http://schemas.microsoft.com/office/drawing/2014/main" id="{100CAC2A-43CE-4277-AAFB-6B8F8D5A6A2B}"/>
              </a:ext>
            </a:extLst>
          </p:cNvPr>
          <p:cNvGraphicFramePr>
            <a:graphicFrameLocks noGrp="1"/>
          </p:cNvGraphicFramePr>
          <p:nvPr>
            <p:extLst>
              <p:ext uri="{D42A27DB-BD31-4B8C-83A1-F6EECF244321}">
                <p14:modId xmlns:p14="http://schemas.microsoft.com/office/powerpoint/2010/main" val="3927426058"/>
              </p:ext>
            </p:extLst>
          </p:nvPr>
        </p:nvGraphicFramePr>
        <p:xfrm>
          <a:off x="1451579" y="4439478"/>
          <a:ext cx="9603275" cy="615553"/>
        </p:xfrm>
        <a:graphic>
          <a:graphicData uri="http://schemas.openxmlformats.org/drawingml/2006/table">
            <a:tbl>
              <a:tblPr firstRow="1" firstCol="1" bandRow="1">
                <a:tableStyleId>{5C22544A-7EE6-4342-B048-85BDC9FD1C3A}</a:tableStyleId>
              </a:tblPr>
              <a:tblGrid>
                <a:gridCol w="4790986">
                  <a:extLst>
                    <a:ext uri="{9D8B030D-6E8A-4147-A177-3AD203B41FA5}">
                      <a16:colId xmlns:a16="http://schemas.microsoft.com/office/drawing/2014/main" val="3883332571"/>
                    </a:ext>
                  </a:extLst>
                </a:gridCol>
                <a:gridCol w="4812289">
                  <a:extLst>
                    <a:ext uri="{9D8B030D-6E8A-4147-A177-3AD203B41FA5}">
                      <a16:colId xmlns:a16="http://schemas.microsoft.com/office/drawing/2014/main" val="542671900"/>
                    </a:ext>
                  </a:extLst>
                </a:gridCol>
              </a:tblGrid>
              <a:tr h="615553">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 Alert notification is activate when patient is login and System show the Alert notification to admin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076773"/>
                  </a:ext>
                </a:extLst>
              </a:tr>
            </a:tbl>
          </a:graphicData>
        </a:graphic>
      </p:graphicFrame>
      <p:sp>
        <p:nvSpPr>
          <p:cNvPr id="6" name="Rectangle 1">
            <a:extLst>
              <a:ext uri="{FF2B5EF4-FFF2-40B4-BE49-F238E27FC236}">
                <a16:creationId xmlns:a16="http://schemas.microsoft.com/office/drawing/2014/main" id="{CA9132A9-E6B1-44CD-A6FA-AF7FBEFE6391}"/>
              </a:ext>
            </a:extLst>
          </p:cNvPr>
          <p:cNvSpPr>
            <a:spLocks noChangeArrowheads="1"/>
          </p:cNvSpPr>
          <p:nvPr/>
        </p:nvSpPr>
        <p:spPr bwMode="auto">
          <a:xfrm>
            <a:off x="4777761" y="4135015"/>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558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B154-DA47-42F9-9F54-C88D8DFC790C}"/>
              </a:ext>
            </a:extLst>
          </p:cNvPr>
          <p:cNvSpPr>
            <a:spLocks noGrp="1"/>
          </p:cNvSpPr>
          <p:nvPr>
            <p:ph type="title"/>
          </p:nvPr>
        </p:nvSpPr>
        <p:spPr/>
        <p:txBody>
          <a:bodyPr/>
          <a:lstStyle/>
          <a:p>
            <a:r>
              <a:rPr lang="en-US" dirty="0"/>
              <a:t>Send message to doctor</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939B9EC0-A501-4DCE-916E-6FFFD2A2F712}"/>
              </a:ext>
            </a:extLst>
          </p:cNvPr>
          <p:cNvGraphicFramePr>
            <a:graphicFrameLocks noGrp="1"/>
          </p:cNvGraphicFramePr>
          <p:nvPr>
            <p:ph idx="1"/>
            <p:extLst>
              <p:ext uri="{D42A27DB-BD31-4B8C-83A1-F6EECF244321}">
                <p14:modId xmlns:p14="http://schemas.microsoft.com/office/powerpoint/2010/main" val="3636214781"/>
              </p:ext>
            </p:extLst>
          </p:nvPr>
        </p:nvGraphicFramePr>
        <p:xfrm>
          <a:off x="1451579" y="2091176"/>
          <a:ext cx="9603275" cy="203024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776756120"/>
                    </a:ext>
                  </a:extLst>
                </a:gridCol>
                <a:gridCol w="7266364">
                  <a:extLst>
                    <a:ext uri="{9D8B030D-6E8A-4147-A177-3AD203B41FA5}">
                      <a16:colId xmlns:a16="http://schemas.microsoft.com/office/drawing/2014/main" val="2480644476"/>
                    </a:ext>
                  </a:extLst>
                </a:gridCol>
              </a:tblGrid>
              <a:tr h="26967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message to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2930560"/>
                  </a:ext>
                </a:extLst>
              </a:tr>
              <a:tr h="322174">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1062901"/>
                  </a:ext>
                </a:extLst>
              </a:tr>
              <a:tr h="284921">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29746034"/>
                  </a:ext>
                </a:extLst>
              </a:tr>
              <a:tr h="303547">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send message to doctor and take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2957709"/>
                  </a:ext>
                </a:extLst>
              </a:tr>
              <a:tr h="37805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3653087"/>
                  </a:ext>
                </a:extLst>
              </a:tr>
              <a:tr h="23593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Message must sent to required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1127858"/>
                  </a:ext>
                </a:extLst>
              </a:tr>
              <a:tr h="23593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3666219"/>
                  </a:ext>
                </a:extLst>
              </a:tr>
            </a:tbl>
          </a:graphicData>
        </a:graphic>
      </p:graphicFrame>
      <p:graphicFrame>
        <p:nvGraphicFramePr>
          <p:cNvPr id="5" name="Table 4">
            <a:extLst>
              <a:ext uri="{FF2B5EF4-FFF2-40B4-BE49-F238E27FC236}">
                <a16:creationId xmlns:a16="http://schemas.microsoft.com/office/drawing/2014/main" id="{E2A667C9-0601-4CBE-A6F5-A9E73109D420}"/>
              </a:ext>
            </a:extLst>
          </p:cNvPr>
          <p:cNvGraphicFramePr>
            <a:graphicFrameLocks noGrp="1"/>
          </p:cNvGraphicFramePr>
          <p:nvPr>
            <p:extLst>
              <p:ext uri="{D42A27DB-BD31-4B8C-83A1-F6EECF244321}">
                <p14:modId xmlns:p14="http://schemas.microsoft.com/office/powerpoint/2010/main" val="1670858065"/>
              </p:ext>
            </p:extLst>
          </p:nvPr>
        </p:nvGraphicFramePr>
        <p:xfrm>
          <a:off x="1451578" y="4571097"/>
          <a:ext cx="9603275" cy="1259860"/>
        </p:xfrm>
        <a:graphic>
          <a:graphicData uri="http://schemas.openxmlformats.org/drawingml/2006/table">
            <a:tbl>
              <a:tblPr firstRow="1" firstCol="1" bandRow="1">
                <a:tableStyleId>{5C22544A-7EE6-4342-B048-85BDC9FD1C3A}</a:tableStyleId>
              </a:tblPr>
              <a:tblGrid>
                <a:gridCol w="4796312">
                  <a:extLst>
                    <a:ext uri="{9D8B030D-6E8A-4147-A177-3AD203B41FA5}">
                      <a16:colId xmlns:a16="http://schemas.microsoft.com/office/drawing/2014/main" val="4079573741"/>
                    </a:ext>
                  </a:extLst>
                </a:gridCol>
                <a:gridCol w="4806963">
                  <a:extLst>
                    <a:ext uri="{9D8B030D-6E8A-4147-A177-3AD203B41FA5}">
                      <a16:colId xmlns:a16="http://schemas.microsoft.com/office/drawing/2014/main" val="2681798286"/>
                    </a:ext>
                  </a:extLst>
                </a:gridCol>
              </a:tblGrid>
              <a:tr h="629930">
                <a:tc>
                  <a:txBody>
                    <a:bodyPr/>
                    <a:lstStyle/>
                    <a:p>
                      <a:pPr marL="0" marR="0">
                        <a:lnSpc>
                          <a:spcPct val="107000"/>
                        </a:lnSpc>
                        <a:spcBef>
                          <a:spcPts val="0"/>
                        </a:spcBef>
                        <a:spcAft>
                          <a:spcPts val="0"/>
                        </a:spcAft>
                      </a:pPr>
                      <a:r>
                        <a:rPr lang="en-US" sz="1200" dirty="0">
                          <a:effectLst/>
                        </a:rPr>
                        <a:t>1. Patient select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chat page is open.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8617011"/>
                  </a:ext>
                </a:extLst>
              </a:tr>
              <a:tr h="629930">
                <a:tc>
                  <a:txBody>
                    <a:bodyPr/>
                    <a:lstStyle/>
                    <a:p>
                      <a:pPr marL="0" marR="0">
                        <a:lnSpc>
                          <a:spcPct val="107000"/>
                        </a:lnSpc>
                        <a:spcBef>
                          <a:spcPts val="0"/>
                        </a:spcBef>
                        <a:spcAft>
                          <a:spcPts val="0"/>
                        </a:spcAft>
                      </a:pPr>
                      <a:r>
                        <a:rPr lang="en-US" sz="1200" dirty="0">
                          <a:effectLst/>
                        </a:rPr>
                        <a:t>3.Patient send massage to the doctor by clicking on “Send”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transfer patient’s massage to the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7481798"/>
                  </a:ext>
                </a:extLst>
              </a:tr>
            </a:tbl>
          </a:graphicData>
        </a:graphic>
      </p:graphicFrame>
      <p:sp>
        <p:nvSpPr>
          <p:cNvPr id="6" name="Rectangle 1">
            <a:extLst>
              <a:ext uri="{FF2B5EF4-FFF2-40B4-BE49-F238E27FC236}">
                <a16:creationId xmlns:a16="http://schemas.microsoft.com/office/drawing/2014/main" id="{FDAB6491-A1BA-447C-BE8D-C2EECE8FCBF2}"/>
              </a:ext>
            </a:extLst>
          </p:cNvPr>
          <p:cNvSpPr>
            <a:spLocks noChangeArrowheads="1"/>
          </p:cNvSpPr>
          <p:nvPr/>
        </p:nvSpPr>
        <p:spPr bwMode="auto">
          <a:xfrm>
            <a:off x="2651108" y="4051070"/>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438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2245-3233-4FBA-B7CC-AD22CEC168F7}"/>
              </a:ext>
            </a:extLst>
          </p:cNvPr>
          <p:cNvSpPr>
            <a:spLocks noGrp="1"/>
          </p:cNvSpPr>
          <p:nvPr>
            <p:ph type="title"/>
          </p:nvPr>
        </p:nvSpPr>
        <p:spPr/>
        <p:txBody>
          <a:bodyPr/>
          <a:lstStyle/>
          <a:p>
            <a:r>
              <a:rPr lang="en-US" b="1" dirty="0"/>
              <a:t>See all  medicine prescriptions list  (prescribe by doctor )</a:t>
            </a:r>
            <a:endParaRPr lang="en-US" dirty="0"/>
          </a:p>
        </p:txBody>
      </p:sp>
      <p:graphicFrame>
        <p:nvGraphicFramePr>
          <p:cNvPr id="4" name="Content Placeholder 3">
            <a:extLst>
              <a:ext uri="{FF2B5EF4-FFF2-40B4-BE49-F238E27FC236}">
                <a16:creationId xmlns:a16="http://schemas.microsoft.com/office/drawing/2014/main" id="{273D472E-39CC-4F23-91A5-755988C2163B}"/>
              </a:ext>
            </a:extLst>
          </p:cNvPr>
          <p:cNvGraphicFramePr>
            <a:graphicFrameLocks noGrp="1"/>
          </p:cNvGraphicFramePr>
          <p:nvPr>
            <p:ph idx="1"/>
            <p:extLst>
              <p:ext uri="{D42A27DB-BD31-4B8C-83A1-F6EECF244321}">
                <p14:modId xmlns:p14="http://schemas.microsoft.com/office/powerpoint/2010/main" val="3975287097"/>
              </p:ext>
            </p:extLst>
          </p:nvPr>
        </p:nvGraphicFramePr>
        <p:xfrm>
          <a:off x="1451579" y="2072045"/>
          <a:ext cx="9603275" cy="183769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122576637"/>
                    </a:ext>
                  </a:extLst>
                </a:gridCol>
                <a:gridCol w="7266364">
                  <a:extLst>
                    <a:ext uri="{9D8B030D-6E8A-4147-A177-3AD203B41FA5}">
                      <a16:colId xmlns:a16="http://schemas.microsoft.com/office/drawing/2014/main" val="59558459"/>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See all  medicine prescriptions list  (prescribe by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88999629"/>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56541485"/>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38909112"/>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see prescriptions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0995908"/>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0058842"/>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Show all prescriptions related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9085631"/>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9980343"/>
                  </a:ext>
                </a:extLst>
              </a:tr>
            </a:tbl>
          </a:graphicData>
        </a:graphic>
      </p:graphicFrame>
      <p:graphicFrame>
        <p:nvGraphicFramePr>
          <p:cNvPr id="5" name="Table 4">
            <a:extLst>
              <a:ext uri="{FF2B5EF4-FFF2-40B4-BE49-F238E27FC236}">
                <a16:creationId xmlns:a16="http://schemas.microsoft.com/office/drawing/2014/main" id="{64209EF3-EBE1-477E-9C9A-9818B59DECF3}"/>
              </a:ext>
            </a:extLst>
          </p:cNvPr>
          <p:cNvGraphicFramePr>
            <a:graphicFrameLocks noGrp="1"/>
          </p:cNvGraphicFramePr>
          <p:nvPr>
            <p:extLst>
              <p:ext uri="{D42A27DB-BD31-4B8C-83A1-F6EECF244321}">
                <p14:modId xmlns:p14="http://schemas.microsoft.com/office/powerpoint/2010/main" val="601989662"/>
              </p:ext>
            </p:extLst>
          </p:nvPr>
        </p:nvGraphicFramePr>
        <p:xfrm>
          <a:off x="1451579" y="4297394"/>
          <a:ext cx="9603275" cy="57940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3372648917"/>
                    </a:ext>
                  </a:extLst>
                </a:gridCol>
                <a:gridCol w="4819745">
                  <a:extLst>
                    <a:ext uri="{9D8B030D-6E8A-4147-A177-3AD203B41FA5}">
                      <a16:colId xmlns:a16="http://schemas.microsoft.com/office/drawing/2014/main" val="3272410022"/>
                    </a:ext>
                  </a:extLst>
                </a:gridCol>
              </a:tblGrid>
              <a:tr h="579405">
                <a:tc>
                  <a:txBody>
                    <a:bodyPr/>
                    <a:lstStyle/>
                    <a:p>
                      <a:pPr marL="0" marR="0">
                        <a:lnSpc>
                          <a:spcPct val="107000"/>
                        </a:lnSpc>
                        <a:spcBef>
                          <a:spcPts val="0"/>
                        </a:spcBef>
                        <a:spcAft>
                          <a:spcPts val="0"/>
                        </a:spcAft>
                      </a:pPr>
                      <a:r>
                        <a:rPr lang="en-US" sz="1200" dirty="0">
                          <a:effectLst/>
                        </a:rPr>
                        <a:t>1. Patient click ” See all  medicine prescriptions list 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Patient Medicine prescriptions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2261190"/>
                  </a:ext>
                </a:extLst>
              </a:tr>
            </a:tbl>
          </a:graphicData>
        </a:graphic>
      </p:graphicFrame>
      <p:sp>
        <p:nvSpPr>
          <p:cNvPr id="6" name="Rectangle 1">
            <a:extLst>
              <a:ext uri="{FF2B5EF4-FFF2-40B4-BE49-F238E27FC236}">
                <a16:creationId xmlns:a16="http://schemas.microsoft.com/office/drawing/2014/main" id="{D5B69600-A6EE-4430-8868-80D4D7251E79}"/>
              </a:ext>
            </a:extLst>
          </p:cNvPr>
          <p:cNvSpPr>
            <a:spLocks noChangeArrowheads="1"/>
          </p:cNvSpPr>
          <p:nvPr/>
        </p:nvSpPr>
        <p:spPr bwMode="auto">
          <a:xfrm>
            <a:off x="-450574" y="39097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302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673F-E17A-486E-AAF9-980A746792EA}"/>
              </a:ext>
            </a:extLst>
          </p:cNvPr>
          <p:cNvSpPr>
            <a:spLocks noGrp="1"/>
          </p:cNvSpPr>
          <p:nvPr>
            <p:ph type="title"/>
          </p:nvPr>
        </p:nvSpPr>
        <p:spPr>
          <a:xfrm>
            <a:off x="1451579" y="499720"/>
            <a:ext cx="9603275" cy="1049235"/>
          </a:xfrm>
        </p:spPr>
        <p:txBody>
          <a:bodyPr>
            <a:normAutofit fontScale="90000"/>
          </a:bodyPr>
          <a:lstStyle/>
          <a:p>
            <a:r>
              <a:rPr lang="en-US" b="1" dirty="0"/>
              <a:t>Doctor Android App</a:t>
            </a:r>
            <a:br>
              <a:rPr lang="en-US" dirty="0"/>
            </a:br>
            <a:br>
              <a:rPr lang="en-US" dirty="0"/>
            </a:br>
            <a:r>
              <a:rPr lang="en-US" b="1" dirty="0"/>
              <a:t>Login </a:t>
            </a:r>
            <a:endParaRPr lang="en-US" dirty="0"/>
          </a:p>
        </p:txBody>
      </p:sp>
      <p:graphicFrame>
        <p:nvGraphicFramePr>
          <p:cNvPr id="4" name="Content Placeholder 3">
            <a:extLst>
              <a:ext uri="{FF2B5EF4-FFF2-40B4-BE49-F238E27FC236}">
                <a16:creationId xmlns:a16="http://schemas.microsoft.com/office/drawing/2014/main" id="{0CB2DBEC-4643-4393-8A20-4332F8A2CDC8}"/>
              </a:ext>
            </a:extLst>
          </p:cNvPr>
          <p:cNvGraphicFramePr>
            <a:graphicFrameLocks noGrp="1"/>
          </p:cNvGraphicFramePr>
          <p:nvPr>
            <p:ph idx="1"/>
            <p:extLst>
              <p:ext uri="{D42A27DB-BD31-4B8C-83A1-F6EECF244321}">
                <p14:modId xmlns:p14="http://schemas.microsoft.com/office/powerpoint/2010/main" val="3714803979"/>
              </p:ext>
            </p:extLst>
          </p:nvPr>
        </p:nvGraphicFramePr>
        <p:xfrm>
          <a:off x="1451579" y="2038617"/>
          <a:ext cx="9603275" cy="20799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4278033775"/>
                    </a:ext>
                  </a:extLst>
                </a:gridCol>
                <a:gridCol w="7266364">
                  <a:extLst>
                    <a:ext uri="{9D8B030D-6E8A-4147-A177-3AD203B41FA5}">
                      <a16:colId xmlns:a16="http://schemas.microsoft.com/office/drawing/2014/main" val="451227672"/>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8545676"/>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1157851"/>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26445281"/>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login using phone number and password.</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4971897"/>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4007671"/>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all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023024"/>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8645812"/>
                  </a:ext>
                </a:extLst>
              </a:tr>
            </a:tbl>
          </a:graphicData>
        </a:graphic>
      </p:graphicFrame>
      <p:graphicFrame>
        <p:nvGraphicFramePr>
          <p:cNvPr id="5" name="Table 4">
            <a:extLst>
              <a:ext uri="{FF2B5EF4-FFF2-40B4-BE49-F238E27FC236}">
                <a16:creationId xmlns:a16="http://schemas.microsoft.com/office/drawing/2014/main" id="{76947334-6DB3-49AE-A0E6-FACDEBC12B32}"/>
              </a:ext>
            </a:extLst>
          </p:cNvPr>
          <p:cNvGraphicFramePr>
            <a:graphicFrameLocks noGrp="1"/>
          </p:cNvGraphicFramePr>
          <p:nvPr>
            <p:extLst>
              <p:ext uri="{D42A27DB-BD31-4B8C-83A1-F6EECF244321}">
                <p14:modId xmlns:p14="http://schemas.microsoft.com/office/powerpoint/2010/main" val="2006651579"/>
              </p:ext>
            </p:extLst>
          </p:nvPr>
        </p:nvGraphicFramePr>
        <p:xfrm>
          <a:off x="1451578" y="4693692"/>
          <a:ext cx="9603275" cy="1892638"/>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60273670"/>
                    </a:ext>
                  </a:extLst>
                </a:gridCol>
                <a:gridCol w="4819745">
                  <a:extLst>
                    <a:ext uri="{9D8B030D-6E8A-4147-A177-3AD203B41FA5}">
                      <a16:colId xmlns:a16="http://schemas.microsoft.com/office/drawing/2014/main" val="1977958418"/>
                    </a:ext>
                  </a:extLst>
                </a:gridCol>
              </a:tblGrid>
              <a:tr h="1892638">
                <a:tc>
                  <a:txBody>
                    <a:bodyPr/>
                    <a:lstStyle/>
                    <a:p>
                      <a:pPr marL="0" marR="0">
                        <a:lnSpc>
                          <a:spcPct val="107000"/>
                        </a:lnSpc>
                        <a:spcBef>
                          <a:spcPts val="0"/>
                        </a:spcBef>
                        <a:spcAft>
                          <a:spcPts val="0"/>
                        </a:spcAft>
                      </a:pPr>
                      <a:r>
                        <a:rPr lang="en-US" sz="1200" dirty="0">
                          <a:effectLst/>
                        </a:rPr>
                        <a:t>  1. Doctor  input  phone number, password.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Get phone number and password and verify from database.</a:t>
                      </a:r>
                      <a:endParaRPr lang="en-US" sz="1100" dirty="0">
                        <a:effectLst/>
                      </a:endParaRPr>
                    </a:p>
                    <a:p>
                      <a:pPr marL="0" marR="0" algn="just">
                        <a:lnSpc>
                          <a:spcPct val="107000"/>
                        </a:lnSpc>
                        <a:spcBef>
                          <a:spcPts val="0"/>
                        </a:spcBef>
                        <a:spcAft>
                          <a:spcPts val="0"/>
                        </a:spcAft>
                      </a:pPr>
                      <a:r>
                        <a:rPr lang="en-US" sz="1200" dirty="0">
                          <a:effectLst/>
                        </a:rPr>
                        <a:t>     a. If data is correct then it show message    </a:t>
                      </a:r>
                      <a:endParaRPr lang="en-US" sz="1100" dirty="0">
                        <a:effectLst/>
                      </a:endParaRPr>
                    </a:p>
                    <a:p>
                      <a:pPr marL="0" marR="0" algn="just">
                        <a:lnSpc>
                          <a:spcPct val="107000"/>
                        </a:lnSpc>
                        <a:spcBef>
                          <a:spcPts val="0"/>
                        </a:spcBef>
                        <a:spcAft>
                          <a:spcPts val="0"/>
                        </a:spcAft>
                      </a:pPr>
                      <a:r>
                        <a:rPr lang="en-US" sz="1200" dirty="0">
                          <a:effectLst/>
                        </a:rPr>
                        <a:t>        “Successfully logged in”.</a:t>
                      </a:r>
                      <a:endParaRPr lang="en-US" sz="1100" dirty="0">
                        <a:effectLst/>
                      </a:endParaRPr>
                    </a:p>
                    <a:p>
                      <a:pPr marL="0" marR="0" algn="just">
                        <a:lnSpc>
                          <a:spcPct val="107000"/>
                        </a:lnSpc>
                        <a:spcBef>
                          <a:spcPts val="0"/>
                        </a:spcBef>
                        <a:spcAft>
                          <a:spcPts val="0"/>
                        </a:spcAft>
                      </a:pPr>
                      <a:r>
                        <a:rPr lang="en-US" sz="1200" dirty="0">
                          <a:effectLst/>
                        </a:rPr>
                        <a:t>     b. if data is not correct then it show    </a:t>
                      </a:r>
                      <a:endParaRPr lang="en-US" sz="1100" dirty="0">
                        <a:effectLst/>
                      </a:endParaRPr>
                    </a:p>
                    <a:p>
                      <a:pPr marL="0" marR="0" algn="just">
                        <a:lnSpc>
                          <a:spcPct val="107000"/>
                        </a:lnSpc>
                        <a:spcBef>
                          <a:spcPts val="0"/>
                        </a:spcBef>
                        <a:spcAft>
                          <a:spcPts val="0"/>
                        </a:spcAft>
                      </a:pPr>
                      <a:r>
                        <a:rPr lang="en-US" sz="1200" dirty="0">
                          <a:effectLst/>
                        </a:rPr>
                        <a:t>        “invalid phone number and password “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4949419"/>
                  </a:ext>
                </a:extLst>
              </a:tr>
            </a:tbl>
          </a:graphicData>
        </a:graphic>
      </p:graphicFrame>
      <p:sp>
        <p:nvSpPr>
          <p:cNvPr id="6" name="Rectangle 1">
            <a:extLst>
              <a:ext uri="{FF2B5EF4-FFF2-40B4-BE49-F238E27FC236}">
                <a16:creationId xmlns:a16="http://schemas.microsoft.com/office/drawing/2014/main" id="{E3906971-F846-4FCE-81FC-272EB777DD0F}"/>
              </a:ext>
            </a:extLst>
          </p:cNvPr>
          <p:cNvSpPr>
            <a:spLocks noChangeArrowheads="1"/>
          </p:cNvSpPr>
          <p:nvPr/>
        </p:nvSpPr>
        <p:spPr bwMode="auto">
          <a:xfrm>
            <a:off x="-225287" y="4177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230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7609-8776-47D1-B49D-30AC2F472504}"/>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2B77B0B-3410-4135-9F8B-B6C3FFB62DD7}"/>
              </a:ext>
            </a:extLst>
          </p:cNvPr>
          <p:cNvGraphicFramePr>
            <a:graphicFrameLocks noGrp="1"/>
          </p:cNvGraphicFramePr>
          <p:nvPr>
            <p:ph idx="1"/>
            <p:extLst>
              <p:ext uri="{D42A27DB-BD31-4B8C-83A1-F6EECF244321}">
                <p14:modId xmlns:p14="http://schemas.microsoft.com/office/powerpoint/2010/main" val="2097018539"/>
              </p:ext>
            </p:extLst>
          </p:nvPr>
        </p:nvGraphicFramePr>
        <p:xfrm>
          <a:off x="1451579" y="1987828"/>
          <a:ext cx="9603275" cy="2248082"/>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524592928"/>
                    </a:ext>
                  </a:extLst>
                </a:gridCol>
                <a:gridCol w="7266364">
                  <a:extLst>
                    <a:ext uri="{9D8B030D-6E8A-4147-A177-3AD203B41FA5}">
                      <a16:colId xmlns:a16="http://schemas.microsoft.com/office/drawing/2014/main" val="2322172752"/>
                    </a:ext>
                  </a:extLst>
                </a:gridCol>
              </a:tblGrid>
              <a:tr h="265668">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61455557"/>
                  </a:ext>
                </a:extLst>
              </a:tr>
              <a:tr h="3627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3372811"/>
                  </a:ext>
                </a:extLst>
              </a:tr>
              <a:tr h="320822">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25868539"/>
                  </a:ext>
                </a:extLst>
              </a:tr>
              <a:tr h="341796">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1011626"/>
                  </a:ext>
                </a:extLst>
              </a:tr>
              <a:tr h="425691">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0311525"/>
                  </a:ext>
                </a:extLst>
              </a:tr>
              <a:tr h="265668">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5965603"/>
                  </a:ext>
                </a:extLst>
              </a:tr>
              <a:tr h="265668">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8231677"/>
                  </a:ext>
                </a:extLst>
              </a:tr>
            </a:tbl>
          </a:graphicData>
        </a:graphic>
      </p:graphicFrame>
      <p:graphicFrame>
        <p:nvGraphicFramePr>
          <p:cNvPr id="5" name="Table 4">
            <a:extLst>
              <a:ext uri="{FF2B5EF4-FFF2-40B4-BE49-F238E27FC236}">
                <a16:creationId xmlns:a16="http://schemas.microsoft.com/office/drawing/2014/main" id="{8E52FC20-5D0A-4A2D-8BEA-52F1B15073FF}"/>
              </a:ext>
            </a:extLst>
          </p:cNvPr>
          <p:cNvGraphicFramePr>
            <a:graphicFrameLocks noGrp="1"/>
          </p:cNvGraphicFramePr>
          <p:nvPr>
            <p:extLst>
              <p:ext uri="{D42A27DB-BD31-4B8C-83A1-F6EECF244321}">
                <p14:modId xmlns:p14="http://schemas.microsoft.com/office/powerpoint/2010/main" val="3247866370"/>
              </p:ext>
            </p:extLst>
          </p:nvPr>
        </p:nvGraphicFramePr>
        <p:xfrm>
          <a:off x="1451579" y="4784036"/>
          <a:ext cx="9603274" cy="87803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94042692"/>
                    </a:ext>
                  </a:extLst>
                </a:gridCol>
                <a:gridCol w="4819744">
                  <a:extLst>
                    <a:ext uri="{9D8B030D-6E8A-4147-A177-3AD203B41FA5}">
                      <a16:colId xmlns:a16="http://schemas.microsoft.com/office/drawing/2014/main" val="2518980934"/>
                    </a:ext>
                  </a:extLst>
                </a:gridCol>
              </a:tblGrid>
              <a:tr h="878032">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 Alert notification is activate when patient is login and system show the Alert notification to doctor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3372374"/>
                  </a:ext>
                </a:extLst>
              </a:tr>
            </a:tbl>
          </a:graphicData>
        </a:graphic>
      </p:graphicFrame>
      <p:sp>
        <p:nvSpPr>
          <p:cNvPr id="6" name="Rectangle 1">
            <a:extLst>
              <a:ext uri="{FF2B5EF4-FFF2-40B4-BE49-F238E27FC236}">
                <a16:creationId xmlns:a16="http://schemas.microsoft.com/office/drawing/2014/main" id="{7F9F2807-726D-41EA-B98F-55D0BBBE2E2F}"/>
              </a:ext>
            </a:extLst>
          </p:cNvPr>
          <p:cNvSpPr>
            <a:spLocks noChangeArrowheads="1"/>
          </p:cNvSpPr>
          <p:nvPr/>
        </p:nvSpPr>
        <p:spPr bwMode="auto">
          <a:xfrm>
            <a:off x="265044" y="42226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7722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ACB6-2F69-4EA4-AE2F-1E520B80F899}"/>
              </a:ext>
            </a:extLst>
          </p:cNvPr>
          <p:cNvSpPr>
            <a:spLocks noGrp="1"/>
          </p:cNvSpPr>
          <p:nvPr>
            <p:ph type="title"/>
          </p:nvPr>
        </p:nvSpPr>
        <p:spPr/>
        <p:txBody>
          <a:bodyPr/>
          <a:lstStyle/>
          <a:p>
            <a:r>
              <a:rPr lang="en-US" b="1" dirty="0"/>
              <a:t>See All Patient and Search </a:t>
            </a:r>
            <a:endParaRPr lang="en-US" dirty="0"/>
          </a:p>
        </p:txBody>
      </p:sp>
      <p:graphicFrame>
        <p:nvGraphicFramePr>
          <p:cNvPr id="4" name="Content Placeholder 3">
            <a:extLst>
              <a:ext uri="{FF2B5EF4-FFF2-40B4-BE49-F238E27FC236}">
                <a16:creationId xmlns:a16="http://schemas.microsoft.com/office/drawing/2014/main" id="{7535863E-A9C2-4048-9124-17E6F37774DF}"/>
              </a:ext>
            </a:extLst>
          </p:cNvPr>
          <p:cNvGraphicFramePr>
            <a:graphicFrameLocks noGrp="1"/>
          </p:cNvGraphicFramePr>
          <p:nvPr>
            <p:ph idx="1"/>
            <p:extLst>
              <p:ext uri="{D42A27DB-BD31-4B8C-83A1-F6EECF244321}">
                <p14:modId xmlns:p14="http://schemas.microsoft.com/office/powerpoint/2010/main" val="3513974763"/>
              </p:ext>
            </p:extLst>
          </p:nvPr>
        </p:nvGraphicFramePr>
        <p:xfrm>
          <a:off x="1451578" y="1991780"/>
          <a:ext cx="9603275" cy="2221548"/>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3800688513"/>
                    </a:ext>
                  </a:extLst>
                </a:gridCol>
                <a:gridCol w="7293376">
                  <a:extLst>
                    <a:ext uri="{9D8B030D-6E8A-4147-A177-3AD203B41FA5}">
                      <a16:colId xmlns:a16="http://schemas.microsoft.com/office/drawing/2014/main" val="1309735304"/>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See All Patient and Search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26192344"/>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87342959"/>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112932"/>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search and see all patient list.</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03737777"/>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5805955"/>
                  </a:ext>
                </a:extLst>
              </a:tr>
              <a:tr h="307975">
                <a:tc>
                  <a:txBody>
                    <a:bodyPr/>
                    <a:lstStyle/>
                    <a:p>
                      <a:pPr marL="0" marR="0">
                        <a:lnSpc>
                          <a:spcPct val="107000"/>
                        </a:lnSpc>
                        <a:spcBef>
                          <a:spcPts val="0"/>
                        </a:spcBef>
                        <a:spcAft>
                          <a:spcPts val="0"/>
                        </a:spcAft>
                      </a:pPr>
                      <a:r>
                        <a:rPr lang="en-US" sz="1400" dirty="0">
                          <a:effectLst/>
                        </a:rPr>
                        <a:t>Post-condition: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patient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0026957"/>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399607"/>
                  </a:ext>
                </a:extLst>
              </a:tr>
            </a:tbl>
          </a:graphicData>
        </a:graphic>
      </p:graphicFrame>
      <p:graphicFrame>
        <p:nvGraphicFramePr>
          <p:cNvPr id="5" name="Table 4">
            <a:extLst>
              <a:ext uri="{FF2B5EF4-FFF2-40B4-BE49-F238E27FC236}">
                <a16:creationId xmlns:a16="http://schemas.microsoft.com/office/drawing/2014/main" id="{14A49BD6-1B3A-40E4-81A6-0B4A33856694}"/>
              </a:ext>
            </a:extLst>
          </p:cNvPr>
          <p:cNvGraphicFramePr>
            <a:graphicFrameLocks noGrp="1"/>
          </p:cNvGraphicFramePr>
          <p:nvPr>
            <p:extLst>
              <p:ext uri="{D42A27DB-BD31-4B8C-83A1-F6EECF244321}">
                <p14:modId xmlns:p14="http://schemas.microsoft.com/office/powerpoint/2010/main" val="55498078"/>
              </p:ext>
            </p:extLst>
          </p:nvPr>
        </p:nvGraphicFramePr>
        <p:xfrm>
          <a:off x="1451577" y="4643352"/>
          <a:ext cx="9603275" cy="111889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3646641750"/>
                    </a:ext>
                  </a:extLst>
                </a:gridCol>
                <a:gridCol w="4819745">
                  <a:extLst>
                    <a:ext uri="{9D8B030D-6E8A-4147-A177-3AD203B41FA5}">
                      <a16:colId xmlns:a16="http://schemas.microsoft.com/office/drawing/2014/main" val="3251669400"/>
                    </a:ext>
                  </a:extLst>
                </a:gridCol>
              </a:tblGrid>
              <a:tr h="628425">
                <a:tc>
                  <a:txBody>
                    <a:bodyPr/>
                    <a:lstStyle/>
                    <a:p>
                      <a:pPr marL="342900" marR="0" lvl="0" indent="-342900" rtl="0">
                        <a:lnSpc>
                          <a:spcPct val="115000"/>
                        </a:lnSpc>
                        <a:spcBef>
                          <a:spcPts val="0"/>
                        </a:spcBef>
                        <a:spcAft>
                          <a:spcPts val="0"/>
                        </a:spcAft>
                        <a:buSzPts val="1400"/>
                        <a:buFont typeface="+mj-lt"/>
                        <a:buAutoNum type="arabicPeriod"/>
                      </a:pPr>
                      <a:r>
                        <a:rPr lang="en-US" sz="1400" dirty="0">
                          <a:effectLst/>
                        </a:rPr>
                        <a:t>Doctor </a:t>
                      </a:r>
                      <a:r>
                        <a:rPr lang="en-US" sz="1200" dirty="0">
                          <a:effectLst/>
                        </a:rPr>
                        <a:t>can click” See all doctor button”    </a:t>
                      </a:r>
                      <a:endParaRPr lang="en-US" sz="1100" dirty="0">
                        <a:effectLst/>
                      </a:endParaRPr>
                    </a:p>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 list retrieved from database and show on page.</a:t>
                      </a:r>
                      <a:endParaRPr lang="en-US" sz="1100" dirty="0">
                        <a:effectLst/>
                      </a:endParaRPr>
                    </a:p>
                    <a:p>
                      <a:pPr marL="0" marR="0">
                        <a:lnSpc>
                          <a:spcPct val="107000"/>
                        </a:lnSpc>
                        <a:spcBef>
                          <a:spcPts val="0"/>
                        </a:spcBef>
                        <a:spcAft>
                          <a:spcPts val="0"/>
                        </a:spcAft>
                      </a:pPr>
                      <a:r>
                        <a:rPr lang="en-US" sz="1200" dirty="0">
                          <a:effectLst/>
                        </a:rPr>
                        <a:t>.</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1226435"/>
                  </a:ext>
                </a:extLst>
              </a:tr>
              <a:tr h="490471">
                <a:tc>
                  <a:txBody>
                    <a:bodyPr/>
                    <a:lstStyle/>
                    <a:p>
                      <a:pPr marL="0" marR="0">
                        <a:lnSpc>
                          <a:spcPct val="107000"/>
                        </a:lnSpc>
                        <a:spcBef>
                          <a:spcPts val="0"/>
                        </a:spcBef>
                        <a:spcAft>
                          <a:spcPts val="0"/>
                        </a:spcAft>
                      </a:pPr>
                      <a:r>
                        <a:rPr lang="en-US" sz="1200">
                          <a:effectLst/>
                        </a:rPr>
                        <a:t>3.  </a:t>
                      </a:r>
                      <a:r>
                        <a:rPr lang="en-US" sz="1400">
                          <a:effectLst/>
                        </a:rPr>
                        <a:t>Doctor </a:t>
                      </a:r>
                      <a:r>
                        <a:rPr lang="en-US" sz="1200">
                          <a:effectLst/>
                        </a:rPr>
                        <a:t>can click on “search box” and search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2180129"/>
                  </a:ext>
                </a:extLst>
              </a:tr>
            </a:tbl>
          </a:graphicData>
        </a:graphic>
      </p:graphicFrame>
      <p:sp>
        <p:nvSpPr>
          <p:cNvPr id="6" name="Rectangle 1">
            <a:extLst>
              <a:ext uri="{FF2B5EF4-FFF2-40B4-BE49-F238E27FC236}">
                <a16:creationId xmlns:a16="http://schemas.microsoft.com/office/drawing/2014/main" id="{43E7D429-B3B1-4B18-B078-F70AECAF3669}"/>
              </a:ext>
            </a:extLst>
          </p:cNvPr>
          <p:cNvSpPr>
            <a:spLocks noChangeArrowheads="1"/>
          </p:cNvSpPr>
          <p:nvPr/>
        </p:nvSpPr>
        <p:spPr bwMode="auto">
          <a:xfrm>
            <a:off x="2651107" y="4213328"/>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54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CF6F-54C2-4B07-BF7F-BDD83EA0D6FC}"/>
              </a:ext>
            </a:extLst>
          </p:cNvPr>
          <p:cNvSpPr>
            <a:spLocks noGrp="1"/>
          </p:cNvSpPr>
          <p:nvPr>
            <p:ph type="title"/>
          </p:nvPr>
        </p:nvSpPr>
        <p:spPr/>
        <p:txBody>
          <a:bodyPr>
            <a:normAutofit fontScale="90000"/>
          </a:bodyPr>
          <a:lstStyle/>
          <a:p>
            <a:r>
              <a:rPr lang="en-AU" b="1" dirty="0">
                <a:latin typeface="Times New Roman" panose="02020603050405020304" pitchFamily="18" charset="0"/>
                <a:ea typeface="Cambria" panose="02040503050406030204" pitchFamily="18" charset="0"/>
                <a:cs typeface="Times New Roman" panose="02020603050405020304" pitchFamily="18" charset="0"/>
              </a:rPr>
              <a:t>Critical Analysis from 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F78AF6-144A-44D6-A3BB-60C4B9FEBB9E}"/>
              </a:ext>
            </a:extLst>
          </p:cNvPr>
          <p:cNvSpPr>
            <a:spLocks noGrp="1"/>
          </p:cNvSpPr>
          <p:nvPr>
            <p:ph idx="1"/>
          </p:nvPr>
        </p:nvSpPr>
        <p:spPr/>
        <p:txBody>
          <a:bodyPr/>
          <a:lstStyle/>
          <a:p>
            <a:pPr indent="0" algn="just">
              <a:spcAft>
                <a:spcPts val="1000"/>
              </a:spcAft>
              <a:buNone/>
            </a:pPr>
            <a:r>
              <a:rPr lang="en-AU" dirty="0">
                <a:latin typeface="Times New Roman" panose="02020603050405020304" pitchFamily="18" charset="0"/>
                <a:ea typeface="Cambria" panose="02040503050406030204" pitchFamily="18" charset="0"/>
                <a:cs typeface="Times New Roman" panose="02020603050405020304" pitchFamily="18" charset="0"/>
              </a:rPr>
              <a:t>	In existing system there are major problem is  security. Patient cannot communicate with doctor and doctor cannot prescribe medicine to patient. In our system we are using asymmetric cryptography for security between IOT device and server.  We build a complete web panel and android app for doctor and patient with new tools and language. Through android app doctor and patient can communicate in secure network. Doctor can monitor patient health and prescribe medicine.</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7682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5A5C-BF96-4719-94AB-0EBE74C02E90}"/>
              </a:ext>
            </a:extLst>
          </p:cNvPr>
          <p:cNvSpPr>
            <a:spLocks noGrp="1"/>
          </p:cNvSpPr>
          <p:nvPr>
            <p:ph type="title"/>
          </p:nvPr>
        </p:nvSpPr>
        <p:spPr/>
        <p:txBody>
          <a:bodyPr/>
          <a:lstStyle/>
          <a:p>
            <a:r>
              <a:rPr lang="en-US" b="1" dirty="0"/>
              <a:t>Show patient details</a:t>
            </a:r>
            <a:endParaRPr lang="en-US" dirty="0"/>
          </a:p>
        </p:txBody>
      </p:sp>
      <p:graphicFrame>
        <p:nvGraphicFramePr>
          <p:cNvPr id="4" name="Content Placeholder 3">
            <a:extLst>
              <a:ext uri="{FF2B5EF4-FFF2-40B4-BE49-F238E27FC236}">
                <a16:creationId xmlns:a16="http://schemas.microsoft.com/office/drawing/2014/main" id="{DE220282-504F-4552-BE76-38FE3E1802BE}"/>
              </a:ext>
            </a:extLst>
          </p:cNvPr>
          <p:cNvGraphicFramePr>
            <a:graphicFrameLocks noGrp="1"/>
          </p:cNvGraphicFramePr>
          <p:nvPr>
            <p:ph idx="1"/>
            <p:extLst>
              <p:ext uri="{D42A27DB-BD31-4B8C-83A1-F6EECF244321}">
                <p14:modId xmlns:p14="http://schemas.microsoft.com/office/powerpoint/2010/main" val="2460257931"/>
              </p:ext>
            </p:extLst>
          </p:nvPr>
        </p:nvGraphicFramePr>
        <p:xfrm>
          <a:off x="1451579" y="2023706"/>
          <a:ext cx="9603275" cy="2153887"/>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683091709"/>
                    </a:ext>
                  </a:extLst>
                </a:gridCol>
                <a:gridCol w="7266364">
                  <a:extLst>
                    <a:ext uri="{9D8B030D-6E8A-4147-A177-3AD203B41FA5}">
                      <a16:colId xmlns:a16="http://schemas.microsoft.com/office/drawing/2014/main" val="3759485178"/>
                    </a:ext>
                  </a:extLst>
                </a:gridCol>
              </a:tblGrid>
              <a:tr h="254537">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Show patient details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46160728"/>
                  </a:ext>
                </a:extLst>
              </a:tr>
              <a:tr h="3475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24197750"/>
                  </a:ext>
                </a:extLst>
              </a:tr>
              <a:tr h="307379">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6336115"/>
                  </a:ext>
                </a:extLst>
              </a:tr>
              <a:tr h="327474">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 can see patient personal information,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42144732"/>
                  </a:ext>
                </a:extLst>
              </a:tr>
              <a:tr h="40785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5800418"/>
                  </a:ext>
                </a:extLst>
              </a:tr>
              <a:tr h="25453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5613354"/>
                  </a:ext>
                </a:extLst>
              </a:tr>
              <a:tr h="25453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9605252"/>
                  </a:ext>
                </a:extLst>
              </a:tr>
            </a:tbl>
          </a:graphicData>
        </a:graphic>
      </p:graphicFrame>
      <p:graphicFrame>
        <p:nvGraphicFramePr>
          <p:cNvPr id="5" name="Table 4">
            <a:extLst>
              <a:ext uri="{FF2B5EF4-FFF2-40B4-BE49-F238E27FC236}">
                <a16:creationId xmlns:a16="http://schemas.microsoft.com/office/drawing/2014/main" id="{DBC33F68-AEAB-4E9F-B0A6-2CB60BB80A63}"/>
              </a:ext>
            </a:extLst>
          </p:cNvPr>
          <p:cNvGraphicFramePr>
            <a:graphicFrameLocks noGrp="1"/>
          </p:cNvGraphicFramePr>
          <p:nvPr>
            <p:extLst>
              <p:ext uri="{D42A27DB-BD31-4B8C-83A1-F6EECF244321}">
                <p14:modId xmlns:p14="http://schemas.microsoft.com/office/powerpoint/2010/main" val="182813581"/>
              </p:ext>
            </p:extLst>
          </p:nvPr>
        </p:nvGraphicFramePr>
        <p:xfrm>
          <a:off x="1451578" y="5015241"/>
          <a:ext cx="9603275" cy="105600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09773979"/>
                    </a:ext>
                  </a:extLst>
                </a:gridCol>
                <a:gridCol w="4819745">
                  <a:extLst>
                    <a:ext uri="{9D8B030D-6E8A-4147-A177-3AD203B41FA5}">
                      <a16:colId xmlns:a16="http://schemas.microsoft.com/office/drawing/2014/main" val="2416951083"/>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Doctor click ”See all patient</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5508908"/>
                  </a:ext>
                </a:extLst>
              </a:tr>
              <a:tr h="605155">
                <a:tc>
                  <a:txBody>
                    <a:bodyPr/>
                    <a:lstStyle/>
                    <a:p>
                      <a:pPr marL="0" marR="0">
                        <a:lnSpc>
                          <a:spcPct val="107000"/>
                        </a:lnSpc>
                        <a:spcBef>
                          <a:spcPts val="0"/>
                        </a:spcBef>
                        <a:spcAft>
                          <a:spcPts val="0"/>
                        </a:spcAft>
                        <a:tabLst>
                          <a:tab pos="1047750" algn="l"/>
                        </a:tabLst>
                      </a:pPr>
                      <a:r>
                        <a:rPr lang="en-US" sz="1200" dirty="0">
                          <a:effectLst/>
                        </a:rPr>
                        <a:t>3. Doctor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7991120"/>
                  </a:ext>
                </a:extLst>
              </a:tr>
            </a:tbl>
          </a:graphicData>
        </a:graphic>
      </p:graphicFrame>
      <p:sp>
        <p:nvSpPr>
          <p:cNvPr id="6" name="Rectangle 1">
            <a:extLst>
              <a:ext uri="{FF2B5EF4-FFF2-40B4-BE49-F238E27FC236}">
                <a16:creationId xmlns:a16="http://schemas.microsoft.com/office/drawing/2014/main" id="{5AF21096-54FD-42AB-9B86-0D6B3F77D8E1}"/>
              </a:ext>
            </a:extLst>
          </p:cNvPr>
          <p:cNvSpPr>
            <a:spLocks noChangeArrowheads="1"/>
          </p:cNvSpPr>
          <p:nvPr/>
        </p:nvSpPr>
        <p:spPr bwMode="auto">
          <a:xfrm>
            <a:off x="2493892" y="4177594"/>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577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97CB-45A2-4A88-B382-C6006AAB18FC}"/>
              </a:ext>
            </a:extLst>
          </p:cNvPr>
          <p:cNvSpPr>
            <a:spLocks noGrp="1"/>
          </p:cNvSpPr>
          <p:nvPr>
            <p:ph type="title"/>
          </p:nvPr>
        </p:nvSpPr>
        <p:spPr/>
        <p:txBody>
          <a:bodyPr/>
          <a:lstStyle/>
          <a:p>
            <a:r>
              <a:rPr lang="en-US" dirty="0"/>
              <a:t>Send message to Patient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D2DF3D8-3E48-43B9-B778-873EEBF223A7}"/>
              </a:ext>
            </a:extLst>
          </p:cNvPr>
          <p:cNvGraphicFramePr>
            <a:graphicFrameLocks noGrp="1"/>
          </p:cNvGraphicFramePr>
          <p:nvPr>
            <p:ph idx="1"/>
            <p:extLst>
              <p:ext uri="{D42A27DB-BD31-4B8C-83A1-F6EECF244321}">
                <p14:modId xmlns:p14="http://schemas.microsoft.com/office/powerpoint/2010/main" val="3414846186"/>
              </p:ext>
            </p:extLst>
          </p:nvPr>
        </p:nvGraphicFramePr>
        <p:xfrm>
          <a:off x="1451579" y="1996346"/>
          <a:ext cx="9603275" cy="2244347"/>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616770209"/>
                    </a:ext>
                  </a:extLst>
                </a:gridCol>
                <a:gridCol w="7266364">
                  <a:extLst>
                    <a:ext uri="{9D8B030D-6E8A-4147-A177-3AD203B41FA5}">
                      <a16:colId xmlns:a16="http://schemas.microsoft.com/office/drawing/2014/main" val="3435752141"/>
                    </a:ext>
                  </a:extLst>
                </a:gridCol>
              </a:tblGrid>
              <a:tr h="289267">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message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1505226"/>
                  </a:ext>
                </a:extLst>
              </a:tr>
              <a:tr h="345580">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00516528"/>
                  </a:ext>
                </a:extLst>
              </a:tr>
              <a:tr h="37222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50693382"/>
                  </a:ext>
                </a:extLst>
              </a:tr>
              <a:tr h="3256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send message to patient and give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5379688"/>
                  </a:ext>
                </a:extLst>
              </a:tr>
              <a:tr h="40552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8632123"/>
                  </a:ext>
                </a:extLst>
              </a:tr>
              <a:tr h="25308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Message must sent to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328175"/>
                  </a:ext>
                </a:extLst>
              </a:tr>
              <a:tr h="25308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216351"/>
                  </a:ext>
                </a:extLst>
              </a:tr>
            </a:tbl>
          </a:graphicData>
        </a:graphic>
      </p:graphicFrame>
      <p:graphicFrame>
        <p:nvGraphicFramePr>
          <p:cNvPr id="5" name="Table 4">
            <a:extLst>
              <a:ext uri="{FF2B5EF4-FFF2-40B4-BE49-F238E27FC236}">
                <a16:creationId xmlns:a16="http://schemas.microsoft.com/office/drawing/2014/main" id="{ED42F31C-FEB8-4D20-B6F5-BC5C50E2C693}"/>
              </a:ext>
            </a:extLst>
          </p:cNvPr>
          <p:cNvGraphicFramePr>
            <a:graphicFrameLocks noGrp="1"/>
          </p:cNvGraphicFramePr>
          <p:nvPr>
            <p:extLst>
              <p:ext uri="{D42A27DB-BD31-4B8C-83A1-F6EECF244321}">
                <p14:modId xmlns:p14="http://schemas.microsoft.com/office/powerpoint/2010/main" val="1669592010"/>
              </p:ext>
            </p:extLst>
          </p:nvPr>
        </p:nvGraphicFramePr>
        <p:xfrm>
          <a:off x="1451578" y="4611885"/>
          <a:ext cx="9603275" cy="1181474"/>
        </p:xfrm>
        <a:graphic>
          <a:graphicData uri="http://schemas.openxmlformats.org/drawingml/2006/table">
            <a:tbl>
              <a:tblPr firstRow="1" firstCol="1" bandRow="1">
                <a:tableStyleId>{5C22544A-7EE6-4342-B048-85BDC9FD1C3A}</a:tableStyleId>
              </a:tblPr>
              <a:tblGrid>
                <a:gridCol w="4796312">
                  <a:extLst>
                    <a:ext uri="{9D8B030D-6E8A-4147-A177-3AD203B41FA5}">
                      <a16:colId xmlns:a16="http://schemas.microsoft.com/office/drawing/2014/main" val="72554396"/>
                    </a:ext>
                  </a:extLst>
                </a:gridCol>
                <a:gridCol w="4806963">
                  <a:extLst>
                    <a:ext uri="{9D8B030D-6E8A-4147-A177-3AD203B41FA5}">
                      <a16:colId xmlns:a16="http://schemas.microsoft.com/office/drawing/2014/main" val="1957129679"/>
                    </a:ext>
                  </a:extLst>
                </a:gridCol>
              </a:tblGrid>
              <a:tr h="590737">
                <a:tc>
                  <a:txBody>
                    <a:bodyPr/>
                    <a:lstStyle/>
                    <a:p>
                      <a:pPr marL="0" marR="0">
                        <a:lnSpc>
                          <a:spcPct val="107000"/>
                        </a:lnSpc>
                        <a:spcBef>
                          <a:spcPts val="0"/>
                        </a:spcBef>
                        <a:spcAft>
                          <a:spcPts val="0"/>
                        </a:spcAft>
                      </a:pPr>
                      <a:r>
                        <a:rPr lang="en-US" sz="1200" dirty="0">
                          <a:effectLst/>
                        </a:rPr>
                        <a:t>1. Doctor select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chat page is open.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3895638"/>
                  </a:ext>
                </a:extLst>
              </a:tr>
              <a:tr h="590737">
                <a:tc>
                  <a:txBody>
                    <a:bodyPr/>
                    <a:lstStyle/>
                    <a:p>
                      <a:pPr marL="0" marR="0">
                        <a:lnSpc>
                          <a:spcPct val="107000"/>
                        </a:lnSpc>
                        <a:spcBef>
                          <a:spcPts val="0"/>
                        </a:spcBef>
                        <a:spcAft>
                          <a:spcPts val="0"/>
                        </a:spcAft>
                      </a:pPr>
                      <a:r>
                        <a:rPr lang="en-US" sz="1200">
                          <a:effectLst/>
                        </a:rPr>
                        <a:t>3. Doctor send massage to the patient by clicking on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transfer Doctor’s massage to the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4022603"/>
                  </a:ext>
                </a:extLst>
              </a:tr>
            </a:tbl>
          </a:graphicData>
        </a:graphic>
      </p:graphicFrame>
      <p:sp>
        <p:nvSpPr>
          <p:cNvPr id="6" name="Rectangle 1">
            <a:extLst>
              <a:ext uri="{FF2B5EF4-FFF2-40B4-BE49-F238E27FC236}">
                <a16:creationId xmlns:a16="http://schemas.microsoft.com/office/drawing/2014/main" id="{FF0578EB-AE54-45AC-97F0-E6CE96675408}"/>
              </a:ext>
            </a:extLst>
          </p:cNvPr>
          <p:cNvSpPr>
            <a:spLocks noChangeArrowheads="1"/>
          </p:cNvSpPr>
          <p:nvPr/>
        </p:nvSpPr>
        <p:spPr bwMode="auto">
          <a:xfrm>
            <a:off x="-159026" y="41546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96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CCE2-1084-4853-8AD4-BAF4139FFC48}"/>
              </a:ext>
            </a:extLst>
          </p:cNvPr>
          <p:cNvSpPr>
            <a:spLocks noGrp="1"/>
          </p:cNvSpPr>
          <p:nvPr>
            <p:ph type="title"/>
          </p:nvPr>
        </p:nvSpPr>
        <p:spPr/>
        <p:txBody>
          <a:bodyPr/>
          <a:lstStyle/>
          <a:p>
            <a:r>
              <a:rPr lang="en-US" dirty="0"/>
              <a:t>See  medicine prescriptions list patient wise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5A36C37-2B14-44C5-81DE-47898ADB7229}"/>
              </a:ext>
            </a:extLst>
          </p:cNvPr>
          <p:cNvGraphicFramePr>
            <a:graphicFrameLocks noGrp="1"/>
          </p:cNvGraphicFramePr>
          <p:nvPr>
            <p:ph idx="1"/>
            <p:extLst>
              <p:ext uri="{D42A27DB-BD31-4B8C-83A1-F6EECF244321}">
                <p14:modId xmlns:p14="http://schemas.microsoft.com/office/powerpoint/2010/main" val="3998218365"/>
              </p:ext>
            </p:extLst>
          </p:nvPr>
        </p:nvGraphicFramePr>
        <p:xfrm>
          <a:off x="1451579" y="1994550"/>
          <a:ext cx="9603275" cy="232565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97065735"/>
                    </a:ext>
                  </a:extLst>
                </a:gridCol>
                <a:gridCol w="7266364">
                  <a:extLst>
                    <a:ext uri="{9D8B030D-6E8A-4147-A177-3AD203B41FA5}">
                      <a16:colId xmlns:a16="http://schemas.microsoft.com/office/drawing/2014/main" val="2238446997"/>
                    </a:ext>
                  </a:extLst>
                </a:gridCol>
              </a:tblGrid>
              <a:tr h="26625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medicine prescriptions list patient wise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72079237"/>
                  </a:ext>
                </a:extLst>
              </a:tr>
              <a:tr h="31808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568957"/>
                  </a:ext>
                </a:extLst>
              </a:tr>
              <a:tr h="34261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35726401"/>
                  </a:ext>
                </a:extLst>
              </a:tr>
              <a:tr h="559551">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see prescriptions list patient wise.</a:t>
                      </a:r>
                      <a:endParaRPr lang="en-US" sz="1100">
                        <a:effectLst/>
                      </a:endParaRPr>
                    </a:p>
                    <a:p>
                      <a:pPr marL="0" marR="0">
                        <a:lnSpc>
                          <a:spcPct val="107000"/>
                        </a:lnSpc>
                        <a:spcBef>
                          <a:spcPts val="0"/>
                        </a:spcBef>
                        <a:spcAft>
                          <a:spcPts val="60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8333235"/>
                  </a:ext>
                </a:extLst>
              </a:tr>
              <a:tr h="37326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Open  prescriptions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5217171"/>
                  </a:ext>
                </a:extLst>
              </a:tr>
              <a:tr h="23294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Show all prescriptions related to selected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4456541"/>
                  </a:ext>
                </a:extLst>
              </a:tr>
              <a:tr h="23294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6772984"/>
                  </a:ext>
                </a:extLst>
              </a:tr>
            </a:tbl>
          </a:graphicData>
        </a:graphic>
      </p:graphicFrame>
      <p:graphicFrame>
        <p:nvGraphicFramePr>
          <p:cNvPr id="5" name="Table 4">
            <a:extLst>
              <a:ext uri="{FF2B5EF4-FFF2-40B4-BE49-F238E27FC236}">
                <a16:creationId xmlns:a16="http://schemas.microsoft.com/office/drawing/2014/main" id="{423CDBE9-F9A9-4EB0-85A1-07B5ADE61566}"/>
              </a:ext>
            </a:extLst>
          </p:cNvPr>
          <p:cNvGraphicFramePr>
            <a:graphicFrameLocks noGrp="1"/>
          </p:cNvGraphicFramePr>
          <p:nvPr>
            <p:extLst>
              <p:ext uri="{D42A27DB-BD31-4B8C-83A1-F6EECF244321}">
                <p14:modId xmlns:p14="http://schemas.microsoft.com/office/powerpoint/2010/main" val="1983314194"/>
              </p:ext>
            </p:extLst>
          </p:nvPr>
        </p:nvGraphicFramePr>
        <p:xfrm>
          <a:off x="1451579" y="4724400"/>
          <a:ext cx="9603274" cy="174117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317467269"/>
                    </a:ext>
                  </a:extLst>
                </a:gridCol>
                <a:gridCol w="4819744">
                  <a:extLst>
                    <a:ext uri="{9D8B030D-6E8A-4147-A177-3AD203B41FA5}">
                      <a16:colId xmlns:a16="http://schemas.microsoft.com/office/drawing/2014/main" val="4130903536"/>
                    </a:ext>
                  </a:extLst>
                </a:gridCol>
              </a:tblGrid>
              <a:tr h="450850">
                <a:tc>
                  <a:txBody>
                    <a:bodyPr/>
                    <a:lstStyle/>
                    <a:p>
                      <a:pPr marL="0" marR="0">
                        <a:lnSpc>
                          <a:spcPct val="107000"/>
                        </a:lnSpc>
                        <a:spcBef>
                          <a:spcPts val="0"/>
                        </a:spcBef>
                        <a:spcAft>
                          <a:spcPts val="0"/>
                        </a:spcAft>
                      </a:pPr>
                      <a:r>
                        <a:rPr lang="en-US" sz="1200" dirty="0">
                          <a:effectLst/>
                        </a:rPr>
                        <a:t>1. Doctor click ”See all patients 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0720789"/>
                  </a:ext>
                </a:extLst>
              </a:tr>
              <a:tr h="685165">
                <a:tc>
                  <a:txBody>
                    <a:bodyPr/>
                    <a:lstStyle/>
                    <a:p>
                      <a:pPr marL="0" marR="0">
                        <a:lnSpc>
                          <a:spcPct val="107000"/>
                        </a:lnSpc>
                        <a:spcBef>
                          <a:spcPts val="0"/>
                        </a:spcBef>
                        <a:spcAft>
                          <a:spcPts val="0"/>
                        </a:spcAft>
                        <a:tabLst>
                          <a:tab pos="1047750" algn="l"/>
                        </a:tabLst>
                      </a:pPr>
                      <a:r>
                        <a:rPr lang="en-US" sz="1200" dirty="0">
                          <a:effectLst/>
                        </a:rPr>
                        <a:t>3. Doctor will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 details page is open and patient data is show on this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6187102"/>
                  </a:ext>
                </a:extLst>
              </a:tr>
              <a:tr h="605155">
                <a:tc>
                  <a:txBody>
                    <a:bodyPr/>
                    <a:lstStyle/>
                    <a:p>
                      <a:pPr marL="0" marR="0">
                        <a:lnSpc>
                          <a:spcPct val="107000"/>
                        </a:lnSpc>
                        <a:spcBef>
                          <a:spcPts val="0"/>
                        </a:spcBef>
                        <a:spcAft>
                          <a:spcPts val="0"/>
                        </a:spcAft>
                        <a:tabLst>
                          <a:tab pos="1047750" algn="l"/>
                        </a:tabLst>
                      </a:pPr>
                      <a:r>
                        <a:rPr lang="en-US" sz="1200" dirty="0">
                          <a:effectLst/>
                        </a:rPr>
                        <a:t>5. Doctor click on “Medicine prescriptions list”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Medicine prescriptions list display on the screen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3807088"/>
                  </a:ext>
                </a:extLst>
              </a:tr>
            </a:tbl>
          </a:graphicData>
        </a:graphic>
      </p:graphicFrame>
      <p:sp>
        <p:nvSpPr>
          <p:cNvPr id="6" name="Rectangle 1">
            <a:extLst>
              <a:ext uri="{FF2B5EF4-FFF2-40B4-BE49-F238E27FC236}">
                <a16:creationId xmlns:a16="http://schemas.microsoft.com/office/drawing/2014/main" id="{531923D2-3AF7-442D-80AE-18391082187C}"/>
              </a:ext>
            </a:extLst>
          </p:cNvPr>
          <p:cNvSpPr>
            <a:spLocks noChangeArrowheads="1"/>
          </p:cNvSpPr>
          <p:nvPr/>
        </p:nvSpPr>
        <p:spPr bwMode="auto">
          <a:xfrm>
            <a:off x="-145774" y="426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323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E1C8-56D9-4864-80CB-D7AB5BA3704F}"/>
              </a:ext>
            </a:extLst>
          </p:cNvPr>
          <p:cNvSpPr>
            <a:spLocks noGrp="1"/>
          </p:cNvSpPr>
          <p:nvPr>
            <p:ph type="title"/>
          </p:nvPr>
        </p:nvSpPr>
        <p:spPr/>
        <p:txBody>
          <a:bodyPr/>
          <a:lstStyle/>
          <a:p>
            <a:r>
              <a:rPr lang="en-US" dirty="0"/>
              <a:t>Add medicine prescription for patient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7" name="Content Placeholder 6">
            <a:extLst>
              <a:ext uri="{FF2B5EF4-FFF2-40B4-BE49-F238E27FC236}">
                <a16:creationId xmlns:a16="http://schemas.microsoft.com/office/drawing/2014/main" id="{C742343C-0CC7-489E-B590-8EFDD762EFA7}"/>
              </a:ext>
            </a:extLst>
          </p:cNvPr>
          <p:cNvGraphicFramePr>
            <a:graphicFrameLocks noGrp="1"/>
          </p:cNvGraphicFramePr>
          <p:nvPr>
            <p:ph idx="1"/>
            <p:extLst>
              <p:ext uri="{D42A27DB-BD31-4B8C-83A1-F6EECF244321}">
                <p14:modId xmlns:p14="http://schemas.microsoft.com/office/powerpoint/2010/main" val="2157436651"/>
              </p:ext>
            </p:extLst>
          </p:nvPr>
        </p:nvGraphicFramePr>
        <p:xfrm>
          <a:off x="1451579" y="1987829"/>
          <a:ext cx="9603275" cy="234522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169777224"/>
                    </a:ext>
                  </a:extLst>
                </a:gridCol>
                <a:gridCol w="7266364">
                  <a:extLst>
                    <a:ext uri="{9D8B030D-6E8A-4147-A177-3AD203B41FA5}">
                      <a16:colId xmlns:a16="http://schemas.microsoft.com/office/drawing/2014/main" val="174208660"/>
                    </a:ext>
                  </a:extLst>
                </a:gridCol>
              </a:tblGrid>
              <a:tr h="302268">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Add medicine prescription for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84663866"/>
                  </a:ext>
                </a:extLst>
              </a:tr>
              <a:tr h="361113">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10191507"/>
                  </a:ext>
                </a:extLst>
              </a:tr>
              <a:tr h="38895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537863"/>
                  </a:ext>
                </a:extLst>
              </a:tr>
              <a:tr h="340235">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add medicine prescription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3053199"/>
                  </a:ext>
                </a:extLst>
              </a:tr>
              <a:tr h="42374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5525127"/>
                  </a:ext>
                </a:extLst>
              </a:tr>
              <a:tr h="26445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Prescription data added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3524094"/>
                  </a:ext>
                </a:extLst>
              </a:tr>
              <a:tr h="26445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7519754"/>
                  </a:ext>
                </a:extLst>
              </a:tr>
            </a:tbl>
          </a:graphicData>
        </a:graphic>
      </p:graphicFrame>
      <p:graphicFrame>
        <p:nvGraphicFramePr>
          <p:cNvPr id="8" name="Table 7">
            <a:extLst>
              <a:ext uri="{FF2B5EF4-FFF2-40B4-BE49-F238E27FC236}">
                <a16:creationId xmlns:a16="http://schemas.microsoft.com/office/drawing/2014/main" id="{008CFB35-C322-4F62-855D-8C280866F196}"/>
              </a:ext>
            </a:extLst>
          </p:cNvPr>
          <p:cNvGraphicFramePr>
            <a:graphicFrameLocks noGrp="1"/>
          </p:cNvGraphicFramePr>
          <p:nvPr>
            <p:extLst>
              <p:ext uri="{D42A27DB-BD31-4B8C-83A1-F6EECF244321}">
                <p14:modId xmlns:p14="http://schemas.microsoft.com/office/powerpoint/2010/main" val="1024600167"/>
              </p:ext>
            </p:extLst>
          </p:nvPr>
        </p:nvGraphicFramePr>
        <p:xfrm>
          <a:off x="1438327" y="5005618"/>
          <a:ext cx="9603275" cy="1224217"/>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943179700"/>
                    </a:ext>
                  </a:extLst>
                </a:gridCol>
                <a:gridCol w="4819745">
                  <a:extLst>
                    <a:ext uri="{9D8B030D-6E8A-4147-A177-3AD203B41FA5}">
                      <a16:colId xmlns:a16="http://schemas.microsoft.com/office/drawing/2014/main" val="3847468493"/>
                    </a:ext>
                  </a:extLst>
                </a:gridCol>
              </a:tblGrid>
              <a:tr h="450850">
                <a:tc>
                  <a:txBody>
                    <a:bodyPr/>
                    <a:lstStyle/>
                    <a:p>
                      <a:pPr marL="0" marR="0">
                        <a:lnSpc>
                          <a:spcPct val="107000"/>
                        </a:lnSpc>
                        <a:spcBef>
                          <a:spcPts val="0"/>
                        </a:spcBef>
                        <a:spcAft>
                          <a:spcPts val="0"/>
                        </a:spcAft>
                      </a:pPr>
                      <a:r>
                        <a:rPr lang="en-US" sz="1200" dirty="0">
                          <a:effectLst/>
                        </a:rPr>
                        <a:t>1. Click on medicine prescription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System will open  medicine prescription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2775395"/>
                  </a:ext>
                </a:extLst>
              </a:tr>
              <a:tr h="685165">
                <a:tc>
                  <a:txBody>
                    <a:bodyPr/>
                    <a:lstStyle/>
                    <a:p>
                      <a:pPr marL="0" marR="0">
                        <a:lnSpc>
                          <a:spcPct val="107000"/>
                        </a:lnSpc>
                        <a:spcBef>
                          <a:spcPts val="0"/>
                        </a:spcBef>
                        <a:spcAft>
                          <a:spcPts val="0"/>
                        </a:spcAft>
                        <a:tabLst>
                          <a:tab pos="1047750" algn="l"/>
                        </a:tabLst>
                      </a:pPr>
                      <a:r>
                        <a:rPr lang="en-US" sz="1200">
                          <a:effectLst/>
                        </a:rPr>
                        <a:t>3. Add prescription and select patient and click on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4.System will store data in database and show massage “Prescription saved Successfully”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gn="just">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02447"/>
                  </a:ext>
                </a:extLst>
              </a:tr>
            </a:tbl>
          </a:graphicData>
        </a:graphic>
      </p:graphicFrame>
      <p:sp>
        <p:nvSpPr>
          <p:cNvPr id="9" name="Rectangle 2">
            <a:extLst>
              <a:ext uri="{FF2B5EF4-FFF2-40B4-BE49-F238E27FC236}">
                <a16:creationId xmlns:a16="http://schemas.microsoft.com/office/drawing/2014/main" id="{683595D1-449C-4B6F-89F7-B7B1969B57E9}"/>
              </a:ext>
            </a:extLst>
          </p:cNvPr>
          <p:cNvSpPr>
            <a:spLocks noChangeArrowheads="1"/>
          </p:cNvSpPr>
          <p:nvPr/>
        </p:nvSpPr>
        <p:spPr bwMode="auto">
          <a:xfrm>
            <a:off x="5167701" y="4476337"/>
            <a:ext cx="18565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960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8439-E27A-4432-AFD4-880B9D6EE53F}"/>
              </a:ext>
            </a:extLst>
          </p:cNvPr>
          <p:cNvSpPr>
            <a:spLocks noGrp="1"/>
          </p:cNvSpPr>
          <p:nvPr>
            <p:ph type="title"/>
          </p:nvPr>
        </p:nvSpPr>
        <p:spPr/>
        <p:txBody>
          <a:bodyPr/>
          <a:lstStyle/>
          <a:p>
            <a:r>
              <a:rPr lang="en-US" dirty="0"/>
              <a:t>Show Profile</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18FC20E-E1FC-4C37-AF5C-B91F1EC93D57}"/>
              </a:ext>
            </a:extLst>
          </p:cNvPr>
          <p:cNvGraphicFramePr>
            <a:graphicFrameLocks noGrp="1"/>
          </p:cNvGraphicFramePr>
          <p:nvPr>
            <p:ph idx="1"/>
            <p:extLst>
              <p:ext uri="{D42A27DB-BD31-4B8C-83A1-F6EECF244321}">
                <p14:modId xmlns:p14="http://schemas.microsoft.com/office/powerpoint/2010/main" val="2074595639"/>
              </p:ext>
            </p:extLst>
          </p:nvPr>
        </p:nvGraphicFramePr>
        <p:xfrm>
          <a:off x="1451579" y="1987827"/>
          <a:ext cx="9603275" cy="2318721"/>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30673940"/>
                    </a:ext>
                  </a:extLst>
                </a:gridCol>
                <a:gridCol w="7266364">
                  <a:extLst>
                    <a:ext uri="{9D8B030D-6E8A-4147-A177-3AD203B41FA5}">
                      <a16:colId xmlns:a16="http://schemas.microsoft.com/office/drawing/2014/main" val="2841394231"/>
                    </a:ext>
                  </a:extLst>
                </a:gridCol>
              </a:tblGrid>
              <a:tr h="298852">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Show Profile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0254299"/>
                  </a:ext>
                </a:extLst>
              </a:tr>
              <a:tr h="35703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22563541"/>
                  </a:ext>
                </a:extLst>
              </a:tr>
              <a:tr h="3845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15592897"/>
                  </a:ext>
                </a:extLst>
              </a:tr>
              <a:tr h="33639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see his personal information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8624261"/>
                  </a:ext>
                </a:extLst>
              </a:tr>
              <a:tr h="418958">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6373131"/>
                  </a:ext>
                </a:extLst>
              </a:tr>
              <a:tr h="26146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profile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6217026"/>
                  </a:ext>
                </a:extLst>
              </a:tr>
              <a:tr h="26146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1560008"/>
                  </a:ext>
                </a:extLst>
              </a:tr>
            </a:tbl>
          </a:graphicData>
        </a:graphic>
      </p:graphicFrame>
      <p:graphicFrame>
        <p:nvGraphicFramePr>
          <p:cNvPr id="5" name="Table 4">
            <a:extLst>
              <a:ext uri="{FF2B5EF4-FFF2-40B4-BE49-F238E27FC236}">
                <a16:creationId xmlns:a16="http://schemas.microsoft.com/office/drawing/2014/main" id="{9A323F0A-A680-4D7C-B56D-8D9980DFCDA1}"/>
              </a:ext>
            </a:extLst>
          </p:cNvPr>
          <p:cNvGraphicFramePr>
            <a:graphicFrameLocks noGrp="1"/>
          </p:cNvGraphicFramePr>
          <p:nvPr>
            <p:extLst>
              <p:ext uri="{D42A27DB-BD31-4B8C-83A1-F6EECF244321}">
                <p14:modId xmlns:p14="http://schemas.microsoft.com/office/powerpoint/2010/main" val="3496763902"/>
              </p:ext>
            </p:extLst>
          </p:nvPr>
        </p:nvGraphicFramePr>
        <p:xfrm>
          <a:off x="1451579" y="4803466"/>
          <a:ext cx="9603275" cy="4508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716416844"/>
                    </a:ext>
                  </a:extLst>
                </a:gridCol>
                <a:gridCol w="4819745">
                  <a:extLst>
                    <a:ext uri="{9D8B030D-6E8A-4147-A177-3AD203B41FA5}">
                      <a16:colId xmlns:a16="http://schemas.microsoft.com/office/drawing/2014/main" val="4183463356"/>
                    </a:ext>
                  </a:extLst>
                </a:gridCol>
              </a:tblGrid>
              <a:tr h="450850">
                <a:tc>
                  <a:txBody>
                    <a:bodyPr/>
                    <a:lstStyle/>
                    <a:p>
                      <a:pPr marL="0" marR="0">
                        <a:lnSpc>
                          <a:spcPct val="107000"/>
                        </a:lnSpc>
                        <a:spcBef>
                          <a:spcPts val="0"/>
                        </a:spcBef>
                        <a:spcAft>
                          <a:spcPts val="0"/>
                        </a:spcAft>
                      </a:pPr>
                      <a:r>
                        <a:rPr lang="en-US" sz="1200">
                          <a:effectLst/>
                        </a:rPr>
                        <a:t>1.Doctor click on “show profile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System will show doctor profile on the screen.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3058160"/>
                  </a:ext>
                </a:extLst>
              </a:tr>
            </a:tbl>
          </a:graphicData>
        </a:graphic>
      </p:graphicFrame>
      <p:sp>
        <p:nvSpPr>
          <p:cNvPr id="6" name="Rectangle 1">
            <a:extLst>
              <a:ext uri="{FF2B5EF4-FFF2-40B4-BE49-F238E27FC236}">
                <a16:creationId xmlns:a16="http://schemas.microsoft.com/office/drawing/2014/main" id="{9E912E41-9191-4176-8A19-025E80F70F6B}"/>
              </a:ext>
            </a:extLst>
          </p:cNvPr>
          <p:cNvSpPr>
            <a:spLocks noChangeArrowheads="1"/>
          </p:cNvSpPr>
          <p:nvPr/>
        </p:nvSpPr>
        <p:spPr bwMode="auto">
          <a:xfrm>
            <a:off x="5046675" y="4385730"/>
            <a:ext cx="20986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702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72F-6FB8-40CF-998E-4D0146453E39}"/>
              </a:ext>
            </a:extLst>
          </p:cNvPr>
          <p:cNvSpPr>
            <a:spLocks noGrp="1"/>
          </p:cNvSpPr>
          <p:nvPr>
            <p:ph type="title"/>
          </p:nvPr>
        </p:nvSpPr>
        <p:spPr/>
        <p:txBody>
          <a:bodyPr/>
          <a:lstStyle/>
          <a:p>
            <a:r>
              <a:rPr lang="en-US" dirty="0"/>
              <a:t>Add patient to Doctor patients list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112231B-03CA-4D9E-9F58-36390FAB5B79}"/>
              </a:ext>
            </a:extLst>
          </p:cNvPr>
          <p:cNvGraphicFramePr>
            <a:graphicFrameLocks noGrp="1"/>
          </p:cNvGraphicFramePr>
          <p:nvPr>
            <p:ph idx="1"/>
            <p:extLst>
              <p:ext uri="{D42A27DB-BD31-4B8C-83A1-F6EECF244321}">
                <p14:modId xmlns:p14="http://schemas.microsoft.com/office/powerpoint/2010/main" val="2569038614"/>
              </p:ext>
            </p:extLst>
          </p:nvPr>
        </p:nvGraphicFramePr>
        <p:xfrm>
          <a:off x="1451579" y="1979641"/>
          <a:ext cx="9603275" cy="228590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676246406"/>
                    </a:ext>
                  </a:extLst>
                </a:gridCol>
                <a:gridCol w="7266364">
                  <a:extLst>
                    <a:ext uri="{9D8B030D-6E8A-4147-A177-3AD203B41FA5}">
                      <a16:colId xmlns:a16="http://schemas.microsoft.com/office/drawing/2014/main" val="3274857822"/>
                    </a:ext>
                  </a:extLst>
                </a:gridCol>
              </a:tblGrid>
              <a:tr h="271236">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Add patient to Doctor patients list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71116971"/>
                  </a:ext>
                </a:extLst>
              </a:tr>
              <a:tr h="32403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7859170"/>
                  </a:ext>
                </a:extLst>
              </a:tr>
              <a:tr h="349019">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4068280"/>
                  </a:ext>
                </a:extLst>
              </a:tr>
              <a:tr h="486753">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add patient  to his patient list by clicking a add patient button and select patient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3365777"/>
                  </a:ext>
                </a:extLst>
              </a:tr>
              <a:tr h="380243">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5856064"/>
                  </a:ext>
                </a:extLst>
              </a:tr>
              <a:tr h="23730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assign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61510435"/>
                  </a:ext>
                </a:extLst>
              </a:tr>
              <a:tr h="23730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910438"/>
                  </a:ext>
                </a:extLst>
              </a:tr>
            </a:tbl>
          </a:graphicData>
        </a:graphic>
      </p:graphicFrame>
      <p:graphicFrame>
        <p:nvGraphicFramePr>
          <p:cNvPr id="5" name="Table 4">
            <a:extLst>
              <a:ext uri="{FF2B5EF4-FFF2-40B4-BE49-F238E27FC236}">
                <a16:creationId xmlns:a16="http://schemas.microsoft.com/office/drawing/2014/main" id="{7DB375B2-936C-4148-A2F9-A1082CF7DCE7}"/>
              </a:ext>
            </a:extLst>
          </p:cNvPr>
          <p:cNvGraphicFramePr>
            <a:graphicFrameLocks noGrp="1"/>
          </p:cNvGraphicFramePr>
          <p:nvPr>
            <p:extLst>
              <p:ext uri="{D42A27DB-BD31-4B8C-83A1-F6EECF244321}">
                <p14:modId xmlns:p14="http://schemas.microsoft.com/office/powerpoint/2010/main" val="4258920356"/>
              </p:ext>
            </p:extLst>
          </p:nvPr>
        </p:nvGraphicFramePr>
        <p:xfrm>
          <a:off x="1451579" y="4601921"/>
          <a:ext cx="9603275" cy="108794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4191314063"/>
                    </a:ext>
                  </a:extLst>
                </a:gridCol>
                <a:gridCol w="4819745">
                  <a:extLst>
                    <a:ext uri="{9D8B030D-6E8A-4147-A177-3AD203B41FA5}">
                      <a16:colId xmlns:a16="http://schemas.microsoft.com/office/drawing/2014/main" val="1578816677"/>
                    </a:ext>
                  </a:extLst>
                </a:gridCol>
              </a:tblGrid>
              <a:tr h="0">
                <a:tc>
                  <a:txBody>
                    <a:bodyPr/>
                    <a:lstStyle/>
                    <a:p>
                      <a:pPr marL="0" marR="0">
                        <a:lnSpc>
                          <a:spcPct val="107000"/>
                        </a:lnSpc>
                        <a:spcBef>
                          <a:spcPts val="0"/>
                        </a:spcBef>
                        <a:spcAft>
                          <a:spcPts val="0"/>
                        </a:spcAft>
                      </a:pPr>
                      <a:r>
                        <a:rPr lang="en-US" sz="1200" dirty="0">
                          <a:effectLst/>
                        </a:rPr>
                        <a:t>1- Doctor click on see all patient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old patient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2455"/>
                  </a:ext>
                </a:extLst>
              </a:tr>
              <a:tr h="450850">
                <a:tc>
                  <a:txBody>
                    <a:bodyPr/>
                    <a:lstStyle/>
                    <a:p>
                      <a:pPr marL="0" marR="0">
                        <a:lnSpc>
                          <a:spcPct val="107000"/>
                        </a:lnSpc>
                        <a:spcBef>
                          <a:spcPts val="0"/>
                        </a:spcBef>
                        <a:spcAft>
                          <a:spcPts val="0"/>
                        </a:spcAft>
                      </a:pPr>
                      <a:r>
                        <a:rPr lang="en-US" sz="1200">
                          <a:effectLst/>
                        </a:rPr>
                        <a:t>3- Doctor can click on add patient button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4.All Patient retrieved from database and show on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7837683"/>
                  </a:ext>
                </a:extLst>
              </a:tr>
              <a:tr h="450850">
                <a:tc>
                  <a:txBody>
                    <a:bodyPr/>
                    <a:lstStyle/>
                    <a:p>
                      <a:pPr marL="0" marR="0">
                        <a:lnSpc>
                          <a:spcPct val="107000"/>
                        </a:lnSpc>
                        <a:spcBef>
                          <a:spcPts val="0"/>
                        </a:spcBef>
                        <a:spcAft>
                          <a:spcPts val="0"/>
                        </a:spcAft>
                      </a:pPr>
                      <a:r>
                        <a:rPr lang="en-US" sz="1200" dirty="0">
                          <a:effectLst/>
                        </a:rPr>
                        <a:t>5-Doctor can select patient and click add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Patient will added into doctor patient list.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8910452"/>
                  </a:ext>
                </a:extLst>
              </a:tr>
            </a:tbl>
          </a:graphicData>
        </a:graphic>
      </p:graphicFrame>
      <p:sp>
        <p:nvSpPr>
          <p:cNvPr id="6" name="Rectangle 1">
            <a:extLst>
              <a:ext uri="{FF2B5EF4-FFF2-40B4-BE49-F238E27FC236}">
                <a16:creationId xmlns:a16="http://schemas.microsoft.com/office/drawing/2014/main" id="{C1E6E46F-815E-4EBC-9E04-200A3EC7A9D4}"/>
              </a:ext>
            </a:extLst>
          </p:cNvPr>
          <p:cNvSpPr>
            <a:spLocks noChangeArrowheads="1"/>
          </p:cNvSpPr>
          <p:nvPr/>
        </p:nvSpPr>
        <p:spPr bwMode="auto">
          <a:xfrm>
            <a:off x="5046675" y="4222151"/>
            <a:ext cx="20986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000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A225-3085-44F8-A11D-AA12E92F856C}"/>
              </a:ext>
            </a:extLst>
          </p:cNvPr>
          <p:cNvSpPr>
            <a:spLocks noGrp="1"/>
          </p:cNvSpPr>
          <p:nvPr>
            <p:ph type="title"/>
          </p:nvPr>
        </p:nvSpPr>
        <p:spPr>
          <a:xfrm>
            <a:off x="1451579" y="433457"/>
            <a:ext cx="9603275" cy="1049235"/>
          </a:xfrm>
        </p:spPr>
        <p:txBody>
          <a:bodyPr>
            <a:normAutofit fontScale="90000"/>
          </a:bodyPr>
          <a:lstStyle/>
          <a:p>
            <a:r>
              <a:rPr lang="en-US" b="1" dirty="0"/>
              <a:t>IOT Based gadget</a:t>
            </a:r>
            <a:br>
              <a:rPr lang="en-US" b="1" dirty="0"/>
            </a:br>
            <a:br>
              <a:rPr lang="en-US" dirty="0"/>
            </a:br>
            <a:r>
              <a:rPr lang="en-US" dirty="0"/>
              <a:t>Send  Health Data</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CC71C48-E892-4F40-9AF3-E8747F853C75}"/>
              </a:ext>
            </a:extLst>
          </p:cNvPr>
          <p:cNvGraphicFramePr>
            <a:graphicFrameLocks noGrp="1"/>
          </p:cNvGraphicFramePr>
          <p:nvPr>
            <p:ph idx="1"/>
            <p:extLst>
              <p:ext uri="{D42A27DB-BD31-4B8C-83A1-F6EECF244321}">
                <p14:modId xmlns:p14="http://schemas.microsoft.com/office/powerpoint/2010/main" val="4079094303"/>
              </p:ext>
            </p:extLst>
          </p:nvPr>
        </p:nvGraphicFramePr>
        <p:xfrm>
          <a:off x="1451579" y="1948068"/>
          <a:ext cx="9603275" cy="2384984"/>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179267824"/>
                    </a:ext>
                  </a:extLst>
                </a:gridCol>
                <a:gridCol w="7266364">
                  <a:extLst>
                    <a:ext uri="{9D8B030D-6E8A-4147-A177-3AD203B41FA5}">
                      <a16:colId xmlns:a16="http://schemas.microsoft.com/office/drawing/2014/main" val="3063319608"/>
                    </a:ext>
                  </a:extLst>
                </a:gridCol>
              </a:tblGrid>
              <a:tr h="307393">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Health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2346570"/>
                  </a:ext>
                </a:extLst>
              </a:tr>
              <a:tr h="36723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1850736"/>
                  </a:ext>
                </a:extLst>
              </a:tr>
              <a:tr h="395544">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15042979"/>
                  </a:ext>
                </a:extLst>
              </a:tr>
              <a:tr h="346003">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IOT device send data to server and saved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9972706"/>
                  </a:ext>
                </a:extLst>
              </a:tr>
              <a:tr h="430931">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Device is 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8185555"/>
                  </a:ext>
                </a:extLst>
              </a:tr>
              <a:tr h="26893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Information should save into the database.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8424578"/>
                  </a:ext>
                </a:extLst>
              </a:tr>
              <a:tr h="26893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9121966"/>
                  </a:ext>
                </a:extLst>
              </a:tr>
            </a:tbl>
          </a:graphicData>
        </a:graphic>
      </p:graphicFrame>
      <p:graphicFrame>
        <p:nvGraphicFramePr>
          <p:cNvPr id="5" name="Table 4">
            <a:extLst>
              <a:ext uri="{FF2B5EF4-FFF2-40B4-BE49-F238E27FC236}">
                <a16:creationId xmlns:a16="http://schemas.microsoft.com/office/drawing/2014/main" id="{65E08A8F-5E26-4ACE-B5B2-66FD849DFCF9}"/>
              </a:ext>
            </a:extLst>
          </p:cNvPr>
          <p:cNvGraphicFramePr>
            <a:graphicFrameLocks noGrp="1"/>
          </p:cNvGraphicFramePr>
          <p:nvPr>
            <p:extLst>
              <p:ext uri="{D42A27DB-BD31-4B8C-83A1-F6EECF244321}">
                <p14:modId xmlns:p14="http://schemas.microsoft.com/office/powerpoint/2010/main" val="1350199448"/>
              </p:ext>
            </p:extLst>
          </p:nvPr>
        </p:nvGraphicFramePr>
        <p:xfrm>
          <a:off x="1451578" y="4953413"/>
          <a:ext cx="9603275" cy="4508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962884811"/>
                    </a:ext>
                  </a:extLst>
                </a:gridCol>
                <a:gridCol w="4819745">
                  <a:extLst>
                    <a:ext uri="{9D8B030D-6E8A-4147-A177-3AD203B41FA5}">
                      <a16:colId xmlns:a16="http://schemas.microsoft.com/office/drawing/2014/main" val="1994667223"/>
                    </a:ext>
                  </a:extLst>
                </a:gridCol>
              </a:tblGrid>
              <a:tr h="450850">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1-Send automatically data to server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248667"/>
                  </a:ext>
                </a:extLst>
              </a:tr>
            </a:tbl>
          </a:graphicData>
        </a:graphic>
      </p:graphicFrame>
      <p:sp>
        <p:nvSpPr>
          <p:cNvPr id="6" name="Rectangle 1">
            <a:extLst>
              <a:ext uri="{FF2B5EF4-FFF2-40B4-BE49-F238E27FC236}">
                <a16:creationId xmlns:a16="http://schemas.microsoft.com/office/drawing/2014/main" id="{52DAB0A5-B4FB-4925-8791-88B150CD6275}"/>
              </a:ext>
            </a:extLst>
          </p:cNvPr>
          <p:cNvSpPr>
            <a:spLocks noChangeArrowheads="1"/>
          </p:cNvSpPr>
          <p:nvPr/>
        </p:nvSpPr>
        <p:spPr bwMode="auto">
          <a:xfrm>
            <a:off x="5167701" y="4427366"/>
            <a:ext cx="1856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78055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6C3B-A4C1-44D4-8793-368DAB392F84}"/>
              </a:ext>
            </a:extLst>
          </p:cNvPr>
          <p:cNvSpPr>
            <a:spLocks noGrp="1"/>
          </p:cNvSpPr>
          <p:nvPr>
            <p:ph type="title"/>
          </p:nvPr>
        </p:nvSpPr>
        <p:spPr/>
        <p:txBody>
          <a:bodyPr/>
          <a:lstStyle/>
          <a:p>
            <a:r>
              <a:rPr lang="en-US" dirty="0"/>
              <a:t>Send 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E8307BA-2863-43C1-BC10-F042F0FB96E3}"/>
              </a:ext>
            </a:extLst>
          </p:cNvPr>
          <p:cNvGraphicFramePr>
            <a:graphicFrameLocks noGrp="1"/>
          </p:cNvGraphicFramePr>
          <p:nvPr>
            <p:ph idx="1"/>
            <p:extLst>
              <p:ext uri="{D42A27DB-BD31-4B8C-83A1-F6EECF244321}">
                <p14:modId xmlns:p14="http://schemas.microsoft.com/office/powerpoint/2010/main" val="3415806184"/>
              </p:ext>
            </p:extLst>
          </p:nvPr>
        </p:nvGraphicFramePr>
        <p:xfrm>
          <a:off x="1451579" y="2043470"/>
          <a:ext cx="9603275" cy="189484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069884028"/>
                    </a:ext>
                  </a:extLst>
                </a:gridCol>
                <a:gridCol w="7266364">
                  <a:extLst>
                    <a:ext uri="{9D8B030D-6E8A-4147-A177-3AD203B41FA5}">
                      <a16:colId xmlns:a16="http://schemas.microsoft.com/office/drawing/2014/main" val="1198220440"/>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6931402"/>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66098790"/>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24349114"/>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Device send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2542931"/>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Device is 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5891902"/>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mobile and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4159542"/>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9612424"/>
                  </a:ext>
                </a:extLst>
              </a:tr>
            </a:tbl>
          </a:graphicData>
        </a:graphic>
      </p:graphicFrame>
      <p:graphicFrame>
        <p:nvGraphicFramePr>
          <p:cNvPr id="5" name="Table 4">
            <a:extLst>
              <a:ext uri="{FF2B5EF4-FFF2-40B4-BE49-F238E27FC236}">
                <a16:creationId xmlns:a16="http://schemas.microsoft.com/office/drawing/2014/main" id="{951BD66F-1783-4BD0-AEB4-1881FF3E60E0}"/>
              </a:ext>
            </a:extLst>
          </p:cNvPr>
          <p:cNvGraphicFramePr>
            <a:graphicFrameLocks noGrp="1"/>
          </p:cNvGraphicFramePr>
          <p:nvPr>
            <p:extLst>
              <p:ext uri="{D42A27DB-BD31-4B8C-83A1-F6EECF244321}">
                <p14:modId xmlns:p14="http://schemas.microsoft.com/office/powerpoint/2010/main" val="3367665694"/>
              </p:ext>
            </p:extLst>
          </p:nvPr>
        </p:nvGraphicFramePr>
        <p:xfrm>
          <a:off x="1451578" y="4356626"/>
          <a:ext cx="9603275" cy="738738"/>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108467602"/>
                    </a:ext>
                  </a:extLst>
                </a:gridCol>
                <a:gridCol w="4819745">
                  <a:extLst>
                    <a:ext uri="{9D8B030D-6E8A-4147-A177-3AD203B41FA5}">
                      <a16:colId xmlns:a16="http://schemas.microsoft.com/office/drawing/2014/main" val="4189619736"/>
                    </a:ext>
                  </a:extLst>
                </a:gridCol>
              </a:tblGrid>
              <a:tr h="738738">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a:t>
                      </a:r>
                      <a:r>
                        <a:rPr lang="en-US" sz="1400" dirty="0">
                          <a:effectLst/>
                        </a:rPr>
                        <a:t> Device send alert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33171290"/>
                  </a:ext>
                </a:extLst>
              </a:tr>
            </a:tbl>
          </a:graphicData>
        </a:graphic>
      </p:graphicFrame>
      <p:sp>
        <p:nvSpPr>
          <p:cNvPr id="6" name="Rectangle 1">
            <a:extLst>
              <a:ext uri="{FF2B5EF4-FFF2-40B4-BE49-F238E27FC236}">
                <a16:creationId xmlns:a16="http://schemas.microsoft.com/office/drawing/2014/main" id="{4EA06668-CB76-45FB-9E81-09EFDC669116}"/>
              </a:ext>
            </a:extLst>
          </p:cNvPr>
          <p:cNvSpPr>
            <a:spLocks noChangeArrowheads="1"/>
          </p:cNvSpPr>
          <p:nvPr/>
        </p:nvSpPr>
        <p:spPr bwMode="auto">
          <a:xfrm>
            <a:off x="-225287" y="3899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753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3A7D-AB55-45D8-A001-6FB8788C2213}"/>
              </a:ext>
            </a:extLst>
          </p:cNvPr>
          <p:cNvSpPr>
            <a:spLocks noGrp="1"/>
          </p:cNvSpPr>
          <p:nvPr>
            <p:ph type="title"/>
          </p:nvPr>
        </p:nvSpPr>
        <p:spPr>
          <a:xfrm>
            <a:off x="1890710" y="2379765"/>
            <a:ext cx="9603275" cy="1049235"/>
          </a:xfrm>
        </p:spPr>
        <p:txBody>
          <a:bodyPr/>
          <a:lstStyle/>
          <a:p>
            <a:pPr algn="ctr"/>
            <a:r>
              <a:rPr lang="en-US" b="1" dirty="0"/>
              <a:t>USE CASE Diagram:</a:t>
            </a:r>
            <a:br>
              <a:rPr lang="en-US" dirty="0"/>
            </a:br>
            <a:endParaRPr lang="en-US" dirty="0"/>
          </a:p>
        </p:txBody>
      </p:sp>
      <p:sp>
        <p:nvSpPr>
          <p:cNvPr id="6" name="Title 1">
            <a:extLst>
              <a:ext uri="{FF2B5EF4-FFF2-40B4-BE49-F238E27FC236}">
                <a16:creationId xmlns:a16="http://schemas.microsoft.com/office/drawing/2014/main" id="{AA4028FB-4E71-4CB0-B5F0-46D42DCB949C}"/>
              </a:ext>
            </a:extLst>
          </p:cNvPr>
          <p:cNvSpPr txBox="1">
            <a:spLocks/>
          </p:cNvSpPr>
          <p:nvPr/>
        </p:nvSpPr>
        <p:spPr>
          <a:xfrm>
            <a:off x="1519648" y="90214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t>Design</a:t>
            </a:r>
            <a:endParaRPr lang="en-US" dirty="0"/>
          </a:p>
        </p:txBody>
      </p:sp>
    </p:spTree>
    <p:extLst>
      <p:ext uri="{BB962C8B-B14F-4D97-AF65-F5344CB8AC3E}">
        <p14:creationId xmlns:p14="http://schemas.microsoft.com/office/powerpoint/2010/main" val="132112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8C368F-15E8-4B7D-8E7A-17FB93870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8226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366D-9639-4377-A269-DAC721104C96}"/>
              </a:ext>
            </a:extLst>
          </p:cNvPr>
          <p:cNvSpPr>
            <a:spLocks noGrp="1"/>
          </p:cNvSpPr>
          <p:nvPr>
            <p:ph type="title"/>
          </p:nvPr>
        </p:nvSpPr>
        <p:spPr/>
        <p:txBody>
          <a:bodyPr/>
          <a:lstStyle/>
          <a:p>
            <a:r>
              <a:rPr lang="en-AU" b="1" dirty="0">
                <a:latin typeface="Times New Roman" panose="02020603050405020304" pitchFamily="18" charset="0"/>
                <a:ea typeface="Cambria" panose="02040503050406030204" pitchFamily="18" charset="0"/>
                <a:cs typeface="Times New Roman" panose="02020603050405020304" pitchFamily="18" charset="0"/>
              </a:rPr>
              <a:t>References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344C2D-F1EB-4E2D-B05B-520E94D17483}"/>
              </a:ext>
            </a:extLst>
          </p:cNvPr>
          <p:cNvSpPr>
            <a:spLocks noGrp="1"/>
          </p:cNvSpPr>
          <p:nvPr>
            <p:ph idx="1"/>
          </p:nvPr>
        </p:nvSpPr>
        <p:spPr>
          <a:xfrm>
            <a:off x="-1" y="1853754"/>
            <a:ext cx="12192001" cy="4323209"/>
          </a:xfrm>
        </p:spPr>
        <p:txBody>
          <a:bodyPr>
            <a:normAutofit fontScale="92500" lnSpcReduction="10000"/>
          </a:bodyPr>
          <a:lstStyle/>
          <a:p>
            <a:pPr marR="0" indent="0" algn="just">
              <a:lnSpc>
                <a:spcPct val="115000"/>
              </a:lnSpc>
              <a:spcBef>
                <a:spcPts val="0"/>
              </a:spcBef>
              <a:spcAft>
                <a:spcPts val="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https://www.researchgate.net/publication/328093877_Internet_of_ThingsIoTBased_Smart_Healthcare_System</a:t>
            </a: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rPr>
              <a:t>  </a:t>
            </a:r>
            <a:r>
              <a:rPr lang="en-AU" sz="1800" b="1" u="sng" strike="noStrike" dirty="0">
                <a:solidFill>
                  <a:srgbClr val="00B0F0"/>
                </a:solidFill>
                <a:effectLst/>
                <a:latin typeface="Cambria" panose="02040503050406030204" pitchFamily="18" charset="0"/>
                <a:ea typeface="Cambria" panose="02040503050406030204" pitchFamily="18" charset="0"/>
                <a:cs typeface="Times New Roman" panose="02020603050405020304" pitchFamily="18" charset="0"/>
              </a:rPr>
              <a:t> </a:t>
            </a:r>
          </a:p>
          <a:p>
            <a:pPr marL="514350" marR="0" lvl="0" indent="-514350" algn="just">
              <a:lnSpc>
                <a:spcPct val="115000"/>
              </a:lnSpc>
              <a:spcBef>
                <a:spcPts val="0"/>
              </a:spcBef>
              <a:spcAft>
                <a:spcPts val="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https://www.researchgate.net/publication/322542647_Iot_Patient_Health_Monitoring_System</a:t>
            </a:r>
            <a:endPar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rofile/Kamran_Zeb/publication/332422799_Healthcare_Monitoring_System_and_transforming_Monitored_data_into_Real_time_Clinical_Feedback_based_on_IoT_using_Raspberry_Pi/links/5d22f8ff299bf1547ca1bcf5/Healthcare-Monitoring-System-and-transforming-Monitored-data-into-Real-time-Clinical-Feedback-based-on-IoT-using-Raspberry-Pi.pdf</a:t>
            </a: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https://www.iotforall.com/5-challenges-facing-iot-healthcare-2019/</a:t>
            </a: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2815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2A81-A3E5-485A-B569-5240E33DD55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FFC1A82-A6D8-431E-8FF4-65113FED9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69032"/>
          </a:xfrm>
        </p:spPr>
      </p:pic>
    </p:spTree>
    <p:extLst>
      <p:ext uri="{BB962C8B-B14F-4D97-AF65-F5344CB8AC3E}">
        <p14:creationId xmlns:p14="http://schemas.microsoft.com/office/powerpoint/2010/main" val="993911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09D8-3A83-4418-A697-7EF351B9482A}"/>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8759CA09-4EF3-4019-B479-9DFAC10DE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7004978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DCD3-59EC-4C35-A352-866744A28D5D}"/>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0EF82F9C-D76C-4466-97C5-D077DE4A3BBC}"/>
              </a:ext>
            </a:extLst>
          </p:cNvPr>
          <p:cNvSpPr>
            <a:spLocks noGrp="1"/>
          </p:cNvSpPr>
          <p:nvPr>
            <p:ph idx="1"/>
          </p:nvPr>
        </p:nvSpPr>
        <p:spPr>
          <a:xfrm>
            <a:off x="1517839" y="2148252"/>
            <a:ext cx="9603275" cy="674459"/>
          </a:xfrm>
        </p:spPr>
        <p:txBody>
          <a:bodyPr>
            <a:normAutofit/>
          </a:bodyPr>
          <a:lstStyle/>
          <a:p>
            <a:pPr marL="0" indent="0" algn="ctr">
              <a:buNone/>
            </a:pPr>
            <a:r>
              <a:rPr lang="en-US" sz="3200" dirty="0"/>
              <a:t>Activity Diagram</a:t>
            </a:r>
          </a:p>
        </p:txBody>
      </p:sp>
    </p:spTree>
    <p:extLst>
      <p:ext uri="{BB962C8B-B14F-4D97-AF65-F5344CB8AC3E}">
        <p14:creationId xmlns:p14="http://schemas.microsoft.com/office/powerpoint/2010/main" val="1428571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EBC11D-68B7-4521-8E65-2A2807054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6858000"/>
          </a:xfrm>
          <a:prstGeom prst="rect">
            <a:avLst/>
          </a:prstGeom>
        </p:spPr>
      </p:pic>
    </p:spTree>
    <p:extLst>
      <p:ext uri="{BB962C8B-B14F-4D97-AF65-F5344CB8AC3E}">
        <p14:creationId xmlns:p14="http://schemas.microsoft.com/office/powerpoint/2010/main" val="1891233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12F7-C3BE-4CFB-BE65-D08909EE163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2C5F01C-C3BB-4A20-B7AB-C38C468A7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76770"/>
          </a:xfrm>
        </p:spPr>
      </p:pic>
    </p:spTree>
    <p:extLst>
      <p:ext uri="{BB962C8B-B14F-4D97-AF65-F5344CB8AC3E}">
        <p14:creationId xmlns:p14="http://schemas.microsoft.com/office/powerpoint/2010/main" val="834743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C418-F9C8-49A0-A886-2A78F854293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232BA70-DC15-4ED6-834D-22528FBA3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3378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7F69-E09C-4264-9B9A-E6B826B0F24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EAF99A3-77B2-4E0B-9640-015AD9E8D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5496764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CEC-F0CA-4ACA-A1D3-EAA8449CBDC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B2192A4-6D4A-41B1-B2A7-647AF52FC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82920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148F-EED8-42E8-B770-3451FD3B047F}"/>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685902E-F5E3-42AC-9B38-C0E97FF03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83792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AD47-7834-4D7C-B7CE-E22466F3A7E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0DDCB8C-23E9-4B6B-8333-C03D54957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9" y="-20638"/>
            <a:ext cx="12196549" cy="6878638"/>
          </a:xfrm>
        </p:spPr>
      </p:pic>
    </p:spTree>
    <p:extLst>
      <p:ext uri="{BB962C8B-B14F-4D97-AF65-F5344CB8AC3E}">
        <p14:creationId xmlns:p14="http://schemas.microsoft.com/office/powerpoint/2010/main" val="181125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4534-30B8-42C9-B3AC-799D45A98A8D}"/>
              </a:ext>
            </a:extLst>
          </p:cNvPr>
          <p:cNvSpPr>
            <a:spLocks noGrp="1"/>
          </p:cNvSpPr>
          <p:nvPr>
            <p:ph type="title"/>
          </p:nvPr>
        </p:nvSpPr>
        <p:spPr>
          <a:xfrm>
            <a:off x="1451579" y="291549"/>
            <a:ext cx="9603275" cy="1562206"/>
          </a:xfrm>
        </p:spPr>
        <p:txBody>
          <a:bodyPr>
            <a:normAutofit fontScale="90000"/>
          </a:bodyPr>
          <a:lstStyle/>
          <a:p>
            <a:r>
              <a:rPr lang="en-US" b="1" dirty="0"/>
              <a:t>Functional Requirements:</a:t>
            </a:r>
            <a:br>
              <a:rPr lang="en-US" b="1" dirty="0"/>
            </a:br>
            <a:br>
              <a:rPr lang="en-US" b="1" dirty="0"/>
            </a:br>
            <a:r>
              <a:rPr lang="en-US" altLang="en-US" b="1" cap="none" dirty="0">
                <a:latin typeface="Times New Roman" panose="02020603050405020304" pitchFamily="18" charset="0"/>
                <a:ea typeface="Calibri" panose="020F0502020204030204" pitchFamily="34" charset="0"/>
                <a:cs typeface="Times New Roman" panose="02020603050405020304" pitchFamily="18" charset="0"/>
              </a:rPr>
              <a:t>Web panel</a:t>
            </a:r>
            <a:br>
              <a:rPr lang="en-US" altLang="en-US" sz="3600" cap="none" dirty="0">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96B6288-F900-4312-A949-1115FBBB59CD}"/>
              </a:ext>
            </a:extLst>
          </p:cNvPr>
          <p:cNvGraphicFramePr>
            <a:graphicFrameLocks noGrp="1"/>
          </p:cNvGraphicFramePr>
          <p:nvPr>
            <p:ph idx="1"/>
            <p:extLst>
              <p:ext uri="{D42A27DB-BD31-4B8C-83A1-F6EECF244321}">
                <p14:modId xmlns:p14="http://schemas.microsoft.com/office/powerpoint/2010/main" val="433379561"/>
              </p:ext>
            </p:extLst>
          </p:nvPr>
        </p:nvGraphicFramePr>
        <p:xfrm>
          <a:off x="1451579" y="2040835"/>
          <a:ext cx="9603275" cy="353833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364407721"/>
                    </a:ext>
                  </a:extLst>
                </a:gridCol>
                <a:gridCol w="1959852">
                  <a:extLst>
                    <a:ext uri="{9D8B030D-6E8A-4147-A177-3AD203B41FA5}">
                      <a16:colId xmlns:a16="http://schemas.microsoft.com/office/drawing/2014/main" val="1595056731"/>
                    </a:ext>
                  </a:extLst>
                </a:gridCol>
                <a:gridCol w="7055468">
                  <a:extLst>
                    <a:ext uri="{9D8B030D-6E8A-4147-A177-3AD203B41FA5}">
                      <a16:colId xmlns:a16="http://schemas.microsoft.com/office/drawing/2014/main" val="2666097710"/>
                    </a:ext>
                  </a:extLst>
                </a:gridCol>
              </a:tblGrid>
              <a:tr h="353833">
                <a:tc>
                  <a:txBody>
                    <a:bodyPr/>
                    <a:lstStyle/>
                    <a:p>
                      <a:pPr marL="0" marR="0" algn="just">
                        <a:lnSpc>
                          <a:spcPts val="1345"/>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Add  new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5093452"/>
                  </a:ext>
                </a:extLst>
              </a:tr>
              <a:tr h="35383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add doctor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8315747"/>
                  </a:ext>
                </a:extLst>
              </a:tr>
              <a:tr h="70766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doctor button and then input doctor name, father name, address, qualification, phone number, date, specialization.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4526377"/>
                  </a:ext>
                </a:extLst>
              </a:tr>
              <a:tr h="353833">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successfully added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7074171"/>
                  </a:ext>
                </a:extLst>
              </a:tr>
              <a:tr h="353833">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doctor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0223903"/>
                  </a:ext>
                </a:extLst>
              </a:tr>
              <a:tr h="353833">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8841603"/>
                  </a:ext>
                </a:extLst>
              </a:tr>
              <a:tr h="707666">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“Add  new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7915089"/>
                  </a:ext>
                </a:extLst>
              </a:tr>
              <a:tr h="353833">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doctor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3046966"/>
                  </a:ext>
                </a:extLst>
              </a:tr>
            </a:tbl>
          </a:graphicData>
        </a:graphic>
      </p:graphicFrame>
    </p:spTree>
    <p:extLst>
      <p:ext uri="{BB962C8B-B14F-4D97-AF65-F5344CB8AC3E}">
        <p14:creationId xmlns:p14="http://schemas.microsoft.com/office/powerpoint/2010/main" val="2435020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12C3-B6BF-4E77-9CBB-24F94B39493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332852-3954-466A-BFE4-C97673C70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8483292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051F-D74F-4A38-9DC4-0C8BB7A20A1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CCC0D89-96C8-440D-BA3B-BD24D5487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980996"/>
          </a:xfrm>
        </p:spPr>
      </p:pic>
    </p:spTree>
    <p:extLst>
      <p:ext uri="{BB962C8B-B14F-4D97-AF65-F5344CB8AC3E}">
        <p14:creationId xmlns:p14="http://schemas.microsoft.com/office/powerpoint/2010/main" val="6539170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E1F3-CD39-4131-B440-04924A969885}"/>
              </a:ext>
            </a:extLst>
          </p:cNvPr>
          <p:cNvSpPr>
            <a:spLocks noGrp="1"/>
          </p:cNvSpPr>
          <p:nvPr>
            <p:ph type="title"/>
          </p:nvPr>
        </p:nvSpPr>
        <p:spPr/>
        <p:txBody>
          <a:bodyPr/>
          <a:lstStyle/>
          <a:p>
            <a:endParaRPr lang="en-US"/>
          </a:p>
        </p:txBody>
      </p:sp>
      <p:pic>
        <p:nvPicPr>
          <p:cNvPr id="5" name="Content Placeholder 4" descr="A picture containing green&#10;&#10;Description automatically generated">
            <a:extLst>
              <a:ext uri="{FF2B5EF4-FFF2-40B4-BE49-F238E27FC236}">
                <a16:creationId xmlns:a16="http://schemas.microsoft.com/office/drawing/2014/main" id="{F9B2FD0F-62D6-4E5C-9E45-EB01E683B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94849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D302-E9AC-4554-9B72-BFA92B54720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DEAC9C-2D33-40AF-B638-A97BC38AE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799611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C248-546D-4371-962A-DCA2FABF542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508BEF-7B1D-425E-9ABB-0793408D0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4873535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F881-C2D2-4A6F-ADBF-E63428DAC33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6B3445-FD9E-493C-9C30-9AD4E3AED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3571619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585-272F-4ED2-93C0-84781F5554D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80EB629-7381-499B-AB3B-3BC7D31C1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70349"/>
          </a:xfrm>
        </p:spPr>
      </p:pic>
    </p:spTree>
    <p:extLst>
      <p:ext uri="{BB962C8B-B14F-4D97-AF65-F5344CB8AC3E}">
        <p14:creationId xmlns:p14="http://schemas.microsoft.com/office/powerpoint/2010/main" val="38082164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423B-4A9A-48DA-9E74-1ABDB7F0BD0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0C931D0-5C70-4E55-8C2C-D39C8ACCC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620477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7BF6-2A2B-417E-AE90-5A4B7001784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469BB60-A017-49A5-96C0-8AD182A1F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10738"/>
          </a:xfrm>
        </p:spPr>
      </p:pic>
    </p:spTree>
    <p:extLst>
      <p:ext uri="{BB962C8B-B14F-4D97-AF65-F5344CB8AC3E}">
        <p14:creationId xmlns:p14="http://schemas.microsoft.com/office/powerpoint/2010/main" val="20798472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DC5-FC6F-416F-A89A-0A4357B6FA44}"/>
              </a:ext>
            </a:extLst>
          </p:cNvPr>
          <p:cNvSpPr>
            <a:spLocks noGrp="1"/>
          </p:cNvSpPr>
          <p:nvPr>
            <p:ph type="title"/>
          </p:nvPr>
        </p:nvSpPr>
        <p:spPr/>
        <p:txBody>
          <a:bodyPr/>
          <a:lstStyle/>
          <a:p>
            <a:endParaRPr lang="en-US"/>
          </a:p>
        </p:txBody>
      </p:sp>
      <p:pic>
        <p:nvPicPr>
          <p:cNvPr id="5" name="Content Placeholder 4" descr="A screenshot of a video game&#10;&#10;Description automatically generated">
            <a:extLst>
              <a:ext uri="{FF2B5EF4-FFF2-40B4-BE49-F238E27FC236}">
                <a16:creationId xmlns:a16="http://schemas.microsoft.com/office/drawing/2014/main" id="{446B3140-2BEA-44FB-B065-AFF39EB4A2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6727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034A-F040-4239-A5D6-85D928F58148}"/>
              </a:ext>
            </a:extLst>
          </p:cNvPr>
          <p:cNvSpPr>
            <a:spLocks noGrp="1"/>
          </p:cNvSpPr>
          <p:nvPr>
            <p:ph type="title"/>
          </p:nvPr>
        </p:nvSpPr>
        <p:spPr/>
        <p:txBody>
          <a:bodyPr/>
          <a:lstStyle/>
          <a:p>
            <a:r>
              <a:rPr lang="en-US"/>
              <a:t>Delete doctor</a:t>
            </a:r>
            <a:br>
              <a:rPr lang="en-US" sz="280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6CC59E30-055B-4F3A-A6FF-25F3C34FF9AD}"/>
              </a:ext>
            </a:extLst>
          </p:cNvPr>
          <p:cNvGraphicFramePr>
            <a:graphicFrameLocks noGrp="1"/>
          </p:cNvGraphicFramePr>
          <p:nvPr>
            <p:ph idx="1"/>
            <p:extLst>
              <p:ext uri="{D42A27DB-BD31-4B8C-83A1-F6EECF244321}">
                <p14:modId xmlns:p14="http://schemas.microsoft.com/office/powerpoint/2010/main" val="4041554403"/>
              </p:ext>
            </p:extLst>
          </p:nvPr>
        </p:nvGraphicFramePr>
        <p:xfrm>
          <a:off x="1451579" y="2027582"/>
          <a:ext cx="9603275" cy="3838645"/>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181410066"/>
                    </a:ext>
                  </a:extLst>
                </a:gridCol>
                <a:gridCol w="1959852">
                  <a:extLst>
                    <a:ext uri="{9D8B030D-6E8A-4147-A177-3AD203B41FA5}">
                      <a16:colId xmlns:a16="http://schemas.microsoft.com/office/drawing/2014/main" val="3834324321"/>
                    </a:ext>
                  </a:extLst>
                </a:gridCol>
                <a:gridCol w="7055468">
                  <a:extLst>
                    <a:ext uri="{9D8B030D-6E8A-4147-A177-3AD203B41FA5}">
                      <a16:colId xmlns:a16="http://schemas.microsoft.com/office/drawing/2014/main" val="3331654514"/>
                    </a:ext>
                  </a:extLst>
                </a:gridCol>
              </a:tblGrid>
              <a:tr h="426516">
                <a:tc>
                  <a:txBody>
                    <a:bodyPr/>
                    <a:lstStyle/>
                    <a:p>
                      <a:pPr marL="0" marR="0" algn="just">
                        <a:lnSpc>
                          <a:spcPts val="1345"/>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Delete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9551188"/>
                  </a:ext>
                </a:extLst>
              </a:tr>
              <a:tr h="42651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delete doctor by clicking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650444"/>
                  </a:ext>
                </a:extLst>
              </a:tr>
              <a:tr h="42651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delete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805122"/>
                  </a:ext>
                </a:extLst>
              </a:tr>
              <a:tr h="426516">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successfully deleted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82216169"/>
                  </a:ext>
                </a:extLst>
              </a:tr>
              <a:tr h="426516">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see doctor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961774"/>
                  </a:ext>
                </a:extLst>
              </a:tr>
              <a:tr h="42651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2997346"/>
                  </a:ext>
                </a:extLst>
              </a:tr>
              <a:tr h="853033">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page and then click on “delete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8825514"/>
                  </a:ext>
                </a:extLst>
              </a:tr>
              <a:tr h="426516">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list of doctor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1695772"/>
                  </a:ext>
                </a:extLst>
              </a:tr>
            </a:tbl>
          </a:graphicData>
        </a:graphic>
      </p:graphicFrame>
    </p:spTree>
    <p:extLst>
      <p:ext uri="{BB962C8B-B14F-4D97-AF65-F5344CB8AC3E}">
        <p14:creationId xmlns:p14="http://schemas.microsoft.com/office/powerpoint/2010/main" val="171381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62BC-F4FF-4821-97B2-95E472F1557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260087-46C3-4773-9F8A-8F025DEED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980190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93DA-B342-44E8-8161-8CC18DD7B602}"/>
              </a:ext>
            </a:extLst>
          </p:cNvPr>
          <p:cNvSpPr>
            <a:spLocks noGrp="1"/>
          </p:cNvSpPr>
          <p:nvPr>
            <p:ph type="title"/>
          </p:nvPr>
        </p:nvSpPr>
        <p:spPr/>
        <p:txBody>
          <a:bodyPr/>
          <a:lstStyle/>
          <a:p>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C289DE6B-64D4-4CAA-9332-7C760B9DB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70" y="-20638"/>
            <a:ext cx="12305270" cy="6878638"/>
          </a:xfrm>
        </p:spPr>
      </p:pic>
    </p:spTree>
    <p:extLst>
      <p:ext uri="{BB962C8B-B14F-4D97-AF65-F5344CB8AC3E}">
        <p14:creationId xmlns:p14="http://schemas.microsoft.com/office/powerpoint/2010/main" val="40151273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73E4-37FB-4D3C-AAF8-D8674B9C4A30}"/>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1255349-D7C1-4096-9596-A773ABC52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64157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5BBF-28D2-4E52-B3B0-2B301E6E0012}"/>
              </a:ext>
            </a:extLst>
          </p:cNvPr>
          <p:cNvSpPr>
            <a:spLocks noGrp="1"/>
          </p:cNvSpPr>
          <p:nvPr>
            <p:ph type="title"/>
          </p:nvPr>
        </p:nvSpPr>
        <p:spPr/>
        <p:txBody>
          <a:bodyPr/>
          <a:lstStyle/>
          <a:p>
            <a:endParaRPr lang="en-US"/>
          </a:p>
        </p:txBody>
      </p:sp>
      <p:pic>
        <p:nvPicPr>
          <p:cNvPr id="5" name="Content Placeholder 4" descr="A picture containing green&#10;&#10;Description automatically generated">
            <a:extLst>
              <a:ext uri="{FF2B5EF4-FFF2-40B4-BE49-F238E27FC236}">
                <a16:creationId xmlns:a16="http://schemas.microsoft.com/office/drawing/2014/main" id="{7DD321AA-712D-464A-B2D8-EFBE744D5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586666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052F-8E77-4BFD-912D-DE12F2E4D8F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8BC8CF4-0173-4A21-A29C-4C0BA3789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814051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16B5-71E4-4A21-9CC9-6F3B9BC6D3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A699323-DC6A-493A-8734-7E6C94D18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894710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D20E-4121-4B25-A63A-4A2877305129}"/>
              </a:ext>
            </a:extLst>
          </p:cNvPr>
          <p:cNvSpPr>
            <a:spLocks noGrp="1"/>
          </p:cNvSpPr>
          <p:nvPr>
            <p:ph type="title"/>
          </p:nvPr>
        </p:nvSpPr>
        <p:spPr/>
        <p:txBody>
          <a:bodyPr/>
          <a:lstStyle/>
          <a:p>
            <a:endParaRPr lang="en-US"/>
          </a:p>
        </p:txBody>
      </p:sp>
      <p:pic>
        <p:nvPicPr>
          <p:cNvPr id="5" name="Content Placeholder 4" descr="A picture containing green, screenshot, bus, room&#10;&#10;Description automatically generated">
            <a:extLst>
              <a:ext uri="{FF2B5EF4-FFF2-40B4-BE49-F238E27FC236}">
                <a16:creationId xmlns:a16="http://schemas.microsoft.com/office/drawing/2014/main" id="{74DD0876-E66C-410E-83CB-54026DFB7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011773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620A43D-9498-4F5A-A6B6-E7D18B12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555" y="0"/>
            <a:ext cx="3193576" cy="6826495"/>
          </a:xfrm>
        </p:spPr>
      </p:pic>
    </p:spTree>
    <p:extLst>
      <p:ext uri="{BB962C8B-B14F-4D97-AF65-F5344CB8AC3E}">
        <p14:creationId xmlns:p14="http://schemas.microsoft.com/office/powerpoint/2010/main" val="448399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9E29-1803-4940-8079-5569169777AD}"/>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EEA6CC7-4DE4-467B-95D7-A91534472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296" y="0"/>
            <a:ext cx="2743199" cy="6858000"/>
          </a:xfrm>
        </p:spPr>
      </p:pic>
    </p:spTree>
    <p:extLst>
      <p:ext uri="{BB962C8B-B14F-4D97-AF65-F5344CB8AC3E}">
        <p14:creationId xmlns:p14="http://schemas.microsoft.com/office/powerpoint/2010/main" val="22023826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93B0-BB5B-4E87-B957-882FD99DD95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FE11A57-63D9-44A1-A913-CFD0D8E9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23334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245</TotalTime>
  <Words>6162</Words>
  <Application>Microsoft Office PowerPoint</Application>
  <PresentationFormat>Widescreen</PresentationFormat>
  <Paragraphs>1204</Paragraphs>
  <Slides>178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178</vt:i4>
      </vt:variant>
    </vt:vector>
  </HeadingPairs>
  <TitlesOfParts>
    <vt:vector size="184" baseType="lpstr">
      <vt:lpstr>Arial</vt:lpstr>
      <vt:lpstr>Calibri</vt:lpstr>
      <vt:lpstr>Cambria</vt:lpstr>
      <vt:lpstr>Gill Sans MT</vt:lpstr>
      <vt:lpstr>Times New Roman</vt:lpstr>
      <vt:lpstr>Gallery</vt:lpstr>
      <vt:lpstr>Group Member     Muhammad Asim 16-Arid-1200     Atif Mehmood 16-arid-1158 </vt:lpstr>
      <vt:lpstr>Literature  Review  </vt:lpstr>
      <vt:lpstr>Literature  Review  </vt:lpstr>
      <vt:lpstr>Literature  Review  </vt:lpstr>
      <vt:lpstr>Literature  Review  </vt:lpstr>
      <vt:lpstr>Critical Analysis from Literature Review   </vt:lpstr>
      <vt:lpstr>References : </vt:lpstr>
      <vt:lpstr>Functional Requirements:  Web panel </vt:lpstr>
      <vt:lpstr>Delete doctor </vt:lpstr>
      <vt:lpstr>See All doctors and search </vt:lpstr>
      <vt:lpstr>See Doctor Details </vt:lpstr>
      <vt:lpstr>See all patients categorized by disease or doctor </vt:lpstr>
      <vt:lpstr>Delete Patient </vt:lpstr>
      <vt:lpstr>Add  new Patient  </vt:lpstr>
      <vt:lpstr>Assign doctor to patient </vt:lpstr>
      <vt:lpstr>Emergency Alert Notification </vt:lpstr>
      <vt:lpstr>Show patient details </vt:lpstr>
      <vt:lpstr>Login</vt:lpstr>
      <vt:lpstr>Patient Android App  Login </vt:lpstr>
      <vt:lpstr>Show patient details </vt:lpstr>
      <vt:lpstr>See All doctors and search </vt:lpstr>
      <vt:lpstr>Emergency Alert Notification </vt:lpstr>
      <vt:lpstr>Send message to doctor </vt:lpstr>
      <vt:lpstr>See all medicine prescriptions list  (prescribe by doctor ) </vt:lpstr>
      <vt:lpstr>Doctor Android App   Login</vt:lpstr>
      <vt:lpstr>See All Patient and search </vt:lpstr>
      <vt:lpstr>Emergency Alert Notification </vt:lpstr>
      <vt:lpstr>PowerPoint Presentation</vt:lpstr>
      <vt:lpstr>Send message to Patient </vt:lpstr>
      <vt:lpstr>See  medicine prescriptions list patient wise   </vt:lpstr>
      <vt:lpstr>Add medicine prescription for patient </vt:lpstr>
      <vt:lpstr>Show Profile </vt:lpstr>
      <vt:lpstr>Add patient to Doctor patients list </vt:lpstr>
      <vt:lpstr>IOT Based gadget  Send   Health Data </vt:lpstr>
      <vt:lpstr>Send Emergency Alert Notification </vt:lpstr>
      <vt:lpstr>Non-Functional Requirements: </vt:lpstr>
      <vt:lpstr>Non-Functional Requirements: </vt:lpstr>
      <vt:lpstr>External Interface Requirements: </vt:lpstr>
      <vt:lpstr>External Interface Requirements: </vt:lpstr>
      <vt:lpstr>Use case (Full Dress):  Add  new Doctor  </vt:lpstr>
      <vt:lpstr>Delete doctor  </vt:lpstr>
      <vt:lpstr>See All Doctor and Search  </vt:lpstr>
      <vt:lpstr>See Doctor Details  </vt:lpstr>
      <vt:lpstr>See all patients categorized by disease or doctor  </vt:lpstr>
      <vt:lpstr>Delete Patient  </vt:lpstr>
      <vt:lpstr>Add  new Patient  </vt:lpstr>
      <vt:lpstr>Assign doctor to patient </vt:lpstr>
      <vt:lpstr>Emergency Alert Notification </vt:lpstr>
      <vt:lpstr>Show patient details </vt:lpstr>
      <vt:lpstr>Login  </vt:lpstr>
      <vt:lpstr>Patient Android App  Login </vt:lpstr>
      <vt:lpstr>See All Doctor and Search  </vt:lpstr>
      <vt:lpstr>Show patient details </vt:lpstr>
      <vt:lpstr>Emergency Alert Notification </vt:lpstr>
      <vt:lpstr>Send message to doctor </vt:lpstr>
      <vt:lpstr>See all  medicine prescriptions list  (prescribe by doctor )</vt:lpstr>
      <vt:lpstr>Doctor Android App  Login </vt:lpstr>
      <vt:lpstr>Emergency Alert Notification </vt:lpstr>
      <vt:lpstr>See All Patient and Search </vt:lpstr>
      <vt:lpstr>Show patient details</vt:lpstr>
      <vt:lpstr>Send message to Patient </vt:lpstr>
      <vt:lpstr>See  medicine prescriptions list patient wise   </vt:lpstr>
      <vt:lpstr>Add medicine prescription for patient </vt:lpstr>
      <vt:lpstr>Show Profile </vt:lpstr>
      <vt:lpstr>Add patient to Doctor patients list </vt:lpstr>
      <vt:lpstr>IOT Based gadget  Send  Health Data </vt:lpstr>
      <vt:lpstr>Send Emergency Alert Notification </vt:lpstr>
      <vt:lpstr>USE CASE Diagram: </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Design</vt:lpstr>
      <vt:lpstr>PowerPoint Presentation</vt:lpstr>
      <vt:lpstr>PowerPoint Presentation</vt:lpstr>
      <vt:lpstr>Design</vt:lpstr>
      <vt:lpstr>PowerPoint Presentation</vt:lpstr>
      <vt:lpstr>Design</vt:lpstr>
      <vt:lpstr>PowerPoint Presentation</vt:lpstr>
      <vt:lpstr>PowerPoint Presentation</vt:lpstr>
      <vt:lpstr>PowerPoint Presentation</vt:lpstr>
      <vt:lpstr>Design</vt:lpstr>
      <vt:lpstr>PowerPoint Presentation</vt:lpstr>
      <vt:lpstr>Project management</vt:lpstr>
      <vt:lpstr>PowerPoint Presentation</vt:lpstr>
      <vt:lpstr>Project management</vt:lpstr>
      <vt:lpstr>PowerPoint Presentation</vt:lpstr>
      <vt:lpstr>Project management</vt:lpstr>
      <vt:lpstr>Project management</vt:lpstr>
      <vt:lpstr>Risk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Mirza</dc:creator>
  <cp:lastModifiedBy>Asim Mirza</cp:lastModifiedBy>
  <cp:revision>119</cp:revision>
  <dcterms:created xsi:type="dcterms:W3CDTF">2020-02-02T19:32:24Z</dcterms:created>
  <dcterms:modified xsi:type="dcterms:W3CDTF">2020-02-02T23:40:18Z</dcterms:modified>
</cp:coreProperties>
</file>