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18"/>
  </p:notesMasterIdLst>
  <p:sldIdLst>
    <p:sldId id="256" r:id="rId3"/>
    <p:sldId id="257" r:id="rId4"/>
    <p:sldId id="258" r:id="rId5"/>
    <p:sldId id="259" r:id="rId6"/>
    <p:sldId id="280" r:id="rId7"/>
    <p:sldId id="281" r:id="rId8"/>
    <p:sldId id="282" r:id="rId9"/>
    <p:sldId id="283" r:id="rId10"/>
    <p:sldId id="284" r:id="rId11"/>
    <p:sldId id="285" r:id="rId12"/>
    <p:sldId id="286" r:id="rId13"/>
    <p:sldId id="288" r:id="rId14"/>
    <p:sldId id="287" r:id="rId15"/>
    <p:sldId id="277" r:id="rId16"/>
    <p:sldId id="279" r:id="rId17"/>
  </p:sldIdLst>
  <p:sldSz cx="9144000" cy="5143500" type="screen16x9"/>
  <p:notesSz cx="6858000" cy="9144000"/>
  <p:embeddedFontLst>
    <p:embeddedFont>
      <p:font typeface="Bebas Neue" panose="020B0606020202050201" pitchFamily="34" charset="77"/>
      <p:regular r:id="rId19"/>
    </p:embeddedFont>
    <p:embeddedFont>
      <p:font typeface="Doppio One" panose="02010603030000020804" pitchFamily="2" charset="77"/>
      <p:regular r:id="rId20"/>
    </p:embeddedFont>
    <p:embeddedFont>
      <p:font typeface="Encode Sans" pitchFamily="2" charset="77"/>
      <p:regular r:id="rId21"/>
      <p:bold r:id="rId22"/>
    </p:embeddedFont>
    <p:embeddedFont>
      <p:font typeface="Nunito Light" panose="020F0302020204030204" pitchFamily="34" charset="0"/>
      <p:regular r:id="rId23"/>
      <p:italic r:id="rId24"/>
    </p:embeddedFont>
    <p:embeddedFont>
      <p:font typeface="Open Sans" panose="020B0606030504020204" pitchFamily="34" charset="0"/>
      <p:regular r:id="rId25"/>
      <p:bold r:id="rId26"/>
      <p:italic r:id="rId27"/>
      <p:boldItalic r:id="rId28"/>
    </p:embeddedFont>
    <p:embeddedFont>
      <p:font typeface="Proxima Nova" panose="02000506030000020004" pitchFamily="2" charset="0"/>
      <p:regular r:id="rId29"/>
      <p:bold r:id="rId30"/>
      <p:italic r:id="rId31"/>
      <p:boldItalic r:id="rId32"/>
    </p:embeddedFont>
    <p:embeddedFont>
      <p:font typeface="Proxima Nova Semibold" panose="02000506030000020004" pitchFamily="2" charset="0"/>
      <p:regular r:id="rId33"/>
      <p:bold r:id="rId34"/>
      <p:italic r:id="rId35"/>
      <p:boldItalic r:id="rId36"/>
    </p:embeddedFont>
    <p:embeddedFont>
      <p:font typeface="Roboto Condensed Light" panose="020F0302020204030204"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CB7DB-04FC-4F1C-B31A-12FF0250AD20}">
  <a:tblStyle styleId="{06BCB7DB-04FC-4F1C-B31A-12FF0250AD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snapToGrid="0">
      <p:cViewPr varScale="1">
        <p:scale>
          <a:sx n="121" d="100"/>
          <a:sy n="121" d="100"/>
        </p:scale>
        <p:origin x="126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6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98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3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6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b00cf9bf6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b00cf9bf6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b00cf9bf6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b00cf9bf6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91225d7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91225d7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1225d7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30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30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53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023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83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1308" r="42289"/>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713100" y="976688"/>
            <a:ext cx="4444200" cy="26811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08" y="3638813"/>
            <a:ext cx="4444200" cy="528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sz="1200"/>
            </a:lvl3pPr>
            <a:lvl4pPr marL="1828800" lvl="3" indent="-304800">
              <a:spcBef>
                <a:spcPts val="0"/>
              </a:spcBef>
              <a:spcAft>
                <a:spcPts val="0"/>
              </a:spcAft>
              <a:buClr>
                <a:srgbClr val="434343"/>
              </a:buClr>
              <a:buSzPts val="1200"/>
              <a:buFont typeface="Roboto Condensed Light"/>
              <a:buChar char="●"/>
              <a:defRPr sz="1200"/>
            </a:lvl4pPr>
            <a:lvl5pPr marL="2286000" lvl="4" indent="-304800">
              <a:spcBef>
                <a:spcPts val="0"/>
              </a:spcBef>
              <a:spcAft>
                <a:spcPts val="0"/>
              </a:spcAft>
              <a:buClr>
                <a:srgbClr val="434343"/>
              </a:buClr>
              <a:buSzPts val="1200"/>
              <a:buFont typeface="Roboto Condensed Light"/>
              <a:buChar char="○"/>
              <a:defRPr sz="1200"/>
            </a:lvl5pPr>
            <a:lvl6pPr marL="2743200" lvl="5" indent="-304800">
              <a:spcBef>
                <a:spcPts val="0"/>
              </a:spcBef>
              <a:spcAft>
                <a:spcPts val="0"/>
              </a:spcAft>
              <a:buClr>
                <a:srgbClr val="434343"/>
              </a:buClr>
              <a:buSzPts val="1200"/>
              <a:buFont typeface="Roboto Condensed Light"/>
              <a:buChar char="■"/>
              <a:defRPr sz="1200"/>
            </a:lvl6pPr>
            <a:lvl7pPr marL="3200400" lvl="6" indent="-304800">
              <a:spcBef>
                <a:spcPts val="0"/>
              </a:spcBef>
              <a:spcAft>
                <a:spcPts val="0"/>
              </a:spcAft>
              <a:buClr>
                <a:srgbClr val="434343"/>
              </a:buClr>
              <a:buSzPts val="1200"/>
              <a:buFont typeface="Roboto Condensed Light"/>
              <a:buChar char="●"/>
              <a:defRPr sz="1200"/>
            </a:lvl7pPr>
            <a:lvl8pPr marL="3657600" lvl="7" indent="-304800">
              <a:spcBef>
                <a:spcPts val="0"/>
              </a:spcBef>
              <a:spcAft>
                <a:spcPts val="0"/>
              </a:spcAft>
              <a:buClr>
                <a:srgbClr val="434343"/>
              </a:buClr>
              <a:buSzPts val="1200"/>
              <a:buFont typeface="Roboto Condensed Light"/>
              <a:buChar char="○"/>
              <a:defRPr sz="1200"/>
            </a:lvl8pPr>
            <a:lvl9pPr marL="4114800" lvl="8" indent="-304800">
              <a:spcBef>
                <a:spcPts val="0"/>
              </a:spcBef>
              <a:spcAft>
                <a:spcPts val="0"/>
              </a:spcAft>
              <a:buClr>
                <a:srgbClr val="434343"/>
              </a:buClr>
              <a:buSzPts val="1200"/>
              <a:buFont typeface="Roboto Condensed Light"/>
              <a:buChar char="■"/>
              <a:defRPr sz="1200"/>
            </a:lvl9pPr>
          </a:lstStyle>
          <a:p>
            <a:endParaRPr/>
          </a:p>
        </p:txBody>
      </p:sp>
      <p:sp>
        <p:nvSpPr>
          <p:cNvPr id="24" name="Google Shape;24;p4"/>
          <p:cNvSpPr txBox="1"/>
          <p:nvPr/>
        </p:nvSpPr>
        <p:spPr>
          <a:xfrm>
            <a:off x="720000" y="5974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2" name="Google Shape;72;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713100" y="976688"/>
            <a:ext cx="4444200" cy="2681100"/>
          </a:xfrm>
          <a:prstGeom prst="rect">
            <a:avLst/>
          </a:prstGeom>
        </p:spPr>
        <p:txBody>
          <a:bodyPr spcFirstLastPara="1" wrap="square" lIns="91425" tIns="91425" rIns="91425" bIns="91425" anchor="b" anchorCtr="0">
            <a:noAutofit/>
          </a:bodyPr>
          <a:lstStyle/>
          <a:p>
            <a:r>
              <a:rPr lang="en-US" b="1" dirty="0">
                <a:solidFill>
                  <a:schemeClr val="accent2"/>
                </a:solidFill>
              </a:rPr>
              <a:t> FSMO Roles in Active Directory</a:t>
            </a:r>
            <a:br>
              <a:rPr lang="en-US" b="1" dirty="0">
                <a:solidFill>
                  <a:schemeClr val="accent2"/>
                </a:solidFill>
              </a:rPr>
            </a:br>
            <a:endParaRPr b="1" dirty="0">
              <a:solidFill>
                <a:schemeClr val="accent2"/>
              </a:solidFill>
            </a:endParaRPr>
          </a:p>
        </p:txBody>
      </p:sp>
      <p:sp>
        <p:nvSpPr>
          <p:cNvPr id="79" name="Google Shape;79;p17"/>
          <p:cNvSpPr txBox="1">
            <a:spLocks noGrp="1"/>
          </p:cNvSpPr>
          <p:nvPr>
            <p:ph type="subTitle" idx="1"/>
          </p:nvPr>
        </p:nvSpPr>
        <p:spPr>
          <a:xfrm>
            <a:off x="713208" y="3638813"/>
            <a:ext cx="4444200" cy="5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Antonette Simms </a:t>
            </a:r>
            <a:endParaRPr dirty="0"/>
          </a:p>
        </p:txBody>
      </p:sp>
      <p:pic>
        <p:nvPicPr>
          <p:cNvPr id="80" name="Google Shape;80;p17"/>
          <p:cNvPicPr preferRelativeResize="0">
            <a:picLocks noGrp="1"/>
          </p:cNvPicPr>
          <p:nvPr>
            <p:ph type="pic" idx="2"/>
          </p:nvPr>
        </p:nvPicPr>
        <p:blipFill rotWithShape="1">
          <a:blip r:embed="rId3">
            <a:alphaModFix/>
          </a:blip>
          <a:srcRect l="39906" t="32641" r="25294"/>
          <a:stretch/>
        </p:blipFill>
        <p:spPr>
          <a:xfrm>
            <a:off x="5157300" y="0"/>
            <a:ext cx="3986698" cy="51435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PDC (Primary Domain Controller) Emulator </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PDC Emulator is a domain wide role.</a:t>
            </a:r>
          </a:p>
          <a:p>
            <a:pPr marL="171450" indent="-171450">
              <a:lnSpc>
                <a:spcPct val="200000"/>
              </a:lnSpc>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 PDC Emulator has many roles it is responsible for authenticated request, changing passwords, and managing group policy objects. </a:t>
            </a:r>
          </a:p>
          <a:p>
            <a:pPr marL="171450" indent="-171450">
              <a:lnSpc>
                <a:spcPct val="200000"/>
              </a:lnSpc>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The PDC Emulator it also handles Time  synchronization within the domain. </a:t>
            </a:r>
            <a:endParaRPr lang="en-US" dirty="0"/>
          </a:p>
        </p:txBody>
      </p:sp>
      <p:pic>
        <p:nvPicPr>
          <p:cNvPr id="6146" name="Picture 2" descr="Outlining the Importance of the Five FSMO Roles in AD">
            <a:extLst>
              <a:ext uri="{FF2B5EF4-FFF2-40B4-BE49-F238E27FC236}">
                <a16:creationId xmlns:a16="http://schemas.microsoft.com/office/drawing/2014/main" id="{87FA7D0A-42AB-84ED-72A8-677DF595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056" y="3189767"/>
            <a:ext cx="3123667" cy="1495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8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is PDC Emulator Important?</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The Schema Master is essential It enables organizations to customize their directory to meet their specific needs, ensure compatibility with existing applications, maintain data integrity and security, and adapt to changing requirements over time.</a:t>
            </a:r>
          </a:p>
          <a:p>
            <a:pPr marL="0" indent="0">
              <a:lnSpc>
                <a:spcPct val="200000"/>
              </a:lnSpc>
            </a:pPr>
            <a:endParaRPr lang="en-US" dirty="0"/>
          </a:p>
        </p:txBody>
      </p:sp>
    </p:spTree>
    <p:extLst>
      <p:ext uri="{BB962C8B-B14F-4D97-AF65-F5344CB8AC3E}">
        <p14:creationId xmlns:p14="http://schemas.microsoft.com/office/powerpoint/2010/main" val="344714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Infrastructure Master </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marR="0" indent="-171450">
              <a:lnSpc>
                <a:spcPct val="200000"/>
              </a:lnSpc>
              <a:spcBef>
                <a:spcPts val="0"/>
              </a:spcBef>
              <a:spcAft>
                <a:spcPts val="0"/>
              </a:spcAft>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Infrastructure Master  is a domain wide role. </a:t>
            </a:r>
          </a:p>
          <a:p>
            <a:pPr marL="171450" marR="0" indent="-171450">
              <a:lnSpc>
                <a:spcPct val="200000"/>
              </a:lnSpc>
              <a:spcBef>
                <a:spcPts val="0"/>
              </a:spcBef>
              <a:spcAft>
                <a:spcPts val="0"/>
              </a:spcAft>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Infrastructure Master is used to update group members. </a:t>
            </a:r>
          </a:p>
          <a:p>
            <a:pPr marL="171450" marR="0" indent="-171450">
              <a:lnSpc>
                <a:spcPct val="200000"/>
              </a:lnSpc>
              <a:spcBef>
                <a:spcPts val="0"/>
              </a:spcBef>
              <a:spcAft>
                <a:spcPts val="0"/>
              </a:spcAft>
              <a:buFont typeface="Arial" panose="020B0604020202020204" pitchFamily="34" charset="0"/>
              <a:buChar char="•"/>
            </a:pPr>
            <a:r>
              <a:rPr lang="en-US" kern="0" dirty="0">
                <a:effectLst/>
                <a:latin typeface="Encode Sans" pitchFamily="2" charset="77"/>
                <a:ea typeface="SimSun" panose="02010600030101010101" pitchFamily="2" charset="-122"/>
                <a:cs typeface="Times New Roman" panose="02020603050405020304" pitchFamily="18" charset="0"/>
              </a:rPr>
              <a:t>It is required for multi domain environments , it updates objects SID and DN in cross domain objects. </a:t>
            </a:r>
            <a:endParaRPr lang="en-US" kern="1200" dirty="0">
              <a:effectLst/>
              <a:latin typeface="Encode Sans" pitchFamily="2" charset="77"/>
              <a:ea typeface="SimSun" panose="02010600030101010101" pitchFamily="2" charset="-122"/>
              <a:cs typeface="Times New Roman" panose="02020603050405020304" pitchFamily="18" charset="0"/>
            </a:endParaRPr>
          </a:p>
        </p:txBody>
      </p:sp>
      <p:pic>
        <p:nvPicPr>
          <p:cNvPr id="7170" name="Picture 2" descr="Outlining the Importance of the Five FSMO Roles in AD">
            <a:extLst>
              <a:ext uri="{FF2B5EF4-FFF2-40B4-BE49-F238E27FC236}">
                <a16:creationId xmlns:a16="http://schemas.microsoft.com/office/drawing/2014/main" id="{AAA9F74C-7B64-0D31-C17B-9294312A0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0102" y="2878759"/>
            <a:ext cx="4603898" cy="195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24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is Infrastructure Important?</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The Schema Master is essential It enables organizations to customize their directory to meet their specific needs, ensure compatibility with existing applications, maintain data integrity and security, and adapt to changing requirements over time.</a:t>
            </a:r>
          </a:p>
          <a:p>
            <a:pPr marL="0" indent="0">
              <a:lnSpc>
                <a:spcPct val="200000"/>
              </a:lnSpc>
            </a:pPr>
            <a:endParaRPr lang="en-US" dirty="0"/>
          </a:p>
        </p:txBody>
      </p:sp>
    </p:spTree>
    <p:extLst>
      <p:ext uri="{BB962C8B-B14F-4D97-AF65-F5344CB8AC3E}">
        <p14:creationId xmlns:p14="http://schemas.microsoft.com/office/powerpoint/2010/main" val="48875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91"/>
        <p:cNvGrpSpPr/>
        <p:nvPr/>
      </p:nvGrpSpPr>
      <p:grpSpPr>
        <a:xfrm>
          <a:off x="0" y="0"/>
          <a:ext cx="0" cy="0"/>
          <a:chOff x="0" y="0"/>
          <a:chExt cx="0" cy="0"/>
        </a:xfrm>
      </p:grpSpPr>
      <p:sp>
        <p:nvSpPr>
          <p:cNvPr id="692" name="Google Shape;692;p3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dirty="0">
              <a:solidFill>
                <a:srgbClr val="FFFFFF"/>
              </a:solidFill>
            </a:endParaRPr>
          </a:p>
        </p:txBody>
      </p:sp>
      <p:sp>
        <p:nvSpPr>
          <p:cNvPr id="694" name="Google Shape;694;p38"/>
          <p:cNvSpPr txBox="1"/>
          <p:nvPr/>
        </p:nvSpPr>
        <p:spPr>
          <a:xfrm>
            <a:off x="1048350" y="1783976"/>
            <a:ext cx="7047300" cy="638821"/>
          </a:xfrm>
          <a:prstGeom prst="rect">
            <a:avLst/>
          </a:prstGeom>
          <a:noFill/>
          <a:ln>
            <a:noFill/>
          </a:ln>
        </p:spPr>
        <p:txBody>
          <a:bodyPr spcFirstLastPara="1" wrap="square" lIns="91425" tIns="91425" rIns="91425" bIns="91425" anchor="t" anchorCtr="0">
            <a:noAutofit/>
          </a:bodyPr>
          <a:lstStyle/>
          <a:p>
            <a:pPr marL="360045" marR="0" indent="-360045">
              <a:lnSpc>
                <a:spcPct val="200000"/>
              </a:lnSpc>
              <a:spcBef>
                <a:spcPts val="0"/>
              </a:spcBef>
              <a:spcAft>
                <a:spcPts val="0"/>
              </a:spcAft>
            </a:pPr>
            <a:r>
              <a:rPr lang="en-US" sz="1200" i="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FSMO roles in Active Directory</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(2020) </a:t>
            </a:r>
            <a:r>
              <a:rPr lang="en-US" sz="1200" i="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YouTube</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Available at: https://</a:t>
            </a:r>
            <a:r>
              <a:rPr lang="en-US" sz="12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www.youtube.com</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watch?v</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=n5suPvKqo_Y (Accessed: 19 February 2024). </a:t>
            </a:r>
            <a:endParaRPr lang="en-US" sz="1200" kern="12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60045" marR="0" indent="-360045">
              <a:lnSpc>
                <a:spcPct val="200000"/>
              </a:lnSpc>
              <a:spcBef>
                <a:spcPts val="0"/>
              </a:spcBef>
              <a:spcAft>
                <a:spcPts val="0"/>
              </a:spcAft>
            </a:pP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Deland-Han (no date) </a:t>
            </a:r>
            <a:r>
              <a:rPr lang="en-US" sz="1200" i="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Active directory flexible single master operation (FSMO) roles in windows - windows server</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i="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Active Directory Flexible Single Master Operation (FSMO) roles in Windows - Windows Server | Microsoft Learn</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Available at: https://</a:t>
            </a:r>
            <a:r>
              <a:rPr lang="en-US" sz="12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learn.microsoft.com</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-us/troubleshoot/windows-server/active-directory/</a:t>
            </a:r>
            <a:r>
              <a:rPr lang="en-US" sz="12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fsmo</a:t>
            </a: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-roles (Accessed: 19 February 2024). </a:t>
            </a:r>
            <a:endParaRPr lang="en-US" sz="1200" kern="12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Google Shape;147;p20">
            <a:extLst>
              <a:ext uri="{FF2B5EF4-FFF2-40B4-BE49-F238E27FC236}">
                <a16:creationId xmlns:a16="http://schemas.microsoft.com/office/drawing/2014/main" id="{40FC23EC-BA9B-723D-3334-05611C0566F7}"/>
              </a:ext>
            </a:extLst>
          </p:cNvPr>
          <p:cNvSpPr txBox="1">
            <a:spLocks/>
          </p:cNvSpPr>
          <p:nvPr/>
        </p:nvSpPr>
        <p:spPr>
          <a:xfrm>
            <a:off x="720000" y="5974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oppio One"/>
              <a:buNone/>
              <a:defRPr sz="3000" b="1" i="0" u="none" strike="noStrike" cap="none">
                <a:solidFill>
                  <a:schemeClr val="dk1"/>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2800"/>
              <a:buFont typeface="Doppio One"/>
              <a:buNone/>
              <a:defRPr sz="2800" b="1" i="0" u="none" strike="noStrike" cap="none">
                <a:solidFill>
                  <a:schemeClr val="dk1"/>
                </a:solidFill>
                <a:latin typeface="Doppio One"/>
                <a:ea typeface="Doppio One"/>
                <a:cs typeface="Doppio One"/>
                <a:sym typeface="Doppio One"/>
              </a:defRPr>
            </a:lvl9pPr>
          </a:lstStyle>
          <a:p>
            <a:pPr marL="0" marR="0" lvl="0" indent="0" algn="ctr" defTabSz="914400" rtl="0" eaLnBrk="1" fontAlgn="auto" latinLnBrk="0" hangingPunct="1">
              <a:lnSpc>
                <a:spcPct val="100000"/>
              </a:lnSpc>
              <a:spcBef>
                <a:spcPts val="0"/>
              </a:spcBef>
              <a:spcAft>
                <a:spcPts val="0"/>
              </a:spcAft>
              <a:buClr>
                <a:srgbClr val="FFFFFF"/>
              </a:buClr>
              <a:buSzPts val="2800"/>
              <a:buFont typeface="Doppio One"/>
              <a:buNone/>
              <a:tabLst/>
              <a:defRPr/>
            </a:pPr>
            <a:r>
              <a:rPr kumimoji="0" lang="en-US" sz="3000" b="1" i="0" u="none" strike="noStrike" kern="0" cap="none" spc="0" normalizeH="0" baseline="0" noProof="0" dirty="0">
                <a:ln>
                  <a:noFill/>
                </a:ln>
                <a:solidFill>
                  <a:srgbClr val="FFFFFF"/>
                </a:solidFill>
                <a:effectLst/>
                <a:uLnTx/>
                <a:uFillTx/>
                <a:latin typeface="Doppio One"/>
                <a:sym typeface="Doppio One"/>
              </a:rPr>
              <a:t>References </a:t>
            </a:r>
          </a:p>
        </p:txBody>
      </p:sp>
      <p:sp>
        <p:nvSpPr>
          <p:cNvPr id="7" name="Rectangle 2">
            <a:extLst>
              <a:ext uri="{FF2B5EF4-FFF2-40B4-BE49-F238E27FC236}">
                <a16:creationId xmlns:a16="http://schemas.microsoft.com/office/drawing/2014/main" id="{2060C820-D7FA-C9A9-D0A8-442E8F0FC5C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References</a:t>
            </a:r>
            <a:endParaRPr kumimoji="0" lang="en-US" altLang="ja-JP"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5"/>
        <p:cNvGrpSpPr/>
        <p:nvPr/>
      </p:nvGrpSpPr>
      <p:grpSpPr>
        <a:xfrm>
          <a:off x="0" y="0"/>
          <a:ext cx="0" cy="0"/>
          <a:chOff x="0" y="0"/>
          <a:chExt cx="0" cy="0"/>
        </a:xfrm>
      </p:grpSpPr>
      <p:grpSp>
        <p:nvGrpSpPr>
          <p:cNvPr id="709" name="Google Shape;709;p40"/>
          <p:cNvGrpSpPr/>
          <p:nvPr/>
        </p:nvGrpSpPr>
        <p:grpSpPr>
          <a:xfrm>
            <a:off x="6874322" y="1571957"/>
            <a:ext cx="1446116" cy="2863897"/>
            <a:chOff x="6529419" y="1724307"/>
            <a:chExt cx="1480463" cy="2931917"/>
          </a:xfrm>
        </p:grpSpPr>
        <p:grpSp>
          <p:nvGrpSpPr>
            <p:cNvPr id="710" name="Google Shape;710;p40"/>
            <p:cNvGrpSpPr/>
            <p:nvPr/>
          </p:nvGrpSpPr>
          <p:grpSpPr>
            <a:xfrm>
              <a:off x="6556827" y="1724307"/>
              <a:ext cx="956596" cy="944294"/>
              <a:chOff x="3800349" y="1238762"/>
              <a:chExt cx="1098904" cy="1084772"/>
            </a:xfrm>
          </p:grpSpPr>
          <p:grpSp>
            <p:nvGrpSpPr>
              <p:cNvPr id="711" name="Google Shape;711;p40"/>
              <p:cNvGrpSpPr/>
              <p:nvPr/>
            </p:nvGrpSpPr>
            <p:grpSpPr>
              <a:xfrm>
                <a:off x="3800349" y="1238762"/>
                <a:ext cx="1098904" cy="1084772"/>
                <a:chOff x="3800349" y="1238762"/>
                <a:chExt cx="1098904" cy="1084772"/>
              </a:xfrm>
            </p:grpSpPr>
            <p:sp>
              <p:nvSpPr>
                <p:cNvPr id="712" name="Google Shape;712;p40"/>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0"/>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40"/>
            <p:cNvGrpSpPr/>
            <p:nvPr/>
          </p:nvGrpSpPr>
          <p:grpSpPr>
            <a:xfrm>
              <a:off x="7053286" y="2227254"/>
              <a:ext cx="956596" cy="944252"/>
              <a:chOff x="4370663" y="1816530"/>
              <a:chExt cx="1098904" cy="1084724"/>
            </a:xfrm>
          </p:grpSpPr>
          <p:grpSp>
            <p:nvGrpSpPr>
              <p:cNvPr id="716" name="Google Shape;716;p40"/>
              <p:cNvGrpSpPr/>
              <p:nvPr/>
            </p:nvGrpSpPr>
            <p:grpSpPr>
              <a:xfrm>
                <a:off x="4370663" y="1816530"/>
                <a:ext cx="1098904" cy="1084724"/>
                <a:chOff x="4370663" y="1816530"/>
                <a:chExt cx="1098904" cy="1084724"/>
              </a:xfrm>
            </p:grpSpPr>
            <p:sp>
              <p:nvSpPr>
                <p:cNvPr id="717" name="Google Shape;717;p40"/>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40"/>
              <p:cNvGrpSpPr/>
              <p:nvPr/>
            </p:nvGrpSpPr>
            <p:grpSpPr>
              <a:xfrm>
                <a:off x="4732628" y="2171596"/>
                <a:ext cx="374986" cy="374572"/>
                <a:chOff x="3303268" y="3817349"/>
                <a:chExt cx="346056" cy="345674"/>
              </a:xfrm>
            </p:grpSpPr>
            <p:sp>
              <p:nvSpPr>
                <p:cNvPr id="720" name="Google Shape;720;p4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 name="Google Shape;724;p40"/>
            <p:cNvGrpSpPr/>
            <p:nvPr/>
          </p:nvGrpSpPr>
          <p:grpSpPr>
            <a:xfrm>
              <a:off x="6547098" y="2715744"/>
              <a:ext cx="956596" cy="944315"/>
              <a:chOff x="3789173" y="2377690"/>
              <a:chExt cx="1098904" cy="1084796"/>
            </a:xfrm>
          </p:grpSpPr>
          <p:grpSp>
            <p:nvGrpSpPr>
              <p:cNvPr id="725" name="Google Shape;725;p40"/>
              <p:cNvGrpSpPr/>
              <p:nvPr/>
            </p:nvGrpSpPr>
            <p:grpSpPr>
              <a:xfrm>
                <a:off x="3789173" y="2377690"/>
                <a:ext cx="1098904" cy="1084796"/>
                <a:chOff x="3789173" y="2377690"/>
                <a:chExt cx="1098904" cy="1084796"/>
              </a:xfrm>
            </p:grpSpPr>
            <p:sp>
              <p:nvSpPr>
                <p:cNvPr id="726" name="Google Shape;726;p40"/>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0"/>
              <p:cNvGrpSpPr/>
              <p:nvPr/>
            </p:nvGrpSpPr>
            <p:grpSpPr>
              <a:xfrm>
                <a:off x="4151137" y="2732796"/>
                <a:ext cx="374986" cy="374572"/>
                <a:chOff x="3752358" y="3817349"/>
                <a:chExt cx="346056" cy="345674"/>
              </a:xfrm>
            </p:grpSpPr>
            <p:sp>
              <p:nvSpPr>
                <p:cNvPr id="729" name="Google Shape;729;p4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40"/>
            <p:cNvGrpSpPr/>
            <p:nvPr/>
          </p:nvGrpSpPr>
          <p:grpSpPr>
            <a:xfrm>
              <a:off x="7034853" y="3222917"/>
              <a:ext cx="956596" cy="944252"/>
              <a:chOff x="4349489" y="2960313"/>
              <a:chExt cx="1098904" cy="1084724"/>
            </a:xfrm>
          </p:grpSpPr>
          <p:grpSp>
            <p:nvGrpSpPr>
              <p:cNvPr id="734" name="Google Shape;734;p40"/>
              <p:cNvGrpSpPr/>
              <p:nvPr/>
            </p:nvGrpSpPr>
            <p:grpSpPr>
              <a:xfrm>
                <a:off x="4349489" y="2960313"/>
                <a:ext cx="1098904" cy="1084724"/>
                <a:chOff x="4349489" y="2960313"/>
                <a:chExt cx="1098904" cy="1084724"/>
              </a:xfrm>
            </p:grpSpPr>
            <p:sp>
              <p:nvSpPr>
                <p:cNvPr id="735" name="Google Shape;735;p40"/>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40"/>
              <p:cNvGrpSpPr/>
              <p:nvPr/>
            </p:nvGrpSpPr>
            <p:grpSpPr>
              <a:xfrm>
                <a:off x="4732657" y="3315384"/>
                <a:ext cx="374952" cy="374572"/>
                <a:chOff x="4201447" y="3817349"/>
                <a:chExt cx="346024" cy="345674"/>
              </a:xfrm>
            </p:grpSpPr>
            <p:sp>
              <p:nvSpPr>
                <p:cNvPr id="738" name="Google Shape;738;p4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0" name="Google Shape;740;p40"/>
            <p:cNvGrpSpPr/>
            <p:nvPr/>
          </p:nvGrpSpPr>
          <p:grpSpPr>
            <a:xfrm>
              <a:off x="6529419" y="3711909"/>
              <a:ext cx="956596" cy="944315"/>
              <a:chOff x="3768864" y="3522050"/>
              <a:chExt cx="1098904" cy="1084796"/>
            </a:xfrm>
          </p:grpSpPr>
          <p:grpSp>
            <p:nvGrpSpPr>
              <p:cNvPr id="741" name="Google Shape;741;p40"/>
              <p:cNvGrpSpPr/>
              <p:nvPr/>
            </p:nvGrpSpPr>
            <p:grpSpPr>
              <a:xfrm>
                <a:off x="3768864" y="3522050"/>
                <a:ext cx="1098904" cy="1084796"/>
                <a:chOff x="3768864" y="3522050"/>
                <a:chExt cx="1098904" cy="1084796"/>
              </a:xfrm>
            </p:grpSpPr>
            <p:sp>
              <p:nvSpPr>
                <p:cNvPr id="742" name="Google Shape;742;p40"/>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0"/>
              <p:cNvGrpSpPr/>
              <p:nvPr/>
            </p:nvGrpSpPr>
            <p:grpSpPr>
              <a:xfrm>
                <a:off x="4139616" y="3871555"/>
                <a:ext cx="357419" cy="357005"/>
                <a:chOff x="7482229" y="3351230"/>
                <a:chExt cx="357419" cy="357005"/>
              </a:xfrm>
            </p:grpSpPr>
            <p:sp>
              <p:nvSpPr>
                <p:cNvPr id="745" name="Google Shape;745;p40"/>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 name="Google Shape;86;p18">
            <a:extLst>
              <a:ext uri="{FF2B5EF4-FFF2-40B4-BE49-F238E27FC236}">
                <a16:creationId xmlns:a16="http://schemas.microsoft.com/office/drawing/2014/main" id="{BB0AACFD-F561-43D8-48E5-5677091D7790}"/>
              </a:ext>
            </a:extLst>
          </p:cNvPr>
          <p:cNvSpPr txBox="1">
            <a:spLocks/>
          </p:cNvSpPr>
          <p:nvPr/>
        </p:nvSpPr>
        <p:spPr>
          <a:xfrm>
            <a:off x="711824" y="1352374"/>
            <a:ext cx="6128854"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0" indent="0">
              <a:lnSpc>
                <a:spcPct val="200000"/>
              </a:lnSpc>
            </a:pPr>
            <a:r>
              <a:rPr lang="en-US" sz="6000" dirty="0">
                <a:solidFill>
                  <a:schemeClr val="bg1"/>
                </a:solidFill>
              </a:rPr>
              <a:t>Any Questions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idx="4294967295"/>
          </p:nvPr>
        </p:nvSpPr>
        <p:spPr>
          <a:xfrm>
            <a:off x="720000" y="597425"/>
            <a:ext cx="7704000" cy="7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What are FSMO Roles?</a:t>
            </a:r>
            <a:endParaRPr sz="3000" dirty="0"/>
          </a:p>
        </p:txBody>
      </p:sp>
      <p:sp>
        <p:nvSpPr>
          <p:cNvPr id="86" name="Google Shape;86;p18"/>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p>
            <a:pPr>
              <a:lnSpc>
                <a:spcPct val="115000"/>
              </a:lnSpc>
              <a:buClr>
                <a:schemeClr val="dk1"/>
              </a:buClr>
              <a:buFont typeface="Asap"/>
              <a:buChar char="●"/>
            </a:pPr>
            <a:r>
              <a:rPr lang="en-US" dirty="0"/>
              <a:t>FSMO (Flexible single master operation) </a:t>
            </a:r>
          </a:p>
          <a:p>
            <a:pPr marL="152400" indent="0">
              <a:lnSpc>
                <a:spcPct val="115000"/>
              </a:lnSpc>
              <a:buClr>
                <a:schemeClr val="dk1"/>
              </a:buClr>
              <a:buNone/>
            </a:pPr>
            <a:endParaRPr lang="en-US" dirty="0"/>
          </a:p>
          <a:p>
            <a:pPr>
              <a:lnSpc>
                <a:spcPct val="115000"/>
              </a:lnSpc>
              <a:buClr>
                <a:schemeClr val="dk1"/>
              </a:buClr>
              <a:buFont typeface="Asap"/>
              <a:buChar char="●"/>
            </a:pPr>
            <a:r>
              <a:rPr lang="en-US" dirty="0"/>
              <a:t>FSMO roles are tasks that are in the active directory. </a:t>
            </a:r>
          </a:p>
          <a:p>
            <a:pPr>
              <a:lnSpc>
                <a:spcPct val="115000"/>
              </a:lnSpc>
              <a:buClr>
                <a:schemeClr val="dk1"/>
              </a:buClr>
              <a:buFont typeface="Asap"/>
              <a:buChar char="●"/>
            </a:pPr>
            <a:endParaRPr lang="en-US" dirty="0"/>
          </a:p>
          <a:p>
            <a:pPr>
              <a:lnSpc>
                <a:spcPct val="115000"/>
              </a:lnSpc>
              <a:buClr>
                <a:schemeClr val="dk1"/>
              </a:buClr>
              <a:buFont typeface="Asap"/>
              <a:buChar char="●"/>
            </a:pPr>
            <a:r>
              <a:rPr lang="en-US" dirty="0"/>
              <a:t>They are assigned to one or more  domain controllers in a domain or forest. </a:t>
            </a:r>
          </a:p>
          <a:p>
            <a:pPr>
              <a:lnSpc>
                <a:spcPct val="115000"/>
              </a:lnSpc>
              <a:buClr>
                <a:schemeClr val="dk1"/>
              </a:buClr>
              <a:buFont typeface="Asap"/>
              <a:buChar char="●"/>
            </a:pPr>
            <a:endParaRPr lang="en-US" dirty="0"/>
          </a:p>
          <a:p>
            <a:pPr>
              <a:lnSpc>
                <a:spcPct val="115000"/>
              </a:lnSpc>
              <a:buClr>
                <a:schemeClr val="dk1"/>
              </a:buClr>
              <a:buFont typeface="Asap"/>
              <a:buChar char="●"/>
            </a:pPr>
            <a:r>
              <a:rPr lang="en-US" dirty="0"/>
              <a:t>These roles are very important for the functioning and management of an active directory environment. </a:t>
            </a:r>
          </a:p>
          <a:p>
            <a:pPr>
              <a:lnSpc>
                <a:spcPct val="115000"/>
              </a:lnSpc>
              <a:buClr>
                <a:schemeClr val="dk1"/>
              </a:buClr>
              <a:buFont typeface="Asap"/>
              <a:buChar char="●"/>
            </a:pPr>
            <a:endParaRPr lang="en-US" dirty="0"/>
          </a:p>
          <a:p>
            <a:pPr>
              <a:lnSpc>
                <a:spcPct val="115000"/>
              </a:lnSpc>
              <a:buClr>
                <a:schemeClr val="dk1"/>
              </a:buClr>
              <a:buFont typeface="Asap"/>
              <a:buChar char="●"/>
            </a:pPr>
            <a:r>
              <a:rPr lang="en-US" dirty="0"/>
              <a:t>There are 5 FSMO roles.</a:t>
            </a: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9"/>
          <p:cNvGrpSpPr/>
          <p:nvPr/>
        </p:nvGrpSpPr>
        <p:grpSpPr>
          <a:xfrm>
            <a:off x="-63979" y="2595945"/>
            <a:ext cx="1813800" cy="1370549"/>
            <a:chOff x="717888" y="2566601"/>
            <a:chExt cx="1813800" cy="1370549"/>
          </a:xfrm>
        </p:grpSpPr>
        <p:sp>
          <p:nvSpPr>
            <p:cNvPr id="92" name="Google Shape;92;p19"/>
            <p:cNvSpPr txBox="1"/>
            <p:nvPr/>
          </p:nvSpPr>
          <p:spPr>
            <a:xfrm>
              <a:off x="717888"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lt1"/>
                </a:buClr>
                <a:buSzPts val="1100"/>
                <a:buFont typeface="Arial"/>
                <a:buNone/>
              </a:pPr>
              <a:r>
                <a:rPr lang="en" sz="1800" b="1" dirty="0">
                  <a:solidFill>
                    <a:schemeClr val="dk1"/>
                  </a:solidFill>
                  <a:latin typeface="Doppio One"/>
                  <a:ea typeface="Doppio One"/>
                  <a:cs typeface="Doppio One"/>
                  <a:sym typeface="Doppio One"/>
                </a:rPr>
                <a:t>Schema Master</a:t>
              </a:r>
              <a:endParaRPr sz="1800" dirty="0">
                <a:solidFill>
                  <a:schemeClr val="dk1"/>
                </a:solidFill>
                <a:latin typeface="Doppio One"/>
                <a:ea typeface="Doppio One"/>
                <a:cs typeface="Doppio One"/>
                <a:sym typeface="Doppio One"/>
              </a:endParaRPr>
            </a:p>
          </p:txBody>
        </p:sp>
        <p:sp>
          <p:nvSpPr>
            <p:cNvPr id="94" name="Google Shape;94;p19"/>
            <p:cNvSpPr/>
            <p:nvPr/>
          </p:nvSpPr>
          <p:spPr>
            <a:xfrm>
              <a:off x="1396474" y="2566601"/>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dirty="0">
                  <a:solidFill>
                    <a:schemeClr val="accent2"/>
                  </a:solidFill>
                  <a:latin typeface="Encode Sans"/>
                  <a:ea typeface="Encode Sans"/>
                  <a:cs typeface="Encode Sans"/>
                  <a:sym typeface="Encode Sans"/>
                </a:rPr>
                <a:t>01</a:t>
              </a:r>
              <a:endParaRPr b="1" dirty="0">
                <a:solidFill>
                  <a:schemeClr val="accent2"/>
                </a:solidFill>
                <a:latin typeface="Encode Sans"/>
                <a:ea typeface="Encode Sans"/>
                <a:cs typeface="Encode Sans"/>
                <a:sym typeface="Encode Sans"/>
              </a:endParaRPr>
            </a:p>
          </p:txBody>
        </p:sp>
      </p:grpSp>
      <p:sp>
        <p:nvSpPr>
          <p:cNvPr id="95" name="Google Shape;95;p19"/>
          <p:cNvSpPr/>
          <p:nvPr/>
        </p:nvSpPr>
        <p:spPr>
          <a:xfrm>
            <a:off x="494572" y="1466131"/>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Encode Sans"/>
              <a:ea typeface="Encode Sans"/>
              <a:cs typeface="Encode Sans"/>
              <a:sym typeface="Encode Sans"/>
            </a:endParaRPr>
          </a:p>
        </p:txBody>
      </p:sp>
      <p:sp>
        <p:nvSpPr>
          <p:cNvPr id="96" name="Google Shape;96;p19"/>
          <p:cNvSpPr/>
          <p:nvPr/>
        </p:nvSpPr>
        <p:spPr>
          <a:xfrm>
            <a:off x="3176050" y="1447544"/>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Encode Sans"/>
              <a:ea typeface="Encode Sans"/>
              <a:cs typeface="Encode Sans"/>
              <a:sym typeface="Encode Sans"/>
            </a:endParaRPr>
          </a:p>
        </p:txBody>
      </p:sp>
      <p:sp>
        <p:nvSpPr>
          <p:cNvPr id="97" name="Google Shape;97;p19"/>
          <p:cNvSpPr/>
          <p:nvPr/>
        </p:nvSpPr>
        <p:spPr>
          <a:xfrm>
            <a:off x="5137988" y="1450844"/>
            <a:ext cx="806400" cy="8064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8" name="Google Shape;98;p19"/>
          <p:cNvSpPr/>
          <p:nvPr/>
        </p:nvSpPr>
        <p:spPr>
          <a:xfrm>
            <a:off x="7114413" y="1447544"/>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a:ea typeface="Encode Sans"/>
              <a:cs typeface="Encode Sans"/>
              <a:sym typeface="Encode Sans"/>
            </a:endParaRPr>
          </a:p>
        </p:txBody>
      </p:sp>
      <p:sp>
        <p:nvSpPr>
          <p:cNvPr id="99" name="Google Shape;99;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are the 5 FSMO Roles?</a:t>
            </a:r>
            <a:endParaRPr dirty="0"/>
          </a:p>
        </p:txBody>
      </p:sp>
      <p:cxnSp>
        <p:nvCxnSpPr>
          <p:cNvPr id="100" name="Google Shape;100;p19"/>
          <p:cNvCxnSpPr>
            <a:cxnSpLocks/>
            <a:stCxn id="94" idx="4"/>
            <a:endCxn id="92" idx="0"/>
          </p:cNvCxnSpPr>
          <p:nvPr/>
        </p:nvCxnSpPr>
        <p:spPr>
          <a:xfrm>
            <a:off x="842907" y="3052545"/>
            <a:ext cx="14" cy="386249"/>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19"/>
          <p:cNvCxnSpPr>
            <a:stCxn id="102" idx="4"/>
            <a:endCxn id="103" idx="0"/>
          </p:cNvCxnSpPr>
          <p:nvPr/>
        </p:nvCxnSpPr>
        <p:spPr>
          <a:xfrm>
            <a:off x="3582527" y="3023196"/>
            <a:ext cx="0" cy="38640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19"/>
          <p:cNvCxnSpPr>
            <a:stCxn id="105" idx="4"/>
            <a:endCxn id="106" idx="0"/>
          </p:cNvCxnSpPr>
          <p:nvPr/>
        </p:nvCxnSpPr>
        <p:spPr>
          <a:xfrm>
            <a:off x="5540302" y="3023196"/>
            <a:ext cx="0" cy="38640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19"/>
          <p:cNvCxnSpPr>
            <a:cxnSpLocks/>
            <a:stCxn id="108" idx="4"/>
            <a:endCxn id="109" idx="0"/>
          </p:cNvCxnSpPr>
          <p:nvPr/>
        </p:nvCxnSpPr>
        <p:spPr>
          <a:xfrm>
            <a:off x="7519227" y="3023196"/>
            <a:ext cx="38891" cy="534352"/>
          </a:xfrm>
          <a:prstGeom prst="straightConnector1">
            <a:avLst/>
          </a:prstGeom>
          <a:noFill/>
          <a:ln w="9525" cap="flat" cmpd="sng">
            <a:solidFill>
              <a:schemeClr val="lt2"/>
            </a:solidFill>
            <a:prstDash val="solid"/>
            <a:round/>
            <a:headEnd type="none" w="med" len="med"/>
            <a:tailEnd type="none" w="med" len="med"/>
          </a:ln>
        </p:spPr>
      </p:cxnSp>
      <p:grpSp>
        <p:nvGrpSpPr>
          <p:cNvPr id="110" name="Google Shape;110;p19"/>
          <p:cNvGrpSpPr/>
          <p:nvPr/>
        </p:nvGrpSpPr>
        <p:grpSpPr>
          <a:xfrm>
            <a:off x="5379909" y="1717297"/>
            <a:ext cx="322508" cy="273494"/>
            <a:chOff x="2661459" y="2015001"/>
            <a:chExt cx="322508" cy="273494"/>
          </a:xfrm>
        </p:grpSpPr>
        <p:sp>
          <p:nvSpPr>
            <p:cNvPr id="111" name="Google Shape;111;p19"/>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3;p19"/>
          <p:cNvGrpSpPr/>
          <p:nvPr/>
        </p:nvGrpSpPr>
        <p:grpSpPr>
          <a:xfrm>
            <a:off x="719758" y="1676302"/>
            <a:ext cx="355099" cy="355481"/>
            <a:chOff x="3539102" y="2427549"/>
            <a:chExt cx="355099" cy="355481"/>
          </a:xfrm>
        </p:grpSpPr>
        <p:sp>
          <p:nvSpPr>
            <p:cNvPr id="114" name="Google Shape;114;p19"/>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9"/>
          <p:cNvGrpSpPr/>
          <p:nvPr/>
        </p:nvGrpSpPr>
        <p:grpSpPr>
          <a:xfrm>
            <a:off x="7343492" y="1681061"/>
            <a:ext cx="351439" cy="345965"/>
            <a:chOff x="1754279" y="4286593"/>
            <a:chExt cx="351439" cy="345965"/>
          </a:xfrm>
        </p:grpSpPr>
        <p:sp>
          <p:nvSpPr>
            <p:cNvPr id="117" name="Google Shape;117;p19"/>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19"/>
          <p:cNvGrpSpPr/>
          <p:nvPr/>
        </p:nvGrpSpPr>
        <p:grpSpPr>
          <a:xfrm>
            <a:off x="3452330" y="1677433"/>
            <a:ext cx="264550" cy="353222"/>
            <a:chOff x="903530" y="3806125"/>
            <a:chExt cx="264550" cy="353222"/>
          </a:xfrm>
        </p:grpSpPr>
        <p:sp>
          <p:nvSpPr>
            <p:cNvPr id="123" name="Google Shape;123;p19"/>
            <p:cNvSpPr/>
            <p:nvPr/>
          </p:nvSpPr>
          <p:spPr>
            <a:xfrm>
              <a:off x="926637" y="3839321"/>
              <a:ext cx="173237" cy="162002"/>
            </a:xfrm>
            <a:custGeom>
              <a:avLst/>
              <a:gdLst/>
              <a:ahLst/>
              <a:cxnLst/>
              <a:rect l="l" t="t" r="r" b="b"/>
              <a:pathLst>
                <a:path w="5443" h="5090" extrusionOk="0">
                  <a:moveTo>
                    <a:pt x="3418" y="1"/>
                  </a:moveTo>
                  <a:cubicBezTo>
                    <a:pt x="2623" y="1"/>
                    <a:pt x="1831" y="307"/>
                    <a:pt x="1227" y="911"/>
                  </a:cubicBezTo>
                  <a:cubicBezTo>
                    <a:pt x="108" y="2030"/>
                    <a:pt x="1" y="3804"/>
                    <a:pt x="989" y="5030"/>
                  </a:cubicBezTo>
                  <a:cubicBezTo>
                    <a:pt x="1013" y="5078"/>
                    <a:pt x="1061" y="5090"/>
                    <a:pt x="1120" y="5090"/>
                  </a:cubicBezTo>
                  <a:cubicBezTo>
                    <a:pt x="1156" y="5090"/>
                    <a:pt x="1192" y="5078"/>
                    <a:pt x="1227" y="5066"/>
                  </a:cubicBezTo>
                  <a:cubicBezTo>
                    <a:pt x="1299" y="5006"/>
                    <a:pt x="1311" y="4899"/>
                    <a:pt x="1251" y="4840"/>
                  </a:cubicBezTo>
                  <a:cubicBezTo>
                    <a:pt x="382" y="3744"/>
                    <a:pt x="477" y="2149"/>
                    <a:pt x="1477" y="1149"/>
                  </a:cubicBezTo>
                  <a:cubicBezTo>
                    <a:pt x="2019" y="607"/>
                    <a:pt x="2735" y="334"/>
                    <a:pt x="3452" y="334"/>
                  </a:cubicBezTo>
                  <a:cubicBezTo>
                    <a:pt x="4059" y="334"/>
                    <a:pt x="4666" y="530"/>
                    <a:pt x="5168" y="923"/>
                  </a:cubicBezTo>
                  <a:cubicBezTo>
                    <a:pt x="5199" y="948"/>
                    <a:pt x="5237" y="961"/>
                    <a:pt x="5273" y="961"/>
                  </a:cubicBezTo>
                  <a:cubicBezTo>
                    <a:pt x="5321" y="961"/>
                    <a:pt x="5367" y="939"/>
                    <a:pt x="5394" y="899"/>
                  </a:cubicBezTo>
                  <a:cubicBezTo>
                    <a:pt x="5442" y="827"/>
                    <a:pt x="5418" y="720"/>
                    <a:pt x="5347" y="672"/>
                  </a:cubicBezTo>
                  <a:cubicBezTo>
                    <a:pt x="4777" y="223"/>
                    <a:pt x="4096" y="1"/>
                    <a:pt x="3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903530" y="3806125"/>
              <a:ext cx="264550" cy="353222"/>
            </a:xfrm>
            <a:custGeom>
              <a:avLst/>
              <a:gdLst/>
              <a:ahLst/>
              <a:cxnLst/>
              <a:rect l="l" t="t" r="r" b="b"/>
              <a:pathLst>
                <a:path w="8312" h="11098" extrusionOk="0">
                  <a:moveTo>
                    <a:pt x="4144" y="322"/>
                  </a:moveTo>
                  <a:cubicBezTo>
                    <a:pt x="6251" y="322"/>
                    <a:pt x="7966" y="2025"/>
                    <a:pt x="7966" y="4144"/>
                  </a:cubicBezTo>
                  <a:cubicBezTo>
                    <a:pt x="7978" y="5085"/>
                    <a:pt x="7775" y="6002"/>
                    <a:pt x="7371" y="6895"/>
                  </a:cubicBezTo>
                  <a:cubicBezTo>
                    <a:pt x="7037" y="7609"/>
                    <a:pt x="6597" y="8323"/>
                    <a:pt x="6025" y="8978"/>
                  </a:cubicBezTo>
                  <a:cubicBezTo>
                    <a:pt x="5228" y="9919"/>
                    <a:pt x="4418" y="10526"/>
                    <a:pt x="4156" y="10717"/>
                  </a:cubicBezTo>
                  <a:cubicBezTo>
                    <a:pt x="3882" y="10538"/>
                    <a:pt x="3084" y="9931"/>
                    <a:pt x="2275" y="8990"/>
                  </a:cubicBezTo>
                  <a:cubicBezTo>
                    <a:pt x="1715" y="8323"/>
                    <a:pt x="1251" y="7621"/>
                    <a:pt x="929" y="6895"/>
                  </a:cubicBezTo>
                  <a:cubicBezTo>
                    <a:pt x="525" y="6002"/>
                    <a:pt x="310" y="5085"/>
                    <a:pt x="310" y="4144"/>
                  </a:cubicBezTo>
                  <a:cubicBezTo>
                    <a:pt x="310" y="2025"/>
                    <a:pt x="2025" y="322"/>
                    <a:pt x="4144" y="322"/>
                  </a:cubicBezTo>
                  <a:close/>
                  <a:moveTo>
                    <a:pt x="4156" y="1"/>
                  </a:moveTo>
                  <a:cubicBezTo>
                    <a:pt x="1858" y="1"/>
                    <a:pt x="1" y="1870"/>
                    <a:pt x="1" y="4156"/>
                  </a:cubicBezTo>
                  <a:cubicBezTo>
                    <a:pt x="1" y="5121"/>
                    <a:pt x="215" y="6097"/>
                    <a:pt x="644" y="7049"/>
                  </a:cubicBezTo>
                  <a:cubicBezTo>
                    <a:pt x="989" y="7788"/>
                    <a:pt x="1441" y="8514"/>
                    <a:pt x="2037" y="9216"/>
                  </a:cubicBezTo>
                  <a:cubicBezTo>
                    <a:pt x="3037" y="10395"/>
                    <a:pt x="4037" y="11050"/>
                    <a:pt x="4061" y="11062"/>
                  </a:cubicBezTo>
                  <a:cubicBezTo>
                    <a:pt x="4096" y="11074"/>
                    <a:pt x="4120" y="11098"/>
                    <a:pt x="4156" y="11098"/>
                  </a:cubicBezTo>
                  <a:cubicBezTo>
                    <a:pt x="4180" y="11098"/>
                    <a:pt x="4215" y="11074"/>
                    <a:pt x="4239" y="11062"/>
                  </a:cubicBezTo>
                  <a:cubicBezTo>
                    <a:pt x="4287" y="11038"/>
                    <a:pt x="5275" y="10395"/>
                    <a:pt x="6263" y="9216"/>
                  </a:cubicBezTo>
                  <a:cubicBezTo>
                    <a:pt x="6859" y="8538"/>
                    <a:pt x="7323" y="7800"/>
                    <a:pt x="7668" y="7049"/>
                  </a:cubicBezTo>
                  <a:cubicBezTo>
                    <a:pt x="8085" y="6109"/>
                    <a:pt x="8311" y="5144"/>
                    <a:pt x="8311" y="4156"/>
                  </a:cubicBezTo>
                  <a:cubicBezTo>
                    <a:pt x="8311" y="1870"/>
                    <a:pt x="6442" y="1"/>
                    <a:pt x="4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008879" y="3904059"/>
              <a:ext cx="54966" cy="18460"/>
            </a:xfrm>
            <a:custGeom>
              <a:avLst/>
              <a:gdLst/>
              <a:ahLst/>
              <a:cxnLst/>
              <a:rect l="l" t="t" r="r" b="b"/>
              <a:pathLst>
                <a:path w="1727" h="580" extrusionOk="0">
                  <a:moveTo>
                    <a:pt x="648" y="1"/>
                  </a:moveTo>
                  <a:cubicBezTo>
                    <a:pt x="492" y="1"/>
                    <a:pt x="319" y="16"/>
                    <a:pt x="132" y="55"/>
                  </a:cubicBezTo>
                  <a:cubicBezTo>
                    <a:pt x="60" y="67"/>
                    <a:pt x="1" y="127"/>
                    <a:pt x="1" y="222"/>
                  </a:cubicBezTo>
                  <a:lnTo>
                    <a:pt x="1" y="401"/>
                  </a:lnTo>
                  <a:cubicBezTo>
                    <a:pt x="1" y="484"/>
                    <a:pt x="72" y="555"/>
                    <a:pt x="155" y="555"/>
                  </a:cubicBezTo>
                  <a:cubicBezTo>
                    <a:pt x="251" y="555"/>
                    <a:pt x="322" y="484"/>
                    <a:pt x="322" y="401"/>
                  </a:cubicBezTo>
                  <a:lnTo>
                    <a:pt x="322" y="365"/>
                  </a:lnTo>
                  <a:cubicBezTo>
                    <a:pt x="434" y="350"/>
                    <a:pt x="539" y="343"/>
                    <a:pt x="636" y="343"/>
                  </a:cubicBezTo>
                  <a:cubicBezTo>
                    <a:pt x="841" y="343"/>
                    <a:pt x="1011" y="372"/>
                    <a:pt x="1132" y="413"/>
                  </a:cubicBezTo>
                  <a:cubicBezTo>
                    <a:pt x="1334" y="472"/>
                    <a:pt x="1453" y="543"/>
                    <a:pt x="1465" y="543"/>
                  </a:cubicBezTo>
                  <a:cubicBezTo>
                    <a:pt x="1501" y="555"/>
                    <a:pt x="1525" y="579"/>
                    <a:pt x="1560" y="579"/>
                  </a:cubicBezTo>
                  <a:cubicBezTo>
                    <a:pt x="1620" y="579"/>
                    <a:pt x="1667" y="543"/>
                    <a:pt x="1691" y="496"/>
                  </a:cubicBezTo>
                  <a:cubicBezTo>
                    <a:pt x="1727" y="401"/>
                    <a:pt x="1703" y="305"/>
                    <a:pt x="1632" y="246"/>
                  </a:cubicBezTo>
                  <a:cubicBezTo>
                    <a:pt x="1613" y="236"/>
                    <a:pt x="1255" y="1"/>
                    <a:pt x="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972118" y="3872072"/>
              <a:ext cx="172473" cy="164866"/>
            </a:xfrm>
            <a:custGeom>
              <a:avLst/>
              <a:gdLst/>
              <a:ahLst/>
              <a:cxnLst/>
              <a:rect l="l" t="t" r="r" b="b"/>
              <a:pathLst>
                <a:path w="5419" h="5180" extrusionOk="0">
                  <a:moveTo>
                    <a:pt x="3239" y="346"/>
                  </a:moveTo>
                  <a:lnTo>
                    <a:pt x="3239" y="1144"/>
                  </a:lnTo>
                  <a:cubicBezTo>
                    <a:pt x="3239" y="1287"/>
                    <a:pt x="3203" y="1418"/>
                    <a:pt x="3144" y="1537"/>
                  </a:cubicBezTo>
                  <a:lnTo>
                    <a:pt x="3084" y="1668"/>
                  </a:lnTo>
                  <a:cubicBezTo>
                    <a:pt x="3073" y="1703"/>
                    <a:pt x="3073" y="1715"/>
                    <a:pt x="3073" y="1739"/>
                  </a:cubicBezTo>
                  <a:lnTo>
                    <a:pt x="3073" y="2084"/>
                  </a:lnTo>
                  <a:cubicBezTo>
                    <a:pt x="3073" y="2370"/>
                    <a:pt x="2953" y="2632"/>
                    <a:pt x="2763" y="2846"/>
                  </a:cubicBezTo>
                  <a:cubicBezTo>
                    <a:pt x="2558" y="3028"/>
                    <a:pt x="2311" y="3145"/>
                    <a:pt x="2040" y="3145"/>
                  </a:cubicBezTo>
                  <a:cubicBezTo>
                    <a:pt x="2027" y="3145"/>
                    <a:pt x="2014" y="3144"/>
                    <a:pt x="2001" y="3144"/>
                  </a:cubicBezTo>
                  <a:cubicBezTo>
                    <a:pt x="1406" y="3108"/>
                    <a:pt x="941" y="2620"/>
                    <a:pt x="941" y="2037"/>
                  </a:cubicBezTo>
                  <a:lnTo>
                    <a:pt x="941" y="1739"/>
                  </a:lnTo>
                  <a:cubicBezTo>
                    <a:pt x="941" y="1715"/>
                    <a:pt x="941" y="1703"/>
                    <a:pt x="929" y="1668"/>
                  </a:cubicBezTo>
                  <a:lnTo>
                    <a:pt x="870" y="1537"/>
                  </a:lnTo>
                  <a:cubicBezTo>
                    <a:pt x="810" y="1418"/>
                    <a:pt x="775" y="1287"/>
                    <a:pt x="775" y="1144"/>
                  </a:cubicBezTo>
                  <a:cubicBezTo>
                    <a:pt x="775" y="703"/>
                    <a:pt x="1132" y="346"/>
                    <a:pt x="1584" y="346"/>
                  </a:cubicBezTo>
                  <a:close/>
                  <a:moveTo>
                    <a:pt x="1465" y="3346"/>
                  </a:moveTo>
                  <a:cubicBezTo>
                    <a:pt x="1608" y="3406"/>
                    <a:pt x="1775" y="3453"/>
                    <a:pt x="1953" y="3465"/>
                  </a:cubicBezTo>
                  <a:lnTo>
                    <a:pt x="2001" y="3465"/>
                  </a:lnTo>
                  <a:cubicBezTo>
                    <a:pt x="2180" y="3465"/>
                    <a:pt x="2370" y="3442"/>
                    <a:pt x="2537" y="3370"/>
                  </a:cubicBezTo>
                  <a:lnTo>
                    <a:pt x="2537" y="3584"/>
                  </a:lnTo>
                  <a:cubicBezTo>
                    <a:pt x="2537" y="3632"/>
                    <a:pt x="2549" y="3692"/>
                    <a:pt x="2549" y="3739"/>
                  </a:cubicBezTo>
                  <a:lnTo>
                    <a:pt x="2001" y="4156"/>
                  </a:lnTo>
                  <a:lnTo>
                    <a:pt x="1453" y="3727"/>
                  </a:lnTo>
                  <a:cubicBezTo>
                    <a:pt x="1465" y="3680"/>
                    <a:pt x="1465" y="3632"/>
                    <a:pt x="1465" y="3573"/>
                  </a:cubicBezTo>
                  <a:lnTo>
                    <a:pt x="1465" y="3346"/>
                  </a:lnTo>
                  <a:close/>
                  <a:moveTo>
                    <a:pt x="1251" y="3977"/>
                  </a:moveTo>
                  <a:lnTo>
                    <a:pt x="1834" y="4406"/>
                  </a:lnTo>
                  <a:lnTo>
                    <a:pt x="1834" y="4870"/>
                  </a:lnTo>
                  <a:cubicBezTo>
                    <a:pt x="1334" y="4835"/>
                    <a:pt x="822" y="4680"/>
                    <a:pt x="394" y="4358"/>
                  </a:cubicBezTo>
                  <a:cubicBezTo>
                    <a:pt x="417" y="4335"/>
                    <a:pt x="465" y="4299"/>
                    <a:pt x="501" y="4287"/>
                  </a:cubicBezTo>
                  <a:lnTo>
                    <a:pt x="1132" y="4049"/>
                  </a:lnTo>
                  <a:cubicBezTo>
                    <a:pt x="1179" y="4037"/>
                    <a:pt x="1227" y="4001"/>
                    <a:pt x="1251" y="3977"/>
                  </a:cubicBezTo>
                  <a:close/>
                  <a:moveTo>
                    <a:pt x="2739" y="3989"/>
                  </a:moveTo>
                  <a:cubicBezTo>
                    <a:pt x="2787" y="4025"/>
                    <a:pt x="2822" y="4037"/>
                    <a:pt x="2858" y="4061"/>
                  </a:cubicBezTo>
                  <a:lnTo>
                    <a:pt x="3632" y="4346"/>
                  </a:lnTo>
                  <a:cubicBezTo>
                    <a:pt x="3192" y="4656"/>
                    <a:pt x="2680" y="4835"/>
                    <a:pt x="2168" y="4870"/>
                  </a:cubicBezTo>
                  <a:lnTo>
                    <a:pt x="2168" y="4418"/>
                  </a:lnTo>
                  <a:lnTo>
                    <a:pt x="2739" y="3989"/>
                  </a:lnTo>
                  <a:close/>
                  <a:moveTo>
                    <a:pt x="1596" y="1"/>
                  </a:moveTo>
                  <a:cubicBezTo>
                    <a:pt x="977" y="1"/>
                    <a:pt x="465" y="501"/>
                    <a:pt x="465" y="1132"/>
                  </a:cubicBezTo>
                  <a:cubicBezTo>
                    <a:pt x="465" y="1310"/>
                    <a:pt x="513" y="1501"/>
                    <a:pt x="596" y="1668"/>
                  </a:cubicBezTo>
                  <a:lnTo>
                    <a:pt x="644" y="1751"/>
                  </a:lnTo>
                  <a:lnTo>
                    <a:pt x="644" y="2013"/>
                  </a:lnTo>
                  <a:cubicBezTo>
                    <a:pt x="644" y="2453"/>
                    <a:pt x="858" y="2858"/>
                    <a:pt x="1168" y="3120"/>
                  </a:cubicBezTo>
                  <a:lnTo>
                    <a:pt x="1168" y="3561"/>
                  </a:lnTo>
                  <a:cubicBezTo>
                    <a:pt x="1168" y="3632"/>
                    <a:pt x="1120" y="3704"/>
                    <a:pt x="1048" y="3739"/>
                  </a:cubicBezTo>
                  <a:lnTo>
                    <a:pt x="406" y="3977"/>
                  </a:lnTo>
                  <a:cubicBezTo>
                    <a:pt x="239" y="4037"/>
                    <a:pt x="108" y="4168"/>
                    <a:pt x="36" y="4311"/>
                  </a:cubicBezTo>
                  <a:cubicBezTo>
                    <a:pt x="1" y="4394"/>
                    <a:pt x="25" y="4466"/>
                    <a:pt x="84" y="4513"/>
                  </a:cubicBezTo>
                  <a:cubicBezTo>
                    <a:pt x="644" y="4954"/>
                    <a:pt x="1334" y="5180"/>
                    <a:pt x="2001" y="5180"/>
                  </a:cubicBezTo>
                  <a:cubicBezTo>
                    <a:pt x="2799" y="5180"/>
                    <a:pt x="3596" y="4870"/>
                    <a:pt x="4204" y="4275"/>
                  </a:cubicBezTo>
                  <a:cubicBezTo>
                    <a:pt x="5323" y="3168"/>
                    <a:pt x="5418" y="1406"/>
                    <a:pt x="4442" y="167"/>
                  </a:cubicBezTo>
                  <a:cubicBezTo>
                    <a:pt x="4405" y="124"/>
                    <a:pt x="4351" y="98"/>
                    <a:pt x="4301" y="98"/>
                  </a:cubicBezTo>
                  <a:cubicBezTo>
                    <a:pt x="4269" y="98"/>
                    <a:pt x="4239" y="108"/>
                    <a:pt x="4216" y="132"/>
                  </a:cubicBezTo>
                  <a:cubicBezTo>
                    <a:pt x="4144" y="191"/>
                    <a:pt x="4132" y="298"/>
                    <a:pt x="4192" y="358"/>
                  </a:cubicBezTo>
                  <a:cubicBezTo>
                    <a:pt x="5061" y="1465"/>
                    <a:pt x="4966" y="3049"/>
                    <a:pt x="3965" y="4049"/>
                  </a:cubicBezTo>
                  <a:lnTo>
                    <a:pt x="3906" y="4108"/>
                  </a:lnTo>
                  <a:cubicBezTo>
                    <a:pt x="3870" y="4096"/>
                    <a:pt x="3835" y="4061"/>
                    <a:pt x="3799" y="4049"/>
                  </a:cubicBezTo>
                  <a:lnTo>
                    <a:pt x="2977" y="3739"/>
                  </a:lnTo>
                  <a:cubicBezTo>
                    <a:pt x="2906" y="3704"/>
                    <a:pt x="2858" y="3644"/>
                    <a:pt x="2858" y="3561"/>
                  </a:cubicBezTo>
                  <a:lnTo>
                    <a:pt x="2858" y="3144"/>
                  </a:lnTo>
                  <a:cubicBezTo>
                    <a:pt x="2894" y="3108"/>
                    <a:pt x="2942" y="3084"/>
                    <a:pt x="2965" y="3049"/>
                  </a:cubicBezTo>
                  <a:cubicBezTo>
                    <a:pt x="3239" y="2787"/>
                    <a:pt x="3382" y="2441"/>
                    <a:pt x="3382" y="2072"/>
                  </a:cubicBezTo>
                  <a:lnTo>
                    <a:pt x="3382" y="1751"/>
                  </a:lnTo>
                  <a:lnTo>
                    <a:pt x="3430" y="1668"/>
                  </a:lnTo>
                  <a:cubicBezTo>
                    <a:pt x="3513" y="1501"/>
                    <a:pt x="3561" y="1310"/>
                    <a:pt x="3561" y="1132"/>
                  </a:cubicBezTo>
                  <a:lnTo>
                    <a:pt x="3561" y="167"/>
                  </a:lnTo>
                  <a:cubicBezTo>
                    <a:pt x="3561" y="72"/>
                    <a:pt x="3489" y="1"/>
                    <a:pt x="3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2" name="Google Shape;132;p19"/>
          <p:cNvCxnSpPr>
            <a:cxnSpLocks/>
            <a:stCxn id="96" idx="6"/>
            <a:endCxn id="97" idx="2"/>
          </p:cNvCxnSpPr>
          <p:nvPr/>
        </p:nvCxnSpPr>
        <p:spPr>
          <a:xfrm>
            <a:off x="3989050" y="1854044"/>
            <a:ext cx="11490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19"/>
          <p:cNvCxnSpPr>
            <a:stCxn id="97" idx="6"/>
            <a:endCxn id="98" idx="2"/>
          </p:cNvCxnSpPr>
          <p:nvPr/>
        </p:nvCxnSpPr>
        <p:spPr>
          <a:xfrm>
            <a:off x="5944388" y="1854044"/>
            <a:ext cx="11700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19"/>
          <p:cNvCxnSpPr>
            <a:cxnSpLocks/>
            <a:stCxn id="94" idx="6"/>
            <a:endCxn id="102" idx="2"/>
          </p:cNvCxnSpPr>
          <p:nvPr/>
        </p:nvCxnSpPr>
        <p:spPr>
          <a:xfrm flipV="1">
            <a:off x="1071207" y="2794896"/>
            <a:ext cx="2283020" cy="29349"/>
          </a:xfrm>
          <a:prstGeom prst="straightConnector1">
            <a:avLst/>
          </a:prstGeom>
          <a:noFill/>
          <a:ln w="9525" cap="flat" cmpd="sng">
            <a:solidFill>
              <a:schemeClr val="lt2"/>
            </a:solidFill>
            <a:prstDash val="solid"/>
            <a:round/>
            <a:headEnd type="none" w="med" len="med"/>
            <a:tailEnd type="none" w="med" len="med"/>
          </a:ln>
        </p:spPr>
      </p:cxnSp>
      <p:cxnSp>
        <p:nvCxnSpPr>
          <p:cNvPr id="135" name="Google Shape;135;p19"/>
          <p:cNvCxnSpPr>
            <a:stCxn id="102" idx="6"/>
            <a:endCxn id="105" idx="2"/>
          </p:cNvCxnSpPr>
          <p:nvPr/>
        </p:nvCxnSpPr>
        <p:spPr>
          <a:xfrm>
            <a:off x="3810827" y="2794896"/>
            <a:ext cx="1501200" cy="0"/>
          </a:xfrm>
          <a:prstGeom prst="straightConnector1">
            <a:avLst/>
          </a:prstGeom>
          <a:noFill/>
          <a:ln w="9525" cap="flat" cmpd="sng">
            <a:solidFill>
              <a:schemeClr val="lt2"/>
            </a:solidFill>
            <a:prstDash val="solid"/>
            <a:round/>
            <a:headEnd type="none" w="med" len="med"/>
            <a:tailEnd type="none" w="med" len="med"/>
          </a:ln>
        </p:spPr>
      </p:cxnSp>
      <p:cxnSp>
        <p:nvCxnSpPr>
          <p:cNvPr id="136" name="Google Shape;136;p19"/>
          <p:cNvCxnSpPr>
            <a:endCxn id="108" idx="2"/>
          </p:cNvCxnSpPr>
          <p:nvPr/>
        </p:nvCxnSpPr>
        <p:spPr>
          <a:xfrm>
            <a:off x="5768727" y="2794896"/>
            <a:ext cx="1522200" cy="0"/>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p:cNvGrpSpPr/>
          <p:nvPr/>
        </p:nvGrpSpPr>
        <p:grpSpPr>
          <a:xfrm>
            <a:off x="2675650" y="2566596"/>
            <a:ext cx="1813800" cy="1370554"/>
            <a:chOff x="2675650" y="2566596"/>
            <a:chExt cx="1813800" cy="1370554"/>
          </a:xfrm>
        </p:grpSpPr>
        <p:sp>
          <p:nvSpPr>
            <p:cNvPr id="103" name="Google Shape;103;p19"/>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Doppio One"/>
                  <a:ea typeface="Doppio One"/>
                  <a:cs typeface="Doppio One"/>
                  <a:sym typeface="Doppio One"/>
                </a:rPr>
                <a:t>RID Master </a:t>
              </a:r>
              <a:endParaRPr sz="1800" dirty="0">
                <a:solidFill>
                  <a:schemeClr val="dk1"/>
                </a:solidFill>
                <a:latin typeface="Doppio One"/>
                <a:ea typeface="Doppio One"/>
                <a:cs typeface="Doppio One"/>
                <a:sym typeface="Doppio One"/>
              </a:endParaRPr>
            </a:p>
          </p:txBody>
        </p:sp>
        <p:sp>
          <p:nvSpPr>
            <p:cNvPr id="102" name="Google Shape;102;p19"/>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grpSp>
        <p:nvGrpSpPr>
          <p:cNvPr id="139" name="Google Shape;139;p19"/>
          <p:cNvGrpSpPr/>
          <p:nvPr/>
        </p:nvGrpSpPr>
        <p:grpSpPr>
          <a:xfrm>
            <a:off x="4633413" y="2566596"/>
            <a:ext cx="1813800" cy="1370554"/>
            <a:chOff x="4633413" y="2566596"/>
            <a:chExt cx="1813800" cy="1370554"/>
          </a:xfrm>
        </p:grpSpPr>
        <p:sp>
          <p:nvSpPr>
            <p:cNvPr id="106" name="Google Shape;106;p19"/>
            <p:cNvSpPr txBox="1"/>
            <p:nvPr/>
          </p:nvSpPr>
          <p:spPr>
            <a:xfrm>
              <a:off x="4633413"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PDC Emulator</a:t>
              </a:r>
              <a:endParaRPr sz="1800" dirty="0">
                <a:solidFill>
                  <a:schemeClr val="dk1"/>
                </a:solidFill>
                <a:latin typeface="Doppio One"/>
                <a:ea typeface="Doppio One"/>
                <a:cs typeface="Doppio One"/>
                <a:sym typeface="Doppio One"/>
              </a:endParaRPr>
            </a:p>
          </p:txBody>
        </p:sp>
        <p:sp>
          <p:nvSpPr>
            <p:cNvPr id="105" name="Google Shape;105;p19"/>
            <p:cNvSpPr/>
            <p:nvPr/>
          </p:nvSpPr>
          <p:spPr>
            <a:xfrm>
              <a:off x="5312002"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03</a:t>
              </a:r>
              <a:endParaRPr b="1">
                <a:solidFill>
                  <a:schemeClr val="accent2"/>
                </a:solidFill>
                <a:latin typeface="Encode Sans"/>
                <a:ea typeface="Encode Sans"/>
                <a:cs typeface="Encode Sans"/>
                <a:sym typeface="Encode Sans"/>
              </a:endParaRPr>
            </a:p>
          </p:txBody>
        </p:sp>
      </p:grpSp>
      <p:grpSp>
        <p:nvGrpSpPr>
          <p:cNvPr id="141" name="Google Shape;141;p19"/>
          <p:cNvGrpSpPr/>
          <p:nvPr/>
        </p:nvGrpSpPr>
        <p:grpSpPr>
          <a:xfrm>
            <a:off x="6610199" y="2566596"/>
            <a:ext cx="1895837" cy="1518652"/>
            <a:chOff x="6610199" y="2566596"/>
            <a:chExt cx="1895837" cy="1518652"/>
          </a:xfrm>
        </p:grpSpPr>
        <p:sp>
          <p:nvSpPr>
            <p:cNvPr id="109" name="Google Shape;109;p19"/>
            <p:cNvSpPr txBox="1"/>
            <p:nvPr/>
          </p:nvSpPr>
          <p:spPr>
            <a:xfrm>
              <a:off x="6610199" y="3557548"/>
              <a:ext cx="1895837"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dirty="0">
                  <a:solidFill>
                    <a:schemeClr val="dk1"/>
                  </a:solidFill>
                  <a:latin typeface="Doppio One"/>
                  <a:ea typeface="Doppio One"/>
                  <a:cs typeface="Doppio One"/>
                  <a:sym typeface="Doppio One"/>
                </a:rPr>
                <a:t>Infrastructure Master</a:t>
              </a:r>
              <a:endParaRPr sz="1800" b="1" dirty="0">
                <a:solidFill>
                  <a:schemeClr val="dk1"/>
                </a:solidFill>
                <a:latin typeface="Doppio One"/>
                <a:ea typeface="Doppio One"/>
                <a:cs typeface="Doppio One"/>
                <a:sym typeface="Doppio One"/>
              </a:endParaRPr>
            </a:p>
          </p:txBody>
        </p:sp>
        <p:sp>
          <p:nvSpPr>
            <p:cNvPr id="108" name="Google Shape;108;p19"/>
            <p:cNvSpPr/>
            <p:nvPr/>
          </p:nvSpPr>
          <p:spPr>
            <a:xfrm>
              <a:off x="72909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04</a:t>
              </a:r>
              <a:endParaRPr b="1">
                <a:solidFill>
                  <a:schemeClr val="accent2"/>
                </a:solidFill>
                <a:latin typeface="Encode Sans"/>
                <a:ea typeface="Encode Sans"/>
                <a:cs typeface="Encode Sans"/>
                <a:sym typeface="Encode Sans"/>
              </a:endParaRPr>
            </a:p>
          </p:txBody>
        </p:sp>
      </p:grpSp>
      <p:cxnSp>
        <p:nvCxnSpPr>
          <p:cNvPr id="2" name="Google Shape;107;p19">
            <a:extLst>
              <a:ext uri="{FF2B5EF4-FFF2-40B4-BE49-F238E27FC236}">
                <a16:creationId xmlns:a16="http://schemas.microsoft.com/office/drawing/2014/main" id="{FE171A4F-99EB-2996-D624-9EA98EF4C415}"/>
              </a:ext>
            </a:extLst>
          </p:cNvPr>
          <p:cNvCxnSpPr/>
          <p:nvPr/>
        </p:nvCxnSpPr>
        <p:spPr>
          <a:xfrm>
            <a:off x="7671627" y="3175596"/>
            <a:ext cx="0" cy="386400"/>
          </a:xfrm>
          <a:prstGeom prst="straightConnector1">
            <a:avLst/>
          </a:prstGeom>
          <a:noFill/>
          <a:ln w="9525" cap="flat" cmpd="sng">
            <a:solidFill>
              <a:schemeClr val="lt2"/>
            </a:solidFill>
            <a:prstDash val="solid"/>
            <a:round/>
            <a:headEnd type="none" w="med" len="med"/>
            <a:tailEnd type="none" w="med" len="med"/>
          </a:ln>
        </p:spPr>
      </p:cxnSp>
      <p:grpSp>
        <p:nvGrpSpPr>
          <p:cNvPr id="3" name="Google Shape;116;p19">
            <a:extLst>
              <a:ext uri="{FF2B5EF4-FFF2-40B4-BE49-F238E27FC236}">
                <a16:creationId xmlns:a16="http://schemas.microsoft.com/office/drawing/2014/main" id="{C189FEC6-2B4B-7184-E926-806C99A0D55B}"/>
              </a:ext>
            </a:extLst>
          </p:cNvPr>
          <p:cNvGrpSpPr/>
          <p:nvPr/>
        </p:nvGrpSpPr>
        <p:grpSpPr>
          <a:xfrm>
            <a:off x="1990975" y="1672737"/>
            <a:ext cx="351439" cy="345965"/>
            <a:chOff x="1754279" y="4286593"/>
            <a:chExt cx="351439" cy="345965"/>
          </a:xfrm>
        </p:grpSpPr>
        <p:sp>
          <p:nvSpPr>
            <p:cNvPr id="4" name="Google Shape;117;p19">
              <a:extLst>
                <a:ext uri="{FF2B5EF4-FFF2-40B4-BE49-F238E27FC236}">
                  <a16:creationId xmlns:a16="http://schemas.microsoft.com/office/drawing/2014/main" id="{BF1748B8-2B21-9116-39D2-702E593F9E2D}"/>
                </a:ext>
              </a:extLst>
            </p:cNvPr>
            <p:cNvSpPr/>
            <p:nvPr/>
          </p:nvSpPr>
          <p:spPr>
            <a:xfrm>
              <a:off x="1799379" y="4550857"/>
              <a:ext cx="28422" cy="27117"/>
            </a:xfrm>
            <a:custGeom>
              <a:avLst/>
              <a:gdLst/>
              <a:ahLst/>
              <a:cxnLst/>
              <a:rect l="l" t="t" r="r" b="b"/>
              <a:pathLst>
                <a:path w="893" h="852" extrusionOk="0">
                  <a:moveTo>
                    <a:pt x="708" y="1"/>
                  </a:moveTo>
                  <a:cubicBezTo>
                    <a:pt x="667" y="1"/>
                    <a:pt x="625" y="16"/>
                    <a:pt x="595" y="45"/>
                  </a:cubicBezTo>
                  <a:lnTo>
                    <a:pt x="60" y="581"/>
                  </a:lnTo>
                  <a:cubicBezTo>
                    <a:pt x="0" y="641"/>
                    <a:pt x="0" y="748"/>
                    <a:pt x="60" y="807"/>
                  </a:cubicBezTo>
                  <a:cubicBezTo>
                    <a:pt x="89" y="837"/>
                    <a:pt x="131" y="852"/>
                    <a:pt x="173" y="852"/>
                  </a:cubicBezTo>
                  <a:cubicBezTo>
                    <a:pt x="214" y="852"/>
                    <a:pt x="256" y="837"/>
                    <a:pt x="286" y="807"/>
                  </a:cubicBezTo>
                  <a:lnTo>
                    <a:pt x="822" y="272"/>
                  </a:lnTo>
                  <a:cubicBezTo>
                    <a:pt x="893" y="212"/>
                    <a:pt x="893" y="117"/>
                    <a:pt x="822" y="45"/>
                  </a:cubicBezTo>
                  <a:cubicBezTo>
                    <a:pt x="792" y="16"/>
                    <a:pt x="750" y="1"/>
                    <a:pt x="7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8;p19">
              <a:extLst>
                <a:ext uri="{FF2B5EF4-FFF2-40B4-BE49-F238E27FC236}">
                  <a16:creationId xmlns:a16="http://schemas.microsoft.com/office/drawing/2014/main" id="{51CED389-96A3-4153-FC87-58FFDA5F5EF7}"/>
                </a:ext>
              </a:extLst>
            </p:cNvPr>
            <p:cNvSpPr/>
            <p:nvPr/>
          </p:nvSpPr>
          <p:spPr>
            <a:xfrm>
              <a:off x="1833084" y="4584594"/>
              <a:ext cx="27690" cy="27117"/>
            </a:xfrm>
            <a:custGeom>
              <a:avLst/>
              <a:gdLst/>
              <a:ahLst/>
              <a:cxnLst/>
              <a:rect l="l" t="t" r="r" b="b"/>
              <a:pathLst>
                <a:path w="870" h="852" extrusionOk="0">
                  <a:moveTo>
                    <a:pt x="699" y="0"/>
                  </a:moveTo>
                  <a:cubicBezTo>
                    <a:pt x="659" y="0"/>
                    <a:pt x="620" y="15"/>
                    <a:pt x="596" y="45"/>
                  </a:cubicBezTo>
                  <a:lnTo>
                    <a:pt x="48" y="581"/>
                  </a:lnTo>
                  <a:cubicBezTo>
                    <a:pt x="1" y="640"/>
                    <a:pt x="1" y="747"/>
                    <a:pt x="48" y="807"/>
                  </a:cubicBezTo>
                  <a:cubicBezTo>
                    <a:pt x="78" y="837"/>
                    <a:pt x="120" y="852"/>
                    <a:pt x="161" y="852"/>
                  </a:cubicBezTo>
                  <a:cubicBezTo>
                    <a:pt x="203" y="852"/>
                    <a:pt x="245" y="837"/>
                    <a:pt x="275" y="807"/>
                  </a:cubicBezTo>
                  <a:lnTo>
                    <a:pt x="810" y="271"/>
                  </a:lnTo>
                  <a:cubicBezTo>
                    <a:pt x="870" y="212"/>
                    <a:pt x="870" y="105"/>
                    <a:pt x="810" y="45"/>
                  </a:cubicBezTo>
                  <a:cubicBezTo>
                    <a:pt x="781" y="15"/>
                    <a:pt x="739" y="0"/>
                    <a:pt x="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p19">
              <a:extLst>
                <a:ext uri="{FF2B5EF4-FFF2-40B4-BE49-F238E27FC236}">
                  <a16:creationId xmlns:a16="http://schemas.microsoft.com/office/drawing/2014/main" id="{C5153A94-5BA5-0F31-65C7-0397B02EFA93}"/>
                </a:ext>
              </a:extLst>
            </p:cNvPr>
            <p:cNvSpPr/>
            <p:nvPr/>
          </p:nvSpPr>
          <p:spPr>
            <a:xfrm>
              <a:off x="1816407" y="4567917"/>
              <a:ext cx="28072" cy="27117"/>
            </a:xfrm>
            <a:custGeom>
              <a:avLst/>
              <a:gdLst/>
              <a:ahLst/>
              <a:cxnLst/>
              <a:rect l="l" t="t" r="r" b="b"/>
              <a:pathLst>
                <a:path w="882" h="852" extrusionOk="0">
                  <a:moveTo>
                    <a:pt x="709" y="0"/>
                  </a:moveTo>
                  <a:cubicBezTo>
                    <a:pt x="668" y="0"/>
                    <a:pt x="626" y="15"/>
                    <a:pt x="596" y="45"/>
                  </a:cubicBezTo>
                  <a:lnTo>
                    <a:pt x="60" y="581"/>
                  </a:lnTo>
                  <a:cubicBezTo>
                    <a:pt x="1" y="640"/>
                    <a:pt x="1" y="748"/>
                    <a:pt x="60" y="807"/>
                  </a:cubicBezTo>
                  <a:cubicBezTo>
                    <a:pt x="90" y="837"/>
                    <a:pt x="132" y="852"/>
                    <a:pt x="172" y="852"/>
                  </a:cubicBezTo>
                  <a:cubicBezTo>
                    <a:pt x="212" y="852"/>
                    <a:pt x="251" y="837"/>
                    <a:pt x="275" y="807"/>
                  </a:cubicBezTo>
                  <a:lnTo>
                    <a:pt x="822" y="271"/>
                  </a:lnTo>
                  <a:cubicBezTo>
                    <a:pt x="882" y="212"/>
                    <a:pt x="882" y="105"/>
                    <a:pt x="822" y="45"/>
                  </a:cubicBezTo>
                  <a:cubicBezTo>
                    <a:pt x="793" y="15"/>
                    <a:pt x="751" y="0"/>
                    <a:pt x="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0;p19">
              <a:extLst>
                <a:ext uri="{FF2B5EF4-FFF2-40B4-BE49-F238E27FC236}">
                  <a16:creationId xmlns:a16="http://schemas.microsoft.com/office/drawing/2014/main" id="{EB3647BC-F8FD-CC7C-648E-1A7881705083}"/>
                </a:ext>
              </a:extLst>
            </p:cNvPr>
            <p:cNvSpPr/>
            <p:nvPr/>
          </p:nvSpPr>
          <p:spPr>
            <a:xfrm>
              <a:off x="1754279" y="4286593"/>
              <a:ext cx="351439" cy="345965"/>
            </a:xfrm>
            <a:custGeom>
              <a:avLst/>
              <a:gdLst/>
              <a:ahLst/>
              <a:cxnLst/>
              <a:rect l="l" t="t" r="r" b="b"/>
              <a:pathLst>
                <a:path w="11042" h="10870" extrusionOk="0">
                  <a:moveTo>
                    <a:pt x="10656" y="324"/>
                  </a:moveTo>
                  <a:lnTo>
                    <a:pt x="10216" y="1871"/>
                  </a:lnTo>
                  <a:lnTo>
                    <a:pt x="9108" y="776"/>
                  </a:lnTo>
                  <a:lnTo>
                    <a:pt x="10656" y="324"/>
                  </a:lnTo>
                  <a:close/>
                  <a:moveTo>
                    <a:pt x="4632" y="3586"/>
                  </a:moveTo>
                  <a:lnTo>
                    <a:pt x="2679" y="5538"/>
                  </a:lnTo>
                  <a:lnTo>
                    <a:pt x="465" y="5360"/>
                  </a:lnTo>
                  <a:cubicBezTo>
                    <a:pt x="429" y="5360"/>
                    <a:pt x="417" y="5324"/>
                    <a:pt x="441" y="5300"/>
                  </a:cubicBezTo>
                  <a:cubicBezTo>
                    <a:pt x="1393" y="4348"/>
                    <a:pt x="2667" y="3764"/>
                    <a:pt x="4001" y="3645"/>
                  </a:cubicBezTo>
                  <a:lnTo>
                    <a:pt x="4632" y="3586"/>
                  </a:lnTo>
                  <a:close/>
                  <a:moveTo>
                    <a:pt x="2727" y="5955"/>
                  </a:moveTo>
                  <a:lnTo>
                    <a:pt x="3584" y="6812"/>
                  </a:lnTo>
                  <a:lnTo>
                    <a:pt x="3263" y="7146"/>
                  </a:lnTo>
                  <a:lnTo>
                    <a:pt x="2393" y="6277"/>
                  </a:lnTo>
                  <a:lnTo>
                    <a:pt x="2727" y="5955"/>
                  </a:lnTo>
                  <a:close/>
                  <a:moveTo>
                    <a:pt x="2572" y="6920"/>
                  </a:moveTo>
                  <a:lnTo>
                    <a:pt x="3024" y="7360"/>
                  </a:lnTo>
                  <a:lnTo>
                    <a:pt x="2655" y="7753"/>
                  </a:lnTo>
                  <a:lnTo>
                    <a:pt x="2596" y="7813"/>
                  </a:lnTo>
                  <a:lnTo>
                    <a:pt x="2191" y="7408"/>
                  </a:lnTo>
                  <a:cubicBezTo>
                    <a:pt x="2155" y="7384"/>
                    <a:pt x="2155" y="7336"/>
                    <a:pt x="2191" y="7313"/>
                  </a:cubicBezTo>
                  <a:lnTo>
                    <a:pt x="2572" y="6920"/>
                  </a:lnTo>
                  <a:close/>
                  <a:moveTo>
                    <a:pt x="8775" y="895"/>
                  </a:moveTo>
                  <a:lnTo>
                    <a:pt x="10121" y="2229"/>
                  </a:lnTo>
                  <a:lnTo>
                    <a:pt x="9704" y="3598"/>
                  </a:lnTo>
                  <a:lnTo>
                    <a:pt x="5275" y="8039"/>
                  </a:lnTo>
                  <a:lnTo>
                    <a:pt x="4406" y="7170"/>
                  </a:lnTo>
                  <a:lnTo>
                    <a:pt x="6430" y="5146"/>
                  </a:lnTo>
                  <a:cubicBezTo>
                    <a:pt x="6584" y="5003"/>
                    <a:pt x="6608" y="4741"/>
                    <a:pt x="6418" y="4574"/>
                  </a:cubicBezTo>
                  <a:cubicBezTo>
                    <a:pt x="6334" y="4491"/>
                    <a:pt x="6230" y="4449"/>
                    <a:pt x="6127" y="4449"/>
                  </a:cubicBezTo>
                  <a:cubicBezTo>
                    <a:pt x="6025" y="4449"/>
                    <a:pt x="5924" y="4491"/>
                    <a:pt x="5846" y="4574"/>
                  </a:cubicBezTo>
                  <a:lnTo>
                    <a:pt x="3822" y="6598"/>
                  </a:lnTo>
                  <a:lnTo>
                    <a:pt x="2965" y="5729"/>
                  </a:lnTo>
                  <a:lnTo>
                    <a:pt x="7394" y="1300"/>
                  </a:lnTo>
                  <a:lnTo>
                    <a:pt x="8775" y="895"/>
                  </a:lnTo>
                  <a:close/>
                  <a:moveTo>
                    <a:pt x="6126" y="4785"/>
                  </a:moveTo>
                  <a:cubicBezTo>
                    <a:pt x="6153" y="4785"/>
                    <a:pt x="6180" y="4794"/>
                    <a:pt x="6191" y="4812"/>
                  </a:cubicBezTo>
                  <a:cubicBezTo>
                    <a:pt x="6227" y="4836"/>
                    <a:pt x="6239" y="4907"/>
                    <a:pt x="6191" y="4943"/>
                  </a:cubicBezTo>
                  <a:lnTo>
                    <a:pt x="4060" y="7074"/>
                  </a:lnTo>
                  <a:cubicBezTo>
                    <a:pt x="3941" y="7170"/>
                    <a:pt x="3108" y="8003"/>
                    <a:pt x="3024" y="8110"/>
                  </a:cubicBezTo>
                  <a:cubicBezTo>
                    <a:pt x="3005" y="8129"/>
                    <a:pt x="2976" y="8142"/>
                    <a:pt x="2949" y="8142"/>
                  </a:cubicBezTo>
                  <a:cubicBezTo>
                    <a:pt x="2926" y="8142"/>
                    <a:pt x="2904" y="8132"/>
                    <a:pt x="2893" y="8110"/>
                  </a:cubicBezTo>
                  <a:cubicBezTo>
                    <a:pt x="2858" y="8086"/>
                    <a:pt x="2858" y="8003"/>
                    <a:pt x="2893" y="7979"/>
                  </a:cubicBezTo>
                  <a:lnTo>
                    <a:pt x="6060" y="4812"/>
                  </a:lnTo>
                  <a:cubicBezTo>
                    <a:pt x="6072" y="4794"/>
                    <a:pt x="6099" y="4785"/>
                    <a:pt x="6126" y="4785"/>
                  </a:cubicBezTo>
                  <a:close/>
                  <a:moveTo>
                    <a:pt x="4179" y="7396"/>
                  </a:moveTo>
                  <a:lnTo>
                    <a:pt x="5048" y="8253"/>
                  </a:lnTo>
                  <a:lnTo>
                    <a:pt x="4739" y="8586"/>
                  </a:lnTo>
                  <a:lnTo>
                    <a:pt x="4715" y="8586"/>
                  </a:lnTo>
                  <a:lnTo>
                    <a:pt x="3858" y="7729"/>
                  </a:lnTo>
                  <a:lnTo>
                    <a:pt x="4179" y="7396"/>
                  </a:lnTo>
                  <a:close/>
                  <a:moveTo>
                    <a:pt x="3608" y="7944"/>
                  </a:moveTo>
                  <a:lnTo>
                    <a:pt x="4048" y="8396"/>
                  </a:lnTo>
                  <a:lnTo>
                    <a:pt x="3679" y="8801"/>
                  </a:lnTo>
                  <a:cubicBezTo>
                    <a:pt x="3667" y="8813"/>
                    <a:pt x="3632" y="8813"/>
                    <a:pt x="3620" y="8813"/>
                  </a:cubicBezTo>
                  <a:cubicBezTo>
                    <a:pt x="3608" y="8813"/>
                    <a:pt x="3584" y="8813"/>
                    <a:pt x="3560" y="8801"/>
                  </a:cubicBezTo>
                  <a:lnTo>
                    <a:pt x="3155" y="8396"/>
                  </a:lnTo>
                  <a:cubicBezTo>
                    <a:pt x="3191" y="8384"/>
                    <a:pt x="3203" y="8360"/>
                    <a:pt x="3215" y="8336"/>
                  </a:cubicBezTo>
                  <a:lnTo>
                    <a:pt x="3608" y="7944"/>
                  </a:lnTo>
                  <a:close/>
                  <a:moveTo>
                    <a:pt x="10687" y="1"/>
                  </a:moveTo>
                  <a:cubicBezTo>
                    <a:pt x="10658" y="1"/>
                    <a:pt x="10627" y="5"/>
                    <a:pt x="10597" y="14"/>
                  </a:cubicBezTo>
                  <a:cubicBezTo>
                    <a:pt x="9894" y="228"/>
                    <a:pt x="7918" y="800"/>
                    <a:pt x="7263" y="1002"/>
                  </a:cubicBezTo>
                  <a:cubicBezTo>
                    <a:pt x="7239" y="1014"/>
                    <a:pt x="7215" y="1014"/>
                    <a:pt x="7192" y="1038"/>
                  </a:cubicBezTo>
                  <a:lnTo>
                    <a:pt x="4953" y="3276"/>
                  </a:lnTo>
                  <a:lnTo>
                    <a:pt x="3965" y="3360"/>
                  </a:lnTo>
                  <a:cubicBezTo>
                    <a:pt x="2548" y="3479"/>
                    <a:pt x="1203" y="4110"/>
                    <a:pt x="215" y="5110"/>
                  </a:cubicBezTo>
                  <a:cubicBezTo>
                    <a:pt x="0" y="5312"/>
                    <a:pt x="131" y="5681"/>
                    <a:pt x="429" y="5705"/>
                  </a:cubicBezTo>
                  <a:lnTo>
                    <a:pt x="2370" y="5860"/>
                  </a:lnTo>
                  <a:lnTo>
                    <a:pt x="2179" y="6062"/>
                  </a:lnTo>
                  <a:cubicBezTo>
                    <a:pt x="2060" y="6181"/>
                    <a:pt x="2060" y="6384"/>
                    <a:pt x="2179" y="6503"/>
                  </a:cubicBezTo>
                  <a:lnTo>
                    <a:pt x="2370" y="6693"/>
                  </a:lnTo>
                  <a:lnTo>
                    <a:pt x="1977" y="7086"/>
                  </a:lnTo>
                  <a:cubicBezTo>
                    <a:pt x="1834" y="7229"/>
                    <a:pt x="1834" y="7491"/>
                    <a:pt x="1977" y="7634"/>
                  </a:cubicBezTo>
                  <a:lnTo>
                    <a:pt x="3370" y="9015"/>
                  </a:lnTo>
                  <a:cubicBezTo>
                    <a:pt x="3441" y="9092"/>
                    <a:pt x="3539" y="9131"/>
                    <a:pt x="3639" y="9131"/>
                  </a:cubicBezTo>
                  <a:cubicBezTo>
                    <a:pt x="3739" y="9131"/>
                    <a:pt x="3840" y="9092"/>
                    <a:pt x="3917" y="9015"/>
                  </a:cubicBezTo>
                  <a:lnTo>
                    <a:pt x="4298" y="8634"/>
                  </a:lnTo>
                  <a:lnTo>
                    <a:pt x="4477" y="8813"/>
                  </a:lnTo>
                  <a:cubicBezTo>
                    <a:pt x="4548" y="8878"/>
                    <a:pt x="4635" y="8911"/>
                    <a:pt x="4720" y="8911"/>
                  </a:cubicBezTo>
                  <a:cubicBezTo>
                    <a:pt x="4804" y="8911"/>
                    <a:pt x="4888" y="8878"/>
                    <a:pt x="4953" y="8813"/>
                  </a:cubicBezTo>
                  <a:lnTo>
                    <a:pt x="5156" y="8622"/>
                  </a:lnTo>
                  <a:lnTo>
                    <a:pt x="5310" y="10551"/>
                  </a:lnTo>
                  <a:cubicBezTo>
                    <a:pt x="5334" y="10682"/>
                    <a:pt x="5418" y="10801"/>
                    <a:pt x="5537" y="10849"/>
                  </a:cubicBezTo>
                  <a:cubicBezTo>
                    <a:pt x="5577" y="10863"/>
                    <a:pt x="5618" y="10870"/>
                    <a:pt x="5658" y="10870"/>
                  </a:cubicBezTo>
                  <a:cubicBezTo>
                    <a:pt x="5750" y="10870"/>
                    <a:pt x="5840" y="10835"/>
                    <a:pt x="5906" y="10777"/>
                  </a:cubicBezTo>
                  <a:cubicBezTo>
                    <a:pt x="6537" y="10146"/>
                    <a:pt x="7001" y="9420"/>
                    <a:pt x="7299" y="8598"/>
                  </a:cubicBezTo>
                  <a:cubicBezTo>
                    <a:pt x="7323" y="8515"/>
                    <a:pt x="7275" y="8420"/>
                    <a:pt x="7203" y="8396"/>
                  </a:cubicBezTo>
                  <a:cubicBezTo>
                    <a:pt x="7184" y="8388"/>
                    <a:pt x="7164" y="8384"/>
                    <a:pt x="7144" y="8384"/>
                  </a:cubicBezTo>
                  <a:cubicBezTo>
                    <a:pt x="7079" y="8384"/>
                    <a:pt x="7019" y="8425"/>
                    <a:pt x="7001" y="8479"/>
                  </a:cubicBezTo>
                  <a:cubicBezTo>
                    <a:pt x="6715" y="9253"/>
                    <a:pt x="6263" y="9956"/>
                    <a:pt x="5691" y="10539"/>
                  </a:cubicBezTo>
                  <a:cubicBezTo>
                    <a:pt x="5682" y="10544"/>
                    <a:pt x="5670" y="10547"/>
                    <a:pt x="5659" y="10547"/>
                  </a:cubicBezTo>
                  <a:cubicBezTo>
                    <a:pt x="5644" y="10547"/>
                    <a:pt x="5632" y="10541"/>
                    <a:pt x="5632" y="10527"/>
                  </a:cubicBezTo>
                  <a:lnTo>
                    <a:pt x="5429" y="8325"/>
                  </a:lnTo>
                  <a:lnTo>
                    <a:pt x="7382" y="6372"/>
                  </a:lnTo>
                  <a:lnTo>
                    <a:pt x="7382" y="6372"/>
                  </a:lnTo>
                  <a:cubicBezTo>
                    <a:pt x="7323" y="7158"/>
                    <a:pt x="7299" y="7372"/>
                    <a:pt x="7203" y="7765"/>
                  </a:cubicBezTo>
                  <a:cubicBezTo>
                    <a:pt x="7192" y="7860"/>
                    <a:pt x="7239" y="7944"/>
                    <a:pt x="7323" y="7967"/>
                  </a:cubicBezTo>
                  <a:cubicBezTo>
                    <a:pt x="7332" y="7969"/>
                    <a:pt x="7342" y="7969"/>
                    <a:pt x="7351" y="7969"/>
                  </a:cubicBezTo>
                  <a:cubicBezTo>
                    <a:pt x="7434" y="7969"/>
                    <a:pt x="7502" y="7923"/>
                    <a:pt x="7513" y="7848"/>
                  </a:cubicBezTo>
                  <a:cubicBezTo>
                    <a:pt x="7620" y="7348"/>
                    <a:pt x="7632" y="7134"/>
                    <a:pt x="7727" y="6027"/>
                  </a:cubicBezTo>
                  <a:lnTo>
                    <a:pt x="9954" y="3800"/>
                  </a:lnTo>
                  <a:cubicBezTo>
                    <a:pt x="9978" y="3776"/>
                    <a:pt x="9990" y="3753"/>
                    <a:pt x="10001" y="3717"/>
                  </a:cubicBezTo>
                  <a:lnTo>
                    <a:pt x="10454" y="2205"/>
                  </a:lnTo>
                  <a:lnTo>
                    <a:pt x="10990" y="383"/>
                  </a:lnTo>
                  <a:cubicBezTo>
                    <a:pt x="11042" y="196"/>
                    <a:pt x="10885" y="1"/>
                    <a:pt x="10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p19">
              <a:extLst>
                <a:ext uri="{FF2B5EF4-FFF2-40B4-BE49-F238E27FC236}">
                  <a16:creationId xmlns:a16="http://schemas.microsoft.com/office/drawing/2014/main" id="{2F38F85C-3623-6627-6245-7617A0C57816}"/>
                </a:ext>
              </a:extLst>
            </p:cNvPr>
            <p:cNvSpPr/>
            <p:nvPr/>
          </p:nvSpPr>
          <p:spPr>
            <a:xfrm>
              <a:off x="1951705" y="4367117"/>
              <a:ext cx="86062" cy="65437"/>
            </a:xfrm>
            <a:custGeom>
              <a:avLst/>
              <a:gdLst/>
              <a:ahLst/>
              <a:cxnLst/>
              <a:rect l="l" t="t" r="r" b="b"/>
              <a:pathLst>
                <a:path w="2704" h="2056" extrusionOk="0">
                  <a:moveTo>
                    <a:pt x="905" y="1"/>
                  </a:moveTo>
                  <a:cubicBezTo>
                    <a:pt x="881" y="1"/>
                    <a:pt x="857" y="7"/>
                    <a:pt x="834" y="20"/>
                  </a:cubicBezTo>
                  <a:cubicBezTo>
                    <a:pt x="167" y="330"/>
                    <a:pt x="0" y="1211"/>
                    <a:pt x="524" y="1746"/>
                  </a:cubicBezTo>
                  <a:cubicBezTo>
                    <a:pt x="739" y="1949"/>
                    <a:pt x="1000" y="2056"/>
                    <a:pt x="1274" y="2056"/>
                  </a:cubicBezTo>
                  <a:cubicBezTo>
                    <a:pt x="2227" y="2056"/>
                    <a:pt x="2703" y="913"/>
                    <a:pt x="2024" y="234"/>
                  </a:cubicBezTo>
                  <a:cubicBezTo>
                    <a:pt x="1941" y="151"/>
                    <a:pt x="1834" y="80"/>
                    <a:pt x="1715" y="20"/>
                  </a:cubicBezTo>
                  <a:cubicBezTo>
                    <a:pt x="1696" y="10"/>
                    <a:pt x="1674" y="6"/>
                    <a:pt x="1652" y="6"/>
                  </a:cubicBezTo>
                  <a:cubicBezTo>
                    <a:pt x="1592" y="6"/>
                    <a:pt x="1530" y="39"/>
                    <a:pt x="1512" y="91"/>
                  </a:cubicBezTo>
                  <a:cubicBezTo>
                    <a:pt x="1477" y="163"/>
                    <a:pt x="1512" y="270"/>
                    <a:pt x="1584" y="294"/>
                  </a:cubicBezTo>
                  <a:cubicBezTo>
                    <a:pt x="2060" y="508"/>
                    <a:pt x="2167" y="1127"/>
                    <a:pt x="1810" y="1508"/>
                  </a:cubicBezTo>
                  <a:cubicBezTo>
                    <a:pt x="1667" y="1645"/>
                    <a:pt x="1477" y="1714"/>
                    <a:pt x="1285" y="1714"/>
                  </a:cubicBezTo>
                  <a:cubicBezTo>
                    <a:pt x="1093" y="1714"/>
                    <a:pt x="899" y="1645"/>
                    <a:pt x="750" y="1508"/>
                  </a:cubicBezTo>
                  <a:cubicBezTo>
                    <a:pt x="381" y="1127"/>
                    <a:pt x="500" y="520"/>
                    <a:pt x="977" y="294"/>
                  </a:cubicBezTo>
                  <a:cubicBezTo>
                    <a:pt x="1048" y="270"/>
                    <a:pt x="1096" y="163"/>
                    <a:pt x="1048" y="91"/>
                  </a:cubicBezTo>
                  <a:cubicBezTo>
                    <a:pt x="1022" y="40"/>
                    <a:pt x="966"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Google Shape;130;p19">
            <a:extLst>
              <a:ext uri="{FF2B5EF4-FFF2-40B4-BE49-F238E27FC236}">
                <a16:creationId xmlns:a16="http://schemas.microsoft.com/office/drawing/2014/main" id="{70FBBFF9-B6AC-3436-35DF-612F53764471}"/>
              </a:ext>
            </a:extLst>
          </p:cNvPr>
          <p:cNvCxnSpPr/>
          <p:nvPr/>
        </p:nvCxnSpPr>
        <p:spPr>
          <a:xfrm flipH="1">
            <a:off x="7671513" y="2412944"/>
            <a:ext cx="1800" cy="306000"/>
          </a:xfrm>
          <a:prstGeom prst="straightConnector1">
            <a:avLst/>
          </a:prstGeom>
          <a:noFill/>
          <a:ln w="9525" cap="flat" cmpd="sng">
            <a:solidFill>
              <a:schemeClr val="lt2"/>
            </a:solidFill>
            <a:prstDash val="solid"/>
            <a:round/>
            <a:headEnd type="none" w="med" len="med"/>
            <a:tailEnd type="none" w="med" len="med"/>
          </a:ln>
        </p:spPr>
      </p:cxnSp>
      <p:sp>
        <p:nvSpPr>
          <p:cNvPr id="32" name="Google Shape;95;p19">
            <a:extLst>
              <a:ext uri="{FF2B5EF4-FFF2-40B4-BE49-F238E27FC236}">
                <a16:creationId xmlns:a16="http://schemas.microsoft.com/office/drawing/2014/main" id="{5DAF11FE-45B2-1CF0-EB45-219DBB733756}"/>
              </a:ext>
            </a:extLst>
          </p:cNvPr>
          <p:cNvSpPr/>
          <p:nvPr/>
        </p:nvSpPr>
        <p:spPr>
          <a:xfrm>
            <a:off x="1763710" y="1443123"/>
            <a:ext cx="813000" cy="813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Encode Sans"/>
              <a:ea typeface="Encode Sans"/>
              <a:cs typeface="Encode Sans"/>
              <a:sym typeface="Encode Sans"/>
            </a:endParaRPr>
          </a:p>
        </p:txBody>
      </p:sp>
      <p:cxnSp>
        <p:nvCxnSpPr>
          <p:cNvPr id="33" name="Google Shape;131;p19">
            <a:extLst>
              <a:ext uri="{FF2B5EF4-FFF2-40B4-BE49-F238E27FC236}">
                <a16:creationId xmlns:a16="http://schemas.microsoft.com/office/drawing/2014/main" id="{D7AC4858-40C2-E2B8-CFC0-1BA1096BED4B}"/>
              </a:ext>
            </a:extLst>
          </p:cNvPr>
          <p:cNvCxnSpPr>
            <a:cxnSpLocks/>
            <a:endCxn id="32" idx="2"/>
          </p:cNvCxnSpPr>
          <p:nvPr/>
        </p:nvCxnSpPr>
        <p:spPr>
          <a:xfrm flipV="1">
            <a:off x="1307572" y="1849623"/>
            <a:ext cx="456138" cy="23008"/>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131;p19">
            <a:extLst>
              <a:ext uri="{FF2B5EF4-FFF2-40B4-BE49-F238E27FC236}">
                <a16:creationId xmlns:a16="http://schemas.microsoft.com/office/drawing/2014/main" id="{6A51ABC7-D22A-5414-7764-38DC58B3EB81}"/>
              </a:ext>
            </a:extLst>
          </p:cNvPr>
          <p:cNvCxnSpPr>
            <a:cxnSpLocks/>
            <a:stCxn id="32" idx="6"/>
            <a:endCxn id="96" idx="2"/>
          </p:cNvCxnSpPr>
          <p:nvPr/>
        </p:nvCxnSpPr>
        <p:spPr>
          <a:xfrm>
            <a:off x="2576710" y="1849623"/>
            <a:ext cx="599340" cy="4421"/>
          </a:xfrm>
          <a:prstGeom prst="straightConnector1">
            <a:avLst/>
          </a:prstGeom>
          <a:noFill/>
          <a:ln w="9525" cap="flat" cmpd="sng">
            <a:solidFill>
              <a:schemeClr val="lt2"/>
            </a:solidFill>
            <a:prstDash val="solid"/>
            <a:round/>
            <a:headEnd type="none" w="med" len="med"/>
            <a:tailEnd type="none" w="med" len="med"/>
          </a:ln>
        </p:spPr>
      </p:cxnSp>
      <p:grpSp>
        <p:nvGrpSpPr>
          <p:cNvPr id="42" name="Google Shape;137;p19">
            <a:extLst>
              <a:ext uri="{FF2B5EF4-FFF2-40B4-BE49-F238E27FC236}">
                <a16:creationId xmlns:a16="http://schemas.microsoft.com/office/drawing/2014/main" id="{A16B9B55-8213-3348-1295-DDC6F9388E33}"/>
              </a:ext>
            </a:extLst>
          </p:cNvPr>
          <p:cNvGrpSpPr/>
          <p:nvPr/>
        </p:nvGrpSpPr>
        <p:grpSpPr>
          <a:xfrm>
            <a:off x="1157597" y="2595945"/>
            <a:ext cx="1813800" cy="1590949"/>
            <a:chOff x="2618088" y="2566596"/>
            <a:chExt cx="1813800" cy="1590949"/>
          </a:xfrm>
        </p:grpSpPr>
        <p:sp>
          <p:nvSpPr>
            <p:cNvPr id="43" name="Google Shape;103;p19">
              <a:extLst>
                <a:ext uri="{FF2B5EF4-FFF2-40B4-BE49-F238E27FC236}">
                  <a16:creationId xmlns:a16="http://schemas.microsoft.com/office/drawing/2014/main" id="{0496D444-1C4D-D4AB-8E69-A1CAB484E021}"/>
                </a:ext>
              </a:extLst>
            </p:cNvPr>
            <p:cNvSpPr txBox="1"/>
            <p:nvPr/>
          </p:nvSpPr>
          <p:spPr>
            <a:xfrm>
              <a:off x="2618088" y="3629845"/>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solidFill>
                    <a:schemeClr val="dk1"/>
                  </a:solidFill>
                  <a:latin typeface="Doppio One"/>
                  <a:ea typeface="Doppio One"/>
                  <a:cs typeface="Doppio One"/>
                  <a:sym typeface="Doppio One"/>
                </a:rPr>
                <a:t>Domain Naming Master </a:t>
              </a:r>
              <a:endParaRPr sz="1800" dirty="0">
                <a:solidFill>
                  <a:schemeClr val="dk1"/>
                </a:solidFill>
                <a:latin typeface="Doppio One"/>
                <a:ea typeface="Doppio One"/>
                <a:cs typeface="Doppio One"/>
                <a:sym typeface="Doppio One"/>
              </a:endParaRPr>
            </a:p>
          </p:txBody>
        </p:sp>
        <p:sp>
          <p:nvSpPr>
            <p:cNvPr id="45" name="Google Shape;102;p19">
              <a:extLst>
                <a:ext uri="{FF2B5EF4-FFF2-40B4-BE49-F238E27FC236}">
                  <a16:creationId xmlns:a16="http://schemas.microsoft.com/office/drawing/2014/main" id="{3594E0AB-C775-685B-1184-9056ABA0980B}"/>
                </a:ext>
              </a:extLst>
            </p:cNvPr>
            <p:cNvSpPr/>
            <p:nvPr/>
          </p:nvSpPr>
          <p:spPr>
            <a:xfrm>
              <a:off x="3354227" y="2566596"/>
              <a:ext cx="456600" cy="456600"/>
            </a:xfrm>
            <a:prstGeom prst="ellipse">
              <a:avLst/>
            </a:prstGeom>
            <a:noFill/>
            <a:ln w="952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accent2"/>
                  </a:solidFill>
                  <a:latin typeface="Encode Sans"/>
                  <a:ea typeface="Encode Sans"/>
                  <a:cs typeface="Encode Sans"/>
                  <a:sym typeface="Encode Sans"/>
                </a:rPr>
                <a:t>02</a:t>
              </a:r>
              <a:endParaRPr b="1">
                <a:solidFill>
                  <a:schemeClr val="accent2"/>
                </a:solidFill>
                <a:latin typeface="Encode Sans"/>
                <a:ea typeface="Encode Sans"/>
                <a:cs typeface="Encode Sans"/>
                <a:sym typeface="Encode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Schema Master </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77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marR="0" indent="-171450">
              <a:lnSpc>
                <a:spcPct val="200000"/>
              </a:lnSpc>
              <a:spcBef>
                <a:spcPts val="0"/>
              </a:spcBef>
              <a:spcAft>
                <a:spcPts val="0"/>
              </a:spcAft>
              <a:buFont typeface="Arial" panose="020B0604020202020204" pitchFamily="34" charset="0"/>
              <a:buChar char="•"/>
            </a:pPr>
            <a:r>
              <a:rPr lang="en-US" dirty="0"/>
              <a:t>The schema master role is a forest wide role. </a:t>
            </a:r>
          </a:p>
          <a:p>
            <a:pPr marL="171450" indent="-171450">
              <a:lnSpc>
                <a:spcPct val="200000"/>
              </a:lnSpc>
              <a:buFont typeface="Arial" panose="020B0604020202020204" pitchFamily="34" charset="0"/>
              <a:buChar char="•"/>
            </a:pPr>
            <a:r>
              <a:rPr lang="en-US" dirty="0"/>
              <a:t>The schema is responsible for making changes to the schema in the active directory. </a:t>
            </a:r>
          </a:p>
          <a:p>
            <a:pPr marL="171450" indent="-171450">
              <a:lnSpc>
                <a:spcPct val="200000"/>
              </a:lnSpc>
              <a:buFont typeface="Arial" panose="020B0604020202020204" pitchFamily="34" charset="0"/>
              <a:buChar char="•"/>
            </a:pPr>
            <a:r>
              <a:rPr lang="en-US" dirty="0"/>
              <a:t>This role is controlled by only one domain controller in the entire forest and is very necessary, when making modifications to this schema, which includes adding or removing attributes or classes</a:t>
            </a:r>
          </a:p>
          <a:p>
            <a:pPr marL="171450" marR="0" indent="-171450">
              <a:lnSpc>
                <a:spcPct val="200000"/>
              </a:lnSpc>
              <a:spcBef>
                <a:spcPts val="0"/>
              </a:spcBef>
              <a:spcAft>
                <a:spcPts val="0"/>
              </a:spcAft>
              <a:buFont typeface="Arial" panose="020B0604020202020204" pitchFamily="34" charset="0"/>
              <a:buChar char="•"/>
            </a:pPr>
            <a:endParaRPr lang="en-US" kern="12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3074" name="Picture 2" descr="How to check FSMO roles in Active Directory - ALI TAJRAN">
            <a:extLst>
              <a:ext uri="{FF2B5EF4-FFF2-40B4-BE49-F238E27FC236}">
                <a16:creationId xmlns:a16="http://schemas.microsoft.com/office/drawing/2014/main" id="{CE9DCAD9-9FD9-1C48-3036-1F57D72D7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058" y="3252875"/>
            <a:ext cx="1968500" cy="1488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is Schema Master Important?</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The Schema Master is essential It enables organizations to customize their directory to meet their specific needs, ensure compatibility with existing applications, maintain data integrity and security, and adapt to changing requirements over time.</a:t>
            </a:r>
          </a:p>
          <a:p>
            <a:pPr marL="0" indent="0">
              <a:lnSpc>
                <a:spcPct val="200000"/>
              </a:lnSpc>
            </a:pPr>
            <a:endParaRPr lang="en-US" dirty="0"/>
          </a:p>
        </p:txBody>
      </p:sp>
    </p:spTree>
    <p:extLst>
      <p:ext uri="{BB962C8B-B14F-4D97-AF65-F5344CB8AC3E}">
        <p14:creationId xmlns:p14="http://schemas.microsoft.com/office/powerpoint/2010/main" val="409494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Domain Naming Master</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The domain naming master is  a forest wide role . </a:t>
            </a:r>
          </a:p>
          <a:p>
            <a:pPr marL="171450" indent="-171450">
              <a:lnSpc>
                <a:spcPct val="200000"/>
              </a:lnSpc>
              <a:buFont typeface="Arial" panose="020B0604020202020204" pitchFamily="34" charset="0"/>
              <a:buChar char="•"/>
            </a:pPr>
            <a:r>
              <a:rPr lang="en-US" dirty="0"/>
              <a:t>The domain naming master is is responsible for managing the addition, or the removal of domains in the forest. </a:t>
            </a:r>
          </a:p>
          <a:p>
            <a:pPr marL="171450" indent="-171450">
              <a:lnSpc>
                <a:spcPct val="200000"/>
              </a:lnSpc>
              <a:buFont typeface="Arial" panose="020B0604020202020204" pitchFamily="34" charset="0"/>
              <a:buChar char="•"/>
            </a:pPr>
            <a:r>
              <a:rPr lang="en-US" dirty="0"/>
              <a:t>The domain naming master also works to make sure that the user does not create another domain with the same name as the first domain. </a:t>
            </a:r>
          </a:p>
          <a:p>
            <a:pPr marL="171450" indent="-171450">
              <a:lnSpc>
                <a:spcPct val="200000"/>
              </a:lnSpc>
              <a:buFont typeface="Arial" panose="020B0604020202020204" pitchFamily="34" charset="0"/>
              <a:buChar char="•"/>
            </a:pPr>
            <a:endParaRPr lang="en-US" dirty="0"/>
          </a:p>
          <a:p>
            <a:pPr marL="0" indent="0">
              <a:lnSpc>
                <a:spcPct val="200000"/>
              </a:lnSpc>
            </a:pPr>
            <a:endParaRPr lang="en-US" dirty="0"/>
          </a:p>
        </p:txBody>
      </p:sp>
      <p:pic>
        <p:nvPicPr>
          <p:cNvPr id="4102" name="Picture 6" descr="Outlining the Importance of the Five FSMO Roles in AD">
            <a:extLst>
              <a:ext uri="{FF2B5EF4-FFF2-40B4-BE49-F238E27FC236}">
                <a16:creationId xmlns:a16="http://schemas.microsoft.com/office/drawing/2014/main" id="{58D90842-BB1A-0899-4102-E185EF938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326" y="3220661"/>
            <a:ext cx="3444949" cy="146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5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is Domain Naming Master Important?</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Domain Naming Master Its importance lies in its ability to supporting the organization's identity and access management requirement</a:t>
            </a:r>
          </a:p>
          <a:p>
            <a:pPr marL="0" indent="0">
              <a:lnSpc>
                <a:spcPct val="200000"/>
              </a:lnSpc>
            </a:pPr>
            <a:endParaRPr lang="en-US" dirty="0"/>
          </a:p>
        </p:txBody>
      </p:sp>
    </p:spTree>
    <p:extLst>
      <p:ext uri="{BB962C8B-B14F-4D97-AF65-F5344CB8AC3E}">
        <p14:creationId xmlns:p14="http://schemas.microsoft.com/office/powerpoint/2010/main" val="238316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RID (Relative identifier) Master</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RID is a domain wide role and each domain has one .</a:t>
            </a:r>
          </a:p>
          <a:p>
            <a:pPr marL="171450" indent="-171450">
              <a:lnSpc>
                <a:spcPct val="200000"/>
              </a:lnSpc>
              <a:buFont typeface="Arial" panose="020B0604020202020204" pitchFamily="34" charset="0"/>
              <a:buChar char="•"/>
            </a:pPr>
            <a:r>
              <a:rPr lang="en-US" dirty="0"/>
              <a:t> RID assigns blocks of SID ( security identifier ) values for each object created in active directory such as users groups and computers.</a:t>
            </a:r>
          </a:p>
          <a:p>
            <a:pPr marL="171450" indent="-171450">
              <a:lnSpc>
                <a:spcPct val="200000"/>
              </a:lnSpc>
              <a:buFont typeface="Arial" panose="020B0604020202020204" pitchFamily="34" charset="0"/>
              <a:buChar char="•"/>
            </a:pPr>
            <a:r>
              <a:rPr lang="en-US" dirty="0"/>
              <a:t> RID is also responsible for moving objects from one domain to another within a forest.</a:t>
            </a:r>
          </a:p>
          <a:p>
            <a:pPr marL="171450" indent="-171450">
              <a:lnSpc>
                <a:spcPct val="200000"/>
              </a:lnSpc>
              <a:buFont typeface="Arial" panose="020B0604020202020204" pitchFamily="34" charset="0"/>
              <a:buChar char="•"/>
            </a:pPr>
            <a:endParaRPr lang="en-US" dirty="0"/>
          </a:p>
          <a:p>
            <a:pPr marL="0" indent="0">
              <a:lnSpc>
                <a:spcPct val="200000"/>
              </a:lnSpc>
            </a:pPr>
            <a:endParaRPr lang="en-US" dirty="0"/>
          </a:p>
        </p:txBody>
      </p:sp>
      <p:pic>
        <p:nvPicPr>
          <p:cNvPr id="5122" name="Picture 2" descr="Outlining the Importance of the Five FSMO Roles in AD">
            <a:extLst>
              <a:ext uri="{FF2B5EF4-FFF2-40B4-BE49-F238E27FC236}">
                <a16:creationId xmlns:a16="http://schemas.microsoft.com/office/drawing/2014/main" id="{01B76CAE-47E0-5BC9-D26D-61E4E8005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1384" y="3179134"/>
            <a:ext cx="3392616" cy="144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80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is RID Master Important?</a:t>
            </a:r>
            <a:endParaRPr dirty="0"/>
          </a:p>
        </p:txBody>
      </p:sp>
      <p:sp>
        <p:nvSpPr>
          <p:cNvPr id="8" name="Google Shape;86;p18">
            <a:extLst>
              <a:ext uri="{FF2B5EF4-FFF2-40B4-BE49-F238E27FC236}">
                <a16:creationId xmlns:a16="http://schemas.microsoft.com/office/drawing/2014/main" id="{D5028DF7-5D70-41E9-A600-CF1ABA6372D7}"/>
              </a:ext>
            </a:extLst>
          </p:cNvPr>
          <p:cNvSpPr txBox="1">
            <a:spLocks/>
          </p:cNvSpPr>
          <p:nvPr/>
        </p:nvSpPr>
        <p:spPr>
          <a:xfrm>
            <a:off x="720000" y="1566141"/>
            <a:ext cx="7704000" cy="29799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Encode Sans"/>
              <a:buNone/>
              <a:defRPr sz="1200" b="0" i="0" u="none" strike="noStrike" cap="none">
                <a:solidFill>
                  <a:schemeClr val="dk1"/>
                </a:solidFill>
                <a:latin typeface="Encode Sans"/>
                <a:ea typeface="Encode Sans"/>
                <a:cs typeface="Encode Sans"/>
                <a:sym typeface="Encode Sans"/>
              </a:defRPr>
            </a:lvl1pPr>
            <a:lvl2pPr marL="914400" marR="0" lvl="1"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2pPr>
            <a:lvl3pPr marL="1371600" marR="0" lvl="2"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3pPr>
            <a:lvl4pPr marL="1828800" marR="0" lvl="3"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4pPr>
            <a:lvl5pPr marL="2286000" marR="0" lvl="4"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5pPr>
            <a:lvl6pPr marL="2743200" marR="0" lvl="5"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6pPr>
            <a:lvl7pPr marL="3200400" marR="0" lvl="6"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7pPr>
            <a:lvl8pPr marL="3657600" marR="0" lvl="7"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8pPr>
            <a:lvl9pPr marL="4114800" marR="0" lvl="8" indent="-317500" algn="ctr" rtl="0">
              <a:lnSpc>
                <a:spcPct val="100000"/>
              </a:lnSpc>
              <a:spcBef>
                <a:spcPts val="0"/>
              </a:spcBef>
              <a:spcAft>
                <a:spcPts val="0"/>
              </a:spcAft>
              <a:buClr>
                <a:schemeClr val="dk1"/>
              </a:buClr>
              <a:buSzPts val="1400"/>
              <a:buFont typeface="Encode Sans"/>
              <a:buNone/>
              <a:defRPr sz="1400" b="0" i="0" u="none" strike="noStrike" cap="none">
                <a:solidFill>
                  <a:schemeClr val="dk1"/>
                </a:solidFill>
                <a:latin typeface="Encode Sans"/>
                <a:ea typeface="Encode Sans"/>
                <a:cs typeface="Encode Sans"/>
                <a:sym typeface="Encode Sans"/>
              </a:defRPr>
            </a:lvl9pPr>
          </a:lstStyle>
          <a:p>
            <a:pPr marL="171450" indent="-171450">
              <a:lnSpc>
                <a:spcPct val="200000"/>
              </a:lnSpc>
              <a:buFont typeface="Arial" panose="020B0604020202020204" pitchFamily="34" charset="0"/>
              <a:buChar char="•"/>
            </a:pPr>
            <a:r>
              <a:rPr lang="en-US" dirty="0"/>
              <a:t>RID Its role is critical in preventing SID collisions, supporting trust relationships, optimizing replication, and ensuring efficient resource access across domains.</a:t>
            </a:r>
          </a:p>
          <a:p>
            <a:pPr marL="0" indent="0">
              <a:lnSpc>
                <a:spcPct val="200000"/>
              </a:lnSpc>
            </a:pPr>
            <a:endParaRPr lang="en-US" dirty="0"/>
          </a:p>
        </p:txBody>
      </p:sp>
    </p:spTree>
    <p:extLst>
      <p:ext uri="{BB962C8B-B14F-4D97-AF65-F5344CB8AC3E}">
        <p14:creationId xmlns:p14="http://schemas.microsoft.com/office/powerpoint/2010/main" val="3989505359"/>
      </p:ext>
    </p:extLst>
  </p:cSld>
  <p:clrMapOvr>
    <a:masterClrMapping/>
  </p:clrMapOvr>
</p:sld>
</file>

<file path=ppt/theme/theme1.xml><?xml version="1.0" encoding="utf-8"?>
<a:theme xmlns:a="http://schemas.openxmlformats.org/drawingml/2006/main"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654</Words>
  <Application>Microsoft Macintosh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Proxima Nova</vt:lpstr>
      <vt:lpstr>Times New Roman</vt:lpstr>
      <vt:lpstr>Nunito Light</vt:lpstr>
      <vt:lpstr>Arial</vt:lpstr>
      <vt:lpstr>Encode Sans</vt:lpstr>
      <vt:lpstr>Proxima Nova Semibold</vt:lpstr>
      <vt:lpstr>Anaheim</vt:lpstr>
      <vt:lpstr>Doppio One</vt:lpstr>
      <vt:lpstr>Bebas Neue</vt:lpstr>
      <vt:lpstr>Open Sans</vt:lpstr>
      <vt:lpstr>Roboto Condensed Light</vt:lpstr>
      <vt:lpstr>Asap</vt:lpstr>
      <vt:lpstr>Computer Networking Project Proposal Infographics by Slidesgo</vt:lpstr>
      <vt:lpstr>Slidesgo Final Pages</vt:lpstr>
      <vt:lpstr> FSMO Roles in Active Directory </vt:lpstr>
      <vt:lpstr>What are FSMO Roles?</vt:lpstr>
      <vt:lpstr>What are the 5 FSMO Roles?</vt:lpstr>
      <vt:lpstr> Schema Master </vt:lpstr>
      <vt:lpstr>Why is Schema Master Important?</vt:lpstr>
      <vt:lpstr>Domain Naming Master</vt:lpstr>
      <vt:lpstr>Why is Domain Naming Master Important?</vt:lpstr>
      <vt:lpstr>RID (Relative identifier) Master</vt:lpstr>
      <vt:lpstr>Why is RID Master Important?</vt:lpstr>
      <vt:lpstr>PDC (Primary Domain Controller) Emulator </vt:lpstr>
      <vt:lpstr>Why is PDC Emulator Important?</vt:lpstr>
      <vt:lpstr>Infrastructure Master </vt:lpstr>
      <vt:lpstr>Why is Infrastructure Important?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FSMO Roles in Active Directory </dc:title>
  <cp:lastModifiedBy>Antonette Simms</cp:lastModifiedBy>
  <cp:revision>1</cp:revision>
  <dcterms:modified xsi:type="dcterms:W3CDTF">2025-03-01T19:33:20Z</dcterms:modified>
</cp:coreProperties>
</file>