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94" r:id="rId3"/>
    <p:sldId id="257" r:id="rId4"/>
    <p:sldId id="259" r:id="rId5"/>
    <p:sldId id="263" r:id="rId6"/>
    <p:sldId id="265" r:id="rId7"/>
    <p:sldId id="273" r:id="rId8"/>
    <p:sldId id="274" r:id="rId9"/>
    <p:sldId id="275" r:id="rId10"/>
    <p:sldId id="277" r:id="rId11"/>
    <p:sldId id="291" r:id="rId12"/>
    <p:sldId id="293" r:id="rId13"/>
    <p:sldId id="292" r:id="rId14"/>
  </p:sldIdLst>
  <p:sldSz cx="9144000" cy="5143500" type="screen16x9"/>
  <p:notesSz cx="6858000" cy="9144000"/>
  <p:embeddedFontLst>
    <p:embeddedFont>
      <p:font typeface="Exo" pitchFamily="2" charset="77"/>
      <p:regular r:id="rId16"/>
      <p:bold r:id="rId17"/>
      <p:italic r:id="rId18"/>
      <p:boldItalic r:id="rId19"/>
    </p:embeddedFont>
    <p:embeddedFont>
      <p:font typeface="PT Sans" panose="020B0503020203020204" pitchFamily="34" charset="77"/>
      <p:regular r:id="rId20"/>
      <p:bold r:id="rId21"/>
      <p:italic r:id="rId22"/>
      <p:boldItalic r:id="rId23"/>
    </p:embeddedFont>
    <p:embeddedFont>
      <p:font typeface="Roboto Condensed Light" panose="020F030202020403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A7C910-72E8-42AC-AAB8-BD0311FA22B8}">
  <a:tblStyle styleId="{50A7C910-72E8-42AC-AAB8-BD0311FA22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snapToGrid="0">
      <p:cViewPr varScale="1">
        <p:scale>
          <a:sx n="121" d="100"/>
          <a:sy n="121" d="100"/>
        </p:scale>
        <p:origin x="126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edfa3e31c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8"/>
        <p:cNvGrpSpPr/>
        <p:nvPr/>
      </p:nvGrpSpPr>
      <p:grpSpPr>
        <a:xfrm>
          <a:off x="0" y="0"/>
          <a:ext cx="0" cy="0"/>
          <a:chOff x="0" y="0"/>
          <a:chExt cx="0" cy="0"/>
        </a:xfrm>
      </p:grpSpPr>
      <p:sp>
        <p:nvSpPr>
          <p:cNvPr id="3579" name="Google Shape;3579;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0" name="Google Shape;3580;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dfa3e31c0_2_20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dfa3e31c0_2_20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p:cNvGrpSpPr/>
        <p:nvPr/>
      </p:nvGrpSpPr>
      <p:grpSpPr>
        <a:xfrm>
          <a:off x="0" y="0"/>
          <a:ext cx="0" cy="0"/>
          <a:chOff x="0" y="0"/>
          <a:chExt cx="0" cy="0"/>
        </a:xfrm>
      </p:grpSpPr>
      <p:sp>
        <p:nvSpPr>
          <p:cNvPr id="3746" name="Google Shape;3746;gedfa3e31c0_2_20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2" r:id="rId5"/>
    <p:sldLayoutId id="2147483663" r:id="rId6"/>
    <p:sldLayoutId id="2147483664" r:id="rId7"/>
    <p:sldLayoutId id="2147483665" r:id="rId8"/>
    <p:sldLayoutId id="2147483669" r:id="rId9"/>
    <p:sldLayoutId id="2147483670" r:id="rId10"/>
    <p:sldLayoutId id="2147483671"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Antonette Simms</a:t>
            </a: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745397"/>
            <a:ext cx="6508800" cy="2172628"/>
          </a:xfrm>
          <a:prstGeom prst="rect">
            <a:avLst/>
          </a:prstGeom>
        </p:spPr>
        <p:txBody>
          <a:bodyPr spcFirstLastPara="1" wrap="square" lIns="91425" tIns="91425" rIns="91425" bIns="91425" anchor="ctr" anchorCtr="0">
            <a:noAutofit/>
          </a:bodyPr>
          <a:lstStyle/>
          <a:p>
            <a:r>
              <a:rPr lang="en-US" sz="5800" dirty="0">
                <a:solidFill>
                  <a:schemeClr val="accent2"/>
                </a:solidFill>
              </a:rPr>
              <a:t>Organizational Units </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8"/>
        <p:cNvGrpSpPr/>
        <p:nvPr/>
      </p:nvGrpSpPr>
      <p:grpSpPr>
        <a:xfrm>
          <a:off x="0" y="0"/>
          <a:ext cx="0" cy="0"/>
          <a:chOff x="0" y="0"/>
          <a:chExt cx="0" cy="0"/>
        </a:xfrm>
      </p:grpSpPr>
      <p:sp>
        <p:nvSpPr>
          <p:cNvPr id="3751" name="Google Shape;3751;p54"/>
          <p:cNvSpPr/>
          <p:nvPr/>
        </p:nvSpPr>
        <p:spPr>
          <a:xfrm>
            <a:off x="877455" y="1151477"/>
            <a:ext cx="7553445" cy="3743796"/>
          </a:xfrm>
          <a:prstGeom prst="roundRect">
            <a:avLst>
              <a:gd name="adj" fmla="val 1728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 Design </a:t>
            </a:r>
            <a:endParaRPr dirty="0">
              <a:solidFill>
                <a:schemeClr val="accent2"/>
              </a:solidFill>
            </a:endParaRPr>
          </a:p>
        </p:txBody>
      </p:sp>
      <p:grpSp>
        <p:nvGrpSpPr>
          <p:cNvPr id="3762" name="Google Shape;3762;p54"/>
          <p:cNvGrpSpPr/>
          <p:nvPr/>
        </p:nvGrpSpPr>
        <p:grpSpPr>
          <a:xfrm rot="10800000">
            <a:off x="1852639" y="1112103"/>
            <a:ext cx="883262" cy="242091"/>
            <a:chOff x="2300350" y="2601250"/>
            <a:chExt cx="2275275" cy="623625"/>
          </a:xfrm>
        </p:grpSpPr>
        <p:sp>
          <p:nvSpPr>
            <p:cNvPr id="3763" name="Google Shape;3763;p5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9" name="Google Shape;3769;p54"/>
          <p:cNvGrpSpPr/>
          <p:nvPr/>
        </p:nvGrpSpPr>
        <p:grpSpPr>
          <a:xfrm rot="5400000">
            <a:off x="7537775" y="549200"/>
            <a:ext cx="98902" cy="553090"/>
            <a:chOff x="4898850" y="4820550"/>
            <a:chExt cx="98902" cy="553090"/>
          </a:xfrm>
        </p:grpSpPr>
        <p:sp>
          <p:nvSpPr>
            <p:cNvPr id="3770" name="Google Shape;3770;p5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diagram of a computer network&#10;&#10;Description automatically generated">
            <a:extLst>
              <a:ext uri="{FF2B5EF4-FFF2-40B4-BE49-F238E27FC236}">
                <a16:creationId xmlns:a16="http://schemas.microsoft.com/office/drawing/2014/main" id="{5E4E6256-31EB-E36D-EFBF-52EB786155A4}"/>
              </a:ext>
            </a:extLst>
          </p:cNvPr>
          <p:cNvPicPr>
            <a:picLocks noChangeAspect="1"/>
          </p:cNvPicPr>
          <p:nvPr/>
        </p:nvPicPr>
        <p:blipFill>
          <a:blip r:embed="rId3"/>
          <a:stretch>
            <a:fillRect/>
          </a:stretch>
        </p:blipFill>
        <p:spPr>
          <a:xfrm>
            <a:off x="1320800" y="1292393"/>
            <a:ext cx="6724073" cy="3501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pic>
        <p:nvPicPr>
          <p:cNvPr id="4535" name="Google Shape;4535;p68"/>
          <p:cNvPicPr preferRelativeResize="0"/>
          <p:nvPr/>
        </p:nvPicPr>
        <p:blipFill rotWithShape="1">
          <a:blip r:embed="rId3">
            <a:alphaModFix/>
          </a:blip>
          <a:srcRect l="17128" r="17121"/>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4536" name="Google Shape;4536;p68"/>
          <p:cNvSpPr txBox="1">
            <a:spLocks noGrp="1"/>
          </p:cNvSpPr>
          <p:nvPr>
            <p:ph type="title"/>
          </p:nvPr>
        </p:nvSpPr>
        <p:spPr>
          <a:xfrm>
            <a:off x="865500" y="1323677"/>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a:t>
            </a:r>
            <a:endParaRPr dirty="0"/>
          </a:p>
        </p:txBody>
      </p:sp>
      <p:sp>
        <p:nvSpPr>
          <p:cNvPr id="4537" name="Google Shape;4537;p68"/>
          <p:cNvSpPr txBox="1">
            <a:spLocks noGrp="1"/>
          </p:cNvSpPr>
          <p:nvPr>
            <p:ph type="subTitle" idx="1"/>
          </p:nvPr>
        </p:nvSpPr>
        <p:spPr>
          <a:xfrm>
            <a:off x="865500" y="1754909"/>
            <a:ext cx="4166100" cy="2125043"/>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 dirty="0"/>
              <a:t>What is the purpose of O</a:t>
            </a:r>
            <a:r>
              <a:rPr lang="en-US" dirty="0"/>
              <a:t>Us</a:t>
            </a:r>
          </a:p>
          <a:p>
            <a:pPr marL="0" lvl="0" indent="0" algn="l" rtl="0">
              <a:spcBef>
                <a:spcPts val="1000"/>
              </a:spcBef>
              <a:spcAft>
                <a:spcPts val="0"/>
              </a:spcAft>
              <a:buClr>
                <a:schemeClr val="dk1"/>
              </a:buClr>
              <a:buSzPts val="1100"/>
              <a:buFont typeface="Arial"/>
              <a:buNone/>
            </a:pPr>
            <a:endParaRPr lang="en-US" dirty="0"/>
          </a:p>
          <a:p>
            <a:r>
              <a:rPr lang="en-US" dirty="0">
                <a:effectLst/>
                <a:latin typeface="Helvetica Neue" panose="02000503000000020004" pitchFamily="2" charset="0"/>
              </a:rPr>
              <a:t>Keeps objects organized</a:t>
            </a:r>
          </a:p>
          <a:p>
            <a:r>
              <a:rPr lang="en-US" dirty="0">
                <a:effectLst/>
                <a:latin typeface="Helvetica Neue" panose="02000503000000020004" pitchFamily="2" charset="0"/>
              </a:rPr>
              <a:t>Delegate administrative permission</a:t>
            </a:r>
          </a:p>
          <a:p>
            <a:r>
              <a:rPr lang="en-US" dirty="0">
                <a:effectLst/>
                <a:latin typeface="Helvetica Neue" panose="02000503000000020004" pitchFamily="2" charset="0"/>
              </a:rPr>
              <a:t>Manage group policy application</a:t>
            </a:r>
          </a:p>
          <a:p>
            <a:endParaRPr lang="en-US" dirty="0">
              <a:latin typeface="Helvetica Neue" panose="02000503000000020004" pitchFamily="2" charset="0"/>
            </a:endParaRPr>
          </a:p>
          <a:p>
            <a:pPr marL="139700" indent="0">
              <a:buNone/>
            </a:pPr>
            <a:r>
              <a:rPr lang="en-US" dirty="0">
                <a:effectLst/>
                <a:latin typeface="Helvetica Neue" panose="02000503000000020004" pitchFamily="2" charset="0"/>
              </a:rPr>
              <a:t>To Sum up everything that was said these are the three main purposes we need to keep an eye on.</a:t>
            </a:r>
          </a:p>
        </p:txBody>
      </p:sp>
      <p:sp>
        <p:nvSpPr>
          <p:cNvPr id="4538" name="Google Shape;4538;p68"/>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9" name="Google Shape;4539;p68"/>
          <p:cNvGrpSpPr/>
          <p:nvPr/>
        </p:nvGrpSpPr>
        <p:grpSpPr>
          <a:xfrm rot="-5400000">
            <a:off x="7445689" y="3626907"/>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4789594" y="914919"/>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5285275" y="3708175"/>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9BF10BD-6D28-B6E6-3F46-91AB5EDE0277}"/>
              </a:ext>
            </a:extLst>
          </p:cNvPr>
          <p:cNvSpPr>
            <a:spLocks noGrp="1" noChangeArrowheads="1"/>
          </p:cNvSpPr>
          <p:nvPr>
            <p:ph type="title"/>
          </p:nvPr>
        </p:nvSpPr>
        <p:spPr bwMode="auto">
          <a:xfrm>
            <a:off x="865500" y="1323677"/>
            <a:ext cx="4166100" cy="572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ja-JP" b="0" i="0" u="none" strike="noStrike" cap="none" normalizeH="0" baseline="0">
                <a:ln>
                  <a:noFill/>
                </a:ln>
                <a:solidFill>
                  <a:schemeClr val="accent2"/>
                </a:solidFill>
                <a:effectLst/>
              </a:rPr>
              <a:t>References</a:t>
            </a:r>
          </a:p>
          <a:p>
            <a:pPr marL="0" marR="0" lvl="0" indent="0" defTabSz="914400" rtl="0" eaLnBrk="0" fontAlgn="base" latinLnBrk="0" hangingPunct="0">
              <a:lnSpc>
                <a:spcPct val="90000"/>
              </a:lnSpc>
              <a:spcBef>
                <a:spcPct val="0"/>
              </a:spcBef>
              <a:spcAft>
                <a:spcPct val="0"/>
              </a:spcAft>
              <a:buClrTx/>
              <a:buSzTx/>
              <a:buFontTx/>
              <a:buNone/>
              <a:tabLst/>
            </a:pPr>
            <a:endParaRPr kumimoji="0" lang="en-US" altLang="ja-JP" b="0" i="0" u="none" strike="noStrike" cap="none" normalizeH="0" baseline="0">
              <a:ln>
                <a:noFill/>
              </a:ln>
              <a:solidFill>
                <a:schemeClr val="accent2"/>
              </a:solidFill>
              <a:effectLst/>
            </a:endParaRPr>
          </a:p>
        </p:txBody>
      </p:sp>
      <p:sp>
        <p:nvSpPr>
          <p:cNvPr id="12" name="Subtitle 2">
            <a:extLst>
              <a:ext uri="{FF2B5EF4-FFF2-40B4-BE49-F238E27FC236}">
                <a16:creationId xmlns:a16="http://schemas.microsoft.com/office/drawing/2014/main" id="{9DEDB0B9-4477-4DFF-C710-F437AC841D89}"/>
              </a:ext>
            </a:extLst>
          </p:cNvPr>
          <p:cNvSpPr>
            <a:spLocks noGrp="1"/>
          </p:cNvSpPr>
          <p:nvPr>
            <p:ph type="subTitle" idx="1"/>
          </p:nvPr>
        </p:nvSpPr>
        <p:spPr>
          <a:xfrm>
            <a:off x="865499" y="1966251"/>
            <a:ext cx="7031591" cy="2679639"/>
          </a:xfrm>
        </p:spPr>
        <p:txBody>
          <a:bodyPr/>
          <a:lstStyle/>
          <a:p>
            <a:r>
              <a:rPr lang="en-US" dirty="0"/>
              <a:t>Zola, A. (2023) What is Organizational Unit (OU)?: Definition from TechTarget, </a:t>
            </a:r>
            <a:r>
              <a:rPr lang="en-US" dirty="0" err="1"/>
              <a:t>SearchWindowsServer</a:t>
            </a:r>
            <a:r>
              <a:rPr lang="en-US" dirty="0"/>
              <a:t>. Available at: https://</a:t>
            </a:r>
            <a:r>
              <a:rPr lang="en-US" dirty="0" err="1"/>
              <a:t>www.techtarget.com</a:t>
            </a:r>
            <a:r>
              <a:rPr lang="en-US" dirty="0"/>
              <a:t>/</a:t>
            </a:r>
            <a:r>
              <a:rPr lang="en-US" dirty="0" err="1"/>
              <a:t>searchwindowsserver</a:t>
            </a:r>
            <a:r>
              <a:rPr lang="en-US" dirty="0"/>
              <a:t>/definition/organizational-unit-OU#:~:text=What%20is%20an%20organizational%20unit%20in%20Active%20Directory%3F,Policy%20settings%20or%20account%20permissions. (Accessed: 27 February 2024). </a:t>
            </a:r>
          </a:p>
          <a:p>
            <a:r>
              <a:rPr lang="en-US" dirty="0"/>
              <a:t>What is an organizational unit (OU)? | windows server 2019 | WS-011 | EP 06 (2021) YouTube. Available at: https://</a:t>
            </a:r>
            <a:r>
              <a:rPr lang="en-US" dirty="0" err="1"/>
              <a:t>www.youtube.com</a:t>
            </a:r>
            <a:r>
              <a:rPr lang="en-US" dirty="0"/>
              <a:t>/</a:t>
            </a:r>
            <a:r>
              <a:rPr lang="en-US" dirty="0" err="1"/>
              <a:t>watch?v</a:t>
            </a:r>
            <a:r>
              <a:rPr lang="en-US" dirty="0"/>
              <a:t>=hOTj5rFxptU (Accessed: 27 February 2024). </a:t>
            </a:r>
          </a:p>
          <a:p>
            <a:endParaRPr lang="en-US" dirty="0"/>
          </a:p>
        </p:txBody>
      </p:sp>
    </p:spTree>
    <p:extLst>
      <p:ext uri="{BB962C8B-B14F-4D97-AF65-F5344CB8AC3E}">
        <p14:creationId xmlns:p14="http://schemas.microsoft.com/office/powerpoint/2010/main" val="135897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4579" name="Google Shape;4579;p69"/>
          <p:cNvSpPr txBox="1">
            <a:spLocks noGrp="1"/>
          </p:cNvSpPr>
          <p:nvPr>
            <p:ph type="title"/>
          </p:nvPr>
        </p:nvSpPr>
        <p:spPr>
          <a:xfrm>
            <a:off x="2335650" y="758125"/>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580" name="Google Shape;4580;p69"/>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latin typeface="Exo"/>
                <a:ea typeface="Exo"/>
                <a:cs typeface="Exo"/>
                <a:sym typeface="Exo"/>
              </a:rPr>
              <a:t>Do you have any questions?</a:t>
            </a:r>
            <a:endParaRPr sz="1800" b="1" dirty="0">
              <a:latin typeface="Exo"/>
              <a:ea typeface="Exo"/>
              <a:cs typeface="Exo"/>
              <a:sym typeface="Exo"/>
            </a:endParaRPr>
          </a:p>
        </p:txBody>
      </p:sp>
      <p:sp>
        <p:nvSpPr>
          <p:cNvPr id="4581" name="Google Shape;4581;p69"/>
          <p:cNvSpPr txBox="1">
            <a:spLocks noGrp="1"/>
          </p:cNvSpPr>
          <p:nvPr>
            <p:ph type="subTitle" idx="1"/>
          </p:nvPr>
        </p:nvSpPr>
        <p:spPr>
          <a:xfrm>
            <a:off x="2787000" y="4131200"/>
            <a:ext cx="3570000" cy="2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Please keep this slide for attribution</a:t>
            </a:r>
            <a:endParaRPr sz="1200"/>
          </a:p>
        </p:txBody>
      </p:sp>
      <p:grpSp>
        <p:nvGrpSpPr>
          <p:cNvPr id="4582" name="Google Shape;4582;p69"/>
          <p:cNvGrpSpPr/>
          <p:nvPr/>
        </p:nvGrpSpPr>
        <p:grpSpPr>
          <a:xfrm rot="-5400000">
            <a:off x="6756923" y="2604103"/>
            <a:ext cx="883262" cy="242091"/>
            <a:chOff x="2300350" y="2601250"/>
            <a:chExt cx="2275275" cy="623625"/>
          </a:xfrm>
        </p:grpSpPr>
        <p:sp>
          <p:nvSpPr>
            <p:cNvPr id="4583" name="Google Shape;4583;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9" name="Google Shape;4589;p69"/>
          <p:cNvGrpSpPr/>
          <p:nvPr/>
        </p:nvGrpSpPr>
        <p:grpSpPr>
          <a:xfrm rot="5400000">
            <a:off x="7305100" y="3695000"/>
            <a:ext cx="98902" cy="553090"/>
            <a:chOff x="4898850" y="4820550"/>
            <a:chExt cx="98902" cy="553090"/>
          </a:xfrm>
        </p:grpSpPr>
        <p:sp>
          <p:nvSpPr>
            <p:cNvPr id="4590" name="Google Shape;4590;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69"/>
          <p:cNvGrpSpPr/>
          <p:nvPr/>
        </p:nvGrpSpPr>
        <p:grpSpPr>
          <a:xfrm rot="5400000">
            <a:off x="1498582" y="1509734"/>
            <a:ext cx="883262" cy="242091"/>
            <a:chOff x="2300350" y="2601250"/>
            <a:chExt cx="2275275" cy="623625"/>
          </a:xfrm>
        </p:grpSpPr>
        <p:sp>
          <p:nvSpPr>
            <p:cNvPr id="4596" name="Google Shape;4596;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69"/>
          <p:cNvGrpSpPr/>
          <p:nvPr/>
        </p:nvGrpSpPr>
        <p:grpSpPr>
          <a:xfrm>
            <a:off x="3881036" y="2922972"/>
            <a:ext cx="319798" cy="319781"/>
            <a:chOff x="266768" y="1721375"/>
            <a:chExt cx="397907" cy="397887"/>
          </a:xfrm>
        </p:grpSpPr>
        <p:sp>
          <p:nvSpPr>
            <p:cNvPr id="4603" name="Google Shape;4603;p6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69"/>
          <p:cNvGrpSpPr/>
          <p:nvPr/>
        </p:nvGrpSpPr>
        <p:grpSpPr>
          <a:xfrm>
            <a:off x="4412122" y="2923055"/>
            <a:ext cx="319804" cy="319821"/>
            <a:chOff x="864491" y="1723250"/>
            <a:chExt cx="397866" cy="397887"/>
          </a:xfrm>
        </p:grpSpPr>
        <p:sp>
          <p:nvSpPr>
            <p:cNvPr id="4606" name="Google Shape;4606;p6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69"/>
          <p:cNvGrpSpPr/>
          <p:nvPr/>
        </p:nvGrpSpPr>
        <p:grpSpPr>
          <a:xfrm>
            <a:off x="4943148" y="2923119"/>
            <a:ext cx="319821" cy="319861"/>
            <a:chOff x="1379798" y="1723250"/>
            <a:chExt cx="397887" cy="397887"/>
          </a:xfrm>
        </p:grpSpPr>
        <p:sp>
          <p:nvSpPr>
            <p:cNvPr id="4610" name="Google Shape;4610;p6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69"/>
          <p:cNvGrpSpPr/>
          <p:nvPr/>
        </p:nvGrpSpPr>
        <p:grpSpPr>
          <a:xfrm rot="5400000">
            <a:off x="2081150" y="2794900"/>
            <a:ext cx="98902" cy="553090"/>
            <a:chOff x="4898850" y="4820550"/>
            <a:chExt cx="98902" cy="553090"/>
          </a:xfrm>
        </p:grpSpPr>
        <p:sp>
          <p:nvSpPr>
            <p:cNvPr id="4615" name="Google Shape;4615;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15EB-31C8-94F6-5317-62995EFF5040}"/>
              </a:ext>
            </a:extLst>
          </p:cNvPr>
          <p:cNvSpPr>
            <a:spLocks noGrp="1"/>
          </p:cNvSpPr>
          <p:nvPr>
            <p:ph type="ctrTitle"/>
          </p:nvPr>
        </p:nvSpPr>
        <p:spPr>
          <a:xfrm>
            <a:off x="1317600" y="1378352"/>
            <a:ext cx="6508800" cy="1724400"/>
          </a:xfrm>
        </p:spPr>
        <p:txBody>
          <a:bodyPr/>
          <a:lstStyle/>
          <a:p>
            <a:r>
              <a:rPr lang="en-US" dirty="0"/>
              <a:t>What is the Purpose of OUs</a:t>
            </a:r>
          </a:p>
        </p:txBody>
      </p:sp>
      <p:sp>
        <p:nvSpPr>
          <p:cNvPr id="3" name="Subtitle 2">
            <a:extLst>
              <a:ext uri="{FF2B5EF4-FFF2-40B4-BE49-F238E27FC236}">
                <a16:creationId xmlns:a16="http://schemas.microsoft.com/office/drawing/2014/main" id="{7D808A9A-34F1-CB8A-82F0-6B4B41DD095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332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r>
              <a:rPr lang="en-US" sz="2800" dirty="0">
                <a:solidFill>
                  <a:schemeClr val="accent2"/>
                </a:solidFill>
              </a:rPr>
              <a:t>                      Organizational Units </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algn="ctr">
              <a:lnSpc>
                <a:spcPct val="200000"/>
              </a:lnSpc>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The organizational unit most of the time referred to as an OU. An OU is a container within a directory service, such as an active directory and Windows environment. Which has many purposes to help organize and manage resources within a network or domain.</a:t>
            </a:r>
          </a:p>
          <a:p>
            <a:pPr marL="0" lvl="0" indent="0" algn="l" rtl="0">
              <a:spcBef>
                <a:spcPts val="0"/>
              </a:spcBef>
              <a:spcAft>
                <a:spcPts val="1200"/>
              </a:spcAft>
              <a:buNone/>
            </a:pP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45530" y="104201"/>
            <a:ext cx="3555415" cy="1654736"/>
          </a:xfrm>
          <a:prstGeom prst="rect">
            <a:avLst/>
          </a:prstGeom>
        </p:spPr>
        <p:txBody>
          <a:bodyPr spcFirstLastPara="1" wrap="square" lIns="91425" tIns="91425" rIns="91425" bIns="91425" anchor="ctr" anchorCtr="0">
            <a:noAutofit/>
          </a:bodyPr>
          <a:lstStyle/>
          <a:p>
            <a:r>
              <a:rPr lang="en-US" dirty="0"/>
              <a:t>Organizational</a:t>
            </a:r>
            <a:br>
              <a:rPr lang="en" dirty="0"/>
            </a:br>
            <a:r>
              <a:rPr lang="en-US" dirty="0">
                <a:solidFill>
                  <a:schemeClr val="accent2"/>
                </a:solidFill>
              </a:rPr>
              <a:t>Structure</a:t>
            </a:r>
          </a:p>
        </p:txBody>
      </p:sp>
      <p:sp>
        <p:nvSpPr>
          <p:cNvPr id="2773" name="Google Shape;2773;p36"/>
          <p:cNvSpPr txBox="1">
            <a:spLocks noGrp="1"/>
          </p:cNvSpPr>
          <p:nvPr>
            <p:ph type="subTitle" idx="1"/>
          </p:nvPr>
        </p:nvSpPr>
        <p:spPr>
          <a:xfrm>
            <a:off x="658386" y="1710805"/>
            <a:ext cx="4654967" cy="1922816"/>
          </a:xfrm>
          <a:prstGeom prst="rect">
            <a:avLst/>
          </a:prstGeom>
        </p:spPr>
        <p:txBody>
          <a:bodyPr spcFirstLastPara="1" wrap="square" lIns="91425" tIns="91425" rIns="91425" bIns="91425" anchor="ctr" anchorCtr="0">
            <a:noAutofit/>
          </a:bodyPr>
          <a:lstStyle/>
          <a:p>
            <a:pPr marL="0" marR="0" indent="0">
              <a:lnSpc>
                <a:spcPct val="200000"/>
              </a:lnSpc>
              <a:spcBef>
                <a:spcPts val="0"/>
              </a:spcBef>
              <a:spcAft>
                <a:spcPts val="0"/>
              </a:spcAft>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OUs allow administrators to reflect the organizational structure of the company or institution within the directory service. The OUs can represent departments,  teams, or locations.</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6" name="Google Shape;2986;p40"/>
          <p:cNvSpPr txBox="1">
            <a:spLocks noGrp="1"/>
          </p:cNvSpPr>
          <p:nvPr>
            <p:ph type="title"/>
          </p:nvPr>
        </p:nvSpPr>
        <p:spPr>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gn="ctr"/>
            <a:r>
              <a:rPr lang="en-US" dirty="0"/>
              <a:t> </a:t>
            </a:r>
            <a:br>
              <a:rPr lang="en-US" dirty="0"/>
            </a:br>
            <a:r>
              <a:rPr lang="en-US" dirty="0"/>
              <a:t>Administrative delegation</a:t>
            </a:r>
            <a:br>
              <a:rPr lang="en-US" dirty="0"/>
            </a:br>
            <a:endParaRPr dirty="0"/>
          </a:p>
        </p:txBody>
      </p:sp>
      <p:sp>
        <p:nvSpPr>
          <p:cNvPr id="10" name="Text Placeholder 9">
            <a:extLst>
              <a:ext uri="{FF2B5EF4-FFF2-40B4-BE49-F238E27FC236}">
                <a16:creationId xmlns:a16="http://schemas.microsoft.com/office/drawing/2014/main" id="{448A237E-89BB-EC63-F7D3-EA407E295067}"/>
              </a:ext>
            </a:extLst>
          </p:cNvPr>
          <p:cNvSpPr>
            <a:spLocks noGrp="1"/>
          </p:cNvSpPr>
          <p:nvPr>
            <p:ph type="body" idx="1"/>
          </p:nvPr>
        </p:nvSpPr>
        <p:spPr/>
        <p:txBody>
          <a:bodyPr/>
          <a:lstStyle/>
          <a:p>
            <a:pPr marL="0" marR="0" indent="0">
              <a:lnSpc>
                <a:spcPct val="200000"/>
              </a:lnSpc>
              <a:spcBef>
                <a:spcPts val="0"/>
              </a:spcBef>
              <a:spcAft>
                <a:spcPts val="0"/>
              </a:spcAft>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OUs enable administrators to give out administrative tasks to specific individuals or groups by assigning permissions to an OU. This helps administrators because it allows those individual groups to gain control over the objects within the OU, but it also allows the administrator not to have to give administrative rights to the entire directory. </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61" name="Google Shape;3061;p42"/>
          <p:cNvSpPr txBox="1">
            <a:spLocks noGrp="1"/>
          </p:cNvSpPr>
          <p:nvPr>
            <p:ph type="title"/>
          </p:nvPr>
        </p:nvSpPr>
        <p:spPr>
          <a:xfrm>
            <a:off x="1298767" y="558201"/>
            <a:ext cx="7717800" cy="572700"/>
          </a:xfrm>
          <a:prstGeom prst="rect">
            <a:avLst/>
          </a:prstGeom>
        </p:spPr>
        <p:txBody>
          <a:bodyPr spcFirstLastPara="1" wrap="square" lIns="91425" tIns="91425" rIns="91425" bIns="91425" anchor="ctr" anchorCtr="0">
            <a:noAutofit/>
          </a:bodyPr>
          <a:lstStyle/>
          <a:p>
            <a:r>
              <a:rPr lang="en-US" dirty="0"/>
              <a:t>GPOs (group policy application)</a:t>
            </a:r>
            <a:br>
              <a:rPr lang="en-US" dirty="0"/>
            </a:br>
            <a:endParaRPr dirty="0"/>
          </a:p>
        </p:txBody>
      </p:sp>
      <p:sp>
        <p:nvSpPr>
          <p:cNvPr id="10" name="Text Placeholder 9">
            <a:extLst>
              <a:ext uri="{FF2B5EF4-FFF2-40B4-BE49-F238E27FC236}">
                <a16:creationId xmlns:a16="http://schemas.microsoft.com/office/drawing/2014/main" id="{08717C36-5B87-EDD2-B6CD-0836551E26E0}"/>
              </a:ext>
            </a:extLst>
          </p:cNvPr>
          <p:cNvSpPr>
            <a:spLocks noGrp="1"/>
          </p:cNvSpPr>
          <p:nvPr>
            <p:ph type="body" idx="1"/>
          </p:nvPr>
        </p:nvSpPr>
        <p:spPr/>
        <p:txBody>
          <a:bodyPr/>
          <a:lstStyle/>
          <a:p>
            <a:pPr marL="0" indent="0">
              <a:lnSpc>
                <a:spcPct val="200000"/>
              </a:lnSpc>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GPOs can be linked to OUs to apply specific configurations, settings, and policies to the objects contained within them. This enables facilities to improve processes and drive values in all areas of the organization.</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6" name="Google Shape;3516;p50"/>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0"/>
          <p:cNvSpPr txBox="1">
            <a:spLocks noGrp="1"/>
          </p:cNvSpPr>
          <p:nvPr>
            <p:ph type="title"/>
          </p:nvPr>
        </p:nvSpPr>
        <p:spPr>
          <a:prstGeom prst="rect">
            <a:avLst/>
          </a:prstGeom>
        </p:spPr>
        <p:txBody>
          <a:bodyPr spcFirstLastPara="1" wrap="square" lIns="91425" tIns="91425" rIns="91425" bIns="91425" anchor="ctr" anchorCtr="0">
            <a:noAutofit/>
          </a:bodyPr>
          <a:lstStyle/>
          <a:p>
            <a:pPr algn="r"/>
            <a:r>
              <a:rPr lang="en-US" dirty="0">
                <a:solidFill>
                  <a:schemeClr val="accent2"/>
                </a:solidFill>
              </a:rPr>
              <a:t>Security boundaries</a:t>
            </a:r>
            <a:br>
              <a:rPr lang="en-US" dirty="0">
                <a:solidFill>
                  <a:schemeClr val="accent2"/>
                </a:solidFill>
              </a:rPr>
            </a:br>
            <a:endParaRPr dirty="0">
              <a:solidFill>
                <a:schemeClr val="accent2"/>
              </a:solidFill>
            </a:endParaRPr>
          </a:p>
        </p:txBody>
      </p:sp>
      <p:sp>
        <p:nvSpPr>
          <p:cNvPr id="3518" name="Google Shape;3518;p50"/>
          <p:cNvSpPr txBox="1">
            <a:spLocks noGrp="1"/>
          </p:cNvSpPr>
          <p:nvPr>
            <p:ph type="body" idx="1"/>
          </p:nvPr>
        </p:nvSpPr>
        <p:spPr>
          <a:xfrm>
            <a:off x="713100" y="713045"/>
            <a:ext cx="7717800" cy="3717409"/>
          </a:xfrm>
          <a:prstGeom prst="rect">
            <a:avLst/>
          </a:prstGeom>
        </p:spPr>
        <p:txBody>
          <a:bodyPr spcFirstLastPara="1" wrap="square" lIns="91425" tIns="91425" rIns="91425" bIns="91425" anchor="ctr" anchorCtr="0">
            <a:noAutofit/>
          </a:bodyPr>
          <a:lstStyle/>
          <a:p>
            <a:pPr marL="0" marR="0" indent="0">
              <a:lnSpc>
                <a:spcPct val="200000"/>
              </a:lnSpc>
              <a:spcBef>
                <a:spcPts val="0"/>
              </a:spcBef>
              <a:spcAft>
                <a:spcPts val="0"/>
              </a:spcAft>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OUs can help with security boundaries because they allow administrators to apply security, permissions, and access controls at the level They deem necessary. This helps to ensure that only authorized users have access to specific resources and can perform certain actions within the OU. keeping everyone safe and data protected.</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519" name="Google Shape;3519;p50"/>
          <p:cNvSpPr txBox="1">
            <a:spLocks noGrp="1"/>
          </p:cNvSpPr>
          <p:nvPr>
            <p:ph type="title" idx="4294967295"/>
          </p:nvPr>
        </p:nvSpPr>
        <p:spPr>
          <a:xfrm>
            <a:off x="6808788" y="1484313"/>
            <a:ext cx="2335212" cy="92075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2309074" y="854015"/>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4886167" y="996591"/>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6566075" y="934056"/>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1"/>
        <p:cNvGrpSpPr/>
        <p:nvPr/>
      </p:nvGrpSpPr>
      <p:grpSpPr>
        <a:xfrm>
          <a:off x="0" y="0"/>
          <a:ext cx="0" cy="0"/>
          <a:chOff x="0" y="0"/>
          <a:chExt cx="0" cy="0"/>
        </a:xfrm>
      </p:grpSpPr>
      <p:sp>
        <p:nvSpPr>
          <p:cNvPr id="3588" name="Google Shape;3588;p51"/>
          <p:cNvSpPr txBox="1">
            <a:spLocks noGrp="1"/>
          </p:cNvSpPr>
          <p:nvPr>
            <p:ph type="title"/>
          </p:nvPr>
        </p:nvSpPr>
        <p:spPr>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gn="ctr"/>
            <a:r>
              <a:rPr lang="en-US" dirty="0">
                <a:solidFill>
                  <a:schemeClr val="accent2"/>
                </a:solidFill>
              </a:rPr>
              <a:t> </a:t>
            </a:r>
            <a:br>
              <a:rPr lang="en-US" dirty="0">
                <a:solidFill>
                  <a:schemeClr val="accent2"/>
                </a:solidFill>
              </a:rPr>
            </a:br>
            <a:r>
              <a:rPr lang="en-US" dirty="0">
                <a:solidFill>
                  <a:schemeClr val="accent2"/>
                </a:solidFill>
              </a:rPr>
              <a:t>Management</a:t>
            </a:r>
            <a:br>
              <a:rPr lang="en-US" dirty="0">
                <a:solidFill>
                  <a:schemeClr val="accent2"/>
                </a:solidFill>
              </a:rPr>
            </a:br>
            <a:endParaRPr dirty="0">
              <a:solidFill>
                <a:schemeClr val="accent2"/>
              </a:solidFill>
            </a:endParaRPr>
          </a:p>
        </p:txBody>
      </p:sp>
      <p:sp>
        <p:nvSpPr>
          <p:cNvPr id="22" name="Text Placeholder 21">
            <a:extLst>
              <a:ext uri="{FF2B5EF4-FFF2-40B4-BE49-F238E27FC236}">
                <a16:creationId xmlns:a16="http://schemas.microsoft.com/office/drawing/2014/main" id="{C711DE88-44E4-771B-5288-28C086411CEE}"/>
              </a:ext>
            </a:extLst>
          </p:cNvPr>
          <p:cNvSpPr>
            <a:spLocks noGrp="1"/>
          </p:cNvSpPr>
          <p:nvPr>
            <p:ph type="body" idx="1"/>
          </p:nvPr>
        </p:nvSpPr>
        <p:spPr/>
        <p:txBody>
          <a:bodyPr/>
          <a:lstStyle/>
          <a:p>
            <a:pPr marL="0" marR="0" indent="0">
              <a:lnSpc>
                <a:spcPct val="200000"/>
              </a:lnSpc>
              <a:spcBef>
                <a:spcPts val="0"/>
              </a:spcBef>
              <a:spcAft>
                <a:spcPts val="0"/>
              </a:spcAft>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Management by organizing objects into OU’s administrators can easily locate and manage the resources within the directory structure. This helps make administrative tasks more efficient and helps make troubleshooting easier.</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nSpc>
                <a:spcPct val="200000"/>
              </a:lnSpc>
              <a:spcBef>
                <a:spcPts val="0"/>
              </a:spcBef>
              <a:spcAft>
                <a:spcPts val="0"/>
              </a:spcAft>
            </a:pPr>
            <a:r>
              <a:rPr lang="en-US" sz="1800" kern="0" dirty="0">
                <a:effectLst/>
                <a:latin typeface="AppleSystemUIFont"/>
                <a:ea typeface="SimSun" panose="02010600030101010101" pitchFamily="2" charset="-122"/>
                <a:cs typeface="AppleSystemUIFont"/>
              </a:rPr>
              <a:t> </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4" name="Title 3">
            <a:extLst>
              <a:ext uri="{FF2B5EF4-FFF2-40B4-BE49-F238E27FC236}">
                <a16:creationId xmlns:a16="http://schemas.microsoft.com/office/drawing/2014/main" id="{465DF8A5-3F6F-7FAC-91AE-FC9136C27653}"/>
              </a:ext>
            </a:extLst>
          </p:cNvPr>
          <p:cNvSpPr>
            <a:spLocks noGrp="1"/>
          </p:cNvSpPr>
          <p:nvPr>
            <p:ph type="title"/>
          </p:nvPr>
        </p:nvSpPr>
        <p:spPr/>
        <p:txBody>
          <a:bodyPr/>
          <a:lstStyle/>
          <a:p>
            <a:r>
              <a:rPr lang="en-US" dirty="0"/>
              <a:t>                   OU Design Process </a:t>
            </a:r>
          </a:p>
        </p:txBody>
      </p:sp>
      <p:sp>
        <p:nvSpPr>
          <p:cNvPr id="5" name="Subtitle 4">
            <a:extLst>
              <a:ext uri="{FF2B5EF4-FFF2-40B4-BE49-F238E27FC236}">
                <a16:creationId xmlns:a16="http://schemas.microsoft.com/office/drawing/2014/main" id="{551C7A61-2548-9B62-C52E-5C32C77EBA50}"/>
              </a:ext>
            </a:extLst>
          </p:cNvPr>
          <p:cNvSpPr>
            <a:spLocks noGrp="1"/>
          </p:cNvSpPr>
          <p:nvPr>
            <p:ph type="subTitle" idx="1"/>
          </p:nvPr>
        </p:nvSpPr>
        <p:spPr>
          <a:xfrm>
            <a:off x="1248136" y="1142363"/>
            <a:ext cx="2890982" cy="1073194"/>
          </a:xfrm>
        </p:spPr>
        <p:txBody>
          <a:bodyPr/>
          <a:lstStyle/>
          <a:p>
            <a:r>
              <a:rPr lang="en-US" dirty="0"/>
              <a:t> </a:t>
            </a:r>
            <a:r>
              <a:rPr lang="en-US" sz="1200" dirty="0"/>
              <a:t>This would consist of identifying who will be responsible for managing users, computers, groups, and other resources within the OU.</a:t>
            </a:r>
          </a:p>
          <a:p>
            <a:endParaRPr lang="en-US" dirty="0"/>
          </a:p>
        </p:txBody>
      </p:sp>
      <p:sp>
        <p:nvSpPr>
          <p:cNvPr id="6" name="Title 5">
            <a:extLst>
              <a:ext uri="{FF2B5EF4-FFF2-40B4-BE49-F238E27FC236}">
                <a16:creationId xmlns:a16="http://schemas.microsoft.com/office/drawing/2014/main" id="{6F9066E6-77C2-EE39-9976-4AADE51AA4BF}"/>
              </a:ext>
            </a:extLst>
          </p:cNvPr>
          <p:cNvSpPr>
            <a:spLocks noGrp="1"/>
          </p:cNvSpPr>
          <p:nvPr>
            <p:ph type="title" idx="2"/>
          </p:nvPr>
        </p:nvSpPr>
        <p:spPr>
          <a:xfrm>
            <a:off x="-98696" y="1322485"/>
            <a:ext cx="1827900" cy="526515"/>
          </a:xfrm>
        </p:spPr>
        <p:txBody>
          <a:bodyPr/>
          <a:lstStyle/>
          <a:p>
            <a:r>
              <a:rPr lang="en-US" sz="1400" b="1" kern="0" dirty="0">
                <a:effectLst/>
                <a:latin typeface="Times New Roman" panose="02020603050405020304" pitchFamily="18" charset="0"/>
                <a:ea typeface="SimSun" panose="02010600030101010101" pitchFamily="2" charset="-122"/>
                <a:cs typeface="Times New Roman" panose="02020603050405020304" pitchFamily="18" charset="0"/>
              </a:rPr>
              <a:t>Identify administrative needs</a:t>
            </a:r>
            <a:b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dirty="0"/>
          </a:p>
        </p:txBody>
      </p:sp>
      <p:sp>
        <p:nvSpPr>
          <p:cNvPr id="7" name="Title 6">
            <a:extLst>
              <a:ext uri="{FF2B5EF4-FFF2-40B4-BE49-F238E27FC236}">
                <a16:creationId xmlns:a16="http://schemas.microsoft.com/office/drawing/2014/main" id="{EDB4812C-1EC1-D5F0-55A6-6CCDCF804B0E}"/>
              </a:ext>
            </a:extLst>
          </p:cNvPr>
          <p:cNvSpPr>
            <a:spLocks noGrp="1"/>
          </p:cNvSpPr>
          <p:nvPr>
            <p:ph type="title" idx="3"/>
          </p:nvPr>
        </p:nvSpPr>
        <p:spPr>
          <a:xfrm>
            <a:off x="-200850" y="2383736"/>
            <a:ext cx="1827900" cy="461700"/>
          </a:xfrm>
        </p:spPr>
        <p:txBody>
          <a:bodyPr/>
          <a:lstStyle/>
          <a:p>
            <a:r>
              <a:rPr lang="en-US" sz="1400" dirty="0"/>
              <a:t>Define Naming Conventions </a:t>
            </a:r>
            <a:br>
              <a:rPr lang="en-US" dirty="0"/>
            </a:br>
            <a:endParaRPr lang="en-US" dirty="0"/>
          </a:p>
        </p:txBody>
      </p:sp>
      <p:sp>
        <p:nvSpPr>
          <p:cNvPr id="8" name="Subtitle 7">
            <a:extLst>
              <a:ext uri="{FF2B5EF4-FFF2-40B4-BE49-F238E27FC236}">
                <a16:creationId xmlns:a16="http://schemas.microsoft.com/office/drawing/2014/main" id="{A737A2FD-5F0F-19C4-DDB8-64093E154292}"/>
              </a:ext>
            </a:extLst>
          </p:cNvPr>
          <p:cNvSpPr>
            <a:spLocks noGrp="1"/>
          </p:cNvSpPr>
          <p:nvPr>
            <p:ph type="subTitle" idx="4"/>
          </p:nvPr>
        </p:nvSpPr>
        <p:spPr>
          <a:xfrm>
            <a:off x="1626741" y="2206906"/>
            <a:ext cx="2146200" cy="723287"/>
          </a:xfrm>
        </p:spPr>
        <p:txBody>
          <a:bodyPr/>
          <a:lstStyle/>
          <a:p>
            <a:r>
              <a:rPr lang="en-US" dirty="0"/>
              <a:t>Establishing a clear and consistent naming convention for OUs</a:t>
            </a:r>
          </a:p>
        </p:txBody>
      </p:sp>
      <p:sp>
        <p:nvSpPr>
          <p:cNvPr id="9" name="Title 8">
            <a:extLst>
              <a:ext uri="{FF2B5EF4-FFF2-40B4-BE49-F238E27FC236}">
                <a16:creationId xmlns:a16="http://schemas.microsoft.com/office/drawing/2014/main" id="{FF44A293-FCA2-0D3B-02A0-F4D945CE8816}"/>
              </a:ext>
            </a:extLst>
          </p:cNvPr>
          <p:cNvSpPr>
            <a:spLocks noGrp="1"/>
          </p:cNvSpPr>
          <p:nvPr>
            <p:ph type="title" idx="5"/>
          </p:nvPr>
        </p:nvSpPr>
        <p:spPr>
          <a:xfrm>
            <a:off x="4164423" y="2454187"/>
            <a:ext cx="1827900" cy="595283"/>
          </a:xfrm>
        </p:spPr>
        <p:txBody>
          <a:bodyPr/>
          <a:lstStyle/>
          <a:p>
            <a:r>
              <a:rPr lang="en-US" sz="1800" b="1" kern="0" dirty="0">
                <a:effectLst/>
                <a:latin typeface="Times New Roman" panose="02020603050405020304" pitchFamily="18" charset="0"/>
                <a:ea typeface="SimSun" panose="02010600030101010101" pitchFamily="2" charset="-122"/>
                <a:cs typeface="Times New Roman" panose="02020603050405020304" pitchFamily="18" charset="0"/>
              </a:rPr>
              <a:t>Implement and Test </a:t>
            </a:r>
            <a:b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dirty="0"/>
          </a:p>
        </p:txBody>
      </p:sp>
      <p:sp>
        <p:nvSpPr>
          <p:cNvPr id="10" name="Subtitle 9">
            <a:extLst>
              <a:ext uri="{FF2B5EF4-FFF2-40B4-BE49-F238E27FC236}">
                <a16:creationId xmlns:a16="http://schemas.microsoft.com/office/drawing/2014/main" id="{8453DFFA-CC17-3944-A211-34FC9EC87F59}"/>
              </a:ext>
            </a:extLst>
          </p:cNvPr>
          <p:cNvSpPr>
            <a:spLocks noGrp="1"/>
          </p:cNvSpPr>
          <p:nvPr>
            <p:ph type="subTitle" idx="6"/>
          </p:nvPr>
        </p:nvSpPr>
        <p:spPr>
          <a:xfrm>
            <a:off x="5992323" y="2074236"/>
            <a:ext cx="2487532" cy="1213863"/>
          </a:xfrm>
        </p:spPr>
        <p:txBody>
          <a:bodyPr/>
          <a:lstStyle/>
          <a:p>
            <a:r>
              <a:rPr lang="en-US" sz="1200" dirty="0"/>
              <a:t>Testing the OU structure in policies to ensure they are functioning as intended and organized requirement </a:t>
            </a:r>
          </a:p>
        </p:txBody>
      </p:sp>
      <p:sp>
        <p:nvSpPr>
          <p:cNvPr id="11" name="Title 10">
            <a:extLst>
              <a:ext uri="{FF2B5EF4-FFF2-40B4-BE49-F238E27FC236}">
                <a16:creationId xmlns:a16="http://schemas.microsoft.com/office/drawing/2014/main" id="{79FD5C4A-FD5D-8C26-9830-C443055F5A74}"/>
              </a:ext>
            </a:extLst>
          </p:cNvPr>
          <p:cNvSpPr>
            <a:spLocks noGrp="1"/>
          </p:cNvSpPr>
          <p:nvPr>
            <p:ph type="title" idx="7"/>
          </p:nvPr>
        </p:nvSpPr>
        <p:spPr>
          <a:xfrm>
            <a:off x="4139118" y="1463427"/>
            <a:ext cx="1827900" cy="224152"/>
          </a:xfrm>
        </p:spPr>
        <p:txBody>
          <a:bodyPr/>
          <a:lstStyle/>
          <a:p>
            <a:r>
              <a:rPr lang="en-US" sz="1800" b="1" kern="0" dirty="0">
                <a:effectLst/>
                <a:latin typeface="Times New Roman" panose="02020603050405020304" pitchFamily="18" charset="0"/>
                <a:ea typeface="SimSun" panose="02010600030101010101" pitchFamily="2" charset="-122"/>
                <a:cs typeface="Times New Roman" panose="02020603050405020304" pitchFamily="18" charset="0"/>
              </a:rPr>
              <a:t>Security requirements </a:t>
            </a:r>
            <a:b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dirty="0"/>
          </a:p>
        </p:txBody>
      </p:sp>
      <p:sp>
        <p:nvSpPr>
          <p:cNvPr id="12" name="Subtitle 11">
            <a:extLst>
              <a:ext uri="{FF2B5EF4-FFF2-40B4-BE49-F238E27FC236}">
                <a16:creationId xmlns:a16="http://schemas.microsoft.com/office/drawing/2014/main" id="{B04AF939-DBD1-C80F-FE21-DF17EBA89DE7}"/>
              </a:ext>
            </a:extLst>
          </p:cNvPr>
          <p:cNvSpPr>
            <a:spLocks noGrp="1"/>
          </p:cNvSpPr>
          <p:nvPr>
            <p:ph type="subTitle" idx="8"/>
          </p:nvPr>
        </p:nvSpPr>
        <p:spPr>
          <a:xfrm>
            <a:off x="5786273" y="1218896"/>
            <a:ext cx="2859300" cy="999202"/>
          </a:xfrm>
        </p:spPr>
        <p:txBody>
          <a:bodyPr/>
          <a:lstStyle/>
          <a:p>
            <a:r>
              <a:rPr lang="en-US" sz="1200" dirty="0"/>
              <a:t>Determining the security requirements for each OU and who should have access also While considering the level of permission they require.</a:t>
            </a:r>
          </a:p>
          <a:p>
            <a:endParaRPr lang="en-US" dirty="0"/>
          </a:p>
        </p:txBody>
      </p:sp>
      <p:sp>
        <p:nvSpPr>
          <p:cNvPr id="13" name="Title 12">
            <a:extLst>
              <a:ext uri="{FF2B5EF4-FFF2-40B4-BE49-F238E27FC236}">
                <a16:creationId xmlns:a16="http://schemas.microsoft.com/office/drawing/2014/main" id="{17BCDC09-DCBB-C6F1-9B44-D115C416208A}"/>
              </a:ext>
            </a:extLst>
          </p:cNvPr>
          <p:cNvSpPr>
            <a:spLocks noGrp="1"/>
          </p:cNvSpPr>
          <p:nvPr>
            <p:ph type="title" idx="9"/>
          </p:nvPr>
        </p:nvSpPr>
        <p:spPr>
          <a:xfrm>
            <a:off x="-200850" y="3638418"/>
            <a:ext cx="1827900" cy="273900"/>
          </a:xfrm>
        </p:spPr>
        <p:txBody>
          <a:bodyPr/>
          <a:lstStyle/>
          <a:p>
            <a:r>
              <a:rPr lang="en-US" dirty="0"/>
              <a:t> </a:t>
            </a:r>
            <a:br>
              <a:rPr lang="en-US" dirty="0"/>
            </a:br>
            <a:r>
              <a:rPr lang="en-US" dirty="0"/>
              <a:t>Hierarchical structure</a:t>
            </a:r>
            <a:br>
              <a:rPr lang="en-US" dirty="0"/>
            </a:br>
            <a:endParaRPr lang="en-US" dirty="0"/>
          </a:p>
        </p:txBody>
      </p:sp>
      <p:sp>
        <p:nvSpPr>
          <p:cNvPr id="14" name="Subtitle 13">
            <a:extLst>
              <a:ext uri="{FF2B5EF4-FFF2-40B4-BE49-F238E27FC236}">
                <a16:creationId xmlns:a16="http://schemas.microsoft.com/office/drawing/2014/main" id="{96E59904-5E5C-982C-AF6E-E57FE6185778}"/>
              </a:ext>
            </a:extLst>
          </p:cNvPr>
          <p:cNvSpPr>
            <a:spLocks noGrp="1"/>
          </p:cNvSpPr>
          <p:nvPr>
            <p:ph type="subTitle" idx="13"/>
          </p:nvPr>
        </p:nvSpPr>
        <p:spPr>
          <a:xfrm>
            <a:off x="1168498" y="3288099"/>
            <a:ext cx="3406080" cy="1308275"/>
          </a:xfrm>
        </p:spPr>
        <p:txBody>
          <a:bodyPr/>
          <a:lstStyle/>
          <a:p>
            <a:r>
              <a:rPr lang="en-US" sz="1200" dirty="0"/>
              <a:t>Designing the structure based on the use of the organizations, hierarchy and administrative needs, such as parent OUs having child OU’s representing subunits or departments .</a:t>
            </a:r>
          </a:p>
          <a:p>
            <a:endParaRPr lang="en-US" dirty="0"/>
          </a:p>
        </p:txBody>
      </p:sp>
      <p:sp>
        <p:nvSpPr>
          <p:cNvPr id="15" name="Title 14">
            <a:extLst>
              <a:ext uri="{FF2B5EF4-FFF2-40B4-BE49-F238E27FC236}">
                <a16:creationId xmlns:a16="http://schemas.microsoft.com/office/drawing/2014/main" id="{214ECCF2-621F-0358-B837-E8591EB9B714}"/>
              </a:ext>
            </a:extLst>
          </p:cNvPr>
          <p:cNvSpPr>
            <a:spLocks noGrp="1"/>
          </p:cNvSpPr>
          <p:nvPr>
            <p:ph type="title" idx="14"/>
          </p:nvPr>
        </p:nvSpPr>
        <p:spPr>
          <a:xfrm>
            <a:off x="4414981" y="3902584"/>
            <a:ext cx="1827900" cy="273900"/>
          </a:xfrm>
        </p:spPr>
        <p:txBody>
          <a:bodyPr/>
          <a:lstStyle/>
          <a:p>
            <a:r>
              <a:rPr lang="en-US" sz="1800" b="1" kern="0" dirty="0">
                <a:effectLst/>
                <a:latin typeface="Times New Roman" panose="02020603050405020304" pitchFamily="18" charset="0"/>
                <a:ea typeface="SimSun" panose="02010600030101010101" pitchFamily="2" charset="-122"/>
                <a:cs typeface="Times New Roman" panose="02020603050405020304" pitchFamily="18" charset="0"/>
              </a:rPr>
              <a:t>Review </a:t>
            </a:r>
            <a:b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dirty="0"/>
          </a:p>
        </p:txBody>
      </p:sp>
      <p:sp>
        <p:nvSpPr>
          <p:cNvPr id="16" name="Subtitle 15">
            <a:extLst>
              <a:ext uri="{FF2B5EF4-FFF2-40B4-BE49-F238E27FC236}">
                <a16:creationId xmlns:a16="http://schemas.microsoft.com/office/drawing/2014/main" id="{1DB67925-5ABA-6D60-549D-06E178381856}"/>
              </a:ext>
            </a:extLst>
          </p:cNvPr>
          <p:cNvSpPr>
            <a:spLocks noGrp="1"/>
          </p:cNvSpPr>
          <p:nvPr>
            <p:ph type="subTitle" idx="15"/>
          </p:nvPr>
        </p:nvSpPr>
        <p:spPr>
          <a:xfrm>
            <a:off x="5644916" y="3285559"/>
            <a:ext cx="3000657" cy="1727199"/>
          </a:xfrm>
        </p:spPr>
        <p:txBody>
          <a:bodyPr/>
          <a:lstStyle/>
          <a:p>
            <a:r>
              <a:rPr lang="en-US" sz="1100" dirty="0"/>
              <a:t>It is important to regularly review the OU design to ensure that it continues to meet the organizations requirement as the organization evolves and it also benefits to make any necessary adjustments or changes to the organizational structure or security </a:t>
            </a:r>
            <a:r>
              <a:rPr lang="en-US" sz="1200" dirty="0"/>
              <a:t>. </a:t>
            </a:r>
          </a:p>
          <a:p>
            <a:endParaRPr lang="en-US" dirty="0"/>
          </a:p>
        </p:txBody>
      </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639</Words>
  <Application>Microsoft Macintosh PowerPoint</Application>
  <PresentationFormat>On-screen Show (16:9)</PresentationFormat>
  <Paragraphs>45</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PT Sans</vt:lpstr>
      <vt:lpstr>Times New Roman</vt:lpstr>
      <vt:lpstr>Roboto Condensed Light</vt:lpstr>
      <vt:lpstr>Exo</vt:lpstr>
      <vt:lpstr>Helvetica Neue</vt:lpstr>
      <vt:lpstr>AppleSystemUIFont</vt:lpstr>
      <vt:lpstr>Data Center Business Plan by Slidesgo</vt:lpstr>
      <vt:lpstr>Organizational Units </vt:lpstr>
      <vt:lpstr>What is the Purpose of OUs</vt:lpstr>
      <vt:lpstr>                      Organizational Units </vt:lpstr>
      <vt:lpstr>Organizational Structure</vt:lpstr>
      <vt:lpstr>  Administrative delegation </vt:lpstr>
      <vt:lpstr>GPOs (group policy application) </vt:lpstr>
      <vt:lpstr>Security boundaries </vt:lpstr>
      <vt:lpstr>  Management </vt:lpstr>
      <vt:lpstr>                   OU Design Process </vt:lpstr>
      <vt:lpstr>OU Design </vt:lpstr>
      <vt:lpstr>CONCLUSIONS</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Units </dc:title>
  <cp:lastModifiedBy>Antonette Simms</cp:lastModifiedBy>
  <cp:revision>2</cp:revision>
  <dcterms:modified xsi:type="dcterms:W3CDTF">2025-03-01T19:34:08Z</dcterms:modified>
</cp:coreProperties>
</file>