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Gotham" pitchFamily="2" charset="0"/>
      <p:regular r:id="rId19"/>
    </p:embeddedFont>
    <p:embeddedFont>
      <p:font typeface="Gotham Bold" pitchFamily="2" charset="0"/>
      <p:regular r:id="rId20"/>
      <p:bold r:id="rId21"/>
    </p:embeddedFont>
    <p:embeddedFont>
      <p:font typeface="Sunborn" pitchFamily="2"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autoAdjust="0"/>
    <p:restoredTop sz="94626" autoAdjust="0"/>
  </p:normalViewPr>
  <p:slideViewPr>
    <p:cSldViewPr>
      <p:cViewPr varScale="1">
        <p:scale>
          <a:sx n="60" d="100"/>
          <a:sy n="60" d="100"/>
        </p:scale>
        <p:origin x="1304" y="4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9.sv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sv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sv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sv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sv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3.png"/><Relationship Id="rId7"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EDDD"/>
        </a:solidFill>
        <a:effectLst/>
      </p:bgPr>
    </p:bg>
    <p:spTree>
      <p:nvGrpSpPr>
        <p:cNvPr id="1" name=""/>
        <p:cNvGrpSpPr/>
        <p:nvPr/>
      </p:nvGrpSpPr>
      <p:grpSpPr>
        <a:xfrm>
          <a:off x="0" y="0"/>
          <a:ext cx="0" cy="0"/>
          <a:chOff x="0" y="0"/>
          <a:chExt cx="0" cy="0"/>
        </a:xfrm>
      </p:grpSpPr>
      <p:sp>
        <p:nvSpPr>
          <p:cNvPr id="2" name="Freeform 2"/>
          <p:cNvSpPr/>
          <p:nvPr/>
        </p:nvSpPr>
        <p:spPr>
          <a:xfrm>
            <a:off x="544711" y="6710745"/>
            <a:ext cx="1911949" cy="4345338"/>
          </a:xfrm>
          <a:custGeom>
            <a:avLst/>
            <a:gdLst/>
            <a:ahLst/>
            <a:cxnLst/>
            <a:rect l="l" t="t" r="r" b="b"/>
            <a:pathLst>
              <a:path w="1911949" h="4345338">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544711" y="-769084"/>
            <a:ext cx="1911949" cy="4345338"/>
          </a:xfrm>
          <a:custGeom>
            <a:avLst/>
            <a:gdLst/>
            <a:ahLst/>
            <a:cxnLst/>
            <a:rect l="l" t="t" r="r" b="b"/>
            <a:pathLst>
              <a:path w="1911949" h="4345338">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flipH="1">
            <a:off x="544711" y="2939493"/>
            <a:ext cx="1911949" cy="4345338"/>
          </a:xfrm>
          <a:custGeom>
            <a:avLst/>
            <a:gdLst/>
            <a:ahLst/>
            <a:cxnLst/>
            <a:rect l="l" t="t" r="r" b="b"/>
            <a:pathLst>
              <a:path w="1911949" h="4345338">
                <a:moveTo>
                  <a:pt x="1911949" y="0"/>
                </a:moveTo>
                <a:lnTo>
                  <a:pt x="0" y="0"/>
                </a:lnTo>
                <a:lnTo>
                  <a:pt x="0" y="4345339"/>
                </a:lnTo>
                <a:lnTo>
                  <a:pt x="1911949" y="4345339"/>
                </a:lnTo>
                <a:lnTo>
                  <a:pt x="1911949"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3369750" y="771777"/>
            <a:ext cx="416467" cy="631808"/>
          </a:xfrm>
          <a:custGeom>
            <a:avLst/>
            <a:gdLst/>
            <a:ahLst/>
            <a:cxnLst/>
            <a:rect l="l" t="t" r="r" b="b"/>
            <a:pathLst>
              <a:path w="416467" h="631808">
                <a:moveTo>
                  <a:pt x="0" y="0"/>
                </a:moveTo>
                <a:lnTo>
                  <a:pt x="416466" y="0"/>
                </a:lnTo>
                <a:lnTo>
                  <a:pt x="416466" y="631808"/>
                </a:lnTo>
                <a:lnTo>
                  <a:pt x="0" y="6318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6" name="TextBox 6"/>
          <p:cNvSpPr txBox="1"/>
          <p:nvPr/>
        </p:nvSpPr>
        <p:spPr>
          <a:xfrm>
            <a:off x="3369750" y="3095918"/>
            <a:ext cx="14595764" cy="2973088"/>
          </a:xfrm>
          <a:prstGeom prst="rect">
            <a:avLst/>
          </a:prstGeom>
        </p:spPr>
        <p:txBody>
          <a:bodyPr lIns="0" tIns="0" rIns="0" bIns="0" rtlCol="0" anchor="t">
            <a:spAutoFit/>
          </a:bodyPr>
          <a:lstStyle/>
          <a:p>
            <a:pPr marL="0" lvl="0" indent="0" algn="l">
              <a:lnSpc>
                <a:spcPts val="7847"/>
              </a:lnSpc>
            </a:pPr>
            <a:r>
              <a:rPr lang="en-US" sz="6485">
                <a:solidFill>
                  <a:srgbClr val="5F6F52"/>
                </a:solidFill>
                <a:latin typeface="Sunborn"/>
                <a:ea typeface="Sunborn"/>
                <a:cs typeface="Sunborn"/>
                <a:sym typeface="Sunborn"/>
              </a:rPr>
              <a:t>Zero Trust Containers Architecture for Safeguarding of Sensitive Data</a:t>
            </a:r>
          </a:p>
        </p:txBody>
      </p:sp>
      <p:grpSp>
        <p:nvGrpSpPr>
          <p:cNvPr id="7" name="Group 7"/>
          <p:cNvGrpSpPr/>
          <p:nvPr/>
        </p:nvGrpSpPr>
        <p:grpSpPr>
          <a:xfrm>
            <a:off x="3369750" y="8817322"/>
            <a:ext cx="3086100" cy="1102621"/>
            <a:chOff x="0" y="0"/>
            <a:chExt cx="812800" cy="290402"/>
          </a:xfrm>
        </p:grpSpPr>
        <p:sp>
          <p:nvSpPr>
            <p:cNvPr id="8" name="Freeform 8"/>
            <p:cNvSpPr/>
            <p:nvPr/>
          </p:nvSpPr>
          <p:spPr>
            <a:xfrm>
              <a:off x="0" y="0"/>
              <a:ext cx="812800" cy="290402"/>
            </a:xfrm>
            <a:custGeom>
              <a:avLst/>
              <a:gdLst/>
              <a:ahLst/>
              <a:cxnLst/>
              <a:rect l="l" t="t" r="r" b="b"/>
              <a:pathLst>
                <a:path w="812800" h="290402">
                  <a:moveTo>
                    <a:pt x="0" y="0"/>
                  </a:moveTo>
                  <a:lnTo>
                    <a:pt x="812800" y="0"/>
                  </a:lnTo>
                  <a:lnTo>
                    <a:pt x="812800" y="290402"/>
                  </a:lnTo>
                  <a:lnTo>
                    <a:pt x="0" y="290402"/>
                  </a:lnTo>
                  <a:close/>
                </a:path>
              </a:pathLst>
            </a:custGeom>
            <a:solidFill>
              <a:srgbClr val="5F6F52"/>
            </a:solidFill>
          </p:spPr>
          <p:txBody>
            <a:bodyPr/>
            <a:lstStyle/>
            <a:p>
              <a:endParaRPr lang="en-US"/>
            </a:p>
          </p:txBody>
        </p:sp>
        <p:sp>
          <p:nvSpPr>
            <p:cNvPr id="9" name="TextBox 9"/>
            <p:cNvSpPr txBox="1"/>
            <p:nvPr/>
          </p:nvSpPr>
          <p:spPr>
            <a:xfrm>
              <a:off x="0" y="-57150"/>
              <a:ext cx="812800" cy="347552"/>
            </a:xfrm>
            <a:prstGeom prst="rect">
              <a:avLst/>
            </a:prstGeom>
          </p:spPr>
          <p:txBody>
            <a:bodyPr lIns="50800" tIns="50800" rIns="50800" bIns="50800" rtlCol="0" anchor="ctr"/>
            <a:lstStyle/>
            <a:p>
              <a:pPr algn="ctr">
                <a:lnSpc>
                  <a:spcPts val="3852"/>
                </a:lnSpc>
              </a:pPr>
              <a:r>
                <a:rPr lang="en-US" sz="2751" b="1">
                  <a:solidFill>
                    <a:srgbClr val="FFFFFF"/>
                  </a:solidFill>
                  <a:latin typeface="Gotham Bold"/>
                  <a:ea typeface="Gotham Bold"/>
                  <a:cs typeface="Gotham Bold"/>
                  <a:sym typeface="Gotham Bold"/>
                </a:rPr>
                <a:t>October 3 ,2024 </a:t>
              </a:r>
            </a:p>
          </p:txBody>
        </p:sp>
      </p:grpSp>
      <p:sp>
        <p:nvSpPr>
          <p:cNvPr id="10" name="TextBox 10"/>
          <p:cNvSpPr txBox="1"/>
          <p:nvPr/>
        </p:nvSpPr>
        <p:spPr>
          <a:xfrm>
            <a:off x="3369750" y="6538157"/>
            <a:ext cx="13889550" cy="588019"/>
          </a:xfrm>
          <a:prstGeom prst="rect">
            <a:avLst/>
          </a:prstGeom>
        </p:spPr>
        <p:txBody>
          <a:bodyPr lIns="0" tIns="0" rIns="0" bIns="0" rtlCol="0" anchor="t">
            <a:spAutoFit/>
          </a:bodyPr>
          <a:lstStyle/>
          <a:p>
            <a:pPr marL="0" lvl="0" indent="0" algn="l">
              <a:lnSpc>
                <a:spcPts val="4864"/>
              </a:lnSpc>
            </a:pPr>
            <a:r>
              <a:rPr lang="en-US" sz="3474" b="1">
                <a:solidFill>
                  <a:srgbClr val="5F6F52"/>
                </a:solidFill>
                <a:latin typeface="Gotham Bold"/>
                <a:ea typeface="Gotham Bold"/>
                <a:cs typeface="Gotham Bold"/>
                <a:sym typeface="Gotham Bold"/>
              </a:rPr>
              <a:t>By :Antonette Simms </a:t>
            </a:r>
          </a:p>
        </p:txBody>
      </p:sp>
      <p:sp>
        <p:nvSpPr>
          <p:cNvPr id="11" name="TextBox 11"/>
          <p:cNvSpPr txBox="1"/>
          <p:nvPr/>
        </p:nvSpPr>
        <p:spPr>
          <a:xfrm>
            <a:off x="4012638" y="794201"/>
            <a:ext cx="6935572" cy="529811"/>
          </a:xfrm>
          <a:prstGeom prst="rect">
            <a:avLst/>
          </a:prstGeom>
        </p:spPr>
        <p:txBody>
          <a:bodyPr lIns="0" tIns="0" rIns="0" bIns="0" rtlCol="0" anchor="t">
            <a:spAutoFit/>
          </a:bodyPr>
          <a:lstStyle/>
          <a:p>
            <a:pPr marL="0" lvl="0" indent="0" algn="l">
              <a:lnSpc>
                <a:spcPts val="4397"/>
              </a:lnSpc>
              <a:spcBef>
                <a:spcPct val="0"/>
              </a:spcBef>
            </a:pPr>
            <a:r>
              <a:rPr lang="en-US" sz="3141">
                <a:solidFill>
                  <a:srgbClr val="5F6F52"/>
                </a:solidFill>
                <a:latin typeface="Gotham"/>
                <a:ea typeface="Gotham"/>
                <a:cs typeface="Gotham"/>
                <a:sym typeface="Gotham"/>
              </a:rPr>
              <a:t>Bowiestate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6DAC8"/>
        </a:solidFill>
        <a:effectLst/>
      </p:bgPr>
    </p:bg>
    <p:spTree>
      <p:nvGrpSpPr>
        <p:cNvPr id="1" name=""/>
        <p:cNvGrpSpPr/>
        <p:nvPr/>
      </p:nvGrpSpPr>
      <p:grpSpPr>
        <a:xfrm>
          <a:off x="0" y="0"/>
          <a:ext cx="0" cy="0"/>
          <a:chOff x="0" y="0"/>
          <a:chExt cx="0" cy="0"/>
        </a:xfrm>
      </p:grpSpPr>
      <p:grpSp>
        <p:nvGrpSpPr>
          <p:cNvPr id="2" name="Group 2"/>
          <p:cNvGrpSpPr/>
          <p:nvPr/>
        </p:nvGrpSpPr>
        <p:grpSpPr>
          <a:xfrm>
            <a:off x="0" y="1028700"/>
            <a:ext cx="17259300" cy="9258300"/>
            <a:chOff x="0" y="0"/>
            <a:chExt cx="4545659" cy="2438400"/>
          </a:xfrm>
        </p:grpSpPr>
        <p:sp>
          <p:nvSpPr>
            <p:cNvPr id="3" name="Freeform 3"/>
            <p:cNvSpPr/>
            <p:nvPr/>
          </p:nvSpPr>
          <p:spPr>
            <a:xfrm>
              <a:off x="0" y="0"/>
              <a:ext cx="4545659" cy="2438400"/>
            </a:xfrm>
            <a:custGeom>
              <a:avLst/>
              <a:gdLst/>
              <a:ahLst/>
              <a:cxnLst/>
              <a:rect l="l" t="t" r="r" b="b"/>
              <a:pathLst>
                <a:path w="4545659" h="2438400">
                  <a:moveTo>
                    <a:pt x="0" y="0"/>
                  </a:moveTo>
                  <a:lnTo>
                    <a:pt x="4545659" y="0"/>
                  </a:lnTo>
                  <a:lnTo>
                    <a:pt x="4545659" y="2438400"/>
                  </a:lnTo>
                  <a:lnTo>
                    <a:pt x="0" y="2438400"/>
                  </a:lnTo>
                  <a:close/>
                </a:path>
              </a:pathLst>
            </a:custGeom>
            <a:solidFill>
              <a:srgbClr val="F6EDDD"/>
            </a:solidFill>
          </p:spPr>
          <p:txBody>
            <a:bodyPr/>
            <a:lstStyle/>
            <a:p>
              <a:endParaRPr lang="en-US"/>
            </a:p>
          </p:txBody>
        </p:sp>
        <p:sp>
          <p:nvSpPr>
            <p:cNvPr id="4" name="TextBox 4"/>
            <p:cNvSpPr txBox="1"/>
            <p:nvPr/>
          </p:nvSpPr>
          <p:spPr>
            <a:xfrm>
              <a:off x="0" y="-47625"/>
              <a:ext cx="4545659" cy="2486025"/>
            </a:xfrm>
            <a:prstGeom prst="rect">
              <a:avLst/>
            </a:prstGeom>
          </p:spPr>
          <p:txBody>
            <a:bodyPr lIns="50800" tIns="50800" rIns="50800" bIns="50800" rtlCol="0" anchor="ctr"/>
            <a:lstStyle/>
            <a:p>
              <a:pPr algn="ctr">
                <a:lnSpc>
                  <a:spcPts val="3012"/>
                </a:lnSpc>
              </a:pPr>
              <a:endParaRPr/>
            </a:p>
          </p:txBody>
        </p:sp>
      </p:grpSp>
      <p:grpSp>
        <p:nvGrpSpPr>
          <p:cNvPr id="5" name="Group 5"/>
          <p:cNvGrpSpPr/>
          <p:nvPr/>
        </p:nvGrpSpPr>
        <p:grpSpPr>
          <a:xfrm>
            <a:off x="3105486" y="3076669"/>
            <a:ext cx="14153814" cy="3086100"/>
            <a:chOff x="0" y="0"/>
            <a:chExt cx="3727754" cy="812800"/>
          </a:xfrm>
        </p:grpSpPr>
        <p:sp>
          <p:nvSpPr>
            <p:cNvPr id="6" name="Freeform 6"/>
            <p:cNvSpPr/>
            <p:nvPr/>
          </p:nvSpPr>
          <p:spPr>
            <a:xfrm>
              <a:off x="0" y="0"/>
              <a:ext cx="3727753" cy="812800"/>
            </a:xfrm>
            <a:custGeom>
              <a:avLst/>
              <a:gdLst/>
              <a:ahLst/>
              <a:cxnLst/>
              <a:rect l="l" t="t" r="r" b="b"/>
              <a:pathLst>
                <a:path w="3727753" h="812800">
                  <a:moveTo>
                    <a:pt x="0" y="0"/>
                  </a:moveTo>
                  <a:lnTo>
                    <a:pt x="3727753" y="0"/>
                  </a:lnTo>
                  <a:lnTo>
                    <a:pt x="3727753" y="812800"/>
                  </a:lnTo>
                  <a:lnTo>
                    <a:pt x="0" y="812800"/>
                  </a:lnTo>
                  <a:close/>
                </a:path>
              </a:pathLst>
            </a:custGeom>
            <a:solidFill>
              <a:srgbClr val="D6DAC8"/>
            </a:solidFill>
          </p:spPr>
          <p:txBody>
            <a:bodyPr/>
            <a:lstStyle/>
            <a:p>
              <a:endParaRPr lang="en-US"/>
            </a:p>
          </p:txBody>
        </p:sp>
        <p:sp>
          <p:nvSpPr>
            <p:cNvPr id="7" name="TextBox 7"/>
            <p:cNvSpPr txBox="1"/>
            <p:nvPr/>
          </p:nvSpPr>
          <p:spPr>
            <a:xfrm>
              <a:off x="0" y="-47625"/>
              <a:ext cx="3727754" cy="860425"/>
            </a:xfrm>
            <a:prstGeom prst="rect">
              <a:avLst/>
            </a:prstGeom>
          </p:spPr>
          <p:txBody>
            <a:bodyPr lIns="50800" tIns="50800" rIns="50800" bIns="50800" rtlCol="0" anchor="ctr"/>
            <a:lstStyle/>
            <a:p>
              <a:pPr algn="ctr">
                <a:lnSpc>
                  <a:spcPts val="3012"/>
                </a:lnSpc>
              </a:pPr>
              <a:endParaRPr/>
            </a:p>
          </p:txBody>
        </p:sp>
      </p:grpSp>
      <p:grpSp>
        <p:nvGrpSpPr>
          <p:cNvPr id="8" name="Group 8"/>
          <p:cNvGrpSpPr/>
          <p:nvPr/>
        </p:nvGrpSpPr>
        <p:grpSpPr>
          <a:xfrm>
            <a:off x="3105486" y="6525246"/>
            <a:ext cx="14153814" cy="3086100"/>
            <a:chOff x="0" y="0"/>
            <a:chExt cx="3727754" cy="812800"/>
          </a:xfrm>
        </p:grpSpPr>
        <p:sp>
          <p:nvSpPr>
            <p:cNvPr id="9" name="Freeform 9"/>
            <p:cNvSpPr/>
            <p:nvPr/>
          </p:nvSpPr>
          <p:spPr>
            <a:xfrm>
              <a:off x="0" y="0"/>
              <a:ext cx="3727753" cy="812800"/>
            </a:xfrm>
            <a:custGeom>
              <a:avLst/>
              <a:gdLst/>
              <a:ahLst/>
              <a:cxnLst/>
              <a:rect l="l" t="t" r="r" b="b"/>
              <a:pathLst>
                <a:path w="3727753" h="812800">
                  <a:moveTo>
                    <a:pt x="0" y="0"/>
                  </a:moveTo>
                  <a:lnTo>
                    <a:pt x="3727753" y="0"/>
                  </a:lnTo>
                  <a:lnTo>
                    <a:pt x="3727753" y="812800"/>
                  </a:lnTo>
                  <a:lnTo>
                    <a:pt x="0" y="812800"/>
                  </a:lnTo>
                  <a:close/>
                </a:path>
              </a:pathLst>
            </a:custGeom>
            <a:solidFill>
              <a:srgbClr val="D6DAC8"/>
            </a:solidFill>
          </p:spPr>
          <p:txBody>
            <a:bodyPr/>
            <a:lstStyle/>
            <a:p>
              <a:endParaRPr lang="en-US"/>
            </a:p>
          </p:txBody>
        </p:sp>
        <p:sp>
          <p:nvSpPr>
            <p:cNvPr id="10" name="TextBox 10"/>
            <p:cNvSpPr txBox="1"/>
            <p:nvPr/>
          </p:nvSpPr>
          <p:spPr>
            <a:xfrm>
              <a:off x="0" y="-47625"/>
              <a:ext cx="3727754" cy="860425"/>
            </a:xfrm>
            <a:prstGeom prst="rect">
              <a:avLst/>
            </a:prstGeom>
          </p:spPr>
          <p:txBody>
            <a:bodyPr lIns="50800" tIns="50800" rIns="50800" bIns="50800" rtlCol="0" anchor="ctr"/>
            <a:lstStyle/>
            <a:p>
              <a:pPr algn="ctr">
                <a:lnSpc>
                  <a:spcPts val="3012"/>
                </a:lnSpc>
              </a:pPr>
              <a:endParaRPr/>
            </a:p>
          </p:txBody>
        </p:sp>
      </p:grpSp>
      <p:grpSp>
        <p:nvGrpSpPr>
          <p:cNvPr id="11" name="Group 11"/>
          <p:cNvGrpSpPr/>
          <p:nvPr/>
        </p:nvGrpSpPr>
        <p:grpSpPr>
          <a:xfrm>
            <a:off x="1562436" y="3076669"/>
            <a:ext cx="3086100" cy="308610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012"/>
                </a:lnSpc>
              </a:pPr>
              <a:endParaRPr/>
            </a:p>
          </p:txBody>
        </p:sp>
      </p:grpSp>
      <p:grpSp>
        <p:nvGrpSpPr>
          <p:cNvPr id="14" name="Group 14"/>
          <p:cNvGrpSpPr/>
          <p:nvPr/>
        </p:nvGrpSpPr>
        <p:grpSpPr>
          <a:xfrm>
            <a:off x="1562436" y="6525246"/>
            <a:ext cx="3086100" cy="308610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3012"/>
                </a:lnSpc>
              </a:pPr>
              <a:endParaRPr/>
            </a:p>
          </p:txBody>
        </p:sp>
      </p:grpSp>
      <p:sp>
        <p:nvSpPr>
          <p:cNvPr id="17" name="Freeform 17"/>
          <p:cNvSpPr/>
          <p:nvPr/>
        </p:nvSpPr>
        <p:spPr>
          <a:xfrm>
            <a:off x="2276124" y="3793059"/>
            <a:ext cx="1658724" cy="1664968"/>
          </a:xfrm>
          <a:custGeom>
            <a:avLst/>
            <a:gdLst/>
            <a:ahLst/>
            <a:cxnLst/>
            <a:rect l="l" t="t" r="r" b="b"/>
            <a:pathLst>
              <a:path w="1658724" h="1664968">
                <a:moveTo>
                  <a:pt x="0" y="0"/>
                </a:moveTo>
                <a:lnTo>
                  <a:pt x="1658724" y="0"/>
                </a:lnTo>
                <a:lnTo>
                  <a:pt x="1658724" y="1664968"/>
                </a:lnTo>
                <a:lnTo>
                  <a:pt x="0" y="1664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2152625" y="7153419"/>
            <a:ext cx="1905721" cy="1841403"/>
          </a:xfrm>
          <a:custGeom>
            <a:avLst/>
            <a:gdLst/>
            <a:ahLst/>
            <a:cxnLst/>
            <a:rect l="l" t="t" r="r" b="b"/>
            <a:pathLst>
              <a:path w="1905721" h="1841403">
                <a:moveTo>
                  <a:pt x="0" y="0"/>
                </a:moveTo>
                <a:lnTo>
                  <a:pt x="1905721" y="0"/>
                </a:lnTo>
                <a:lnTo>
                  <a:pt x="1905721" y="1841403"/>
                </a:lnTo>
                <a:lnTo>
                  <a:pt x="0" y="18414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14201483" y="1279978"/>
            <a:ext cx="5422644" cy="1434741"/>
          </a:xfrm>
          <a:custGeom>
            <a:avLst/>
            <a:gdLst/>
            <a:ahLst/>
            <a:cxnLst/>
            <a:rect l="l" t="t" r="r" b="b"/>
            <a:pathLst>
              <a:path w="5422644" h="1434741">
                <a:moveTo>
                  <a:pt x="0" y="0"/>
                </a:moveTo>
                <a:lnTo>
                  <a:pt x="5422644" y="0"/>
                </a:lnTo>
                <a:lnTo>
                  <a:pt x="5422644" y="1434741"/>
                </a:lnTo>
                <a:lnTo>
                  <a:pt x="0" y="14347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5434752" y="3967813"/>
            <a:ext cx="11207885" cy="1934845"/>
          </a:xfrm>
          <a:prstGeom prst="rect">
            <a:avLst/>
          </a:prstGeom>
        </p:spPr>
        <p:txBody>
          <a:bodyPr lIns="0" tIns="0" rIns="0" bIns="0" rtlCol="0" anchor="t">
            <a:spAutoFit/>
          </a:bodyPr>
          <a:lstStyle/>
          <a:p>
            <a:pPr marL="474979" lvl="1" indent="-237490" algn="l">
              <a:lnSpc>
                <a:spcPts val="3079"/>
              </a:lnSpc>
              <a:buFont typeface="Arial"/>
              <a:buChar char="•"/>
            </a:pPr>
            <a:r>
              <a:rPr lang="en-US" sz="2199">
                <a:solidFill>
                  <a:srgbClr val="5F6F52"/>
                </a:solidFill>
                <a:latin typeface="Gotham"/>
                <a:ea typeface="Gotham"/>
                <a:cs typeface="Gotham"/>
                <a:sym typeface="Gotham"/>
              </a:rPr>
              <a:t>Key Point: Encrypting data both in transit and at rest is essential for protection.</a:t>
            </a:r>
          </a:p>
          <a:p>
            <a:pPr marL="474979" lvl="1" indent="-237490" algn="l">
              <a:lnSpc>
                <a:spcPts val="3079"/>
              </a:lnSpc>
              <a:buFont typeface="Arial"/>
              <a:buChar char="•"/>
            </a:pPr>
            <a:r>
              <a:rPr lang="en-US" sz="2199">
                <a:solidFill>
                  <a:srgbClr val="5F6F52"/>
                </a:solidFill>
                <a:latin typeface="Gotham"/>
                <a:ea typeface="Gotham"/>
                <a:cs typeface="Gotham"/>
                <a:sym typeface="Gotham"/>
              </a:rPr>
              <a:t>Study Reference: Chen et al. (2022) emphasize that encryption ensures intercepted data remains inaccessible without proper decryption keys.</a:t>
            </a:r>
          </a:p>
          <a:p>
            <a:pPr marL="0" lvl="0" indent="0" algn="l">
              <a:lnSpc>
                <a:spcPts val="3079"/>
              </a:lnSpc>
              <a:spcBef>
                <a:spcPct val="0"/>
              </a:spcBef>
            </a:pPr>
            <a:endParaRPr lang="en-US" sz="2199">
              <a:solidFill>
                <a:srgbClr val="5F6F52"/>
              </a:solidFill>
              <a:latin typeface="Gotham"/>
              <a:ea typeface="Gotham"/>
              <a:cs typeface="Gotham"/>
              <a:sym typeface="Gotham"/>
            </a:endParaRPr>
          </a:p>
        </p:txBody>
      </p:sp>
      <p:sp>
        <p:nvSpPr>
          <p:cNvPr id="21" name="TextBox 21"/>
          <p:cNvSpPr txBox="1"/>
          <p:nvPr/>
        </p:nvSpPr>
        <p:spPr>
          <a:xfrm>
            <a:off x="5434752" y="7611653"/>
            <a:ext cx="11207885" cy="2325370"/>
          </a:xfrm>
          <a:prstGeom prst="rect">
            <a:avLst/>
          </a:prstGeom>
        </p:spPr>
        <p:txBody>
          <a:bodyPr lIns="0" tIns="0" rIns="0" bIns="0" rtlCol="0" anchor="t">
            <a:spAutoFit/>
          </a:bodyPr>
          <a:lstStyle/>
          <a:p>
            <a:pPr marL="474979" lvl="1" indent="-237490" algn="l">
              <a:lnSpc>
                <a:spcPts val="3079"/>
              </a:lnSpc>
              <a:buFont typeface="Arial"/>
              <a:buChar char="•"/>
            </a:pPr>
            <a:r>
              <a:rPr lang="en-US" sz="2199">
                <a:solidFill>
                  <a:srgbClr val="5F6F52"/>
                </a:solidFill>
                <a:latin typeface="Gotham"/>
                <a:ea typeface="Gotham"/>
                <a:cs typeface="Gotham"/>
                <a:sym typeface="Gotham"/>
              </a:rPr>
              <a:t>Key Point: Utilizing automated tools ensures adherence to regulatory requirements.</a:t>
            </a:r>
          </a:p>
          <a:p>
            <a:pPr marL="474979" lvl="1" indent="-237490" algn="l">
              <a:lnSpc>
                <a:spcPts val="3079"/>
              </a:lnSpc>
              <a:buFont typeface="Arial"/>
              <a:buChar char="•"/>
            </a:pPr>
            <a:r>
              <a:rPr lang="en-US" sz="2199">
                <a:solidFill>
                  <a:srgbClr val="5F6F52"/>
                </a:solidFill>
                <a:latin typeface="Gotham"/>
                <a:ea typeface="Gotham"/>
                <a:cs typeface="Gotham"/>
                <a:sym typeface="Gotham"/>
              </a:rPr>
              <a:t>Study Reference: Patel et al. (2023) explain how these tools simplify compliance and enhance overall security.</a:t>
            </a:r>
          </a:p>
          <a:p>
            <a:pPr marL="474979" lvl="1" indent="-237490" algn="l">
              <a:lnSpc>
                <a:spcPts val="3079"/>
              </a:lnSpc>
              <a:spcBef>
                <a:spcPct val="0"/>
              </a:spcBef>
              <a:buFont typeface="Arial"/>
              <a:buChar char="•"/>
            </a:pPr>
            <a:endParaRPr lang="en-US" sz="2199">
              <a:solidFill>
                <a:srgbClr val="5F6F52"/>
              </a:solidFill>
              <a:latin typeface="Gotham"/>
              <a:ea typeface="Gotham"/>
              <a:cs typeface="Gotham"/>
              <a:sym typeface="Gotham"/>
            </a:endParaRPr>
          </a:p>
          <a:p>
            <a:pPr marL="0" lvl="0" indent="0" algn="l">
              <a:lnSpc>
                <a:spcPts val="3079"/>
              </a:lnSpc>
              <a:spcBef>
                <a:spcPct val="0"/>
              </a:spcBef>
            </a:pPr>
            <a:endParaRPr lang="en-US" sz="2199">
              <a:solidFill>
                <a:srgbClr val="5F6F52"/>
              </a:solidFill>
              <a:latin typeface="Gotham"/>
              <a:ea typeface="Gotham"/>
              <a:cs typeface="Gotham"/>
              <a:sym typeface="Gotham"/>
            </a:endParaRPr>
          </a:p>
        </p:txBody>
      </p:sp>
      <p:sp>
        <p:nvSpPr>
          <p:cNvPr id="22" name="TextBox 22"/>
          <p:cNvSpPr txBox="1"/>
          <p:nvPr/>
        </p:nvSpPr>
        <p:spPr>
          <a:xfrm>
            <a:off x="5434752" y="3279630"/>
            <a:ext cx="11207885" cy="513429"/>
          </a:xfrm>
          <a:prstGeom prst="rect">
            <a:avLst/>
          </a:prstGeom>
        </p:spPr>
        <p:txBody>
          <a:bodyPr lIns="0" tIns="0" rIns="0" bIns="0" rtlCol="0" anchor="t">
            <a:spAutoFit/>
          </a:bodyPr>
          <a:lstStyle/>
          <a:p>
            <a:pPr marL="0" lvl="0" indent="0" algn="l">
              <a:lnSpc>
                <a:spcPts val="4250"/>
              </a:lnSpc>
              <a:spcBef>
                <a:spcPct val="0"/>
              </a:spcBef>
            </a:pPr>
            <a:r>
              <a:rPr lang="en-US" sz="3036" b="1">
                <a:solidFill>
                  <a:srgbClr val="5F6F52"/>
                </a:solidFill>
                <a:latin typeface="Gotham Bold"/>
                <a:ea typeface="Gotham Bold"/>
                <a:cs typeface="Gotham Bold"/>
                <a:sym typeface="Gotham Bold"/>
              </a:rPr>
              <a:t>Method 7: Data Encryption</a:t>
            </a:r>
          </a:p>
        </p:txBody>
      </p:sp>
      <p:sp>
        <p:nvSpPr>
          <p:cNvPr id="23" name="TextBox 23"/>
          <p:cNvSpPr txBox="1"/>
          <p:nvPr/>
        </p:nvSpPr>
        <p:spPr>
          <a:xfrm>
            <a:off x="5434752" y="6923470"/>
            <a:ext cx="11207885" cy="513429"/>
          </a:xfrm>
          <a:prstGeom prst="rect">
            <a:avLst/>
          </a:prstGeom>
        </p:spPr>
        <p:txBody>
          <a:bodyPr lIns="0" tIns="0" rIns="0" bIns="0" rtlCol="0" anchor="t">
            <a:spAutoFit/>
          </a:bodyPr>
          <a:lstStyle/>
          <a:p>
            <a:pPr marL="0" lvl="0" indent="0" algn="l">
              <a:lnSpc>
                <a:spcPts val="4250"/>
              </a:lnSpc>
              <a:spcBef>
                <a:spcPct val="0"/>
              </a:spcBef>
            </a:pPr>
            <a:r>
              <a:rPr lang="en-US" sz="3036" b="1">
                <a:solidFill>
                  <a:srgbClr val="5F6F52"/>
                </a:solidFill>
                <a:latin typeface="Gotham Bold"/>
                <a:ea typeface="Gotham Bold"/>
                <a:cs typeface="Gotham Bold"/>
                <a:sym typeface="Gotham Bold"/>
              </a:rPr>
              <a:t>Method 8: Compliance Monitoring Tools</a:t>
            </a:r>
          </a:p>
        </p:txBody>
      </p:sp>
      <p:sp>
        <p:nvSpPr>
          <p:cNvPr id="24" name="TextBox 24"/>
          <p:cNvSpPr txBox="1"/>
          <p:nvPr/>
        </p:nvSpPr>
        <p:spPr>
          <a:xfrm>
            <a:off x="1562436" y="1550735"/>
            <a:ext cx="15080201" cy="1161912"/>
          </a:xfrm>
          <a:prstGeom prst="rect">
            <a:avLst/>
          </a:prstGeom>
        </p:spPr>
        <p:txBody>
          <a:bodyPr lIns="0" tIns="0" rIns="0" bIns="0" rtlCol="0" anchor="t">
            <a:spAutoFit/>
          </a:bodyPr>
          <a:lstStyle/>
          <a:p>
            <a:pPr marL="0" lvl="0" indent="0" algn="l">
              <a:lnSpc>
                <a:spcPts val="9206"/>
              </a:lnSpc>
            </a:pPr>
            <a:r>
              <a:rPr lang="en-US" sz="7608">
                <a:solidFill>
                  <a:srgbClr val="5F6F52"/>
                </a:solidFill>
                <a:latin typeface="Sunborn"/>
                <a:ea typeface="Sunborn"/>
                <a:cs typeface="Sunborn"/>
                <a:sym typeface="Sunborn"/>
              </a:rPr>
              <a:t>Methodology 7-8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EDDD"/>
        </a:solidFill>
        <a:effectLst/>
      </p:bgPr>
    </p:bg>
    <p:spTree>
      <p:nvGrpSpPr>
        <p:cNvPr id="1" name=""/>
        <p:cNvGrpSpPr/>
        <p:nvPr/>
      </p:nvGrpSpPr>
      <p:grpSpPr>
        <a:xfrm>
          <a:off x="0" y="0"/>
          <a:ext cx="0" cy="0"/>
          <a:chOff x="0" y="0"/>
          <a:chExt cx="0" cy="0"/>
        </a:xfrm>
      </p:grpSpPr>
      <p:grpSp>
        <p:nvGrpSpPr>
          <p:cNvPr id="2" name="Group 2"/>
          <p:cNvGrpSpPr/>
          <p:nvPr/>
        </p:nvGrpSpPr>
        <p:grpSpPr>
          <a:xfrm>
            <a:off x="-343332" y="-275746"/>
            <a:ext cx="10401426" cy="10688023"/>
            <a:chOff x="0" y="0"/>
            <a:chExt cx="2739470" cy="2814953"/>
          </a:xfrm>
        </p:grpSpPr>
        <p:sp>
          <p:nvSpPr>
            <p:cNvPr id="3" name="Freeform 3"/>
            <p:cNvSpPr/>
            <p:nvPr/>
          </p:nvSpPr>
          <p:spPr>
            <a:xfrm>
              <a:off x="0" y="0"/>
              <a:ext cx="2739470" cy="2814953"/>
            </a:xfrm>
            <a:custGeom>
              <a:avLst/>
              <a:gdLst/>
              <a:ahLst/>
              <a:cxnLst/>
              <a:rect l="l" t="t" r="r" b="b"/>
              <a:pathLst>
                <a:path w="2739470" h="2814953">
                  <a:moveTo>
                    <a:pt x="0" y="0"/>
                  </a:moveTo>
                  <a:lnTo>
                    <a:pt x="2739470" y="0"/>
                  </a:lnTo>
                  <a:lnTo>
                    <a:pt x="2739470" y="2814953"/>
                  </a:lnTo>
                  <a:lnTo>
                    <a:pt x="0" y="2814953"/>
                  </a:lnTo>
                  <a:close/>
                </a:path>
              </a:pathLst>
            </a:custGeom>
            <a:solidFill>
              <a:srgbClr val="D6DAC8"/>
            </a:solidFill>
          </p:spPr>
          <p:txBody>
            <a:bodyPr/>
            <a:lstStyle/>
            <a:p>
              <a:endParaRPr lang="en-US"/>
            </a:p>
          </p:txBody>
        </p:sp>
        <p:sp>
          <p:nvSpPr>
            <p:cNvPr id="4" name="TextBox 4"/>
            <p:cNvSpPr txBox="1"/>
            <p:nvPr/>
          </p:nvSpPr>
          <p:spPr>
            <a:xfrm>
              <a:off x="0" y="-47625"/>
              <a:ext cx="2739470" cy="2862578"/>
            </a:xfrm>
            <a:prstGeom prst="rect">
              <a:avLst/>
            </a:prstGeom>
          </p:spPr>
          <p:txBody>
            <a:bodyPr lIns="50800" tIns="50800" rIns="50800" bIns="50800" rtlCol="0" anchor="ctr"/>
            <a:lstStyle/>
            <a:p>
              <a:pPr algn="ctr">
                <a:lnSpc>
                  <a:spcPts val="3012"/>
                </a:lnSpc>
              </a:pPr>
              <a:endParaRPr/>
            </a:p>
          </p:txBody>
        </p:sp>
      </p:grpSp>
      <p:sp>
        <p:nvSpPr>
          <p:cNvPr id="5" name="Freeform 5"/>
          <p:cNvSpPr/>
          <p:nvPr/>
        </p:nvSpPr>
        <p:spPr>
          <a:xfrm>
            <a:off x="1028700" y="8942396"/>
            <a:ext cx="416467" cy="631808"/>
          </a:xfrm>
          <a:custGeom>
            <a:avLst/>
            <a:gdLst/>
            <a:ahLst/>
            <a:cxnLst/>
            <a:rect l="l" t="t" r="r" b="b"/>
            <a:pathLst>
              <a:path w="416467" h="631808">
                <a:moveTo>
                  <a:pt x="0" y="0"/>
                </a:moveTo>
                <a:lnTo>
                  <a:pt x="416467" y="0"/>
                </a:lnTo>
                <a:lnTo>
                  <a:pt x="416467" y="631808"/>
                </a:lnTo>
                <a:lnTo>
                  <a:pt x="0" y="6318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3802780" y="8656265"/>
            <a:ext cx="3874644" cy="1025166"/>
          </a:xfrm>
          <a:custGeom>
            <a:avLst/>
            <a:gdLst/>
            <a:ahLst/>
            <a:cxnLst/>
            <a:rect l="l" t="t" r="r" b="b"/>
            <a:pathLst>
              <a:path w="3874644" h="1025166">
                <a:moveTo>
                  <a:pt x="0" y="0"/>
                </a:moveTo>
                <a:lnTo>
                  <a:pt x="3874644" y="0"/>
                </a:lnTo>
                <a:lnTo>
                  <a:pt x="3874644" y="1025166"/>
                </a:lnTo>
                <a:lnTo>
                  <a:pt x="0" y="10251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9144000" y="2667621"/>
            <a:ext cx="8664795" cy="5234244"/>
          </a:xfrm>
          <a:custGeom>
            <a:avLst/>
            <a:gdLst/>
            <a:ahLst/>
            <a:cxnLst/>
            <a:rect l="l" t="t" r="r" b="b"/>
            <a:pathLst>
              <a:path w="8664795" h="5234244">
                <a:moveTo>
                  <a:pt x="0" y="0"/>
                </a:moveTo>
                <a:lnTo>
                  <a:pt x="8664795" y="0"/>
                </a:lnTo>
                <a:lnTo>
                  <a:pt x="8664795" y="5234244"/>
                </a:lnTo>
                <a:lnTo>
                  <a:pt x="0" y="5234244"/>
                </a:lnTo>
                <a:lnTo>
                  <a:pt x="0" y="0"/>
                </a:lnTo>
                <a:close/>
              </a:path>
            </a:pathLst>
          </a:custGeom>
          <a:blipFill>
            <a:blip r:embed="rId6"/>
            <a:stretch>
              <a:fillRect/>
            </a:stretch>
          </a:blipFill>
        </p:spPr>
        <p:txBody>
          <a:bodyPr/>
          <a:lstStyle/>
          <a:p>
            <a:endParaRPr lang="en-US"/>
          </a:p>
        </p:txBody>
      </p:sp>
      <p:sp>
        <p:nvSpPr>
          <p:cNvPr id="8" name="TextBox 8"/>
          <p:cNvSpPr txBox="1"/>
          <p:nvPr/>
        </p:nvSpPr>
        <p:spPr>
          <a:xfrm>
            <a:off x="1028700" y="1028700"/>
            <a:ext cx="8115300" cy="1460754"/>
          </a:xfrm>
          <a:prstGeom prst="rect">
            <a:avLst/>
          </a:prstGeom>
        </p:spPr>
        <p:txBody>
          <a:bodyPr lIns="0" tIns="0" rIns="0" bIns="0" rtlCol="0" anchor="t">
            <a:spAutoFit/>
          </a:bodyPr>
          <a:lstStyle/>
          <a:p>
            <a:pPr marL="0" lvl="0" indent="0" algn="l">
              <a:lnSpc>
                <a:spcPts val="5808"/>
              </a:lnSpc>
            </a:pPr>
            <a:r>
              <a:rPr lang="en-US" sz="4800">
                <a:solidFill>
                  <a:srgbClr val="5F6F52"/>
                </a:solidFill>
                <a:latin typeface="Sunborn"/>
                <a:ea typeface="Sunborn"/>
                <a:cs typeface="Sunborn"/>
                <a:sym typeface="Sunborn"/>
              </a:rPr>
              <a:t>Own Experiment 1 - RBAC Implementation</a:t>
            </a:r>
          </a:p>
        </p:txBody>
      </p:sp>
      <p:sp>
        <p:nvSpPr>
          <p:cNvPr id="9" name="TextBox 9"/>
          <p:cNvSpPr txBox="1"/>
          <p:nvPr/>
        </p:nvSpPr>
        <p:spPr>
          <a:xfrm>
            <a:off x="0" y="3044445"/>
            <a:ext cx="9144000" cy="5471743"/>
          </a:xfrm>
          <a:prstGeom prst="rect">
            <a:avLst/>
          </a:prstGeom>
        </p:spPr>
        <p:txBody>
          <a:bodyPr lIns="0" tIns="0" rIns="0" bIns="0" rtlCol="0" anchor="t">
            <a:spAutoFit/>
          </a:bodyPr>
          <a:lstStyle/>
          <a:p>
            <a:pPr marL="845267" lvl="1" indent="-422633" algn="l">
              <a:lnSpc>
                <a:spcPts val="5481"/>
              </a:lnSpc>
              <a:buFont typeface="Arial"/>
              <a:buChar char="•"/>
            </a:pPr>
            <a:r>
              <a:rPr lang="en-US" sz="3915">
                <a:solidFill>
                  <a:srgbClr val="5F6F52"/>
                </a:solidFill>
                <a:latin typeface="Gotham"/>
                <a:ea typeface="Gotham"/>
                <a:cs typeface="Gotham"/>
                <a:sym typeface="Gotham"/>
              </a:rPr>
              <a:t>Implemented Role-Based Access Control (RBAC) and observed a drop in unauthorized access attempts from 50 to 5.</a:t>
            </a:r>
          </a:p>
          <a:p>
            <a:pPr marL="845267" lvl="1" indent="-422633" algn="l">
              <a:lnSpc>
                <a:spcPts val="5481"/>
              </a:lnSpc>
              <a:buFont typeface="Arial"/>
              <a:buChar char="•"/>
            </a:pPr>
            <a:r>
              <a:rPr lang="en-US" sz="3915">
                <a:solidFill>
                  <a:srgbClr val="5F6F52"/>
                </a:solidFill>
                <a:latin typeface="Gotham"/>
                <a:ea typeface="Gotham"/>
                <a:cs typeface="Gotham"/>
                <a:sym typeface="Gotham"/>
              </a:rPr>
              <a:t>Fine-grained access controls significantly improved data security.</a:t>
            </a:r>
          </a:p>
          <a:p>
            <a:pPr marL="0" lvl="0" indent="0" algn="l">
              <a:lnSpc>
                <a:spcPts val="5481"/>
              </a:lnSpc>
            </a:pPr>
            <a:endParaRPr lang="en-US" sz="3915">
              <a:solidFill>
                <a:srgbClr val="5F6F52"/>
              </a:solidFill>
              <a:latin typeface="Gotham"/>
              <a:ea typeface="Gotham"/>
              <a:cs typeface="Gotham"/>
              <a:sym typeface="Gotham"/>
            </a:endParaRPr>
          </a:p>
        </p:txBody>
      </p:sp>
      <p:sp>
        <p:nvSpPr>
          <p:cNvPr id="10" name="TextBox 10"/>
          <p:cNvSpPr txBox="1"/>
          <p:nvPr/>
        </p:nvSpPr>
        <p:spPr>
          <a:xfrm>
            <a:off x="1671588" y="8964820"/>
            <a:ext cx="7472412" cy="529811"/>
          </a:xfrm>
          <a:prstGeom prst="rect">
            <a:avLst/>
          </a:prstGeom>
        </p:spPr>
        <p:txBody>
          <a:bodyPr lIns="0" tIns="0" rIns="0" bIns="0" rtlCol="0" anchor="t">
            <a:spAutoFit/>
          </a:bodyPr>
          <a:lstStyle/>
          <a:p>
            <a:pPr marL="0" lvl="0" indent="0" algn="l">
              <a:lnSpc>
                <a:spcPts val="4397"/>
              </a:lnSpc>
              <a:spcBef>
                <a:spcPct val="0"/>
              </a:spcBef>
            </a:pPr>
            <a:r>
              <a:rPr lang="en-US" sz="3141">
                <a:solidFill>
                  <a:srgbClr val="5F6F52"/>
                </a:solidFill>
                <a:latin typeface="Gotham"/>
                <a:ea typeface="Gotham"/>
                <a:cs typeface="Gotham"/>
                <a:sym typeface="Gotham"/>
              </a:rPr>
              <a:t>Timmerman Industries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EDDD"/>
        </a:solidFill>
        <a:effectLst/>
      </p:bgPr>
    </p:bg>
    <p:spTree>
      <p:nvGrpSpPr>
        <p:cNvPr id="1" name=""/>
        <p:cNvGrpSpPr/>
        <p:nvPr/>
      </p:nvGrpSpPr>
      <p:grpSpPr>
        <a:xfrm>
          <a:off x="0" y="0"/>
          <a:ext cx="0" cy="0"/>
          <a:chOff x="0" y="0"/>
          <a:chExt cx="0" cy="0"/>
        </a:xfrm>
      </p:grpSpPr>
      <p:grpSp>
        <p:nvGrpSpPr>
          <p:cNvPr id="2" name="Group 2"/>
          <p:cNvGrpSpPr/>
          <p:nvPr/>
        </p:nvGrpSpPr>
        <p:grpSpPr>
          <a:xfrm>
            <a:off x="-343332" y="-275746"/>
            <a:ext cx="10401426" cy="10688023"/>
            <a:chOff x="0" y="0"/>
            <a:chExt cx="2739470" cy="2814953"/>
          </a:xfrm>
        </p:grpSpPr>
        <p:sp>
          <p:nvSpPr>
            <p:cNvPr id="3" name="Freeform 3"/>
            <p:cNvSpPr/>
            <p:nvPr/>
          </p:nvSpPr>
          <p:spPr>
            <a:xfrm>
              <a:off x="0" y="0"/>
              <a:ext cx="2739470" cy="2814953"/>
            </a:xfrm>
            <a:custGeom>
              <a:avLst/>
              <a:gdLst/>
              <a:ahLst/>
              <a:cxnLst/>
              <a:rect l="l" t="t" r="r" b="b"/>
              <a:pathLst>
                <a:path w="2739470" h="2814953">
                  <a:moveTo>
                    <a:pt x="0" y="0"/>
                  </a:moveTo>
                  <a:lnTo>
                    <a:pt x="2739470" y="0"/>
                  </a:lnTo>
                  <a:lnTo>
                    <a:pt x="2739470" y="2814953"/>
                  </a:lnTo>
                  <a:lnTo>
                    <a:pt x="0" y="2814953"/>
                  </a:lnTo>
                  <a:close/>
                </a:path>
              </a:pathLst>
            </a:custGeom>
            <a:solidFill>
              <a:srgbClr val="D6DAC8"/>
            </a:solidFill>
          </p:spPr>
          <p:txBody>
            <a:bodyPr/>
            <a:lstStyle/>
            <a:p>
              <a:endParaRPr lang="en-US"/>
            </a:p>
          </p:txBody>
        </p:sp>
        <p:sp>
          <p:nvSpPr>
            <p:cNvPr id="4" name="TextBox 4"/>
            <p:cNvSpPr txBox="1"/>
            <p:nvPr/>
          </p:nvSpPr>
          <p:spPr>
            <a:xfrm>
              <a:off x="0" y="-47625"/>
              <a:ext cx="2739470" cy="2862578"/>
            </a:xfrm>
            <a:prstGeom prst="rect">
              <a:avLst/>
            </a:prstGeom>
          </p:spPr>
          <p:txBody>
            <a:bodyPr lIns="50800" tIns="50800" rIns="50800" bIns="50800" rtlCol="0" anchor="ctr"/>
            <a:lstStyle/>
            <a:p>
              <a:pPr algn="ctr">
                <a:lnSpc>
                  <a:spcPts val="3012"/>
                </a:lnSpc>
              </a:pPr>
              <a:endParaRPr/>
            </a:p>
          </p:txBody>
        </p:sp>
      </p:grpSp>
      <p:sp>
        <p:nvSpPr>
          <p:cNvPr id="5" name="Freeform 5"/>
          <p:cNvSpPr/>
          <p:nvPr/>
        </p:nvSpPr>
        <p:spPr>
          <a:xfrm>
            <a:off x="1028700" y="8942396"/>
            <a:ext cx="416467" cy="631808"/>
          </a:xfrm>
          <a:custGeom>
            <a:avLst/>
            <a:gdLst/>
            <a:ahLst/>
            <a:cxnLst/>
            <a:rect l="l" t="t" r="r" b="b"/>
            <a:pathLst>
              <a:path w="416467" h="631808">
                <a:moveTo>
                  <a:pt x="0" y="0"/>
                </a:moveTo>
                <a:lnTo>
                  <a:pt x="416467" y="0"/>
                </a:lnTo>
                <a:lnTo>
                  <a:pt x="416467" y="631808"/>
                </a:lnTo>
                <a:lnTo>
                  <a:pt x="0" y="6318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3802780" y="8656265"/>
            <a:ext cx="3874644" cy="1025166"/>
          </a:xfrm>
          <a:custGeom>
            <a:avLst/>
            <a:gdLst/>
            <a:ahLst/>
            <a:cxnLst/>
            <a:rect l="l" t="t" r="r" b="b"/>
            <a:pathLst>
              <a:path w="3874644" h="1025166">
                <a:moveTo>
                  <a:pt x="0" y="0"/>
                </a:moveTo>
                <a:lnTo>
                  <a:pt x="3874644" y="0"/>
                </a:lnTo>
                <a:lnTo>
                  <a:pt x="3874644" y="1025166"/>
                </a:lnTo>
                <a:lnTo>
                  <a:pt x="0" y="10251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5765475" y="-807462"/>
            <a:ext cx="1911949" cy="4345338"/>
          </a:xfrm>
          <a:custGeom>
            <a:avLst/>
            <a:gdLst/>
            <a:ahLst/>
            <a:cxnLst/>
            <a:rect l="l" t="t" r="r" b="b"/>
            <a:pathLst>
              <a:path w="1911949" h="4345338">
                <a:moveTo>
                  <a:pt x="0" y="0"/>
                </a:moveTo>
                <a:lnTo>
                  <a:pt x="1911949" y="0"/>
                </a:lnTo>
                <a:lnTo>
                  <a:pt x="1911949" y="4345338"/>
                </a:lnTo>
                <a:lnTo>
                  <a:pt x="0" y="43453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9144000" y="2677430"/>
            <a:ext cx="8563576" cy="5261956"/>
          </a:xfrm>
          <a:custGeom>
            <a:avLst/>
            <a:gdLst/>
            <a:ahLst/>
            <a:cxnLst/>
            <a:rect l="l" t="t" r="r" b="b"/>
            <a:pathLst>
              <a:path w="8563576" h="5261956">
                <a:moveTo>
                  <a:pt x="0" y="0"/>
                </a:moveTo>
                <a:lnTo>
                  <a:pt x="8563576" y="0"/>
                </a:lnTo>
                <a:lnTo>
                  <a:pt x="8563576" y="5261957"/>
                </a:lnTo>
                <a:lnTo>
                  <a:pt x="0" y="5261957"/>
                </a:lnTo>
                <a:lnTo>
                  <a:pt x="0" y="0"/>
                </a:lnTo>
                <a:close/>
              </a:path>
            </a:pathLst>
          </a:custGeom>
          <a:blipFill>
            <a:blip r:embed="rId8"/>
            <a:stretch>
              <a:fillRect/>
            </a:stretch>
          </a:blipFill>
        </p:spPr>
        <p:txBody>
          <a:bodyPr/>
          <a:lstStyle/>
          <a:p>
            <a:endParaRPr lang="en-US"/>
          </a:p>
        </p:txBody>
      </p:sp>
      <p:sp>
        <p:nvSpPr>
          <p:cNvPr id="9" name="TextBox 9"/>
          <p:cNvSpPr txBox="1"/>
          <p:nvPr/>
        </p:nvSpPr>
        <p:spPr>
          <a:xfrm>
            <a:off x="1028700" y="1028700"/>
            <a:ext cx="8115300" cy="2194179"/>
          </a:xfrm>
          <a:prstGeom prst="rect">
            <a:avLst/>
          </a:prstGeom>
        </p:spPr>
        <p:txBody>
          <a:bodyPr lIns="0" tIns="0" rIns="0" bIns="0" rtlCol="0" anchor="t">
            <a:spAutoFit/>
          </a:bodyPr>
          <a:lstStyle/>
          <a:p>
            <a:pPr marL="0" lvl="0" indent="0" algn="l">
              <a:lnSpc>
                <a:spcPts val="5808"/>
              </a:lnSpc>
            </a:pPr>
            <a:r>
              <a:rPr lang="en-US" sz="4800">
                <a:solidFill>
                  <a:srgbClr val="5F6F52"/>
                </a:solidFill>
                <a:latin typeface="Sunborn"/>
                <a:ea typeface="Sunborn"/>
                <a:cs typeface="Sunborn"/>
                <a:sym typeface="Sunborn"/>
              </a:rPr>
              <a:t>Own Experiment 2 - Container Isolation Test</a:t>
            </a:r>
          </a:p>
        </p:txBody>
      </p:sp>
      <p:sp>
        <p:nvSpPr>
          <p:cNvPr id="10" name="TextBox 10"/>
          <p:cNvSpPr txBox="1"/>
          <p:nvPr/>
        </p:nvSpPr>
        <p:spPr>
          <a:xfrm>
            <a:off x="285381" y="3154517"/>
            <a:ext cx="9144000" cy="4784870"/>
          </a:xfrm>
          <a:prstGeom prst="rect">
            <a:avLst/>
          </a:prstGeom>
        </p:spPr>
        <p:txBody>
          <a:bodyPr lIns="0" tIns="0" rIns="0" bIns="0" rtlCol="0" anchor="t">
            <a:spAutoFit/>
          </a:bodyPr>
          <a:lstStyle/>
          <a:p>
            <a:pPr marL="845267" lvl="1" indent="-422633" algn="l">
              <a:lnSpc>
                <a:spcPts val="5481"/>
              </a:lnSpc>
              <a:buFont typeface="Arial"/>
              <a:buChar char="•"/>
            </a:pPr>
            <a:r>
              <a:rPr lang="en-US" sz="3915">
                <a:solidFill>
                  <a:srgbClr val="5F6F52"/>
                </a:solidFill>
                <a:latin typeface="Gotham"/>
                <a:ea typeface="Gotham"/>
                <a:cs typeface="Gotham"/>
                <a:sym typeface="Gotham"/>
              </a:rPr>
              <a:t>Tested container isolation by deploying multiple applications in separate containers.</a:t>
            </a:r>
          </a:p>
          <a:p>
            <a:pPr marL="845267" lvl="1" indent="-422633" algn="l">
              <a:lnSpc>
                <a:spcPts val="5481"/>
              </a:lnSpc>
              <a:buFont typeface="Arial"/>
              <a:buChar char="•"/>
            </a:pPr>
            <a:r>
              <a:rPr lang="en-US" sz="3915">
                <a:solidFill>
                  <a:srgbClr val="5F6F52"/>
                </a:solidFill>
                <a:latin typeface="Gotham"/>
                <a:ea typeface="Gotham"/>
                <a:cs typeface="Gotham"/>
                <a:sym typeface="Gotham"/>
              </a:rPr>
              <a:t>Attack on one container did not affect others, proving isolation limits breach spread.</a:t>
            </a:r>
          </a:p>
          <a:p>
            <a:pPr marL="0" lvl="0" indent="0" algn="l">
              <a:lnSpc>
                <a:spcPts val="5481"/>
              </a:lnSpc>
            </a:pPr>
            <a:endParaRPr lang="en-US" sz="3915">
              <a:solidFill>
                <a:srgbClr val="5F6F52"/>
              </a:solidFill>
              <a:latin typeface="Gotham"/>
              <a:ea typeface="Gotham"/>
              <a:cs typeface="Gotham"/>
              <a:sym typeface="Gotham"/>
            </a:endParaRPr>
          </a:p>
        </p:txBody>
      </p:sp>
      <p:sp>
        <p:nvSpPr>
          <p:cNvPr id="11" name="TextBox 11"/>
          <p:cNvSpPr txBox="1"/>
          <p:nvPr/>
        </p:nvSpPr>
        <p:spPr>
          <a:xfrm>
            <a:off x="1671588" y="8964820"/>
            <a:ext cx="7472412" cy="529811"/>
          </a:xfrm>
          <a:prstGeom prst="rect">
            <a:avLst/>
          </a:prstGeom>
        </p:spPr>
        <p:txBody>
          <a:bodyPr lIns="0" tIns="0" rIns="0" bIns="0" rtlCol="0" anchor="t">
            <a:spAutoFit/>
          </a:bodyPr>
          <a:lstStyle/>
          <a:p>
            <a:pPr marL="0" lvl="0" indent="0" algn="l">
              <a:lnSpc>
                <a:spcPts val="4397"/>
              </a:lnSpc>
              <a:spcBef>
                <a:spcPct val="0"/>
              </a:spcBef>
            </a:pPr>
            <a:r>
              <a:rPr lang="en-US" sz="3141">
                <a:solidFill>
                  <a:srgbClr val="5F6F52"/>
                </a:solidFill>
                <a:latin typeface="Gotham"/>
                <a:ea typeface="Gotham"/>
                <a:cs typeface="Gotham"/>
                <a:sym typeface="Gotham"/>
              </a:rPr>
              <a:t>Timmerman Industries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EDDD"/>
        </a:solidFill>
        <a:effectLst/>
      </p:bgPr>
    </p:bg>
    <p:spTree>
      <p:nvGrpSpPr>
        <p:cNvPr id="1" name=""/>
        <p:cNvGrpSpPr/>
        <p:nvPr/>
      </p:nvGrpSpPr>
      <p:grpSpPr>
        <a:xfrm>
          <a:off x="0" y="0"/>
          <a:ext cx="0" cy="0"/>
          <a:chOff x="0" y="0"/>
          <a:chExt cx="0" cy="0"/>
        </a:xfrm>
      </p:grpSpPr>
      <p:grpSp>
        <p:nvGrpSpPr>
          <p:cNvPr id="2" name="Group 2"/>
          <p:cNvGrpSpPr/>
          <p:nvPr/>
        </p:nvGrpSpPr>
        <p:grpSpPr>
          <a:xfrm>
            <a:off x="-343332" y="-275746"/>
            <a:ext cx="10401426" cy="10688023"/>
            <a:chOff x="0" y="0"/>
            <a:chExt cx="2739470" cy="2814953"/>
          </a:xfrm>
        </p:grpSpPr>
        <p:sp>
          <p:nvSpPr>
            <p:cNvPr id="3" name="Freeform 3"/>
            <p:cNvSpPr/>
            <p:nvPr/>
          </p:nvSpPr>
          <p:spPr>
            <a:xfrm>
              <a:off x="0" y="0"/>
              <a:ext cx="2739470" cy="2814953"/>
            </a:xfrm>
            <a:custGeom>
              <a:avLst/>
              <a:gdLst/>
              <a:ahLst/>
              <a:cxnLst/>
              <a:rect l="l" t="t" r="r" b="b"/>
              <a:pathLst>
                <a:path w="2739470" h="2814953">
                  <a:moveTo>
                    <a:pt x="0" y="0"/>
                  </a:moveTo>
                  <a:lnTo>
                    <a:pt x="2739470" y="0"/>
                  </a:lnTo>
                  <a:lnTo>
                    <a:pt x="2739470" y="2814953"/>
                  </a:lnTo>
                  <a:lnTo>
                    <a:pt x="0" y="2814953"/>
                  </a:lnTo>
                  <a:close/>
                </a:path>
              </a:pathLst>
            </a:custGeom>
            <a:solidFill>
              <a:srgbClr val="D6DAC8"/>
            </a:solidFill>
          </p:spPr>
          <p:txBody>
            <a:bodyPr/>
            <a:lstStyle/>
            <a:p>
              <a:endParaRPr lang="en-US"/>
            </a:p>
          </p:txBody>
        </p:sp>
        <p:sp>
          <p:nvSpPr>
            <p:cNvPr id="4" name="TextBox 4"/>
            <p:cNvSpPr txBox="1"/>
            <p:nvPr/>
          </p:nvSpPr>
          <p:spPr>
            <a:xfrm>
              <a:off x="0" y="-47625"/>
              <a:ext cx="2739470" cy="2862578"/>
            </a:xfrm>
            <a:prstGeom prst="rect">
              <a:avLst/>
            </a:prstGeom>
          </p:spPr>
          <p:txBody>
            <a:bodyPr lIns="50800" tIns="50800" rIns="50800" bIns="50800" rtlCol="0" anchor="ctr"/>
            <a:lstStyle/>
            <a:p>
              <a:pPr algn="ctr">
                <a:lnSpc>
                  <a:spcPts val="3012"/>
                </a:lnSpc>
              </a:pPr>
              <a:endParaRPr/>
            </a:p>
          </p:txBody>
        </p:sp>
      </p:grpSp>
      <p:sp>
        <p:nvSpPr>
          <p:cNvPr id="5" name="Freeform 5"/>
          <p:cNvSpPr/>
          <p:nvPr/>
        </p:nvSpPr>
        <p:spPr>
          <a:xfrm>
            <a:off x="1028700" y="8942396"/>
            <a:ext cx="416467" cy="631808"/>
          </a:xfrm>
          <a:custGeom>
            <a:avLst/>
            <a:gdLst/>
            <a:ahLst/>
            <a:cxnLst/>
            <a:rect l="l" t="t" r="r" b="b"/>
            <a:pathLst>
              <a:path w="416467" h="631808">
                <a:moveTo>
                  <a:pt x="0" y="0"/>
                </a:moveTo>
                <a:lnTo>
                  <a:pt x="416467" y="0"/>
                </a:lnTo>
                <a:lnTo>
                  <a:pt x="416467" y="631808"/>
                </a:lnTo>
                <a:lnTo>
                  <a:pt x="0" y="6318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3802780" y="8656265"/>
            <a:ext cx="3874644" cy="1025166"/>
          </a:xfrm>
          <a:custGeom>
            <a:avLst/>
            <a:gdLst/>
            <a:ahLst/>
            <a:cxnLst/>
            <a:rect l="l" t="t" r="r" b="b"/>
            <a:pathLst>
              <a:path w="3874644" h="1025166">
                <a:moveTo>
                  <a:pt x="0" y="0"/>
                </a:moveTo>
                <a:lnTo>
                  <a:pt x="3874644" y="0"/>
                </a:lnTo>
                <a:lnTo>
                  <a:pt x="3874644" y="1025166"/>
                </a:lnTo>
                <a:lnTo>
                  <a:pt x="0" y="10251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5765475" y="-807462"/>
            <a:ext cx="1911949" cy="4345338"/>
          </a:xfrm>
          <a:custGeom>
            <a:avLst/>
            <a:gdLst/>
            <a:ahLst/>
            <a:cxnLst/>
            <a:rect l="l" t="t" r="r" b="b"/>
            <a:pathLst>
              <a:path w="1911949" h="4345338">
                <a:moveTo>
                  <a:pt x="0" y="0"/>
                </a:moveTo>
                <a:lnTo>
                  <a:pt x="1911949" y="0"/>
                </a:lnTo>
                <a:lnTo>
                  <a:pt x="1911949" y="4345338"/>
                </a:lnTo>
                <a:lnTo>
                  <a:pt x="0" y="43453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9076413" y="2649816"/>
            <a:ext cx="8601011" cy="5120602"/>
          </a:xfrm>
          <a:custGeom>
            <a:avLst/>
            <a:gdLst/>
            <a:ahLst/>
            <a:cxnLst/>
            <a:rect l="l" t="t" r="r" b="b"/>
            <a:pathLst>
              <a:path w="8601011" h="5120602">
                <a:moveTo>
                  <a:pt x="0" y="0"/>
                </a:moveTo>
                <a:lnTo>
                  <a:pt x="8601011" y="0"/>
                </a:lnTo>
                <a:lnTo>
                  <a:pt x="8601011" y="5120602"/>
                </a:lnTo>
                <a:lnTo>
                  <a:pt x="0" y="5120602"/>
                </a:lnTo>
                <a:lnTo>
                  <a:pt x="0" y="0"/>
                </a:lnTo>
                <a:close/>
              </a:path>
            </a:pathLst>
          </a:custGeom>
          <a:blipFill>
            <a:blip r:embed="rId8"/>
            <a:stretch>
              <a:fillRect/>
            </a:stretch>
          </a:blipFill>
        </p:spPr>
        <p:txBody>
          <a:bodyPr/>
          <a:lstStyle/>
          <a:p>
            <a:endParaRPr lang="en-US"/>
          </a:p>
        </p:txBody>
      </p:sp>
      <p:sp>
        <p:nvSpPr>
          <p:cNvPr id="9" name="TextBox 9"/>
          <p:cNvSpPr txBox="1"/>
          <p:nvPr/>
        </p:nvSpPr>
        <p:spPr>
          <a:xfrm>
            <a:off x="1028700" y="1028700"/>
            <a:ext cx="8115300" cy="1460754"/>
          </a:xfrm>
          <a:prstGeom prst="rect">
            <a:avLst/>
          </a:prstGeom>
        </p:spPr>
        <p:txBody>
          <a:bodyPr lIns="0" tIns="0" rIns="0" bIns="0" rtlCol="0" anchor="t">
            <a:spAutoFit/>
          </a:bodyPr>
          <a:lstStyle/>
          <a:p>
            <a:pPr marL="0" lvl="0" indent="0" algn="l">
              <a:lnSpc>
                <a:spcPts val="5808"/>
              </a:lnSpc>
            </a:pPr>
            <a:r>
              <a:rPr lang="en-US" sz="4800">
                <a:solidFill>
                  <a:srgbClr val="5F6F52"/>
                </a:solidFill>
                <a:latin typeface="Sunborn"/>
                <a:ea typeface="Sunborn"/>
                <a:cs typeface="Sunborn"/>
                <a:sym typeface="Sunborn"/>
              </a:rPr>
              <a:t>Own Experiment 3 - Performance Impact</a:t>
            </a:r>
          </a:p>
        </p:txBody>
      </p:sp>
      <p:sp>
        <p:nvSpPr>
          <p:cNvPr id="10" name="TextBox 10"/>
          <p:cNvSpPr txBox="1"/>
          <p:nvPr/>
        </p:nvSpPr>
        <p:spPr>
          <a:xfrm>
            <a:off x="114374" y="3044445"/>
            <a:ext cx="9029626" cy="4725973"/>
          </a:xfrm>
          <a:prstGeom prst="rect">
            <a:avLst/>
          </a:prstGeom>
        </p:spPr>
        <p:txBody>
          <a:bodyPr lIns="0" tIns="0" rIns="0" bIns="0" rtlCol="0" anchor="t">
            <a:spAutoFit/>
          </a:bodyPr>
          <a:lstStyle/>
          <a:p>
            <a:pPr marL="834694" lvl="1" indent="-417347" algn="l">
              <a:lnSpc>
                <a:spcPts val="5412"/>
              </a:lnSpc>
              <a:buFont typeface="Arial"/>
              <a:buChar char="•"/>
            </a:pPr>
            <a:r>
              <a:rPr lang="en-US" sz="3866">
                <a:solidFill>
                  <a:srgbClr val="5F6F52"/>
                </a:solidFill>
                <a:latin typeface="Gotham"/>
                <a:ea typeface="Gotham"/>
                <a:cs typeface="Gotham"/>
                <a:sym typeface="Gotham"/>
              </a:rPr>
              <a:t>Evaluated performance impact of Zero Trust policies.</a:t>
            </a:r>
          </a:p>
          <a:p>
            <a:pPr marL="834694" lvl="1" indent="-417347" algn="l">
              <a:lnSpc>
                <a:spcPts val="5412"/>
              </a:lnSpc>
              <a:buFont typeface="Arial"/>
              <a:buChar char="•"/>
            </a:pPr>
            <a:r>
              <a:rPr lang="en-US" sz="3866">
                <a:solidFill>
                  <a:srgbClr val="5F6F52"/>
                </a:solidFill>
                <a:latin typeface="Gotham"/>
                <a:ea typeface="Gotham"/>
                <a:cs typeface="Gotham"/>
                <a:sym typeface="Gotham"/>
              </a:rPr>
              <a:t>Response time increased slightly from 200ms to 220ms but the security benefits outweighed the minor performance overhead.</a:t>
            </a:r>
          </a:p>
          <a:p>
            <a:pPr marL="0" lvl="0" indent="0" algn="l">
              <a:lnSpc>
                <a:spcPts val="5412"/>
              </a:lnSpc>
            </a:pPr>
            <a:endParaRPr lang="en-US" sz="3866">
              <a:solidFill>
                <a:srgbClr val="5F6F52"/>
              </a:solidFill>
              <a:latin typeface="Gotham"/>
              <a:ea typeface="Gotham"/>
              <a:cs typeface="Gotham"/>
              <a:sym typeface="Gotham"/>
            </a:endParaRPr>
          </a:p>
        </p:txBody>
      </p:sp>
      <p:sp>
        <p:nvSpPr>
          <p:cNvPr id="11" name="TextBox 11"/>
          <p:cNvSpPr txBox="1"/>
          <p:nvPr/>
        </p:nvSpPr>
        <p:spPr>
          <a:xfrm>
            <a:off x="1671588" y="8964820"/>
            <a:ext cx="7472412" cy="529811"/>
          </a:xfrm>
          <a:prstGeom prst="rect">
            <a:avLst/>
          </a:prstGeom>
        </p:spPr>
        <p:txBody>
          <a:bodyPr lIns="0" tIns="0" rIns="0" bIns="0" rtlCol="0" anchor="t">
            <a:spAutoFit/>
          </a:bodyPr>
          <a:lstStyle/>
          <a:p>
            <a:pPr marL="0" lvl="0" indent="0" algn="l">
              <a:lnSpc>
                <a:spcPts val="4397"/>
              </a:lnSpc>
              <a:spcBef>
                <a:spcPct val="0"/>
              </a:spcBef>
            </a:pPr>
            <a:r>
              <a:rPr lang="en-US" sz="3141">
                <a:solidFill>
                  <a:srgbClr val="5F6F52"/>
                </a:solidFill>
                <a:latin typeface="Gotham"/>
                <a:ea typeface="Gotham"/>
                <a:cs typeface="Gotham"/>
                <a:sym typeface="Gotham"/>
              </a:rPr>
              <a:t>Timmerman Industries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EDDD"/>
        </a:solidFill>
        <a:effectLst/>
      </p:bgPr>
    </p:bg>
    <p:spTree>
      <p:nvGrpSpPr>
        <p:cNvPr id="1" name=""/>
        <p:cNvGrpSpPr/>
        <p:nvPr/>
      </p:nvGrpSpPr>
      <p:grpSpPr>
        <a:xfrm>
          <a:off x="0" y="0"/>
          <a:ext cx="0" cy="0"/>
          <a:chOff x="0" y="0"/>
          <a:chExt cx="0" cy="0"/>
        </a:xfrm>
      </p:grpSpPr>
      <p:grpSp>
        <p:nvGrpSpPr>
          <p:cNvPr id="2" name="Group 2"/>
          <p:cNvGrpSpPr/>
          <p:nvPr/>
        </p:nvGrpSpPr>
        <p:grpSpPr>
          <a:xfrm>
            <a:off x="-343332" y="-275746"/>
            <a:ext cx="10401426" cy="10688023"/>
            <a:chOff x="0" y="0"/>
            <a:chExt cx="2739470" cy="2814953"/>
          </a:xfrm>
        </p:grpSpPr>
        <p:sp>
          <p:nvSpPr>
            <p:cNvPr id="3" name="Freeform 3"/>
            <p:cNvSpPr/>
            <p:nvPr/>
          </p:nvSpPr>
          <p:spPr>
            <a:xfrm>
              <a:off x="0" y="0"/>
              <a:ext cx="2739470" cy="2814953"/>
            </a:xfrm>
            <a:custGeom>
              <a:avLst/>
              <a:gdLst/>
              <a:ahLst/>
              <a:cxnLst/>
              <a:rect l="l" t="t" r="r" b="b"/>
              <a:pathLst>
                <a:path w="2739470" h="2814953">
                  <a:moveTo>
                    <a:pt x="0" y="0"/>
                  </a:moveTo>
                  <a:lnTo>
                    <a:pt x="2739470" y="0"/>
                  </a:lnTo>
                  <a:lnTo>
                    <a:pt x="2739470" y="2814953"/>
                  </a:lnTo>
                  <a:lnTo>
                    <a:pt x="0" y="2814953"/>
                  </a:lnTo>
                  <a:close/>
                </a:path>
              </a:pathLst>
            </a:custGeom>
            <a:solidFill>
              <a:srgbClr val="D6DAC8"/>
            </a:solidFill>
          </p:spPr>
          <p:txBody>
            <a:bodyPr/>
            <a:lstStyle/>
            <a:p>
              <a:endParaRPr lang="en-US"/>
            </a:p>
          </p:txBody>
        </p:sp>
        <p:sp>
          <p:nvSpPr>
            <p:cNvPr id="4" name="TextBox 4"/>
            <p:cNvSpPr txBox="1"/>
            <p:nvPr/>
          </p:nvSpPr>
          <p:spPr>
            <a:xfrm>
              <a:off x="0" y="-47625"/>
              <a:ext cx="2739470" cy="2862578"/>
            </a:xfrm>
            <a:prstGeom prst="rect">
              <a:avLst/>
            </a:prstGeom>
          </p:spPr>
          <p:txBody>
            <a:bodyPr lIns="50800" tIns="50800" rIns="50800" bIns="50800" rtlCol="0" anchor="ctr"/>
            <a:lstStyle/>
            <a:p>
              <a:pPr algn="ctr">
                <a:lnSpc>
                  <a:spcPts val="3012"/>
                </a:lnSpc>
              </a:pPr>
              <a:endParaRPr/>
            </a:p>
          </p:txBody>
        </p:sp>
      </p:grpSp>
      <p:sp>
        <p:nvSpPr>
          <p:cNvPr id="5" name="Freeform 5"/>
          <p:cNvSpPr/>
          <p:nvPr/>
        </p:nvSpPr>
        <p:spPr>
          <a:xfrm>
            <a:off x="1028700" y="8942396"/>
            <a:ext cx="416467" cy="631808"/>
          </a:xfrm>
          <a:custGeom>
            <a:avLst/>
            <a:gdLst/>
            <a:ahLst/>
            <a:cxnLst/>
            <a:rect l="l" t="t" r="r" b="b"/>
            <a:pathLst>
              <a:path w="416467" h="631808">
                <a:moveTo>
                  <a:pt x="0" y="0"/>
                </a:moveTo>
                <a:lnTo>
                  <a:pt x="416467" y="0"/>
                </a:lnTo>
                <a:lnTo>
                  <a:pt x="416467" y="631808"/>
                </a:lnTo>
                <a:lnTo>
                  <a:pt x="0" y="6318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3802780" y="8656265"/>
            <a:ext cx="3874644" cy="1025166"/>
          </a:xfrm>
          <a:custGeom>
            <a:avLst/>
            <a:gdLst/>
            <a:ahLst/>
            <a:cxnLst/>
            <a:rect l="l" t="t" r="r" b="b"/>
            <a:pathLst>
              <a:path w="3874644" h="1025166">
                <a:moveTo>
                  <a:pt x="0" y="0"/>
                </a:moveTo>
                <a:lnTo>
                  <a:pt x="3874644" y="0"/>
                </a:lnTo>
                <a:lnTo>
                  <a:pt x="3874644" y="1025166"/>
                </a:lnTo>
                <a:lnTo>
                  <a:pt x="0" y="10251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5765475" y="-807462"/>
            <a:ext cx="1911949" cy="4345338"/>
          </a:xfrm>
          <a:custGeom>
            <a:avLst/>
            <a:gdLst/>
            <a:ahLst/>
            <a:cxnLst/>
            <a:rect l="l" t="t" r="r" b="b"/>
            <a:pathLst>
              <a:path w="1911949" h="4345338">
                <a:moveTo>
                  <a:pt x="0" y="0"/>
                </a:moveTo>
                <a:lnTo>
                  <a:pt x="1911949" y="0"/>
                </a:lnTo>
                <a:lnTo>
                  <a:pt x="1911949" y="4345338"/>
                </a:lnTo>
                <a:lnTo>
                  <a:pt x="0" y="43453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9144000" y="2573634"/>
            <a:ext cx="8844975" cy="5272966"/>
          </a:xfrm>
          <a:custGeom>
            <a:avLst/>
            <a:gdLst/>
            <a:ahLst/>
            <a:cxnLst/>
            <a:rect l="l" t="t" r="r" b="b"/>
            <a:pathLst>
              <a:path w="8844975" h="5272966">
                <a:moveTo>
                  <a:pt x="0" y="0"/>
                </a:moveTo>
                <a:lnTo>
                  <a:pt x="8844975" y="0"/>
                </a:lnTo>
                <a:lnTo>
                  <a:pt x="8844975" y="5272966"/>
                </a:lnTo>
                <a:lnTo>
                  <a:pt x="0" y="5272966"/>
                </a:lnTo>
                <a:lnTo>
                  <a:pt x="0" y="0"/>
                </a:lnTo>
                <a:close/>
              </a:path>
            </a:pathLst>
          </a:custGeom>
          <a:blipFill>
            <a:blip r:embed="rId8"/>
            <a:stretch>
              <a:fillRect/>
            </a:stretch>
          </a:blipFill>
        </p:spPr>
        <p:txBody>
          <a:bodyPr/>
          <a:lstStyle/>
          <a:p>
            <a:endParaRPr lang="en-US"/>
          </a:p>
        </p:txBody>
      </p:sp>
      <p:sp>
        <p:nvSpPr>
          <p:cNvPr id="9" name="TextBox 9"/>
          <p:cNvSpPr txBox="1"/>
          <p:nvPr/>
        </p:nvSpPr>
        <p:spPr>
          <a:xfrm>
            <a:off x="1028700" y="1028700"/>
            <a:ext cx="8115300" cy="2194179"/>
          </a:xfrm>
          <a:prstGeom prst="rect">
            <a:avLst/>
          </a:prstGeom>
        </p:spPr>
        <p:txBody>
          <a:bodyPr lIns="0" tIns="0" rIns="0" bIns="0" rtlCol="0" anchor="t">
            <a:spAutoFit/>
          </a:bodyPr>
          <a:lstStyle/>
          <a:p>
            <a:pPr marL="0" lvl="0" indent="0" algn="l">
              <a:lnSpc>
                <a:spcPts val="5808"/>
              </a:lnSpc>
            </a:pPr>
            <a:r>
              <a:rPr lang="en-US" sz="4800">
                <a:solidFill>
                  <a:srgbClr val="5F6F52"/>
                </a:solidFill>
                <a:latin typeface="Sunborn"/>
                <a:ea typeface="Sunborn"/>
                <a:cs typeface="Sunborn"/>
                <a:sym typeface="Sunborn"/>
              </a:rPr>
              <a:t>Own Experiment 4 - Incident Response Simulation</a:t>
            </a:r>
          </a:p>
        </p:txBody>
      </p:sp>
      <p:sp>
        <p:nvSpPr>
          <p:cNvPr id="10" name="TextBox 10"/>
          <p:cNvSpPr txBox="1"/>
          <p:nvPr/>
        </p:nvSpPr>
        <p:spPr>
          <a:xfrm>
            <a:off x="0" y="3044445"/>
            <a:ext cx="9144000" cy="4784870"/>
          </a:xfrm>
          <a:prstGeom prst="rect">
            <a:avLst/>
          </a:prstGeom>
        </p:spPr>
        <p:txBody>
          <a:bodyPr lIns="0" tIns="0" rIns="0" bIns="0" rtlCol="0" anchor="t">
            <a:spAutoFit/>
          </a:bodyPr>
          <a:lstStyle/>
          <a:p>
            <a:pPr marL="845267" lvl="1" indent="-422633" algn="l">
              <a:lnSpc>
                <a:spcPts val="5481"/>
              </a:lnSpc>
              <a:buFont typeface="Arial"/>
              <a:buChar char="•"/>
            </a:pPr>
            <a:r>
              <a:rPr lang="en-US" sz="3915">
                <a:solidFill>
                  <a:srgbClr val="5F6F52"/>
                </a:solidFill>
                <a:latin typeface="Gotham"/>
                <a:ea typeface="Gotham"/>
                <a:cs typeface="Gotham"/>
                <a:sym typeface="Gotham"/>
              </a:rPr>
              <a:t>Conducted a security breach simulation in a containerized environment.</a:t>
            </a:r>
          </a:p>
          <a:p>
            <a:pPr marL="845267" lvl="1" indent="-422633" algn="l">
              <a:lnSpc>
                <a:spcPts val="5481"/>
              </a:lnSpc>
              <a:buFont typeface="Arial"/>
              <a:buChar char="•"/>
            </a:pPr>
            <a:r>
              <a:rPr lang="en-US" sz="3915">
                <a:solidFill>
                  <a:srgbClr val="5F6F52"/>
                </a:solidFill>
                <a:latin typeface="Gotham"/>
                <a:ea typeface="Gotham"/>
                <a:cs typeface="Gotham"/>
                <a:sym typeface="Gotham"/>
              </a:rPr>
              <a:t>The response time improved by 25% due to clear communication and predefined protocols.</a:t>
            </a:r>
          </a:p>
          <a:p>
            <a:pPr marL="0" lvl="0" indent="0" algn="l">
              <a:lnSpc>
                <a:spcPts val="5481"/>
              </a:lnSpc>
            </a:pPr>
            <a:endParaRPr lang="en-US" sz="3915">
              <a:solidFill>
                <a:srgbClr val="5F6F52"/>
              </a:solidFill>
              <a:latin typeface="Gotham"/>
              <a:ea typeface="Gotham"/>
              <a:cs typeface="Gotham"/>
              <a:sym typeface="Gotham"/>
            </a:endParaRPr>
          </a:p>
        </p:txBody>
      </p:sp>
      <p:sp>
        <p:nvSpPr>
          <p:cNvPr id="11" name="TextBox 11"/>
          <p:cNvSpPr txBox="1"/>
          <p:nvPr/>
        </p:nvSpPr>
        <p:spPr>
          <a:xfrm>
            <a:off x="1671588" y="8964820"/>
            <a:ext cx="7472412" cy="529811"/>
          </a:xfrm>
          <a:prstGeom prst="rect">
            <a:avLst/>
          </a:prstGeom>
        </p:spPr>
        <p:txBody>
          <a:bodyPr lIns="0" tIns="0" rIns="0" bIns="0" rtlCol="0" anchor="t">
            <a:spAutoFit/>
          </a:bodyPr>
          <a:lstStyle/>
          <a:p>
            <a:pPr marL="0" lvl="0" indent="0" algn="l">
              <a:lnSpc>
                <a:spcPts val="4397"/>
              </a:lnSpc>
              <a:spcBef>
                <a:spcPct val="0"/>
              </a:spcBef>
            </a:pPr>
            <a:r>
              <a:rPr lang="en-US" sz="3141">
                <a:solidFill>
                  <a:srgbClr val="5F6F52"/>
                </a:solidFill>
                <a:latin typeface="Gotham"/>
                <a:ea typeface="Gotham"/>
                <a:cs typeface="Gotham"/>
                <a:sym typeface="Gotham"/>
              </a:rPr>
              <a:t>Timmerman Industries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EDDD"/>
        </a:solidFill>
        <a:effectLst/>
      </p:bgPr>
    </p:bg>
    <p:spTree>
      <p:nvGrpSpPr>
        <p:cNvPr id="1" name=""/>
        <p:cNvGrpSpPr/>
        <p:nvPr/>
      </p:nvGrpSpPr>
      <p:grpSpPr>
        <a:xfrm>
          <a:off x="0" y="0"/>
          <a:ext cx="0" cy="0"/>
          <a:chOff x="0" y="0"/>
          <a:chExt cx="0" cy="0"/>
        </a:xfrm>
      </p:grpSpPr>
      <p:grpSp>
        <p:nvGrpSpPr>
          <p:cNvPr id="2" name="Group 2"/>
          <p:cNvGrpSpPr/>
          <p:nvPr/>
        </p:nvGrpSpPr>
        <p:grpSpPr>
          <a:xfrm>
            <a:off x="-343332" y="-275746"/>
            <a:ext cx="16710271" cy="10688023"/>
            <a:chOff x="0" y="0"/>
            <a:chExt cx="4401059" cy="2814953"/>
          </a:xfrm>
        </p:grpSpPr>
        <p:sp>
          <p:nvSpPr>
            <p:cNvPr id="3" name="Freeform 3"/>
            <p:cNvSpPr/>
            <p:nvPr/>
          </p:nvSpPr>
          <p:spPr>
            <a:xfrm>
              <a:off x="0" y="0"/>
              <a:ext cx="4401059" cy="2814953"/>
            </a:xfrm>
            <a:custGeom>
              <a:avLst/>
              <a:gdLst/>
              <a:ahLst/>
              <a:cxnLst/>
              <a:rect l="l" t="t" r="r" b="b"/>
              <a:pathLst>
                <a:path w="4401059" h="2814953">
                  <a:moveTo>
                    <a:pt x="0" y="0"/>
                  </a:moveTo>
                  <a:lnTo>
                    <a:pt x="4401059" y="0"/>
                  </a:lnTo>
                  <a:lnTo>
                    <a:pt x="4401059" y="2814953"/>
                  </a:lnTo>
                  <a:lnTo>
                    <a:pt x="0" y="2814953"/>
                  </a:lnTo>
                  <a:close/>
                </a:path>
              </a:pathLst>
            </a:custGeom>
            <a:solidFill>
              <a:srgbClr val="D6DAC8"/>
            </a:solidFill>
          </p:spPr>
          <p:txBody>
            <a:bodyPr/>
            <a:lstStyle/>
            <a:p>
              <a:endParaRPr lang="en-US"/>
            </a:p>
          </p:txBody>
        </p:sp>
        <p:sp>
          <p:nvSpPr>
            <p:cNvPr id="4" name="TextBox 4"/>
            <p:cNvSpPr txBox="1"/>
            <p:nvPr/>
          </p:nvSpPr>
          <p:spPr>
            <a:xfrm>
              <a:off x="0" y="-47625"/>
              <a:ext cx="4401059" cy="2862578"/>
            </a:xfrm>
            <a:prstGeom prst="rect">
              <a:avLst/>
            </a:prstGeom>
          </p:spPr>
          <p:txBody>
            <a:bodyPr lIns="50800" tIns="50800" rIns="50800" bIns="50800" rtlCol="0" anchor="ctr"/>
            <a:lstStyle/>
            <a:p>
              <a:pPr algn="ctr">
                <a:lnSpc>
                  <a:spcPts val="3012"/>
                </a:lnSpc>
              </a:pPr>
              <a:endParaRPr/>
            </a:p>
          </p:txBody>
        </p:sp>
      </p:grpSp>
      <p:sp>
        <p:nvSpPr>
          <p:cNvPr id="5" name="Freeform 5"/>
          <p:cNvSpPr/>
          <p:nvPr/>
        </p:nvSpPr>
        <p:spPr>
          <a:xfrm>
            <a:off x="1028700" y="8942396"/>
            <a:ext cx="416467" cy="631808"/>
          </a:xfrm>
          <a:custGeom>
            <a:avLst/>
            <a:gdLst/>
            <a:ahLst/>
            <a:cxnLst/>
            <a:rect l="l" t="t" r="r" b="b"/>
            <a:pathLst>
              <a:path w="416467" h="631808">
                <a:moveTo>
                  <a:pt x="0" y="0"/>
                </a:moveTo>
                <a:lnTo>
                  <a:pt x="416467" y="0"/>
                </a:lnTo>
                <a:lnTo>
                  <a:pt x="416467" y="631808"/>
                </a:lnTo>
                <a:lnTo>
                  <a:pt x="0" y="6318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3802780" y="8656265"/>
            <a:ext cx="3874644" cy="1025166"/>
          </a:xfrm>
          <a:custGeom>
            <a:avLst/>
            <a:gdLst/>
            <a:ahLst/>
            <a:cxnLst/>
            <a:rect l="l" t="t" r="r" b="b"/>
            <a:pathLst>
              <a:path w="3874644" h="1025166">
                <a:moveTo>
                  <a:pt x="0" y="0"/>
                </a:moveTo>
                <a:lnTo>
                  <a:pt x="3874644" y="0"/>
                </a:lnTo>
                <a:lnTo>
                  <a:pt x="3874644" y="1025166"/>
                </a:lnTo>
                <a:lnTo>
                  <a:pt x="0" y="10251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5765475" y="-807462"/>
            <a:ext cx="1911949" cy="4345338"/>
          </a:xfrm>
          <a:custGeom>
            <a:avLst/>
            <a:gdLst/>
            <a:ahLst/>
            <a:cxnLst/>
            <a:rect l="l" t="t" r="r" b="b"/>
            <a:pathLst>
              <a:path w="1911949" h="4345338">
                <a:moveTo>
                  <a:pt x="0" y="0"/>
                </a:moveTo>
                <a:lnTo>
                  <a:pt x="1911949" y="0"/>
                </a:lnTo>
                <a:lnTo>
                  <a:pt x="1911949" y="4345338"/>
                </a:lnTo>
                <a:lnTo>
                  <a:pt x="0" y="43453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p:cNvSpPr txBox="1"/>
          <p:nvPr/>
        </p:nvSpPr>
        <p:spPr>
          <a:xfrm>
            <a:off x="1028700" y="1019175"/>
            <a:ext cx="10798913" cy="1681470"/>
          </a:xfrm>
          <a:prstGeom prst="rect">
            <a:avLst/>
          </a:prstGeom>
        </p:spPr>
        <p:txBody>
          <a:bodyPr lIns="0" tIns="0" rIns="0" bIns="0" rtlCol="0" anchor="t">
            <a:spAutoFit/>
          </a:bodyPr>
          <a:lstStyle/>
          <a:p>
            <a:pPr marL="0" lvl="0" indent="0" algn="l">
              <a:lnSpc>
                <a:spcPts val="13319"/>
              </a:lnSpc>
            </a:pPr>
            <a:r>
              <a:rPr lang="en-US" sz="11007">
                <a:solidFill>
                  <a:srgbClr val="5F6F52"/>
                </a:solidFill>
                <a:latin typeface="Sunborn"/>
                <a:ea typeface="Sunborn"/>
                <a:cs typeface="Sunborn"/>
                <a:sym typeface="Sunborn"/>
              </a:rPr>
              <a:t>Conclusion</a:t>
            </a:r>
          </a:p>
        </p:txBody>
      </p:sp>
      <p:sp>
        <p:nvSpPr>
          <p:cNvPr id="9" name="TextBox 9"/>
          <p:cNvSpPr txBox="1"/>
          <p:nvPr/>
        </p:nvSpPr>
        <p:spPr>
          <a:xfrm>
            <a:off x="1028700" y="2889187"/>
            <a:ext cx="15177440" cy="4855219"/>
          </a:xfrm>
          <a:prstGeom prst="rect">
            <a:avLst/>
          </a:prstGeom>
        </p:spPr>
        <p:txBody>
          <a:bodyPr lIns="0" tIns="0" rIns="0" bIns="0" rtlCol="0" anchor="t">
            <a:spAutoFit/>
          </a:bodyPr>
          <a:lstStyle/>
          <a:p>
            <a:pPr marL="750174" lvl="1" indent="-375087" algn="l">
              <a:lnSpc>
                <a:spcPts val="4864"/>
              </a:lnSpc>
              <a:buFont typeface="Arial"/>
              <a:buChar char="•"/>
            </a:pPr>
            <a:r>
              <a:rPr lang="en-US" sz="3474">
                <a:solidFill>
                  <a:srgbClr val="5F6F52"/>
                </a:solidFill>
                <a:latin typeface="Gotham"/>
                <a:ea typeface="Gotham"/>
                <a:cs typeface="Gotham"/>
                <a:sym typeface="Gotham"/>
              </a:rPr>
              <a:t>Zero Trust Containers Architecture enhances data security by enforcing strict access controls, micro-segmentation, and real-time monitoring.</a:t>
            </a:r>
          </a:p>
          <a:p>
            <a:pPr marL="750174" lvl="1" indent="-375087" algn="l">
              <a:lnSpc>
                <a:spcPts val="4864"/>
              </a:lnSpc>
              <a:buFont typeface="Arial"/>
              <a:buChar char="•"/>
            </a:pPr>
            <a:r>
              <a:rPr lang="en-US" sz="3474">
                <a:solidFill>
                  <a:srgbClr val="5F6F52"/>
                </a:solidFill>
                <a:latin typeface="Gotham"/>
                <a:ea typeface="Gotham"/>
                <a:cs typeface="Gotham"/>
                <a:sym typeface="Gotham"/>
              </a:rPr>
              <a:t>Experiment results show a drastic reduction in unauthorized access and successful container isolation.</a:t>
            </a:r>
          </a:p>
          <a:p>
            <a:pPr marL="750174" lvl="1" indent="-375087" algn="l">
              <a:lnSpc>
                <a:spcPts val="4864"/>
              </a:lnSpc>
              <a:buFont typeface="Arial"/>
              <a:buChar char="•"/>
            </a:pPr>
            <a:r>
              <a:rPr lang="en-US" sz="3474">
                <a:solidFill>
                  <a:srgbClr val="5F6F52"/>
                </a:solidFill>
                <a:latin typeface="Gotham"/>
                <a:ea typeface="Gotham"/>
                <a:cs typeface="Gotham"/>
                <a:sym typeface="Gotham"/>
              </a:rPr>
              <a:t>Though there’s a minor performance overhead, the security benefits are substantial.</a:t>
            </a:r>
          </a:p>
          <a:p>
            <a:pPr marL="0" lvl="0" indent="0" algn="l">
              <a:lnSpc>
                <a:spcPts val="4864"/>
              </a:lnSpc>
            </a:pPr>
            <a:endParaRPr lang="en-US" sz="3474">
              <a:solidFill>
                <a:srgbClr val="5F6F52"/>
              </a:solidFill>
              <a:latin typeface="Gotham"/>
              <a:ea typeface="Gotham"/>
              <a:cs typeface="Gotham"/>
              <a:sym typeface="Gotham"/>
            </a:endParaRPr>
          </a:p>
        </p:txBody>
      </p:sp>
      <p:sp>
        <p:nvSpPr>
          <p:cNvPr id="10" name="TextBox 10"/>
          <p:cNvSpPr txBox="1"/>
          <p:nvPr/>
        </p:nvSpPr>
        <p:spPr>
          <a:xfrm>
            <a:off x="1671588" y="8964820"/>
            <a:ext cx="7472412" cy="529811"/>
          </a:xfrm>
          <a:prstGeom prst="rect">
            <a:avLst/>
          </a:prstGeom>
        </p:spPr>
        <p:txBody>
          <a:bodyPr lIns="0" tIns="0" rIns="0" bIns="0" rtlCol="0" anchor="t">
            <a:spAutoFit/>
          </a:bodyPr>
          <a:lstStyle/>
          <a:p>
            <a:pPr marL="0" lvl="0" indent="0" algn="l">
              <a:lnSpc>
                <a:spcPts val="4397"/>
              </a:lnSpc>
              <a:spcBef>
                <a:spcPct val="0"/>
              </a:spcBef>
            </a:pPr>
            <a:r>
              <a:rPr lang="en-US" sz="3141">
                <a:solidFill>
                  <a:srgbClr val="5F6F52"/>
                </a:solidFill>
                <a:latin typeface="Gotham"/>
                <a:ea typeface="Gotham"/>
                <a:cs typeface="Gotham"/>
                <a:sym typeface="Gotham"/>
              </a:rPr>
              <a:t>Timmerman Industries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EDDD"/>
        </a:solidFill>
        <a:effectLst/>
      </p:bgPr>
    </p:bg>
    <p:spTree>
      <p:nvGrpSpPr>
        <p:cNvPr id="1" name=""/>
        <p:cNvGrpSpPr/>
        <p:nvPr/>
      </p:nvGrpSpPr>
      <p:grpSpPr>
        <a:xfrm>
          <a:off x="0" y="0"/>
          <a:ext cx="0" cy="0"/>
          <a:chOff x="0" y="0"/>
          <a:chExt cx="0" cy="0"/>
        </a:xfrm>
      </p:grpSpPr>
      <p:grpSp>
        <p:nvGrpSpPr>
          <p:cNvPr id="2" name="Group 2"/>
          <p:cNvGrpSpPr/>
          <p:nvPr/>
        </p:nvGrpSpPr>
        <p:grpSpPr>
          <a:xfrm>
            <a:off x="-343332" y="-275746"/>
            <a:ext cx="16710271" cy="10688023"/>
            <a:chOff x="0" y="0"/>
            <a:chExt cx="4401059" cy="2814953"/>
          </a:xfrm>
        </p:grpSpPr>
        <p:sp>
          <p:nvSpPr>
            <p:cNvPr id="3" name="Freeform 3"/>
            <p:cNvSpPr/>
            <p:nvPr/>
          </p:nvSpPr>
          <p:spPr>
            <a:xfrm>
              <a:off x="0" y="0"/>
              <a:ext cx="4401059" cy="2814953"/>
            </a:xfrm>
            <a:custGeom>
              <a:avLst/>
              <a:gdLst/>
              <a:ahLst/>
              <a:cxnLst/>
              <a:rect l="l" t="t" r="r" b="b"/>
              <a:pathLst>
                <a:path w="4401059" h="2814953">
                  <a:moveTo>
                    <a:pt x="0" y="0"/>
                  </a:moveTo>
                  <a:lnTo>
                    <a:pt x="4401059" y="0"/>
                  </a:lnTo>
                  <a:lnTo>
                    <a:pt x="4401059" y="2814953"/>
                  </a:lnTo>
                  <a:lnTo>
                    <a:pt x="0" y="2814953"/>
                  </a:lnTo>
                  <a:close/>
                </a:path>
              </a:pathLst>
            </a:custGeom>
            <a:solidFill>
              <a:srgbClr val="D6DAC8"/>
            </a:solidFill>
          </p:spPr>
          <p:txBody>
            <a:bodyPr/>
            <a:lstStyle/>
            <a:p>
              <a:endParaRPr lang="en-US"/>
            </a:p>
          </p:txBody>
        </p:sp>
        <p:sp>
          <p:nvSpPr>
            <p:cNvPr id="4" name="TextBox 4"/>
            <p:cNvSpPr txBox="1"/>
            <p:nvPr/>
          </p:nvSpPr>
          <p:spPr>
            <a:xfrm>
              <a:off x="0" y="-47625"/>
              <a:ext cx="4401059" cy="2862578"/>
            </a:xfrm>
            <a:prstGeom prst="rect">
              <a:avLst/>
            </a:prstGeom>
          </p:spPr>
          <p:txBody>
            <a:bodyPr lIns="50800" tIns="50800" rIns="50800" bIns="50800" rtlCol="0" anchor="ctr"/>
            <a:lstStyle/>
            <a:p>
              <a:pPr algn="ctr">
                <a:lnSpc>
                  <a:spcPts val="3012"/>
                </a:lnSpc>
              </a:pPr>
              <a:endParaRPr/>
            </a:p>
          </p:txBody>
        </p:sp>
      </p:grpSp>
      <p:sp>
        <p:nvSpPr>
          <p:cNvPr id="5" name="Freeform 5"/>
          <p:cNvSpPr/>
          <p:nvPr/>
        </p:nvSpPr>
        <p:spPr>
          <a:xfrm>
            <a:off x="1028700" y="8942396"/>
            <a:ext cx="416467" cy="631808"/>
          </a:xfrm>
          <a:custGeom>
            <a:avLst/>
            <a:gdLst/>
            <a:ahLst/>
            <a:cxnLst/>
            <a:rect l="l" t="t" r="r" b="b"/>
            <a:pathLst>
              <a:path w="416467" h="631808">
                <a:moveTo>
                  <a:pt x="0" y="0"/>
                </a:moveTo>
                <a:lnTo>
                  <a:pt x="416467" y="0"/>
                </a:lnTo>
                <a:lnTo>
                  <a:pt x="416467" y="631808"/>
                </a:lnTo>
                <a:lnTo>
                  <a:pt x="0" y="6318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13802780" y="8656265"/>
            <a:ext cx="3874644" cy="1025166"/>
          </a:xfrm>
          <a:custGeom>
            <a:avLst/>
            <a:gdLst/>
            <a:ahLst/>
            <a:cxnLst/>
            <a:rect l="l" t="t" r="r" b="b"/>
            <a:pathLst>
              <a:path w="3874644" h="1025166">
                <a:moveTo>
                  <a:pt x="0" y="0"/>
                </a:moveTo>
                <a:lnTo>
                  <a:pt x="3874644" y="0"/>
                </a:lnTo>
                <a:lnTo>
                  <a:pt x="3874644" y="1025166"/>
                </a:lnTo>
                <a:lnTo>
                  <a:pt x="0" y="10251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15765475" y="-807462"/>
            <a:ext cx="1911949" cy="4345338"/>
          </a:xfrm>
          <a:custGeom>
            <a:avLst/>
            <a:gdLst/>
            <a:ahLst/>
            <a:cxnLst/>
            <a:rect l="l" t="t" r="r" b="b"/>
            <a:pathLst>
              <a:path w="1911949" h="4345338">
                <a:moveTo>
                  <a:pt x="0" y="0"/>
                </a:moveTo>
                <a:lnTo>
                  <a:pt x="1911949" y="0"/>
                </a:lnTo>
                <a:lnTo>
                  <a:pt x="1911949" y="4345338"/>
                </a:lnTo>
                <a:lnTo>
                  <a:pt x="0" y="434533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TextBox 8"/>
          <p:cNvSpPr txBox="1"/>
          <p:nvPr/>
        </p:nvSpPr>
        <p:spPr>
          <a:xfrm>
            <a:off x="6250699" y="331924"/>
            <a:ext cx="6544145" cy="696776"/>
          </a:xfrm>
          <a:prstGeom prst="rect">
            <a:avLst/>
          </a:prstGeom>
        </p:spPr>
        <p:txBody>
          <a:bodyPr lIns="0" tIns="0" rIns="0" bIns="0" rtlCol="0" anchor="t">
            <a:spAutoFit/>
          </a:bodyPr>
          <a:lstStyle/>
          <a:p>
            <a:pPr marL="0" lvl="0" indent="0" algn="l">
              <a:lnSpc>
                <a:spcPts val="5570"/>
              </a:lnSpc>
            </a:pPr>
            <a:r>
              <a:rPr lang="en-US" sz="4603">
                <a:solidFill>
                  <a:srgbClr val="5F6F52"/>
                </a:solidFill>
                <a:latin typeface="Sunborn"/>
                <a:ea typeface="Sunborn"/>
                <a:cs typeface="Sunborn"/>
                <a:sym typeface="Sunborn"/>
              </a:rPr>
              <a:t>References</a:t>
            </a:r>
          </a:p>
        </p:txBody>
      </p:sp>
      <p:sp>
        <p:nvSpPr>
          <p:cNvPr id="9" name="TextBox 9"/>
          <p:cNvSpPr txBox="1"/>
          <p:nvPr/>
        </p:nvSpPr>
        <p:spPr>
          <a:xfrm>
            <a:off x="8852290" y="2259912"/>
            <a:ext cx="7514649" cy="5729077"/>
          </a:xfrm>
          <a:prstGeom prst="rect">
            <a:avLst/>
          </a:prstGeom>
        </p:spPr>
        <p:txBody>
          <a:bodyPr lIns="0" tIns="0" rIns="0" bIns="0" rtlCol="0" anchor="t">
            <a:spAutoFit/>
          </a:bodyPr>
          <a:lstStyle/>
          <a:p>
            <a:pPr marL="371426" lvl="1" indent="-185713" algn="l">
              <a:lnSpc>
                <a:spcPts val="2408"/>
              </a:lnSpc>
              <a:buFont typeface="Arial"/>
              <a:buChar char="•"/>
            </a:pPr>
            <a:r>
              <a:rPr lang="en-US" sz="1720">
                <a:solidFill>
                  <a:srgbClr val="5F6F52"/>
                </a:solidFill>
                <a:latin typeface="Gotham"/>
                <a:ea typeface="Gotham"/>
                <a:cs typeface="Gotham"/>
                <a:sym typeface="Gotham"/>
              </a:rPr>
              <a:t>Alzahrani, S.A. et al. (2024) ‘Evaluating the knowledge, attitudes, and practices of Saudi Arabian parents regarding red flags in developmental milestones’, Cureus [Preprint]. doi:10.7759/cureus.52769. </a:t>
            </a:r>
          </a:p>
          <a:p>
            <a:pPr marL="371426" lvl="1" indent="-185713" algn="l">
              <a:lnSpc>
                <a:spcPts val="2408"/>
              </a:lnSpc>
              <a:buFont typeface="Arial"/>
              <a:buChar char="•"/>
            </a:pPr>
            <a:r>
              <a:rPr lang="en-US" sz="1720">
                <a:solidFill>
                  <a:srgbClr val="5F6F52"/>
                </a:solidFill>
                <a:latin typeface="Gotham"/>
                <a:ea typeface="Gotham"/>
                <a:cs typeface="Gotham"/>
                <a:sym typeface="Gotham"/>
              </a:rPr>
              <a:t>Nana, H. and Yuanyuan, Y. (2022) ‘A research on data secure access control mechanism based on Zero Trust and attribute encryption in medical cloud’, 2022 IEEE 8th International Conference on Computer and Communications (ICCC)[Preprint]. doi:10.1109/iccc56324.2022.10065956. </a:t>
            </a:r>
          </a:p>
          <a:p>
            <a:pPr marL="371426" lvl="1" indent="-185713" algn="l">
              <a:lnSpc>
                <a:spcPts val="2408"/>
              </a:lnSpc>
              <a:buFont typeface="Arial"/>
              <a:buChar char="•"/>
            </a:pPr>
            <a:r>
              <a:rPr lang="en-US" sz="1720">
                <a:solidFill>
                  <a:srgbClr val="5F6F52"/>
                </a:solidFill>
                <a:latin typeface="Gotham"/>
                <a:ea typeface="Gotham"/>
                <a:cs typeface="Gotham"/>
                <a:sym typeface="Gotham"/>
              </a:rPr>
              <a:t>Zhang, J., Gardner, R. and Vukotic, I. (2022) ‘Anomaly detection in wide area network meshes using two machine learning algorithms’, Future Generation Computer Systems, 93, pp. 418–426. doi:10.1016/j.future.2018.07.023. </a:t>
            </a:r>
          </a:p>
          <a:p>
            <a:pPr marL="371426" lvl="1" indent="-185713" algn="l">
              <a:lnSpc>
                <a:spcPts val="2408"/>
              </a:lnSpc>
              <a:buFont typeface="Arial"/>
              <a:buChar char="•"/>
            </a:pPr>
            <a:r>
              <a:rPr lang="en-US" sz="1720">
                <a:solidFill>
                  <a:srgbClr val="5F6F52"/>
                </a:solidFill>
                <a:latin typeface="Gotham"/>
                <a:ea typeface="Gotham"/>
                <a:cs typeface="Gotham"/>
                <a:sym typeface="Gotham"/>
              </a:rPr>
              <a:t>Wang, H. et al. (2022) ‘Generating effective software obfuscation sequences with reinforcement learning’, IEEE Transactions on Dependable and Secure Computing, 19(3), pp. 1900–1917. doi:10.1109/tdsc.2020.3041655. </a:t>
            </a:r>
          </a:p>
          <a:p>
            <a:pPr marL="371426" lvl="1" indent="-185713" algn="l">
              <a:lnSpc>
                <a:spcPts val="2408"/>
              </a:lnSpc>
              <a:buFont typeface="Arial"/>
              <a:buChar char="•"/>
            </a:pPr>
            <a:endParaRPr lang="en-US" sz="1720">
              <a:solidFill>
                <a:srgbClr val="5F6F52"/>
              </a:solidFill>
              <a:latin typeface="Gotham"/>
              <a:ea typeface="Gotham"/>
              <a:cs typeface="Gotham"/>
              <a:sym typeface="Gotham"/>
            </a:endParaRPr>
          </a:p>
          <a:p>
            <a:pPr marL="0" lvl="0" indent="0" algn="l">
              <a:lnSpc>
                <a:spcPts val="2408"/>
              </a:lnSpc>
            </a:pPr>
            <a:endParaRPr lang="en-US" sz="1720">
              <a:solidFill>
                <a:srgbClr val="5F6F52"/>
              </a:solidFill>
              <a:latin typeface="Gotham"/>
              <a:ea typeface="Gotham"/>
              <a:cs typeface="Gotham"/>
              <a:sym typeface="Gotham"/>
            </a:endParaRPr>
          </a:p>
        </p:txBody>
      </p:sp>
      <p:sp>
        <p:nvSpPr>
          <p:cNvPr id="10" name="TextBox 10"/>
          <p:cNvSpPr txBox="1"/>
          <p:nvPr/>
        </p:nvSpPr>
        <p:spPr>
          <a:xfrm>
            <a:off x="497155" y="2141405"/>
            <a:ext cx="7514649" cy="7540026"/>
          </a:xfrm>
          <a:prstGeom prst="rect">
            <a:avLst/>
          </a:prstGeom>
        </p:spPr>
        <p:txBody>
          <a:bodyPr lIns="0" tIns="0" rIns="0" bIns="0" rtlCol="0" anchor="t">
            <a:spAutoFit/>
          </a:bodyPr>
          <a:lstStyle/>
          <a:p>
            <a:pPr marL="371426" lvl="1" indent="-185713" algn="l">
              <a:lnSpc>
                <a:spcPts val="2408"/>
              </a:lnSpc>
              <a:buFont typeface="Arial"/>
              <a:buChar char="•"/>
            </a:pPr>
            <a:r>
              <a:rPr lang="en-US" sz="1720">
                <a:solidFill>
                  <a:srgbClr val="5F6F52"/>
                </a:solidFill>
                <a:latin typeface="Gotham"/>
                <a:ea typeface="Gotham"/>
                <a:cs typeface="Gotham"/>
                <a:sym typeface="Gotham"/>
              </a:rPr>
              <a:t>Li, S. et al. (2023) ‘Blockchain-based Zero Trust Cybersecurity in the internet of things’, ACM Transactions on Internet Technology, 23(3), pp. 1–3. doi:10.1145/3594535. </a:t>
            </a:r>
          </a:p>
          <a:p>
            <a:pPr marL="371426" lvl="1" indent="-185713" algn="l">
              <a:lnSpc>
                <a:spcPts val="2408"/>
              </a:lnSpc>
              <a:buFont typeface="Arial"/>
              <a:buChar char="•"/>
            </a:pPr>
            <a:r>
              <a:rPr lang="en-US" sz="1720">
                <a:solidFill>
                  <a:srgbClr val="5F6F52"/>
                </a:solidFill>
                <a:latin typeface="Gotham"/>
                <a:ea typeface="Gotham"/>
                <a:cs typeface="Gotham"/>
                <a:sym typeface="Gotham"/>
              </a:rPr>
              <a:t>Reddy Gopireddy, R. (2021) ‘AI-powered security in Cloud Environments: Enhancing Data Protection and Threat Detection’, International Journal of Science and Research (IJSR), 10(11), pp. 1568–1572. doi:10.21275/sr24731135001. </a:t>
            </a:r>
          </a:p>
          <a:p>
            <a:pPr marL="371426" lvl="1" indent="-185713" algn="l">
              <a:lnSpc>
                <a:spcPts val="2408"/>
              </a:lnSpc>
              <a:buFont typeface="Arial"/>
              <a:buChar char="•"/>
            </a:pPr>
            <a:r>
              <a:rPr lang="en-US" sz="1720">
                <a:solidFill>
                  <a:srgbClr val="5F6F52"/>
                </a:solidFill>
                <a:latin typeface="Gotham"/>
                <a:ea typeface="Gotham"/>
                <a:cs typeface="Gotham"/>
                <a:sym typeface="Gotham"/>
              </a:rPr>
              <a:t>Nutalapati, P. (2023) ‘Zero trust architecture in cloud-based Fintech applications’, Journal of Artificial Intelligence &amp;amp; Cloud Computing, 2(1), pp. 1–8. doi:10.47363/jaicc/2023(2)e152. </a:t>
            </a:r>
          </a:p>
          <a:p>
            <a:pPr marL="371426" lvl="1" indent="-185713" algn="l">
              <a:lnSpc>
                <a:spcPts val="2408"/>
              </a:lnSpc>
              <a:buFont typeface="Arial"/>
              <a:buChar char="•"/>
            </a:pPr>
            <a:r>
              <a:rPr lang="en-US" sz="1720">
                <a:solidFill>
                  <a:srgbClr val="5F6F52"/>
                </a:solidFill>
                <a:latin typeface="Gotham"/>
                <a:ea typeface="Gotham"/>
                <a:cs typeface="Gotham"/>
                <a:sym typeface="Gotham"/>
              </a:rPr>
              <a:t>Spanier, A., Zhao, R. and Huang, P.-C. (2023) ‘Securing Zero Trust Networks: The decentralized host-to-host authentication policy enforcement’, 2023 IEEE 22nd International Conference on Trust, Security and Privacy in Computing and Communications (TrustCom), 27, pp. 1518–1523. doi:10.1109/trustcom60117.2023.00207. </a:t>
            </a:r>
          </a:p>
          <a:p>
            <a:pPr marL="371426" lvl="1" indent="-185713" algn="l">
              <a:lnSpc>
                <a:spcPts val="2408"/>
              </a:lnSpc>
              <a:buFont typeface="Arial"/>
              <a:buChar char="•"/>
            </a:pPr>
            <a:r>
              <a:rPr lang="en-US" sz="1720">
                <a:solidFill>
                  <a:srgbClr val="5F6F52"/>
                </a:solidFill>
                <a:latin typeface="Gotham"/>
                <a:ea typeface="Gotham"/>
                <a:cs typeface="Gotham"/>
                <a:sym typeface="Gotham"/>
              </a:rPr>
              <a:t>Sajid, T. (2023a) ‘Securing 5G cloud native NFV architecture with Zero trust security’, 2023 IEEE Future Networks World Forum (FNWF), pp. 1–5. doi:10.1109/fnwf58287.2023.10520441. </a:t>
            </a:r>
          </a:p>
          <a:p>
            <a:pPr marL="371426" lvl="1" indent="-185713" algn="l">
              <a:lnSpc>
                <a:spcPts val="2408"/>
              </a:lnSpc>
              <a:buFont typeface="Arial"/>
              <a:buChar char="•"/>
            </a:pPr>
            <a:r>
              <a:rPr lang="en-US" sz="1720">
                <a:solidFill>
                  <a:srgbClr val="5F6F52"/>
                </a:solidFill>
                <a:latin typeface="Gotham"/>
                <a:ea typeface="Gotham"/>
                <a:cs typeface="Gotham"/>
                <a:sym typeface="Gotham"/>
              </a:rPr>
              <a:t>Soldani, J. and Brogi, A. (2022b) ‘Anomaly detection and failure root cause analysis in (micro) service-based Cloud Applications: A survey’, ACM Computing Surveys, 55(3), pp. 1–39. doi:10.1145/3501297. </a:t>
            </a:r>
          </a:p>
          <a:p>
            <a:pPr marL="371426" lvl="1" indent="-185713" algn="l">
              <a:lnSpc>
                <a:spcPts val="2408"/>
              </a:lnSpc>
              <a:buFont typeface="Arial"/>
              <a:buChar char="•"/>
            </a:pPr>
            <a:endParaRPr lang="en-US" sz="1720">
              <a:solidFill>
                <a:srgbClr val="5F6F52"/>
              </a:solidFill>
              <a:latin typeface="Gotham"/>
              <a:ea typeface="Gotham"/>
              <a:cs typeface="Gotham"/>
              <a:sym typeface="Gotham"/>
            </a:endParaRPr>
          </a:p>
          <a:p>
            <a:pPr marL="0" lvl="0" indent="0" algn="l">
              <a:lnSpc>
                <a:spcPts val="2408"/>
              </a:lnSpc>
            </a:pPr>
            <a:endParaRPr lang="en-US" sz="1720">
              <a:solidFill>
                <a:srgbClr val="5F6F52"/>
              </a:solidFill>
              <a:latin typeface="Gotham"/>
              <a:ea typeface="Gotham"/>
              <a:cs typeface="Gotham"/>
              <a:sym typeface="Gotha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EDDD"/>
        </a:solidFill>
        <a:effectLst/>
      </p:bgPr>
    </p:bg>
    <p:spTree>
      <p:nvGrpSpPr>
        <p:cNvPr id="1" name=""/>
        <p:cNvGrpSpPr/>
        <p:nvPr/>
      </p:nvGrpSpPr>
      <p:grpSpPr>
        <a:xfrm>
          <a:off x="0" y="0"/>
          <a:ext cx="0" cy="0"/>
          <a:chOff x="0" y="0"/>
          <a:chExt cx="0" cy="0"/>
        </a:xfrm>
      </p:grpSpPr>
      <p:sp>
        <p:nvSpPr>
          <p:cNvPr id="2" name="Freeform 2"/>
          <p:cNvSpPr/>
          <p:nvPr/>
        </p:nvSpPr>
        <p:spPr>
          <a:xfrm>
            <a:off x="544711" y="6710745"/>
            <a:ext cx="1911949" cy="4345338"/>
          </a:xfrm>
          <a:custGeom>
            <a:avLst/>
            <a:gdLst/>
            <a:ahLst/>
            <a:cxnLst/>
            <a:rect l="l" t="t" r="r" b="b"/>
            <a:pathLst>
              <a:path w="1911949" h="4345338">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7128651" y="6710745"/>
            <a:ext cx="1911949" cy="4345338"/>
          </a:xfrm>
          <a:custGeom>
            <a:avLst/>
            <a:gdLst/>
            <a:ahLst/>
            <a:cxnLst/>
            <a:rect l="l" t="t" r="r" b="b"/>
            <a:pathLst>
              <a:path w="1911949" h="4345338">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544711" y="-769084"/>
            <a:ext cx="1911949" cy="4345338"/>
          </a:xfrm>
          <a:custGeom>
            <a:avLst/>
            <a:gdLst/>
            <a:ahLst/>
            <a:cxnLst/>
            <a:rect l="l" t="t" r="r" b="b"/>
            <a:pathLst>
              <a:path w="1911949" h="4345338">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17128651" y="-769084"/>
            <a:ext cx="1911949" cy="4345338"/>
          </a:xfrm>
          <a:custGeom>
            <a:avLst/>
            <a:gdLst/>
            <a:ahLst/>
            <a:cxnLst/>
            <a:rect l="l" t="t" r="r" b="b"/>
            <a:pathLst>
              <a:path w="1911949" h="4345338">
                <a:moveTo>
                  <a:pt x="0" y="0"/>
                </a:moveTo>
                <a:lnTo>
                  <a:pt x="1911949" y="0"/>
                </a:lnTo>
                <a:lnTo>
                  <a:pt x="1911949" y="4345339"/>
                </a:lnTo>
                <a:lnTo>
                  <a:pt x="0" y="434533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flipH="1">
            <a:off x="544711" y="2939493"/>
            <a:ext cx="1911949" cy="4345338"/>
          </a:xfrm>
          <a:custGeom>
            <a:avLst/>
            <a:gdLst/>
            <a:ahLst/>
            <a:cxnLst/>
            <a:rect l="l" t="t" r="r" b="b"/>
            <a:pathLst>
              <a:path w="1911949" h="4345338">
                <a:moveTo>
                  <a:pt x="1911949" y="0"/>
                </a:moveTo>
                <a:lnTo>
                  <a:pt x="0" y="0"/>
                </a:lnTo>
                <a:lnTo>
                  <a:pt x="0" y="4345339"/>
                </a:lnTo>
                <a:lnTo>
                  <a:pt x="1911949" y="4345339"/>
                </a:lnTo>
                <a:lnTo>
                  <a:pt x="1911949"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flipH="1">
            <a:off x="17128651" y="2939493"/>
            <a:ext cx="1911949" cy="4345338"/>
          </a:xfrm>
          <a:custGeom>
            <a:avLst/>
            <a:gdLst/>
            <a:ahLst/>
            <a:cxnLst/>
            <a:rect l="l" t="t" r="r" b="b"/>
            <a:pathLst>
              <a:path w="1911949" h="4345338">
                <a:moveTo>
                  <a:pt x="1911949" y="0"/>
                </a:moveTo>
                <a:lnTo>
                  <a:pt x="0" y="0"/>
                </a:lnTo>
                <a:lnTo>
                  <a:pt x="0" y="4345339"/>
                </a:lnTo>
                <a:lnTo>
                  <a:pt x="1911949" y="4345339"/>
                </a:lnTo>
                <a:lnTo>
                  <a:pt x="1911949"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3369750" y="3842984"/>
            <a:ext cx="13889550" cy="2519308"/>
          </a:xfrm>
          <a:prstGeom prst="rect">
            <a:avLst/>
          </a:prstGeom>
        </p:spPr>
        <p:txBody>
          <a:bodyPr lIns="0" tIns="0" rIns="0" bIns="0" rtlCol="0" anchor="t">
            <a:spAutoFit/>
          </a:bodyPr>
          <a:lstStyle/>
          <a:p>
            <a:pPr marL="0" lvl="0" indent="0" algn="l">
              <a:lnSpc>
                <a:spcPts val="19918"/>
              </a:lnSpc>
            </a:pPr>
            <a:r>
              <a:rPr lang="en-US" sz="16461">
                <a:solidFill>
                  <a:srgbClr val="5F6F52"/>
                </a:solidFill>
                <a:latin typeface="Sunborn"/>
                <a:ea typeface="Sunborn"/>
                <a:cs typeface="Sunborn"/>
                <a:sym typeface="Sunborn"/>
              </a:rPr>
              <a:t>Thank You</a:t>
            </a:r>
          </a:p>
        </p:txBody>
      </p:sp>
      <p:grpSp>
        <p:nvGrpSpPr>
          <p:cNvPr id="9" name="Group 9"/>
          <p:cNvGrpSpPr/>
          <p:nvPr/>
        </p:nvGrpSpPr>
        <p:grpSpPr>
          <a:xfrm>
            <a:off x="3369750" y="7284832"/>
            <a:ext cx="3086100" cy="881955"/>
            <a:chOff x="0" y="0"/>
            <a:chExt cx="812800" cy="232284"/>
          </a:xfrm>
        </p:grpSpPr>
        <p:sp>
          <p:nvSpPr>
            <p:cNvPr id="10" name="Freeform 10"/>
            <p:cNvSpPr/>
            <p:nvPr/>
          </p:nvSpPr>
          <p:spPr>
            <a:xfrm>
              <a:off x="0" y="0"/>
              <a:ext cx="812800" cy="232284"/>
            </a:xfrm>
            <a:custGeom>
              <a:avLst/>
              <a:gdLst/>
              <a:ahLst/>
              <a:cxnLst/>
              <a:rect l="l" t="t" r="r" b="b"/>
              <a:pathLst>
                <a:path w="812800" h="232284">
                  <a:moveTo>
                    <a:pt x="0" y="0"/>
                  </a:moveTo>
                  <a:lnTo>
                    <a:pt x="812800" y="0"/>
                  </a:lnTo>
                  <a:lnTo>
                    <a:pt x="812800" y="232284"/>
                  </a:lnTo>
                  <a:lnTo>
                    <a:pt x="0" y="232284"/>
                  </a:lnTo>
                  <a:close/>
                </a:path>
              </a:pathLst>
            </a:custGeom>
            <a:solidFill>
              <a:srgbClr val="5F6F52"/>
            </a:solidFill>
          </p:spPr>
          <p:txBody>
            <a:bodyPr/>
            <a:lstStyle/>
            <a:p>
              <a:endParaRPr lang="en-US"/>
            </a:p>
          </p:txBody>
        </p:sp>
        <p:sp>
          <p:nvSpPr>
            <p:cNvPr id="11" name="TextBox 11"/>
            <p:cNvSpPr txBox="1"/>
            <p:nvPr/>
          </p:nvSpPr>
          <p:spPr>
            <a:xfrm>
              <a:off x="0" y="-57150"/>
              <a:ext cx="812800" cy="289434"/>
            </a:xfrm>
            <a:prstGeom prst="rect">
              <a:avLst/>
            </a:prstGeom>
          </p:spPr>
          <p:txBody>
            <a:bodyPr lIns="50800" tIns="50800" rIns="50800" bIns="50800" rtlCol="0" anchor="ctr"/>
            <a:lstStyle/>
            <a:p>
              <a:pPr algn="ctr">
                <a:lnSpc>
                  <a:spcPts val="3852"/>
                </a:lnSpc>
              </a:pPr>
              <a:r>
                <a:rPr lang="en-US" sz="2751" b="1">
                  <a:solidFill>
                    <a:srgbClr val="FFFFFF"/>
                  </a:solidFill>
                  <a:latin typeface="Gotham Bold"/>
                  <a:ea typeface="Gotham Bold"/>
                  <a:cs typeface="Gotham Bold"/>
                  <a:sym typeface="Gotham Bold"/>
                </a:rPr>
                <a:t>02 May, 2024</a:t>
              </a:r>
            </a:p>
          </p:txBody>
        </p:sp>
      </p:grpSp>
      <p:sp>
        <p:nvSpPr>
          <p:cNvPr id="12" name="Freeform 12"/>
          <p:cNvSpPr/>
          <p:nvPr/>
        </p:nvSpPr>
        <p:spPr>
          <a:xfrm>
            <a:off x="3369750" y="2307685"/>
            <a:ext cx="416467" cy="631808"/>
          </a:xfrm>
          <a:custGeom>
            <a:avLst/>
            <a:gdLst/>
            <a:ahLst/>
            <a:cxnLst/>
            <a:rect l="l" t="t" r="r" b="b"/>
            <a:pathLst>
              <a:path w="416467" h="631808">
                <a:moveTo>
                  <a:pt x="0" y="0"/>
                </a:moveTo>
                <a:lnTo>
                  <a:pt x="416466" y="0"/>
                </a:lnTo>
                <a:lnTo>
                  <a:pt x="416466" y="631808"/>
                </a:lnTo>
                <a:lnTo>
                  <a:pt x="0" y="6318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TextBox 13"/>
          <p:cNvSpPr txBox="1"/>
          <p:nvPr/>
        </p:nvSpPr>
        <p:spPr>
          <a:xfrm>
            <a:off x="4012638" y="2330109"/>
            <a:ext cx="6935572" cy="529811"/>
          </a:xfrm>
          <a:prstGeom prst="rect">
            <a:avLst/>
          </a:prstGeom>
        </p:spPr>
        <p:txBody>
          <a:bodyPr lIns="0" tIns="0" rIns="0" bIns="0" rtlCol="0" anchor="t">
            <a:spAutoFit/>
          </a:bodyPr>
          <a:lstStyle/>
          <a:p>
            <a:pPr marL="0" lvl="0" indent="0" algn="l">
              <a:lnSpc>
                <a:spcPts val="4397"/>
              </a:lnSpc>
              <a:spcBef>
                <a:spcPct val="0"/>
              </a:spcBef>
            </a:pPr>
            <a:r>
              <a:rPr lang="en-US" sz="3141">
                <a:solidFill>
                  <a:srgbClr val="5F6F52"/>
                </a:solidFill>
                <a:latin typeface="Gotham"/>
                <a:ea typeface="Gotham"/>
                <a:cs typeface="Gotham"/>
                <a:sym typeface="Gotham"/>
              </a:rPr>
              <a:t>Timmerman Industries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EDDD"/>
        </a:solidFill>
        <a:effectLst/>
      </p:bgPr>
    </p:bg>
    <p:spTree>
      <p:nvGrpSpPr>
        <p:cNvPr id="1" name=""/>
        <p:cNvGrpSpPr/>
        <p:nvPr/>
      </p:nvGrpSpPr>
      <p:grpSpPr>
        <a:xfrm>
          <a:off x="0" y="0"/>
          <a:ext cx="0" cy="0"/>
          <a:chOff x="0" y="0"/>
          <a:chExt cx="0" cy="0"/>
        </a:xfrm>
      </p:grpSpPr>
      <p:sp>
        <p:nvSpPr>
          <p:cNvPr id="2" name="Freeform 2"/>
          <p:cNvSpPr/>
          <p:nvPr/>
        </p:nvSpPr>
        <p:spPr>
          <a:xfrm>
            <a:off x="1028700" y="8942396"/>
            <a:ext cx="416467" cy="631808"/>
          </a:xfrm>
          <a:custGeom>
            <a:avLst/>
            <a:gdLst/>
            <a:ahLst/>
            <a:cxnLst/>
            <a:rect l="l" t="t" r="r" b="b"/>
            <a:pathLst>
              <a:path w="416467" h="631808">
                <a:moveTo>
                  <a:pt x="0" y="0"/>
                </a:moveTo>
                <a:lnTo>
                  <a:pt x="416467" y="0"/>
                </a:lnTo>
                <a:lnTo>
                  <a:pt x="416467" y="631808"/>
                </a:lnTo>
                <a:lnTo>
                  <a:pt x="0" y="6318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7918385" y="-275746"/>
            <a:ext cx="10540985" cy="10688023"/>
            <a:chOff x="0" y="0"/>
            <a:chExt cx="2776226" cy="2814953"/>
          </a:xfrm>
        </p:grpSpPr>
        <p:sp>
          <p:nvSpPr>
            <p:cNvPr id="4" name="Freeform 4"/>
            <p:cNvSpPr/>
            <p:nvPr/>
          </p:nvSpPr>
          <p:spPr>
            <a:xfrm>
              <a:off x="0" y="0"/>
              <a:ext cx="2776226" cy="2814953"/>
            </a:xfrm>
            <a:custGeom>
              <a:avLst/>
              <a:gdLst/>
              <a:ahLst/>
              <a:cxnLst/>
              <a:rect l="l" t="t" r="r" b="b"/>
              <a:pathLst>
                <a:path w="2776226" h="2814953">
                  <a:moveTo>
                    <a:pt x="0" y="0"/>
                  </a:moveTo>
                  <a:lnTo>
                    <a:pt x="2776226" y="0"/>
                  </a:lnTo>
                  <a:lnTo>
                    <a:pt x="2776226" y="2814953"/>
                  </a:lnTo>
                  <a:lnTo>
                    <a:pt x="0" y="2814953"/>
                  </a:lnTo>
                  <a:close/>
                </a:path>
              </a:pathLst>
            </a:custGeom>
            <a:solidFill>
              <a:srgbClr val="D6DAC8"/>
            </a:solidFill>
          </p:spPr>
          <p:txBody>
            <a:bodyPr/>
            <a:lstStyle/>
            <a:p>
              <a:endParaRPr lang="en-US"/>
            </a:p>
          </p:txBody>
        </p:sp>
        <p:sp>
          <p:nvSpPr>
            <p:cNvPr id="5" name="TextBox 5"/>
            <p:cNvSpPr txBox="1"/>
            <p:nvPr/>
          </p:nvSpPr>
          <p:spPr>
            <a:xfrm>
              <a:off x="0" y="-47625"/>
              <a:ext cx="2776226" cy="2862578"/>
            </a:xfrm>
            <a:prstGeom prst="rect">
              <a:avLst/>
            </a:prstGeom>
          </p:spPr>
          <p:txBody>
            <a:bodyPr lIns="50800" tIns="50800" rIns="50800" bIns="50800" rtlCol="0" anchor="ctr"/>
            <a:lstStyle/>
            <a:p>
              <a:pPr algn="ctr">
                <a:lnSpc>
                  <a:spcPts val="3012"/>
                </a:lnSpc>
              </a:pPr>
              <a:endParaRPr/>
            </a:p>
          </p:txBody>
        </p:sp>
      </p:grpSp>
      <p:sp>
        <p:nvSpPr>
          <p:cNvPr id="6" name="Freeform 6"/>
          <p:cNvSpPr/>
          <p:nvPr/>
        </p:nvSpPr>
        <p:spPr>
          <a:xfrm>
            <a:off x="1028700" y="869856"/>
            <a:ext cx="3874644" cy="1025166"/>
          </a:xfrm>
          <a:custGeom>
            <a:avLst/>
            <a:gdLst/>
            <a:ahLst/>
            <a:cxnLst/>
            <a:rect l="l" t="t" r="r" b="b"/>
            <a:pathLst>
              <a:path w="3874644" h="1025166">
                <a:moveTo>
                  <a:pt x="0" y="0"/>
                </a:moveTo>
                <a:lnTo>
                  <a:pt x="3874644" y="0"/>
                </a:lnTo>
                <a:lnTo>
                  <a:pt x="3874644" y="1025166"/>
                </a:lnTo>
                <a:lnTo>
                  <a:pt x="0" y="10251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8705362" y="155475"/>
            <a:ext cx="8553938" cy="9819977"/>
          </a:xfrm>
          <a:prstGeom prst="rect">
            <a:avLst/>
          </a:prstGeom>
        </p:spPr>
        <p:txBody>
          <a:bodyPr lIns="0" tIns="0" rIns="0" bIns="0" rtlCol="0" anchor="t">
            <a:spAutoFit/>
          </a:bodyPr>
          <a:lstStyle/>
          <a:p>
            <a:pPr marL="923023" lvl="1" indent="-461512" algn="l">
              <a:lnSpc>
                <a:spcPts val="5985"/>
              </a:lnSpc>
              <a:buAutoNum type="arabicPeriod"/>
            </a:pPr>
            <a:r>
              <a:rPr lang="en-US" sz="4275" b="1">
                <a:solidFill>
                  <a:srgbClr val="5F6F52"/>
                </a:solidFill>
                <a:latin typeface="Gotham Bold"/>
                <a:ea typeface="Gotham Bold"/>
                <a:cs typeface="Gotham Bold"/>
                <a:sym typeface="Gotham Bold"/>
              </a:rPr>
              <a:t>Abstract</a:t>
            </a:r>
          </a:p>
          <a:p>
            <a:pPr marL="923023" lvl="1" indent="-461512" algn="l">
              <a:lnSpc>
                <a:spcPts val="5985"/>
              </a:lnSpc>
              <a:buAutoNum type="arabicPeriod"/>
            </a:pPr>
            <a:r>
              <a:rPr lang="en-US" sz="4275" b="1">
                <a:solidFill>
                  <a:srgbClr val="5F6F52"/>
                </a:solidFill>
                <a:latin typeface="Gotham Bold"/>
                <a:ea typeface="Gotham Bold"/>
                <a:cs typeface="Gotham Bold"/>
                <a:sym typeface="Gotham Bold"/>
              </a:rPr>
              <a:t>Introduction to Zero Trust and Containerization</a:t>
            </a:r>
          </a:p>
          <a:p>
            <a:pPr marL="923023" lvl="1" indent="-461512" algn="l">
              <a:lnSpc>
                <a:spcPts val="5985"/>
              </a:lnSpc>
              <a:buAutoNum type="arabicPeriod"/>
            </a:pPr>
            <a:r>
              <a:rPr lang="en-US" sz="4275" b="1">
                <a:solidFill>
                  <a:srgbClr val="5F6F52"/>
                </a:solidFill>
                <a:latin typeface="Gotham Bold"/>
                <a:ea typeface="Gotham Bold"/>
                <a:cs typeface="Gotham Bold"/>
                <a:sym typeface="Gotham Bold"/>
              </a:rPr>
              <a:t>The Need for Enhanced Data Security</a:t>
            </a:r>
          </a:p>
          <a:p>
            <a:pPr marL="923023" lvl="1" indent="-461512" algn="l">
              <a:lnSpc>
                <a:spcPts val="5985"/>
              </a:lnSpc>
              <a:buAutoNum type="arabicPeriod"/>
            </a:pPr>
            <a:r>
              <a:rPr lang="en-US" sz="4275" b="1">
                <a:solidFill>
                  <a:srgbClr val="5F6F52"/>
                </a:solidFill>
                <a:latin typeface="Gotham Bold"/>
                <a:ea typeface="Gotham Bold"/>
                <a:cs typeface="Gotham Bold"/>
                <a:sym typeface="Gotham Bold"/>
              </a:rPr>
              <a:t>Understanding Containers in Modern Applications</a:t>
            </a:r>
          </a:p>
          <a:p>
            <a:pPr marL="923023" lvl="1" indent="-461512" algn="l">
              <a:lnSpc>
                <a:spcPts val="5985"/>
              </a:lnSpc>
              <a:buAutoNum type="arabicPeriod"/>
            </a:pPr>
            <a:r>
              <a:rPr lang="en-US" sz="4275" b="1">
                <a:solidFill>
                  <a:srgbClr val="5F6F52"/>
                </a:solidFill>
                <a:latin typeface="Gotham Bold"/>
                <a:ea typeface="Gotham Bold"/>
                <a:cs typeface="Gotham Bold"/>
                <a:sym typeface="Gotham Bold"/>
              </a:rPr>
              <a:t>Literature Review</a:t>
            </a:r>
          </a:p>
          <a:p>
            <a:pPr marL="923023" lvl="1" indent="-461512" algn="l">
              <a:lnSpc>
                <a:spcPts val="5985"/>
              </a:lnSpc>
              <a:buAutoNum type="arabicPeriod"/>
            </a:pPr>
            <a:r>
              <a:rPr lang="en-US" sz="4275" b="1">
                <a:solidFill>
                  <a:srgbClr val="5F6F52"/>
                </a:solidFill>
                <a:latin typeface="Gotham Bold"/>
                <a:ea typeface="Gotham Bold"/>
                <a:cs typeface="Gotham Bold"/>
                <a:sym typeface="Gotham Bold"/>
              </a:rPr>
              <a:t>Methods 1-8</a:t>
            </a:r>
          </a:p>
          <a:p>
            <a:pPr marL="923023" lvl="1" indent="-461512" algn="l">
              <a:lnSpc>
                <a:spcPts val="5985"/>
              </a:lnSpc>
              <a:buAutoNum type="arabicPeriod"/>
            </a:pPr>
            <a:r>
              <a:rPr lang="en-US" sz="4275" b="1">
                <a:solidFill>
                  <a:srgbClr val="5F6F52"/>
                </a:solidFill>
                <a:latin typeface="Gotham Bold"/>
                <a:ea typeface="Gotham Bold"/>
                <a:cs typeface="Gotham Bold"/>
                <a:sym typeface="Gotham Bold"/>
              </a:rPr>
              <a:t>Own Experiments and Findings</a:t>
            </a:r>
          </a:p>
          <a:p>
            <a:pPr marL="923023" lvl="1" indent="-461512" algn="l">
              <a:lnSpc>
                <a:spcPts val="5985"/>
              </a:lnSpc>
              <a:buAutoNum type="arabicPeriod"/>
            </a:pPr>
            <a:r>
              <a:rPr lang="en-US" sz="4275" b="1">
                <a:solidFill>
                  <a:srgbClr val="5F6F52"/>
                </a:solidFill>
                <a:latin typeface="Gotham Bold"/>
                <a:ea typeface="Gotham Bold"/>
                <a:cs typeface="Gotham Bold"/>
                <a:sym typeface="Gotham Bold"/>
              </a:rPr>
              <a:t>Conclusion &amp;References</a:t>
            </a:r>
          </a:p>
          <a:p>
            <a:pPr marL="0" lvl="0" indent="0" algn="l">
              <a:lnSpc>
                <a:spcPts val="5985"/>
              </a:lnSpc>
            </a:pPr>
            <a:endParaRPr lang="en-US" sz="4275" b="1">
              <a:solidFill>
                <a:srgbClr val="5F6F52"/>
              </a:solidFill>
              <a:latin typeface="Gotham Bold"/>
              <a:ea typeface="Gotham Bold"/>
              <a:cs typeface="Gotham Bold"/>
              <a:sym typeface="Gotham Bold"/>
            </a:endParaRPr>
          </a:p>
        </p:txBody>
      </p:sp>
      <p:sp>
        <p:nvSpPr>
          <p:cNvPr id="8" name="TextBox 8"/>
          <p:cNvSpPr txBox="1"/>
          <p:nvPr/>
        </p:nvSpPr>
        <p:spPr>
          <a:xfrm>
            <a:off x="1028700" y="5547800"/>
            <a:ext cx="6661085" cy="2765684"/>
          </a:xfrm>
          <a:prstGeom prst="rect">
            <a:avLst/>
          </a:prstGeom>
        </p:spPr>
        <p:txBody>
          <a:bodyPr lIns="0" tIns="0" rIns="0" bIns="0" rtlCol="0" anchor="t">
            <a:spAutoFit/>
          </a:bodyPr>
          <a:lstStyle/>
          <a:p>
            <a:pPr marL="0" lvl="0" indent="0" algn="l">
              <a:lnSpc>
                <a:spcPts val="10932"/>
              </a:lnSpc>
            </a:pPr>
            <a:r>
              <a:rPr lang="en-US" sz="9035">
                <a:solidFill>
                  <a:srgbClr val="5F6F52"/>
                </a:solidFill>
                <a:latin typeface="Sunborn"/>
                <a:ea typeface="Sunborn"/>
                <a:cs typeface="Sunborn"/>
                <a:sym typeface="Sunborn"/>
              </a:rPr>
              <a:t>Table of Contents</a:t>
            </a:r>
          </a:p>
        </p:txBody>
      </p:sp>
      <p:sp>
        <p:nvSpPr>
          <p:cNvPr id="9" name="TextBox 9"/>
          <p:cNvSpPr txBox="1"/>
          <p:nvPr/>
        </p:nvSpPr>
        <p:spPr>
          <a:xfrm>
            <a:off x="1671588" y="8964820"/>
            <a:ext cx="6018197" cy="529811"/>
          </a:xfrm>
          <a:prstGeom prst="rect">
            <a:avLst/>
          </a:prstGeom>
        </p:spPr>
        <p:txBody>
          <a:bodyPr lIns="0" tIns="0" rIns="0" bIns="0" rtlCol="0" anchor="t">
            <a:spAutoFit/>
          </a:bodyPr>
          <a:lstStyle/>
          <a:p>
            <a:pPr marL="0" lvl="0" indent="0" algn="l">
              <a:lnSpc>
                <a:spcPts val="4397"/>
              </a:lnSpc>
              <a:spcBef>
                <a:spcPct val="0"/>
              </a:spcBef>
            </a:pPr>
            <a:r>
              <a:rPr lang="en-US" sz="3141">
                <a:solidFill>
                  <a:srgbClr val="5F6F52"/>
                </a:solidFill>
                <a:latin typeface="Gotham"/>
                <a:ea typeface="Gotham"/>
                <a:cs typeface="Gotham"/>
                <a:sym typeface="Gotham"/>
              </a:rPr>
              <a:t>Bowiestate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EDDD"/>
        </a:solidFill>
        <a:effectLst/>
      </p:bgPr>
    </p:bg>
    <p:spTree>
      <p:nvGrpSpPr>
        <p:cNvPr id="1" name=""/>
        <p:cNvGrpSpPr/>
        <p:nvPr/>
      </p:nvGrpSpPr>
      <p:grpSpPr>
        <a:xfrm>
          <a:off x="0" y="0"/>
          <a:ext cx="0" cy="0"/>
          <a:chOff x="0" y="0"/>
          <a:chExt cx="0" cy="0"/>
        </a:xfrm>
      </p:grpSpPr>
      <p:grpSp>
        <p:nvGrpSpPr>
          <p:cNvPr id="2" name="Group 2"/>
          <p:cNvGrpSpPr/>
          <p:nvPr/>
        </p:nvGrpSpPr>
        <p:grpSpPr>
          <a:xfrm>
            <a:off x="10885995" y="2347613"/>
            <a:ext cx="6791429" cy="5591774"/>
            <a:chOff x="0" y="0"/>
            <a:chExt cx="1052170" cy="866312"/>
          </a:xfrm>
        </p:grpSpPr>
        <p:sp>
          <p:nvSpPr>
            <p:cNvPr id="3" name="Freeform 3"/>
            <p:cNvSpPr/>
            <p:nvPr/>
          </p:nvSpPr>
          <p:spPr>
            <a:xfrm>
              <a:off x="0" y="0"/>
              <a:ext cx="1052170" cy="866312"/>
            </a:xfrm>
            <a:custGeom>
              <a:avLst/>
              <a:gdLst/>
              <a:ahLst/>
              <a:cxnLst/>
              <a:rect l="l" t="t" r="r" b="b"/>
              <a:pathLst>
                <a:path w="1052170" h="866312">
                  <a:moveTo>
                    <a:pt x="0" y="0"/>
                  </a:moveTo>
                  <a:lnTo>
                    <a:pt x="1052170" y="0"/>
                  </a:lnTo>
                  <a:lnTo>
                    <a:pt x="1052170" y="866312"/>
                  </a:lnTo>
                  <a:lnTo>
                    <a:pt x="0" y="866312"/>
                  </a:lnTo>
                  <a:close/>
                </a:path>
              </a:pathLst>
            </a:custGeom>
            <a:blipFill>
              <a:blip r:embed="rId2"/>
              <a:stretch>
                <a:fillRect l="-11790" r="-11790"/>
              </a:stretch>
            </a:blipFill>
          </p:spPr>
          <p:txBody>
            <a:bodyPr/>
            <a:lstStyle/>
            <a:p>
              <a:endParaRPr lang="en-US"/>
            </a:p>
          </p:txBody>
        </p:sp>
      </p:grpSp>
      <p:grpSp>
        <p:nvGrpSpPr>
          <p:cNvPr id="4" name="Group 4"/>
          <p:cNvGrpSpPr/>
          <p:nvPr/>
        </p:nvGrpSpPr>
        <p:grpSpPr>
          <a:xfrm>
            <a:off x="-343332" y="-275746"/>
            <a:ext cx="11229327" cy="10688023"/>
            <a:chOff x="0" y="0"/>
            <a:chExt cx="2957518" cy="2814953"/>
          </a:xfrm>
        </p:grpSpPr>
        <p:sp>
          <p:nvSpPr>
            <p:cNvPr id="5" name="Freeform 5"/>
            <p:cNvSpPr/>
            <p:nvPr/>
          </p:nvSpPr>
          <p:spPr>
            <a:xfrm>
              <a:off x="0" y="0"/>
              <a:ext cx="2957518" cy="2814953"/>
            </a:xfrm>
            <a:custGeom>
              <a:avLst/>
              <a:gdLst/>
              <a:ahLst/>
              <a:cxnLst/>
              <a:rect l="l" t="t" r="r" b="b"/>
              <a:pathLst>
                <a:path w="2957518" h="2814953">
                  <a:moveTo>
                    <a:pt x="0" y="0"/>
                  </a:moveTo>
                  <a:lnTo>
                    <a:pt x="2957518" y="0"/>
                  </a:lnTo>
                  <a:lnTo>
                    <a:pt x="2957518" y="2814953"/>
                  </a:lnTo>
                  <a:lnTo>
                    <a:pt x="0" y="2814953"/>
                  </a:lnTo>
                  <a:close/>
                </a:path>
              </a:pathLst>
            </a:custGeom>
            <a:solidFill>
              <a:srgbClr val="D6DAC8"/>
            </a:solidFill>
          </p:spPr>
          <p:txBody>
            <a:bodyPr/>
            <a:lstStyle/>
            <a:p>
              <a:endParaRPr lang="en-US"/>
            </a:p>
          </p:txBody>
        </p:sp>
        <p:sp>
          <p:nvSpPr>
            <p:cNvPr id="6" name="TextBox 6"/>
            <p:cNvSpPr txBox="1"/>
            <p:nvPr/>
          </p:nvSpPr>
          <p:spPr>
            <a:xfrm>
              <a:off x="0" y="-47625"/>
              <a:ext cx="2957518" cy="2862578"/>
            </a:xfrm>
            <a:prstGeom prst="rect">
              <a:avLst/>
            </a:prstGeom>
          </p:spPr>
          <p:txBody>
            <a:bodyPr lIns="50800" tIns="50800" rIns="50800" bIns="50800" rtlCol="0" anchor="ctr"/>
            <a:lstStyle/>
            <a:p>
              <a:pPr algn="ctr">
                <a:lnSpc>
                  <a:spcPts val="3012"/>
                </a:lnSpc>
              </a:pPr>
              <a:endParaRPr/>
            </a:p>
          </p:txBody>
        </p:sp>
      </p:grpSp>
      <p:sp>
        <p:nvSpPr>
          <p:cNvPr id="7" name="Freeform 7"/>
          <p:cNvSpPr/>
          <p:nvPr/>
        </p:nvSpPr>
        <p:spPr>
          <a:xfrm>
            <a:off x="1028700" y="8942396"/>
            <a:ext cx="416467" cy="631808"/>
          </a:xfrm>
          <a:custGeom>
            <a:avLst/>
            <a:gdLst/>
            <a:ahLst/>
            <a:cxnLst/>
            <a:rect l="l" t="t" r="r" b="b"/>
            <a:pathLst>
              <a:path w="416467" h="631808">
                <a:moveTo>
                  <a:pt x="0" y="0"/>
                </a:moveTo>
                <a:lnTo>
                  <a:pt x="416467" y="0"/>
                </a:lnTo>
                <a:lnTo>
                  <a:pt x="416467" y="631808"/>
                </a:lnTo>
                <a:lnTo>
                  <a:pt x="0" y="631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13802780" y="8656265"/>
            <a:ext cx="3874644" cy="1025166"/>
          </a:xfrm>
          <a:custGeom>
            <a:avLst/>
            <a:gdLst/>
            <a:ahLst/>
            <a:cxnLst/>
            <a:rect l="l" t="t" r="r" b="b"/>
            <a:pathLst>
              <a:path w="3874644" h="1025166">
                <a:moveTo>
                  <a:pt x="0" y="0"/>
                </a:moveTo>
                <a:lnTo>
                  <a:pt x="3874644" y="0"/>
                </a:lnTo>
                <a:lnTo>
                  <a:pt x="3874644" y="1025166"/>
                </a:lnTo>
                <a:lnTo>
                  <a:pt x="0" y="10251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5765475" y="-807462"/>
            <a:ext cx="1911949" cy="4345338"/>
          </a:xfrm>
          <a:custGeom>
            <a:avLst/>
            <a:gdLst/>
            <a:ahLst/>
            <a:cxnLst/>
            <a:rect l="l" t="t" r="r" b="b"/>
            <a:pathLst>
              <a:path w="1911949" h="4345338">
                <a:moveTo>
                  <a:pt x="0" y="0"/>
                </a:moveTo>
                <a:lnTo>
                  <a:pt x="1911949" y="0"/>
                </a:lnTo>
                <a:lnTo>
                  <a:pt x="1911949" y="4345338"/>
                </a:lnTo>
                <a:lnTo>
                  <a:pt x="0" y="434533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TextBox 10"/>
          <p:cNvSpPr txBox="1"/>
          <p:nvPr/>
        </p:nvSpPr>
        <p:spPr>
          <a:xfrm>
            <a:off x="228324" y="1028700"/>
            <a:ext cx="8915676" cy="1416928"/>
          </a:xfrm>
          <a:prstGeom prst="rect">
            <a:avLst/>
          </a:prstGeom>
        </p:spPr>
        <p:txBody>
          <a:bodyPr lIns="0" tIns="0" rIns="0" bIns="0" rtlCol="0" anchor="t">
            <a:spAutoFit/>
          </a:bodyPr>
          <a:lstStyle/>
          <a:p>
            <a:pPr marL="0" lvl="0" indent="0" algn="l">
              <a:lnSpc>
                <a:spcPts val="11263"/>
              </a:lnSpc>
            </a:pPr>
            <a:r>
              <a:rPr lang="en-US" sz="9308">
                <a:solidFill>
                  <a:srgbClr val="5F6F52"/>
                </a:solidFill>
                <a:latin typeface="Sunborn"/>
                <a:ea typeface="Sunborn"/>
                <a:cs typeface="Sunborn"/>
                <a:sym typeface="Sunborn"/>
              </a:rPr>
              <a:t>Absent </a:t>
            </a:r>
          </a:p>
        </p:txBody>
      </p:sp>
      <p:sp>
        <p:nvSpPr>
          <p:cNvPr id="11" name="TextBox 11"/>
          <p:cNvSpPr txBox="1"/>
          <p:nvPr/>
        </p:nvSpPr>
        <p:spPr>
          <a:xfrm>
            <a:off x="285381" y="2928265"/>
            <a:ext cx="10368104" cy="6684019"/>
          </a:xfrm>
          <a:prstGeom prst="rect">
            <a:avLst/>
          </a:prstGeom>
        </p:spPr>
        <p:txBody>
          <a:bodyPr lIns="0" tIns="0" rIns="0" bIns="0" rtlCol="0" anchor="t">
            <a:spAutoFit/>
          </a:bodyPr>
          <a:lstStyle/>
          <a:p>
            <a:pPr marL="750174" lvl="1" indent="-375087" algn="l">
              <a:lnSpc>
                <a:spcPts val="4864"/>
              </a:lnSpc>
              <a:buFont typeface="Arial"/>
              <a:buChar char="•"/>
            </a:pPr>
            <a:r>
              <a:rPr lang="en-US" sz="3474">
                <a:solidFill>
                  <a:srgbClr val="5F6F52"/>
                </a:solidFill>
                <a:latin typeface="Gotham"/>
                <a:ea typeface="Gotham"/>
                <a:cs typeface="Gotham"/>
                <a:sym typeface="Gotham"/>
              </a:rPr>
              <a:t>As cyber threats increase, organizations must adopt better strategies to protect sensitive data.</a:t>
            </a:r>
          </a:p>
          <a:p>
            <a:pPr marL="750174" lvl="1" indent="-375087" algn="l">
              <a:lnSpc>
                <a:spcPts val="4864"/>
              </a:lnSpc>
              <a:buFont typeface="Arial"/>
              <a:buChar char="•"/>
            </a:pPr>
            <a:r>
              <a:rPr lang="en-US" sz="3474">
                <a:solidFill>
                  <a:srgbClr val="5F6F52"/>
                </a:solidFill>
                <a:latin typeface="Gotham"/>
                <a:ea typeface="Gotham"/>
                <a:cs typeface="Gotham"/>
                <a:sym typeface="Gotham"/>
              </a:rPr>
              <a:t>Zero Trust Containers Architecture enhances data security through improved confidentiality, integrity, and availability.</a:t>
            </a:r>
          </a:p>
          <a:p>
            <a:pPr marL="750174" lvl="1" indent="-375087" algn="l">
              <a:lnSpc>
                <a:spcPts val="4864"/>
              </a:lnSpc>
              <a:buFont typeface="Arial"/>
              <a:buChar char="•"/>
            </a:pPr>
            <a:r>
              <a:rPr lang="en-US" sz="3474">
                <a:solidFill>
                  <a:srgbClr val="5F6F52"/>
                </a:solidFill>
                <a:latin typeface="Gotham"/>
                <a:ea typeface="Gotham"/>
                <a:cs typeface="Gotham"/>
                <a:sym typeface="Gotham"/>
              </a:rPr>
              <a:t>By analyzing recent studies, this architecture strengthens compliance with regulatory requirements.</a:t>
            </a:r>
          </a:p>
          <a:p>
            <a:pPr marL="750174" lvl="1" indent="-375087" algn="l">
              <a:lnSpc>
                <a:spcPts val="4864"/>
              </a:lnSpc>
              <a:buFont typeface="Arial"/>
              <a:buChar char="•"/>
            </a:pPr>
            <a:endParaRPr lang="en-US" sz="3474">
              <a:solidFill>
                <a:srgbClr val="5F6F52"/>
              </a:solidFill>
              <a:latin typeface="Gotham"/>
              <a:ea typeface="Gotham"/>
              <a:cs typeface="Gotham"/>
              <a:sym typeface="Gotham"/>
            </a:endParaRPr>
          </a:p>
          <a:p>
            <a:pPr marL="0" lvl="0" indent="0" algn="l">
              <a:lnSpc>
                <a:spcPts val="4864"/>
              </a:lnSpc>
            </a:pPr>
            <a:endParaRPr lang="en-US" sz="3474">
              <a:solidFill>
                <a:srgbClr val="5F6F52"/>
              </a:solidFill>
              <a:latin typeface="Gotham"/>
              <a:ea typeface="Gotham"/>
              <a:cs typeface="Gotham"/>
              <a:sym typeface="Gotham"/>
            </a:endParaRPr>
          </a:p>
        </p:txBody>
      </p:sp>
      <p:sp>
        <p:nvSpPr>
          <p:cNvPr id="12" name="TextBox 12"/>
          <p:cNvSpPr txBox="1"/>
          <p:nvPr/>
        </p:nvSpPr>
        <p:spPr>
          <a:xfrm>
            <a:off x="1671588" y="8964820"/>
            <a:ext cx="7472412" cy="529811"/>
          </a:xfrm>
          <a:prstGeom prst="rect">
            <a:avLst/>
          </a:prstGeom>
        </p:spPr>
        <p:txBody>
          <a:bodyPr lIns="0" tIns="0" rIns="0" bIns="0" rtlCol="0" anchor="t">
            <a:spAutoFit/>
          </a:bodyPr>
          <a:lstStyle/>
          <a:p>
            <a:pPr marL="0" lvl="0" indent="0" algn="l">
              <a:lnSpc>
                <a:spcPts val="4397"/>
              </a:lnSpc>
              <a:spcBef>
                <a:spcPct val="0"/>
              </a:spcBef>
            </a:pPr>
            <a:r>
              <a:rPr lang="en-US" sz="3141">
                <a:solidFill>
                  <a:srgbClr val="5F6F52"/>
                </a:solidFill>
                <a:latin typeface="Gotham"/>
                <a:ea typeface="Gotham"/>
                <a:cs typeface="Gotham"/>
                <a:sym typeface="Gotham"/>
              </a:rPr>
              <a:t>Timmerman Industries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EDDD"/>
        </a:solidFill>
        <a:effectLst/>
      </p:bgPr>
    </p:bg>
    <p:spTree>
      <p:nvGrpSpPr>
        <p:cNvPr id="1" name=""/>
        <p:cNvGrpSpPr/>
        <p:nvPr/>
      </p:nvGrpSpPr>
      <p:grpSpPr>
        <a:xfrm>
          <a:off x="0" y="0"/>
          <a:ext cx="0" cy="0"/>
          <a:chOff x="0" y="0"/>
          <a:chExt cx="0" cy="0"/>
        </a:xfrm>
      </p:grpSpPr>
      <p:grpSp>
        <p:nvGrpSpPr>
          <p:cNvPr id="2" name="Group 2"/>
          <p:cNvGrpSpPr/>
          <p:nvPr/>
        </p:nvGrpSpPr>
        <p:grpSpPr>
          <a:xfrm>
            <a:off x="10885995" y="2347613"/>
            <a:ext cx="6791429" cy="5591774"/>
            <a:chOff x="0" y="0"/>
            <a:chExt cx="1052170" cy="866312"/>
          </a:xfrm>
        </p:grpSpPr>
        <p:sp>
          <p:nvSpPr>
            <p:cNvPr id="3" name="Freeform 3"/>
            <p:cNvSpPr/>
            <p:nvPr/>
          </p:nvSpPr>
          <p:spPr>
            <a:xfrm>
              <a:off x="0" y="0"/>
              <a:ext cx="1052170" cy="866312"/>
            </a:xfrm>
            <a:custGeom>
              <a:avLst/>
              <a:gdLst/>
              <a:ahLst/>
              <a:cxnLst/>
              <a:rect l="l" t="t" r="r" b="b"/>
              <a:pathLst>
                <a:path w="1052170" h="866312">
                  <a:moveTo>
                    <a:pt x="0" y="0"/>
                  </a:moveTo>
                  <a:lnTo>
                    <a:pt x="1052170" y="0"/>
                  </a:lnTo>
                  <a:lnTo>
                    <a:pt x="1052170" y="866312"/>
                  </a:lnTo>
                  <a:lnTo>
                    <a:pt x="0" y="866312"/>
                  </a:lnTo>
                  <a:close/>
                </a:path>
              </a:pathLst>
            </a:custGeom>
            <a:blipFill>
              <a:blip r:embed="rId2"/>
              <a:stretch>
                <a:fillRect l="-11790" r="-11790"/>
              </a:stretch>
            </a:blipFill>
          </p:spPr>
          <p:txBody>
            <a:bodyPr/>
            <a:lstStyle/>
            <a:p>
              <a:endParaRPr lang="en-US"/>
            </a:p>
          </p:txBody>
        </p:sp>
      </p:grpSp>
      <p:grpSp>
        <p:nvGrpSpPr>
          <p:cNvPr id="4" name="Group 4"/>
          <p:cNvGrpSpPr/>
          <p:nvPr/>
        </p:nvGrpSpPr>
        <p:grpSpPr>
          <a:xfrm>
            <a:off x="-343332" y="-275746"/>
            <a:ext cx="11229327" cy="10688023"/>
            <a:chOff x="0" y="0"/>
            <a:chExt cx="2957518" cy="2814953"/>
          </a:xfrm>
        </p:grpSpPr>
        <p:sp>
          <p:nvSpPr>
            <p:cNvPr id="5" name="Freeform 5"/>
            <p:cNvSpPr/>
            <p:nvPr/>
          </p:nvSpPr>
          <p:spPr>
            <a:xfrm>
              <a:off x="0" y="0"/>
              <a:ext cx="2957518" cy="2814953"/>
            </a:xfrm>
            <a:custGeom>
              <a:avLst/>
              <a:gdLst/>
              <a:ahLst/>
              <a:cxnLst/>
              <a:rect l="l" t="t" r="r" b="b"/>
              <a:pathLst>
                <a:path w="2957518" h="2814953">
                  <a:moveTo>
                    <a:pt x="0" y="0"/>
                  </a:moveTo>
                  <a:lnTo>
                    <a:pt x="2957518" y="0"/>
                  </a:lnTo>
                  <a:lnTo>
                    <a:pt x="2957518" y="2814953"/>
                  </a:lnTo>
                  <a:lnTo>
                    <a:pt x="0" y="2814953"/>
                  </a:lnTo>
                  <a:close/>
                </a:path>
              </a:pathLst>
            </a:custGeom>
            <a:solidFill>
              <a:srgbClr val="D6DAC8"/>
            </a:solidFill>
          </p:spPr>
          <p:txBody>
            <a:bodyPr/>
            <a:lstStyle/>
            <a:p>
              <a:endParaRPr lang="en-US"/>
            </a:p>
          </p:txBody>
        </p:sp>
        <p:sp>
          <p:nvSpPr>
            <p:cNvPr id="6" name="TextBox 6"/>
            <p:cNvSpPr txBox="1"/>
            <p:nvPr/>
          </p:nvSpPr>
          <p:spPr>
            <a:xfrm>
              <a:off x="0" y="-47625"/>
              <a:ext cx="2957518" cy="2862578"/>
            </a:xfrm>
            <a:prstGeom prst="rect">
              <a:avLst/>
            </a:prstGeom>
          </p:spPr>
          <p:txBody>
            <a:bodyPr lIns="50800" tIns="50800" rIns="50800" bIns="50800" rtlCol="0" anchor="ctr"/>
            <a:lstStyle/>
            <a:p>
              <a:pPr algn="ctr">
                <a:lnSpc>
                  <a:spcPts val="3012"/>
                </a:lnSpc>
              </a:pPr>
              <a:endParaRPr/>
            </a:p>
          </p:txBody>
        </p:sp>
      </p:grpSp>
      <p:sp>
        <p:nvSpPr>
          <p:cNvPr id="7" name="Freeform 7"/>
          <p:cNvSpPr/>
          <p:nvPr/>
        </p:nvSpPr>
        <p:spPr>
          <a:xfrm>
            <a:off x="1028700" y="8942396"/>
            <a:ext cx="416467" cy="631808"/>
          </a:xfrm>
          <a:custGeom>
            <a:avLst/>
            <a:gdLst/>
            <a:ahLst/>
            <a:cxnLst/>
            <a:rect l="l" t="t" r="r" b="b"/>
            <a:pathLst>
              <a:path w="416467" h="631808">
                <a:moveTo>
                  <a:pt x="0" y="0"/>
                </a:moveTo>
                <a:lnTo>
                  <a:pt x="416467" y="0"/>
                </a:lnTo>
                <a:lnTo>
                  <a:pt x="416467" y="631808"/>
                </a:lnTo>
                <a:lnTo>
                  <a:pt x="0" y="6318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8" name="Freeform 8"/>
          <p:cNvSpPr/>
          <p:nvPr/>
        </p:nvSpPr>
        <p:spPr>
          <a:xfrm>
            <a:off x="13802780" y="8656265"/>
            <a:ext cx="3874644" cy="1025166"/>
          </a:xfrm>
          <a:custGeom>
            <a:avLst/>
            <a:gdLst/>
            <a:ahLst/>
            <a:cxnLst/>
            <a:rect l="l" t="t" r="r" b="b"/>
            <a:pathLst>
              <a:path w="3874644" h="1025166">
                <a:moveTo>
                  <a:pt x="0" y="0"/>
                </a:moveTo>
                <a:lnTo>
                  <a:pt x="3874644" y="0"/>
                </a:lnTo>
                <a:lnTo>
                  <a:pt x="3874644" y="1025166"/>
                </a:lnTo>
                <a:lnTo>
                  <a:pt x="0" y="10251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Freeform 9"/>
          <p:cNvSpPr/>
          <p:nvPr/>
        </p:nvSpPr>
        <p:spPr>
          <a:xfrm>
            <a:off x="15765475" y="-807462"/>
            <a:ext cx="1911949" cy="4345338"/>
          </a:xfrm>
          <a:custGeom>
            <a:avLst/>
            <a:gdLst/>
            <a:ahLst/>
            <a:cxnLst/>
            <a:rect l="l" t="t" r="r" b="b"/>
            <a:pathLst>
              <a:path w="1911949" h="4345338">
                <a:moveTo>
                  <a:pt x="0" y="0"/>
                </a:moveTo>
                <a:lnTo>
                  <a:pt x="1911949" y="0"/>
                </a:lnTo>
                <a:lnTo>
                  <a:pt x="1911949" y="4345338"/>
                </a:lnTo>
                <a:lnTo>
                  <a:pt x="0" y="434533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0" name="TextBox 10"/>
          <p:cNvSpPr txBox="1"/>
          <p:nvPr/>
        </p:nvSpPr>
        <p:spPr>
          <a:xfrm>
            <a:off x="228324" y="1028700"/>
            <a:ext cx="8915676" cy="1416928"/>
          </a:xfrm>
          <a:prstGeom prst="rect">
            <a:avLst/>
          </a:prstGeom>
        </p:spPr>
        <p:txBody>
          <a:bodyPr lIns="0" tIns="0" rIns="0" bIns="0" rtlCol="0" anchor="t">
            <a:spAutoFit/>
          </a:bodyPr>
          <a:lstStyle/>
          <a:p>
            <a:pPr marL="0" lvl="0" indent="0" algn="l">
              <a:lnSpc>
                <a:spcPts val="11263"/>
              </a:lnSpc>
            </a:pPr>
            <a:r>
              <a:rPr lang="en-US" sz="9308">
                <a:solidFill>
                  <a:srgbClr val="5F6F52"/>
                </a:solidFill>
                <a:latin typeface="Sunborn"/>
                <a:ea typeface="Sunborn"/>
                <a:cs typeface="Sunborn"/>
                <a:sym typeface="Sunborn"/>
              </a:rPr>
              <a:t>Introduction</a:t>
            </a:r>
          </a:p>
        </p:txBody>
      </p:sp>
      <p:sp>
        <p:nvSpPr>
          <p:cNvPr id="11" name="TextBox 11"/>
          <p:cNvSpPr txBox="1"/>
          <p:nvPr/>
        </p:nvSpPr>
        <p:spPr>
          <a:xfrm>
            <a:off x="285381" y="2928265"/>
            <a:ext cx="10368104" cy="6684019"/>
          </a:xfrm>
          <a:prstGeom prst="rect">
            <a:avLst/>
          </a:prstGeom>
        </p:spPr>
        <p:txBody>
          <a:bodyPr lIns="0" tIns="0" rIns="0" bIns="0" rtlCol="0" anchor="t">
            <a:spAutoFit/>
          </a:bodyPr>
          <a:lstStyle/>
          <a:p>
            <a:pPr marL="750174" lvl="1" indent="-375087" algn="l">
              <a:lnSpc>
                <a:spcPts val="4864"/>
              </a:lnSpc>
              <a:buFont typeface="Arial"/>
              <a:buChar char="•"/>
            </a:pPr>
            <a:r>
              <a:rPr lang="en-US" sz="3474">
                <a:solidFill>
                  <a:srgbClr val="5F6F52"/>
                </a:solidFill>
                <a:latin typeface="Gotham"/>
                <a:ea typeface="Gotham"/>
                <a:cs typeface="Gotham"/>
                <a:sym typeface="Gotham"/>
              </a:rPr>
              <a:t>Zero Trust Model: Ensures that every user and device is verified before accessing sensitive information.</a:t>
            </a:r>
          </a:p>
          <a:p>
            <a:pPr marL="750174" lvl="1" indent="-375087" algn="l">
              <a:lnSpc>
                <a:spcPts val="4864"/>
              </a:lnSpc>
              <a:buFont typeface="Arial"/>
              <a:buChar char="•"/>
            </a:pPr>
            <a:r>
              <a:rPr lang="en-US" sz="3474">
                <a:solidFill>
                  <a:srgbClr val="5F6F52"/>
                </a:solidFill>
                <a:latin typeface="Gotham"/>
                <a:ea typeface="Gotham"/>
                <a:cs typeface="Gotham"/>
                <a:sym typeface="Gotham"/>
              </a:rPr>
              <a:t>Containerization: Enables rapid deployment, but security risks arise due to shared operating systems.</a:t>
            </a:r>
          </a:p>
          <a:p>
            <a:pPr marL="750174" lvl="1" indent="-375087" algn="l">
              <a:lnSpc>
                <a:spcPts val="4864"/>
              </a:lnSpc>
              <a:buFont typeface="Arial"/>
              <a:buChar char="•"/>
            </a:pPr>
            <a:r>
              <a:rPr lang="en-US" sz="3474">
                <a:solidFill>
                  <a:srgbClr val="5F6F52"/>
                </a:solidFill>
                <a:latin typeface="Gotham"/>
                <a:ea typeface="Gotham"/>
                <a:cs typeface="Gotham"/>
                <a:sym typeface="Gotham"/>
              </a:rPr>
              <a:t>Zero Trust Containers Architecture addresses these issues with strict access controls and continuous monitoring.</a:t>
            </a:r>
          </a:p>
          <a:p>
            <a:pPr marL="750174" lvl="1" indent="-375087" algn="l">
              <a:lnSpc>
                <a:spcPts val="4864"/>
              </a:lnSpc>
              <a:buFont typeface="Arial"/>
              <a:buChar char="•"/>
            </a:pPr>
            <a:endParaRPr lang="en-US" sz="3474">
              <a:solidFill>
                <a:srgbClr val="5F6F52"/>
              </a:solidFill>
              <a:latin typeface="Gotham"/>
              <a:ea typeface="Gotham"/>
              <a:cs typeface="Gotham"/>
              <a:sym typeface="Gotham"/>
            </a:endParaRPr>
          </a:p>
          <a:p>
            <a:pPr marL="0" lvl="0" indent="0" algn="l">
              <a:lnSpc>
                <a:spcPts val="4864"/>
              </a:lnSpc>
            </a:pPr>
            <a:endParaRPr lang="en-US" sz="3474">
              <a:solidFill>
                <a:srgbClr val="5F6F52"/>
              </a:solidFill>
              <a:latin typeface="Gotham"/>
              <a:ea typeface="Gotham"/>
              <a:cs typeface="Gotham"/>
              <a:sym typeface="Gotham"/>
            </a:endParaRPr>
          </a:p>
        </p:txBody>
      </p:sp>
      <p:sp>
        <p:nvSpPr>
          <p:cNvPr id="12" name="TextBox 12"/>
          <p:cNvSpPr txBox="1"/>
          <p:nvPr/>
        </p:nvSpPr>
        <p:spPr>
          <a:xfrm>
            <a:off x="1671588" y="8964820"/>
            <a:ext cx="7472412" cy="529811"/>
          </a:xfrm>
          <a:prstGeom prst="rect">
            <a:avLst/>
          </a:prstGeom>
        </p:spPr>
        <p:txBody>
          <a:bodyPr lIns="0" tIns="0" rIns="0" bIns="0" rtlCol="0" anchor="t">
            <a:spAutoFit/>
          </a:bodyPr>
          <a:lstStyle/>
          <a:p>
            <a:pPr marL="0" lvl="0" indent="0" algn="l">
              <a:lnSpc>
                <a:spcPts val="4397"/>
              </a:lnSpc>
              <a:spcBef>
                <a:spcPct val="0"/>
              </a:spcBef>
            </a:pPr>
            <a:r>
              <a:rPr lang="en-US" sz="3141">
                <a:solidFill>
                  <a:srgbClr val="5F6F52"/>
                </a:solidFill>
                <a:latin typeface="Gotham"/>
                <a:ea typeface="Gotham"/>
                <a:cs typeface="Gotham"/>
                <a:sym typeface="Gotham"/>
              </a:rPr>
              <a:t>Timmerman Industries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6DAC8"/>
        </a:solidFill>
        <a:effectLst/>
      </p:bgPr>
    </p:bg>
    <p:spTree>
      <p:nvGrpSpPr>
        <p:cNvPr id="1" name=""/>
        <p:cNvGrpSpPr/>
        <p:nvPr/>
      </p:nvGrpSpPr>
      <p:grpSpPr>
        <a:xfrm>
          <a:off x="0" y="0"/>
          <a:ext cx="0" cy="0"/>
          <a:chOff x="0" y="0"/>
          <a:chExt cx="0" cy="0"/>
        </a:xfrm>
      </p:grpSpPr>
      <p:grpSp>
        <p:nvGrpSpPr>
          <p:cNvPr id="2" name="Group 2"/>
          <p:cNvGrpSpPr/>
          <p:nvPr/>
        </p:nvGrpSpPr>
        <p:grpSpPr>
          <a:xfrm>
            <a:off x="-294833" y="9596668"/>
            <a:ext cx="18877666" cy="944931"/>
            <a:chOff x="0" y="0"/>
            <a:chExt cx="4971896" cy="248871"/>
          </a:xfrm>
        </p:grpSpPr>
        <p:sp>
          <p:nvSpPr>
            <p:cNvPr id="3" name="Freeform 3"/>
            <p:cNvSpPr/>
            <p:nvPr/>
          </p:nvSpPr>
          <p:spPr>
            <a:xfrm>
              <a:off x="0" y="0"/>
              <a:ext cx="4971896" cy="248871"/>
            </a:xfrm>
            <a:custGeom>
              <a:avLst/>
              <a:gdLst/>
              <a:ahLst/>
              <a:cxnLst/>
              <a:rect l="l" t="t" r="r" b="b"/>
              <a:pathLst>
                <a:path w="4971896" h="248871">
                  <a:moveTo>
                    <a:pt x="0" y="0"/>
                  </a:moveTo>
                  <a:lnTo>
                    <a:pt x="4971896" y="0"/>
                  </a:lnTo>
                  <a:lnTo>
                    <a:pt x="4971896" y="248871"/>
                  </a:lnTo>
                  <a:lnTo>
                    <a:pt x="0" y="248871"/>
                  </a:lnTo>
                  <a:close/>
                </a:path>
              </a:pathLst>
            </a:custGeom>
            <a:solidFill>
              <a:srgbClr val="F6EDDD"/>
            </a:solidFill>
          </p:spPr>
          <p:txBody>
            <a:bodyPr/>
            <a:lstStyle/>
            <a:p>
              <a:endParaRPr lang="en-US"/>
            </a:p>
          </p:txBody>
        </p:sp>
        <p:sp>
          <p:nvSpPr>
            <p:cNvPr id="4" name="TextBox 4"/>
            <p:cNvSpPr txBox="1"/>
            <p:nvPr/>
          </p:nvSpPr>
          <p:spPr>
            <a:xfrm>
              <a:off x="0" y="-47625"/>
              <a:ext cx="4971896" cy="296496"/>
            </a:xfrm>
            <a:prstGeom prst="rect">
              <a:avLst/>
            </a:prstGeom>
          </p:spPr>
          <p:txBody>
            <a:bodyPr lIns="50800" tIns="50800" rIns="50800" bIns="50800" rtlCol="0" anchor="ctr"/>
            <a:lstStyle/>
            <a:p>
              <a:pPr algn="ctr">
                <a:lnSpc>
                  <a:spcPts val="3012"/>
                </a:lnSpc>
              </a:pPr>
              <a:endParaRPr/>
            </a:p>
          </p:txBody>
        </p:sp>
      </p:grpSp>
      <p:sp>
        <p:nvSpPr>
          <p:cNvPr id="5" name="Freeform 5"/>
          <p:cNvSpPr/>
          <p:nvPr/>
        </p:nvSpPr>
        <p:spPr>
          <a:xfrm>
            <a:off x="16721449" y="-266124"/>
            <a:ext cx="1075701" cy="2444776"/>
          </a:xfrm>
          <a:custGeom>
            <a:avLst/>
            <a:gdLst/>
            <a:ahLst/>
            <a:cxnLst/>
            <a:rect l="l" t="t" r="r" b="b"/>
            <a:pathLst>
              <a:path w="1075701" h="2444776">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490849" y="8374280"/>
            <a:ext cx="1075701" cy="2444776"/>
          </a:xfrm>
          <a:custGeom>
            <a:avLst/>
            <a:gdLst/>
            <a:ahLst/>
            <a:cxnLst/>
            <a:rect l="l" t="t" r="r" b="b"/>
            <a:pathLst>
              <a:path w="1075701" h="2444776">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490849" y="3991375"/>
            <a:ext cx="5579390" cy="4114800"/>
          </a:xfrm>
          <a:custGeom>
            <a:avLst/>
            <a:gdLst/>
            <a:ahLst/>
            <a:cxnLst/>
            <a:rect l="l" t="t" r="r" b="b"/>
            <a:pathLst>
              <a:path w="5579390" h="4114800">
                <a:moveTo>
                  <a:pt x="0" y="0"/>
                </a:moveTo>
                <a:lnTo>
                  <a:pt x="5579390" y="0"/>
                </a:lnTo>
                <a:lnTo>
                  <a:pt x="557939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8" name="TextBox 8"/>
          <p:cNvSpPr txBox="1"/>
          <p:nvPr/>
        </p:nvSpPr>
        <p:spPr>
          <a:xfrm>
            <a:off x="6111987" y="2686435"/>
            <a:ext cx="11846175" cy="4411005"/>
          </a:xfrm>
          <a:prstGeom prst="rect">
            <a:avLst/>
          </a:prstGeom>
        </p:spPr>
        <p:txBody>
          <a:bodyPr lIns="0" tIns="0" rIns="0" bIns="0" rtlCol="0" anchor="t">
            <a:spAutoFit/>
          </a:bodyPr>
          <a:lstStyle/>
          <a:p>
            <a:pPr marL="679613" lvl="1" indent="-339807" algn="l">
              <a:lnSpc>
                <a:spcPts val="4406"/>
              </a:lnSpc>
              <a:buFont typeface="Arial"/>
              <a:buChar char="•"/>
            </a:pPr>
            <a:r>
              <a:rPr lang="en-US" sz="3147">
                <a:solidFill>
                  <a:srgbClr val="000000"/>
                </a:solidFill>
                <a:latin typeface="Gotham"/>
                <a:ea typeface="Gotham"/>
                <a:cs typeface="Gotham"/>
                <a:sym typeface="Gotham"/>
              </a:rPr>
              <a:t>Alzahrani et al. (2023): Zero Trust reduces data breaches through continuous verification.</a:t>
            </a:r>
          </a:p>
          <a:p>
            <a:pPr marL="679613" lvl="1" indent="-339807" algn="l">
              <a:lnSpc>
                <a:spcPts val="4406"/>
              </a:lnSpc>
              <a:buFont typeface="Arial"/>
              <a:buChar char="•"/>
            </a:pPr>
            <a:r>
              <a:rPr lang="en-US" sz="3147">
                <a:solidFill>
                  <a:srgbClr val="000000"/>
                </a:solidFill>
                <a:latin typeface="Gotham"/>
                <a:ea typeface="Gotham"/>
                <a:cs typeface="Gotham"/>
                <a:sym typeface="Gotham"/>
              </a:rPr>
              <a:t>Jin et al. (2022): Integrating Zero Trust with containers mitigates risks through access management and segmentation.</a:t>
            </a:r>
          </a:p>
          <a:p>
            <a:pPr marL="679613" lvl="1" indent="-339807" algn="l">
              <a:lnSpc>
                <a:spcPts val="4406"/>
              </a:lnSpc>
              <a:spcBef>
                <a:spcPct val="0"/>
              </a:spcBef>
              <a:buFont typeface="Arial"/>
              <a:buChar char="•"/>
            </a:pPr>
            <a:r>
              <a:rPr lang="en-US" sz="3147">
                <a:solidFill>
                  <a:srgbClr val="000000"/>
                </a:solidFill>
                <a:latin typeface="Gotham"/>
                <a:ea typeface="Gotham"/>
                <a:cs typeface="Gotham"/>
                <a:sym typeface="Gotham"/>
              </a:rPr>
              <a:t>Xu et al. (2023): Automated assessments enhance compliance and security.</a:t>
            </a:r>
          </a:p>
          <a:p>
            <a:pPr marL="0" lvl="0" indent="0" algn="l">
              <a:lnSpc>
                <a:spcPts val="4406"/>
              </a:lnSpc>
              <a:spcBef>
                <a:spcPct val="0"/>
              </a:spcBef>
            </a:pPr>
            <a:endParaRPr lang="en-US" sz="3147">
              <a:solidFill>
                <a:srgbClr val="000000"/>
              </a:solidFill>
              <a:latin typeface="Gotham"/>
              <a:ea typeface="Gotham"/>
              <a:cs typeface="Gotham"/>
              <a:sym typeface="Gotham"/>
            </a:endParaRPr>
          </a:p>
        </p:txBody>
      </p:sp>
      <p:sp>
        <p:nvSpPr>
          <p:cNvPr id="9" name="TextBox 9"/>
          <p:cNvSpPr txBox="1"/>
          <p:nvPr/>
        </p:nvSpPr>
        <p:spPr>
          <a:xfrm>
            <a:off x="1028700" y="1019175"/>
            <a:ext cx="16230600" cy="1161912"/>
          </a:xfrm>
          <a:prstGeom prst="rect">
            <a:avLst/>
          </a:prstGeom>
        </p:spPr>
        <p:txBody>
          <a:bodyPr lIns="0" tIns="0" rIns="0" bIns="0" rtlCol="0" anchor="t">
            <a:spAutoFit/>
          </a:bodyPr>
          <a:lstStyle/>
          <a:p>
            <a:pPr marL="0" lvl="0" indent="0" algn="l">
              <a:lnSpc>
                <a:spcPts val="9206"/>
              </a:lnSpc>
            </a:pPr>
            <a:r>
              <a:rPr lang="en-US" sz="7608">
                <a:solidFill>
                  <a:srgbClr val="5F6F52"/>
                </a:solidFill>
                <a:latin typeface="Sunborn"/>
                <a:ea typeface="Sunborn"/>
                <a:cs typeface="Sunborn"/>
                <a:sym typeface="Sunborn"/>
              </a:rPr>
              <a:t>Literature Review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6DAC8"/>
        </a:solidFill>
        <a:effectLst/>
      </p:bgPr>
    </p:bg>
    <p:spTree>
      <p:nvGrpSpPr>
        <p:cNvPr id="1" name=""/>
        <p:cNvGrpSpPr/>
        <p:nvPr/>
      </p:nvGrpSpPr>
      <p:grpSpPr>
        <a:xfrm>
          <a:off x="0" y="0"/>
          <a:ext cx="0" cy="0"/>
          <a:chOff x="0" y="0"/>
          <a:chExt cx="0" cy="0"/>
        </a:xfrm>
      </p:grpSpPr>
      <p:grpSp>
        <p:nvGrpSpPr>
          <p:cNvPr id="2" name="Group 2"/>
          <p:cNvGrpSpPr/>
          <p:nvPr/>
        </p:nvGrpSpPr>
        <p:grpSpPr>
          <a:xfrm>
            <a:off x="6717590" y="4371229"/>
            <a:ext cx="4854868" cy="4887071"/>
            <a:chOff x="0" y="0"/>
            <a:chExt cx="1278648" cy="1287130"/>
          </a:xfrm>
        </p:grpSpPr>
        <p:sp>
          <p:nvSpPr>
            <p:cNvPr id="3" name="Freeform 3"/>
            <p:cNvSpPr/>
            <p:nvPr/>
          </p:nvSpPr>
          <p:spPr>
            <a:xfrm>
              <a:off x="0" y="0"/>
              <a:ext cx="1278648" cy="1287130"/>
            </a:xfrm>
            <a:custGeom>
              <a:avLst/>
              <a:gdLst/>
              <a:ahLst/>
              <a:cxnLst/>
              <a:rect l="l" t="t" r="r" b="b"/>
              <a:pathLst>
                <a:path w="1278648" h="1287130">
                  <a:moveTo>
                    <a:pt x="0" y="0"/>
                  </a:moveTo>
                  <a:lnTo>
                    <a:pt x="1278648" y="0"/>
                  </a:lnTo>
                  <a:lnTo>
                    <a:pt x="1278648" y="1287130"/>
                  </a:lnTo>
                  <a:lnTo>
                    <a:pt x="0" y="1287130"/>
                  </a:lnTo>
                  <a:close/>
                </a:path>
              </a:pathLst>
            </a:custGeom>
            <a:solidFill>
              <a:srgbClr val="5F6F52"/>
            </a:solidFill>
          </p:spPr>
          <p:txBody>
            <a:bodyPr/>
            <a:lstStyle/>
            <a:p>
              <a:endParaRPr lang="en-US"/>
            </a:p>
          </p:txBody>
        </p:sp>
        <p:sp>
          <p:nvSpPr>
            <p:cNvPr id="4" name="TextBox 4"/>
            <p:cNvSpPr txBox="1"/>
            <p:nvPr/>
          </p:nvSpPr>
          <p:spPr>
            <a:xfrm>
              <a:off x="0" y="-47625"/>
              <a:ext cx="1278648" cy="1334755"/>
            </a:xfrm>
            <a:prstGeom prst="rect">
              <a:avLst/>
            </a:prstGeom>
          </p:spPr>
          <p:txBody>
            <a:bodyPr lIns="50800" tIns="50800" rIns="50800" bIns="50800" rtlCol="0" anchor="ctr"/>
            <a:lstStyle/>
            <a:p>
              <a:pPr algn="ctr">
                <a:lnSpc>
                  <a:spcPts val="3012"/>
                </a:lnSpc>
              </a:pPr>
              <a:endParaRPr/>
            </a:p>
          </p:txBody>
        </p:sp>
      </p:grpSp>
      <p:grpSp>
        <p:nvGrpSpPr>
          <p:cNvPr id="5" name="Group 5"/>
          <p:cNvGrpSpPr/>
          <p:nvPr/>
        </p:nvGrpSpPr>
        <p:grpSpPr>
          <a:xfrm>
            <a:off x="12404432" y="4371229"/>
            <a:ext cx="4854868" cy="4887071"/>
            <a:chOff x="0" y="0"/>
            <a:chExt cx="1278648" cy="1287130"/>
          </a:xfrm>
        </p:grpSpPr>
        <p:sp>
          <p:nvSpPr>
            <p:cNvPr id="6" name="Freeform 6"/>
            <p:cNvSpPr/>
            <p:nvPr/>
          </p:nvSpPr>
          <p:spPr>
            <a:xfrm>
              <a:off x="0" y="0"/>
              <a:ext cx="1278648" cy="1287130"/>
            </a:xfrm>
            <a:custGeom>
              <a:avLst/>
              <a:gdLst/>
              <a:ahLst/>
              <a:cxnLst/>
              <a:rect l="l" t="t" r="r" b="b"/>
              <a:pathLst>
                <a:path w="1278648" h="1287130">
                  <a:moveTo>
                    <a:pt x="0" y="0"/>
                  </a:moveTo>
                  <a:lnTo>
                    <a:pt x="1278648" y="0"/>
                  </a:lnTo>
                  <a:lnTo>
                    <a:pt x="1278648" y="1287130"/>
                  </a:lnTo>
                  <a:lnTo>
                    <a:pt x="0" y="1287130"/>
                  </a:lnTo>
                  <a:close/>
                </a:path>
              </a:pathLst>
            </a:custGeom>
            <a:solidFill>
              <a:srgbClr val="F6EDDD"/>
            </a:solidFill>
          </p:spPr>
          <p:txBody>
            <a:bodyPr/>
            <a:lstStyle/>
            <a:p>
              <a:endParaRPr lang="en-US"/>
            </a:p>
          </p:txBody>
        </p:sp>
        <p:sp>
          <p:nvSpPr>
            <p:cNvPr id="7" name="TextBox 7"/>
            <p:cNvSpPr txBox="1"/>
            <p:nvPr/>
          </p:nvSpPr>
          <p:spPr>
            <a:xfrm>
              <a:off x="0" y="-47625"/>
              <a:ext cx="1278648" cy="1334755"/>
            </a:xfrm>
            <a:prstGeom prst="rect">
              <a:avLst/>
            </a:prstGeom>
          </p:spPr>
          <p:txBody>
            <a:bodyPr lIns="50800" tIns="50800" rIns="50800" bIns="50800" rtlCol="0" anchor="ctr"/>
            <a:lstStyle/>
            <a:p>
              <a:pPr algn="ctr">
                <a:lnSpc>
                  <a:spcPts val="3012"/>
                </a:lnSpc>
              </a:pPr>
              <a:endParaRPr/>
            </a:p>
          </p:txBody>
        </p:sp>
      </p:grpSp>
      <p:grpSp>
        <p:nvGrpSpPr>
          <p:cNvPr id="8" name="Group 8"/>
          <p:cNvGrpSpPr/>
          <p:nvPr/>
        </p:nvGrpSpPr>
        <p:grpSpPr>
          <a:xfrm>
            <a:off x="1028700" y="4371229"/>
            <a:ext cx="4854868" cy="4887071"/>
            <a:chOff x="0" y="0"/>
            <a:chExt cx="1278648" cy="1287130"/>
          </a:xfrm>
        </p:grpSpPr>
        <p:sp>
          <p:nvSpPr>
            <p:cNvPr id="9" name="Freeform 9"/>
            <p:cNvSpPr/>
            <p:nvPr/>
          </p:nvSpPr>
          <p:spPr>
            <a:xfrm>
              <a:off x="0" y="0"/>
              <a:ext cx="1278648" cy="1287130"/>
            </a:xfrm>
            <a:custGeom>
              <a:avLst/>
              <a:gdLst/>
              <a:ahLst/>
              <a:cxnLst/>
              <a:rect l="l" t="t" r="r" b="b"/>
              <a:pathLst>
                <a:path w="1278648" h="1287130">
                  <a:moveTo>
                    <a:pt x="0" y="0"/>
                  </a:moveTo>
                  <a:lnTo>
                    <a:pt x="1278648" y="0"/>
                  </a:lnTo>
                  <a:lnTo>
                    <a:pt x="1278648" y="1287130"/>
                  </a:lnTo>
                  <a:lnTo>
                    <a:pt x="0" y="1287130"/>
                  </a:lnTo>
                  <a:close/>
                </a:path>
              </a:pathLst>
            </a:custGeom>
            <a:solidFill>
              <a:srgbClr val="F6EDDD"/>
            </a:solidFill>
          </p:spPr>
          <p:txBody>
            <a:bodyPr/>
            <a:lstStyle/>
            <a:p>
              <a:endParaRPr lang="en-US"/>
            </a:p>
          </p:txBody>
        </p:sp>
        <p:sp>
          <p:nvSpPr>
            <p:cNvPr id="10" name="TextBox 10"/>
            <p:cNvSpPr txBox="1"/>
            <p:nvPr/>
          </p:nvSpPr>
          <p:spPr>
            <a:xfrm>
              <a:off x="0" y="-47625"/>
              <a:ext cx="1278648" cy="1334755"/>
            </a:xfrm>
            <a:prstGeom prst="rect">
              <a:avLst/>
            </a:prstGeom>
          </p:spPr>
          <p:txBody>
            <a:bodyPr lIns="50800" tIns="50800" rIns="50800" bIns="50800" rtlCol="0" anchor="ctr"/>
            <a:lstStyle/>
            <a:p>
              <a:pPr algn="ctr">
                <a:lnSpc>
                  <a:spcPts val="3012"/>
                </a:lnSpc>
              </a:pPr>
              <a:endParaRPr/>
            </a:p>
          </p:txBody>
        </p:sp>
      </p:grpSp>
      <p:sp>
        <p:nvSpPr>
          <p:cNvPr id="11" name="TextBox 11"/>
          <p:cNvSpPr txBox="1"/>
          <p:nvPr/>
        </p:nvSpPr>
        <p:spPr>
          <a:xfrm>
            <a:off x="1028700" y="1019175"/>
            <a:ext cx="16230600" cy="1161912"/>
          </a:xfrm>
          <a:prstGeom prst="rect">
            <a:avLst/>
          </a:prstGeom>
        </p:spPr>
        <p:txBody>
          <a:bodyPr lIns="0" tIns="0" rIns="0" bIns="0" rtlCol="0" anchor="t">
            <a:spAutoFit/>
          </a:bodyPr>
          <a:lstStyle/>
          <a:p>
            <a:pPr marL="0" lvl="0" indent="0" algn="ctr">
              <a:lnSpc>
                <a:spcPts val="9206"/>
              </a:lnSpc>
            </a:pPr>
            <a:r>
              <a:rPr lang="en-US" sz="7608">
                <a:solidFill>
                  <a:srgbClr val="5F6F52"/>
                </a:solidFill>
                <a:latin typeface="Sunborn"/>
                <a:ea typeface="Sunborn"/>
                <a:cs typeface="Sunborn"/>
                <a:sym typeface="Sunborn"/>
              </a:rPr>
              <a:t>Problem Statement</a:t>
            </a:r>
          </a:p>
        </p:txBody>
      </p:sp>
      <p:sp>
        <p:nvSpPr>
          <p:cNvPr id="12" name="TextBox 12"/>
          <p:cNvSpPr txBox="1"/>
          <p:nvPr/>
        </p:nvSpPr>
        <p:spPr>
          <a:xfrm>
            <a:off x="1028700" y="2312926"/>
            <a:ext cx="16230600" cy="1553319"/>
          </a:xfrm>
          <a:prstGeom prst="rect">
            <a:avLst/>
          </a:prstGeom>
        </p:spPr>
        <p:txBody>
          <a:bodyPr lIns="0" tIns="0" rIns="0" bIns="0" rtlCol="0" anchor="t">
            <a:spAutoFit/>
          </a:bodyPr>
          <a:lstStyle/>
          <a:p>
            <a:pPr marL="0" lvl="0" indent="0" algn="ctr">
              <a:lnSpc>
                <a:spcPts val="4158"/>
              </a:lnSpc>
              <a:spcBef>
                <a:spcPct val="0"/>
              </a:spcBef>
            </a:pPr>
            <a:r>
              <a:rPr lang="en-US" sz="2970">
                <a:solidFill>
                  <a:srgbClr val="000000"/>
                </a:solidFill>
                <a:latin typeface="Gotham"/>
                <a:ea typeface="Gotham"/>
                <a:cs typeface="Gotham"/>
                <a:sym typeface="Gotham"/>
              </a:rPr>
              <a:t>As cyber threats grow, traditional security models that trust internal users and devices are no longer effective, leading to data breaches and unauthorized access. The key issues to address are:</a:t>
            </a:r>
          </a:p>
        </p:txBody>
      </p:sp>
      <p:sp>
        <p:nvSpPr>
          <p:cNvPr id="13" name="TextBox 13"/>
          <p:cNvSpPr txBox="1"/>
          <p:nvPr/>
        </p:nvSpPr>
        <p:spPr>
          <a:xfrm>
            <a:off x="7072354" y="6096823"/>
            <a:ext cx="4317109" cy="1349158"/>
          </a:xfrm>
          <a:prstGeom prst="rect">
            <a:avLst/>
          </a:prstGeom>
        </p:spPr>
        <p:txBody>
          <a:bodyPr lIns="0" tIns="0" rIns="0" bIns="0" rtlCol="0" anchor="t">
            <a:spAutoFit/>
          </a:bodyPr>
          <a:lstStyle/>
          <a:p>
            <a:pPr marL="0" lvl="0" indent="0" algn="ctr">
              <a:lnSpc>
                <a:spcPts val="3628"/>
              </a:lnSpc>
              <a:spcBef>
                <a:spcPct val="0"/>
              </a:spcBef>
            </a:pPr>
            <a:r>
              <a:rPr lang="en-US" sz="2591">
                <a:solidFill>
                  <a:srgbClr val="FFFFFF"/>
                </a:solidFill>
                <a:latin typeface="Gotham"/>
                <a:ea typeface="Gotham"/>
                <a:cs typeface="Gotham"/>
                <a:sym typeface="Gotham"/>
              </a:rPr>
              <a:t>How can network threats be detected and contained in real-time?</a:t>
            </a:r>
          </a:p>
        </p:txBody>
      </p:sp>
      <p:sp>
        <p:nvSpPr>
          <p:cNvPr id="14" name="TextBox 14"/>
          <p:cNvSpPr txBox="1"/>
          <p:nvPr/>
        </p:nvSpPr>
        <p:spPr>
          <a:xfrm>
            <a:off x="12833145" y="5782916"/>
            <a:ext cx="3997443" cy="1663065"/>
          </a:xfrm>
          <a:prstGeom prst="rect">
            <a:avLst/>
          </a:prstGeom>
        </p:spPr>
        <p:txBody>
          <a:bodyPr lIns="0" tIns="0" rIns="0" bIns="0" rtlCol="0" anchor="t">
            <a:spAutoFit/>
          </a:bodyPr>
          <a:lstStyle/>
          <a:p>
            <a:pPr marL="0" lvl="0" indent="0" algn="ctr">
              <a:lnSpc>
                <a:spcPts val="3359"/>
              </a:lnSpc>
              <a:spcBef>
                <a:spcPct val="0"/>
              </a:spcBef>
            </a:pPr>
            <a:r>
              <a:rPr lang="en-US" sz="2400">
                <a:solidFill>
                  <a:srgbClr val="5F6F52"/>
                </a:solidFill>
                <a:latin typeface="Gotham"/>
                <a:ea typeface="Gotham"/>
                <a:cs typeface="Gotham"/>
                <a:sym typeface="Gotham"/>
              </a:rPr>
              <a:t>How can security measures be automated to ensure ongoing protection?</a:t>
            </a:r>
          </a:p>
        </p:txBody>
      </p:sp>
      <p:sp>
        <p:nvSpPr>
          <p:cNvPr id="15" name="TextBox 15"/>
          <p:cNvSpPr txBox="1"/>
          <p:nvPr/>
        </p:nvSpPr>
        <p:spPr>
          <a:xfrm>
            <a:off x="1280030" y="6095844"/>
            <a:ext cx="4352207" cy="1350137"/>
          </a:xfrm>
          <a:prstGeom prst="rect">
            <a:avLst/>
          </a:prstGeom>
        </p:spPr>
        <p:txBody>
          <a:bodyPr lIns="0" tIns="0" rIns="0" bIns="0" rtlCol="0" anchor="t">
            <a:spAutoFit/>
          </a:bodyPr>
          <a:lstStyle/>
          <a:p>
            <a:pPr marL="0" lvl="0" indent="0" algn="ctr">
              <a:lnSpc>
                <a:spcPts val="3658"/>
              </a:lnSpc>
              <a:spcBef>
                <a:spcPct val="0"/>
              </a:spcBef>
            </a:pPr>
            <a:r>
              <a:rPr lang="en-US" sz="2612">
                <a:solidFill>
                  <a:srgbClr val="5F6F52"/>
                </a:solidFill>
                <a:latin typeface="Gotham"/>
                <a:ea typeface="Gotham"/>
                <a:cs typeface="Gotham"/>
                <a:sym typeface="Gotham"/>
              </a:rPr>
              <a:t>How can sensitive data be protected from unauthorized access?</a:t>
            </a:r>
          </a:p>
        </p:txBody>
      </p:sp>
      <p:sp>
        <p:nvSpPr>
          <p:cNvPr id="16" name="Freeform 16"/>
          <p:cNvSpPr/>
          <p:nvPr/>
        </p:nvSpPr>
        <p:spPr>
          <a:xfrm rot="5400000">
            <a:off x="490849" y="8035912"/>
            <a:ext cx="1075701" cy="2444776"/>
          </a:xfrm>
          <a:custGeom>
            <a:avLst/>
            <a:gdLst/>
            <a:ahLst/>
            <a:cxnLst/>
            <a:rect l="l" t="t" r="r" b="b"/>
            <a:pathLst>
              <a:path w="1075701" h="2444776">
                <a:moveTo>
                  <a:pt x="0" y="0"/>
                </a:moveTo>
                <a:lnTo>
                  <a:pt x="1075702" y="0"/>
                </a:lnTo>
                <a:lnTo>
                  <a:pt x="1075702" y="2444776"/>
                </a:lnTo>
                <a:lnTo>
                  <a:pt x="0" y="2444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7" name="Freeform 17"/>
          <p:cNvSpPr/>
          <p:nvPr/>
        </p:nvSpPr>
        <p:spPr>
          <a:xfrm rot="5400000" flipV="1">
            <a:off x="16721449" y="-155345"/>
            <a:ext cx="1075701" cy="2444776"/>
          </a:xfrm>
          <a:custGeom>
            <a:avLst/>
            <a:gdLst/>
            <a:ahLst/>
            <a:cxnLst/>
            <a:rect l="l" t="t" r="r" b="b"/>
            <a:pathLst>
              <a:path w="1075701" h="2444776">
                <a:moveTo>
                  <a:pt x="0" y="2444776"/>
                </a:moveTo>
                <a:lnTo>
                  <a:pt x="1075702" y="2444776"/>
                </a:lnTo>
                <a:lnTo>
                  <a:pt x="1075702" y="0"/>
                </a:lnTo>
                <a:lnTo>
                  <a:pt x="0" y="0"/>
                </a:lnTo>
                <a:lnTo>
                  <a:pt x="0" y="2444776"/>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6DAC8"/>
        </a:solidFill>
        <a:effectLst/>
      </p:bgPr>
    </p:bg>
    <p:spTree>
      <p:nvGrpSpPr>
        <p:cNvPr id="1" name=""/>
        <p:cNvGrpSpPr/>
        <p:nvPr/>
      </p:nvGrpSpPr>
      <p:grpSpPr>
        <a:xfrm>
          <a:off x="0" y="0"/>
          <a:ext cx="0" cy="0"/>
          <a:chOff x="0" y="0"/>
          <a:chExt cx="0" cy="0"/>
        </a:xfrm>
      </p:grpSpPr>
      <p:grpSp>
        <p:nvGrpSpPr>
          <p:cNvPr id="2" name="Group 2"/>
          <p:cNvGrpSpPr/>
          <p:nvPr/>
        </p:nvGrpSpPr>
        <p:grpSpPr>
          <a:xfrm>
            <a:off x="0" y="1028700"/>
            <a:ext cx="17259300" cy="9258300"/>
            <a:chOff x="0" y="0"/>
            <a:chExt cx="4545659" cy="2438400"/>
          </a:xfrm>
        </p:grpSpPr>
        <p:sp>
          <p:nvSpPr>
            <p:cNvPr id="3" name="Freeform 3"/>
            <p:cNvSpPr/>
            <p:nvPr/>
          </p:nvSpPr>
          <p:spPr>
            <a:xfrm>
              <a:off x="0" y="0"/>
              <a:ext cx="4545659" cy="2438400"/>
            </a:xfrm>
            <a:custGeom>
              <a:avLst/>
              <a:gdLst/>
              <a:ahLst/>
              <a:cxnLst/>
              <a:rect l="l" t="t" r="r" b="b"/>
              <a:pathLst>
                <a:path w="4545659" h="2438400">
                  <a:moveTo>
                    <a:pt x="0" y="0"/>
                  </a:moveTo>
                  <a:lnTo>
                    <a:pt x="4545659" y="0"/>
                  </a:lnTo>
                  <a:lnTo>
                    <a:pt x="4545659" y="2438400"/>
                  </a:lnTo>
                  <a:lnTo>
                    <a:pt x="0" y="2438400"/>
                  </a:lnTo>
                  <a:close/>
                </a:path>
              </a:pathLst>
            </a:custGeom>
            <a:solidFill>
              <a:srgbClr val="F6EDDD"/>
            </a:solidFill>
          </p:spPr>
          <p:txBody>
            <a:bodyPr/>
            <a:lstStyle/>
            <a:p>
              <a:endParaRPr lang="en-US"/>
            </a:p>
          </p:txBody>
        </p:sp>
        <p:sp>
          <p:nvSpPr>
            <p:cNvPr id="4" name="TextBox 4"/>
            <p:cNvSpPr txBox="1"/>
            <p:nvPr/>
          </p:nvSpPr>
          <p:spPr>
            <a:xfrm>
              <a:off x="0" y="-47625"/>
              <a:ext cx="4545659" cy="2486025"/>
            </a:xfrm>
            <a:prstGeom prst="rect">
              <a:avLst/>
            </a:prstGeom>
          </p:spPr>
          <p:txBody>
            <a:bodyPr lIns="50800" tIns="50800" rIns="50800" bIns="50800" rtlCol="0" anchor="ctr"/>
            <a:lstStyle/>
            <a:p>
              <a:pPr algn="ctr">
                <a:lnSpc>
                  <a:spcPts val="3012"/>
                </a:lnSpc>
              </a:pPr>
              <a:endParaRPr/>
            </a:p>
          </p:txBody>
        </p:sp>
      </p:grpSp>
      <p:grpSp>
        <p:nvGrpSpPr>
          <p:cNvPr id="5" name="Group 5"/>
          <p:cNvGrpSpPr/>
          <p:nvPr/>
        </p:nvGrpSpPr>
        <p:grpSpPr>
          <a:xfrm>
            <a:off x="3105486" y="3076669"/>
            <a:ext cx="14153814" cy="3086100"/>
            <a:chOff x="0" y="0"/>
            <a:chExt cx="3727754" cy="812800"/>
          </a:xfrm>
        </p:grpSpPr>
        <p:sp>
          <p:nvSpPr>
            <p:cNvPr id="6" name="Freeform 6"/>
            <p:cNvSpPr/>
            <p:nvPr/>
          </p:nvSpPr>
          <p:spPr>
            <a:xfrm>
              <a:off x="0" y="0"/>
              <a:ext cx="3727753" cy="812800"/>
            </a:xfrm>
            <a:custGeom>
              <a:avLst/>
              <a:gdLst/>
              <a:ahLst/>
              <a:cxnLst/>
              <a:rect l="l" t="t" r="r" b="b"/>
              <a:pathLst>
                <a:path w="3727753" h="812800">
                  <a:moveTo>
                    <a:pt x="0" y="0"/>
                  </a:moveTo>
                  <a:lnTo>
                    <a:pt x="3727753" y="0"/>
                  </a:lnTo>
                  <a:lnTo>
                    <a:pt x="3727753" y="812800"/>
                  </a:lnTo>
                  <a:lnTo>
                    <a:pt x="0" y="812800"/>
                  </a:lnTo>
                  <a:close/>
                </a:path>
              </a:pathLst>
            </a:custGeom>
            <a:solidFill>
              <a:srgbClr val="D6DAC8"/>
            </a:solidFill>
          </p:spPr>
          <p:txBody>
            <a:bodyPr/>
            <a:lstStyle/>
            <a:p>
              <a:endParaRPr lang="en-US"/>
            </a:p>
          </p:txBody>
        </p:sp>
        <p:sp>
          <p:nvSpPr>
            <p:cNvPr id="7" name="TextBox 7"/>
            <p:cNvSpPr txBox="1"/>
            <p:nvPr/>
          </p:nvSpPr>
          <p:spPr>
            <a:xfrm>
              <a:off x="0" y="-47625"/>
              <a:ext cx="3727754" cy="860425"/>
            </a:xfrm>
            <a:prstGeom prst="rect">
              <a:avLst/>
            </a:prstGeom>
          </p:spPr>
          <p:txBody>
            <a:bodyPr lIns="50800" tIns="50800" rIns="50800" bIns="50800" rtlCol="0" anchor="ctr"/>
            <a:lstStyle/>
            <a:p>
              <a:pPr algn="ctr">
                <a:lnSpc>
                  <a:spcPts val="3012"/>
                </a:lnSpc>
              </a:pPr>
              <a:endParaRPr/>
            </a:p>
          </p:txBody>
        </p:sp>
      </p:grpSp>
      <p:grpSp>
        <p:nvGrpSpPr>
          <p:cNvPr id="8" name="Group 8"/>
          <p:cNvGrpSpPr/>
          <p:nvPr/>
        </p:nvGrpSpPr>
        <p:grpSpPr>
          <a:xfrm>
            <a:off x="3105486" y="6525246"/>
            <a:ext cx="14153814" cy="3086100"/>
            <a:chOff x="0" y="0"/>
            <a:chExt cx="3727754" cy="812800"/>
          </a:xfrm>
        </p:grpSpPr>
        <p:sp>
          <p:nvSpPr>
            <p:cNvPr id="9" name="Freeform 9"/>
            <p:cNvSpPr/>
            <p:nvPr/>
          </p:nvSpPr>
          <p:spPr>
            <a:xfrm>
              <a:off x="0" y="0"/>
              <a:ext cx="3727753" cy="812800"/>
            </a:xfrm>
            <a:custGeom>
              <a:avLst/>
              <a:gdLst/>
              <a:ahLst/>
              <a:cxnLst/>
              <a:rect l="l" t="t" r="r" b="b"/>
              <a:pathLst>
                <a:path w="3727753" h="812800">
                  <a:moveTo>
                    <a:pt x="0" y="0"/>
                  </a:moveTo>
                  <a:lnTo>
                    <a:pt x="3727753" y="0"/>
                  </a:lnTo>
                  <a:lnTo>
                    <a:pt x="3727753" y="812800"/>
                  </a:lnTo>
                  <a:lnTo>
                    <a:pt x="0" y="812800"/>
                  </a:lnTo>
                  <a:close/>
                </a:path>
              </a:pathLst>
            </a:custGeom>
            <a:solidFill>
              <a:srgbClr val="D6DAC8"/>
            </a:solidFill>
          </p:spPr>
          <p:txBody>
            <a:bodyPr/>
            <a:lstStyle/>
            <a:p>
              <a:endParaRPr lang="en-US"/>
            </a:p>
          </p:txBody>
        </p:sp>
        <p:sp>
          <p:nvSpPr>
            <p:cNvPr id="10" name="TextBox 10"/>
            <p:cNvSpPr txBox="1"/>
            <p:nvPr/>
          </p:nvSpPr>
          <p:spPr>
            <a:xfrm>
              <a:off x="0" y="-47625"/>
              <a:ext cx="3727754" cy="860425"/>
            </a:xfrm>
            <a:prstGeom prst="rect">
              <a:avLst/>
            </a:prstGeom>
          </p:spPr>
          <p:txBody>
            <a:bodyPr lIns="50800" tIns="50800" rIns="50800" bIns="50800" rtlCol="0" anchor="ctr"/>
            <a:lstStyle/>
            <a:p>
              <a:pPr algn="ctr">
                <a:lnSpc>
                  <a:spcPts val="3012"/>
                </a:lnSpc>
              </a:pPr>
              <a:endParaRPr/>
            </a:p>
          </p:txBody>
        </p:sp>
      </p:grpSp>
      <p:grpSp>
        <p:nvGrpSpPr>
          <p:cNvPr id="11" name="Group 11"/>
          <p:cNvGrpSpPr/>
          <p:nvPr/>
        </p:nvGrpSpPr>
        <p:grpSpPr>
          <a:xfrm>
            <a:off x="1562436" y="3076669"/>
            <a:ext cx="3086100" cy="308610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012"/>
                </a:lnSpc>
              </a:pPr>
              <a:endParaRPr/>
            </a:p>
          </p:txBody>
        </p:sp>
      </p:grpSp>
      <p:grpSp>
        <p:nvGrpSpPr>
          <p:cNvPr id="14" name="Group 14"/>
          <p:cNvGrpSpPr/>
          <p:nvPr/>
        </p:nvGrpSpPr>
        <p:grpSpPr>
          <a:xfrm>
            <a:off x="1562436" y="6525246"/>
            <a:ext cx="3086100" cy="308610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3012"/>
                </a:lnSpc>
              </a:pPr>
              <a:endParaRPr/>
            </a:p>
          </p:txBody>
        </p:sp>
      </p:grpSp>
      <p:sp>
        <p:nvSpPr>
          <p:cNvPr id="17" name="Freeform 17"/>
          <p:cNvSpPr/>
          <p:nvPr/>
        </p:nvSpPr>
        <p:spPr>
          <a:xfrm>
            <a:off x="2276124" y="3793059"/>
            <a:ext cx="1658724" cy="1664968"/>
          </a:xfrm>
          <a:custGeom>
            <a:avLst/>
            <a:gdLst/>
            <a:ahLst/>
            <a:cxnLst/>
            <a:rect l="l" t="t" r="r" b="b"/>
            <a:pathLst>
              <a:path w="1658724" h="1664968">
                <a:moveTo>
                  <a:pt x="0" y="0"/>
                </a:moveTo>
                <a:lnTo>
                  <a:pt x="1658724" y="0"/>
                </a:lnTo>
                <a:lnTo>
                  <a:pt x="1658724" y="1664968"/>
                </a:lnTo>
                <a:lnTo>
                  <a:pt x="0" y="1664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2152625" y="7153419"/>
            <a:ext cx="1905721" cy="1841403"/>
          </a:xfrm>
          <a:custGeom>
            <a:avLst/>
            <a:gdLst/>
            <a:ahLst/>
            <a:cxnLst/>
            <a:rect l="l" t="t" r="r" b="b"/>
            <a:pathLst>
              <a:path w="1905721" h="1841403">
                <a:moveTo>
                  <a:pt x="0" y="0"/>
                </a:moveTo>
                <a:lnTo>
                  <a:pt x="1905721" y="0"/>
                </a:lnTo>
                <a:lnTo>
                  <a:pt x="1905721" y="1841403"/>
                </a:lnTo>
                <a:lnTo>
                  <a:pt x="0" y="18414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14201483" y="1279978"/>
            <a:ext cx="5422644" cy="1434741"/>
          </a:xfrm>
          <a:custGeom>
            <a:avLst/>
            <a:gdLst/>
            <a:ahLst/>
            <a:cxnLst/>
            <a:rect l="l" t="t" r="r" b="b"/>
            <a:pathLst>
              <a:path w="5422644" h="1434741">
                <a:moveTo>
                  <a:pt x="0" y="0"/>
                </a:moveTo>
                <a:lnTo>
                  <a:pt x="5422644" y="0"/>
                </a:lnTo>
                <a:lnTo>
                  <a:pt x="5422644" y="1434741"/>
                </a:lnTo>
                <a:lnTo>
                  <a:pt x="0" y="14347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5434752" y="3967813"/>
            <a:ext cx="11207885" cy="1544320"/>
          </a:xfrm>
          <a:prstGeom prst="rect">
            <a:avLst/>
          </a:prstGeom>
        </p:spPr>
        <p:txBody>
          <a:bodyPr lIns="0" tIns="0" rIns="0" bIns="0" rtlCol="0" anchor="t">
            <a:spAutoFit/>
          </a:bodyPr>
          <a:lstStyle/>
          <a:p>
            <a:pPr marL="474979" lvl="1" indent="-237490" algn="l">
              <a:lnSpc>
                <a:spcPts val="3079"/>
              </a:lnSpc>
              <a:buFont typeface="Arial"/>
              <a:buChar char="•"/>
            </a:pPr>
            <a:r>
              <a:rPr lang="en-US" sz="2199">
                <a:solidFill>
                  <a:srgbClr val="5F6F52"/>
                </a:solidFill>
                <a:latin typeface="Gotham"/>
                <a:ea typeface="Gotham"/>
                <a:cs typeface="Gotham"/>
                <a:sym typeface="Gotham"/>
              </a:rPr>
              <a:t>IAM ensures only authorized users access sensitive data using multi-factor authentication and role-based controls.</a:t>
            </a:r>
          </a:p>
          <a:p>
            <a:pPr marL="474979" lvl="1" indent="-237490" algn="l">
              <a:lnSpc>
                <a:spcPts val="3079"/>
              </a:lnSpc>
              <a:spcBef>
                <a:spcPct val="0"/>
              </a:spcBef>
              <a:buFont typeface="Arial"/>
              <a:buChar char="•"/>
            </a:pPr>
            <a:r>
              <a:rPr lang="en-US" sz="2199">
                <a:solidFill>
                  <a:srgbClr val="5F6F52"/>
                </a:solidFill>
                <a:latin typeface="Gotham"/>
                <a:ea typeface="Gotham"/>
                <a:cs typeface="Gotham"/>
                <a:sym typeface="Gotham"/>
              </a:rPr>
              <a:t>Zhang et al. (2023): Effective IAM reduces unauthorized access risks.</a:t>
            </a:r>
          </a:p>
          <a:p>
            <a:pPr marL="0" lvl="0" indent="0" algn="l">
              <a:lnSpc>
                <a:spcPts val="3079"/>
              </a:lnSpc>
              <a:spcBef>
                <a:spcPct val="0"/>
              </a:spcBef>
            </a:pPr>
            <a:endParaRPr lang="en-US" sz="2199">
              <a:solidFill>
                <a:srgbClr val="5F6F52"/>
              </a:solidFill>
              <a:latin typeface="Gotham"/>
              <a:ea typeface="Gotham"/>
              <a:cs typeface="Gotham"/>
              <a:sym typeface="Gotham"/>
            </a:endParaRPr>
          </a:p>
        </p:txBody>
      </p:sp>
      <p:sp>
        <p:nvSpPr>
          <p:cNvPr id="21" name="TextBox 21"/>
          <p:cNvSpPr txBox="1"/>
          <p:nvPr/>
        </p:nvSpPr>
        <p:spPr>
          <a:xfrm>
            <a:off x="5434752" y="7611653"/>
            <a:ext cx="11207885" cy="1544320"/>
          </a:xfrm>
          <a:prstGeom prst="rect">
            <a:avLst/>
          </a:prstGeom>
        </p:spPr>
        <p:txBody>
          <a:bodyPr lIns="0" tIns="0" rIns="0" bIns="0" rtlCol="0" anchor="t">
            <a:spAutoFit/>
          </a:bodyPr>
          <a:lstStyle/>
          <a:p>
            <a:pPr marL="474979" lvl="1" indent="-237490" algn="l">
              <a:lnSpc>
                <a:spcPts val="3079"/>
              </a:lnSpc>
              <a:buFont typeface="Arial"/>
              <a:buChar char="•"/>
            </a:pPr>
            <a:r>
              <a:rPr lang="en-US" sz="2199">
                <a:solidFill>
                  <a:srgbClr val="5F6F52"/>
                </a:solidFill>
                <a:latin typeface="Gotham"/>
                <a:ea typeface="Gotham"/>
                <a:cs typeface="Gotham"/>
                <a:sym typeface="Gotham"/>
              </a:rPr>
              <a:t>Divides networks into isolated segments to limit attacker movement.</a:t>
            </a:r>
          </a:p>
          <a:p>
            <a:pPr marL="474979" lvl="1" indent="-237490" algn="l">
              <a:lnSpc>
                <a:spcPts val="3079"/>
              </a:lnSpc>
              <a:spcBef>
                <a:spcPct val="0"/>
              </a:spcBef>
              <a:buFont typeface="Arial"/>
              <a:buChar char="•"/>
            </a:pPr>
            <a:r>
              <a:rPr lang="en-US" sz="2199">
                <a:solidFill>
                  <a:srgbClr val="5F6F52"/>
                </a:solidFill>
                <a:latin typeface="Gotham"/>
                <a:ea typeface="Gotham"/>
                <a:cs typeface="Gotham"/>
                <a:sym typeface="Gotham"/>
              </a:rPr>
              <a:t>Zhou et al. (2022): Micro-segmentation minimizes attack surfaces and enhances security.</a:t>
            </a:r>
          </a:p>
          <a:p>
            <a:pPr marL="0" lvl="0" indent="0" algn="l">
              <a:lnSpc>
                <a:spcPts val="3079"/>
              </a:lnSpc>
              <a:spcBef>
                <a:spcPct val="0"/>
              </a:spcBef>
            </a:pPr>
            <a:endParaRPr lang="en-US" sz="2199">
              <a:solidFill>
                <a:srgbClr val="5F6F52"/>
              </a:solidFill>
              <a:latin typeface="Gotham"/>
              <a:ea typeface="Gotham"/>
              <a:cs typeface="Gotham"/>
              <a:sym typeface="Gotham"/>
            </a:endParaRPr>
          </a:p>
        </p:txBody>
      </p:sp>
      <p:sp>
        <p:nvSpPr>
          <p:cNvPr id="22" name="TextBox 22"/>
          <p:cNvSpPr txBox="1"/>
          <p:nvPr/>
        </p:nvSpPr>
        <p:spPr>
          <a:xfrm>
            <a:off x="5434752" y="3279630"/>
            <a:ext cx="11207885" cy="513429"/>
          </a:xfrm>
          <a:prstGeom prst="rect">
            <a:avLst/>
          </a:prstGeom>
        </p:spPr>
        <p:txBody>
          <a:bodyPr lIns="0" tIns="0" rIns="0" bIns="0" rtlCol="0" anchor="t">
            <a:spAutoFit/>
          </a:bodyPr>
          <a:lstStyle/>
          <a:p>
            <a:pPr marL="0" lvl="0" indent="0" algn="l">
              <a:lnSpc>
                <a:spcPts val="4250"/>
              </a:lnSpc>
              <a:spcBef>
                <a:spcPct val="0"/>
              </a:spcBef>
            </a:pPr>
            <a:r>
              <a:rPr lang="en-US" sz="3036" b="1">
                <a:solidFill>
                  <a:srgbClr val="5F6F52"/>
                </a:solidFill>
                <a:latin typeface="Gotham Bold"/>
                <a:ea typeface="Gotham Bold"/>
                <a:cs typeface="Gotham Bold"/>
                <a:sym typeface="Gotham Bold"/>
              </a:rPr>
              <a:t>Method 1 - Identity and Access Management (IAM)</a:t>
            </a:r>
          </a:p>
        </p:txBody>
      </p:sp>
      <p:sp>
        <p:nvSpPr>
          <p:cNvPr id="23" name="TextBox 23"/>
          <p:cNvSpPr txBox="1"/>
          <p:nvPr/>
        </p:nvSpPr>
        <p:spPr>
          <a:xfrm>
            <a:off x="5434752" y="6923470"/>
            <a:ext cx="11207885" cy="513429"/>
          </a:xfrm>
          <a:prstGeom prst="rect">
            <a:avLst/>
          </a:prstGeom>
        </p:spPr>
        <p:txBody>
          <a:bodyPr lIns="0" tIns="0" rIns="0" bIns="0" rtlCol="0" anchor="t">
            <a:spAutoFit/>
          </a:bodyPr>
          <a:lstStyle/>
          <a:p>
            <a:pPr marL="0" lvl="0" indent="0" algn="l">
              <a:lnSpc>
                <a:spcPts val="4250"/>
              </a:lnSpc>
              <a:spcBef>
                <a:spcPct val="0"/>
              </a:spcBef>
            </a:pPr>
            <a:r>
              <a:rPr lang="en-US" sz="3036" b="1">
                <a:solidFill>
                  <a:srgbClr val="5F6F52"/>
                </a:solidFill>
                <a:latin typeface="Gotham Bold"/>
                <a:ea typeface="Gotham Bold"/>
                <a:cs typeface="Gotham Bold"/>
                <a:sym typeface="Gotham Bold"/>
              </a:rPr>
              <a:t>Method 2 - Micro-Segmentation</a:t>
            </a:r>
          </a:p>
        </p:txBody>
      </p:sp>
      <p:sp>
        <p:nvSpPr>
          <p:cNvPr id="24" name="TextBox 24"/>
          <p:cNvSpPr txBox="1"/>
          <p:nvPr/>
        </p:nvSpPr>
        <p:spPr>
          <a:xfrm>
            <a:off x="1562436" y="1550735"/>
            <a:ext cx="15080201" cy="1161912"/>
          </a:xfrm>
          <a:prstGeom prst="rect">
            <a:avLst/>
          </a:prstGeom>
        </p:spPr>
        <p:txBody>
          <a:bodyPr lIns="0" tIns="0" rIns="0" bIns="0" rtlCol="0" anchor="t">
            <a:spAutoFit/>
          </a:bodyPr>
          <a:lstStyle/>
          <a:p>
            <a:pPr marL="0" lvl="0" indent="0" algn="l">
              <a:lnSpc>
                <a:spcPts val="9206"/>
              </a:lnSpc>
            </a:pPr>
            <a:r>
              <a:rPr lang="en-US" sz="7608">
                <a:solidFill>
                  <a:srgbClr val="5F6F52"/>
                </a:solidFill>
                <a:latin typeface="Sunborn"/>
                <a:ea typeface="Sunborn"/>
                <a:cs typeface="Sunborn"/>
                <a:sym typeface="Sunborn"/>
              </a:rPr>
              <a:t>Methodology 1-2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6DAC8"/>
        </a:solidFill>
        <a:effectLst/>
      </p:bgPr>
    </p:bg>
    <p:spTree>
      <p:nvGrpSpPr>
        <p:cNvPr id="1" name=""/>
        <p:cNvGrpSpPr/>
        <p:nvPr/>
      </p:nvGrpSpPr>
      <p:grpSpPr>
        <a:xfrm>
          <a:off x="0" y="0"/>
          <a:ext cx="0" cy="0"/>
          <a:chOff x="0" y="0"/>
          <a:chExt cx="0" cy="0"/>
        </a:xfrm>
      </p:grpSpPr>
      <p:grpSp>
        <p:nvGrpSpPr>
          <p:cNvPr id="2" name="Group 2"/>
          <p:cNvGrpSpPr/>
          <p:nvPr/>
        </p:nvGrpSpPr>
        <p:grpSpPr>
          <a:xfrm>
            <a:off x="0" y="1028700"/>
            <a:ext cx="17259300" cy="9258300"/>
            <a:chOff x="0" y="0"/>
            <a:chExt cx="4545659" cy="2438400"/>
          </a:xfrm>
        </p:grpSpPr>
        <p:sp>
          <p:nvSpPr>
            <p:cNvPr id="3" name="Freeform 3"/>
            <p:cNvSpPr/>
            <p:nvPr/>
          </p:nvSpPr>
          <p:spPr>
            <a:xfrm>
              <a:off x="0" y="0"/>
              <a:ext cx="4545659" cy="2438400"/>
            </a:xfrm>
            <a:custGeom>
              <a:avLst/>
              <a:gdLst/>
              <a:ahLst/>
              <a:cxnLst/>
              <a:rect l="l" t="t" r="r" b="b"/>
              <a:pathLst>
                <a:path w="4545659" h="2438400">
                  <a:moveTo>
                    <a:pt x="0" y="0"/>
                  </a:moveTo>
                  <a:lnTo>
                    <a:pt x="4545659" y="0"/>
                  </a:lnTo>
                  <a:lnTo>
                    <a:pt x="4545659" y="2438400"/>
                  </a:lnTo>
                  <a:lnTo>
                    <a:pt x="0" y="2438400"/>
                  </a:lnTo>
                  <a:close/>
                </a:path>
              </a:pathLst>
            </a:custGeom>
            <a:solidFill>
              <a:srgbClr val="F6EDDD"/>
            </a:solidFill>
          </p:spPr>
          <p:txBody>
            <a:bodyPr/>
            <a:lstStyle/>
            <a:p>
              <a:endParaRPr lang="en-US"/>
            </a:p>
          </p:txBody>
        </p:sp>
        <p:sp>
          <p:nvSpPr>
            <p:cNvPr id="4" name="TextBox 4"/>
            <p:cNvSpPr txBox="1"/>
            <p:nvPr/>
          </p:nvSpPr>
          <p:spPr>
            <a:xfrm>
              <a:off x="0" y="-47625"/>
              <a:ext cx="4545659" cy="2486025"/>
            </a:xfrm>
            <a:prstGeom prst="rect">
              <a:avLst/>
            </a:prstGeom>
          </p:spPr>
          <p:txBody>
            <a:bodyPr lIns="50800" tIns="50800" rIns="50800" bIns="50800" rtlCol="0" anchor="ctr"/>
            <a:lstStyle/>
            <a:p>
              <a:pPr algn="ctr">
                <a:lnSpc>
                  <a:spcPts val="3012"/>
                </a:lnSpc>
              </a:pPr>
              <a:endParaRPr/>
            </a:p>
          </p:txBody>
        </p:sp>
      </p:grpSp>
      <p:grpSp>
        <p:nvGrpSpPr>
          <p:cNvPr id="5" name="Group 5"/>
          <p:cNvGrpSpPr/>
          <p:nvPr/>
        </p:nvGrpSpPr>
        <p:grpSpPr>
          <a:xfrm>
            <a:off x="3105486" y="3076669"/>
            <a:ext cx="14153814" cy="3086100"/>
            <a:chOff x="0" y="0"/>
            <a:chExt cx="3727754" cy="812800"/>
          </a:xfrm>
        </p:grpSpPr>
        <p:sp>
          <p:nvSpPr>
            <p:cNvPr id="6" name="Freeform 6"/>
            <p:cNvSpPr/>
            <p:nvPr/>
          </p:nvSpPr>
          <p:spPr>
            <a:xfrm>
              <a:off x="0" y="0"/>
              <a:ext cx="3727753" cy="812800"/>
            </a:xfrm>
            <a:custGeom>
              <a:avLst/>
              <a:gdLst/>
              <a:ahLst/>
              <a:cxnLst/>
              <a:rect l="l" t="t" r="r" b="b"/>
              <a:pathLst>
                <a:path w="3727753" h="812800">
                  <a:moveTo>
                    <a:pt x="0" y="0"/>
                  </a:moveTo>
                  <a:lnTo>
                    <a:pt x="3727753" y="0"/>
                  </a:lnTo>
                  <a:lnTo>
                    <a:pt x="3727753" y="812800"/>
                  </a:lnTo>
                  <a:lnTo>
                    <a:pt x="0" y="812800"/>
                  </a:lnTo>
                  <a:close/>
                </a:path>
              </a:pathLst>
            </a:custGeom>
            <a:solidFill>
              <a:srgbClr val="D6DAC8"/>
            </a:solidFill>
          </p:spPr>
          <p:txBody>
            <a:bodyPr/>
            <a:lstStyle/>
            <a:p>
              <a:endParaRPr lang="en-US"/>
            </a:p>
          </p:txBody>
        </p:sp>
        <p:sp>
          <p:nvSpPr>
            <p:cNvPr id="7" name="TextBox 7"/>
            <p:cNvSpPr txBox="1"/>
            <p:nvPr/>
          </p:nvSpPr>
          <p:spPr>
            <a:xfrm>
              <a:off x="0" y="-47625"/>
              <a:ext cx="3727754" cy="860425"/>
            </a:xfrm>
            <a:prstGeom prst="rect">
              <a:avLst/>
            </a:prstGeom>
          </p:spPr>
          <p:txBody>
            <a:bodyPr lIns="50800" tIns="50800" rIns="50800" bIns="50800" rtlCol="0" anchor="ctr"/>
            <a:lstStyle/>
            <a:p>
              <a:pPr algn="ctr">
                <a:lnSpc>
                  <a:spcPts val="3012"/>
                </a:lnSpc>
              </a:pPr>
              <a:endParaRPr/>
            </a:p>
          </p:txBody>
        </p:sp>
      </p:grpSp>
      <p:grpSp>
        <p:nvGrpSpPr>
          <p:cNvPr id="8" name="Group 8"/>
          <p:cNvGrpSpPr/>
          <p:nvPr/>
        </p:nvGrpSpPr>
        <p:grpSpPr>
          <a:xfrm>
            <a:off x="3105486" y="6525246"/>
            <a:ext cx="14153814" cy="3086100"/>
            <a:chOff x="0" y="0"/>
            <a:chExt cx="3727754" cy="812800"/>
          </a:xfrm>
        </p:grpSpPr>
        <p:sp>
          <p:nvSpPr>
            <p:cNvPr id="9" name="Freeform 9"/>
            <p:cNvSpPr/>
            <p:nvPr/>
          </p:nvSpPr>
          <p:spPr>
            <a:xfrm>
              <a:off x="0" y="0"/>
              <a:ext cx="3727753" cy="812800"/>
            </a:xfrm>
            <a:custGeom>
              <a:avLst/>
              <a:gdLst/>
              <a:ahLst/>
              <a:cxnLst/>
              <a:rect l="l" t="t" r="r" b="b"/>
              <a:pathLst>
                <a:path w="3727753" h="812800">
                  <a:moveTo>
                    <a:pt x="0" y="0"/>
                  </a:moveTo>
                  <a:lnTo>
                    <a:pt x="3727753" y="0"/>
                  </a:lnTo>
                  <a:lnTo>
                    <a:pt x="3727753" y="812800"/>
                  </a:lnTo>
                  <a:lnTo>
                    <a:pt x="0" y="812800"/>
                  </a:lnTo>
                  <a:close/>
                </a:path>
              </a:pathLst>
            </a:custGeom>
            <a:solidFill>
              <a:srgbClr val="D6DAC8"/>
            </a:solidFill>
          </p:spPr>
          <p:txBody>
            <a:bodyPr/>
            <a:lstStyle/>
            <a:p>
              <a:endParaRPr lang="en-US"/>
            </a:p>
          </p:txBody>
        </p:sp>
        <p:sp>
          <p:nvSpPr>
            <p:cNvPr id="10" name="TextBox 10"/>
            <p:cNvSpPr txBox="1"/>
            <p:nvPr/>
          </p:nvSpPr>
          <p:spPr>
            <a:xfrm>
              <a:off x="0" y="-47625"/>
              <a:ext cx="3727754" cy="860425"/>
            </a:xfrm>
            <a:prstGeom prst="rect">
              <a:avLst/>
            </a:prstGeom>
          </p:spPr>
          <p:txBody>
            <a:bodyPr lIns="50800" tIns="50800" rIns="50800" bIns="50800" rtlCol="0" anchor="ctr"/>
            <a:lstStyle/>
            <a:p>
              <a:pPr algn="ctr">
                <a:lnSpc>
                  <a:spcPts val="3012"/>
                </a:lnSpc>
              </a:pPr>
              <a:endParaRPr/>
            </a:p>
          </p:txBody>
        </p:sp>
      </p:grpSp>
      <p:grpSp>
        <p:nvGrpSpPr>
          <p:cNvPr id="11" name="Group 11"/>
          <p:cNvGrpSpPr/>
          <p:nvPr/>
        </p:nvGrpSpPr>
        <p:grpSpPr>
          <a:xfrm>
            <a:off x="1562436" y="3076669"/>
            <a:ext cx="3086100" cy="308610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012"/>
                </a:lnSpc>
              </a:pPr>
              <a:endParaRPr/>
            </a:p>
          </p:txBody>
        </p:sp>
      </p:grpSp>
      <p:grpSp>
        <p:nvGrpSpPr>
          <p:cNvPr id="14" name="Group 14"/>
          <p:cNvGrpSpPr/>
          <p:nvPr/>
        </p:nvGrpSpPr>
        <p:grpSpPr>
          <a:xfrm>
            <a:off x="1562436" y="6525246"/>
            <a:ext cx="3086100" cy="308610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3012"/>
                </a:lnSpc>
              </a:pPr>
              <a:endParaRPr/>
            </a:p>
          </p:txBody>
        </p:sp>
      </p:grpSp>
      <p:sp>
        <p:nvSpPr>
          <p:cNvPr id="17" name="Freeform 17"/>
          <p:cNvSpPr/>
          <p:nvPr/>
        </p:nvSpPr>
        <p:spPr>
          <a:xfrm>
            <a:off x="2276124" y="3793059"/>
            <a:ext cx="1658724" cy="1664968"/>
          </a:xfrm>
          <a:custGeom>
            <a:avLst/>
            <a:gdLst/>
            <a:ahLst/>
            <a:cxnLst/>
            <a:rect l="l" t="t" r="r" b="b"/>
            <a:pathLst>
              <a:path w="1658724" h="1664968">
                <a:moveTo>
                  <a:pt x="0" y="0"/>
                </a:moveTo>
                <a:lnTo>
                  <a:pt x="1658724" y="0"/>
                </a:lnTo>
                <a:lnTo>
                  <a:pt x="1658724" y="1664968"/>
                </a:lnTo>
                <a:lnTo>
                  <a:pt x="0" y="1664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2152625" y="7153419"/>
            <a:ext cx="1905721" cy="1841403"/>
          </a:xfrm>
          <a:custGeom>
            <a:avLst/>
            <a:gdLst/>
            <a:ahLst/>
            <a:cxnLst/>
            <a:rect l="l" t="t" r="r" b="b"/>
            <a:pathLst>
              <a:path w="1905721" h="1841403">
                <a:moveTo>
                  <a:pt x="0" y="0"/>
                </a:moveTo>
                <a:lnTo>
                  <a:pt x="1905721" y="0"/>
                </a:lnTo>
                <a:lnTo>
                  <a:pt x="1905721" y="1841403"/>
                </a:lnTo>
                <a:lnTo>
                  <a:pt x="0" y="18414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14201483" y="1279978"/>
            <a:ext cx="5422644" cy="1434741"/>
          </a:xfrm>
          <a:custGeom>
            <a:avLst/>
            <a:gdLst/>
            <a:ahLst/>
            <a:cxnLst/>
            <a:rect l="l" t="t" r="r" b="b"/>
            <a:pathLst>
              <a:path w="5422644" h="1434741">
                <a:moveTo>
                  <a:pt x="0" y="0"/>
                </a:moveTo>
                <a:lnTo>
                  <a:pt x="5422644" y="0"/>
                </a:lnTo>
                <a:lnTo>
                  <a:pt x="5422644" y="1434741"/>
                </a:lnTo>
                <a:lnTo>
                  <a:pt x="0" y="14347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5434752" y="3967813"/>
            <a:ext cx="11207885" cy="1934845"/>
          </a:xfrm>
          <a:prstGeom prst="rect">
            <a:avLst/>
          </a:prstGeom>
        </p:spPr>
        <p:txBody>
          <a:bodyPr lIns="0" tIns="0" rIns="0" bIns="0" rtlCol="0" anchor="t">
            <a:spAutoFit/>
          </a:bodyPr>
          <a:lstStyle/>
          <a:p>
            <a:pPr marL="474979" lvl="1" indent="-237490" algn="l">
              <a:lnSpc>
                <a:spcPts val="3079"/>
              </a:lnSpc>
              <a:buFont typeface="Arial"/>
              <a:buChar char="•"/>
            </a:pPr>
            <a:r>
              <a:rPr lang="en-US" sz="2199">
                <a:solidFill>
                  <a:srgbClr val="5F6F52"/>
                </a:solidFill>
                <a:latin typeface="Gotham"/>
                <a:ea typeface="Gotham"/>
                <a:cs typeface="Gotham"/>
                <a:sym typeface="Gotham"/>
              </a:rPr>
              <a:t>Real-time analytics help detect unusual network activity.</a:t>
            </a:r>
          </a:p>
          <a:p>
            <a:pPr marL="474979" lvl="1" indent="-237490" algn="l">
              <a:lnSpc>
                <a:spcPts val="3079"/>
              </a:lnSpc>
              <a:buFont typeface="Arial"/>
              <a:buChar char="•"/>
            </a:pPr>
            <a:r>
              <a:rPr lang="en-US" sz="2199">
                <a:solidFill>
                  <a:srgbClr val="5F6F52"/>
                </a:solidFill>
                <a:latin typeface="Gotham"/>
                <a:ea typeface="Gotham"/>
                <a:cs typeface="Gotham"/>
                <a:sym typeface="Gotham"/>
              </a:rPr>
              <a:t>Feng et al. (2022): Continuous monitoring via SIEM tools allows proactive threat detection.</a:t>
            </a:r>
          </a:p>
          <a:p>
            <a:pPr marL="474979" lvl="1" indent="-237490" algn="l">
              <a:lnSpc>
                <a:spcPts val="3079"/>
              </a:lnSpc>
              <a:spcBef>
                <a:spcPct val="0"/>
              </a:spcBef>
              <a:buFont typeface="Arial"/>
              <a:buChar char="•"/>
            </a:pPr>
            <a:endParaRPr lang="en-US" sz="2199">
              <a:solidFill>
                <a:srgbClr val="5F6F52"/>
              </a:solidFill>
              <a:latin typeface="Gotham"/>
              <a:ea typeface="Gotham"/>
              <a:cs typeface="Gotham"/>
              <a:sym typeface="Gotham"/>
            </a:endParaRPr>
          </a:p>
          <a:p>
            <a:pPr marL="0" lvl="0" indent="0" algn="l">
              <a:lnSpc>
                <a:spcPts val="3079"/>
              </a:lnSpc>
              <a:spcBef>
                <a:spcPct val="0"/>
              </a:spcBef>
            </a:pPr>
            <a:endParaRPr lang="en-US" sz="2199">
              <a:solidFill>
                <a:srgbClr val="5F6F52"/>
              </a:solidFill>
              <a:latin typeface="Gotham"/>
              <a:ea typeface="Gotham"/>
              <a:cs typeface="Gotham"/>
              <a:sym typeface="Gotham"/>
            </a:endParaRPr>
          </a:p>
        </p:txBody>
      </p:sp>
      <p:sp>
        <p:nvSpPr>
          <p:cNvPr id="21" name="TextBox 21"/>
          <p:cNvSpPr txBox="1"/>
          <p:nvPr/>
        </p:nvSpPr>
        <p:spPr>
          <a:xfrm>
            <a:off x="5434752" y="7611653"/>
            <a:ext cx="11207885" cy="1934845"/>
          </a:xfrm>
          <a:prstGeom prst="rect">
            <a:avLst/>
          </a:prstGeom>
        </p:spPr>
        <p:txBody>
          <a:bodyPr lIns="0" tIns="0" rIns="0" bIns="0" rtlCol="0" anchor="t">
            <a:spAutoFit/>
          </a:bodyPr>
          <a:lstStyle/>
          <a:p>
            <a:pPr marL="474979" lvl="1" indent="-237490" algn="l">
              <a:lnSpc>
                <a:spcPts val="3079"/>
              </a:lnSpc>
              <a:buFont typeface="Arial"/>
              <a:buChar char="•"/>
            </a:pPr>
            <a:r>
              <a:rPr lang="en-US" sz="2199">
                <a:solidFill>
                  <a:srgbClr val="5F6F52"/>
                </a:solidFill>
                <a:latin typeface="Gotham"/>
                <a:ea typeface="Gotham"/>
                <a:cs typeface="Gotham"/>
                <a:sym typeface="Gotham"/>
              </a:rPr>
              <a:t>Monitors container activities to detect malicious behavior.</a:t>
            </a:r>
          </a:p>
          <a:p>
            <a:pPr marL="474979" lvl="1" indent="-237490" algn="l">
              <a:lnSpc>
                <a:spcPts val="3079"/>
              </a:lnSpc>
              <a:buFont typeface="Arial"/>
              <a:buChar char="•"/>
            </a:pPr>
            <a:r>
              <a:rPr lang="en-US" sz="2199">
                <a:solidFill>
                  <a:srgbClr val="5F6F52"/>
                </a:solidFill>
                <a:latin typeface="Gotham"/>
                <a:ea typeface="Gotham"/>
                <a:cs typeface="Gotham"/>
                <a:sym typeface="Gotham"/>
              </a:rPr>
              <a:t>Liu et al. (2023): Runtime protection isolates compromised containers, reducing breach impact.</a:t>
            </a:r>
          </a:p>
          <a:p>
            <a:pPr algn="l">
              <a:lnSpc>
                <a:spcPts val="3079"/>
              </a:lnSpc>
              <a:spcBef>
                <a:spcPct val="0"/>
              </a:spcBef>
            </a:pPr>
            <a:endParaRPr lang="en-US" sz="2199">
              <a:solidFill>
                <a:srgbClr val="5F6F52"/>
              </a:solidFill>
              <a:latin typeface="Gotham"/>
              <a:ea typeface="Gotham"/>
              <a:cs typeface="Gotham"/>
              <a:sym typeface="Gotham"/>
            </a:endParaRPr>
          </a:p>
          <a:p>
            <a:pPr marL="0" lvl="0" indent="0" algn="l">
              <a:lnSpc>
                <a:spcPts val="3079"/>
              </a:lnSpc>
              <a:spcBef>
                <a:spcPct val="0"/>
              </a:spcBef>
            </a:pPr>
            <a:endParaRPr lang="en-US" sz="2199">
              <a:solidFill>
                <a:srgbClr val="5F6F52"/>
              </a:solidFill>
              <a:latin typeface="Gotham"/>
              <a:ea typeface="Gotham"/>
              <a:cs typeface="Gotham"/>
              <a:sym typeface="Gotham"/>
            </a:endParaRPr>
          </a:p>
        </p:txBody>
      </p:sp>
      <p:sp>
        <p:nvSpPr>
          <p:cNvPr id="22" name="TextBox 22"/>
          <p:cNvSpPr txBox="1"/>
          <p:nvPr/>
        </p:nvSpPr>
        <p:spPr>
          <a:xfrm>
            <a:off x="5434752" y="3279630"/>
            <a:ext cx="11207885" cy="513429"/>
          </a:xfrm>
          <a:prstGeom prst="rect">
            <a:avLst/>
          </a:prstGeom>
        </p:spPr>
        <p:txBody>
          <a:bodyPr lIns="0" tIns="0" rIns="0" bIns="0" rtlCol="0" anchor="t">
            <a:spAutoFit/>
          </a:bodyPr>
          <a:lstStyle/>
          <a:p>
            <a:pPr marL="0" lvl="0" indent="0" algn="l">
              <a:lnSpc>
                <a:spcPts val="4250"/>
              </a:lnSpc>
              <a:spcBef>
                <a:spcPct val="0"/>
              </a:spcBef>
            </a:pPr>
            <a:r>
              <a:rPr lang="en-US" sz="3036" b="1">
                <a:solidFill>
                  <a:srgbClr val="5F6F52"/>
                </a:solidFill>
                <a:latin typeface="Gotham Bold"/>
                <a:ea typeface="Gotham Bold"/>
                <a:cs typeface="Gotham Bold"/>
                <a:sym typeface="Gotham Bold"/>
              </a:rPr>
              <a:t>Method 3 - Continuous Monitoring</a:t>
            </a:r>
          </a:p>
        </p:txBody>
      </p:sp>
      <p:sp>
        <p:nvSpPr>
          <p:cNvPr id="23" name="TextBox 23"/>
          <p:cNvSpPr txBox="1"/>
          <p:nvPr/>
        </p:nvSpPr>
        <p:spPr>
          <a:xfrm>
            <a:off x="5434752" y="6923470"/>
            <a:ext cx="11207885" cy="513429"/>
          </a:xfrm>
          <a:prstGeom prst="rect">
            <a:avLst/>
          </a:prstGeom>
        </p:spPr>
        <p:txBody>
          <a:bodyPr lIns="0" tIns="0" rIns="0" bIns="0" rtlCol="0" anchor="t">
            <a:spAutoFit/>
          </a:bodyPr>
          <a:lstStyle/>
          <a:p>
            <a:pPr marL="0" lvl="0" indent="0" algn="l">
              <a:lnSpc>
                <a:spcPts val="4250"/>
              </a:lnSpc>
              <a:spcBef>
                <a:spcPct val="0"/>
              </a:spcBef>
            </a:pPr>
            <a:r>
              <a:rPr lang="en-US" sz="3036" b="1">
                <a:solidFill>
                  <a:srgbClr val="5F6F52"/>
                </a:solidFill>
                <a:latin typeface="Gotham Bold"/>
                <a:ea typeface="Gotham Bold"/>
                <a:cs typeface="Gotham Bold"/>
                <a:sym typeface="Gotham Bold"/>
              </a:rPr>
              <a:t>Method 4 - Runtime Protection</a:t>
            </a:r>
          </a:p>
        </p:txBody>
      </p:sp>
      <p:sp>
        <p:nvSpPr>
          <p:cNvPr id="24" name="TextBox 24"/>
          <p:cNvSpPr txBox="1"/>
          <p:nvPr/>
        </p:nvSpPr>
        <p:spPr>
          <a:xfrm>
            <a:off x="1562436" y="1550735"/>
            <a:ext cx="15080201" cy="1161912"/>
          </a:xfrm>
          <a:prstGeom prst="rect">
            <a:avLst/>
          </a:prstGeom>
        </p:spPr>
        <p:txBody>
          <a:bodyPr lIns="0" tIns="0" rIns="0" bIns="0" rtlCol="0" anchor="t">
            <a:spAutoFit/>
          </a:bodyPr>
          <a:lstStyle/>
          <a:p>
            <a:pPr marL="0" lvl="0" indent="0" algn="l">
              <a:lnSpc>
                <a:spcPts val="9206"/>
              </a:lnSpc>
            </a:pPr>
            <a:r>
              <a:rPr lang="en-US" sz="7608">
                <a:solidFill>
                  <a:srgbClr val="5F6F52"/>
                </a:solidFill>
                <a:latin typeface="Sunborn"/>
                <a:ea typeface="Sunborn"/>
                <a:cs typeface="Sunborn"/>
                <a:sym typeface="Sunborn"/>
              </a:rPr>
              <a:t>Methodology 3-4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6DAC8"/>
        </a:solidFill>
        <a:effectLst/>
      </p:bgPr>
    </p:bg>
    <p:spTree>
      <p:nvGrpSpPr>
        <p:cNvPr id="1" name=""/>
        <p:cNvGrpSpPr/>
        <p:nvPr/>
      </p:nvGrpSpPr>
      <p:grpSpPr>
        <a:xfrm>
          <a:off x="0" y="0"/>
          <a:ext cx="0" cy="0"/>
          <a:chOff x="0" y="0"/>
          <a:chExt cx="0" cy="0"/>
        </a:xfrm>
      </p:grpSpPr>
      <p:grpSp>
        <p:nvGrpSpPr>
          <p:cNvPr id="2" name="Group 2"/>
          <p:cNvGrpSpPr/>
          <p:nvPr/>
        </p:nvGrpSpPr>
        <p:grpSpPr>
          <a:xfrm>
            <a:off x="0" y="1028700"/>
            <a:ext cx="17259300" cy="9258300"/>
            <a:chOff x="0" y="0"/>
            <a:chExt cx="4545659" cy="2438400"/>
          </a:xfrm>
        </p:grpSpPr>
        <p:sp>
          <p:nvSpPr>
            <p:cNvPr id="3" name="Freeform 3"/>
            <p:cNvSpPr/>
            <p:nvPr/>
          </p:nvSpPr>
          <p:spPr>
            <a:xfrm>
              <a:off x="0" y="0"/>
              <a:ext cx="4545659" cy="2438400"/>
            </a:xfrm>
            <a:custGeom>
              <a:avLst/>
              <a:gdLst/>
              <a:ahLst/>
              <a:cxnLst/>
              <a:rect l="l" t="t" r="r" b="b"/>
              <a:pathLst>
                <a:path w="4545659" h="2438400">
                  <a:moveTo>
                    <a:pt x="0" y="0"/>
                  </a:moveTo>
                  <a:lnTo>
                    <a:pt x="4545659" y="0"/>
                  </a:lnTo>
                  <a:lnTo>
                    <a:pt x="4545659" y="2438400"/>
                  </a:lnTo>
                  <a:lnTo>
                    <a:pt x="0" y="2438400"/>
                  </a:lnTo>
                  <a:close/>
                </a:path>
              </a:pathLst>
            </a:custGeom>
            <a:solidFill>
              <a:srgbClr val="F6EDDD"/>
            </a:solidFill>
          </p:spPr>
          <p:txBody>
            <a:bodyPr/>
            <a:lstStyle/>
            <a:p>
              <a:endParaRPr lang="en-US"/>
            </a:p>
          </p:txBody>
        </p:sp>
        <p:sp>
          <p:nvSpPr>
            <p:cNvPr id="4" name="TextBox 4"/>
            <p:cNvSpPr txBox="1"/>
            <p:nvPr/>
          </p:nvSpPr>
          <p:spPr>
            <a:xfrm>
              <a:off x="0" y="-47625"/>
              <a:ext cx="4545659" cy="2486025"/>
            </a:xfrm>
            <a:prstGeom prst="rect">
              <a:avLst/>
            </a:prstGeom>
          </p:spPr>
          <p:txBody>
            <a:bodyPr lIns="50800" tIns="50800" rIns="50800" bIns="50800" rtlCol="0" anchor="ctr"/>
            <a:lstStyle/>
            <a:p>
              <a:pPr algn="ctr">
                <a:lnSpc>
                  <a:spcPts val="3012"/>
                </a:lnSpc>
              </a:pPr>
              <a:endParaRPr/>
            </a:p>
          </p:txBody>
        </p:sp>
      </p:grpSp>
      <p:grpSp>
        <p:nvGrpSpPr>
          <p:cNvPr id="5" name="Group 5"/>
          <p:cNvGrpSpPr/>
          <p:nvPr/>
        </p:nvGrpSpPr>
        <p:grpSpPr>
          <a:xfrm>
            <a:off x="3105486" y="3076669"/>
            <a:ext cx="14153814" cy="3086100"/>
            <a:chOff x="0" y="0"/>
            <a:chExt cx="3727754" cy="812800"/>
          </a:xfrm>
        </p:grpSpPr>
        <p:sp>
          <p:nvSpPr>
            <p:cNvPr id="6" name="Freeform 6"/>
            <p:cNvSpPr/>
            <p:nvPr/>
          </p:nvSpPr>
          <p:spPr>
            <a:xfrm>
              <a:off x="0" y="0"/>
              <a:ext cx="3727753" cy="812800"/>
            </a:xfrm>
            <a:custGeom>
              <a:avLst/>
              <a:gdLst/>
              <a:ahLst/>
              <a:cxnLst/>
              <a:rect l="l" t="t" r="r" b="b"/>
              <a:pathLst>
                <a:path w="3727753" h="812800">
                  <a:moveTo>
                    <a:pt x="0" y="0"/>
                  </a:moveTo>
                  <a:lnTo>
                    <a:pt x="3727753" y="0"/>
                  </a:lnTo>
                  <a:lnTo>
                    <a:pt x="3727753" y="812800"/>
                  </a:lnTo>
                  <a:lnTo>
                    <a:pt x="0" y="812800"/>
                  </a:lnTo>
                  <a:close/>
                </a:path>
              </a:pathLst>
            </a:custGeom>
            <a:solidFill>
              <a:srgbClr val="D6DAC8"/>
            </a:solidFill>
          </p:spPr>
          <p:txBody>
            <a:bodyPr/>
            <a:lstStyle/>
            <a:p>
              <a:endParaRPr lang="en-US"/>
            </a:p>
          </p:txBody>
        </p:sp>
        <p:sp>
          <p:nvSpPr>
            <p:cNvPr id="7" name="TextBox 7"/>
            <p:cNvSpPr txBox="1"/>
            <p:nvPr/>
          </p:nvSpPr>
          <p:spPr>
            <a:xfrm>
              <a:off x="0" y="-47625"/>
              <a:ext cx="3727754" cy="860425"/>
            </a:xfrm>
            <a:prstGeom prst="rect">
              <a:avLst/>
            </a:prstGeom>
          </p:spPr>
          <p:txBody>
            <a:bodyPr lIns="50800" tIns="50800" rIns="50800" bIns="50800" rtlCol="0" anchor="ctr"/>
            <a:lstStyle/>
            <a:p>
              <a:pPr algn="ctr">
                <a:lnSpc>
                  <a:spcPts val="3012"/>
                </a:lnSpc>
              </a:pPr>
              <a:endParaRPr/>
            </a:p>
          </p:txBody>
        </p:sp>
      </p:grpSp>
      <p:grpSp>
        <p:nvGrpSpPr>
          <p:cNvPr id="8" name="Group 8"/>
          <p:cNvGrpSpPr/>
          <p:nvPr/>
        </p:nvGrpSpPr>
        <p:grpSpPr>
          <a:xfrm>
            <a:off x="3105486" y="6525246"/>
            <a:ext cx="14153814" cy="3086100"/>
            <a:chOff x="0" y="0"/>
            <a:chExt cx="3727754" cy="812800"/>
          </a:xfrm>
        </p:grpSpPr>
        <p:sp>
          <p:nvSpPr>
            <p:cNvPr id="9" name="Freeform 9"/>
            <p:cNvSpPr/>
            <p:nvPr/>
          </p:nvSpPr>
          <p:spPr>
            <a:xfrm>
              <a:off x="0" y="0"/>
              <a:ext cx="3727753" cy="812800"/>
            </a:xfrm>
            <a:custGeom>
              <a:avLst/>
              <a:gdLst/>
              <a:ahLst/>
              <a:cxnLst/>
              <a:rect l="l" t="t" r="r" b="b"/>
              <a:pathLst>
                <a:path w="3727753" h="812800">
                  <a:moveTo>
                    <a:pt x="0" y="0"/>
                  </a:moveTo>
                  <a:lnTo>
                    <a:pt x="3727753" y="0"/>
                  </a:lnTo>
                  <a:lnTo>
                    <a:pt x="3727753" y="812800"/>
                  </a:lnTo>
                  <a:lnTo>
                    <a:pt x="0" y="812800"/>
                  </a:lnTo>
                  <a:close/>
                </a:path>
              </a:pathLst>
            </a:custGeom>
            <a:solidFill>
              <a:srgbClr val="D6DAC8"/>
            </a:solidFill>
          </p:spPr>
          <p:txBody>
            <a:bodyPr/>
            <a:lstStyle/>
            <a:p>
              <a:endParaRPr lang="en-US"/>
            </a:p>
          </p:txBody>
        </p:sp>
        <p:sp>
          <p:nvSpPr>
            <p:cNvPr id="10" name="TextBox 10"/>
            <p:cNvSpPr txBox="1"/>
            <p:nvPr/>
          </p:nvSpPr>
          <p:spPr>
            <a:xfrm>
              <a:off x="0" y="-47625"/>
              <a:ext cx="3727754" cy="860425"/>
            </a:xfrm>
            <a:prstGeom prst="rect">
              <a:avLst/>
            </a:prstGeom>
          </p:spPr>
          <p:txBody>
            <a:bodyPr lIns="50800" tIns="50800" rIns="50800" bIns="50800" rtlCol="0" anchor="ctr"/>
            <a:lstStyle/>
            <a:p>
              <a:pPr algn="ctr">
                <a:lnSpc>
                  <a:spcPts val="3012"/>
                </a:lnSpc>
              </a:pPr>
              <a:endParaRPr/>
            </a:p>
          </p:txBody>
        </p:sp>
      </p:grpSp>
      <p:grpSp>
        <p:nvGrpSpPr>
          <p:cNvPr id="11" name="Group 11"/>
          <p:cNvGrpSpPr/>
          <p:nvPr/>
        </p:nvGrpSpPr>
        <p:grpSpPr>
          <a:xfrm>
            <a:off x="1562436" y="3076669"/>
            <a:ext cx="3086100" cy="308610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3012"/>
                </a:lnSpc>
              </a:pPr>
              <a:endParaRPr/>
            </a:p>
          </p:txBody>
        </p:sp>
      </p:grpSp>
      <p:grpSp>
        <p:nvGrpSpPr>
          <p:cNvPr id="14" name="Group 14"/>
          <p:cNvGrpSpPr/>
          <p:nvPr/>
        </p:nvGrpSpPr>
        <p:grpSpPr>
          <a:xfrm>
            <a:off x="1562436" y="6525246"/>
            <a:ext cx="3086100" cy="3086100"/>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F6F52"/>
            </a:solidFill>
          </p:spPr>
          <p:txBody>
            <a:bodyPr/>
            <a:lstStyle/>
            <a:p>
              <a:endParaRPr lang="en-US"/>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3012"/>
                </a:lnSpc>
              </a:pPr>
              <a:endParaRPr/>
            </a:p>
          </p:txBody>
        </p:sp>
      </p:grpSp>
      <p:sp>
        <p:nvSpPr>
          <p:cNvPr id="17" name="Freeform 17"/>
          <p:cNvSpPr/>
          <p:nvPr/>
        </p:nvSpPr>
        <p:spPr>
          <a:xfrm>
            <a:off x="2276124" y="3793059"/>
            <a:ext cx="1658724" cy="1664968"/>
          </a:xfrm>
          <a:custGeom>
            <a:avLst/>
            <a:gdLst/>
            <a:ahLst/>
            <a:cxnLst/>
            <a:rect l="l" t="t" r="r" b="b"/>
            <a:pathLst>
              <a:path w="1658724" h="1664968">
                <a:moveTo>
                  <a:pt x="0" y="0"/>
                </a:moveTo>
                <a:lnTo>
                  <a:pt x="1658724" y="0"/>
                </a:lnTo>
                <a:lnTo>
                  <a:pt x="1658724" y="1664968"/>
                </a:lnTo>
                <a:lnTo>
                  <a:pt x="0" y="166496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Freeform 18"/>
          <p:cNvSpPr/>
          <p:nvPr/>
        </p:nvSpPr>
        <p:spPr>
          <a:xfrm>
            <a:off x="2152625" y="7153419"/>
            <a:ext cx="1905721" cy="1841403"/>
          </a:xfrm>
          <a:custGeom>
            <a:avLst/>
            <a:gdLst/>
            <a:ahLst/>
            <a:cxnLst/>
            <a:rect l="l" t="t" r="r" b="b"/>
            <a:pathLst>
              <a:path w="1905721" h="1841403">
                <a:moveTo>
                  <a:pt x="0" y="0"/>
                </a:moveTo>
                <a:lnTo>
                  <a:pt x="1905721" y="0"/>
                </a:lnTo>
                <a:lnTo>
                  <a:pt x="1905721" y="1841403"/>
                </a:lnTo>
                <a:lnTo>
                  <a:pt x="0" y="184140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14201483" y="1279978"/>
            <a:ext cx="5422644" cy="1434741"/>
          </a:xfrm>
          <a:custGeom>
            <a:avLst/>
            <a:gdLst/>
            <a:ahLst/>
            <a:cxnLst/>
            <a:rect l="l" t="t" r="r" b="b"/>
            <a:pathLst>
              <a:path w="5422644" h="1434741">
                <a:moveTo>
                  <a:pt x="0" y="0"/>
                </a:moveTo>
                <a:lnTo>
                  <a:pt x="5422644" y="0"/>
                </a:lnTo>
                <a:lnTo>
                  <a:pt x="5422644" y="1434741"/>
                </a:lnTo>
                <a:lnTo>
                  <a:pt x="0" y="14347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5434752" y="3967813"/>
            <a:ext cx="11207885" cy="2325370"/>
          </a:xfrm>
          <a:prstGeom prst="rect">
            <a:avLst/>
          </a:prstGeom>
        </p:spPr>
        <p:txBody>
          <a:bodyPr lIns="0" tIns="0" rIns="0" bIns="0" rtlCol="0" anchor="t">
            <a:spAutoFit/>
          </a:bodyPr>
          <a:lstStyle/>
          <a:p>
            <a:pPr marL="474979" lvl="1" indent="-237490" algn="l">
              <a:lnSpc>
                <a:spcPts val="3079"/>
              </a:lnSpc>
              <a:buFont typeface="Arial"/>
              <a:buChar char="•"/>
            </a:pPr>
            <a:r>
              <a:rPr lang="en-US" sz="2199">
                <a:solidFill>
                  <a:srgbClr val="5F6F52"/>
                </a:solidFill>
                <a:latin typeface="Gotham"/>
                <a:ea typeface="Gotham"/>
                <a:cs typeface="Gotham"/>
                <a:sym typeface="Gotham"/>
              </a:rPr>
              <a:t>Key Point: Regular automated security assessments help identify vulnerabilities.</a:t>
            </a:r>
          </a:p>
          <a:p>
            <a:pPr marL="474979" lvl="1" indent="-237490" algn="l">
              <a:lnSpc>
                <a:spcPts val="3079"/>
              </a:lnSpc>
              <a:buFont typeface="Arial"/>
              <a:buChar char="•"/>
            </a:pPr>
            <a:r>
              <a:rPr lang="en-US" sz="2199">
                <a:solidFill>
                  <a:srgbClr val="5F6F52"/>
                </a:solidFill>
                <a:latin typeface="Gotham"/>
                <a:ea typeface="Gotham"/>
                <a:cs typeface="Gotham"/>
                <a:sym typeface="Gotham"/>
              </a:rPr>
              <a:t>Study Reference: Li et al. (2023) show how automated tools streamline compliance monitoring and align with security best practices.</a:t>
            </a:r>
          </a:p>
          <a:p>
            <a:pPr marL="474979" lvl="1" indent="-237490" algn="l">
              <a:lnSpc>
                <a:spcPts val="3079"/>
              </a:lnSpc>
              <a:spcBef>
                <a:spcPct val="0"/>
              </a:spcBef>
              <a:buFont typeface="Arial"/>
              <a:buChar char="•"/>
            </a:pPr>
            <a:endParaRPr lang="en-US" sz="2199">
              <a:solidFill>
                <a:srgbClr val="5F6F52"/>
              </a:solidFill>
              <a:latin typeface="Gotham"/>
              <a:ea typeface="Gotham"/>
              <a:cs typeface="Gotham"/>
              <a:sym typeface="Gotham"/>
            </a:endParaRPr>
          </a:p>
          <a:p>
            <a:pPr marL="0" lvl="0" indent="0" algn="l">
              <a:lnSpc>
                <a:spcPts val="3079"/>
              </a:lnSpc>
              <a:spcBef>
                <a:spcPct val="0"/>
              </a:spcBef>
            </a:pPr>
            <a:endParaRPr lang="en-US" sz="2199">
              <a:solidFill>
                <a:srgbClr val="5F6F52"/>
              </a:solidFill>
              <a:latin typeface="Gotham"/>
              <a:ea typeface="Gotham"/>
              <a:cs typeface="Gotham"/>
              <a:sym typeface="Gotham"/>
            </a:endParaRPr>
          </a:p>
        </p:txBody>
      </p:sp>
      <p:sp>
        <p:nvSpPr>
          <p:cNvPr id="21" name="TextBox 21"/>
          <p:cNvSpPr txBox="1"/>
          <p:nvPr/>
        </p:nvSpPr>
        <p:spPr>
          <a:xfrm>
            <a:off x="5434752" y="7611653"/>
            <a:ext cx="11207885" cy="2325370"/>
          </a:xfrm>
          <a:prstGeom prst="rect">
            <a:avLst/>
          </a:prstGeom>
        </p:spPr>
        <p:txBody>
          <a:bodyPr lIns="0" tIns="0" rIns="0" bIns="0" rtlCol="0" anchor="t">
            <a:spAutoFit/>
          </a:bodyPr>
          <a:lstStyle/>
          <a:p>
            <a:pPr marL="474979" lvl="1" indent="-237490" algn="l">
              <a:lnSpc>
                <a:spcPts val="3079"/>
              </a:lnSpc>
              <a:buFont typeface="Arial"/>
              <a:buChar char="•"/>
            </a:pPr>
            <a:r>
              <a:rPr lang="en-US" sz="2199">
                <a:solidFill>
                  <a:srgbClr val="5F6F52"/>
                </a:solidFill>
                <a:latin typeface="Gotham"/>
                <a:ea typeface="Gotham"/>
                <a:cs typeface="Gotham"/>
                <a:sym typeface="Gotham"/>
              </a:rPr>
              <a:t>Key Point: Applying clear security policies based on user roles and data sensitivity.</a:t>
            </a:r>
          </a:p>
          <a:p>
            <a:pPr marL="474979" lvl="1" indent="-237490" algn="l">
              <a:lnSpc>
                <a:spcPts val="3079"/>
              </a:lnSpc>
              <a:buFont typeface="Arial"/>
              <a:buChar char="•"/>
            </a:pPr>
            <a:r>
              <a:rPr lang="en-US" sz="2199">
                <a:solidFill>
                  <a:srgbClr val="5F6F52"/>
                </a:solidFill>
                <a:latin typeface="Gotham"/>
                <a:ea typeface="Gotham"/>
                <a:cs typeface="Gotham"/>
                <a:sym typeface="Gotham"/>
              </a:rPr>
              <a:t>Study Reference: Wang et al. (2023) highlight the importance of granular security controls for better data access management.</a:t>
            </a:r>
          </a:p>
          <a:p>
            <a:pPr marL="474979" lvl="1" indent="-237490" algn="l">
              <a:lnSpc>
                <a:spcPts val="3079"/>
              </a:lnSpc>
              <a:spcBef>
                <a:spcPct val="0"/>
              </a:spcBef>
              <a:buFont typeface="Arial"/>
              <a:buChar char="•"/>
            </a:pPr>
            <a:endParaRPr lang="en-US" sz="2199">
              <a:solidFill>
                <a:srgbClr val="5F6F52"/>
              </a:solidFill>
              <a:latin typeface="Gotham"/>
              <a:ea typeface="Gotham"/>
              <a:cs typeface="Gotham"/>
              <a:sym typeface="Gotham"/>
            </a:endParaRPr>
          </a:p>
          <a:p>
            <a:pPr marL="0" lvl="0" indent="0" algn="l">
              <a:lnSpc>
                <a:spcPts val="3079"/>
              </a:lnSpc>
              <a:spcBef>
                <a:spcPct val="0"/>
              </a:spcBef>
            </a:pPr>
            <a:endParaRPr lang="en-US" sz="2199">
              <a:solidFill>
                <a:srgbClr val="5F6F52"/>
              </a:solidFill>
              <a:latin typeface="Gotham"/>
              <a:ea typeface="Gotham"/>
              <a:cs typeface="Gotham"/>
              <a:sym typeface="Gotham"/>
            </a:endParaRPr>
          </a:p>
        </p:txBody>
      </p:sp>
      <p:sp>
        <p:nvSpPr>
          <p:cNvPr id="22" name="TextBox 22"/>
          <p:cNvSpPr txBox="1"/>
          <p:nvPr/>
        </p:nvSpPr>
        <p:spPr>
          <a:xfrm>
            <a:off x="5434752" y="3279630"/>
            <a:ext cx="11207885" cy="513429"/>
          </a:xfrm>
          <a:prstGeom prst="rect">
            <a:avLst/>
          </a:prstGeom>
        </p:spPr>
        <p:txBody>
          <a:bodyPr lIns="0" tIns="0" rIns="0" bIns="0" rtlCol="0" anchor="t">
            <a:spAutoFit/>
          </a:bodyPr>
          <a:lstStyle/>
          <a:p>
            <a:pPr marL="0" lvl="0" indent="0" algn="l">
              <a:lnSpc>
                <a:spcPts val="4250"/>
              </a:lnSpc>
              <a:spcBef>
                <a:spcPct val="0"/>
              </a:spcBef>
            </a:pPr>
            <a:r>
              <a:rPr lang="en-US" sz="3036" b="1">
                <a:solidFill>
                  <a:srgbClr val="5F6F52"/>
                </a:solidFill>
                <a:latin typeface="Gotham Bold"/>
                <a:ea typeface="Gotham Bold"/>
                <a:cs typeface="Gotham Bold"/>
                <a:sym typeface="Gotham Bold"/>
              </a:rPr>
              <a:t>Method 5: Automated Security Assessments</a:t>
            </a:r>
          </a:p>
        </p:txBody>
      </p:sp>
      <p:sp>
        <p:nvSpPr>
          <p:cNvPr id="23" name="TextBox 23"/>
          <p:cNvSpPr txBox="1"/>
          <p:nvPr/>
        </p:nvSpPr>
        <p:spPr>
          <a:xfrm>
            <a:off x="5434752" y="6923470"/>
            <a:ext cx="11207885" cy="513429"/>
          </a:xfrm>
          <a:prstGeom prst="rect">
            <a:avLst/>
          </a:prstGeom>
        </p:spPr>
        <p:txBody>
          <a:bodyPr lIns="0" tIns="0" rIns="0" bIns="0" rtlCol="0" anchor="t">
            <a:spAutoFit/>
          </a:bodyPr>
          <a:lstStyle/>
          <a:p>
            <a:pPr marL="0" lvl="0" indent="0" algn="l">
              <a:lnSpc>
                <a:spcPts val="4250"/>
              </a:lnSpc>
              <a:spcBef>
                <a:spcPct val="0"/>
              </a:spcBef>
            </a:pPr>
            <a:r>
              <a:rPr lang="en-US" sz="3036" b="1">
                <a:solidFill>
                  <a:srgbClr val="5F6F52"/>
                </a:solidFill>
                <a:latin typeface="Gotham Bold"/>
                <a:ea typeface="Gotham Bold"/>
                <a:cs typeface="Gotham Bold"/>
                <a:sym typeface="Gotham Bold"/>
              </a:rPr>
              <a:t>Method 6: Policy-Based Security Enforcement</a:t>
            </a:r>
          </a:p>
        </p:txBody>
      </p:sp>
      <p:sp>
        <p:nvSpPr>
          <p:cNvPr id="24" name="TextBox 24"/>
          <p:cNvSpPr txBox="1"/>
          <p:nvPr/>
        </p:nvSpPr>
        <p:spPr>
          <a:xfrm>
            <a:off x="1562436" y="1550735"/>
            <a:ext cx="15080201" cy="1161912"/>
          </a:xfrm>
          <a:prstGeom prst="rect">
            <a:avLst/>
          </a:prstGeom>
        </p:spPr>
        <p:txBody>
          <a:bodyPr lIns="0" tIns="0" rIns="0" bIns="0" rtlCol="0" anchor="t">
            <a:spAutoFit/>
          </a:bodyPr>
          <a:lstStyle/>
          <a:p>
            <a:pPr marL="0" lvl="0" indent="0" algn="l">
              <a:lnSpc>
                <a:spcPts val="9206"/>
              </a:lnSpc>
            </a:pPr>
            <a:r>
              <a:rPr lang="en-US" sz="7608">
                <a:solidFill>
                  <a:srgbClr val="5F6F52"/>
                </a:solidFill>
                <a:latin typeface="Sunborn"/>
                <a:ea typeface="Sunborn"/>
                <a:cs typeface="Sunborn"/>
                <a:sym typeface="Sunborn"/>
              </a:rPr>
              <a:t>Methodology 5-6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1225</Words>
  <Application>Microsoft Macintosh PowerPoint</Application>
  <PresentationFormat>Custom</PresentationFormat>
  <Paragraphs>96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Sunborn</vt:lpstr>
      <vt:lpstr>Gotham Bold</vt:lpstr>
      <vt:lpstr>Gotham</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Trust Containers Architecture for Safeguarding of Sensitive Data</dc:title>
  <cp:lastModifiedBy>Antonette Simms</cp:lastModifiedBy>
  <cp:revision>1</cp:revision>
  <dcterms:created xsi:type="dcterms:W3CDTF">2006-08-16T00:00:00Z</dcterms:created>
  <dcterms:modified xsi:type="dcterms:W3CDTF">2025-03-01T19:38:35Z</dcterms:modified>
  <dc:identifier>DAGSjfnQBrQ</dc:identifier>
</cp:coreProperties>
</file>