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5" r:id="rId21"/>
    <p:sldId id="274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FA6FF-3F7A-4819-904B-5A85C1B30F68}">
          <p14:sldIdLst>
            <p14:sldId id="256"/>
            <p14:sldId id="257"/>
            <p14:sldId id="27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6"/>
            <p14:sldId id="275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7" d="100"/>
          <a:sy n="87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8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44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264" y="2025979"/>
            <a:ext cx="7015162" cy="2470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5400" dirty="0"/>
              <a:t>Market Microstructure and </a:t>
            </a:r>
            <a:r>
              <a:rPr lang="pl-PL" sz="5400" dirty="0"/>
              <a:t>High-</a:t>
            </a:r>
            <a:r>
              <a:rPr lang="pl-PL" sz="5400" dirty="0" err="1"/>
              <a:t>Frequency</a:t>
            </a:r>
            <a:r>
              <a:rPr sz="5400" dirty="0"/>
              <a:t> Finance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5745" y="4563207"/>
            <a:ext cx="6593681" cy="95836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2800" dirty="0"/>
              <a:t>Małgorzata Konopacka, Artur 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36519" y="5717236"/>
            <a:ext cx="2057400" cy="365125"/>
          </a:xfrm>
        </p:spPr>
        <p:txBody>
          <a:bodyPr/>
          <a:lstStyle/>
          <a:p>
            <a:pPr marL="0" lvl="0" indent="0">
              <a:buNone/>
            </a:pPr>
            <a:r>
              <a:rPr lang="pl-PL" sz="1200" dirty="0"/>
              <a:t>9</a:t>
            </a:r>
            <a:r>
              <a:rPr sz="1200" dirty="0"/>
              <a:t> 02 2022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F8EA1-E167-44DB-892D-F4DE9E5553B3}"/>
              </a:ext>
            </a:extLst>
          </p:cNvPr>
          <p:cNvSpPr txBox="1"/>
          <p:nvPr/>
        </p:nvSpPr>
        <p:spPr>
          <a:xfrm>
            <a:off x="4572000" y="398388"/>
            <a:ext cx="4572000" cy="640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l-PL" sz="3200" b="0" i="0" u="none" strike="noStrike" kern="1200" cap="all" spc="300" normalizeH="0" baseline="0" noProof="0" dirty="0">
                <a:ln>
                  <a:noFill/>
                </a:ln>
                <a:solidFill>
                  <a:srgbClr val="82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PROJECT</a:t>
            </a:r>
            <a:endParaRPr kumimoji="0" lang="pl-PL" sz="4000" b="0" i="0" u="none" strike="noStrike" kern="1200" cap="all" spc="300" normalizeH="0" baseline="0" noProof="0" dirty="0">
              <a:ln>
                <a:noFill/>
              </a:ln>
              <a:solidFill>
                <a:srgbClr val="82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172" y="119648"/>
            <a:ext cx="7429499" cy="147857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pl-PL" sz="5400" dirty="0" err="1"/>
              <a:t>RETurn</a:t>
            </a:r>
            <a:r>
              <a:rPr lang="pl-PL" sz="5400" dirty="0"/>
              <a:t> </a:t>
            </a:r>
            <a:r>
              <a:rPr lang="pl-PL" sz="5400" dirty="0" err="1"/>
              <a:t>predictions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252" y="2017307"/>
                <a:ext cx="8059340" cy="354822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sz="27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sz="27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sz="27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sz="2700" b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sz="27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sz="27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sz="2700" b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sz="27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p>
                      </m:sSubSup>
                      <m:r>
                        <a:rPr sz="27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sz="2700" b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sz="27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p>
                      </m:sSubSup>
                      <m:r>
                        <a:rPr sz="27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sz="27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l-PL" sz="2700" b="1" dirty="0"/>
              </a:p>
              <a:p>
                <a:pPr marL="0" lvl="0" indent="0">
                  <a:buNone/>
                </a:pPr>
                <a:endParaRPr lang="pl-PL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 - </a:t>
                </a:r>
                <a:r>
                  <a:rPr lang="pl-PL" dirty="0" err="1"/>
                  <a:t>daily</a:t>
                </a:r>
                <a:r>
                  <a:rPr lang="pl-PL" dirty="0"/>
                  <a:t> </a:t>
                </a:r>
                <a:r>
                  <a:rPr lang="pl-PL" dirty="0" err="1"/>
                  <a:t>future</a:t>
                </a:r>
                <a:r>
                  <a:rPr lang="pl-PL" dirty="0"/>
                  <a:t> </a:t>
                </a:r>
                <a:r>
                  <a:rPr lang="pl-PL" dirty="0" err="1"/>
                  <a:t>price</a:t>
                </a:r>
                <a:r>
                  <a:rPr lang="pl-PL" dirty="0"/>
                  <a:t> </a:t>
                </a:r>
                <a:r>
                  <a:rPr lang="pl-PL" dirty="0" err="1"/>
                  <a:t>change</a:t>
                </a:r>
                <a:r>
                  <a:rPr lang="pl-PL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pl-PL" dirty="0"/>
                  <a:t>,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pl-PL" dirty="0"/>
                  <a:t> - </a:t>
                </a:r>
                <a:r>
                  <a:rPr lang="en-US" dirty="0"/>
                  <a:t>average 5 days’</a:t>
                </a:r>
                <a:r>
                  <a:rPr lang="pl-PL" dirty="0"/>
                  <a:t>/1years’/5 </a:t>
                </a:r>
                <a:r>
                  <a:rPr lang="pl-PL" dirty="0" err="1"/>
                  <a:t>years</a:t>
                </a:r>
                <a:r>
                  <a:rPr lang="pl-PL" dirty="0"/>
                  <a:t>’</a:t>
                </a:r>
                <a:r>
                  <a:rPr lang="en-US" dirty="0"/>
                  <a:t> price change divided by the past 5 days’</a:t>
                </a:r>
                <a:r>
                  <a:rPr lang="pl-PL" dirty="0"/>
                  <a:t>/1 </a:t>
                </a:r>
                <a:r>
                  <a:rPr lang="pl-PL" dirty="0" err="1"/>
                  <a:t>years</a:t>
                </a:r>
                <a:r>
                  <a:rPr lang="pl-PL" dirty="0"/>
                  <a:t>’/5 </a:t>
                </a:r>
                <a:r>
                  <a:rPr lang="pl-PL" dirty="0" err="1"/>
                  <a:t>years</a:t>
                </a:r>
                <a:r>
                  <a:rPr lang="pl-PL" dirty="0"/>
                  <a:t>’</a:t>
                </a:r>
                <a:r>
                  <a:rPr lang="en-US" dirty="0"/>
                  <a:t> standard deviation of daily price changes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252" y="2017307"/>
                <a:ext cx="8059340" cy="3548224"/>
              </a:xfrm>
              <a:blipFill>
                <a:blip r:embed="rId2"/>
                <a:stretch>
                  <a:fillRect l="-1513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614" y="404447"/>
            <a:ext cx="5966771" cy="89681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5400" dirty="0"/>
              <a:t>Shocks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060" y="1837592"/>
                <a:ext cx="7429499" cy="395360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2519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pl-PL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pl-PL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0034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r>
                        <a:rPr lang="pl-PL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</m:oMath>
                  </m:oMathPara>
                </a14:m>
                <a:endParaRPr lang="pl-PL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0001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r>
                        <a:rPr lang="pl-PL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</m:oMath>
                  </m:oMathPara>
                </a14:m>
                <a:endParaRPr lang="pl-PL" sz="3200" dirty="0"/>
              </a:p>
              <a:p>
                <a:pPr marL="0" lvl="0" indent="0">
                  <a:buNone/>
                </a:pPr>
                <a:endParaRPr lang="pl-PL" sz="32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0" i="1" u="none" strike="noStrike" baseline="0" dirty="0">
                  <a:latin typeface="LMMathItalic7-Regular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0" i="1" u="none" strike="noStrike" baseline="0" dirty="0">
                  <a:latin typeface="LMMathItalic7-Regular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0" i="1" u="none" strike="noStrike" baseline="0" dirty="0">
                  <a:latin typeface="LMMathItalic7-Regular"/>
                </a:endParaRPr>
              </a:p>
              <a:p>
                <a:pPr marL="0" indent="0" algn="l">
                  <a:buNone/>
                </a:pPr>
                <a:endParaRPr lang="en-US" sz="1800" b="0" i="1" u="none" strike="noStrike" baseline="0" dirty="0">
                  <a:latin typeface="LMMathItalic7-Regular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60" y="1837592"/>
                <a:ext cx="7429499" cy="39536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51" y="451816"/>
            <a:ext cx="5931602" cy="114873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pl-PL" sz="5400" dirty="0" err="1"/>
              <a:t>Linear</a:t>
            </a:r>
            <a:r>
              <a:rPr lang="pl-PL" sz="5400" dirty="0"/>
              <a:t> model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27" y="2495337"/>
                <a:ext cx="8976946" cy="94176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000" b="1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ar-AE" sz="3000" b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ar-AE" sz="30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000" b="1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  <m:r>
                        <a:rPr lang="ar-AE" sz="30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000" b="1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𝟏𝟏𝟓</m:t>
                      </m:r>
                      <m:r>
                        <a:rPr lang="ar-AE" sz="30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3000" b="1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ar-AE" sz="30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000" b="1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𝟐𝟔𝟐</m:t>
                      </m:r>
                      <m:sSubSup>
                        <m:sSubSupPr>
                          <m:ctrlP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ar-AE" sz="30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3000" b="1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ar-AE" sz="30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000" b="1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𝟎𝟗𝟕</m:t>
                      </m:r>
                      <m:sSubSup>
                        <m:sSubSupPr>
                          <m:ctrlP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p>
                      </m:sSubSup>
                      <m:r>
                        <a:rPr lang="ar-AE" sz="30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3000" b="1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ar-AE" sz="30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000" b="1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𝟑𝟑𝟕</m:t>
                      </m:r>
                      <m:sSup>
                        <m:sSupPr>
                          <m:ctrlP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ar-AE" sz="3000" b="1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p>
                      </m:sSup>
                    </m:oMath>
                  </m:oMathPara>
                </a14:m>
                <a:endParaRPr sz="3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27" y="2495337"/>
                <a:ext cx="8976946" cy="9417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D083C-0614-4978-8D25-09049674F775}"/>
                  </a:ext>
                </a:extLst>
              </p:cNvPr>
              <p:cNvSpPr txBox="1"/>
              <p:nvPr/>
            </p:nvSpPr>
            <p:spPr>
              <a:xfrm>
                <a:off x="1159667" y="3999814"/>
                <a:ext cx="712163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60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l-PL" sz="26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pl-PL" sz="2600" i="1" dirty="0">
                  <a:latin typeface="Cambria Math" panose="02040503050406030204" pitchFamily="18" charset="0"/>
                </a:endParaRPr>
              </a:p>
              <a:p>
                <a:pPr algn="ctr"/>
                <a:endParaRPr lang="pl-PL" sz="2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60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l-PL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6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2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pl-PL" sz="2600"/>
                        <m:t>exp</m:t>
                      </m:r>
                      <m:d>
                        <m:d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02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260</m:t>
                          </m:r>
                        </m:e>
                      </m:d>
                    </m:oMath>
                  </m:oMathPara>
                </a14:m>
                <a:endParaRPr lang="pl-PL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D083C-0614-4978-8D25-09049674F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67" y="3999814"/>
                <a:ext cx="7121632" cy="129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27514"/>
            <a:ext cx="7429499" cy="147857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800" dirty="0"/>
              <a:t>Transaction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r>
                      <a:rPr sz="26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sz="2600" dirty="0"/>
                  <a:t> </a:t>
                </a:r>
                <a:r>
                  <a:rPr lang="pl-PL" sz="2600" dirty="0" err="1"/>
                  <a:t>is</a:t>
                </a:r>
                <a:r>
                  <a:rPr lang="pl-PL" sz="2600" dirty="0"/>
                  <a:t> th</a:t>
                </a:r>
                <a:r>
                  <a:rPr lang="en-US" sz="2600" dirty="0"/>
                  <a:t>e scalar of transaction costs</a:t>
                </a:r>
                <a:r>
                  <a:rPr lang="pl-PL" sz="2600" dirty="0"/>
                  <a:t>.</a:t>
                </a:r>
              </a:p>
              <a:p>
                <a:pPr marL="0" lvl="0" indent="0" algn="just">
                  <a:buNone/>
                </a:pPr>
                <a:r>
                  <a:rPr lang="pl-PL" sz="2600" dirty="0"/>
                  <a:t>The </a:t>
                </a:r>
                <a:r>
                  <a:rPr sz="2600" dirty="0"/>
                  <a:t>1.59 % of the daily volume in a stock have a price impact of about 0.1 %</a:t>
                </a:r>
                <a:r>
                  <a:rPr lang="pl-PL" sz="2600" dirty="0"/>
                  <a:t>.</a:t>
                </a:r>
              </a:p>
              <a:p>
                <a:pPr marL="0" lvl="0" indent="0">
                  <a:buNone/>
                </a:pPr>
                <a:endParaRPr lang="pl-PL" dirty="0"/>
              </a:p>
              <a:p>
                <a:pPr marL="0" lvl="0" indent="0" algn="ctr">
                  <a:buNone/>
                </a:pP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3000">
                        <a:latin typeface="Cambria Math" panose="02040503050406030204" pitchFamily="18" charset="0"/>
                      </a:rPr>
                      <m:t>1</m:t>
                    </m:r>
                    <m:r>
                      <a:rPr sz="3000">
                        <a:latin typeface="Cambria Math" panose="02040503050406030204" pitchFamily="18" charset="0"/>
                      </a:rPr>
                      <m:t>.</m:t>
                    </m:r>
                    <m:r>
                      <a:rPr sz="3000">
                        <a:latin typeface="Cambria Math" panose="02040503050406030204" pitchFamily="18" charset="0"/>
                      </a:rPr>
                      <m:t>59</m:t>
                    </m:r>
                    <m:r>
                      <a:rPr sz="3000">
                        <a:latin typeface="Cambria Math" panose="02040503050406030204" pitchFamily="18" charset="0"/>
                      </a:rPr>
                      <m:t>%×</m:t>
                    </m:r>
                    <m:r>
                      <a:rPr sz="300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sz="300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00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sz="3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sz="30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sz="3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3000">
                        <a:latin typeface="Cambria Math" panose="02040503050406030204" pitchFamily="18" charset="0"/>
                      </a:rPr>
                      <m:t>=</m:t>
                    </m:r>
                    <m:r>
                      <a:rPr sz="3000">
                        <a:latin typeface="Cambria Math" panose="02040503050406030204" pitchFamily="18" charset="0"/>
                      </a:rPr>
                      <m:t>0</m:t>
                    </m:r>
                    <m:r>
                      <a:rPr sz="3000">
                        <a:latin typeface="Cambria Math" panose="02040503050406030204" pitchFamily="18" charset="0"/>
                      </a:rPr>
                      <m:t>.</m:t>
                    </m:r>
                    <m:r>
                      <a:rPr sz="3000">
                        <a:latin typeface="Cambria Math" panose="02040503050406030204" pitchFamily="18" charset="0"/>
                      </a:rPr>
                      <m:t>1</m:t>
                    </m:r>
                    <m:r>
                      <a:rPr sz="3000">
                        <a:latin typeface="Cambria Math" panose="02040503050406030204" pitchFamily="18" charset="0"/>
                      </a:rPr>
                      <m:t>%×</m:t>
                    </m:r>
                    <m:r>
                      <a:rPr sz="3000">
                        <a:latin typeface="Cambria Math" panose="02040503050406030204" pitchFamily="18" charset="0"/>
                      </a:rPr>
                      <m:t>𝑃𝑟𝑖𝑐𝑒</m:t>
                    </m:r>
                  </m:oMath>
                </a14:m>
                <a:endParaRPr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7" t="-172" r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205280"/>
            <a:ext cx="7865909" cy="147857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400" dirty="0"/>
              <a:t>Example 1</a:t>
            </a:r>
            <a:br>
              <a:rPr lang="pl-PL" sz="4400" dirty="0"/>
            </a:br>
            <a:r>
              <a:rPr lang="pl-PL" sz="4400" dirty="0"/>
              <a:t>Timing a Single Security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060" y="2249487"/>
                <a:ext cx="7789984" cy="3782036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buNone/>
                </a:pPr>
                <a:r>
                  <a:rPr lang="pl-PL" sz="2700" dirty="0"/>
                  <a:t>T</a:t>
                </a:r>
                <a:r>
                  <a:rPr sz="2700" dirty="0"/>
                  <a:t>here is only one security. In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7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sz="27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700">
                        <a:latin typeface="Cambria Math" panose="02040503050406030204" pitchFamily="18" charset="0"/>
                      </a:rPr>
                      <m:t>=</m:t>
                    </m:r>
                    <m:r>
                      <a:rPr sz="270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sz="2700" dirty="0"/>
                  <a:t> and </a:t>
                </a:r>
                <a:br>
                  <a:rPr lang="pl-PL" sz="27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sz="2700">
                        <a:latin typeface="Cambria Math" panose="02040503050406030204" pitchFamily="18" charset="0"/>
                      </a:rPr>
                      <m:t>𝐵</m:t>
                    </m:r>
                    <m:r>
                      <a:rPr sz="27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7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sz="270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7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sz="270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sz="2700" dirty="0"/>
                  <a:t>. Assuming that </a:t>
                </a:r>
                <a14:m>
                  <m:oMath xmlns:m="http://schemas.openxmlformats.org/officeDocument/2006/math">
                    <m:r>
                      <a:rPr sz="270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sz="2700" dirty="0"/>
                  <a:t> is diagonal, we</a:t>
                </a:r>
                <a:r>
                  <a:rPr lang="pl-PL" sz="2700" dirty="0"/>
                  <a:t> </a:t>
                </a:r>
                <a:r>
                  <a:rPr lang="pl-PL" sz="2700" dirty="0" err="1"/>
                  <a:t>obtain</a:t>
                </a:r>
                <a:r>
                  <a:rPr sz="2700" dirty="0"/>
                  <a:t> the optimal timing portfolio: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2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3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2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3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sz="320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20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32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3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sz="32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320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sz="32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sz="320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nary>
                      <m:sSubSup>
                        <m:sSubSupPr>
                          <m:ctrlPr>
                            <a:rPr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32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320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60" y="2249487"/>
                <a:ext cx="7789984" cy="3782036"/>
              </a:xfrm>
              <a:blipFill>
                <a:blip r:embed="rId2"/>
                <a:stretch>
                  <a:fillRect l="-1487" t="-323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54" y="327514"/>
            <a:ext cx="7865909" cy="147857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800" dirty="0"/>
              <a:t>Example 2</a:t>
            </a:r>
            <a:br>
              <a:rPr lang="pl-PL" sz="4800" dirty="0"/>
            </a:br>
            <a:r>
              <a:rPr lang="pl-PL" sz="4800" dirty="0"/>
              <a:t>Markowitz model</a:t>
            </a:r>
            <a:endParaRPr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7854" y="2354994"/>
                <a:ext cx="7865909" cy="3541714"/>
              </a:xfrm>
            </p:spPr>
            <p:txBody>
              <a:bodyPr/>
              <a:lstStyle/>
              <a:p>
                <a:pPr marL="0" lvl="0" indent="0" algn="just">
                  <a:buNone/>
                </a:pPr>
                <a:r>
                  <a:rPr sz="2700" dirty="0"/>
                  <a:t>The aim portfolio in their dynamic setting turns out to be closely related to the optimal portfolio in a static model without transaction costs (</a:t>
                </a:r>
                <a14:m>
                  <m:oMath xmlns:m="http://schemas.openxmlformats.org/officeDocument/2006/math">
                    <m:r>
                      <a:rPr sz="270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sz="2700" dirty="0"/>
                  <a:t> = 0)</a:t>
                </a:r>
                <a:r>
                  <a:rPr lang="pl-PL" sz="2700" dirty="0"/>
                  <a:t>.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000" b="1" i="1">
                          <a:latin typeface="Cambria Math" panose="02040503050406030204" pitchFamily="18" charset="0"/>
                        </a:rPr>
                        <m:t>𝐌𝐚𝐫𝐤𝐨𝐯𝐢𝐭</m:t>
                      </m:r>
                      <m:sSub>
                        <m:sSubPr>
                          <m:ctrlPr>
                            <a:rPr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sz="3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sz="30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3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3000" b="1" i="1">
                                  <a:latin typeface="Cambria Math" panose="02040503050406030204" pitchFamily="18" charset="0"/>
                                </a:rPr>
                                <m:t>𝜸𝜮</m:t>
                              </m:r>
                            </m:e>
                          </m:d>
                        </m:e>
                        <m:sup>
                          <m:r>
                            <a:rPr sz="30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sz="3000" b="1" i="1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sz="3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sz="3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854" y="2354994"/>
                <a:ext cx="7865909" cy="3541714"/>
              </a:xfrm>
              <a:blipFill>
                <a:blip r:embed="rId2"/>
                <a:stretch>
                  <a:fillRect l="-1473" t="-172" r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737" y="0"/>
            <a:ext cx="7429499" cy="181573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800" dirty="0"/>
              <a:t>Example 3</a:t>
            </a:r>
            <a:br>
              <a:rPr lang="pl-PL" sz="4800" dirty="0"/>
            </a:br>
            <a:r>
              <a:rPr lang="pl-PL" sz="4800" dirty="0" err="1"/>
              <a:t>static</a:t>
            </a:r>
            <a:r>
              <a:rPr lang="pl-PL" sz="4800" dirty="0"/>
              <a:t> model</a:t>
            </a:r>
            <a:endParaRPr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764" y="1886072"/>
                <a:ext cx="8347105" cy="450593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 algn="just">
                  <a:buNone/>
                </a:pPr>
                <a:r>
                  <a:rPr lang="en-US" sz="2800" dirty="0"/>
                  <a:t>This model involves current expected returns, risk, and transaction costs.</a:t>
                </a:r>
                <a:endParaRPr lang="pl-PL" sz="2800" dirty="0"/>
              </a:p>
              <a:p>
                <a:pPr marL="0" lvl="0" indent="0" algn="just">
                  <a:buNone/>
                </a:pPr>
                <a:endParaRPr lang="en-US" sz="270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3300" b="1"/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ar-AE" sz="3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ar-AE" sz="33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lim>
                      </m:limLow>
                      <m:sSubSup>
                        <m:sSubSup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3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ar-AE" sz="3300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ar-AE" sz="33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33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ar-AE" sz="3300" b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num>
                        <m:den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ar-AE" sz="3300" b="1" i="1">
                          <a:latin typeface="Cambria Math" panose="02040503050406030204" pitchFamily="18" charset="0"/>
                        </a:rPr>
                        <m:t>𝚺</m:t>
                      </m:r>
                      <m:sSub>
                        <m:sSub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ar-AE" sz="3300" b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ar-AE" sz="3300" b="1" i="1">
                          <a:latin typeface="Cambria Math" panose="02040503050406030204" pitchFamily="18" charset="0"/>
                        </a:rPr>
                        <m:t>𝚫</m:t>
                      </m:r>
                      <m:sSubSup>
                        <m:sSubSup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ar-AE" sz="3300" b="1" i="1">
                          <a:latin typeface="Cambria Math" panose="02040503050406030204" pitchFamily="18" charset="0"/>
                        </a:rPr>
                        <m:t>𝚺𝚫</m:t>
                      </m:r>
                      <m:sSub>
                        <m:sSubPr>
                          <m:ctrlPr>
                            <a:rPr lang="ar-AE" sz="3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ar-AE" sz="33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ar-AE" b="1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3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𝛾𝛴</m:t>
                              </m:r>
                            </m:e>
                          </m:d>
                        </m:e>
                        <m:sup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3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𝑀𝑎𝑟𝑘𝑜𝑣𝑖𝑡</m:t>
                          </m:r>
                          <m:sSub>
                            <m:sSubPr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3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764" y="1886072"/>
                <a:ext cx="8347105" cy="4505936"/>
              </a:xfrm>
              <a:blipFill>
                <a:blip r:embed="rId2"/>
                <a:stretch>
                  <a:fillRect l="-950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5934D-BDDA-46FC-9D70-ED9199F8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23F4B-AF16-4A13-9038-3B4C9DF4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8E89-BBD6-4ADF-B903-2EC01200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spc="300" dirty="0" err="1"/>
              <a:t>Sharpe</a:t>
            </a:r>
            <a:r>
              <a:rPr lang="pl-PL" sz="5400" spc="300" dirty="0"/>
              <a:t> </a:t>
            </a:r>
            <a:r>
              <a:rPr lang="pl-PL" sz="5400" spc="300" dirty="0" err="1"/>
              <a:t>ratios</a:t>
            </a:r>
            <a:endParaRPr lang="en-US" sz="5400" spc="3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C5EAC8-5859-430A-B8B1-6EDDC2C0D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25175"/>
              </p:ext>
            </p:extLst>
          </p:nvPr>
        </p:nvGraphicFramePr>
        <p:xfrm>
          <a:off x="856060" y="2455959"/>
          <a:ext cx="7429500" cy="233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27524918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3059424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154520307"/>
                    </a:ext>
                  </a:extLst>
                </a:gridCol>
              </a:tblGrid>
              <a:tr h="582832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Model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Daily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Annualized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885306"/>
                  </a:ext>
                </a:extLst>
              </a:tr>
              <a:tr h="582832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 err="1"/>
                        <a:t>Optimal</a:t>
                      </a:r>
                      <a:endParaRPr lang="pl-PL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0.496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357944"/>
                  </a:ext>
                </a:extLst>
              </a:tr>
              <a:tr h="582832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 err="1"/>
                        <a:t>Static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0.482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362474"/>
                  </a:ext>
                </a:extLst>
              </a:tr>
              <a:tr h="582832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Markowitz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29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9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635" y="0"/>
            <a:ext cx="3900578" cy="102564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400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E2F96-DB8E-4CA1-B388-88C85860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92" y="1123949"/>
            <a:ext cx="6542567" cy="50025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1C77E-EDBA-451B-A43B-6E871D329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5701"/>
            <a:ext cx="9144000" cy="514350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71087-B158-4E73-B363-5F680CADFFA6}"/>
                  </a:ext>
                </a:extLst>
              </p:cNvPr>
              <p:cNvSpPr txBox="1"/>
              <p:nvPr/>
            </p:nvSpPr>
            <p:spPr>
              <a:xfrm>
                <a:off x="3578469" y="286237"/>
                <a:ext cx="2162908" cy="496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l-PL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pl-PL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71087-B158-4E73-B363-5F680CAD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69" y="286237"/>
                <a:ext cx="2162908" cy="496161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8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576572-BCC4-4D76-9FB7-05456148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761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0EB08B-82BF-423B-AB49-5A3936C91D0A}"/>
                  </a:ext>
                </a:extLst>
              </p:cNvPr>
              <p:cNvSpPr txBox="1"/>
              <p:nvPr/>
            </p:nvSpPr>
            <p:spPr>
              <a:xfrm>
                <a:off x="3569676" y="301115"/>
                <a:ext cx="2162908" cy="496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l-PL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pl-PL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0EB08B-82BF-423B-AB49-5A3936C9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76" y="301115"/>
                <a:ext cx="2162908" cy="496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48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D298-08C1-4C73-99D4-04F6C641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618518"/>
            <a:ext cx="8405446" cy="1478570"/>
          </a:xfrm>
        </p:spPr>
        <p:txBody>
          <a:bodyPr>
            <a:noAutofit/>
          </a:bodyPr>
          <a:lstStyle/>
          <a:p>
            <a:pPr algn="ctr"/>
            <a:r>
              <a:rPr lang="pl-PL" sz="3800" spc="300" dirty="0" err="1"/>
              <a:t>Annualized</a:t>
            </a:r>
            <a:r>
              <a:rPr lang="pl-PL" sz="3800" spc="300" dirty="0"/>
              <a:t> </a:t>
            </a:r>
            <a:r>
              <a:rPr lang="pl-PL" sz="3800" spc="300" dirty="0" err="1"/>
              <a:t>sharpe</a:t>
            </a:r>
            <a:r>
              <a:rPr lang="pl-PL" sz="3800" spc="300" dirty="0"/>
              <a:t> </a:t>
            </a:r>
            <a:r>
              <a:rPr lang="pl-PL" sz="3800" spc="300" dirty="0" err="1"/>
              <a:t>ratios</a:t>
            </a:r>
            <a:r>
              <a:rPr lang="pl-PL" sz="3800" spc="300" dirty="0"/>
              <a:t> for </a:t>
            </a:r>
            <a:r>
              <a:rPr lang="pl-PL" sz="3800" spc="300" dirty="0" err="1"/>
              <a:t>different</a:t>
            </a:r>
            <a:r>
              <a:rPr lang="pl-PL" sz="3800" spc="300" dirty="0"/>
              <a:t> </a:t>
            </a:r>
            <a:r>
              <a:rPr lang="pl-PL" sz="3800" spc="300" dirty="0" err="1"/>
              <a:t>risk</a:t>
            </a:r>
            <a:r>
              <a:rPr lang="pl-PL" sz="3800" spc="300" dirty="0"/>
              <a:t> </a:t>
            </a:r>
            <a:r>
              <a:rPr lang="pl-PL" sz="3800" spc="300" dirty="0" err="1"/>
              <a:t>aversions</a:t>
            </a:r>
            <a:endParaRPr lang="en-US" sz="3800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7ACDEF0-09F5-4C1D-8F94-753E43235E5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8715121"/>
                  </p:ext>
                </p:extLst>
              </p:nvPr>
            </p:nvGraphicFramePr>
            <p:xfrm>
              <a:off x="175846" y="2749233"/>
              <a:ext cx="8845064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1266">
                      <a:extLst>
                        <a:ext uri="{9D8B030D-6E8A-4147-A177-3AD203B41FA5}">
                          <a16:colId xmlns:a16="http://schemas.microsoft.com/office/drawing/2014/main" val="692588036"/>
                        </a:ext>
                      </a:extLst>
                    </a:gridCol>
                    <a:gridCol w="2211266">
                      <a:extLst>
                        <a:ext uri="{9D8B030D-6E8A-4147-A177-3AD203B41FA5}">
                          <a16:colId xmlns:a16="http://schemas.microsoft.com/office/drawing/2014/main" val="2910003574"/>
                        </a:ext>
                      </a:extLst>
                    </a:gridCol>
                    <a:gridCol w="2211266">
                      <a:extLst>
                        <a:ext uri="{9D8B030D-6E8A-4147-A177-3AD203B41FA5}">
                          <a16:colId xmlns:a16="http://schemas.microsoft.com/office/drawing/2014/main" val="931337867"/>
                        </a:ext>
                      </a:extLst>
                    </a:gridCol>
                    <a:gridCol w="2211266">
                      <a:extLst>
                        <a:ext uri="{9D8B030D-6E8A-4147-A177-3AD203B41FA5}">
                          <a16:colId xmlns:a16="http://schemas.microsoft.com/office/drawing/2014/main" val="2363174326"/>
                        </a:ext>
                      </a:extLst>
                    </a:gridCol>
                  </a:tblGrid>
                  <a:tr h="4233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200" dirty="0" err="1"/>
                            <a:t>Risk</a:t>
                          </a:r>
                          <a:r>
                            <a:rPr lang="pl-PL" sz="2200" dirty="0"/>
                            <a:t> </a:t>
                          </a:r>
                          <a:r>
                            <a:rPr lang="pl-PL" sz="2200" dirty="0" err="1"/>
                            <a:t>Aversion</a:t>
                          </a:r>
                          <a:r>
                            <a:rPr lang="pl-PL" sz="2200" dirty="0"/>
                            <a:t> (</a:t>
                          </a:r>
                          <a:r>
                            <a:rPr lang="el-GR" sz="2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γ</a:t>
                          </a:r>
                          <a:r>
                            <a:rPr lang="pl-PL" sz="2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200" dirty="0" err="1"/>
                            <a:t>Optimal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200" dirty="0" err="1"/>
                            <a:t>Static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200" dirty="0"/>
                            <a:t>Markowitz</a:t>
                          </a:r>
                          <a:endParaRPr 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199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0.496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0.496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0.274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2692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0.346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0.347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0.274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4937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0.365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0.448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0.274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97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0.339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0.542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000" dirty="0"/>
                            <a:t>0.274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239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7ACDEF0-09F5-4C1D-8F94-753E43235E5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8715121"/>
                  </p:ext>
                </p:extLst>
              </p:nvPr>
            </p:nvGraphicFramePr>
            <p:xfrm>
              <a:off x="175846" y="2749233"/>
              <a:ext cx="8845064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1266">
                      <a:extLst>
                        <a:ext uri="{9D8B030D-6E8A-4147-A177-3AD203B41FA5}">
                          <a16:colId xmlns:a16="http://schemas.microsoft.com/office/drawing/2014/main" val="692588036"/>
                        </a:ext>
                      </a:extLst>
                    </a:gridCol>
                    <a:gridCol w="2211266">
                      <a:extLst>
                        <a:ext uri="{9D8B030D-6E8A-4147-A177-3AD203B41FA5}">
                          <a16:colId xmlns:a16="http://schemas.microsoft.com/office/drawing/2014/main" val="2910003574"/>
                        </a:ext>
                      </a:extLst>
                    </a:gridCol>
                    <a:gridCol w="2211266">
                      <a:extLst>
                        <a:ext uri="{9D8B030D-6E8A-4147-A177-3AD203B41FA5}">
                          <a16:colId xmlns:a16="http://schemas.microsoft.com/office/drawing/2014/main" val="931337867"/>
                        </a:ext>
                      </a:extLst>
                    </a:gridCol>
                    <a:gridCol w="2211266">
                      <a:extLst>
                        <a:ext uri="{9D8B030D-6E8A-4147-A177-3AD203B41FA5}">
                          <a16:colId xmlns:a16="http://schemas.microsoft.com/office/drawing/2014/main" val="2363174326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200" dirty="0" err="1"/>
                            <a:t>Risk</a:t>
                          </a:r>
                          <a:r>
                            <a:rPr lang="pl-PL" sz="2200" dirty="0"/>
                            <a:t> </a:t>
                          </a:r>
                          <a:r>
                            <a:rPr lang="pl-PL" sz="2200" dirty="0" err="1"/>
                            <a:t>Aversion</a:t>
                          </a:r>
                          <a:r>
                            <a:rPr lang="pl-PL" sz="2200" dirty="0"/>
                            <a:t> (</a:t>
                          </a:r>
                          <a:r>
                            <a:rPr lang="el-GR" sz="2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γ</a:t>
                          </a:r>
                          <a:r>
                            <a:rPr lang="pl-PL" sz="2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200" dirty="0" err="1"/>
                            <a:t>Optimal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200" dirty="0" err="1"/>
                            <a:t>Static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200" dirty="0"/>
                            <a:t>Markowitz</a:t>
                          </a:r>
                          <a:endParaRPr 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1990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5" t="-116923" r="-301102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0.496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0.496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0.274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2692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5" t="-213636" r="-301102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0.346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0.347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0.274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49372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5" t="-318462" r="-30110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0.365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0.448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0.274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9724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5" t="-418462" r="-30110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0.339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000" dirty="0"/>
                            <a:t>0.542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000" dirty="0"/>
                            <a:t>0.274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239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266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DDCF-BC37-4043-AD35-B3ACB194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561" y="908665"/>
            <a:ext cx="6573440" cy="3250097"/>
          </a:xfrm>
        </p:spPr>
        <p:txBody>
          <a:bodyPr>
            <a:normAutofit/>
          </a:bodyPr>
          <a:lstStyle/>
          <a:p>
            <a:pPr algn="ctr"/>
            <a:r>
              <a:rPr lang="pl-PL" sz="6000" spc="300" dirty="0" err="1"/>
              <a:t>Thank</a:t>
            </a:r>
            <a:r>
              <a:rPr lang="pl-PL" sz="6000" spc="300" dirty="0"/>
              <a:t> </a:t>
            </a:r>
            <a:r>
              <a:rPr lang="pl-PL" sz="6000" spc="300" dirty="0" err="1"/>
              <a:t>you</a:t>
            </a:r>
            <a:r>
              <a:rPr lang="pl-PL" sz="6000" spc="300" dirty="0"/>
              <a:t> for </a:t>
            </a:r>
            <a:r>
              <a:rPr lang="pl-PL" sz="6000" spc="300" dirty="0" err="1"/>
              <a:t>your</a:t>
            </a:r>
            <a:r>
              <a:rPr lang="pl-PL" sz="6000" spc="300" dirty="0"/>
              <a:t> </a:t>
            </a:r>
            <a:r>
              <a:rPr lang="pl-PL" sz="6000" spc="300" dirty="0" err="1"/>
              <a:t>attention</a:t>
            </a:r>
            <a:endParaRPr lang="en-US" sz="6000" spc="300" dirty="0"/>
          </a:p>
        </p:txBody>
      </p:sp>
    </p:spTree>
    <p:extLst>
      <p:ext uri="{BB962C8B-B14F-4D97-AF65-F5344CB8AC3E}">
        <p14:creationId xmlns:p14="http://schemas.microsoft.com/office/powerpoint/2010/main" val="92419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E3C81-298D-444D-9430-A3E73D925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8156" y="0"/>
            <a:ext cx="6847687" cy="6858000"/>
          </a:xfrm>
        </p:spPr>
      </p:pic>
    </p:spTree>
    <p:extLst>
      <p:ext uri="{BB962C8B-B14F-4D97-AF65-F5344CB8AC3E}">
        <p14:creationId xmlns:p14="http://schemas.microsoft.com/office/powerpoint/2010/main" val="13068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730" y="187695"/>
            <a:ext cx="2098155" cy="147857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400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059" y="1827456"/>
                <a:ext cx="7429499" cy="3541714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buNone/>
                </a:pPr>
                <a:r>
                  <a:rPr lang="pl-PL" dirty="0"/>
                  <a:t>We consider an economy with S securities traded at each time </a:t>
                </a: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>
                        <a:latin typeface="Cambria Math" panose="02040503050406030204" pitchFamily="18" charset="0"/>
                      </a:rPr>
                      <m:t>∈{…,−</m:t>
                    </m:r>
                    <m:r>
                      <a:rPr lang="pl-PL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>
                        <a:latin typeface="Cambria Math" panose="02040503050406030204" pitchFamily="18" charset="0"/>
                      </a:rPr>
                      <m:t>0</m:t>
                    </m:r>
                    <m:r>
                      <a:rPr lang="pl-PL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pl-PL" dirty="0"/>
                  <a:t>. The securities’ price changes between times </a:t>
                </a: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dirty="0"/>
                  <a:t> in excess of the risk-free rate return,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pl-PL" dirty="0"/>
                  <a:t>are collected in an </a:t>
                </a: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dirty="0"/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pl-PL" dirty="0" err="1"/>
                  <a:t>given</a:t>
                </a:r>
                <a:r>
                  <a:rPr lang="pl-PL" dirty="0"/>
                  <a:t> by</a:t>
                </a:r>
              </a:p>
              <a:p>
                <a:pPr marL="0" lvl="0" indent="0" algn="just">
                  <a:lnSpc>
                    <a:spcPct val="110000"/>
                  </a:lnSpc>
                  <a:buNone/>
                </a:pPr>
                <a:endParaRPr lang="pl-PL" dirty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60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ar-A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3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59" y="1827456"/>
                <a:ext cx="7429499" cy="3541714"/>
              </a:xfrm>
              <a:blipFill>
                <a:blip r:embed="rId2"/>
                <a:stretch>
                  <a:fillRect l="-1231" t="-172" r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DB072-483E-446A-B165-59E7EA9E5D89}"/>
                  </a:ext>
                </a:extLst>
              </p:cNvPr>
              <p:cNvSpPr txBox="1"/>
              <p:nvPr/>
            </p:nvSpPr>
            <p:spPr>
              <a:xfrm>
                <a:off x="6397221" y="5934808"/>
                <a:ext cx="1888337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20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l-PL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pl-PL" sz="2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l-PL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2000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l-PL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DB072-483E-446A-B165-59E7EA9E5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221" y="5934808"/>
                <a:ext cx="188833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27514"/>
            <a:ext cx="7429499" cy="147857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800" dirty="0"/>
              <a:t>Model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059" y="2249487"/>
                <a:ext cx="7804363" cy="3541714"/>
              </a:xfrm>
            </p:spPr>
            <p:txBody>
              <a:bodyPr/>
              <a:lstStyle/>
              <a:p>
                <a:pPr marL="0" lvl="0" indent="0" algn="just">
                  <a:buNone/>
                </a:pPr>
                <a:r>
                  <a:rPr sz="2800" dirty="0"/>
                  <a:t>The return-predicting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sz="2800" dirty="0"/>
                  <a:t> is known to the investor already at time t and it evolves according to</a:t>
                </a:r>
                <a:endParaRPr lang="pl-PL" sz="2800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60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36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36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sz="3600">
                          <a:latin typeface="Cambria Math" panose="02040503050406030204" pitchFamily="18" charset="0"/>
                        </a:rPr>
                        <m:t>𝛷</m:t>
                      </m:r>
                      <m:sSub>
                        <m:sSubPr>
                          <m:ctrlPr>
                            <a:rPr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36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36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59" y="2249487"/>
                <a:ext cx="7804363" cy="3541714"/>
              </a:xfrm>
              <a:blipFill>
                <a:blip r:embed="rId2"/>
                <a:stretch>
                  <a:fillRect l="-1561" t="-344" r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52" y="136403"/>
            <a:ext cx="7429499" cy="126157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800" dirty="0"/>
              <a:t>Model cont</a:t>
            </a:r>
            <a:r>
              <a:rPr lang="pl-PL" sz="4800" dirty="0"/>
              <a:t>.</a:t>
            </a:r>
            <a:endParaRPr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5349" y="1500672"/>
                <a:ext cx="7842327" cy="4513265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buNone/>
                </a:pPr>
                <a:r>
                  <a:rPr sz="2600" dirty="0"/>
                  <a:t>The investor’s objective is to choose the dynamic trading strategy </a:t>
                </a:r>
                <a14:m>
                  <m:oMath xmlns:m="http://schemas.openxmlformats.org/officeDocument/2006/math">
                    <m:d>
                      <m:dPr>
                        <m:ctrlPr>
                          <a:rPr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sz="2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60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sz="2600" dirty="0"/>
                  <a:t> to maximize the present value of all future expected excess returns, penalized for risks and trading costs,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sz="3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sz="3000"/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sz="3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3000">
                              <a:latin typeface="Cambria Math" panose="02040503050406030204" pitchFamily="18" charset="0"/>
                            </a:rPr>
                            <m:t>,…</m:t>
                          </m:r>
                        </m:lim>
                      </m:limLow>
                      <m:sSub>
                        <m:sSubPr>
                          <m:ctrlPr>
                            <a:rPr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30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sz="3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  <m:sup>
                          <m:r>
                            <a:rPr sz="3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3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sz="3000">
                              <a:latin typeface="Cambria Math" panose="02040503050406030204" pitchFamily="18" charset="0"/>
                            </a:rPr>
                            <m:t>𝛴</m:t>
                          </m:r>
                          <m:sSub>
                            <m:sSub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sz="3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3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sz="3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300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p>
                              <m:r>
                                <a:rPr sz="3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sz="3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3000">
                          <a:latin typeface="Cambria Math" panose="02040503050406030204" pitchFamily="18" charset="0"/>
                        </a:rPr>
                        <m:t>𝛥</m:t>
                      </m:r>
                      <m:sSubSup>
                        <m:sSubSupPr>
                          <m:ctrlPr>
                            <a:rPr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30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sz="3000">
                          <a:latin typeface="Cambria Math" panose="02040503050406030204" pitchFamily="18" charset="0"/>
                        </a:rPr>
                        <m:t>𝛬𝛥</m:t>
                      </m:r>
                      <m:sSub>
                        <m:sSubPr>
                          <m:ctrlPr>
                            <a:rPr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349" y="1500672"/>
                <a:ext cx="7842327" cy="4513265"/>
              </a:xfrm>
              <a:blipFill>
                <a:blip r:embed="rId2"/>
                <a:stretch>
                  <a:fillRect l="-1400" t="-135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89A17-88A4-4395-AA07-A91604874681}"/>
                  </a:ext>
                </a:extLst>
              </p:cNvPr>
              <p:cNvSpPr txBox="1"/>
              <p:nvPr/>
            </p:nvSpPr>
            <p:spPr>
              <a:xfrm>
                <a:off x="7121768" y="5706160"/>
                <a:ext cx="9568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0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pl-PL" sz="2000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l-PL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89A17-88A4-4395-AA07-A91604874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68" y="5706160"/>
                <a:ext cx="95686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88" y="-213822"/>
            <a:ext cx="4786221" cy="147857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4400" dirty="0"/>
              <a:t>Model cont</a:t>
            </a:r>
            <a:r>
              <a:rPr lang="pl-PL" sz="4400" dirty="0"/>
              <a:t>.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0969" y="1124071"/>
                <a:ext cx="7957038" cy="4151314"/>
              </a:xfrm>
            </p:spPr>
            <p:txBody>
              <a:bodyPr>
                <a:normAutofit fontScale="32500" lnSpcReduction="20000"/>
              </a:bodyPr>
              <a:lstStyle/>
              <a:p>
                <a:pPr marL="0" lvl="0" indent="0" algn="just">
                  <a:buNone/>
                </a:pPr>
                <a:r>
                  <a:rPr lang="pl-PL" sz="7400" dirty="0"/>
                  <a:t>The optimal portfolio is a </a:t>
                </a:r>
                <a:r>
                  <a:rPr lang="pl-PL" sz="7400" dirty="0" err="1"/>
                  <a:t>weighted</a:t>
                </a:r>
                <a:r>
                  <a:rPr lang="pl-PL" sz="7400" dirty="0"/>
                  <a:t> </a:t>
                </a:r>
                <a:r>
                  <a:rPr lang="pl-PL" sz="7400" dirty="0" err="1"/>
                  <a:t>average</a:t>
                </a:r>
                <a:r>
                  <a:rPr lang="pl-PL" sz="7400" dirty="0"/>
                  <a:t> of the </a:t>
                </a:r>
                <a:r>
                  <a:rPr lang="pl-PL" sz="7400" dirty="0" err="1"/>
                  <a:t>existing</a:t>
                </a:r>
                <a:r>
                  <a:rPr lang="pl-PL" sz="7400" dirty="0"/>
                  <a:t>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7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7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74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sz="7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7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7400" dirty="0"/>
                  <a:t> </a:t>
                </a:r>
                <a:r>
                  <a:rPr lang="pl-PL" sz="7400" dirty="0"/>
                  <a:t>and the </a:t>
                </a:r>
                <a:r>
                  <a:rPr lang="pl-PL" sz="7400" dirty="0" err="1"/>
                  <a:t>aim</a:t>
                </a:r>
                <a:r>
                  <a:rPr lang="pl-PL" sz="7400" dirty="0"/>
                  <a:t> portfolio:</a:t>
                </a:r>
              </a:p>
              <a:p>
                <a:pPr marL="0" lvl="0" indent="0" algn="just">
                  <a:buNone/>
                </a:pPr>
                <a:endParaRPr lang="pl-PL" sz="5500" dirty="0"/>
              </a:p>
              <a:p>
                <a:pPr marL="0" lvl="0" indent="0">
                  <a:buNone/>
                </a:pPr>
                <a:endParaRPr lang="pl-PL" sz="28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9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9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sz="9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9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92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ar-AE" sz="92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ar-AE" sz="9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9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ar-AE" sz="9200">
                          <a:latin typeface="Cambria Math" panose="02040503050406030204" pitchFamily="18" charset="0"/>
                        </a:rPr>
                        <m:t>𝑎𝑖</m:t>
                      </m:r>
                      <m:sSub>
                        <m:sSubPr>
                          <m:ctrlPr>
                            <a:rPr lang="ar-AE" sz="9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ar-AE" sz="92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l-PL" sz="9200" dirty="0"/>
              </a:p>
              <a:p>
                <a:pPr marL="0" lvl="0" indent="0">
                  <a:buNone/>
                </a:pPr>
                <a:endParaRPr lang="ar-AE" sz="5500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74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 sz="7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7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740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7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ar-AE" sz="7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7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7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740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𝜆𝜌</m:t>
                              </m:r>
                            </m:e>
                          </m:d>
                          <m:r>
                            <a:rPr lang="ar-AE" sz="740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ar-AE" sz="7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ar-AE" sz="7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7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740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ctrlPr>
                                            <a:rPr lang="ar-AE" sz="7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7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ar-AE" sz="7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740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  <m:r>
                                        <a:rPr lang="ar-AE" sz="74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ar-AE" sz="7400">
                                          <a:latin typeface="Cambria Math" panose="02040503050406030204" pitchFamily="18" charset="0"/>
                                        </a:rPr>
                                        <m:t>𝜆𝜌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sz="7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𝛾𝜆</m:t>
                              </m:r>
                              <m:sSup>
                                <m:sSupPr>
                                  <m:ctrlPr>
                                    <a:rPr lang="ar-AE" sz="7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7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7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ar-AE" sz="7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740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sz="7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ar-AE" sz="740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ar-AE" sz="7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740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7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969" y="1124071"/>
                <a:ext cx="7957038" cy="4151314"/>
              </a:xfrm>
              <a:blipFill>
                <a:blip r:embed="rId2"/>
                <a:stretch>
                  <a:fillRect l="-1149" t="-1175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92" y="658332"/>
            <a:ext cx="7165731" cy="1060812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pl-PL" sz="6000" spc="300" dirty="0" err="1"/>
              <a:t>DAta</a:t>
            </a:r>
            <a:r>
              <a:rPr lang="pl-PL" sz="6000" spc="300" dirty="0"/>
              <a:t>: </a:t>
            </a:r>
            <a:br>
              <a:rPr lang="pl-PL" sz="6000" spc="300" dirty="0"/>
            </a:br>
            <a:r>
              <a:rPr lang="pl-PL" sz="6000" spc="300" dirty="0"/>
              <a:t>WIG20 </a:t>
            </a:r>
            <a:r>
              <a:rPr lang="pl-PL" sz="6000" spc="300" dirty="0" err="1"/>
              <a:t>Futures</a:t>
            </a:r>
            <a:br>
              <a:rPr lang="pl-PL" sz="6000" spc="300" dirty="0"/>
            </a:br>
            <a:endParaRPr sz="6000" spc="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91125-1B90-4622-94E6-8D74713B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43" y="1680598"/>
            <a:ext cx="6028410" cy="49563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111" y="495424"/>
            <a:ext cx="4772620" cy="159714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5400" spc="300" dirty="0"/>
              <a:t>Summary Statistics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8F8CCC-247C-42BF-A184-320F81141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28542"/>
              </p:ext>
            </p:extLst>
          </p:nvPr>
        </p:nvGraphicFramePr>
        <p:xfrm>
          <a:off x="407651" y="2575169"/>
          <a:ext cx="8370276" cy="174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569">
                  <a:extLst>
                    <a:ext uri="{9D8B030D-6E8A-4147-A177-3AD203B41FA5}">
                      <a16:colId xmlns:a16="http://schemas.microsoft.com/office/drawing/2014/main" val="1083677777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415290945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941988489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3830318492"/>
                    </a:ext>
                  </a:extLst>
                </a:gridCol>
              </a:tblGrid>
              <a:tr h="1020885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Average</a:t>
                      </a:r>
                      <a:r>
                        <a:rPr lang="pl-PL" sz="2400" dirty="0"/>
                        <a:t> </a:t>
                      </a:r>
                      <a:r>
                        <a:rPr lang="pl-PL" sz="2400" dirty="0" err="1"/>
                        <a:t>Price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Standard </a:t>
                      </a:r>
                      <a:r>
                        <a:rPr lang="pl-PL" sz="2400" dirty="0" err="1"/>
                        <a:t>deviation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Contract</a:t>
                      </a:r>
                      <a:r>
                        <a:rPr lang="pl-PL" sz="2400" dirty="0"/>
                        <a:t> </a:t>
                      </a:r>
                      <a:r>
                        <a:rPr lang="pl-PL" sz="2400" dirty="0" err="1"/>
                        <a:t>Multiplayer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Daily</a:t>
                      </a:r>
                      <a:r>
                        <a:rPr lang="pl-PL" sz="2400" dirty="0"/>
                        <a:t> Trading Volume (</a:t>
                      </a:r>
                      <a:r>
                        <a:rPr lang="pl-PL" sz="2400" dirty="0" err="1"/>
                        <a:t>Contracts</a:t>
                      </a:r>
                      <a:r>
                        <a:rPr lang="pl-PL" sz="2400" dirty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131393"/>
                  </a:ext>
                </a:extLst>
              </a:tr>
              <a:tr h="551842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PLN 43589.02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PLN 663.76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25682.09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747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789</TotalTime>
  <Words>595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LMMathItalic7-Regular</vt:lpstr>
      <vt:lpstr>Tw Cen MT</vt:lpstr>
      <vt:lpstr>Circuit</vt:lpstr>
      <vt:lpstr>Market Microstructure and High-Frequency Finance</vt:lpstr>
      <vt:lpstr>Introduction</vt:lpstr>
      <vt:lpstr>PowerPoint Presentation</vt:lpstr>
      <vt:lpstr>Model</vt:lpstr>
      <vt:lpstr>Model cont.</vt:lpstr>
      <vt:lpstr>Model cont.</vt:lpstr>
      <vt:lpstr>Model cont.</vt:lpstr>
      <vt:lpstr>DAta:  WIG20 Futures </vt:lpstr>
      <vt:lpstr>Summary Statistics</vt:lpstr>
      <vt:lpstr>RETurn predictions</vt:lpstr>
      <vt:lpstr>Shocks</vt:lpstr>
      <vt:lpstr>Linear model</vt:lpstr>
      <vt:lpstr>Transaction costs</vt:lpstr>
      <vt:lpstr>Example 1 Timing a Single Security</vt:lpstr>
      <vt:lpstr>Example 2 Markowitz model</vt:lpstr>
      <vt:lpstr>Example 3 static model</vt:lpstr>
      <vt:lpstr>PowerPoint Presentation</vt:lpstr>
      <vt:lpstr>PowerPoint Presentation</vt:lpstr>
      <vt:lpstr>Sharpe ratios</vt:lpstr>
      <vt:lpstr>PowerPoint Presentation</vt:lpstr>
      <vt:lpstr>PowerPoint Presentation</vt:lpstr>
      <vt:lpstr>Annualized sharpe ratios for different risk aversions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Microstructure and High Frequency Finance</dc:title>
  <dc:creator>Małgorzata Konopacka, Artur Simon</dc:creator>
  <cp:keywords/>
  <cp:lastModifiedBy>Małgorzata Konopacka</cp:lastModifiedBy>
  <cp:revision>35</cp:revision>
  <dcterms:created xsi:type="dcterms:W3CDTF">2022-02-07T08:59:43Z</dcterms:created>
  <dcterms:modified xsi:type="dcterms:W3CDTF">2022-02-08T12:41:20Z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5 02 2022</vt:lpwstr>
  </property>
  <property fmtid="{D5CDD505-2E9C-101B-9397-08002B2CF9AE}" pid="3" name="output">
    <vt:lpwstr>powerpoint_presentation</vt:lpwstr>
  </property>
</Properties>
</file>