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half" idx="1"/>
          </p:nvPr>
        </p:nvSpPr>
        <p:spPr>
          <a:xfrm>
            <a:off x="711200" y="-178926"/>
            <a:ext cx="10948200" cy="2769601"/>
          </a:xfrm>
          <a:prstGeom prst="rect">
            <a:avLst/>
          </a:prstGeom>
        </p:spPr>
        <p:txBody>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3920330" y="-1256506"/>
            <a:ext cx="4351339"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7133431" y="1956593"/>
            <a:ext cx="5811839" cy="2628901"/>
          </a:xfrm>
          <a:prstGeom prst="rect">
            <a:avLst/>
          </a:prstGeom>
        </p:spPr>
        <p:txBody>
          <a:bodyPr/>
          <a:lstStyle/>
          <a:p>
            <a:pPr/>
            <a:r>
              <a:t>Title Text</a:t>
            </a:r>
          </a:p>
        </p:txBody>
      </p:sp>
      <p:sp>
        <p:nvSpPr>
          <p:cNvPr id="105"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228600" indent="0">
              <a:buClrTx/>
              <a:buSzTx/>
              <a:buFontTx/>
              <a:buNone/>
              <a:defRPr sz="2400">
                <a:solidFill>
                  <a:srgbClr val="888888"/>
                </a:solidFill>
              </a:defRPr>
            </a:lvl1pPr>
            <a:lvl2pPr marL="228600" indent="457200">
              <a:buClrTx/>
              <a:buSzTx/>
              <a:buFontTx/>
              <a:buNone/>
              <a:defRPr sz="2400">
                <a:solidFill>
                  <a:srgbClr val="888888"/>
                </a:solidFill>
              </a:defRPr>
            </a:lvl2pPr>
            <a:lvl3pPr marL="228600" indent="914400">
              <a:buClrTx/>
              <a:buSzTx/>
              <a:buFontTx/>
              <a:buNone/>
              <a:defRPr sz="2400">
                <a:solidFill>
                  <a:srgbClr val="888888"/>
                </a:solidFill>
              </a:defRPr>
            </a:lvl3pPr>
            <a:lvl4pPr marL="228600" indent="1371600">
              <a:buClrTx/>
              <a:buSzTx/>
              <a:buFontTx/>
              <a:buNone/>
              <a:defRPr sz="2400">
                <a:solidFill>
                  <a:srgbClr val="888888"/>
                </a:solidFill>
              </a:defRPr>
            </a:lvl4pPr>
            <a:lvl5pPr marL="228600" indent="18288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Google Shape;32;p5"/>
          <p:cNvSpPr txBox="1"/>
          <p:nvPr>
            <p:ph type="body" sz="half" idx="13"/>
          </p:nvPr>
        </p:nvSpPr>
        <p:spPr>
          <a:xfrm>
            <a:off x="6172200" y="1825625"/>
            <a:ext cx="5181600" cy="4351338"/>
          </a:xfrm>
          <a:prstGeom prst="rect">
            <a:avLst/>
          </a:prstGeom>
        </p:spPr>
        <p:txBody>
          <a:bodyP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xfrm>
            <a:off x="839787" y="365125"/>
            <a:ext cx="10515601" cy="1325563"/>
          </a:xfrm>
          <a:prstGeom prst="rect">
            <a:avLst/>
          </a:prstGeom>
        </p:spPr>
        <p:txBody>
          <a:bodyPr/>
          <a:lstStyle/>
          <a:p>
            <a:pPr/>
            <a:r>
              <a:t>Title Text</a:t>
            </a:r>
          </a:p>
        </p:txBody>
      </p:sp>
      <p:sp>
        <p:nvSpPr>
          <p:cNvPr id="49" name="Body Level One…"/>
          <p:cNvSpPr txBox="1"/>
          <p:nvPr>
            <p:ph type="body" sz="quarter" idx="1"/>
          </p:nvPr>
        </p:nvSpPr>
        <p:spPr>
          <a:xfrm>
            <a:off x="839787" y="1681163"/>
            <a:ext cx="5157789" cy="823913"/>
          </a:xfrm>
          <a:prstGeom prst="rect">
            <a:avLst/>
          </a:prstGeom>
        </p:spPr>
        <p:txBody>
          <a:bodyPr anchor="b"/>
          <a:lstStyle>
            <a:lvl1pPr marL="228600" indent="0">
              <a:buClrTx/>
              <a:buSzTx/>
              <a:buFontTx/>
              <a:buNone/>
              <a:defRPr b="1" sz="2400"/>
            </a:lvl1pPr>
            <a:lvl2pPr marL="228600" indent="457200">
              <a:buClrTx/>
              <a:buSzTx/>
              <a:buFontTx/>
              <a:buNone/>
              <a:defRPr b="1" sz="2400"/>
            </a:lvl2pPr>
            <a:lvl3pPr marL="228600" indent="914400">
              <a:buClrTx/>
              <a:buSzTx/>
              <a:buFontTx/>
              <a:buNone/>
              <a:defRPr b="1" sz="2400"/>
            </a:lvl3pPr>
            <a:lvl4pPr marL="228600" indent="1371600">
              <a:buClrTx/>
              <a:buSzTx/>
              <a:buFontTx/>
              <a:buNone/>
              <a:defRPr b="1" sz="2400"/>
            </a:lvl4pPr>
            <a:lvl5pPr marL="228600" indent="18288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39;p6"/>
          <p:cNvSpPr txBox="1"/>
          <p:nvPr>
            <p:ph type="body" sz="half" idx="13"/>
          </p:nvPr>
        </p:nvSpPr>
        <p:spPr>
          <a:xfrm>
            <a:off x="839787" y="2505075"/>
            <a:ext cx="5157788" cy="3684588"/>
          </a:xfrm>
          <a:prstGeom prst="rect">
            <a:avLst/>
          </a:prstGeom>
        </p:spPr>
        <p:txBody>
          <a:bodyPr/>
          <a:lstStyle/>
          <a:p>
            <a:pPr/>
          </a:p>
        </p:txBody>
      </p:sp>
      <p:sp>
        <p:nvSpPr>
          <p:cNvPr id="51" name="Google Shape;40;p6"/>
          <p:cNvSpPr txBox="1"/>
          <p:nvPr>
            <p:ph type="body" sz="quarter" idx="14"/>
          </p:nvPr>
        </p:nvSpPr>
        <p:spPr>
          <a:xfrm>
            <a:off x="6172200" y="1681163"/>
            <a:ext cx="5183188" cy="823913"/>
          </a:xfrm>
          <a:prstGeom prst="rect">
            <a:avLst/>
          </a:prstGeom>
        </p:spPr>
        <p:txBody>
          <a:bodyPr anchor="b"/>
          <a:lstStyle/>
          <a:p>
            <a:pPr marL="228600" indent="0">
              <a:buClrTx/>
              <a:buSzTx/>
              <a:buFontTx/>
              <a:buNone/>
              <a:defRPr b="1" sz="2400"/>
            </a:pPr>
          </a:p>
        </p:txBody>
      </p:sp>
      <p:sp>
        <p:nvSpPr>
          <p:cNvPr id="52" name="Google Shape;41;p6"/>
          <p:cNvSpPr txBox="1"/>
          <p:nvPr>
            <p:ph type="body" sz="half" idx="15"/>
          </p:nvPr>
        </p:nvSpPr>
        <p:spPr>
          <a:xfrm>
            <a:off x="6172200" y="2505075"/>
            <a:ext cx="5183188" cy="3684588"/>
          </a:xfrm>
          <a:prstGeom prst="rect">
            <a:avLst/>
          </a:prstGeom>
        </p:spPr>
        <p:txBody>
          <a:bodyPr/>
          <a:lstStyle/>
          <a:p>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6" name="Body Level One…"/>
          <p:cNvSpPr txBox="1"/>
          <p:nvPr>
            <p:ph type="body" sz="half" idx="1"/>
          </p:nvPr>
        </p:nvSpPr>
        <p:spPr>
          <a:xfrm>
            <a:off x="5183187" y="987425"/>
            <a:ext cx="6172201"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Google Shape;57;p9"/>
          <p:cNvSpPr txBox="1"/>
          <p:nvPr>
            <p:ph type="body" sz="quarter" idx="13"/>
          </p:nvPr>
        </p:nvSpPr>
        <p:spPr>
          <a:xfrm>
            <a:off x="839787" y="2057400"/>
            <a:ext cx="3932238" cy="3811588"/>
          </a:xfrm>
          <a:prstGeom prst="rect">
            <a:avLst/>
          </a:prstGeom>
        </p:spPr>
        <p:txBody>
          <a:bodyPr/>
          <a:lstStyle/>
          <a:p>
            <a:pPr marL="228600" indent="0">
              <a:buClrTx/>
              <a:buSzTx/>
              <a:buFontTx/>
              <a:buNone/>
              <a:defRPr sz="16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6" name="Google Shape;63;p10"/>
          <p:cNvSpPr/>
          <p:nvPr>
            <p:ph type="pic" sz="half" idx="13"/>
          </p:nvPr>
        </p:nvSpPr>
        <p:spPr>
          <a:xfrm>
            <a:off x="5183187" y="987425"/>
            <a:ext cx="6172201" cy="487362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39787" y="2057400"/>
            <a:ext cx="3932239"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58" y="6404312"/>
            <a:ext cx="263942" cy="2692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15" name="Google Shape;84;p13"/>
          <p:cNvSpPr txBox="1"/>
          <p:nvPr>
            <p:ph type="subTitle" sz="half" idx="1"/>
          </p:nvPr>
        </p:nvSpPr>
        <p:spPr>
          <a:xfrm>
            <a:off x="711200" y="-178925"/>
            <a:ext cx="10948200" cy="1567303"/>
          </a:xfrm>
          <a:prstGeom prst="rect">
            <a:avLst/>
          </a:prstGeom>
        </p:spPr>
        <p:txBody>
          <a:bodyPr lIns="45699" tIns="45699" rIns="45699" bIns="45699"/>
          <a:lstStyle/>
          <a:p>
            <a:pPr defTabSz="859536">
              <a:lnSpc>
                <a:spcPct val="70000"/>
              </a:lnSpc>
              <a:spcBef>
                <a:spcPts val="0"/>
              </a:spcBef>
              <a:defRPr b="1" sz="2162">
                <a:latin typeface="Bookman Old Style"/>
                <a:ea typeface="Bookman Old Style"/>
                <a:cs typeface="Bookman Old Style"/>
                <a:sym typeface="Bookman Old Style"/>
              </a:defRPr>
            </a:pPr>
          </a:p>
          <a:p>
            <a:pPr defTabSz="859536">
              <a:lnSpc>
                <a:spcPct val="70000"/>
              </a:lnSpc>
              <a:spcBef>
                <a:spcPts val="900"/>
              </a:spcBef>
              <a:defRPr sz="2162">
                <a:latin typeface="Bookman Old Style"/>
                <a:ea typeface="Bookman Old Style"/>
                <a:cs typeface="Bookman Old Style"/>
                <a:sym typeface="Bookman Old Style"/>
              </a:defRPr>
            </a:pPr>
          </a:p>
          <a:p>
            <a:pPr defTabSz="859536">
              <a:lnSpc>
                <a:spcPct val="70000"/>
              </a:lnSpc>
              <a:spcBef>
                <a:spcPts val="900"/>
              </a:spcBef>
              <a:defRPr sz="2632">
                <a:latin typeface="Bookman Old Style"/>
                <a:ea typeface="Bookman Old Style"/>
                <a:cs typeface="Bookman Old Style"/>
                <a:sym typeface="Bookman Old Style"/>
              </a:defRPr>
            </a:pPr>
            <a:r>
              <a:rPr b="1"/>
              <a:t> Predictive Modeling Approaches for Detection of </a:t>
            </a:r>
            <a:endParaRPr b="1"/>
          </a:p>
          <a:p>
            <a:pPr defTabSz="859536">
              <a:lnSpc>
                <a:spcPct val="70000"/>
              </a:lnSpc>
              <a:spcBef>
                <a:spcPts val="900"/>
              </a:spcBef>
              <a:defRPr sz="2632">
                <a:latin typeface="Bookman Old Style"/>
                <a:ea typeface="Bookman Old Style"/>
                <a:cs typeface="Bookman Old Style"/>
                <a:sym typeface="Bookman Old Style"/>
              </a:defRPr>
            </a:pPr>
            <a:r>
              <a:rPr b="1"/>
              <a:t>Alzheimer’s Disease Using the NACC Dataset</a:t>
            </a:r>
          </a:p>
        </p:txBody>
      </p:sp>
      <p:sp>
        <p:nvSpPr>
          <p:cNvPr id="116" name="Rectangle 1"/>
          <p:cNvSpPr txBox="1"/>
          <p:nvPr/>
        </p:nvSpPr>
        <p:spPr>
          <a:xfrm>
            <a:off x="3934517" y="2846487"/>
            <a:ext cx="4501566" cy="8156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Cambria"/>
                <a:ea typeface="Cambria"/>
                <a:cs typeface="Cambria"/>
                <a:sym typeface="Cambria"/>
              </a:defRPr>
            </a:pPr>
            <a:r>
              <a:t>College of Computing and Technology, Lipscomb University</a:t>
            </a:r>
          </a:p>
          <a:p>
            <a:pPr algn="ctr">
              <a:defRPr>
                <a:latin typeface="Cambria"/>
                <a:ea typeface="Cambria"/>
                <a:cs typeface="Cambria"/>
                <a:sym typeface="Cambria"/>
              </a:defRPr>
            </a:pPr>
          </a:p>
          <a:p>
            <a:pPr algn="ctr">
              <a:defRPr b="1" sz="2300">
                <a:latin typeface="Cambria"/>
                <a:ea typeface="Cambria"/>
                <a:cs typeface="Cambria"/>
                <a:sym typeface="Cambria"/>
              </a:defRPr>
            </a:pPr>
            <a:r>
              <a:t>Mingjian Shi and Alex Simonian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40" name="Google Shape;110;p18"/>
          <p:cNvSpPr txBox="1"/>
          <p:nvPr>
            <p:ph type="subTitle" idx="1"/>
          </p:nvPr>
        </p:nvSpPr>
        <p:spPr>
          <a:xfrm>
            <a:off x="571500" y="59299"/>
            <a:ext cx="10682400" cy="6485402"/>
          </a:xfrm>
          <a:prstGeom prst="rect">
            <a:avLst/>
          </a:prstGeom>
        </p:spPr>
        <p:txBody>
          <a:bodyPr lIns="45699" tIns="45699" rIns="45699" bIns="45699"/>
          <a:lstStyle/>
          <a:p>
            <a:pPr>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Descriptive Statistics </a:t>
            </a:r>
          </a:p>
        </p:txBody>
      </p:sp>
      <p:pic>
        <p:nvPicPr>
          <p:cNvPr id="141" name="Screen Shot 2019-12-02 at 9.08.24 PM.png" descr="Screen Shot 2019-12-02 at 9.08.24 PM.png"/>
          <p:cNvPicPr>
            <a:picLocks noChangeAspect="1"/>
          </p:cNvPicPr>
          <p:nvPr/>
        </p:nvPicPr>
        <p:blipFill>
          <a:blip r:embed="rId2">
            <a:extLst/>
          </a:blip>
          <a:stretch>
            <a:fillRect/>
          </a:stretch>
        </p:blipFill>
        <p:spPr>
          <a:xfrm>
            <a:off x="793750" y="1524000"/>
            <a:ext cx="10604500" cy="47498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4C2F4"/>
        </a:solidFill>
      </p:bgPr>
    </p:bg>
    <p:spTree>
      <p:nvGrpSpPr>
        <p:cNvPr id="1" name=""/>
        <p:cNvGrpSpPr/>
        <p:nvPr/>
      </p:nvGrpSpPr>
      <p:grpSpPr>
        <a:xfrm>
          <a:off x="0" y="0"/>
          <a:ext cx="0" cy="0"/>
          <a:chOff x="0" y="0"/>
          <a:chExt cx="0" cy="0"/>
        </a:xfrm>
      </p:grpSpPr>
      <p:pic>
        <p:nvPicPr>
          <p:cNvPr id="143" name="1.png" descr="1.png"/>
          <p:cNvPicPr>
            <a:picLocks noChangeAspect="1"/>
          </p:cNvPicPr>
          <p:nvPr/>
        </p:nvPicPr>
        <p:blipFill>
          <a:blip r:embed="rId2">
            <a:extLst/>
          </a:blip>
          <a:stretch>
            <a:fillRect/>
          </a:stretch>
        </p:blipFill>
        <p:spPr>
          <a:xfrm>
            <a:off x="1711295" y="1006148"/>
            <a:ext cx="9158862" cy="571215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4C2F4"/>
        </a:solidFill>
      </p:bgPr>
    </p:bg>
    <p:spTree>
      <p:nvGrpSpPr>
        <p:cNvPr id="1" name=""/>
        <p:cNvGrpSpPr/>
        <p:nvPr/>
      </p:nvGrpSpPr>
      <p:grpSpPr>
        <a:xfrm>
          <a:off x="0" y="0"/>
          <a:ext cx="0" cy="0"/>
          <a:chOff x="0" y="0"/>
          <a:chExt cx="0" cy="0"/>
        </a:xfrm>
      </p:grpSpPr>
      <p:pic>
        <p:nvPicPr>
          <p:cNvPr id="145" name="2.png" descr="2.png"/>
          <p:cNvPicPr>
            <a:picLocks noChangeAspect="1"/>
          </p:cNvPicPr>
          <p:nvPr/>
        </p:nvPicPr>
        <p:blipFill>
          <a:blip r:embed="rId2">
            <a:extLst/>
          </a:blip>
          <a:stretch>
            <a:fillRect/>
          </a:stretch>
        </p:blipFill>
        <p:spPr>
          <a:xfrm>
            <a:off x="2076254" y="537806"/>
            <a:ext cx="8457028" cy="538039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4C2F4"/>
        </a:solidFill>
      </p:bgPr>
    </p:bg>
    <p:spTree>
      <p:nvGrpSpPr>
        <p:cNvPr id="1" name=""/>
        <p:cNvGrpSpPr/>
        <p:nvPr/>
      </p:nvGrpSpPr>
      <p:grpSpPr>
        <a:xfrm>
          <a:off x="0" y="0"/>
          <a:ext cx="0" cy="0"/>
          <a:chOff x="0" y="0"/>
          <a:chExt cx="0" cy="0"/>
        </a:xfrm>
      </p:grpSpPr>
      <p:pic>
        <p:nvPicPr>
          <p:cNvPr id="147" name="4.png" descr="4.png"/>
          <p:cNvPicPr>
            <a:picLocks noChangeAspect="1"/>
          </p:cNvPicPr>
          <p:nvPr/>
        </p:nvPicPr>
        <p:blipFill>
          <a:blip r:embed="rId2">
            <a:extLst/>
          </a:blip>
          <a:stretch>
            <a:fillRect/>
          </a:stretch>
        </p:blipFill>
        <p:spPr>
          <a:xfrm>
            <a:off x="1281597" y="262838"/>
            <a:ext cx="10201112" cy="633232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4C2F4"/>
        </a:solidFill>
      </p:bgPr>
    </p:bg>
    <p:spTree>
      <p:nvGrpSpPr>
        <p:cNvPr id="1" name=""/>
        <p:cNvGrpSpPr/>
        <p:nvPr/>
      </p:nvGrpSpPr>
      <p:grpSpPr>
        <a:xfrm>
          <a:off x="0" y="0"/>
          <a:ext cx="0" cy="0"/>
          <a:chOff x="0" y="0"/>
          <a:chExt cx="0" cy="0"/>
        </a:xfrm>
      </p:grpSpPr>
      <p:pic>
        <p:nvPicPr>
          <p:cNvPr id="149" name="3.png" descr="3.png"/>
          <p:cNvPicPr>
            <a:picLocks noChangeAspect="1"/>
          </p:cNvPicPr>
          <p:nvPr/>
        </p:nvPicPr>
        <p:blipFill>
          <a:blip r:embed="rId2">
            <a:extLst/>
          </a:blip>
          <a:stretch>
            <a:fillRect/>
          </a:stretch>
        </p:blipFill>
        <p:spPr>
          <a:xfrm>
            <a:off x="960671" y="177800"/>
            <a:ext cx="10005006" cy="65024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4C2F4"/>
        </a:solidFill>
      </p:bgPr>
    </p:bg>
    <p:spTree>
      <p:nvGrpSpPr>
        <p:cNvPr id="1" name=""/>
        <p:cNvGrpSpPr/>
        <p:nvPr/>
      </p:nvGrpSpPr>
      <p:grpSpPr>
        <a:xfrm>
          <a:off x="0" y="0"/>
          <a:ext cx="0" cy="0"/>
          <a:chOff x="0" y="0"/>
          <a:chExt cx="0" cy="0"/>
        </a:xfrm>
      </p:grpSpPr>
      <p:pic>
        <p:nvPicPr>
          <p:cNvPr id="151" name="5.png" descr="5.png"/>
          <p:cNvPicPr>
            <a:picLocks noChangeAspect="1"/>
          </p:cNvPicPr>
          <p:nvPr/>
        </p:nvPicPr>
        <p:blipFill>
          <a:blip r:embed="rId2">
            <a:extLst/>
          </a:blip>
          <a:stretch>
            <a:fillRect/>
          </a:stretch>
        </p:blipFill>
        <p:spPr>
          <a:xfrm>
            <a:off x="1340029" y="478401"/>
            <a:ext cx="10082412" cy="634216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53"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Predictive Analysis</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Supervised learning models are divided into </a:t>
            </a:r>
            <a:r>
              <a:rPr u="sng"/>
              <a:t>regression</a:t>
            </a:r>
            <a:r>
              <a:t> (continuous DV) vs </a:t>
            </a:r>
            <a:r>
              <a:rPr u="sng"/>
              <a:t>classification</a:t>
            </a:r>
            <a:r>
              <a:t> (discrete DV). Easy to implement and interpret.  For these, 80:20 rule applies for outcome versus work.  Most importantly, focus first on variables and feature engineering.  Goal is to predict a categorical response from the predictors available.  We want to estimate </a:t>
            </a:r>
            <a:r>
              <a:rPr i="1"/>
              <a:t>f</a:t>
            </a:r>
            <a:r>
              <a:t> for inference, more so than prediction.  We want to see what the affect that X1,…,Xp has on Y.</a:t>
            </a:r>
          </a:p>
          <a:p>
            <a:pPr algn="l">
              <a:defRPr b="1">
                <a:latin typeface="Bookman Old Style"/>
                <a:ea typeface="Bookman Old Style"/>
                <a:cs typeface="Bookman Old Style"/>
                <a:sym typeface="Bookman Old Style"/>
              </a:defRPr>
            </a:pPr>
            <a:r>
              <a:t>Model candidates</a:t>
            </a:r>
            <a:endParaRPr sz="4000"/>
          </a:p>
          <a:p>
            <a:pPr marL="240631" indent="-240631" algn="l">
              <a:buSzPct val="100000"/>
              <a:buChar char="•"/>
              <a:defRPr>
                <a:latin typeface="Bookman Old Style"/>
                <a:ea typeface="Bookman Old Style"/>
                <a:cs typeface="Bookman Old Style"/>
                <a:sym typeface="Bookman Old Style"/>
              </a:defRPr>
            </a:pPr>
            <a:r>
              <a:t>Multinomial regression</a:t>
            </a:r>
          </a:p>
          <a:p>
            <a:pPr marL="240631" indent="-240631" algn="l">
              <a:buSzPct val="100000"/>
              <a:buChar char="•"/>
              <a:defRPr>
                <a:latin typeface="Bookman Old Style"/>
                <a:ea typeface="Bookman Old Style"/>
                <a:cs typeface="Bookman Old Style"/>
                <a:sym typeface="Bookman Old Style"/>
              </a:defRPr>
            </a:pPr>
            <a:r>
              <a:t>Logisitic regression</a:t>
            </a:r>
          </a:p>
          <a:p>
            <a:pPr marL="240631" indent="-240631" algn="l">
              <a:buSzPct val="100000"/>
              <a:buChar char="•"/>
              <a:defRPr>
                <a:latin typeface="Bookman Old Style"/>
                <a:ea typeface="Bookman Old Style"/>
                <a:cs typeface="Bookman Old Style"/>
                <a:sym typeface="Bookman Old Style"/>
              </a:defRPr>
            </a:pPr>
            <a:r>
              <a:t>Decision trees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55"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Multinomial Logistic Regression</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Extension of binomial regression to allow for multiple categories.  Ideally, we want our model to predict where in the stages of Alzheimers a participant would end up, since there are various levels.</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Frequencies of alternatives:</a:t>
            </a:r>
          </a:p>
          <a:p>
            <a:pPr algn="l">
              <a:defRPr b="1">
                <a:latin typeface="Bookman Old Style"/>
                <a:ea typeface="Bookman Old Style"/>
                <a:cs typeface="Bookman Old Style"/>
                <a:sym typeface="Bookman Old Style"/>
              </a:defRPr>
            </a:pPr>
            <a:r>
              <a:t>Dementia Impaired      MCI   Normal </a:t>
            </a:r>
          </a:p>
          <a:p>
            <a:pPr algn="l">
              <a:defRPr>
                <a:latin typeface="Bookman Old Style"/>
                <a:ea typeface="Bookman Old Style"/>
                <a:cs typeface="Bookman Old Style"/>
                <a:sym typeface="Bookman Old Style"/>
              </a:defRPr>
            </a:pPr>
            <a:r>
              <a:t>0.016963 0.012295 0.041667 0.929076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57"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Multinomial Logistic Regression</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Lots of coefficients!  One for every outcome x predictor = 44.  Values with Pr(&gt;|z|), probability of observing the estimated parameter value by chance, below .05 are usually good predictors.</a:t>
            </a:r>
          </a:p>
          <a:p>
            <a:pPr algn="l">
              <a:defRPr>
                <a:latin typeface="Bookman Old Style"/>
                <a:ea typeface="Bookman Old Style"/>
                <a:cs typeface="Bookman Old Style"/>
                <a:sym typeface="Bookman Old Style"/>
              </a:defRPr>
            </a:pPr>
          </a:p>
        </p:txBody>
      </p:sp>
      <p:pic>
        <p:nvPicPr>
          <p:cNvPr id="158" name="Screen Shot 2019-12-03 at 7.40.45 PM.png" descr="Screen Shot 2019-12-03 at 7.40.45 PM.png"/>
          <p:cNvPicPr>
            <a:picLocks noChangeAspect="1"/>
          </p:cNvPicPr>
          <p:nvPr/>
        </p:nvPicPr>
        <p:blipFill>
          <a:blip r:embed="rId2">
            <a:extLst/>
          </a:blip>
          <a:stretch>
            <a:fillRect/>
          </a:stretch>
        </p:blipFill>
        <p:spPr>
          <a:xfrm>
            <a:off x="3993633" y="3803003"/>
            <a:ext cx="7518401" cy="2692401"/>
          </a:xfrm>
          <a:prstGeom prst="rect">
            <a:avLst/>
          </a:prstGeom>
          <a:ln w="12700">
            <a:miter lim="400000"/>
          </a:ln>
        </p:spPr>
      </p:pic>
      <p:pic>
        <p:nvPicPr>
          <p:cNvPr id="159" name="Screen Shot 2019-12-03 at 7.49.30 PM.png" descr="Screen Shot 2019-12-03 at 7.49.30 PM.png"/>
          <p:cNvPicPr>
            <a:picLocks noChangeAspect="1"/>
          </p:cNvPicPr>
          <p:nvPr/>
        </p:nvPicPr>
        <p:blipFill>
          <a:blip r:embed="rId3">
            <a:extLst/>
          </a:blip>
          <a:stretch>
            <a:fillRect/>
          </a:stretch>
        </p:blipFill>
        <p:spPr>
          <a:xfrm>
            <a:off x="3919201" y="3198632"/>
            <a:ext cx="7467601" cy="6604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61"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Multinomial Logistic Regression</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Did well for predicting Normal, but not so hot for the other categories.</a:t>
            </a:r>
          </a:p>
          <a:p>
            <a:pPr algn="l">
              <a:defRPr>
                <a:latin typeface="Bookman Old Style"/>
                <a:ea typeface="Bookman Old Style"/>
                <a:cs typeface="Bookman Old Style"/>
                <a:sym typeface="Bookman Old Style"/>
              </a:defRPr>
            </a:pPr>
          </a:p>
        </p:txBody>
      </p:sp>
      <p:pic>
        <p:nvPicPr>
          <p:cNvPr id="162" name="Screen Shot 2019-12-03 at 7.48.19 PM.png" descr="Screen Shot 2019-12-03 at 7.48.19 PM.png"/>
          <p:cNvPicPr>
            <a:picLocks noChangeAspect="1"/>
          </p:cNvPicPr>
          <p:nvPr/>
        </p:nvPicPr>
        <p:blipFill>
          <a:blip r:embed="rId2">
            <a:extLst/>
          </a:blip>
          <a:stretch>
            <a:fillRect/>
          </a:stretch>
        </p:blipFill>
        <p:spPr>
          <a:xfrm>
            <a:off x="2786483" y="3129659"/>
            <a:ext cx="5994401" cy="28956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18" name="Google Shape;89;p14"/>
          <p:cNvSpPr txBox="1"/>
          <p:nvPr>
            <p:ph type="subTitle" idx="1"/>
          </p:nvPr>
        </p:nvSpPr>
        <p:spPr>
          <a:xfrm>
            <a:off x="1016000" y="99150"/>
            <a:ext cx="10682400" cy="5931600"/>
          </a:xfrm>
          <a:prstGeom prst="rect">
            <a:avLst/>
          </a:prstGeom>
        </p:spPr>
        <p:txBody>
          <a:bodyPr lIns="45699" tIns="45699" rIns="45699" bIns="45699"/>
          <a:lstStyle/>
          <a:p>
            <a:pPr algn="l" defTabSz="777240">
              <a:spcBef>
                <a:spcPts val="0"/>
              </a:spcBef>
              <a:defRPr sz="2380">
                <a:latin typeface="Bookman Old Style"/>
                <a:ea typeface="Bookman Old Style"/>
                <a:cs typeface="Bookman Old Style"/>
                <a:sym typeface="Bookman Old Style"/>
              </a:defRPr>
            </a:pPr>
          </a:p>
          <a:p>
            <a:pPr defTabSz="777240">
              <a:spcBef>
                <a:spcPts val="800"/>
              </a:spcBef>
              <a:defRPr sz="3400">
                <a:latin typeface="Bookman Old Style"/>
                <a:ea typeface="Bookman Old Style"/>
                <a:cs typeface="Bookman Old Style"/>
                <a:sym typeface="Bookman Old Style"/>
              </a:defRPr>
            </a:pPr>
            <a:r>
              <a:t>Introduction</a:t>
            </a:r>
            <a:r>
              <a:rPr sz="2550"/>
              <a:t> </a:t>
            </a:r>
            <a:endParaRPr sz="2550"/>
          </a:p>
          <a:p>
            <a:pPr defTabSz="777240">
              <a:spcBef>
                <a:spcPts val="800"/>
              </a:spcBef>
              <a:defRPr sz="2550">
                <a:latin typeface="Bookman Old Style"/>
                <a:ea typeface="Bookman Old Style"/>
                <a:cs typeface="Bookman Old Style"/>
                <a:sym typeface="Bookman Old Style"/>
              </a:defRPr>
            </a:pPr>
          </a:p>
          <a:p>
            <a:pPr algn="just" defTabSz="777240">
              <a:lnSpc>
                <a:spcPct val="115000"/>
              </a:lnSpc>
              <a:spcBef>
                <a:spcPts val="0"/>
              </a:spcBef>
              <a:defRPr sz="2380">
                <a:latin typeface="Bookman Old Style"/>
                <a:ea typeface="Bookman Old Style"/>
                <a:cs typeface="Bookman Old Style"/>
                <a:sym typeface="Bookman Old Style"/>
              </a:defRPr>
            </a:pPr>
            <a:r>
              <a:t>Alzheimer’s disease (AD)  is a serious form of dementia in older adults. It affects an estimated 46.8 million people worldwide and is expected to double in the next 20 years.</a:t>
            </a:r>
          </a:p>
          <a:p>
            <a:pPr algn="just" defTabSz="777240">
              <a:lnSpc>
                <a:spcPct val="115000"/>
              </a:lnSpc>
              <a:spcBef>
                <a:spcPts val="0"/>
              </a:spcBef>
              <a:defRPr sz="2380">
                <a:latin typeface="Bookman Old Style"/>
                <a:ea typeface="Bookman Old Style"/>
                <a:cs typeface="Bookman Old Style"/>
                <a:sym typeface="Bookman Old Style"/>
              </a:defRPr>
            </a:pPr>
            <a:r>
              <a:t>Alzheimer’s is progressive and irreversible.  While there are seven distinct stages of the disease, the stages of cognitive impairment are indicated in this dataset as:</a:t>
            </a:r>
          </a:p>
          <a:p>
            <a:pPr algn="just" defTabSz="777240">
              <a:lnSpc>
                <a:spcPct val="115000"/>
              </a:lnSpc>
              <a:spcBef>
                <a:spcPts val="0"/>
              </a:spcBef>
              <a:defRPr sz="2380">
                <a:latin typeface="Bookman Old Style"/>
                <a:ea typeface="Bookman Old Style"/>
                <a:cs typeface="Bookman Old Style"/>
                <a:sym typeface="Bookman Old Style"/>
              </a:defRPr>
            </a:pPr>
          </a:p>
          <a:p>
            <a:pPr marL="238626" indent="-238626" algn="just" defTabSz="777240">
              <a:lnSpc>
                <a:spcPct val="115000"/>
              </a:lnSpc>
              <a:spcBef>
                <a:spcPts val="0"/>
              </a:spcBef>
              <a:buSzPct val="60000"/>
              <a:buBlip>
                <a:blip r:embed="rId2"/>
              </a:buBlip>
              <a:defRPr sz="2380">
                <a:latin typeface="Bookman Old Style"/>
                <a:ea typeface="Bookman Old Style"/>
                <a:cs typeface="Bookman Old Style"/>
                <a:sym typeface="Bookman Old Style"/>
              </a:defRPr>
            </a:pPr>
            <a:r>
              <a:t>Normal </a:t>
            </a:r>
          </a:p>
          <a:p>
            <a:pPr marL="238626" indent="-238626" algn="just" defTabSz="777240">
              <a:lnSpc>
                <a:spcPct val="115000"/>
              </a:lnSpc>
              <a:spcBef>
                <a:spcPts val="0"/>
              </a:spcBef>
              <a:buSzPct val="60000"/>
              <a:buBlip>
                <a:blip r:embed="rId2"/>
              </a:buBlip>
              <a:defRPr sz="2380">
                <a:latin typeface="Bookman Old Style"/>
                <a:ea typeface="Bookman Old Style"/>
                <a:cs typeface="Bookman Old Style"/>
                <a:sym typeface="Bookman Old Style"/>
              </a:defRPr>
            </a:pPr>
            <a:r>
              <a:t>Mild Cognitive Impairment (MCI) </a:t>
            </a:r>
          </a:p>
          <a:p>
            <a:pPr marL="238626" indent="-238626" algn="just" defTabSz="777240">
              <a:lnSpc>
                <a:spcPct val="115000"/>
              </a:lnSpc>
              <a:spcBef>
                <a:spcPts val="0"/>
              </a:spcBef>
              <a:buSzPct val="60000"/>
              <a:buBlip>
                <a:blip r:embed="rId2"/>
              </a:buBlip>
              <a:defRPr sz="2380">
                <a:latin typeface="Bookman Old Style"/>
                <a:ea typeface="Bookman Old Style"/>
                <a:cs typeface="Bookman Old Style"/>
                <a:sym typeface="Bookman Old Style"/>
              </a:defRPr>
            </a:pPr>
            <a:r>
              <a:t>Impaired </a:t>
            </a:r>
          </a:p>
          <a:p>
            <a:pPr marL="238626" indent="-238626" algn="just" defTabSz="777240">
              <a:lnSpc>
                <a:spcPct val="115000"/>
              </a:lnSpc>
              <a:spcBef>
                <a:spcPts val="0"/>
              </a:spcBef>
              <a:buSzPct val="60000"/>
              <a:buBlip>
                <a:blip r:embed="rId2"/>
              </a:buBlip>
              <a:defRPr sz="2380">
                <a:latin typeface="Bookman Old Style"/>
                <a:ea typeface="Bookman Old Style"/>
                <a:cs typeface="Bookman Old Style"/>
                <a:sym typeface="Bookman Old Style"/>
              </a:defRPr>
            </a:pPr>
            <a:r>
              <a:t>Dementia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64"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Data Splitting</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75% </a:t>
            </a:r>
            <a:r>
              <a:rPr b="1"/>
              <a:t>Training</a:t>
            </a:r>
            <a:endParaRPr b="1"/>
          </a:p>
          <a:p>
            <a:pPr algn="l">
              <a:defRPr>
                <a:latin typeface="Bookman Old Style"/>
                <a:ea typeface="Bookman Old Style"/>
                <a:cs typeface="Bookman Old Style"/>
                <a:sym typeface="Bookman Old Style"/>
              </a:defRPr>
            </a:pPr>
            <a:r>
              <a:t>25% </a:t>
            </a:r>
            <a:r>
              <a:rPr b="1"/>
              <a:t>Test</a:t>
            </a:r>
            <a:endParaRPr b="1"/>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We have to train our model and to determine if it is any good (</a:t>
            </a:r>
            <a:r>
              <a:rPr b="1"/>
              <a:t>training</a:t>
            </a:r>
            <a:r>
              <a:t>), we need to see how well in performs and generalizes to unseen data (</a:t>
            </a:r>
            <a:r>
              <a:rPr b="1"/>
              <a:t>test</a:t>
            </a:r>
            <a:r>
              <a:t>).  Model could just follow the noise and fit the training data well but not generalize (</a:t>
            </a:r>
            <a:r>
              <a:rPr i="1" u="sng"/>
              <a:t>overfitting</a:t>
            </a:r>
            <a:r>
              <a:t>).</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5 Cross Fold Validation - resampling method to train your data on the model and to generalize better.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66"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Logistic Regression</a:t>
            </a:r>
          </a:p>
          <a:p>
            <a:pPr algn="l">
              <a:defRPr>
                <a:latin typeface="Bookman Old Style"/>
                <a:ea typeface="Bookman Old Style"/>
                <a:cs typeface="Bookman Old Style"/>
                <a:sym typeface="Bookman Old Style"/>
              </a:defRPr>
            </a:pPr>
          </a:p>
        </p:txBody>
      </p:sp>
      <p:pic>
        <p:nvPicPr>
          <p:cNvPr id="167" name="Screen Shot 2019-12-02 at 10.06.15 PM.png" descr="Screen Shot 2019-12-02 at 10.06.15 PM.png"/>
          <p:cNvPicPr>
            <a:picLocks noChangeAspect="1"/>
          </p:cNvPicPr>
          <p:nvPr/>
        </p:nvPicPr>
        <p:blipFill>
          <a:blip r:embed="rId2">
            <a:extLst/>
          </a:blip>
          <a:stretch>
            <a:fillRect/>
          </a:stretch>
        </p:blipFill>
        <p:spPr>
          <a:xfrm>
            <a:off x="2565768" y="1705403"/>
            <a:ext cx="7425676" cy="4903017"/>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69"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Logistic Regression</a:t>
            </a:r>
          </a:p>
          <a:p>
            <a:pPr lvl="8" marL="0" indent="3657600">
              <a:buClrTx/>
              <a:buSzTx/>
              <a:buFontTx/>
              <a:buNone/>
              <a:defRPr sz="2400">
                <a:latin typeface="Bookman Old Style"/>
                <a:ea typeface="Bookman Old Style"/>
                <a:cs typeface="Bookman Old Style"/>
                <a:sym typeface="Bookman Old Style"/>
              </a:defRPr>
            </a:pPr>
          </a:p>
          <a:p>
            <a:pPr lvl="8" marL="0" indent="3657600">
              <a:buClrTx/>
              <a:buSzTx/>
              <a:buFontTx/>
              <a:buNone/>
              <a:defRPr sz="2400">
                <a:latin typeface="Bookman Old Style"/>
                <a:ea typeface="Bookman Old Style"/>
                <a:cs typeface="Bookman Old Style"/>
                <a:sym typeface="Bookman Old Style"/>
              </a:defRPr>
            </a:pPr>
          </a:p>
          <a:p>
            <a:pPr lvl="8" marL="0" indent="3657600">
              <a:buClrTx/>
              <a:buSzTx/>
              <a:buFontTx/>
              <a:buNone/>
              <a:defRPr b="1" sz="2400">
                <a:latin typeface="Bookman Old Style"/>
                <a:ea typeface="Bookman Old Style"/>
                <a:cs typeface="Bookman Old Style"/>
                <a:sym typeface="Bookman Old Style"/>
              </a:defRPr>
            </a:pPr>
            <a:r>
              <a:rPr u="sng"/>
              <a:t>Estimate</a:t>
            </a:r>
            <a:r>
              <a:t>   </a:t>
            </a:r>
            <a:r>
              <a:rPr u="sng"/>
              <a:t>Std. Error</a:t>
            </a:r>
            <a:r>
              <a:t>   </a:t>
            </a:r>
            <a:r>
              <a:rPr u="sng"/>
              <a:t>z value</a:t>
            </a:r>
            <a:r>
              <a:t>     </a:t>
            </a:r>
            <a:r>
              <a:rPr u="sng"/>
              <a:t>Pr(&gt;|z|)</a:t>
            </a:r>
          </a:p>
          <a:p>
            <a:pPr algn="l">
              <a:defRPr>
                <a:latin typeface="Bookman Old Style"/>
                <a:ea typeface="Bookman Old Style"/>
                <a:cs typeface="Bookman Old Style"/>
                <a:sym typeface="Bookman Old Style"/>
              </a:defRPr>
            </a:pPr>
            <a:r>
              <a:t>DEP2YRSYES                1.124127   0.112077   10.030       &lt; 2e-16 ***</a:t>
            </a:r>
          </a:p>
          <a:p>
            <a:pPr algn="l">
              <a:defRPr>
                <a:latin typeface="Bookman Old Style"/>
                <a:ea typeface="Bookman Old Style"/>
                <a:cs typeface="Bookman Old Style"/>
                <a:sym typeface="Bookman Old Style"/>
              </a:defRPr>
            </a:pPr>
            <a:r>
              <a:t>NACCAPOEe3e4            0.603378   0.121904    4.950        7.44e-07 ***</a:t>
            </a:r>
          </a:p>
          <a:p>
            <a:pPr algn="l">
              <a:defRPr>
                <a:latin typeface="Bookman Old Style"/>
                <a:ea typeface="Bookman Old Style"/>
                <a:cs typeface="Bookman Old Style"/>
                <a:sym typeface="Bookman Old Style"/>
              </a:defRPr>
            </a:pPr>
            <a:r>
              <a:t>AGE                              0.105729   0.006291    16.807       &lt; 2e-16 ***</a:t>
            </a:r>
          </a:p>
          <a:p>
            <a:pPr algn="l">
              <a:defRPr>
                <a:latin typeface="Bookman Old Style"/>
                <a:ea typeface="Bookman Old Style"/>
                <a:cs typeface="Bookman Old Style"/>
                <a:sym typeface="Bookman Old Style"/>
              </a:defRPr>
            </a:pPr>
            <a:r>
              <a:t>HEAVY_SMOKER          -0.001180   0.001202   -0.982       0.326197    </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Depression in the last two years, NACCAPOEe3e4, and AGE seem to have an effect that predicts cognitive impairment.  Smoking, not so much.  In fact, studies have shown that there is no link with the effects of nicotine and cognitive impairment.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71"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Confusion Matrix</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Way too many false positives.  Beware. The accuracy may be high, but this data set is very imbalanced.  Binary classifiers don’t tend to generalize well against data sets such as these.</a:t>
            </a:r>
          </a:p>
        </p:txBody>
      </p:sp>
      <p:pic>
        <p:nvPicPr>
          <p:cNvPr id="172" name="Screen Shot 2019-12-03 at 8.28.03 PM.png" descr="Screen Shot 2019-12-03 at 8.28.03 PM.png"/>
          <p:cNvPicPr>
            <a:picLocks noChangeAspect="1"/>
          </p:cNvPicPr>
          <p:nvPr/>
        </p:nvPicPr>
        <p:blipFill>
          <a:blip r:embed="rId2">
            <a:extLst/>
          </a:blip>
          <a:stretch>
            <a:fillRect/>
          </a:stretch>
        </p:blipFill>
        <p:spPr>
          <a:xfrm>
            <a:off x="3944256" y="3021839"/>
            <a:ext cx="4543914" cy="3379176"/>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74"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Decision Trees</a:t>
            </a:r>
          </a:p>
          <a:p>
            <a:pPr algn="l">
              <a:defRPr>
                <a:latin typeface="Bookman Old Style"/>
                <a:ea typeface="Bookman Old Style"/>
                <a:cs typeface="Bookman Old Style"/>
                <a:sym typeface="Bookman Old Style"/>
              </a:defRPr>
            </a:pPr>
          </a:p>
          <a:p>
            <a:pPr marL="240631" indent="-240631" algn="l">
              <a:buSzPct val="60000"/>
              <a:buBlip>
                <a:blip r:embed="rId2"/>
              </a:buBlip>
              <a:defRPr>
                <a:latin typeface="Bookman Old Style"/>
                <a:ea typeface="Bookman Old Style"/>
                <a:cs typeface="Bookman Old Style"/>
                <a:sym typeface="Bookman Old Style"/>
              </a:defRPr>
            </a:pPr>
            <a:r>
              <a:t>Tells us which predictors are useful and puts them in conditional buckets. </a:t>
            </a:r>
          </a:p>
          <a:p>
            <a:pPr marL="240631" indent="-240631" algn="l">
              <a:buSzPct val="60000"/>
              <a:buBlip>
                <a:blip r:embed="rId2"/>
              </a:buBlip>
              <a:defRPr>
                <a:latin typeface="Bookman Old Style"/>
                <a:ea typeface="Bookman Old Style"/>
                <a:cs typeface="Bookman Old Style"/>
                <a:sym typeface="Bookman Old Style"/>
              </a:defRPr>
            </a:pPr>
            <a:r>
              <a:t>Robust to issues like predictors with skewed distributions because the underlying math does not depend on estimating parameter values and having nice, normally distributed predictors.</a:t>
            </a:r>
          </a:p>
          <a:p>
            <a:pPr marL="240631" indent="-240631" algn="l">
              <a:buSzPct val="60000"/>
              <a:buBlip>
                <a:blip r:embed="rId2"/>
              </a:buBlip>
              <a:defRPr>
                <a:latin typeface="Bookman Old Style"/>
                <a:ea typeface="Bookman Old Style"/>
                <a:cs typeface="Bookman Old Style"/>
                <a:sym typeface="Bookman Old Style"/>
              </a:defRPr>
            </a:pPr>
            <a:r>
              <a:t>Tree building process will automatically find the interactions that matter.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76"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p:txBody>
      </p:sp>
      <p:pic>
        <p:nvPicPr>
          <p:cNvPr id="177" name="Screen Shot 2019-12-02 at 10.06.37 PM.png" descr="Screen Shot 2019-12-02 at 10.06.37 PM.png"/>
          <p:cNvPicPr>
            <a:picLocks noChangeAspect="1"/>
          </p:cNvPicPr>
          <p:nvPr/>
        </p:nvPicPr>
        <p:blipFill>
          <a:blip r:embed="rId2">
            <a:extLst/>
          </a:blip>
          <a:stretch>
            <a:fillRect/>
          </a:stretch>
        </p:blipFill>
        <p:spPr>
          <a:xfrm>
            <a:off x="1235778" y="73854"/>
            <a:ext cx="10092349" cy="671029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79" name="Google Shape;175;p26"/>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Confusion Matrix</a:t>
            </a:r>
          </a:p>
          <a:p>
            <a:pPr algn="l">
              <a:defRPr>
                <a:latin typeface="Bookman Old Style"/>
                <a:ea typeface="Bookman Old Style"/>
                <a:cs typeface="Bookman Old Style"/>
                <a:sym typeface="Bookman Old Style"/>
              </a:defRPr>
            </a:pPr>
          </a:p>
          <a:p>
            <a:pPr algn="l">
              <a:defRPr>
                <a:latin typeface="Bookman Old Style"/>
                <a:ea typeface="Bookman Old Style"/>
                <a:cs typeface="Bookman Old Style"/>
                <a:sym typeface="Bookman Old Style"/>
              </a:defRPr>
            </a:pPr>
            <a:r>
              <a:t>Again, like the Logistic Regression, way too many false positives here.</a:t>
            </a:r>
          </a:p>
        </p:txBody>
      </p:sp>
      <p:pic>
        <p:nvPicPr>
          <p:cNvPr id="180" name="Screen Shot 2019-12-03 at 8.30.40 PM.png" descr="Screen Shot 2019-12-03 at 8.30.40 PM.png"/>
          <p:cNvPicPr>
            <a:picLocks noChangeAspect="1"/>
          </p:cNvPicPr>
          <p:nvPr/>
        </p:nvPicPr>
        <p:blipFill>
          <a:blip r:embed="rId2">
            <a:extLst/>
          </a:blip>
          <a:stretch>
            <a:fillRect/>
          </a:stretch>
        </p:blipFill>
        <p:spPr>
          <a:xfrm>
            <a:off x="2716516" y="2500044"/>
            <a:ext cx="6758968" cy="389005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82" name="Google Shape;175;p26"/>
          <p:cNvSpPr txBox="1"/>
          <p:nvPr>
            <p:ph type="subTitle" idx="1"/>
          </p:nvPr>
        </p:nvSpPr>
        <p:spPr>
          <a:xfrm>
            <a:off x="937348" y="-128936"/>
            <a:ext cx="10682515" cy="6485391"/>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Interpreting the AUC the ROC</a:t>
            </a:r>
          </a:p>
          <a:p>
            <a:pPr algn="l">
              <a:defRPr>
                <a:latin typeface="Bookman Old Style"/>
                <a:ea typeface="Bookman Old Style"/>
                <a:cs typeface="Bookman Old Style"/>
                <a:sym typeface="Bookman Old Style"/>
              </a:defRPr>
            </a:pPr>
          </a:p>
        </p:txBody>
      </p:sp>
      <p:pic>
        <p:nvPicPr>
          <p:cNvPr id="183" name="Screen Shot 2019-12-02 at 10.07.12 PM.png" descr="Screen Shot 2019-12-02 at 10.07.12 PM.png"/>
          <p:cNvPicPr>
            <a:picLocks noChangeAspect="1"/>
          </p:cNvPicPr>
          <p:nvPr/>
        </p:nvPicPr>
        <p:blipFill>
          <a:blip r:embed="rId2">
            <a:extLst/>
          </a:blip>
          <a:stretch>
            <a:fillRect/>
          </a:stretch>
        </p:blipFill>
        <p:spPr>
          <a:xfrm>
            <a:off x="2250596" y="1290526"/>
            <a:ext cx="8680749" cy="5579953"/>
          </a:xfrm>
          <a:prstGeom prst="rect">
            <a:avLst/>
          </a:prstGeom>
          <a:ln w="12700">
            <a:miter lim="400000"/>
          </a:ln>
        </p:spPr>
      </p:pic>
      <p:sp>
        <p:nvSpPr>
          <p:cNvPr id="184" name="Oval"/>
          <p:cNvSpPr/>
          <p:nvPr/>
        </p:nvSpPr>
        <p:spPr>
          <a:xfrm>
            <a:off x="2840406" y="1446266"/>
            <a:ext cx="282209" cy="299708"/>
          </a:xfrm>
          <a:prstGeom prst="ellipse">
            <a:avLst/>
          </a:prstGeom>
          <a:solidFill>
            <a:schemeClr val="accent2"/>
          </a:solidFill>
          <a:ln w="25400">
            <a:solidFill>
              <a:srgbClr val="AD5B24"/>
            </a:solidFill>
          </a:ln>
          <a:effectLst>
            <a:outerShdw sx="100000" sy="100000" kx="0" ky="0" algn="b" rotWithShape="0" blurRad="38100" dist="23000" dir="5400000">
              <a:srgbClr val="000000">
                <a:alpha val="35000"/>
              </a:srgbClr>
            </a:outerShdw>
          </a:effectLst>
        </p:spPr>
        <p:txBody>
          <a:bodyPr lIns="45719" rIns="45719" anchor="ctr"/>
          <a:lstStyle/>
          <a:p>
            <a:pPr>
              <a:defRPr>
                <a:solidFill>
                  <a:srgbClr val="FFFFFF"/>
                </a:solidFill>
              </a:defRPr>
            </a:pPr>
          </a:p>
        </p:txBody>
      </p:sp>
      <p:sp>
        <p:nvSpPr>
          <p:cNvPr id="185" name="Optimal Point"/>
          <p:cNvSpPr txBox="1"/>
          <p:nvPr/>
        </p:nvSpPr>
        <p:spPr>
          <a:xfrm>
            <a:off x="3222858" y="1451708"/>
            <a:ext cx="1171375"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Optimal Point</a:t>
            </a:r>
          </a:p>
        </p:txBody>
      </p:sp>
      <p:sp>
        <p:nvSpPr>
          <p:cNvPr id="186" name="Line"/>
          <p:cNvSpPr/>
          <p:nvPr/>
        </p:nvSpPr>
        <p:spPr>
          <a:xfrm flipV="1">
            <a:off x="3061518" y="1513487"/>
            <a:ext cx="7625769" cy="4682085"/>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88" name="Google Shape;180;p27"/>
          <p:cNvSpPr txBox="1"/>
          <p:nvPr>
            <p:ph type="subTitle" idx="1"/>
          </p:nvPr>
        </p:nvSpPr>
        <p:spPr>
          <a:xfrm>
            <a:off x="609600" y="133123"/>
            <a:ext cx="10682400" cy="648540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r>
              <a:t>Considerations for the Future</a:t>
            </a:r>
          </a:p>
          <a:p>
            <a:pPr algn="l">
              <a:defRPr b="1">
                <a:latin typeface="Bookman Old Style"/>
                <a:ea typeface="Bookman Old Style"/>
                <a:cs typeface="Bookman Old Style"/>
                <a:sym typeface="Bookman Old Style"/>
              </a:defRPr>
            </a:pPr>
          </a:p>
          <a:p>
            <a:pPr marL="457200" indent="-393700" algn="l">
              <a:buClr>
                <a:srgbClr val="000000"/>
              </a:buClr>
              <a:buSzPts val="2600"/>
              <a:buFont typeface="Bookman Old Style"/>
              <a:buChar char="●"/>
              <a:defRPr sz="2600">
                <a:latin typeface="Bookman Old Style"/>
                <a:ea typeface="Bookman Old Style"/>
                <a:cs typeface="Bookman Old Style"/>
                <a:sym typeface="Bookman Old Style"/>
              </a:defRPr>
            </a:pPr>
            <a:r>
              <a:t>We will study and analyze other research papers.</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Hoping to better understand methods that have already been used.</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Analyze other research papers hoping to find missing links.</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Understanding how far deep we need to performing our regressions.</a:t>
            </a:r>
          </a:p>
          <a:p>
            <a:pPr marL="457200" indent="-393700" algn="l">
              <a:spcBef>
                <a:spcPts val="0"/>
              </a:spcBef>
              <a:buClr>
                <a:srgbClr val="000000"/>
              </a:buClr>
              <a:buSzPts val="2600"/>
              <a:buFont typeface="Bookman Old Style"/>
              <a:buChar char="●"/>
              <a:defRPr sz="2600">
                <a:latin typeface="Bookman Old Style"/>
                <a:ea typeface="Bookman Old Style"/>
                <a:cs typeface="Bookman Old Style"/>
                <a:sym typeface="Bookman Old Style"/>
              </a:defRPr>
            </a:pPr>
            <a:r>
              <a:t>Gain more insight of AD</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Research recent breakthrough in medicines</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Research recent breakthrough in treatments</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Compare our dataset with current datasets</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Utilize (any) new discovery as a mechanism to re-model our data</a:t>
            </a:r>
          </a:p>
          <a:p>
            <a:pPr marL="457200" indent="-406400" algn="l">
              <a:spcBef>
                <a:spcPts val="0"/>
              </a:spcBef>
              <a:buClr>
                <a:srgbClr val="000000"/>
              </a:buClr>
              <a:buSzPts val="2400"/>
              <a:buFont typeface="Bookman Old Style"/>
              <a:buChar char="●"/>
              <a:defRPr>
                <a:latin typeface="Bookman Old Style"/>
                <a:ea typeface="Bookman Old Style"/>
                <a:cs typeface="Bookman Old Style"/>
                <a:sym typeface="Bookman Old Style"/>
              </a:defRPr>
            </a:pPr>
            <a:r>
              <a:t>Dealing with imbalance datasets</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Accuracy is not the best metric.  Confusion matrix and ROC curve.</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Try a variety of ML algorithms.</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ML algorithms are not a black box.</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Oversample the minority and under sample the majority class.</a:t>
            </a:r>
          </a:p>
          <a:p>
            <a:pPr lvl="1" marL="914400" indent="-381000" algn="l">
              <a:spcBef>
                <a:spcPts val="0"/>
              </a:spcBef>
              <a:buClr>
                <a:srgbClr val="000000"/>
              </a:buClr>
              <a:buSzPts val="2000"/>
              <a:buFont typeface="Bookman Old Style"/>
              <a:buChar char="○"/>
              <a:defRPr i="1" sz="2000">
                <a:latin typeface="Bookman Old Style"/>
                <a:ea typeface="Bookman Old Style"/>
                <a:cs typeface="Bookman Old Style"/>
                <a:sym typeface="Bookman Old Style"/>
              </a:defRPr>
            </a:pPr>
            <a:r>
              <a:t>Get more data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20" name="Google Shape;99;p16"/>
          <p:cNvSpPr txBox="1"/>
          <p:nvPr>
            <p:ph type="subTitle" sz="half" idx="1"/>
          </p:nvPr>
        </p:nvSpPr>
        <p:spPr>
          <a:xfrm>
            <a:off x="1016000" y="-53251"/>
            <a:ext cx="10682400" cy="2846102"/>
          </a:xfrm>
          <a:prstGeom prst="rect">
            <a:avLst/>
          </a:prstGeom>
        </p:spPr>
        <p:txBody>
          <a:bodyPr lIns="45699" tIns="45699" rIns="45699" bIns="45699"/>
          <a:lstStyle/>
          <a:p>
            <a:pPr algn="l">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Goal: </a:t>
            </a:r>
          </a:p>
          <a:p>
            <a:pPr algn="just">
              <a:defRPr sz="2800">
                <a:latin typeface="Bookman Old Style"/>
                <a:ea typeface="Bookman Old Style"/>
                <a:cs typeface="Bookman Old Style"/>
                <a:sym typeface="Bookman Old Style"/>
              </a:defRPr>
            </a:pPr>
            <a:r>
              <a:t>The goal of this research is to build a model to identify individuals or subpopulations at high risk of developing Alzheimer disease</a:t>
            </a:r>
          </a:p>
        </p:txBody>
      </p:sp>
      <p:sp>
        <p:nvSpPr>
          <p:cNvPr id="121" name="Google Shape;100;p16"/>
          <p:cNvSpPr txBox="1"/>
          <p:nvPr/>
        </p:nvSpPr>
        <p:spPr>
          <a:xfrm>
            <a:off x="1061725" y="3014208"/>
            <a:ext cx="10590950" cy="249297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ctr">
              <a:lnSpc>
                <a:spcPct val="90000"/>
              </a:lnSpc>
              <a:defRPr b="1" sz="2800">
                <a:latin typeface="Bookman Old Style"/>
                <a:ea typeface="Bookman Old Style"/>
                <a:cs typeface="Bookman Old Style"/>
                <a:sym typeface="Bookman Old Style"/>
              </a:defRPr>
            </a:pPr>
          </a:p>
          <a:p>
            <a:pPr algn="ctr">
              <a:lnSpc>
                <a:spcPct val="90000"/>
              </a:lnSpc>
              <a:spcBef>
                <a:spcPts val="1000"/>
              </a:spcBef>
              <a:defRPr sz="4000">
                <a:latin typeface="Bookman Old Style"/>
                <a:ea typeface="Bookman Old Style"/>
                <a:cs typeface="Bookman Old Style"/>
                <a:sym typeface="Bookman Old Style"/>
              </a:defRPr>
            </a:pPr>
            <a:r>
              <a:t>Motivation: </a:t>
            </a:r>
          </a:p>
          <a:p>
            <a:pPr algn="just">
              <a:lnSpc>
                <a:spcPct val="90000"/>
              </a:lnSpc>
              <a:spcBef>
                <a:spcPts val="1000"/>
              </a:spcBef>
              <a:defRPr sz="3000">
                <a:latin typeface="Bookman Old Style"/>
                <a:ea typeface="Bookman Old Style"/>
                <a:cs typeface="Bookman Old Style"/>
                <a:sym typeface="Bookman Old Style"/>
              </a:defRPr>
            </a:pPr>
            <a:r>
              <a:t>A  skilled specialist physician can diagnose AD with more than 90% accuracy at the later stages but this accuracy decreases at the early stages of dementia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23" name="Google Shape;105;p17"/>
          <p:cNvSpPr txBox="1"/>
          <p:nvPr>
            <p:ph type="subTitle" idx="1"/>
          </p:nvPr>
        </p:nvSpPr>
        <p:spPr>
          <a:xfrm>
            <a:off x="609600" y="133123"/>
            <a:ext cx="10682514" cy="648539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Dataset: </a:t>
            </a:r>
          </a:p>
          <a:p>
            <a:pPr algn="l">
              <a:defRPr b="1" sz="3600">
                <a:latin typeface="Bookman Old Style"/>
                <a:ea typeface="Bookman Old Style"/>
                <a:cs typeface="Bookman Old Style"/>
                <a:sym typeface="Bookman Old Style"/>
              </a:defRPr>
            </a:pPr>
            <a:r>
              <a:t>The National Alzheimer's Coordinating Center (NACC)</a:t>
            </a:r>
          </a:p>
          <a:p>
            <a:pPr algn="l">
              <a:defRPr sz="3600">
                <a:latin typeface="Bookman Old Style"/>
                <a:ea typeface="Bookman Old Style"/>
                <a:cs typeface="Bookman Old Style"/>
                <a:sym typeface="Bookman Old Style"/>
              </a:defRPr>
            </a:pPr>
            <a:r>
              <a:t> </a:t>
            </a:r>
            <a:r>
              <a:rPr sz="1800">
                <a:latin typeface="Cambria"/>
                <a:ea typeface="Cambria"/>
                <a:cs typeface="Cambria"/>
                <a:sym typeface="Cambria"/>
              </a:rPr>
              <a:t>The NACC database is made up of three main research data sets: </a:t>
            </a:r>
            <a:endParaRPr sz="1800">
              <a:latin typeface="Cambria"/>
              <a:ea typeface="Cambria"/>
              <a:cs typeface="Cambria"/>
              <a:sym typeface="Cambria"/>
            </a:endParaRPr>
          </a:p>
          <a:p>
            <a:pPr marL="457200" indent="-342900" algn="just">
              <a:lnSpc>
                <a:spcPct val="115000"/>
              </a:lnSpc>
              <a:spcBef>
                <a:spcPts val="0"/>
              </a:spcBef>
              <a:buClr>
                <a:srgbClr val="000000"/>
              </a:buClr>
              <a:buSzPts val="1800"/>
              <a:buFont typeface="Arial"/>
              <a:buChar char="-"/>
              <a:defRPr sz="1800">
                <a:latin typeface="Cambria"/>
                <a:ea typeface="Cambria"/>
                <a:cs typeface="Cambria"/>
                <a:sym typeface="Cambria"/>
              </a:defRPr>
            </a:pPr>
            <a:r>
              <a:t>From 2005 to the present, ADCs (Alzheimer's Disease Centers) have been contributing data to the </a:t>
            </a:r>
            <a:r>
              <a:rPr b="1"/>
              <a:t>Uniform Data Set (UDS)</a:t>
            </a:r>
            <a:r>
              <a:t>, using a prospective, standardized, and longitudinal clinical evaluation of the subjects in the National Institute on Aging's ADC Program.</a:t>
            </a:r>
          </a:p>
          <a:p>
            <a:pPr marL="914400" indent="-342900" algn="just">
              <a:lnSpc>
                <a:spcPct val="115000"/>
              </a:lnSpc>
              <a:spcBef>
                <a:spcPts val="0"/>
              </a:spcBef>
              <a:buClr>
                <a:srgbClr val="000000"/>
              </a:buClr>
              <a:buSzPts val="1800"/>
              <a:buFont typeface="Times New Roman"/>
              <a:buChar char="❏"/>
              <a:defRPr sz="1800">
                <a:latin typeface="Cambria"/>
                <a:ea typeface="Cambria"/>
                <a:cs typeface="Cambria"/>
                <a:sym typeface="Cambria"/>
              </a:defRPr>
            </a:pPr>
            <a:r>
              <a:t>In 2012, a new module was added to the UDS to collect detailed clinical information related to frontotemporal lobar degeneration (FTLD). The FTLD Module is voluntarily completed by ADCs.</a:t>
            </a:r>
          </a:p>
          <a:p>
            <a:pPr marL="457200" indent="-342900" algn="just">
              <a:lnSpc>
                <a:spcPct val="115000"/>
              </a:lnSpc>
              <a:spcBef>
                <a:spcPts val="0"/>
              </a:spcBef>
              <a:buClr>
                <a:srgbClr val="000000"/>
              </a:buClr>
              <a:buSzPts val="1800"/>
              <a:buFont typeface="Times New Roman"/>
              <a:buChar char="-"/>
              <a:defRPr sz="1800">
                <a:latin typeface="Cambria"/>
                <a:ea typeface="Cambria"/>
                <a:cs typeface="Cambria"/>
                <a:sym typeface="Cambria"/>
              </a:defRPr>
            </a:pPr>
            <a:r>
              <a:t>Beginning in 1984 and ending with the 2005 implementation of the UDS, brief, single-record descriptions of ADC subjects were collected retrospectively to form the </a:t>
            </a:r>
            <a:r>
              <a:rPr b="1"/>
              <a:t>Minimum Data Set (MDS)</a:t>
            </a:r>
            <a:r>
              <a:t>.</a:t>
            </a:r>
          </a:p>
          <a:p>
            <a:pPr marL="457200" indent="-342900" algn="just">
              <a:lnSpc>
                <a:spcPct val="115000"/>
              </a:lnSpc>
              <a:spcBef>
                <a:spcPts val="0"/>
              </a:spcBef>
              <a:buClr>
                <a:srgbClr val="000000"/>
              </a:buClr>
              <a:buSzPts val="1800"/>
              <a:buFont typeface="Times New Roman"/>
              <a:buChar char="-"/>
              <a:defRPr sz="1800">
                <a:latin typeface="Cambria"/>
                <a:ea typeface="Cambria"/>
                <a:cs typeface="Cambria"/>
                <a:sym typeface="Cambria"/>
              </a:defRPr>
            </a:pPr>
            <a:r>
              <a:t>The </a:t>
            </a:r>
            <a:r>
              <a:rPr b="1"/>
              <a:t>Neuropathology Data Set (NP)</a:t>
            </a:r>
            <a:r>
              <a:t> contains autopsy data for a subset of both MDS and UDS subjects.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25" name="Google Shape;110;p18"/>
          <p:cNvSpPr txBox="1"/>
          <p:nvPr>
            <p:ph type="subTitle" idx="1"/>
          </p:nvPr>
        </p:nvSpPr>
        <p:spPr>
          <a:xfrm>
            <a:off x="609600" y="133123"/>
            <a:ext cx="10682400" cy="648540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Dataset: </a:t>
            </a:r>
          </a:p>
          <a:p>
            <a:pPr>
              <a:defRPr sz="4000">
                <a:latin typeface="Bookman Old Style"/>
                <a:ea typeface="Bookman Old Style"/>
                <a:cs typeface="Bookman Old Style"/>
                <a:sym typeface="Bookman Old Style"/>
              </a:defRPr>
            </a:pPr>
          </a:p>
          <a:p>
            <a:pPr marL="457200" indent="-457200" algn="just">
              <a:lnSpc>
                <a:spcPct val="115000"/>
              </a:lnSpc>
              <a:spcBef>
                <a:spcPts val="0"/>
              </a:spcBef>
              <a:buClr>
                <a:srgbClr val="000000"/>
              </a:buClr>
              <a:buSzPts val="2800"/>
              <a:buFont typeface="Bookman Old Style"/>
              <a:buChar char="-"/>
              <a:defRPr sz="2800">
                <a:latin typeface="Bookman Old Style"/>
                <a:ea typeface="Bookman Old Style"/>
                <a:cs typeface="Bookman Old Style"/>
                <a:sym typeface="Bookman Old Style"/>
              </a:defRPr>
            </a:pPr>
            <a:r>
              <a:t>The file is in CSV (Comma Separate Value) format and consists in </a:t>
            </a:r>
            <a:r>
              <a:rPr b="1"/>
              <a:t>47673</a:t>
            </a:r>
            <a:r>
              <a:t> instances and </a:t>
            </a:r>
            <a:r>
              <a:rPr b="1"/>
              <a:t>193</a:t>
            </a:r>
            <a:r>
              <a:t> variables. Each observation represents an individual's visit to a medical facility. Some individuals have multiple visits, so for a few patients, there are multiple rows related to the same patient.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27" name="Google Shape;115;p19"/>
          <p:cNvSpPr txBox="1"/>
          <p:nvPr>
            <p:ph type="subTitle" idx="1"/>
          </p:nvPr>
        </p:nvSpPr>
        <p:spPr>
          <a:xfrm>
            <a:off x="609600" y="133123"/>
            <a:ext cx="10682400" cy="648540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3600">
                <a:latin typeface="Bookman Old Style"/>
                <a:ea typeface="Bookman Old Style"/>
                <a:cs typeface="Bookman Old Style"/>
                <a:sym typeface="Bookman Old Style"/>
              </a:defRPr>
            </a:pPr>
            <a:r>
              <a:t>Potential Predictors 📊</a:t>
            </a:r>
          </a:p>
        </p:txBody>
      </p:sp>
      <p:graphicFrame>
        <p:nvGraphicFramePr>
          <p:cNvPr id="128" name="Google Shape;116;p19"/>
          <p:cNvGraphicFramePr/>
          <p:nvPr/>
        </p:nvGraphicFramePr>
        <p:xfrm>
          <a:off x="112799" y="1551174"/>
          <a:ext cx="11966401" cy="504285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983200"/>
                <a:gridCol w="5983200"/>
              </a:tblGrid>
              <a:tr h="445850">
                <a:tc>
                  <a:txBody>
                    <a:bodyPr/>
                    <a:lstStyle/>
                    <a:p>
                      <a:pPr algn="l">
                        <a:defRPr b="1" sz="1400">
                          <a:latin typeface="Bookman Old Style"/>
                          <a:ea typeface="Bookman Old Style"/>
                          <a:cs typeface="Bookman Old Style"/>
                          <a:sym typeface="Bookman Old Style"/>
                        </a:defRPr>
                      </a:pPr>
                      <a:r>
                        <a:t>AGE</a:t>
                      </a:r>
                      <a:r>
                        <a:rPr b="0"/>
                        <a:t> (</a:t>
                      </a:r>
                      <a:r>
                        <a:rPr b="0" sz="1100"/>
                        <a:t>VISITYR - BIRTHYR</a:t>
                      </a:r>
                      <a:r>
                        <a:rPr b="0"/>
                        <a:t>)</a:t>
                      </a:r>
                    </a:p>
                  </a:txBody>
                  <a:tcPr marL="91425" marR="91425" marT="91425" marB="91425" anchor="t" anchorCtr="0" horzOverflow="overflow"/>
                </a:tc>
                <a:tc>
                  <a:txBody>
                    <a:bodyPr/>
                    <a:lstStyle/>
                    <a:p>
                      <a:pPr algn="l">
                        <a:defRPr sz="1800"/>
                      </a:pPr>
                      <a:r>
                        <a:rPr b="1" sz="1400">
                          <a:latin typeface="Bookman Old Style"/>
                          <a:ea typeface="Bookman Old Style"/>
                          <a:cs typeface="Bookman Old Style"/>
                          <a:sym typeface="Bookman Old Style"/>
                        </a:rPr>
                        <a:t>DIABETES</a:t>
                      </a:r>
                    </a:p>
                  </a:txBody>
                  <a:tcPr marL="91425" marR="91425" marT="91425" marB="91425" anchor="t" anchorCtr="0" horzOverflow="overflow"/>
                </a:tc>
              </a:tr>
              <a:tr h="445850">
                <a:tc>
                  <a:txBody>
                    <a:bodyPr/>
                    <a:lstStyle/>
                    <a:p>
                      <a:pPr algn="l">
                        <a:defRPr b="1" sz="1400">
                          <a:latin typeface="Bookman Old Style"/>
                          <a:ea typeface="Bookman Old Style"/>
                          <a:cs typeface="Bookman Old Style"/>
                          <a:sym typeface="Bookman Old Style"/>
                        </a:defRPr>
                      </a:pPr>
                      <a:r>
                        <a:t>SEX</a:t>
                      </a:r>
                      <a:r>
                        <a:rPr b="0"/>
                        <a:t> (Male, Female)</a:t>
                      </a:r>
                    </a:p>
                  </a:txBody>
                  <a:tcPr marL="91425" marR="91425" marT="91425" marB="91425" anchor="t" anchorCtr="0" horzOverflow="overflow"/>
                </a:tc>
                <a:tc>
                  <a:txBody>
                    <a:bodyPr/>
                    <a:lstStyle/>
                    <a:p>
                      <a:pPr algn="l">
                        <a:defRPr b="1" sz="1400">
                          <a:latin typeface="Bookman Old Style"/>
                          <a:ea typeface="Bookman Old Style"/>
                          <a:cs typeface="Bookman Old Style"/>
                          <a:sym typeface="Bookman Old Style"/>
                        </a:defRPr>
                      </a:pPr>
                      <a:r>
                        <a:t>CBSTROKE</a:t>
                      </a:r>
                      <a:r>
                        <a:rPr b="0"/>
                        <a:t> (Stroke resent or remote, etc)</a:t>
                      </a:r>
                    </a:p>
                  </a:txBody>
                  <a:tcPr marL="91425" marR="91425" marT="91425" marB="91425" anchor="t" anchorCtr="0" horzOverflow="overflow"/>
                </a:tc>
              </a:tr>
              <a:tr h="445850">
                <a:tc>
                  <a:txBody>
                    <a:bodyPr/>
                    <a:lstStyle/>
                    <a:p>
                      <a:pPr algn="l">
                        <a:defRPr b="1" sz="1400">
                          <a:latin typeface="Bookman Old Style"/>
                          <a:ea typeface="Bookman Old Style"/>
                          <a:cs typeface="Bookman Old Style"/>
                          <a:sym typeface="Bookman Old Style"/>
                        </a:defRPr>
                      </a:pPr>
                      <a:r>
                        <a:t>EDUCATION</a:t>
                      </a:r>
                      <a:r>
                        <a:rPr b="0"/>
                        <a:t> (0-25 years of education)</a:t>
                      </a:r>
                    </a:p>
                  </a:txBody>
                  <a:tcPr marL="91425" marR="91425" marT="91425" marB="91425" anchor="t" anchorCtr="0" horzOverflow="overflow"/>
                </a:tc>
                <a:tc>
                  <a:txBody>
                    <a:bodyPr/>
                    <a:lstStyle/>
                    <a:p>
                      <a:pPr algn="l">
                        <a:defRPr sz="1800"/>
                      </a:pPr>
                      <a:r>
                        <a:rPr b="1" sz="1400">
                          <a:latin typeface="Bookman Old Style"/>
                          <a:ea typeface="Bookman Old Style"/>
                          <a:cs typeface="Bookman Old Style"/>
                          <a:sym typeface="Bookman Old Style"/>
                        </a:rPr>
                        <a:t>HYPERTENSION </a:t>
                      </a:r>
                    </a:p>
                  </a:txBody>
                  <a:tcPr marL="91425" marR="91425" marT="91425" marB="91425" anchor="t" anchorCtr="0" horzOverflow="overflow"/>
                </a:tc>
              </a:tr>
              <a:tr h="540675">
                <a:tc>
                  <a:txBody>
                    <a:bodyPr/>
                    <a:lstStyle/>
                    <a:p>
                      <a:pPr algn="l">
                        <a:defRPr b="1" sz="1400">
                          <a:latin typeface="Bookman Old Style"/>
                          <a:ea typeface="Bookman Old Style"/>
                          <a:cs typeface="Bookman Old Style"/>
                          <a:sym typeface="Bookman Old Style"/>
                        </a:defRPr>
                      </a:pPr>
                      <a:r>
                        <a:rPr strike="sngStrike"/>
                        <a:t>NACCFAM</a:t>
                      </a:r>
                      <a:r>
                        <a:rPr b="0"/>
                        <a:t> (Subjects reporting at least one parent, sibling, or child with dementia)</a:t>
                      </a:r>
                    </a:p>
                  </a:txBody>
                  <a:tcPr marL="91425" marR="91425" marT="91425" marB="91425" anchor="t" anchorCtr="0" horzOverflow="overflow"/>
                </a:tc>
                <a:tc>
                  <a:txBody>
                    <a:bodyPr/>
                    <a:lstStyle/>
                    <a:p>
                      <a:pPr algn="l">
                        <a:defRPr b="1" sz="1400">
                          <a:latin typeface="Bookman Old Style"/>
                          <a:ea typeface="Bookman Old Style"/>
                          <a:cs typeface="Bookman Old Style"/>
                          <a:sym typeface="Bookman Old Style"/>
                        </a:defRPr>
                      </a:pPr>
                      <a:r>
                        <a:t>DEP2YRS</a:t>
                      </a:r>
                      <a:r>
                        <a:rPr b="0"/>
                        <a:t> (Active depression in the last two years)</a:t>
                      </a:r>
                    </a:p>
                  </a:txBody>
                  <a:tcPr marL="91425" marR="91425" marT="91425" marB="91425" anchor="t" anchorCtr="0" horzOverflow="overflow"/>
                </a:tc>
              </a:tr>
              <a:tr h="1233700">
                <a:tc>
                  <a:txBody>
                    <a:bodyPr/>
                    <a:lstStyle/>
                    <a:p>
                      <a:pPr algn="l">
                        <a:defRPr b="1" sz="1400">
                          <a:latin typeface="Bookman Old Style"/>
                          <a:ea typeface="Bookman Old Style"/>
                          <a:cs typeface="Bookman Old Style"/>
                          <a:sym typeface="Bookman Old Style"/>
                        </a:defRPr>
                      </a:pPr>
                      <a:r>
                        <a:t>SMOKING </a:t>
                      </a:r>
                      <a:r>
                        <a:rPr b="0"/>
                        <a:t>(</a:t>
                      </a:r>
                      <a:r>
                        <a:rPr b="0" sz="1100"/>
                        <a:t>TOBAC30: Smoked cigarettes in last 30 days</a:t>
                      </a:r>
                      <a:endParaRPr sz="1100"/>
                    </a:p>
                    <a:p>
                      <a:pPr algn="l">
                        <a:defRPr sz="1100">
                          <a:latin typeface="Bookman Old Style"/>
                          <a:ea typeface="Bookman Old Style"/>
                          <a:cs typeface="Bookman Old Style"/>
                          <a:sym typeface="Bookman Old Style"/>
                        </a:defRPr>
                      </a:pPr>
                      <a:r>
                        <a:t>                            TOBAC100: Smoked more than 100 cigarettes in life </a:t>
                      </a:r>
                    </a:p>
                    <a:p>
                      <a:pPr algn="l">
                        <a:defRPr sz="1100">
                          <a:latin typeface="Bookman Old Style"/>
                          <a:ea typeface="Bookman Old Style"/>
                          <a:cs typeface="Bookman Old Style"/>
                          <a:sym typeface="Bookman Old Style"/>
                        </a:defRPr>
                      </a:pPr>
                      <a:r>
                        <a:t>                            SMOKYRS: Total years smoked cigarettes </a:t>
                      </a:r>
                    </a:p>
                    <a:p>
                      <a:pPr algn="l">
                        <a:defRPr sz="1100">
                          <a:latin typeface="Bookman Old Style"/>
                          <a:ea typeface="Bookman Old Style"/>
                          <a:cs typeface="Bookman Old Style"/>
                          <a:sym typeface="Bookman Old Style"/>
                        </a:defRPr>
                      </a:pPr>
                      <a:r>
                        <a:t>                            PACKSPER: Average number of packs smoked per day</a:t>
                      </a:r>
                    </a:p>
                    <a:p>
                      <a:pPr algn="l">
                        <a:defRPr sz="1100">
                          <a:latin typeface="Bookman Old Style"/>
                          <a:ea typeface="Bookman Old Style"/>
                          <a:cs typeface="Bookman Old Style"/>
                          <a:sym typeface="Bookman Old Style"/>
                        </a:defRPr>
                      </a:pPr>
                      <a:r>
                        <a:t>                            QUITSMOK: If the subject quit smoking, age a which she/he last smoked)</a:t>
                      </a:r>
                    </a:p>
                  </a:txBody>
                  <a:tcPr marL="91425" marR="91425" marT="91425" marB="91425" anchor="t" anchorCtr="0" horzOverflow="overflow"/>
                </a:tc>
                <a:tc>
                  <a:txBody>
                    <a:bodyPr/>
                    <a:lstStyle/>
                    <a:p>
                      <a:pPr algn="l">
                        <a:defRPr b="1" sz="1400">
                          <a:latin typeface="Bookman Old Style"/>
                          <a:ea typeface="Bookman Old Style"/>
                          <a:cs typeface="Bookman Old Style"/>
                          <a:sym typeface="Bookman Old Style"/>
                        </a:defRPr>
                      </a:pPr>
                      <a:r>
                        <a:t>NACCBMI</a:t>
                      </a:r>
                      <a:r>
                        <a:rPr b="0"/>
                        <a:t> (</a:t>
                      </a:r>
                      <a:r>
                        <a:rPr b="0" sz="1000"/>
                        <a:t>MI = ( weight (lbs) × 703 ) ÷ height (in)</a:t>
                      </a:r>
                      <a:r>
                        <a:rPr b="0" sz="1200"/>
                        <a:t> </a:t>
                      </a:r>
                      <a:r>
                        <a:rPr b="0" baseline="30000" sz="1200"/>
                        <a:t>2</a:t>
                      </a:r>
                      <a:r>
                        <a:rPr b="0"/>
                        <a:t>)</a:t>
                      </a:r>
                    </a:p>
                    <a:p>
                      <a:pPr algn="l">
                        <a:defRPr b="1" sz="800">
                          <a:solidFill>
                            <a:srgbClr val="1E1E23"/>
                          </a:solidFill>
                          <a:latin typeface="Cambria"/>
                          <a:ea typeface="Cambria"/>
                          <a:cs typeface="Cambria"/>
                          <a:sym typeface="Cambria"/>
                        </a:defRPr>
                      </a:pPr>
                      <a:r>
                        <a:t>Underweight: </a:t>
                      </a:r>
                      <a:r>
                        <a:rPr b="0"/>
                        <a:t>BMI is less than 18.5</a:t>
                      </a:r>
                    </a:p>
                    <a:p>
                      <a:pPr algn="l">
                        <a:defRPr b="1" sz="800">
                          <a:solidFill>
                            <a:srgbClr val="1E1E23"/>
                          </a:solidFill>
                          <a:latin typeface="Cambria"/>
                          <a:ea typeface="Cambria"/>
                          <a:cs typeface="Cambria"/>
                          <a:sym typeface="Cambria"/>
                        </a:defRPr>
                      </a:pPr>
                      <a:r>
                        <a:t>Normal weight:</a:t>
                      </a:r>
                      <a:r>
                        <a:rPr b="0"/>
                        <a:t> BMI is 18.5 to 24.9</a:t>
                      </a:r>
                    </a:p>
                    <a:p>
                      <a:pPr algn="l">
                        <a:lnSpc>
                          <a:spcPct val="133300"/>
                        </a:lnSpc>
                        <a:defRPr b="1" sz="800">
                          <a:solidFill>
                            <a:srgbClr val="1E1E23"/>
                          </a:solidFill>
                          <a:latin typeface="Cambria"/>
                          <a:ea typeface="Cambria"/>
                          <a:cs typeface="Cambria"/>
                          <a:sym typeface="Cambria"/>
                        </a:defRPr>
                      </a:pPr>
                      <a:r>
                        <a:t>Overweight:</a:t>
                      </a:r>
                      <a:r>
                        <a:rPr b="0"/>
                        <a:t> BMI is 25 to 29.9</a:t>
                      </a:r>
                    </a:p>
                    <a:p>
                      <a:pPr algn="l">
                        <a:lnSpc>
                          <a:spcPct val="133300"/>
                        </a:lnSpc>
                        <a:defRPr b="1" sz="800">
                          <a:solidFill>
                            <a:srgbClr val="1E1E23"/>
                          </a:solidFill>
                          <a:latin typeface="Cambria"/>
                          <a:ea typeface="Cambria"/>
                          <a:cs typeface="Cambria"/>
                          <a:sym typeface="Cambria"/>
                        </a:defRPr>
                      </a:pPr>
                      <a:r>
                        <a:t>Obese: </a:t>
                      </a:r>
                      <a:r>
                        <a:rPr b="0"/>
                        <a:t>BMI is 30 or more</a:t>
                      </a:r>
                    </a:p>
                  </a:txBody>
                  <a:tcPr marL="91425" marR="91425" marT="91425" marB="91425" anchor="t" anchorCtr="0" horzOverflow="overflow"/>
                </a:tc>
              </a:tr>
              <a:tr h="445850">
                <a:tc>
                  <a:txBody>
                    <a:bodyPr/>
                    <a:lstStyle/>
                    <a:p>
                      <a:pPr algn="l">
                        <a:defRPr b="1" sz="1400">
                          <a:latin typeface="Bookman Old Style"/>
                          <a:ea typeface="Bookman Old Style"/>
                          <a:cs typeface="Bookman Old Style"/>
                          <a:sym typeface="Bookman Old Style"/>
                        </a:defRPr>
                      </a:pPr>
                      <a:r>
                        <a:t>ALCOHOL </a:t>
                      </a:r>
                      <a:r>
                        <a:rPr b="0"/>
                        <a:t>(Alcohol abuse)</a:t>
                      </a:r>
                    </a:p>
                  </a:txBody>
                  <a:tcPr marL="91425" marR="91425" marT="91425" marB="91425" anchor="t" anchorCtr="0" horzOverflow="overflow"/>
                </a:tc>
                <a:tc>
                  <a:txBody>
                    <a:bodyPr/>
                    <a:lstStyle/>
                    <a:p>
                      <a:pPr algn="l">
                        <a:defRPr b="1" sz="1400">
                          <a:latin typeface="Bookman Old Style"/>
                          <a:ea typeface="Bookman Old Style"/>
                          <a:cs typeface="Bookman Old Style"/>
                          <a:sym typeface="Bookman Old Style"/>
                        </a:defRPr>
                      </a:pPr>
                      <a:r>
                        <a:rPr strike="sngStrike"/>
                        <a:t>NACCNE4S</a:t>
                      </a:r>
                      <a:r>
                        <a:t> </a:t>
                      </a:r>
                      <a:r>
                        <a:rPr b="0"/>
                        <a:t>(Number of APOE e4 alleles)</a:t>
                      </a:r>
                    </a:p>
                  </a:txBody>
                  <a:tcPr marL="91425" marR="91425" marT="91425" marB="91425" anchor="t" anchorCtr="0" horzOverflow="overflow"/>
                </a:tc>
              </a:tr>
              <a:tr h="683950">
                <a:tc>
                  <a:txBody>
                    <a:bodyPr/>
                    <a:lstStyle/>
                    <a:p>
                      <a:pPr algn="l">
                        <a:defRPr b="1" sz="1400">
                          <a:latin typeface="Bookman Old Style"/>
                          <a:ea typeface="Bookman Old Style"/>
                          <a:cs typeface="Bookman Old Style"/>
                          <a:sym typeface="Bookman Old Style"/>
                        </a:defRPr>
                      </a:pPr>
                      <a:r>
                        <a:t>NACCUDSD</a:t>
                      </a:r>
                      <a:r>
                        <a:rPr b="0"/>
                        <a:t> (Cognitive status at UDS visit: normal,amnestic or non-amnestic,dementia)</a:t>
                      </a:r>
                    </a:p>
                  </a:txBody>
                  <a:tcPr marL="91425" marR="91425" marT="91425" marB="91425" anchor="t" anchorCtr="0" horzOverflow="overflow"/>
                </a:tc>
                <a:tc>
                  <a:txBody>
                    <a:bodyPr/>
                    <a:lstStyle/>
                    <a:p>
                      <a:pPr algn="l">
                        <a:defRPr b="1" sz="1400">
                          <a:latin typeface="Bookman Old Style"/>
                          <a:ea typeface="Bookman Old Style"/>
                          <a:cs typeface="Bookman Old Style"/>
                          <a:sym typeface="Bookman Old Style"/>
                        </a:defRPr>
                      </a:pPr>
                      <a:r>
                        <a:rPr strike="sngStrike"/>
                        <a:t>NPTHAL</a:t>
                      </a:r>
                      <a:r>
                        <a:rPr b="0"/>
                        <a:t> (Thal phase for amyloid plaques (A score))</a:t>
                      </a:r>
                    </a:p>
                  </a:txBody>
                  <a:tcPr marL="91425" marR="91425" marT="91425" marB="91425" anchor="t" anchorCtr="0" horzOverflow="overflow"/>
                </a:tc>
              </a:tr>
              <a:tr h="801125">
                <a:tc>
                  <a:txBody>
                    <a:bodyPr/>
                    <a:lstStyle/>
                    <a:p>
                      <a:pPr algn="l">
                        <a:defRPr b="1" sz="1400">
                          <a:latin typeface="Bookman Old Style"/>
                          <a:ea typeface="Bookman Old Style"/>
                          <a:cs typeface="Bookman Old Style"/>
                          <a:sym typeface="Bookman Old Style"/>
                        </a:defRPr>
                      </a:pPr>
                      <a:r>
                        <a:t>CVHATT</a:t>
                      </a:r>
                      <a:r>
                        <a:rPr b="0"/>
                        <a:t> (Heart attack/cardiac arrest)</a:t>
                      </a:r>
                    </a:p>
                  </a:txBody>
                  <a:tcPr marL="91425" marR="91425" marT="91425" marB="91425" anchor="t" anchorCtr="0" horzOverflow="overflow"/>
                </a:tc>
                <a:tc>
                  <a:txBody>
                    <a:bodyPr/>
                    <a:lstStyle/>
                    <a:p>
                      <a:pPr algn="l">
                        <a:defRPr b="1" sz="1400">
                          <a:latin typeface="Bookman Old Style"/>
                          <a:ea typeface="Bookman Old Style"/>
                          <a:cs typeface="Bookman Old Style"/>
                          <a:sym typeface="Bookman Old Style"/>
                        </a:defRPr>
                      </a:pPr>
                      <a:r>
                        <a:t>NACCAPOE </a:t>
                      </a:r>
                      <a:r>
                        <a:rPr b="0"/>
                        <a:t>(APOE genotype)</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30" name="Google Shape;110;p18"/>
          <p:cNvSpPr txBox="1"/>
          <p:nvPr>
            <p:ph type="subTitle" idx="1"/>
          </p:nvPr>
        </p:nvSpPr>
        <p:spPr>
          <a:xfrm>
            <a:off x="571500" y="59299"/>
            <a:ext cx="10682400" cy="648540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Wrangling the Data 🤠</a:t>
            </a:r>
          </a:p>
          <a:p>
            <a:pPr>
              <a:defRPr sz="4000">
                <a:latin typeface="Bookman Old Style"/>
                <a:ea typeface="Bookman Old Style"/>
                <a:cs typeface="Bookman Old Style"/>
                <a:sym typeface="Bookman Old Style"/>
              </a:defRPr>
            </a:pPr>
          </a:p>
          <a:p>
            <a:pPr marL="457200" indent="-457200" algn="just">
              <a:lnSpc>
                <a:spcPct val="115000"/>
              </a:lnSpc>
              <a:spcBef>
                <a:spcPts val="0"/>
              </a:spcBef>
              <a:buClr>
                <a:srgbClr val="000000"/>
              </a:buClr>
              <a:buSzPts val="2800"/>
              <a:buFont typeface="Bookman Old Style"/>
              <a:buChar char="-"/>
              <a:defRPr sz="2800">
                <a:latin typeface="Bookman Old Style"/>
                <a:ea typeface="Bookman Old Style"/>
                <a:cs typeface="Bookman Old Style"/>
                <a:sym typeface="Bookman Old Style"/>
              </a:defRPr>
            </a:pPr>
            <a:r>
              <a:t>Variable selection (choosing relevant factors) </a:t>
            </a:r>
          </a:p>
          <a:p>
            <a:pPr marL="457200" indent="-457200" algn="just">
              <a:lnSpc>
                <a:spcPct val="115000"/>
              </a:lnSpc>
              <a:spcBef>
                <a:spcPts val="0"/>
              </a:spcBef>
              <a:buClr>
                <a:srgbClr val="000000"/>
              </a:buClr>
              <a:buSzPts val="2800"/>
              <a:buFont typeface="Bookman Old Style"/>
              <a:buChar char="-"/>
              <a:defRPr sz="2800">
                <a:latin typeface="Bookman Old Style"/>
                <a:ea typeface="Bookman Old Style"/>
                <a:cs typeface="Bookman Old Style"/>
                <a:sym typeface="Bookman Old Style"/>
              </a:defRPr>
            </a:pPr>
            <a:r>
              <a:t>Encoding. Check Data Dictionary</a:t>
            </a:r>
          </a:p>
          <a:p>
            <a:pPr marL="457200" indent="-457200" algn="just">
              <a:lnSpc>
                <a:spcPct val="115000"/>
              </a:lnSpc>
              <a:spcBef>
                <a:spcPts val="0"/>
              </a:spcBef>
              <a:buClr>
                <a:srgbClr val="000000"/>
              </a:buClr>
              <a:buSzPts val="2800"/>
              <a:buFont typeface="Bookman Old Style"/>
              <a:buChar char="-"/>
              <a:defRPr sz="2800">
                <a:latin typeface="Bookman Old Style"/>
                <a:ea typeface="Bookman Old Style"/>
                <a:cs typeface="Bookman Old Style"/>
                <a:sym typeface="Bookman Old Style"/>
              </a:defRPr>
            </a:pPr>
            <a:r>
              <a:t>NA values.  Impute or discard?  Drop ~10977 records. </a:t>
            </a:r>
          </a:p>
          <a:p>
            <a:pPr marL="457200" indent="-457200" algn="just">
              <a:lnSpc>
                <a:spcPct val="115000"/>
              </a:lnSpc>
              <a:spcBef>
                <a:spcPts val="0"/>
              </a:spcBef>
              <a:buClr>
                <a:srgbClr val="000000"/>
              </a:buClr>
              <a:buSzPts val="2800"/>
              <a:buFont typeface="Bookman Old Style"/>
              <a:buChar char="-"/>
              <a:defRPr sz="2800">
                <a:latin typeface="Bookman Old Style"/>
                <a:ea typeface="Bookman Old Style"/>
                <a:cs typeface="Bookman Old Style"/>
                <a:sym typeface="Bookman Old Style"/>
              </a:defRPr>
            </a:pPr>
            <a:r>
              <a:t>Feature engineer smoking variables into one HEAVY_SMOKER (PACKSPER x SMOKYRS).</a:t>
            </a:r>
          </a:p>
          <a:p>
            <a:pPr marL="457200" indent="-457200" algn="just">
              <a:lnSpc>
                <a:spcPct val="115000"/>
              </a:lnSpc>
              <a:spcBef>
                <a:spcPts val="0"/>
              </a:spcBef>
              <a:buClr>
                <a:srgbClr val="000000"/>
              </a:buClr>
              <a:buSzPts val="2800"/>
              <a:buFont typeface="Bookman Old Style"/>
              <a:buChar char="-"/>
              <a:defRPr sz="2800">
                <a:latin typeface="Bookman Old Style"/>
                <a:ea typeface="Bookman Old Style"/>
                <a:cs typeface="Bookman Old Style"/>
                <a:sym typeface="Bookman Old Style"/>
              </a:defRPr>
            </a:pPr>
            <a:r>
              <a:t>Correct data types (categorical, numeric, int)</a:t>
            </a:r>
          </a:p>
          <a:p>
            <a:pPr marL="457200" indent="-457200" algn="just">
              <a:lnSpc>
                <a:spcPct val="115000"/>
              </a:lnSpc>
              <a:spcBef>
                <a:spcPts val="0"/>
              </a:spcBef>
              <a:buClr>
                <a:srgbClr val="000000"/>
              </a:buClr>
              <a:buSzPts val="2800"/>
              <a:buFont typeface="Bookman Old Style"/>
              <a:buChar char="-"/>
              <a:defRPr sz="2800">
                <a:latin typeface="Bookman Old Style"/>
                <a:ea typeface="Bookman Old Style"/>
                <a:cs typeface="Bookman Old Style"/>
                <a:sym typeface="Bookman Old Style"/>
              </a:defRPr>
            </a:pPr>
            <a:r>
              <a:t>Multiple visits problem</a:t>
            </a:r>
          </a:p>
          <a:p>
            <a:pPr marL="457200" indent="-457200" algn="just">
              <a:lnSpc>
                <a:spcPct val="115000"/>
              </a:lnSpc>
              <a:spcBef>
                <a:spcPts val="0"/>
              </a:spcBef>
              <a:buClr>
                <a:srgbClr val="000000"/>
              </a:buClr>
              <a:buSzPts val="2800"/>
              <a:buFont typeface="Bookman Old Style"/>
              <a:buChar char="-"/>
              <a:defRPr sz="2800">
                <a:latin typeface="Bookman Old Style"/>
                <a:ea typeface="Bookman Old Style"/>
                <a:cs typeface="Bookman Old Style"/>
                <a:sym typeface="Bookman Old Style"/>
              </a:defRPr>
            </a:pPr>
            <a:r>
              <a:t>Check for multicollinearity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32" name="Google Shape;110;p18"/>
          <p:cNvSpPr txBox="1"/>
          <p:nvPr>
            <p:ph type="subTitle" idx="1"/>
          </p:nvPr>
        </p:nvSpPr>
        <p:spPr>
          <a:xfrm>
            <a:off x="571500" y="59299"/>
            <a:ext cx="10682400" cy="648540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Preprocessing 🤖</a:t>
            </a:r>
          </a:p>
        </p:txBody>
      </p:sp>
      <p:pic>
        <p:nvPicPr>
          <p:cNvPr id="133" name="Screen Shot 2019-12-02 at 8.44.53 PM.png" descr="Screen Shot 2019-12-02 at 8.44.53 PM.png"/>
          <p:cNvPicPr>
            <a:picLocks noChangeAspect="1"/>
          </p:cNvPicPr>
          <p:nvPr/>
        </p:nvPicPr>
        <p:blipFill>
          <a:blip r:embed="rId2">
            <a:extLst/>
          </a:blip>
          <a:stretch>
            <a:fillRect/>
          </a:stretch>
        </p:blipFill>
        <p:spPr>
          <a:xfrm>
            <a:off x="6877050" y="3611661"/>
            <a:ext cx="5126467" cy="2973171"/>
          </a:xfrm>
          <a:prstGeom prst="rect">
            <a:avLst/>
          </a:prstGeom>
          <a:ln w="12700">
            <a:miter lim="400000"/>
          </a:ln>
        </p:spPr>
      </p:pic>
      <p:sp>
        <p:nvSpPr>
          <p:cNvPr id="134" name="Select the latest record for the participant based on latest year…"/>
          <p:cNvSpPr txBox="1"/>
          <p:nvPr/>
        </p:nvSpPr>
        <p:spPr>
          <a:xfrm>
            <a:off x="143062" y="1175910"/>
            <a:ext cx="11539276" cy="27793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lgn="just">
              <a:lnSpc>
                <a:spcPct val="115000"/>
              </a:lnSpc>
              <a:buClr>
                <a:srgbClr val="000000"/>
              </a:buClr>
              <a:buSzPts val="2800"/>
              <a:buFont typeface="Bookman Old Style"/>
              <a:buChar char="-"/>
              <a:defRPr sz="2800">
                <a:latin typeface="Bookman Old Style"/>
                <a:ea typeface="Bookman Old Style"/>
                <a:cs typeface="Bookman Old Style"/>
                <a:sym typeface="Bookman Old Style"/>
              </a:defRPr>
            </a:pPr>
            <a:r>
              <a:t>Select the latest record for the participant based on latest year</a:t>
            </a:r>
          </a:p>
          <a:p>
            <a:pPr algn="just">
              <a:lnSpc>
                <a:spcPct val="115000"/>
              </a:lnSpc>
              <a:defRPr sz="2800">
                <a:latin typeface="Bookman Old Style"/>
                <a:ea typeface="Bookman Old Style"/>
                <a:cs typeface="Bookman Old Style"/>
                <a:sym typeface="Bookman Old Style"/>
              </a:defRPr>
            </a:pPr>
            <a:r>
              <a:t>visited.  Starting with 32109 records and now down to 8784!</a:t>
            </a:r>
          </a:p>
          <a:p>
            <a:pPr algn="just">
              <a:lnSpc>
                <a:spcPct val="115000"/>
              </a:lnSpc>
              <a:defRPr sz="2800">
                <a:latin typeface="Bookman Old Style"/>
                <a:ea typeface="Bookman Old Style"/>
                <a:cs typeface="Bookman Old Style"/>
                <a:sym typeface="Bookman Old Style"/>
              </a:defRPr>
            </a:pPr>
          </a:p>
          <a:p>
            <a:pPr algn="just">
              <a:lnSpc>
                <a:spcPct val="115000"/>
              </a:lnSpc>
              <a:defRPr b="1" sz="1300">
                <a:latin typeface="Bookman Old Style"/>
                <a:ea typeface="Bookman Old Style"/>
                <a:cs typeface="Bookman Old Style"/>
                <a:sym typeface="Bookman Old Style"/>
              </a:defRPr>
            </a:pPr>
            <a:r>
              <a:t># check for duplicated survey results by same participant</a:t>
            </a:r>
          </a:p>
          <a:p>
            <a:pPr algn="just">
              <a:lnSpc>
                <a:spcPct val="115000"/>
              </a:lnSpc>
              <a:defRPr b="1" sz="1300">
                <a:latin typeface="Bookman Old Style"/>
                <a:ea typeface="Bookman Old Style"/>
                <a:cs typeface="Bookman Old Style"/>
                <a:sym typeface="Bookman Old Style"/>
              </a:defRPr>
            </a:pPr>
            <a:r>
              <a:t>uniq_ids &lt;- aggregate(data.frame(count = Data_Subset$NACCID), list(value = Data_Subset$NACCID), length)</a:t>
            </a:r>
          </a:p>
          <a:p>
            <a:pPr algn="just">
              <a:lnSpc>
                <a:spcPct val="115000"/>
              </a:lnSpc>
              <a:defRPr b="1" sz="1300">
                <a:latin typeface="Bookman Old Style"/>
                <a:ea typeface="Bookman Old Style"/>
                <a:cs typeface="Bookman Old Style"/>
                <a:sym typeface="Bookman Old Style"/>
              </a:defRPr>
            </a:pPr>
          </a:p>
          <a:p>
            <a:pPr algn="just">
              <a:lnSpc>
                <a:spcPct val="115000"/>
              </a:lnSpc>
              <a:defRPr b="1" sz="1300">
                <a:latin typeface="Bookman Old Style"/>
                <a:ea typeface="Bookman Old Style"/>
                <a:cs typeface="Bookman Old Style"/>
                <a:sym typeface="Bookman Old Style"/>
              </a:defRPr>
            </a:pPr>
            <a:r>
              <a:t># we only want the latest observation from the participant</a:t>
            </a:r>
          </a:p>
          <a:p>
            <a:pPr algn="just">
              <a:lnSpc>
                <a:spcPct val="115000"/>
              </a:lnSpc>
              <a:defRPr b="1" sz="1300">
                <a:latin typeface="Bookman Old Style"/>
                <a:ea typeface="Bookman Old Style"/>
                <a:cs typeface="Bookman Old Style"/>
                <a:sym typeface="Bookman Old Style"/>
              </a:defRPr>
            </a:pPr>
            <a:r>
              <a:t># we should end up with 8784 observations</a:t>
            </a:r>
          </a:p>
          <a:p>
            <a:pPr algn="just">
              <a:lnSpc>
                <a:spcPct val="115000"/>
              </a:lnSpc>
              <a:defRPr b="1" sz="1300">
                <a:latin typeface="Bookman Old Style"/>
                <a:ea typeface="Bookman Old Style"/>
                <a:cs typeface="Bookman Old Style"/>
                <a:sym typeface="Bookman Old Style"/>
              </a:defRPr>
            </a:pPr>
            <a:r>
              <a:t>Data_Subset &lt;- setDT(Data_Subset)[,.SD[which.max(VISITYR)],keyby=NACCID]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DFE9FB"/>
            </a:gs>
            <a:gs pos="100000">
              <a:srgbClr val="6E9BE7"/>
            </a:gs>
          </a:gsLst>
          <a:lin ang="5400011" scaled="0"/>
        </a:gradFill>
      </p:bgPr>
    </p:bg>
    <p:spTree>
      <p:nvGrpSpPr>
        <p:cNvPr id="1" name=""/>
        <p:cNvGrpSpPr/>
        <p:nvPr/>
      </p:nvGrpSpPr>
      <p:grpSpPr>
        <a:xfrm>
          <a:off x="0" y="0"/>
          <a:ext cx="0" cy="0"/>
          <a:chOff x="0" y="0"/>
          <a:chExt cx="0" cy="0"/>
        </a:xfrm>
      </p:grpSpPr>
      <p:sp>
        <p:nvSpPr>
          <p:cNvPr id="136" name="Google Shape;110;p18"/>
          <p:cNvSpPr txBox="1"/>
          <p:nvPr>
            <p:ph type="subTitle" idx="1"/>
          </p:nvPr>
        </p:nvSpPr>
        <p:spPr>
          <a:xfrm>
            <a:off x="584200" y="59299"/>
            <a:ext cx="10682400" cy="6485402"/>
          </a:xfrm>
          <a:prstGeom prst="rect">
            <a:avLst/>
          </a:prstGeom>
        </p:spPr>
        <p:txBody>
          <a:bodyPr lIns="45699" tIns="45699" rIns="45699" bIns="45699"/>
          <a:lstStyle/>
          <a:p>
            <a:pPr>
              <a:spcBef>
                <a:spcPts val="0"/>
              </a:spcBef>
              <a:defRPr b="1" sz="2800">
                <a:latin typeface="Bookman Old Style"/>
                <a:ea typeface="Bookman Old Style"/>
                <a:cs typeface="Bookman Old Style"/>
                <a:sym typeface="Bookman Old Style"/>
              </a:defRPr>
            </a:pPr>
          </a:p>
          <a:p>
            <a:pPr>
              <a:defRPr sz="4000">
                <a:latin typeface="Bookman Old Style"/>
                <a:ea typeface="Bookman Old Style"/>
                <a:cs typeface="Bookman Old Style"/>
                <a:sym typeface="Bookman Old Style"/>
              </a:defRPr>
            </a:pPr>
            <a:r>
              <a:t>Preprocessing </a:t>
            </a:r>
          </a:p>
        </p:txBody>
      </p:sp>
      <p:sp>
        <p:nvSpPr>
          <p:cNvPr id="137" name="Multicollinearity exists whenever an independent variable is is correlated with one or more of the other independent variables a in a multiple regression equation.  Can lead to unreliable regression coefficients.  Fortunately, no large pairwise correlations exist in this data set."/>
          <p:cNvSpPr txBox="1"/>
          <p:nvPr/>
        </p:nvSpPr>
        <p:spPr>
          <a:xfrm>
            <a:off x="-20320" y="1213347"/>
            <a:ext cx="12232641" cy="10134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457200" indent="-457200">
              <a:lnSpc>
                <a:spcPct val="115000"/>
              </a:lnSpc>
              <a:buClr>
                <a:srgbClr val="000000"/>
              </a:buClr>
              <a:buSzPts val="1900"/>
              <a:buFont typeface="Bookman Old Style"/>
              <a:buChar char="-"/>
              <a:defRPr sz="1900">
                <a:latin typeface="Bookman Old Style"/>
                <a:ea typeface="Bookman Old Style"/>
                <a:cs typeface="Bookman Old Style"/>
                <a:sym typeface="Bookman Old Style"/>
              </a:defRPr>
            </a:lvl1pPr>
          </a:lstStyle>
          <a:p>
            <a:pPr/>
            <a:r>
              <a:t>Multicollinearity exists whenever an independent variable is is correlated with one or more of the other independent variables a in a multiple regression equation.  Can lead to unreliable regression coefficients.  Fortunately, no large pairwise correlations exist in this data set.</a:t>
            </a:r>
          </a:p>
        </p:txBody>
      </p:sp>
      <p:pic>
        <p:nvPicPr>
          <p:cNvPr id="138" name="Screen Shot 2019-12-03 at 12.20.59 AM.png" descr="Screen Shot 2019-12-03 at 12.20.59 AM.png"/>
          <p:cNvPicPr>
            <a:picLocks noChangeAspect="1"/>
          </p:cNvPicPr>
          <p:nvPr/>
        </p:nvPicPr>
        <p:blipFill>
          <a:blip r:embed="rId2">
            <a:extLst/>
          </a:blip>
          <a:stretch>
            <a:fillRect/>
          </a:stretch>
        </p:blipFill>
        <p:spPr>
          <a:xfrm>
            <a:off x="2197033" y="2210783"/>
            <a:ext cx="8651866" cy="466682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