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94" r:id="rId2"/>
    <p:sldId id="295" r:id="rId3"/>
    <p:sldId id="298" r:id="rId4"/>
    <p:sldId id="299" r:id="rId5"/>
    <p:sldId id="302" r:id="rId6"/>
    <p:sldId id="300" r:id="rId7"/>
    <p:sldId id="303" r:id="rId8"/>
    <p:sldId id="304" r:id="rId9"/>
    <p:sldId id="301" r:id="rId10"/>
    <p:sldId id="297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80" autoAdjust="0"/>
    <p:restoredTop sz="86421" autoAdjust="0"/>
  </p:normalViewPr>
  <p:slideViewPr>
    <p:cSldViewPr>
      <p:cViewPr varScale="1">
        <p:scale>
          <a:sx n="119" d="100"/>
          <a:sy n="119" d="100"/>
        </p:scale>
        <p:origin x="-7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04017-B95A-FD40-8643-0F43739DADE6}" type="datetimeFigureOut">
              <a:rPr lang="en-US" smtClean="0"/>
              <a:t>04/06/17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59CFA-AEBA-284B-B353-36F4E6FA1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531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08984-7E7A-A54C-A403-05816FF79B1C}" type="datetimeFigureOut">
              <a:rPr lang="en-US" smtClean="0"/>
              <a:t>04/06/17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2527-2CFE-C148-B16D-1C33EB2D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51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FE25-A290-5844-BADB-927BF0E1280F}" type="datetime1">
              <a:rPr lang="en-GB" smtClean="0"/>
              <a:t>04/06/17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5641-BE1D-4CD6-B0D9-A871A4CC1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9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7EB0-F7B5-6646-89D4-5D4AD990E10F}" type="datetime1">
              <a:rPr lang="en-GB" smtClean="0"/>
              <a:t>04/06/17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5641-BE1D-4CD6-B0D9-A871A4CC1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97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4E91-BB47-D74B-BCAD-109D45089F86}" type="datetime1">
              <a:rPr lang="en-GB" smtClean="0"/>
              <a:t>04/06/17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5641-BE1D-4CD6-B0D9-A871A4CC1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66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6800-24E4-0342-8807-93E0969596B4}" type="datetime1">
              <a:rPr lang="en-GB" smtClean="0"/>
              <a:t>04/06/17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5641-BE1D-4CD6-B0D9-A871A4CC1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24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FED8-CD5A-074A-92AF-713C8F34BCF4}" type="datetime1">
              <a:rPr lang="en-GB" smtClean="0"/>
              <a:t>04/06/17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5641-BE1D-4CD6-B0D9-A871A4CC1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4FBF-C6C8-EB4B-8650-BBA244969BB6}" type="datetime1">
              <a:rPr lang="en-GB" smtClean="0"/>
              <a:t>04/06/17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5641-BE1D-4CD6-B0D9-A871A4CC1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66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2646-DEDD-0840-8C2D-3F35D4D590A3}" type="datetime1">
              <a:rPr lang="en-GB" smtClean="0"/>
              <a:t>04/06/17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5641-BE1D-4CD6-B0D9-A871A4CC1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98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9746-A6D8-6E44-9442-1333EE6A281D}" type="datetime1">
              <a:rPr lang="en-GB" smtClean="0"/>
              <a:t>04/06/17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5641-BE1D-4CD6-B0D9-A871A4CC1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79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1E4-8AEA-014F-8978-523313F81DDD}" type="datetime1">
              <a:rPr lang="en-GB" smtClean="0"/>
              <a:t>04/06/17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5641-BE1D-4CD6-B0D9-A871A4CC1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24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37D3-BF4A-8D43-A9AC-88B3BB01248F}" type="datetime1">
              <a:rPr lang="en-GB" smtClean="0"/>
              <a:t>04/06/17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5641-BE1D-4CD6-B0D9-A871A4CC1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73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16EC-127A-AB4D-AACE-0518A468839E}" type="datetime1">
              <a:rPr lang="en-GB" smtClean="0"/>
              <a:t>04/06/17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5641-BE1D-4CD6-B0D9-A871A4CC1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00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81948-45C4-D643-BB2D-602F7F0BBF56}" type="datetime1">
              <a:rPr lang="en-GB" smtClean="0"/>
              <a:t>04/06/17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55641-BE1D-4CD6-B0D9-A871A4CC1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08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tanford.edu/people/dstavens/thesis/David_Stavens_PhD_Dissertation.pdf" TargetMode="External"/><Relationship Id="rId3" Type="http://schemas.openxmlformats.org/officeDocument/2006/relationships/hyperlink" Target="http://robots.stanford.edu/papers/junior08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quora.com/How-do-I-build-a-self-driving-car-from-scratch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lySync/OSCC" TargetMode="External"/><Relationship Id="rId4" Type="http://schemas.openxmlformats.org/officeDocument/2006/relationships/hyperlink" Target="http://www.autonomoustuff.com/wp-content/uploads/2016/08/ADAS-Development-Vehicle-Kit.pdf" TargetMode="External"/><Relationship Id="rId5" Type="http://schemas.openxmlformats.org/officeDocument/2006/relationships/hyperlink" Target="http://synthia-dataset.net/" TargetMode="External"/><Relationship Id="rId6" Type="http://schemas.openxmlformats.org/officeDocument/2006/relationships/hyperlink" Target="http://www.cvlibs.net/datasets/kitti/" TargetMode="External"/><Relationship Id="rId7" Type="http://schemas.openxmlformats.org/officeDocument/2006/relationships/hyperlink" Target="http://ori.ox.ac.uk/the-oxford-robotcar-dataset/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scc.io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raxxas.com" TargetMode="External"/><Relationship Id="rId4" Type="http://schemas.openxmlformats.org/officeDocument/2006/relationships/hyperlink" Target="https://diyrobocars.com/raspberrypiarduino-car/" TargetMode="External"/><Relationship Id="rId5" Type="http://schemas.openxmlformats.org/officeDocument/2006/relationships/hyperlink" Target="https://docs.google.com/spreadsheets/d/1iaOru6va1LXjhXfBtYTWhAH_3DQlvVIdpRZ0NJh-7q8/edit?usp=sharing" TargetMode="External"/><Relationship Id="rId6" Type="http://schemas.openxmlformats.org/officeDocument/2006/relationships/hyperlink" Target="https://www.meetup.com/DIYRobocars" TargetMode="External"/><Relationship Id="rId7" Type="http://schemas.openxmlformats.org/officeDocument/2006/relationships/hyperlink" Target="https://github.com/OSSDC" TargetMode="External"/><Relationship Id="rId8" Type="http://schemas.openxmlformats.org/officeDocument/2006/relationships/hyperlink" Target="http://comma.ai/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mit-racecar.github.io/hardwar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9700"/>
            <a:ext cx="9144000" cy="656082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5641-BE1D-4CD6-B0D9-A871A4CC1C62}" type="slidenum">
              <a:rPr lang="en-GB" smtClean="0"/>
              <a:t>1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699792" y="2348880"/>
            <a:ext cx="61394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Open-Sourcing Self-Driving Cars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80720" y="6341258"/>
            <a:ext cx="2627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chemeClr val="bg1">
                    <a:lumMod val="95000"/>
                  </a:schemeClr>
                </a:solidFill>
              </a:rPr>
              <a:t>Alexey Simonov</a:t>
            </a:r>
            <a:r>
              <a:rPr lang="en-GB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GB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231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18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5641-BE1D-4CD6-B0D9-A871A4CC1C62}" type="slidenum">
              <a:rPr lang="en-GB" smtClean="0"/>
              <a:t>10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83568" y="2564904"/>
            <a:ext cx="7056784" cy="3108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>
                <a:solidFill>
                  <a:schemeClr val="bg1">
                    <a:lumMod val="95000"/>
                  </a:schemeClr>
                </a:solidFill>
              </a:rPr>
              <a:t>Thank you!</a:t>
            </a:r>
          </a:p>
          <a:p>
            <a:endParaRPr lang="en-GB" sz="28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GB" sz="2800" b="1" dirty="0" smtClean="0">
                <a:solidFill>
                  <a:schemeClr val="bg1">
                    <a:lumMod val="95000"/>
                  </a:schemeClr>
                </a:solidFill>
              </a:rPr>
              <a:t>Questions?</a:t>
            </a:r>
          </a:p>
          <a:p>
            <a:endParaRPr lang="en-GB" sz="28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GB" sz="28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GB" sz="2800" b="1" dirty="0" smtClean="0">
                <a:solidFill>
                  <a:schemeClr val="bg1">
                    <a:lumMod val="95000"/>
                  </a:schemeClr>
                </a:solidFill>
              </a:rPr>
              <a:t>Alexey Simonov</a:t>
            </a: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https://www.linkedin.com/in/alexeysimonov/</a:t>
            </a:r>
            <a:endParaRPr lang="en-GB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37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611560" y="548680"/>
            <a:ext cx="63569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/>
              <a:t>Outline </a:t>
            </a:r>
            <a:endParaRPr lang="en-GB" sz="2000" dirty="0"/>
          </a:p>
          <a:p>
            <a:endParaRPr lang="en-GB" sz="2000" dirty="0" smtClean="0"/>
          </a:p>
          <a:p>
            <a:r>
              <a:rPr lang="en-GB" sz="2000" dirty="0" smtClean="0"/>
              <a:t>I.    Brief History</a:t>
            </a:r>
          </a:p>
          <a:p>
            <a:endParaRPr lang="en-GB" sz="2000" dirty="0"/>
          </a:p>
          <a:p>
            <a:r>
              <a:rPr lang="en-GB" sz="2000" dirty="0" smtClean="0"/>
              <a:t>II.   </a:t>
            </a:r>
            <a:r>
              <a:rPr lang="en-GB" sz="2000" dirty="0" smtClean="0"/>
              <a:t>Open </a:t>
            </a:r>
            <a:r>
              <a:rPr lang="en-GB" sz="2000" dirty="0"/>
              <a:t>Source, </a:t>
            </a:r>
            <a:r>
              <a:rPr lang="en-GB" sz="2000" dirty="0" smtClean="0"/>
              <a:t>DIY, Udacity</a:t>
            </a:r>
            <a:endParaRPr lang="en-GB" sz="2000" dirty="0"/>
          </a:p>
          <a:p>
            <a:endParaRPr lang="en-GB" sz="2000" dirty="0" smtClean="0"/>
          </a:p>
          <a:p>
            <a:r>
              <a:rPr lang="en-GB" sz="2000" dirty="0" smtClean="0"/>
              <a:t>III.  DEMO: Behaviour Cloning</a:t>
            </a:r>
            <a:endParaRPr lang="en-GB" sz="2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5641-BE1D-4CD6-B0D9-A871A4CC1C62}" type="slidenum">
              <a:rPr lang="en-GB" smtClean="0"/>
              <a:t>2</a:t>
            </a:fld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14390" y="1475"/>
            <a:ext cx="2109338" cy="6770090"/>
            <a:chOff x="14390" y="1475"/>
            <a:chExt cx="1605282" cy="6770090"/>
          </a:xfrm>
        </p:grpSpPr>
        <p:sp>
          <p:nvSpPr>
            <p:cNvPr id="9" name="TextBox 8"/>
            <p:cNvSpPr txBox="1"/>
            <p:nvPr/>
          </p:nvSpPr>
          <p:spPr>
            <a:xfrm>
              <a:off x="14390" y="1475"/>
              <a:ext cx="16052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Open Sourcing Self-Driving Cars</a:t>
              </a:r>
              <a:endPara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390" y="6525344"/>
              <a:ext cx="16052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Alexey Simonov</a:t>
              </a:r>
              <a:endPara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3456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5641-BE1D-4CD6-B0D9-A871A4CC1C62}" type="slidenum">
              <a:rPr lang="en-GB" smtClean="0"/>
              <a:t>3</a:t>
            </a:fld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14390" y="1475"/>
            <a:ext cx="2109338" cy="6770090"/>
            <a:chOff x="14390" y="1475"/>
            <a:chExt cx="1605282" cy="6770090"/>
          </a:xfrm>
        </p:grpSpPr>
        <p:sp>
          <p:nvSpPr>
            <p:cNvPr id="9" name="TextBox 8"/>
            <p:cNvSpPr txBox="1"/>
            <p:nvPr/>
          </p:nvSpPr>
          <p:spPr>
            <a:xfrm>
              <a:off x="14390" y="1475"/>
              <a:ext cx="16052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Open Sourcing Self-Driving Cars</a:t>
              </a:r>
              <a:endPara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390" y="6525344"/>
              <a:ext cx="16052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Alexey Simonov</a:t>
              </a:r>
              <a:endPara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611560" y="548680"/>
            <a:ext cx="63569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/>
              <a:t>I. Brief History of </a:t>
            </a:r>
            <a:r>
              <a:rPr lang="en-GB" sz="2400" b="1" dirty="0" smtClean="0"/>
              <a:t>Self-driving Cars</a:t>
            </a:r>
            <a:endParaRPr lang="en-GB" sz="24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11560" y="1124744"/>
            <a:ext cx="7920880" cy="5570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r>
              <a:rPr lang="en-US" b="1" dirty="0" smtClean="0"/>
              <a:t>1920s, 50s, 90s </a:t>
            </a:r>
            <a:r>
              <a:rPr lang="is-IS" b="1" dirty="0" smtClean="0"/>
              <a:t>…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2005 </a:t>
            </a:r>
            <a:r>
              <a:rPr lang="en-US" b="1" dirty="0" smtClean="0"/>
              <a:t>DARPA Grand Challenge – 132 Miles of </a:t>
            </a:r>
            <a:r>
              <a:rPr lang="en-US" b="1" dirty="0"/>
              <a:t>F</a:t>
            </a:r>
            <a:r>
              <a:rPr lang="en-US" b="1" dirty="0" smtClean="0"/>
              <a:t>ully Autonomous Desert </a:t>
            </a:r>
            <a:r>
              <a:rPr lang="en-US" b="1" dirty="0" smtClean="0"/>
              <a:t>Driving</a:t>
            </a:r>
          </a:p>
          <a:p>
            <a:r>
              <a:rPr lang="en-US" dirty="0" smtClean="0"/>
              <a:t>Winner: robot Stanley by Stanford Team</a:t>
            </a:r>
          </a:p>
          <a:p>
            <a:r>
              <a:rPr lang="en-US" sz="1600" dirty="0">
                <a:hlinkClick r:id="rId2"/>
              </a:rPr>
              <a:t>http://www.cs.stanford.edu/people/dstavens/thesis/</a:t>
            </a:r>
            <a:r>
              <a:rPr lang="en-US" sz="1600" dirty="0" smtClean="0">
                <a:hlinkClick r:id="rId2"/>
              </a:rPr>
              <a:t>David_Stavens_PhD_Dissertation.pdf</a:t>
            </a:r>
            <a:endParaRPr lang="en-US" sz="1600" dirty="0" smtClean="0"/>
          </a:p>
          <a:p>
            <a:endParaRPr lang="en-US" b="1" dirty="0" smtClean="0"/>
          </a:p>
          <a:p>
            <a:r>
              <a:rPr lang="en-US" b="1" dirty="0" smtClean="0"/>
              <a:t>2007 DARPA Urban Challenge – 60 Miles of ‘Urban’ Driving</a:t>
            </a:r>
          </a:p>
          <a:p>
            <a:r>
              <a:rPr lang="en-US" dirty="0" smtClean="0"/>
              <a:t>Winner: CMU/GM team.</a:t>
            </a:r>
          </a:p>
          <a:p>
            <a:r>
              <a:rPr lang="en-US" dirty="0" smtClean="0"/>
              <a:t>Second Place: robot Junior by Stanford Team</a:t>
            </a:r>
          </a:p>
          <a:p>
            <a:r>
              <a:rPr lang="en-US" sz="1600" dirty="0">
                <a:hlinkClick r:id="rId3"/>
              </a:rPr>
              <a:t>http://robots.stanford.edu/papers/junior08.</a:t>
            </a:r>
            <a:r>
              <a:rPr lang="en-US" sz="1600" dirty="0" smtClean="0">
                <a:hlinkClick r:id="rId3"/>
              </a:rPr>
              <a:t>pdf</a:t>
            </a:r>
            <a:endParaRPr lang="en-US" sz="1600" dirty="0" smtClean="0"/>
          </a:p>
          <a:p>
            <a:endParaRPr lang="en-US" b="1" dirty="0"/>
          </a:p>
          <a:p>
            <a:r>
              <a:rPr lang="en-US" b="1" dirty="0" smtClean="0"/>
              <a:t>2009 Google X</a:t>
            </a:r>
          </a:p>
          <a:p>
            <a:r>
              <a:rPr lang="en-US" dirty="0" smtClean="0"/>
              <a:t>Mostly Stanford team develops the first prototypes of Google autonomous cars</a:t>
            </a:r>
          </a:p>
          <a:p>
            <a:endParaRPr lang="en-US" dirty="0" smtClean="0"/>
          </a:p>
          <a:p>
            <a:r>
              <a:rPr lang="en-US" b="1" dirty="0" smtClean="0"/>
              <a:t>~</a:t>
            </a:r>
            <a:r>
              <a:rPr lang="en-US" b="1" dirty="0" smtClean="0"/>
              <a:t>2014 </a:t>
            </a:r>
            <a:r>
              <a:rPr lang="en-US" b="1" dirty="0" smtClean="0"/>
              <a:t>Everyone</a:t>
            </a:r>
            <a:r>
              <a:rPr lang="en-US" dirty="0" smtClean="0"/>
              <a:t>: big car manufacturers, ridesharing companies, OEM suppliers etc </a:t>
            </a:r>
            <a:r>
              <a:rPr lang="en-US" dirty="0" smtClean="0"/>
              <a:t>start working </a:t>
            </a:r>
            <a:r>
              <a:rPr lang="en-US" dirty="0" smtClean="0"/>
              <a:t>on </a:t>
            </a:r>
            <a:r>
              <a:rPr lang="en-US" dirty="0" smtClean="0"/>
              <a:t>mass-market SDC technology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2017</a:t>
            </a:r>
            <a:r>
              <a:rPr lang="en-US" dirty="0" smtClean="0"/>
              <a:t>: most companies promise Level 5 autonomy by 2020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6887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5641-BE1D-4CD6-B0D9-A871A4CC1C62}" type="slidenum">
              <a:rPr lang="en-GB" smtClean="0"/>
              <a:t>4</a:t>
            </a:fld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14390" y="1475"/>
            <a:ext cx="2109338" cy="6770090"/>
            <a:chOff x="14390" y="1475"/>
            <a:chExt cx="1605282" cy="6770090"/>
          </a:xfrm>
        </p:grpSpPr>
        <p:sp>
          <p:nvSpPr>
            <p:cNvPr id="9" name="TextBox 8"/>
            <p:cNvSpPr txBox="1"/>
            <p:nvPr/>
          </p:nvSpPr>
          <p:spPr>
            <a:xfrm>
              <a:off x="14390" y="1475"/>
              <a:ext cx="16052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Open Sourcing Self-Driving Cars</a:t>
              </a:r>
              <a:endPara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390" y="6525344"/>
              <a:ext cx="16052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Alexey Simonov</a:t>
              </a:r>
              <a:endPara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611560" y="548680"/>
            <a:ext cx="63569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/>
              <a:t>I. Brief History of </a:t>
            </a:r>
            <a:r>
              <a:rPr lang="en-GB" sz="2400" b="1" dirty="0" smtClean="0"/>
              <a:t>SDC: 2017</a:t>
            </a:r>
            <a:endParaRPr lang="en-GB" sz="2400" b="1" dirty="0" smtClean="0"/>
          </a:p>
        </p:txBody>
      </p:sp>
      <p:pic>
        <p:nvPicPr>
          <p:cNvPr id="5" name="Picture 4" descr="Future-of-Transportation-Stack_V3-T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28800"/>
            <a:ext cx="7632848" cy="42917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1560" y="1124744"/>
            <a:ext cx="63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Comet Labs: </a:t>
            </a:r>
            <a:r>
              <a:rPr lang="en-US" dirty="0" smtClean="0"/>
              <a:t>263 Companies Racing Towards Autonomous Cars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622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5641-BE1D-4CD6-B0D9-A871A4CC1C62}" type="slidenum">
              <a:rPr lang="en-GB" smtClean="0"/>
              <a:t>5</a:t>
            </a:fld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14390" y="1475"/>
            <a:ext cx="2109338" cy="6770090"/>
            <a:chOff x="14390" y="1475"/>
            <a:chExt cx="1605282" cy="6770090"/>
          </a:xfrm>
        </p:grpSpPr>
        <p:sp>
          <p:nvSpPr>
            <p:cNvPr id="9" name="TextBox 8"/>
            <p:cNvSpPr txBox="1"/>
            <p:nvPr/>
          </p:nvSpPr>
          <p:spPr>
            <a:xfrm>
              <a:off x="14390" y="1475"/>
              <a:ext cx="16052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Open Sourcing Self-Driving Cars</a:t>
              </a:r>
              <a:endPara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390" y="6525344"/>
              <a:ext cx="16052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Alexey Simonov</a:t>
              </a:r>
              <a:endPara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611560" y="548680"/>
            <a:ext cx="63569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/>
              <a:t>I. Brief History of </a:t>
            </a:r>
            <a:r>
              <a:rPr lang="en-GB" sz="2400" b="1" dirty="0" smtClean="0"/>
              <a:t>SDC: Main Catalysts</a:t>
            </a:r>
            <a:endParaRPr lang="en-GB" sz="24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11560" y="1124744"/>
            <a:ext cx="6455613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 now?</a:t>
            </a:r>
            <a:endParaRPr lang="en-US" dirty="0" smtClean="0"/>
          </a:p>
          <a:p>
            <a:r>
              <a:rPr lang="en-US" dirty="0" smtClean="0"/>
              <a:t>Main catalysts: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/>
              <a:t>Advances in car </a:t>
            </a:r>
            <a:r>
              <a:rPr lang="en-US" dirty="0" smtClean="0"/>
              <a:t>technology</a:t>
            </a:r>
          </a:p>
          <a:p>
            <a:pPr marL="742950" lvl="1" indent="-285750">
              <a:buFont typeface="Wingdings" charset="2"/>
              <a:buChar char="ü"/>
            </a:pPr>
            <a:r>
              <a:rPr lang="en-US" sz="1600" dirty="0"/>
              <a:t>E</a:t>
            </a:r>
            <a:r>
              <a:rPr lang="en-US" sz="1600" dirty="0" smtClean="0"/>
              <a:t>lectric powertrain</a:t>
            </a:r>
          </a:p>
          <a:p>
            <a:pPr marL="742950" lvl="1" indent="-285750">
              <a:buFont typeface="Wingdings" charset="2"/>
              <a:buChar char="ü"/>
            </a:pPr>
            <a:r>
              <a:rPr lang="en-US" sz="1600" dirty="0"/>
              <a:t>D</a:t>
            </a:r>
            <a:r>
              <a:rPr lang="en-US" sz="1600" dirty="0" smtClean="0"/>
              <a:t>rive</a:t>
            </a:r>
            <a:r>
              <a:rPr lang="en-US" sz="1600" dirty="0"/>
              <a:t>-by-wire </a:t>
            </a:r>
            <a:r>
              <a:rPr lang="en-US" sz="1600" dirty="0" smtClean="0"/>
              <a:t>controls </a:t>
            </a:r>
          </a:p>
          <a:p>
            <a:pPr marL="742950" lvl="1" indent="-285750">
              <a:buFont typeface="Wingdings" charset="2"/>
              <a:buChar char="ü"/>
            </a:pPr>
            <a:r>
              <a:rPr lang="en-US" sz="1600" dirty="0"/>
              <a:t>A</a:t>
            </a:r>
            <a:r>
              <a:rPr lang="en-US" sz="1600" dirty="0" smtClean="0"/>
              <a:t>dvanced </a:t>
            </a:r>
            <a:r>
              <a:rPr lang="en-US" sz="1600" dirty="0"/>
              <a:t>driver </a:t>
            </a:r>
            <a:r>
              <a:rPr lang="en-US" sz="1600" dirty="0" smtClean="0"/>
              <a:t>assistance systems</a:t>
            </a:r>
          </a:p>
          <a:p>
            <a:pPr marL="742950" lvl="1" indent="-285750">
              <a:buFont typeface="Wingdings" charset="2"/>
              <a:buChar char="ü"/>
            </a:pPr>
            <a:r>
              <a:rPr lang="en-US" sz="1600" dirty="0" smtClean="0"/>
              <a:t>Cheaper and better sensors: cameras, RADARs, LIDARs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Connectivity/Cloud/Big Data </a:t>
            </a:r>
          </a:p>
          <a:p>
            <a:pPr marL="742950" lvl="1" indent="-285750">
              <a:buFont typeface="Wingdings" charset="2"/>
              <a:buChar char="ü"/>
            </a:pPr>
            <a:r>
              <a:rPr lang="en-US" dirty="0" smtClean="0"/>
              <a:t>detailed 3D maps</a:t>
            </a:r>
          </a:p>
          <a:p>
            <a:pPr marL="742950" lvl="1" indent="-285750">
              <a:buFont typeface="Wingdings" charset="2"/>
              <a:buChar char="ü"/>
            </a:pPr>
            <a:r>
              <a:rPr lang="en-US" dirty="0" smtClean="0"/>
              <a:t>traffic, driving patterns data</a:t>
            </a:r>
          </a:p>
          <a:p>
            <a:pPr marL="742950" lvl="1" indent="-285750">
              <a:buFont typeface="Wingdings" charset="2"/>
              <a:buChar char="ü"/>
            </a:pPr>
            <a:r>
              <a:rPr lang="en-US" dirty="0"/>
              <a:t>other crowd-sourced data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AI / Machine Learning / Computer Vision </a:t>
            </a:r>
            <a:endParaRPr lang="en-US" dirty="0"/>
          </a:p>
          <a:p>
            <a:pPr marL="742950" lvl="1" indent="-285750">
              <a:buFont typeface="Wingdings" charset="2"/>
              <a:buChar char="ü"/>
            </a:pPr>
            <a:r>
              <a:rPr lang="en-US" dirty="0" smtClean="0"/>
              <a:t>Better compute capabilities at ‘The Edge’ – GPUs, ASICs etc</a:t>
            </a:r>
            <a:endParaRPr lang="en-US" dirty="0"/>
          </a:p>
          <a:p>
            <a:pPr marL="742950" lvl="1" indent="-285750">
              <a:buFont typeface="Wingdings" charset="2"/>
              <a:buChar char="ü"/>
            </a:pPr>
            <a:r>
              <a:rPr lang="en-US" dirty="0" smtClean="0"/>
              <a:t>State of the art results in image recognition/classification</a:t>
            </a:r>
            <a:endParaRPr lang="en-US" dirty="0"/>
          </a:p>
          <a:p>
            <a:pPr marL="742950" lvl="1" indent="-285750">
              <a:buFont typeface="Wingdings" charset="2"/>
              <a:buChar char="ü"/>
            </a:pPr>
            <a:r>
              <a:rPr lang="en-US" dirty="0" smtClean="0"/>
              <a:t>State of the art results in reinforcement learning</a:t>
            </a:r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47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5641-BE1D-4CD6-B0D9-A871A4CC1C62}" type="slidenum">
              <a:rPr lang="en-GB" smtClean="0"/>
              <a:t>6</a:t>
            </a:fld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14390" y="1475"/>
            <a:ext cx="2109338" cy="6770090"/>
            <a:chOff x="14390" y="1475"/>
            <a:chExt cx="1605282" cy="6770090"/>
          </a:xfrm>
        </p:grpSpPr>
        <p:sp>
          <p:nvSpPr>
            <p:cNvPr id="9" name="TextBox 8"/>
            <p:cNvSpPr txBox="1"/>
            <p:nvPr/>
          </p:nvSpPr>
          <p:spPr>
            <a:xfrm>
              <a:off x="14390" y="1475"/>
              <a:ext cx="16052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Open Sourcing Self-Driving Cars</a:t>
              </a:r>
              <a:endPara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390" y="6525344"/>
              <a:ext cx="16052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Alexey Simonov</a:t>
              </a:r>
              <a:endPara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611560" y="548680"/>
            <a:ext cx="63569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/>
              <a:t>II. </a:t>
            </a:r>
            <a:r>
              <a:rPr lang="en-GB" sz="2400" b="1" dirty="0"/>
              <a:t>Open </a:t>
            </a:r>
            <a:r>
              <a:rPr lang="en-GB" sz="2400" b="1" dirty="0" smtClean="0"/>
              <a:t>Source: It is all about SOFTWARE</a:t>
            </a:r>
            <a:endParaRPr lang="en-GB" sz="24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11560" y="1124744"/>
            <a:ext cx="7920880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Logical Next Step: Open-Source [self-driving cars]</a:t>
            </a:r>
          </a:p>
          <a:p>
            <a:endParaRPr lang="en-US" dirty="0"/>
          </a:p>
          <a:p>
            <a:r>
              <a:rPr lang="en-US" dirty="0" smtClean="0"/>
              <a:t>We know this in PyData community </a:t>
            </a:r>
            <a:r>
              <a:rPr lang="en-US" dirty="0" smtClean="0">
                <a:sym typeface="Wingdings"/>
              </a:rPr>
              <a:t>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Seriously?</a:t>
            </a:r>
            <a:r>
              <a:rPr lang="en-US" dirty="0">
                <a:sym typeface="Wingdings"/>
              </a:rPr>
              <a:t> </a:t>
            </a:r>
            <a:endParaRPr lang="en-US" dirty="0" smtClean="0">
              <a:sym typeface="Wingdings"/>
            </a:endParaRP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Well, it turns out it is </a:t>
            </a:r>
            <a:r>
              <a:rPr lang="en-US" u="sng" dirty="0" smtClean="0">
                <a:sym typeface="Wingdings"/>
              </a:rPr>
              <a:t>[almost] all about software</a:t>
            </a:r>
            <a:r>
              <a:rPr lang="en-US" dirty="0" smtClean="0">
                <a:sym typeface="Wingdings"/>
              </a:rPr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Autonomous car is a ROBOT, which does the following, in a loop: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Perceive</a:t>
            </a:r>
            <a:r>
              <a:rPr lang="en-US" dirty="0" smtClean="0"/>
              <a:t> the world through sensors (HARDWARE)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Make sense of the world</a:t>
            </a:r>
            <a:r>
              <a:rPr lang="en-US" dirty="0" smtClean="0"/>
              <a:t> and plan an action (SOFTWARE)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Execute</a:t>
            </a:r>
            <a:r>
              <a:rPr lang="en-US" dirty="0" smtClean="0"/>
              <a:t> the action (HARDWARE)</a:t>
            </a:r>
          </a:p>
          <a:p>
            <a:endParaRPr lang="en-US" dirty="0"/>
          </a:p>
          <a:p>
            <a:r>
              <a:rPr lang="en-US" dirty="0" smtClean="0"/>
              <a:t>The main complexity is in step 2, which is all about SOFTWARE.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https://www.quora.com/How-do-I-build-a-self-driving-car-from-</a:t>
            </a:r>
            <a:r>
              <a:rPr lang="en-US" dirty="0" smtClean="0">
                <a:hlinkClick r:id="rId2"/>
              </a:rPr>
              <a:t>scratch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5599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5641-BE1D-4CD6-B0D9-A871A4CC1C62}" type="slidenum">
              <a:rPr lang="en-GB" smtClean="0"/>
              <a:t>7</a:t>
            </a:fld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14390" y="1475"/>
            <a:ext cx="2109338" cy="6770090"/>
            <a:chOff x="14390" y="1475"/>
            <a:chExt cx="1605282" cy="6770090"/>
          </a:xfrm>
        </p:grpSpPr>
        <p:sp>
          <p:nvSpPr>
            <p:cNvPr id="9" name="TextBox 8"/>
            <p:cNvSpPr txBox="1"/>
            <p:nvPr/>
          </p:nvSpPr>
          <p:spPr>
            <a:xfrm>
              <a:off x="14390" y="1475"/>
              <a:ext cx="16052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Open Sourcing Self-Driving Cars</a:t>
              </a:r>
              <a:endPara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390" y="6525344"/>
              <a:ext cx="16052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Alexey Simonov</a:t>
              </a:r>
              <a:endPara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611560" y="548680"/>
            <a:ext cx="63569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/>
              <a:t>II. </a:t>
            </a:r>
            <a:r>
              <a:rPr lang="en-GB" sz="2400" b="1" dirty="0"/>
              <a:t>Open </a:t>
            </a:r>
            <a:r>
              <a:rPr lang="en-GB" sz="2400" b="1" dirty="0" smtClean="0"/>
              <a:t>Source: Hacking, DIY</a:t>
            </a:r>
            <a:endParaRPr lang="en-GB" sz="24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11560" y="1124744"/>
            <a:ext cx="79208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So, how do I hack a self-driving car?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medium, </a:t>
            </a:r>
          </a:p>
          <a:p>
            <a:r>
              <a:rPr lang="en-US" dirty="0" smtClean="0"/>
              <a:t>full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979712" y="1700808"/>
            <a:ext cx="1076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simulator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3" name="Picture 12" descr="Screen Shot 2017-06-05 at 16.49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060848"/>
            <a:ext cx="2013868" cy="157674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868144" y="162880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toy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988840"/>
            <a:ext cx="2232248" cy="189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14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5641-BE1D-4CD6-B0D9-A871A4CC1C62}" type="slidenum">
              <a:rPr lang="en-GB" smtClean="0"/>
              <a:t>8</a:t>
            </a:fld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14390" y="1475"/>
            <a:ext cx="2109338" cy="6770090"/>
            <a:chOff x="14390" y="1475"/>
            <a:chExt cx="1605282" cy="6770090"/>
          </a:xfrm>
        </p:grpSpPr>
        <p:sp>
          <p:nvSpPr>
            <p:cNvPr id="9" name="TextBox 8"/>
            <p:cNvSpPr txBox="1"/>
            <p:nvPr/>
          </p:nvSpPr>
          <p:spPr>
            <a:xfrm>
              <a:off x="14390" y="1475"/>
              <a:ext cx="16052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Open Sourcing Self-Driving Cars</a:t>
              </a:r>
              <a:endPara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390" y="6525344"/>
              <a:ext cx="16052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Alexey Simonov</a:t>
              </a:r>
              <a:endPara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611560" y="548680"/>
            <a:ext cx="63569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/>
              <a:t>II. </a:t>
            </a:r>
            <a:r>
              <a:rPr lang="en-GB" sz="2400" b="1" dirty="0"/>
              <a:t>Open </a:t>
            </a:r>
            <a:r>
              <a:rPr lang="en-GB" sz="2400" b="1" dirty="0" smtClean="0"/>
              <a:t>Source: Hacking, DIY, Udacity</a:t>
            </a:r>
            <a:endParaRPr lang="en-GB" sz="24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11560" y="1124744"/>
            <a:ext cx="7920880" cy="646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So, how do I hack a self-driving car?</a:t>
            </a:r>
          </a:p>
          <a:p>
            <a:endParaRPr lang="en-US" dirty="0"/>
          </a:p>
          <a:p>
            <a:r>
              <a:rPr lang="en-US" dirty="0" smtClean="0"/>
              <a:t>Size: </a:t>
            </a:r>
          </a:p>
          <a:p>
            <a:r>
              <a:rPr lang="en-US" dirty="0" smtClean="0"/>
              <a:t>simulator, </a:t>
            </a:r>
          </a:p>
          <a:p>
            <a:r>
              <a:rPr lang="en-US" dirty="0" smtClean="0"/>
              <a:t>toy, </a:t>
            </a:r>
          </a:p>
          <a:p>
            <a:r>
              <a:rPr lang="en-US" dirty="0" smtClean="0"/>
              <a:t>medium, </a:t>
            </a:r>
          </a:p>
          <a:p>
            <a:r>
              <a:rPr lang="en-US" dirty="0" smtClean="0"/>
              <a:t>full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Sensors are getting cheap: cameras, radars</a:t>
            </a:r>
            <a:r>
              <a:rPr lang="en-US" dirty="0"/>
              <a:t>, </a:t>
            </a:r>
            <a:r>
              <a:rPr lang="en-US" dirty="0" smtClean="0"/>
              <a:t>even LIDARs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Drive-by-wire Kits available to public</a:t>
            </a:r>
          </a:p>
          <a:p>
            <a:pPr marL="742950" lvl="1" indent="-285750">
              <a:buFont typeface="Arial"/>
              <a:buChar char="•"/>
            </a:pPr>
            <a:r>
              <a:rPr lang="de-DE" sz="1600" dirty="0">
                <a:hlinkClick r:id="rId2"/>
              </a:rPr>
              <a:t>http://oscc.io</a:t>
            </a:r>
            <a:r>
              <a:rPr lang="de-DE" sz="1600" dirty="0" smtClean="0">
                <a:hlinkClick r:id="rId2"/>
              </a:rPr>
              <a:t>/</a:t>
            </a:r>
            <a:r>
              <a:rPr lang="de-DE" sz="1600" dirty="0" smtClean="0"/>
              <a:t> - 1000$ Kia Soul 2014+, </a:t>
            </a:r>
            <a:r>
              <a:rPr lang="en-US" sz="1600" dirty="0">
                <a:hlinkClick r:id="rId3"/>
              </a:rPr>
              <a:t>https://github.com/PolySync/</a:t>
            </a:r>
            <a:r>
              <a:rPr lang="en-US" sz="1600" dirty="0" smtClean="0">
                <a:hlinkClick r:id="rId3"/>
              </a:rPr>
              <a:t>OSCC</a:t>
            </a:r>
            <a:r>
              <a:rPr lang="en-US" sz="1600" dirty="0" smtClean="0"/>
              <a:t> </a:t>
            </a:r>
            <a:endParaRPr lang="de-DE" sz="1600" dirty="0" smtClean="0"/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hlinkClick r:id="rId4"/>
              </a:rPr>
              <a:t>http://www.autonomoustuff.com/wp-content/uploads/2016/08/ADAS-Development-Vehicle-</a:t>
            </a:r>
            <a:r>
              <a:rPr lang="en-US" sz="1600" dirty="0" smtClean="0">
                <a:hlinkClick r:id="rId4"/>
              </a:rPr>
              <a:t>Kit.pdf</a:t>
            </a:r>
            <a:r>
              <a:rPr lang="en-US" sz="1600" dirty="0" smtClean="0"/>
              <a:t> - Lincoln MKZ or Ford Fusion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Computation capabilities increase (GPUs, FPGAs/ASICs)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Advances in [Open-Source] Deep Learning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Tensorflow and other frameworks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Open-source trained models for object detection, image segmentation, visual SLAM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Open Data Sets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hlinkClick r:id="rId5"/>
              </a:rPr>
              <a:t>http://synthia-dataset.net</a:t>
            </a:r>
            <a:r>
              <a:rPr lang="en-US" sz="1600" dirty="0" smtClean="0">
                <a:hlinkClick r:id="rId5"/>
              </a:rPr>
              <a:t>/</a:t>
            </a:r>
            <a:r>
              <a:rPr lang="en-US" sz="1600" dirty="0" smtClean="0"/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hlinkClick r:id="rId6"/>
              </a:rPr>
              <a:t>http://www.cvlibs.net/datasets/kitti</a:t>
            </a:r>
            <a:r>
              <a:rPr lang="en-US" sz="1600" dirty="0" smtClean="0">
                <a:hlinkClick r:id="rId6"/>
              </a:rPr>
              <a:t>/</a:t>
            </a:r>
            <a:r>
              <a:rPr lang="en-US" sz="1600" dirty="0" smtClean="0"/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hlinkClick r:id="rId7"/>
              </a:rPr>
              <a:t>http://ori.ox.ac.uk/the-oxford-robotcar-dataset</a:t>
            </a:r>
            <a:r>
              <a:rPr lang="en-US" sz="1600" dirty="0" smtClean="0">
                <a:hlinkClick r:id="rId7"/>
              </a:rPr>
              <a:t>/</a:t>
            </a:r>
            <a:endParaRPr lang="en-US" sz="1600" dirty="0" smtClean="0"/>
          </a:p>
          <a:p>
            <a:pPr marL="742950" lvl="1" indent="-285750">
              <a:buFont typeface="Arial"/>
              <a:buChar char="•"/>
            </a:pPr>
            <a:r>
              <a:rPr lang="is-IS" sz="1600" dirty="0" smtClean="0"/>
              <a:t>…</a:t>
            </a:r>
            <a:endParaRPr lang="en-US" sz="1600" dirty="0" smtClean="0"/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6619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5641-BE1D-4CD6-B0D9-A871A4CC1C62}" type="slidenum">
              <a:rPr lang="en-GB" smtClean="0"/>
              <a:t>9</a:t>
            </a:fld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14390" y="1475"/>
            <a:ext cx="2109338" cy="6770090"/>
            <a:chOff x="14390" y="1475"/>
            <a:chExt cx="1605282" cy="6770090"/>
          </a:xfrm>
        </p:grpSpPr>
        <p:sp>
          <p:nvSpPr>
            <p:cNvPr id="9" name="TextBox 8"/>
            <p:cNvSpPr txBox="1"/>
            <p:nvPr/>
          </p:nvSpPr>
          <p:spPr>
            <a:xfrm>
              <a:off x="14390" y="1475"/>
              <a:ext cx="16052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Open Sourcing Self-Driving Cars</a:t>
              </a:r>
              <a:endPara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390" y="6525344"/>
              <a:ext cx="16052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Alexey Simonov</a:t>
              </a:r>
              <a:endPara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611560" y="548680"/>
            <a:ext cx="63569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/>
              <a:t>II. DIY and Open Source (2)</a:t>
            </a:r>
            <a:endParaRPr lang="en-GB" sz="24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11560" y="1124744"/>
            <a:ext cx="7920880" cy="4616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/>
              </a:rPr>
              <a:t>DIY Car Kits: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ym typeface="Wingdings"/>
                <a:hlinkClick r:id="rId2"/>
              </a:rPr>
              <a:t>https://mit-racecar.github.io/hardware</a:t>
            </a:r>
            <a:r>
              <a:rPr lang="en-US" sz="1600" dirty="0" smtClean="0">
                <a:sym typeface="Wingdings"/>
                <a:hlinkClick r:id="rId2"/>
              </a:rPr>
              <a:t>/</a:t>
            </a:r>
            <a:r>
              <a:rPr lang="en-US" sz="1600" dirty="0" smtClean="0">
                <a:sym typeface="Wingdings"/>
              </a:rPr>
              <a:t> - b</a:t>
            </a:r>
            <a:r>
              <a:rPr lang="de-DE" sz="1600" dirty="0" smtClean="0">
                <a:sym typeface="Wingdings"/>
              </a:rPr>
              <a:t>ased on </a:t>
            </a:r>
            <a:r>
              <a:rPr lang="de-DE" sz="1600" dirty="0">
                <a:sym typeface="Wingdings"/>
                <a:hlinkClick r:id="rId3"/>
              </a:rPr>
              <a:t>https://</a:t>
            </a:r>
            <a:r>
              <a:rPr lang="de-DE" sz="1600" dirty="0" smtClean="0">
                <a:sym typeface="Wingdings"/>
                <a:hlinkClick r:id="rId3"/>
              </a:rPr>
              <a:t>traxxas.com</a:t>
            </a:r>
            <a:r>
              <a:rPr lang="de-DE" sz="1600" dirty="0" smtClean="0">
                <a:sym typeface="Wingdings"/>
              </a:rPr>
              <a:t> plus NVIDIA Jetson plus cameras, laser range sensors, IMU and ECU for wheel odometry</a:t>
            </a:r>
          </a:p>
          <a:p>
            <a:pPr marL="285750" indent="-285750">
              <a:buFont typeface="Arial"/>
              <a:buChar char="•"/>
            </a:pPr>
            <a:r>
              <a:rPr lang="it-IT" sz="1600" dirty="0">
                <a:sym typeface="Wingdings"/>
                <a:hlinkClick r:id="rId4"/>
              </a:rPr>
              <a:t>https://diyrobocars.com/raspberrypiarduino-car</a:t>
            </a:r>
            <a:r>
              <a:rPr lang="it-IT" sz="1600" dirty="0" smtClean="0">
                <a:sym typeface="Wingdings"/>
                <a:hlinkClick r:id="rId4"/>
              </a:rPr>
              <a:t>/</a:t>
            </a:r>
            <a:r>
              <a:rPr lang="it-IT" sz="1600" dirty="0" smtClean="0">
                <a:sym typeface="Wingdings"/>
              </a:rPr>
              <a:t> -- and many other designs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ym typeface="Wingdings"/>
                <a:hlinkClick r:id="rId5"/>
              </a:rPr>
              <a:t>https://docs.google.com/spreadsheets/d/1iaOru6va1LXjhXfBtYTWhAH_3DQlvVIdpRZ0NJh-7q8/edit?usp=</a:t>
            </a:r>
            <a:r>
              <a:rPr lang="en-US" sz="1600" dirty="0" smtClean="0">
                <a:sym typeface="Wingdings"/>
                <a:hlinkClick r:id="rId5"/>
              </a:rPr>
              <a:t>sharing</a:t>
            </a:r>
            <a:r>
              <a:rPr lang="en-US" sz="1600" dirty="0" smtClean="0">
                <a:sym typeface="Wingdings"/>
              </a:rPr>
              <a:t> -- possible configuration</a:t>
            </a: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Meetups:</a:t>
            </a:r>
            <a:endParaRPr lang="en-US" dirty="0">
              <a:sym typeface="Wingdings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hlinkClick r:id="rId6"/>
              </a:rPr>
              <a:t>https://www.meetup.com/</a:t>
            </a:r>
            <a:r>
              <a:rPr lang="en-US" dirty="0" smtClean="0">
                <a:hlinkClick r:id="rId6"/>
              </a:rPr>
              <a:t>DIYRobocars</a:t>
            </a:r>
            <a:r>
              <a:rPr lang="en-US" dirty="0" smtClean="0"/>
              <a:t> -- California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Open Source Projects: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hlinkClick r:id="rId7"/>
              </a:rPr>
              <a:t>https://github.com/</a:t>
            </a:r>
            <a:r>
              <a:rPr lang="en-US" dirty="0" smtClean="0">
                <a:hlinkClick r:id="rId7"/>
              </a:rPr>
              <a:t>OSSDC</a:t>
            </a:r>
            <a:r>
              <a:rPr lang="en-US" dirty="0" smtClean="0"/>
              <a:t> -- Open Source Self Driving Car Initiative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hlinkClick r:id="rId8"/>
              </a:rPr>
              <a:t>http://comma.ai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</a:t>
            </a:r>
            <a:r>
              <a:rPr lang="it-IT" dirty="0" smtClean="0"/>
              <a:t> </a:t>
            </a:r>
            <a:endParaRPr lang="it-IT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1361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5425</TotalTime>
  <Words>817</Words>
  <Application>Microsoft Macintosh PowerPoint</Application>
  <PresentationFormat>On-screen Show (4:3)</PresentationFormat>
  <Paragraphs>151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Alexey Simonov</dc:creator>
  <cp:keywords/>
  <dc:description/>
  <cp:lastModifiedBy>a a</cp:lastModifiedBy>
  <cp:revision>453</cp:revision>
  <cp:lastPrinted>2016-05-10T20:42:08Z</cp:lastPrinted>
  <dcterms:created xsi:type="dcterms:W3CDTF">2015-12-04T14:59:19Z</dcterms:created>
  <dcterms:modified xsi:type="dcterms:W3CDTF">2017-06-05T16:00:12Z</dcterms:modified>
  <cp:category/>
</cp:coreProperties>
</file>