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17" r:id="rId5"/>
    <p:sldId id="307" r:id="rId6"/>
    <p:sldId id="309" r:id="rId7"/>
    <p:sldId id="318" r:id="rId8"/>
    <p:sldId id="319" r:id="rId9"/>
    <p:sldId id="320" r:id="rId10"/>
    <p:sldId id="263" r:id="rId11"/>
    <p:sldId id="316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9" r:id="rId20"/>
    <p:sldId id="328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>
        <p:scale>
          <a:sx n="100" d="100"/>
          <a:sy n="100" d="100"/>
        </p:scale>
        <p:origin x="990" y="20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6/30/2025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A0DB9-9743-05DB-678D-0A0670EB9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64346D-374F-4AFB-19FE-790C1B7D8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E5DBB5-B174-C5F4-2311-075E347B2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7E88B-AFC8-4B37-2ACE-6934ACCE8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366290-4595-5745-A50F-D5EC13BAC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08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74C54-A786-A4E4-8EB6-F34120B3A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3C46EC-C94F-75B5-1729-95326575B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1E5B0C-D84F-0988-9371-8DC00B6D4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6DDEF-EEB8-0D17-BD38-4CF4CC4F4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366290-4595-5745-A50F-D5EC13BAC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741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BE636-DE8E-A319-0181-737430479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ECB05-BE00-F50D-71A8-CA3B27CAC9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9578F-B5D3-B578-F388-6DD016885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BE201-9F84-ADC3-E1ED-D0398C05F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366290-4595-5745-A50F-D5EC13BAC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88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8965C-A12A-F88E-DE26-2BB01EA58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BA31C-33ED-D590-E089-118545A33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65C122-B794-507B-C526-1ABAD410F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B104-A5FB-4ECA-BCF1-820980FE0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7059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u="sng" dirty="0"/>
              <a:t>Salary Analysis from Real Data</a:t>
            </a:r>
            <a:br>
              <a:rPr lang="en-US" dirty="0"/>
            </a:br>
            <a:r>
              <a:rPr lang="en-US" sz="1800" dirty="0"/>
              <a:t>Use ML to conduct salary analysis from an uneasy dataset and evaluate models’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22F2E-5772-6C9E-5AA2-098C947B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372AA-9B2E-A15E-BA55-E976D25C9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EB64B-4973-FC72-AA63-D6C1C3BC0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1104575"/>
            <a:ext cx="7459116" cy="4648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B1806D-01A9-342C-E509-61AA28809DA2}"/>
              </a:ext>
            </a:extLst>
          </p:cNvPr>
          <p:cNvSpPr txBox="1"/>
          <p:nvPr/>
        </p:nvSpPr>
        <p:spPr>
          <a:xfrm>
            <a:off x="1990725" y="5879804"/>
            <a:ext cx="82105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RMSE: LOWER IS BETTER. WILL THIS CARRY FORWARD IN THE FINAL RESULTS? </a:t>
            </a:r>
          </a:p>
        </p:txBody>
      </p:sp>
    </p:spTree>
    <p:extLst>
      <p:ext uri="{BB962C8B-B14F-4D97-AF65-F5344CB8AC3E}">
        <p14:creationId xmlns:p14="http://schemas.microsoft.com/office/powerpoint/2010/main" val="87504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4C94D-BA44-D3CD-CE38-6E082D885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E9EDC-1900-E7F3-DC9E-CFDB98971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42FF5-8FDE-2CE4-D209-1E288ED2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1604708"/>
            <a:ext cx="553479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9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761BD-BF98-CE64-D280-7E72BFB95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194AD-D750-8BCC-A5B1-C47C5B233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55B3F-0872-12BB-FBD6-893AEFD4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1128391"/>
            <a:ext cx="743053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0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82544-82D0-F181-7022-8390923FE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67C42-5D7B-3AF1-0AA8-B8FEDE028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9D389-CC1F-F3FE-DCE6-19D66AFF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79" y="1104575"/>
            <a:ext cx="7468642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1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014FE-96B5-B4A6-D72E-8B7DB27BD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CE168-5A28-A563-7BD2-176FADA0C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16473-D46A-86D8-8A43-6F54B088B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79" y="1104575"/>
            <a:ext cx="7468642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2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7194C-85A9-CFB6-EA73-3E70A4105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285E5-1B9F-552B-2A1A-41CB83106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4B84A-5A23-223B-42FF-5C98268D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1109339"/>
            <a:ext cx="7440063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4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D2B76-D522-5184-B4FD-D20D5489A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23EAA1C-E324-7C95-538A-DA7CA2CF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2514600"/>
            <a:ext cx="10360152" cy="914400"/>
          </a:xfrm>
        </p:spPr>
        <p:txBody>
          <a:bodyPr/>
          <a:lstStyle/>
          <a:p>
            <a:pPr algn="ctr"/>
            <a:r>
              <a:rPr lang="en-US" u="sng" dirty="0"/>
              <a:t>Final Model Analysis &amp; Insights</a:t>
            </a:r>
            <a:r>
              <a:rPr lang="en-US" sz="3200" u="sng" dirty="0"/>
              <a:t> </a:t>
            </a:r>
            <a:endParaRPr lang="en-US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A5F44-318A-FA16-AF22-98040733E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2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B79D0-E7DF-490C-4558-940F46D1F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C36C1C1-30FF-F0A6-FDCD-5D8E248B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1" y="37237"/>
            <a:ext cx="10360152" cy="914400"/>
          </a:xfrm>
        </p:spPr>
        <p:txBody>
          <a:bodyPr/>
          <a:lstStyle/>
          <a:p>
            <a:pPr algn="ctr"/>
            <a:r>
              <a:rPr lang="en-US" u="sng" dirty="0"/>
              <a:t>Final Model Analysis and Insights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54BD24D-F69F-564D-6D70-1F1C1B1BEC9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9706388"/>
              </p:ext>
            </p:extLst>
          </p:nvPr>
        </p:nvGraphicFramePr>
        <p:xfrm>
          <a:off x="428625" y="1209675"/>
          <a:ext cx="10360150" cy="3005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2030">
                  <a:extLst>
                    <a:ext uri="{9D8B030D-6E8A-4147-A177-3AD203B41FA5}">
                      <a16:colId xmlns:a16="http://schemas.microsoft.com/office/drawing/2014/main" val="1099648341"/>
                    </a:ext>
                  </a:extLst>
                </a:gridCol>
                <a:gridCol w="2072030">
                  <a:extLst>
                    <a:ext uri="{9D8B030D-6E8A-4147-A177-3AD203B41FA5}">
                      <a16:colId xmlns:a16="http://schemas.microsoft.com/office/drawing/2014/main" val="302403086"/>
                    </a:ext>
                  </a:extLst>
                </a:gridCol>
                <a:gridCol w="2072030">
                  <a:extLst>
                    <a:ext uri="{9D8B030D-6E8A-4147-A177-3AD203B41FA5}">
                      <a16:colId xmlns:a16="http://schemas.microsoft.com/office/drawing/2014/main" val="1017350520"/>
                    </a:ext>
                  </a:extLst>
                </a:gridCol>
                <a:gridCol w="2072030">
                  <a:extLst>
                    <a:ext uri="{9D8B030D-6E8A-4147-A177-3AD203B41FA5}">
                      <a16:colId xmlns:a16="http://schemas.microsoft.com/office/drawing/2014/main" val="3982740809"/>
                    </a:ext>
                  </a:extLst>
                </a:gridCol>
                <a:gridCol w="2072030">
                  <a:extLst>
                    <a:ext uri="{9D8B030D-6E8A-4147-A177-3AD203B41FA5}">
                      <a16:colId xmlns:a16="http://schemas.microsoft.com/office/drawing/2014/main" val="2492097481"/>
                    </a:ext>
                  </a:extLst>
                </a:gridCol>
              </a:tblGrid>
              <a:tr h="368804">
                <a:tc>
                  <a:txBody>
                    <a:bodyPr/>
                    <a:lstStyle/>
                    <a:p>
                      <a:r>
                        <a:rPr lang="en-US" b="1" u="sng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909510"/>
                  </a:ext>
                </a:extLst>
              </a:tr>
              <a:tr h="424378">
                <a:tc>
                  <a:txBody>
                    <a:bodyPr/>
                    <a:lstStyle/>
                    <a:p>
                      <a:r>
                        <a:rPr lang="en-US" b="1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34172.71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27014.32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BASELINE MODEL. WEAK PREDICTIVE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05741"/>
                  </a:ext>
                </a:extLst>
              </a:tr>
              <a:tr h="591097">
                <a:tc>
                  <a:txBody>
                    <a:bodyPr/>
                    <a:lstStyle/>
                    <a:p>
                      <a:r>
                        <a:rPr lang="en-US" b="1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34172.55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27014.37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SAME AS LINEAR; REGULARIZATION HAD MINIMAL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49094"/>
                  </a:ext>
                </a:extLst>
              </a:tr>
              <a:tr h="591097">
                <a:tc>
                  <a:txBody>
                    <a:bodyPr/>
                    <a:lstStyle/>
                    <a:p>
                      <a:r>
                        <a:rPr lang="en-US" b="1" dirty="0"/>
                        <a:t>RFOREST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32575.32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24927.76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BIG IMPROVEMENT; NON- LINEAR RELATIONSHIPS CAPTURED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390271"/>
                  </a:ext>
                </a:extLst>
              </a:tr>
              <a:tr h="591097">
                <a:tc>
                  <a:txBody>
                    <a:bodyPr/>
                    <a:lstStyle/>
                    <a:p>
                      <a:r>
                        <a:rPr lang="en-US" b="1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31691.66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24560.50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STRONGER; BETTER GENERALIZATION AND FEATURE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478839"/>
                  </a:ext>
                </a:extLst>
              </a:tr>
              <a:tr h="424378">
                <a:tc>
                  <a:txBody>
                    <a:bodyPr/>
                    <a:lstStyle/>
                    <a:p>
                      <a:r>
                        <a:rPr lang="en-US" b="1" dirty="0"/>
                        <a:t>STACKING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31449.98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24536.50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BEST PERFORMER OVERALL; ENSEMBLE GAINS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533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19DCA-DB73-4A62-CC3E-16C64E913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7299B2-DF1E-BB3E-41E7-E758123D0FF1}"/>
              </a:ext>
            </a:extLst>
          </p:cNvPr>
          <p:cNvSpPr txBox="1"/>
          <p:nvPr/>
        </p:nvSpPr>
        <p:spPr>
          <a:xfrm>
            <a:off x="428624" y="4473037"/>
            <a:ext cx="103601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Stacking</a:t>
            </a:r>
            <a:r>
              <a:rPr lang="en-US" dirty="0"/>
              <a:t> performed best // Key features: experience, industry, age // Next Steps: add more contextual 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Linear &amp; Ridge </a:t>
            </a:r>
            <a:r>
              <a:rPr lang="en-US" dirty="0"/>
              <a:t>are nearly identical, suggesting minimal multicollinearity issues or limited benefit from regularization.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Random Forest </a:t>
            </a:r>
            <a:r>
              <a:rPr lang="en-US" dirty="0"/>
              <a:t>gives a ~6% RMSE improvement over Linear and captures non-linear patterns.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/>
              <a:t>XGBoost</a:t>
            </a:r>
            <a:r>
              <a:rPr lang="en-US" b="1" dirty="0"/>
              <a:t> </a:t>
            </a:r>
            <a:r>
              <a:rPr lang="en-US" dirty="0"/>
              <a:t>improves further, showing its strength in tabular data with complex feature interactions.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Stacking </a:t>
            </a:r>
            <a:r>
              <a:rPr lang="en-US" dirty="0"/>
              <a:t>provides the best performance, indicating that combining models (e.g., linear + tree-based) leverages their complementary strengths.</a:t>
            </a:r>
          </a:p>
        </p:txBody>
      </p:sp>
    </p:spTree>
    <p:extLst>
      <p:ext uri="{BB962C8B-B14F-4D97-AF65-F5344CB8AC3E}">
        <p14:creationId xmlns:p14="http://schemas.microsoft.com/office/powerpoint/2010/main" val="343248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b="1" dirty="0"/>
              <a:t>Adam Simpson</a:t>
            </a:r>
          </a:p>
          <a:p>
            <a:r>
              <a:rPr lang="en-US" dirty="0"/>
              <a:t>Institute of Data</a:t>
            </a:r>
          </a:p>
          <a:p>
            <a:r>
              <a:rPr lang="en-US" dirty="0"/>
              <a:t>Data Science Mini Project 3</a:t>
            </a:r>
          </a:p>
          <a:p>
            <a:r>
              <a:rPr lang="en-US" dirty="0"/>
              <a:t>June 30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u="sng" dirty="0"/>
              <a:t>CONTENTS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826849"/>
              </p:ext>
            </p:extLst>
          </p:nvPr>
        </p:nvGraphicFramePr>
        <p:xfrm>
          <a:off x="6200775" y="659405"/>
          <a:ext cx="5837483" cy="5539190"/>
        </p:xfrm>
        <a:graphic>
          <a:graphicData uri="http://schemas.openxmlformats.org/drawingml/2006/table">
            <a:tbl>
              <a:tblPr firstRow="1" bandRow="1"/>
              <a:tblGrid>
                <a:gridCol w="583748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j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48545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BUSINESS CONTEXT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RELEVANCE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j-lt"/>
                          <a:cs typeface="Gill Sans Light" panose="020B0302020104020203" pitchFamily="34" charset="-79"/>
                        </a:rPr>
                        <a:t>STAKEHOLDER BENEFIT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j-lt"/>
                          <a:cs typeface="Gill Sans Light" panose="020B0302020104020203" pitchFamily="34" charset="-79"/>
                        </a:rPr>
                        <a:t>JUPYTER LAB VISUALS 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FINAL MODEL ANALYSIS &amp; INSIGHTS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153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6850" y="2029587"/>
            <a:ext cx="9058275" cy="3356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earlier projects, I presented about employee turnover rates in the tech industry with an intentionally biased approach relating to certain variables. </a:t>
            </a:r>
          </a:p>
          <a:p>
            <a:r>
              <a:rPr lang="en-US" dirty="0"/>
              <a:t>Following, I wanted to emphasize how companies use ML to predict customer churn. This is a very important topic as profitability and customer retention are key factors in running a successful enterprise.</a:t>
            </a:r>
          </a:p>
          <a:p>
            <a:r>
              <a:rPr lang="en-US" dirty="0"/>
              <a:t>Today, based on real life data, I want to engage in salary analysis using a messy data set and real-life feature inputs. I will use multiple models and concepts learned in class to layout the results. This differs from the supervised thinking approach I took in past presentations, that were “if, then” structure based, based on the problem and corresponding data sets.</a:t>
            </a:r>
          </a:p>
          <a:p>
            <a:r>
              <a:rPr lang="en-US" dirty="0"/>
              <a:t>Use a real-life, messy data set, per the parameters of the project.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0E264-E19B-20E9-54AC-C2A951B9A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7C35D651-6F93-705B-7A70-D40B0EE9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123950"/>
            <a:ext cx="7274052" cy="914400"/>
          </a:xfrm>
        </p:spPr>
        <p:txBody>
          <a:bodyPr anchor="b">
            <a:normAutofit/>
          </a:bodyPr>
          <a:lstStyle/>
          <a:p>
            <a:r>
              <a:rPr lang="en-US" u="sng" dirty="0"/>
              <a:t>Business Context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458BBE-B63C-1F47-BE10-79304D1951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71599" y="2534412"/>
            <a:ext cx="9763126" cy="390448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900" dirty="0"/>
              <a:t>What the dataset is about: </a:t>
            </a:r>
          </a:p>
          <a:p>
            <a:pPr marL="0" indent="0">
              <a:buNone/>
            </a:pPr>
            <a:endParaRPr lang="en-US" sz="19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dirty="0"/>
              <a:t>The data set was “live” and always changing. Technically, depending on the data pull, the data set results could vary based on the entry of survey respondents.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dirty="0"/>
              <a:t>35% of the variables are free form text entry, which results in heavy data cleaning.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900" dirty="0"/>
              <a:t>A considerable amount of time was spent cleaning the data. I think, in the real world, as an aspiring data scientist, that this is a good business case for what we will do in the future. </a:t>
            </a:r>
          </a:p>
          <a:p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C86118-8DBF-5D6A-3839-57DAF54EB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8FB4751-880F-D840-AAA9-3A15815CC996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5548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9C6FA-09A9-2CB1-FF1E-0D5C1AD9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24FAD4D-D67A-7579-1113-2CC66A01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755925"/>
            <a:ext cx="7534656" cy="680884"/>
          </a:xfrm>
        </p:spPr>
        <p:txBody>
          <a:bodyPr/>
          <a:lstStyle/>
          <a:p>
            <a:r>
              <a:rPr lang="en-US" u="sng" dirty="0"/>
              <a:t>Why The Analysis Matters: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EE53BF-0C1F-D834-9E45-5B98F0FF57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0702" y="2084598"/>
            <a:ext cx="10913806" cy="3356576"/>
          </a:xfrm>
        </p:spPr>
        <p:txBody>
          <a:bodyPr>
            <a:normAutofit/>
          </a:bodyPr>
          <a:lstStyle/>
          <a:p>
            <a:r>
              <a:rPr lang="en-US" dirty="0"/>
              <a:t>Attracting and Retaining Talent – </a:t>
            </a:r>
            <a:r>
              <a:rPr lang="en-US" sz="1800" dirty="0"/>
              <a:t>ensures companies can attract top talent in a tight job market</a:t>
            </a:r>
          </a:p>
          <a:p>
            <a:r>
              <a:rPr lang="en-US" dirty="0"/>
              <a:t>Ensuring Pay Equity – </a:t>
            </a:r>
            <a:r>
              <a:rPr lang="en-US" sz="1800" dirty="0"/>
              <a:t>helps uncover gender pay gaps, racial disparities, and other inequalities</a:t>
            </a:r>
          </a:p>
          <a:p>
            <a:r>
              <a:rPr lang="en-US" dirty="0"/>
              <a:t>Budgeting and Financial Planning – </a:t>
            </a:r>
            <a:r>
              <a:rPr lang="en-US" sz="1800" dirty="0"/>
              <a:t>helps align compensation with business goals and budget constraints</a:t>
            </a:r>
          </a:p>
          <a:p>
            <a:r>
              <a:rPr lang="en-US" dirty="0"/>
              <a:t>Performance and Productivity Insights – </a:t>
            </a:r>
            <a:r>
              <a:rPr lang="en-US" sz="1800" dirty="0"/>
              <a:t>links salary with performance data to evaluate ROI per employee</a:t>
            </a:r>
          </a:p>
          <a:p>
            <a:r>
              <a:rPr lang="en-US" dirty="0"/>
              <a:t>Market Positioning – </a:t>
            </a:r>
            <a:r>
              <a:rPr lang="en-US" sz="1800" dirty="0"/>
              <a:t>helps companies position themselves as employers of choice in their industry</a:t>
            </a:r>
          </a:p>
          <a:p>
            <a:r>
              <a:rPr lang="en-US" dirty="0"/>
              <a:t>Compliance with Regulations – </a:t>
            </a:r>
            <a:r>
              <a:rPr lang="en-US" sz="1800" dirty="0"/>
              <a:t>salary audits help maintain compliance with labor laws</a:t>
            </a:r>
          </a:p>
          <a:p>
            <a:r>
              <a:rPr lang="en-US" dirty="0"/>
              <a:t>Internal Pay Structure Optimization – </a:t>
            </a:r>
            <a:r>
              <a:rPr lang="en-US" sz="1800" dirty="0"/>
              <a:t>ensures logical pay hierarchies across job roles and levels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BE9241-97A2-DF70-B0F9-282137C9E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FB4751-880F-D840-AAA9-3A15815CC996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Sagona Book" panose="02020503050505020204" pitchFamily="18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43E34"/>
              </a:solidFill>
              <a:effectLst/>
              <a:uLnTx/>
              <a:uFillTx/>
              <a:latin typeface="Sagona Book" panose="02020503050505020204" pitchFamily="18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8E04C-5B97-B172-B922-45A5B519FF0D}"/>
              </a:ext>
            </a:extLst>
          </p:cNvPr>
          <p:cNvSpPr txBox="1"/>
          <p:nvPr/>
        </p:nvSpPr>
        <p:spPr>
          <a:xfrm>
            <a:off x="641247" y="1502235"/>
            <a:ext cx="10156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Salary analysis isn't just about cutting costs or paying fairly—it's a strategic tool to drive workforce effectiveness, fairness, and competitiveness.</a:t>
            </a:r>
          </a:p>
        </p:txBody>
      </p:sp>
    </p:spTree>
    <p:extLst>
      <p:ext uri="{BB962C8B-B14F-4D97-AF65-F5344CB8AC3E}">
        <p14:creationId xmlns:p14="http://schemas.microsoft.com/office/powerpoint/2010/main" val="217594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81661-020E-0D36-D608-3FE81267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AE8DF68-527F-20BE-0EF8-F275CC4C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755925"/>
            <a:ext cx="7534656" cy="680884"/>
          </a:xfrm>
        </p:spPr>
        <p:txBody>
          <a:bodyPr/>
          <a:lstStyle/>
          <a:p>
            <a:r>
              <a:rPr lang="en-US" u="sng" dirty="0"/>
              <a:t>Stakeholder Benefit: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DF222D-1152-CE5A-7D4E-CB11FD39ED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0702" y="2292605"/>
            <a:ext cx="10913806" cy="3356576"/>
          </a:xfrm>
        </p:spPr>
        <p:txBody>
          <a:bodyPr>
            <a:normAutofit/>
          </a:bodyPr>
          <a:lstStyle/>
          <a:p>
            <a:r>
              <a:rPr lang="en-US" dirty="0"/>
              <a:t>Executives/ Leadership – </a:t>
            </a:r>
            <a:r>
              <a:rPr lang="en-US" sz="1800" dirty="0"/>
              <a:t>enables alignment of compensation with business goals and growth plans</a:t>
            </a:r>
          </a:p>
          <a:p>
            <a:r>
              <a:rPr lang="en-US" dirty="0"/>
              <a:t>HR &amp; Compensation Teams </a:t>
            </a:r>
            <a:r>
              <a:rPr lang="en-US" sz="1800" dirty="0"/>
              <a:t>– ensures adherence to labor laws, avoiding fines and lawsuits</a:t>
            </a:r>
          </a:p>
          <a:p>
            <a:r>
              <a:rPr lang="en-US" dirty="0"/>
              <a:t>Hiring Managers </a:t>
            </a:r>
            <a:r>
              <a:rPr lang="en-US" sz="1800" dirty="0"/>
              <a:t>– helps forecast salary ranges and set realistic compensation expectations</a:t>
            </a:r>
          </a:p>
          <a:p>
            <a:r>
              <a:rPr lang="en-US" dirty="0"/>
              <a:t>Employees</a:t>
            </a:r>
            <a:r>
              <a:rPr lang="en-US" sz="1800" dirty="0"/>
              <a:t> – when communicated well, shows that pay decisions are based on data, not bias</a:t>
            </a:r>
          </a:p>
          <a:p>
            <a:r>
              <a:rPr lang="en-US" dirty="0"/>
              <a:t>Investors / Shareholders – </a:t>
            </a:r>
            <a:r>
              <a:rPr lang="en-US" sz="1800" dirty="0"/>
              <a:t>helps ensure payroll (often a company’s biggest expense) is spent wisely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82D9D-B66D-E8F7-F056-E2136D475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FB4751-880F-D840-AAA9-3A15815CC996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Sagona Book" panose="02020503050505020204" pitchFamily="18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43E34"/>
              </a:solidFill>
              <a:effectLst/>
              <a:uLnTx/>
              <a:uFillTx/>
              <a:latin typeface="Sagona Book" panose="02020503050505020204" pitchFamily="18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A3CA6-EB12-872A-C409-E0FC6BCDCB04}"/>
              </a:ext>
            </a:extLst>
          </p:cNvPr>
          <p:cNvSpPr txBox="1"/>
          <p:nvPr/>
        </p:nvSpPr>
        <p:spPr>
          <a:xfrm>
            <a:off x="365022" y="1556929"/>
            <a:ext cx="10156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Stakeholders benefit both strategically and operationally by driving fairness, compliance, financial efficiency, and talent competitiveness.</a:t>
            </a:r>
          </a:p>
        </p:txBody>
      </p:sp>
    </p:spTree>
    <p:extLst>
      <p:ext uri="{BB962C8B-B14F-4D97-AF65-F5344CB8AC3E}">
        <p14:creationId xmlns:p14="http://schemas.microsoft.com/office/powerpoint/2010/main" val="206819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u="sng" dirty="0"/>
              <a:t>JUPYTER LAB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/>
          <a:lstStyle/>
          <a:p>
            <a:r>
              <a:rPr lang="en-US" dirty="0"/>
              <a:t>NOTEBOOK AND VISUAL AIDS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1628775"/>
            <a:ext cx="10360152" cy="914400"/>
          </a:xfrm>
        </p:spPr>
        <p:txBody>
          <a:bodyPr/>
          <a:lstStyle/>
          <a:p>
            <a:r>
              <a:rPr lang="en-US" u="sng" dirty="0"/>
              <a:t>EDA VISUALS AND PERFORMANCE PLOTTING</a:t>
            </a:r>
            <a:r>
              <a:rPr lang="en-US" sz="3200" u="sng" dirty="0"/>
              <a:t> </a:t>
            </a:r>
            <a:endParaRPr lang="en-US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2ADD8-325B-BBAB-1232-C64BE82315FD}"/>
              </a:ext>
            </a:extLst>
          </p:cNvPr>
          <p:cNvSpPr txBox="1"/>
          <p:nvPr/>
        </p:nvSpPr>
        <p:spPr>
          <a:xfrm>
            <a:off x="1042988" y="2918828"/>
            <a:ext cx="101060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TERMS TO CONSIDER: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RMSE measures the </a:t>
            </a:r>
            <a:r>
              <a:rPr lang="en-US" b="1" dirty="0"/>
              <a:t>average magnitude of prediction errors in your model</a:t>
            </a:r>
            <a:r>
              <a:rPr lang="en-US" dirty="0"/>
              <a:t>. It tells you how far, on average, your predicted values are from the actual values. The lower the score, the better.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MAE measures the </a:t>
            </a:r>
            <a:r>
              <a:rPr lang="en-US" b="1" dirty="0"/>
              <a:t>average absolute difference</a:t>
            </a:r>
            <a:r>
              <a:rPr lang="en-US" dirty="0"/>
              <a:t> between your model's predictions and the actual values. The lower the score, the better as it relates to model errors. 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R² score</a:t>
            </a:r>
            <a:r>
              <a:rPr lang="en-US" dirty="0"/>
              <a:t> tells you how well your </a:t>
            </a:r>
            <a:r>
              <a:rPr lang="en-US" b="1" dirty="0"/>
              <a:t>model explains the variance</a:t>
            </a:r>
            <a:r>
              <a:rPr lang="en-US" dirty="0"/>
              <a:t> in the target variable. It measures the </a:t>
            </a:r>
            <a:r>
              <a:rPr lang="en-US" b="1" dirty="0"/>
              <a:t>proportion of the variance</a:t>
            </a:r>
            <a:r>
              <a:rPr lang="en-US" dirty="0"/>
              <a:t> in the actual values that can be explained by the model's predictions. The higher the better approaching 1.0.</a:t>
            </a:r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13344-90EC-D455-A1CA-55DD66BD6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1E439-BAC3-7634-17C0-96E622B34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6DE244-8585-EFFE-580F-1EC74581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1137918"/>
            <a:ext cx="7430537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001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{BB6E2D2C-1B06-47D9-8707-48DB85038BF2}TF1ed9553b-00c4-4092-846a-c8f7f2908f3beecd942f_win32-8e33096c3cfc</Template>
  <TotalTime>15356</TotalTime>
  <Words>860</Words>
  <Application>Microsoft Office PowerPoint</Application>
  <PresentationFormat>Widescreen</PresentationFormat>
  <Paragraphs>117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Salary Analysis from Real Data Use ML to conduct salary analysis from an uneasy dataset and evaluate models’ performance.</vt:lpstr>
      <vt:lpstr>CONTENTS</vt:lpstr>
      <vt:lpstr>Introduction</vt:lpstr>
      <vt:lpstr>Business Context</vt:lpstr>
      <vt:lpstr>Why The Analysis Matters:</vt:lpstr>
      <vt:lpstr>Stakeholder Benefit:</vt:lpstr>
      <vt:lpstr>JUPYTER LAB</vt:lpstr>
      <vt:lpstr>EDA VISUALS AND PERFORMANCE PLOTTING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Model Analysis &amp; Insights </vt:lpstr>
      <vt:lpstr>Final Model Analysis and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Simpson</dc:creator>
  <cp:lastModifiedBy>Adam Simpson</cp:lastModifiedBy>
  <cp:revision>4</cp:revision>
  <dcterms:created xsi:type="dcterms:W3CDTF">2025-06-21T09:52:02Z</dcterms:created>
  <dcterms:modified xsi:type="dcterms:W3CDTF">2025-07-02T22:57:22Z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