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4"/>
  </p:notesMasterIdLst>
  <p:sldIdLst>
    <p:sldId id="320" r:id="rId5"/>
    <p:sldId id="321" r:id="rId6"/>
    <p:sldId id="322" r:id="rId7"/>
    <p:sldId id="323" r:id="rId8"/>
    <p:sldId id="339" r:id="rId9"/>
    <p:sldId id="338" r:id="rId10"/>
    <p:sldId id="325" r:id="rId11"/>
    <p:sldId id="324" r:id="rId12"/>
    <p:sldId id="326" r:id="rId13"/>
    <p:sldId id="327" r:id="rId14"/>
    <p:sldId id="328" r:id="rId15"/>
    <p:sldId id="329" r:id="rId16"/>
    <p:sldId id="333" r:id="rId17"/>
    <p:sldId id="334" r:id="rId18"/>
    <p:sldId id="335" r:id="rId19"/>
    <p:sldId id="331" r:id="rId20"/>
    <p:sldId id="337" r:id="rId21"/>
    <p:sldId id="332" r:id="rId22"/>
    <p:sldId id="33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8" autoAdjust="0"/>
  </p:normalViewPr>
  <p:slideViewPr>
    <p:cSldViewPr snapToGrid="0">
      <p:cViewPr>
        <p:scale>
          <a:sx n="100" d="100"/>
          <a:sy n="100" d="100"/>
        </p:scale>
        <p:origin x="990" y="17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solidFill>
                  <a:schemeClr val="bg1"/>
                </a:solidFill>
              </a:rPr>
              <a:t>Direct</a:t>
            </a:r>
            <a:r>
              <a:rPr lang="en-US" sz="2000" baseline="0" dirty="0">
                <a:solidFill>
                  <a:schemeClr val="bg1"/>
                </a:solidFill>
              </a:rPr>
              <a:t> Costs</a:t>
            </a:r>
            <a:endParaRPr lang="en-US" sz="2000" dirty="0">
              <a:solidFill>
                <a:schemeClr val="bg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2-89DB-4934-9EF4-507428DDAF93}"/>
              </c:ext>
            </c:extLst>
          </c:dPt>
          <c:dPt>
            <c:idx val="1"/>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1-89DB-4934-9EF4-507428DDAF93}"/>
              </c:ext>
            </c:extLst>
          </c:dPt>
          <c:dPt>
            <c:idx val="2"/>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4-89DB-4934-9EF4-507428DDAF93}"/>
              </c:ext>
            </c:extLst>
          </c:dPt>
          <c:dPt>
            <c:idx val="3"/>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3-89DB-4934-9EF4-507428DDAF93}"/>
              </c:ext>
            </c:extLst>
          </c:dPt>
          <c:cat>
            <c:strRef>
              <c:f>Sheet1!$A$2:$A$5</c:f>
              <c:strCache>
                <c:ptCount val="4"/>
                <c:pt idx="0">
                  <c:v>Recruiting and Hiring</c:v>
                </c:pt>
                <c:pt idx="1">
                  <c:v>Onboarding</c:v>
                </c:pt>
                <c:pt idx="2">
                  <c:v>Training</c:v>
                </c:pt>
                <c:pt idx="3">
                  <c:v>Lost Sales</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89DB-4934-9EF4-507428DDAF93}"/>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a:t>Indirect Costs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2">
                  <a:shade val="65000"/>
                </a:schemeClr>
              </a:solidFill>
              <a:ln w="19050">
                <a:solidFill>
                  <a:schemeClr val="lt1"/>
                </a:solidFill>
              </a:ln>
              <a:effectLst/>
            </c:spPr>
            <c:extLst>
              <c:ext xmlns:c16="http://schemas.microsoft.com/office/drawing/2014/chart" uri="{C3380CC4-5D6E-409C-BE32-E72D297353CC}">
                <c16:uniqueId val="{00000001-7178-487E-844E-4CB5D2A163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78-487E-844E-4CB5D2A163DD}"/>
              </c:ext>
            </c:extLst>
          </c:dPt>
          <c:dPt>
            <c:idx val="2"/>
            <c:bubble3D val="0"/>
            <c:spPr>
              <a:solidFill>
                <a:schemeClr val="accent2">
                  <a:tint val="65000"/>
                </a:schemeClr>
              </a:solidFill>
              <a:ln w="19050">
                <a:solidFill>
                  <a:schemeClr val="lt1"/>
                </a:solidFill>
              </a:ln>
              <a:effectLst/>
            </c:spPr>
            <c:extLst>
              <c:ext xmlns:c16="http://schemas.microsoft.com/office/drawing/2014/chart" uri="{C3380CC4-5D6E-409C-BE32-E72D297353CC}">
                <c16:uniqueId val="{00000005-7178-487E-844E-4CB5D2A163DD}"/>
              </c:ext>
            </c:extLst>
          </c:dPt>
          <c:cat>
            <c:strRef>
              <c:f>Sheet1!$A$2:$A$4</c:f>
              <c:strCache>
                <c:ptCount val="3"/>
                <c:pt idx="0">
                  <c:v>Productivity Loss</c:v>
                </c:pt>
                <c:pt idx="1">
                  <c:v>Knowledge Loss</c:v>
                </c:pt>
                <c:pt idx="2">
                  <c:v>Low Morale</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8-7178-487E-844E-4CB5D2A163DD}"/>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EEAF4-01BC-44EA-8F61-229055CEBB67}" type="doc">
      <dgm:prSet loTypeId="urn:microsoft.com/office/officeart/2005/8/layout/radial4" loCatId="relationship" qsTypeId="urn:microsoft.com/office/officeart/2005/8/quickstyle/simple1" qsCatId="simple" csTypeId="urn:microsoft.com/office/officeart/2005/8/colors/accent2_2" csCatId="accent2" phldr="1"/>
      <dgm:spPr/>
      <dgm:t>
        <a:bodyPr/>
        <a:lstStyle/>
        <a:p>
          <a:endParaRPr lang="en-US"/>
        </a:p>
      </dgm:t>
    </dgm:pt>
    <dgm:pt modelId="{7BEDE197-FFAF-40F3-9689-F4B07434147F}">
      <dgm:prSet phldrT="[Text]" custT="1"/>
      <dgm:spPr/>
      <dgm:t>
        <a:bodyPr/>
        <a:lstStyle/>
        <a:p>
          <a:r>
            <a:rPr lang="en-US" sz="2800" dirty="0"/>
            <a:t>Senior</a:t>
          </a:r>
        </a:p>
        <a:p>
          <a:r>
            <a:rPr lang="en-US" sz="2800" dirty="0"/>
            <a:t>Leadership</a:t>
          </a:r>
        </a:p>
      </dgm:t>
    </dgm:pt>
    <dgm:pt modelId="{071422A5-7F4E-4A78-9BFC-BAE34A3A6A9B}" type="parTrans" cxnId="{5F56827B-53FF-4529-9800-E23A78675346}">
      <dgm:prSet/>
      <dgm:spPr/>
      <dgm:t>
        <a:bodyPr/>
        <a:lstStyle/>
        <a:p>
          <a:endParaRPr lang="en-US"/>
        </a:p>
      </dgm:t>
    </dgm:pt>
    <dgm:pt modelId="{E5C8BB67-9D0B-4E2A-84C6-1096F4358B58}" type="sibTrans" cxnId="{5F56827B-53FF-4529-9800-E23A78675346}">
      <dgm:prSet/>
      <dgm:spPr/>
      <dgm:t>
        <a:bodyPr/>
        <a:lstStyle/>
        <a:p>
          <a:endParaRPr lang="en-US"/>
        </a:p>
      </dgm:t>
    </dgm:pt>
    <dgm:pt modelId="{35DDC73D-9EB1-4866-BFF4-258F293F4EB7}">
      <dgm:prSet phldrT="[Text]" custT="1"/>
      <dgm:spPr/>
      <dgm:t>
        <a:bodyPr/>
        <a:lstStyle/>
        <a:p>
          <a:r>
            <a:rPr lang="en-US" sz="2000" dirty="0"/>
            <a:t>Human</a:t>
          </a:r>
        </a:p>
        <a:p>
          <a:r>
            <a:rPr lang="en-US" sz="2000" dirty="0"/>
            <a:t>Resources</a:t>
          </a:r>
        </a:p>
      </dgm:t>
    </dgm:pt>
    <dgm:pt modelId="{23959DDD-10AD-4C46-85B8-1C6AF5BF87BA}" type="parTrans" cxnId="{ABBA331E-CEF0-40C9-AADB-74FA71CEC711}">
      <dgm:prSet/>
      <dgm:spPr/>
      <dgm:t>
        <a:bodyPr/>
        <a:lstStyle/>
        <a:p>
          <a:endParaRPr lang="en-US"/>
        </a:p>
      </dgm:t>
    </dgm:pt>
    <dgm:pt modelId="{E910B920-E434-4318-94E9-3F52F46C803A}" type="sibTrans" cxnId="{ABBA331E-CEF0-40C9-AADB-74FA71CEC711}">
      <dgm:prSet/>
      <dgm:spPr/>
      <dgm:t>
        <a:bodyPr/>
        <a:lstStyle/>
        <a:p>
          <a:endParaRPr lang="en-US"/>
        </a:p>
      </dgm:t>
    </dgm:pt>
    <dgm:pt modelId="{1ED5A782-2D44-4F80-9D19-0AAF4D0E2865}">
      <dgm:prSet phldrT="[Text]" custT="1"/>
      <dgm:spPr/>
      <dgm:t>
        <a:bodyPr/>
        <a:lstStyle/>
        <a:p>
          <a:r>
            <a:rPr lang="en-US" sz="2000" dirty="0"/>
            <a:t>Potential Expansion: Employee Engagement Team</a:t>
          </a:r>
        </a:p>
        <a:p>
          <a:r>
            <a:rPr lang="en-US" sz="1000" dirty="0"/>
            <a:t>Improves Retention and Reduces Turnover</a:t>
          </a:r>
        </a:p>
        <a:p>
          <a:r>
            <a:rPr lang="en-US" sz="1000" dirty="0"/>
            <a:t>Boosts Productivity and Performance</a:t>
          </a:r>
        </a:p>
        <a:p>
          <a:r>
            <a:rPr lang="en-US" sz="1000" dirty="0"/>
            <a:t>Enhances Employee Experience and Morale</a:t>
          </a:r>
        </a:p>
        <a:p>
          <a:r>
            <a:rPr lang="en-US" sz="1000" dirty="0"/>
            <a:t>Drives Culture and Values</a:t>
          </a:r>
        </a:p>
        <a:p>
          <a:r>
            <a:rPr lang="en-US" sz="1000" dirty="0"/>
            <a:t>Supports Leadership with Data and Insights</a:t>
          </a:r>
        </a:p>
        <a:p>
          <a:r>
            <a:rPr lang="en-US" sz="1000" dirty="0"/>
            <a:t>Encourages Innovation and Collaboration</a:t>
          </a:r>
        </a:p>
      </dgm:t>
    </dgm:pt>
    <dgm:pt modelId="{508D334E-8C80-45BF-8923-F640518ADE29}" type="parTrans" cxnId="{74558B6B-480F-47D6-AC72-282F4A8D00EB}">
      <dgm:prSet/>
      <dgm:spPr/>
      <dgm:t>
        <a:bodyPr/>
        <a:lstStyle/>
        <a:p>
          <a:endParaRPr lang="en-US"/>
        </a:p>
      </dgm:t>
    </dgm:pt>
    <dgm:pt modelId="{F2BCCBE9-3D74-415E-BD03-0497EC65A636}" type="sibTrans" cxnId="{74558B6B-480F-47D6-AC72-282F4A8D00EB}">
      <dgm:prSet/>
      <dgm:spPr/>
      <dgm:t>
        <a:bodyPr/>
        <a:lstStyle/>
        <a:p>
          <a:endParaRPr lang="en-US"/>
        </a:p>
      </dgm:t>
    </dgm:pt>
    <dgm:pt modelId="{8BC3B29C-CCAB-4B57-B0ED-3ACBAB2DFDA3}">
      <dgm:prSet phldrT="[Text]" custT="1"/>
      <dgm:spPr/>
      <dgm:t>
        <a:bodyPr/>
        <a:lstStyle/>
        <a:p>
          <a:r>
            <a:rPr lang="en-US" sz="2000" dirty="0"/>
            <a:t>Finance</a:t>
          </a:r>
        </a:p>
        <a:p>
          <a:r>
            <a:rPr lang="en-US" sz="2000" dirty="0"/>
            <a:t>Department</a:t>
          </a:r>
        </a:p>
      </dgm:t>
    </dgm:pt>
    <dgm:pt modelId="{A3AFE1C2-D515-44C2-B6AF-9434D442D36D}" type="parTrans" cxnId="{098A08E7-DB10-4E00-9E65-E263A410DABD}">
      <dgm:prSet/>
      <dgm:spPr/>
      <dgm:t>
        <a:bodyPr/>
        <a:lstStyle/>
        <a:p>
          <a:endParaRPr lang="en-US"/>
        </a:p>
      </dgm:t>
    </dgm:pt>
    <dgm:pt modelId="{FC2ACAF3-6958-439C-96CB-CD9F91628DC2}" type="sibTrans" cxnId="{098A08E7-DB10-4E00-9E65-E263A410DABD}">
      <dgm:prSet/>
      <dgm:spPr/>
      <dgm:t>
        <a:bodyPr/>
        <a:lstStyle/>
        <a:p>
          <a:endParaRPr lang="en-US"/>
        </a:p>
      </dgm:t>
    </dgm:pt>
    <dgm:pt modelId="{AB42976F-16F6-4551-8E63-B5545C80EA12}" type="pres">
      <dgm:prSet presAssocID="{E28EEAF4-01BC-44EA-8F61-229055CEBB67}" presName="cycle" presStyleCnt="0">
        <dgm:presLayoutVars>
          <dgm:chMax val="1"/>
          <dgm:dir/>
          <dgm:animLvl val="ctr"/>
          <dgm:resizeHandles val="exact"/>
        </dgm:presLayoutVars>
      </dgm:prSet>
      <dgm:spPr/>
    </dgm:pt>
    <dgm:pt modelId="{38A7EB9D-CAF7-4713-BA98-D49087F8632E}" type="pres">
      <dgm:prSet presAssocID="{7BEDE197-FFAF-40F3-9689-F4B07434147F}" presName="centerShape" presStyleLbl="node0" presStyleIdx="0" presStyleCnt="1" custScaleX="114822" custScaleY="93361" custLinFactNeighborX="-2007" custLinFactNeighborY="-51608"/>
      <dgm:spPr/>
    </dgm:pt>
    <dgm:pt modelId="{ABC34C0C-75E0-4DE9-8FC4-DABA36A1EF60}" type="pres">
      <dgm:prSet presAssocID="{23959DDD-10AD-4C46-85B8-1C6AF5BF87BA}" presName="parTrans" presStyleLbl="bgSibTrans2D1" presStyleIdx="0" presStyleCnt="3"/>
      <dgm:spPr/>
    </dgm:pt>
    <dgm:pt modelId="{1FF9D798-F880-4BF2-9D84-7AC36CD3B5D8}" type="pres">
      <dgm:prSet presAssocID="{35DDC73D-9EB1-4866-BFF4-258F293F4EB7}" presName="node" presStyleLbl="node1" presStyleIdx="0" presStyleCnt="3" custRadScaleRad="117668" custRadScaleInc="-11017">
        <dgm:presLayoutVars>
          <dgm:bulletEnabled val="1"/>
        </dgm:presLayoutVars>
      </dgm:prSet>
      <dgm:spPr/>
    </dgm:pt>
    <dgm:pt modelId="{D6E9D81B-49BF-4A3C-9AF0-3E8A6D053376}" type="pres">
      <dgm:prSet presAssocID="{508D334E-8C80-45BF-8923-F640518ADE29}" presName="parTrans" presStyleLbl="bgSibTrans2D1" presStyleIdx="1" presStyleCnt="3"/>
      <dgm:spPr/>
    </dgm:pt>
    <dgm:pt modelId="{C265909A-05EE-491F-8402-F90DF7CC9AC9}" type="pres">
      <dgm:prSet presAssocID="{1ED5A782-2D44-4F80-9D19-0AAF4D0E2865}" presName="node" presStyleLbl="node1" presStyleIdx="1" presStyleCnt="3" custScaleX="256137" custRadScaleRad="2243" custRadScaleInc="-209331">
        <dgm:presLayoutVars>
          <dgm:bulletEnabled val="1"/>
        </dgm:presLayoutVars>
      </dgm:prSet>
      <dgm:spPr/>
    </dgm:pt>
    <dgm:pt modelId="{F82ADD83-8404-40F9-B7DC-335EB959F868}" type="pres">
      <dgm:prSet presAssocID="{A3AFE1C2-D515-44C2-B6AF-9434D442D36D}" presName="parTrans" presStyleLbl="bgSibTrans2D1" presStyleIdx="2" presStyleCnt="3"/>
      <dgm:spPr/>
    </dgm:pt>
    <dgm:pt modelId="{97FB4A14-EA93-48A1-AE83-A961395D9DF3}" type="pres">
      <dgm:prSet presAssocID="{8BC3B29C-CCAB-4B57-B0ED-3ACBAB2DFDA3}" presName="node" presStyleLbl="node1" presStyleIdx="2" presStyleCnt="3" custRadScaleRad="100059" custRadScaleInc="-351">
        <dgm:presLayoutVars>
          <dgm:bulletEnabled val="1"/>
        </dgm:presLayoutVars>
      </dgm:prSet>
      <dgm:spPr/>
    </dgm:pt>
  </dgm:ptLst>
  <dgm:cxnLst>
    <dgm:cxn modelId="{FBCDF312-6AEF-4A43-9F18-25FD94050E9F}" type="presOf" srcId="{23959DDD-10AD-4C46-85B8-1C6AF5BF87BA}" destId="{ABC34C0C-75E0-4DE9-8FC4-DABA36A1EF60}" srcOrd="0" destOrd="0" presId="urn:microsoft.com/office/officeart/2005/8/layout/radial4"/>
    <dgm:cxn modelId="{CD9C2213-328D-40D7-8F95-7D408FD16A8D}" type="presOf" srcId="{8BC3B29C-CCAB-4B57-B0ED-3ACBAB2DFDA3}" destId="{97FB4A14-EA93-48A1-AE83-A961395D9DF3}" srcOrd="0" destOrd="0" presId="urn:microsoft.com/office/officeart/2005/8/layout/radial4"/>
    <dgm:cxn modelId="{D66C3718-DC35-4BC5-A296-146B265EE16B}" type="presOf" srcId="{A3AFE1C2-D515-44C2-B6AF-9434D442D36D}" destId="{F82ADD83-8404-40F9-B7DC-335EB959F868}" srcOrd="0" destOrd="0" presId="urn:microsoft.com/office/officeart/2005/8/layout/radial4"/>
    <dgm:cxn modelId="{ABBA331E-CEF0-40C9-AADB-74FA71CEC711}" srcId="{7BEDE197-FFAF-40F3-9689-F4B07434147F}" destId="{35DDC73D-9EB1-4866-BFF4-258F293F4EB7}" srcOrd="0" destOrd="0" parTransId="{23959DDD-10AD-4C46-85B8-1C6AF5BF87BA}" sibTransId="{E910B920-E434-4318-94E9-3F52F46C803A}"/>
    <dgm:cxn modelId="{1E4F3E3E-2290-4729-B5BE-D6C940F8B29A}" type="presOf" srcId="{E28EEAF4-01BC-44EA-8F61-229055CEBB67}" destId="{AB42976F-16F6-4551-8E63-B5545C80EA12}" srcOrd="0" destOrd="0" presId="urn:microsoft.com/office/officeart/2005/8/layout/radial4"/>
    <dgm:cxn modelId="{74558B6B-480F-47D6-AC72-282F4A8D00EB}" srcId="{7BEDE197-FFAF-40F3-9689-F4B07434147F}" destId="{1ED5A782-2D44-4F80-9D19-0AAF4D0E2865}" srcOrd="1" destOrd="0" parTransId="{508D334E-8C80-45BF-8923-F640518ADE29}" sibTransId="{F2BCCBE9-3D74-415E-BD03-0497EC65A636}"/>
    <dgm:cxn modelId="{AC14CE7A-F312-47F4-BBD2-93EE57E3EE5E}" type="presOf" srcId="{7BEDE197-FFAF-40F3-9689-F4B07434147F}" destId="{38A7EB9D-CAF7-4713-BA98-D49087F8632E}" srcOrd="0" destOrd="0" presId="urn:microsoft.com/office/officeart/2005/8/layout/radial4"/>
    <dgm:cxn modelId="{5F56827B-53FF-4529-9800-E23A78675346}" srcId="{E28EEAF4-01BC-44EA-8F61-229055CEBB67}" destId="{7BEDE197-FFAF-40F3-9689-F4B07434147F}" srcOrd="0" destOrd="0" parTransId="{071422A5-7F4E-4A78-9BFC-BAE34A3A6A9B}" sibTransId="{E5C8BB67-9D0B-4E2A-84C6-1096F4358B58}"/>
    <dgm:cxn modelId="{5535EE9A-2AE4-4711-B723-07C47356929A}" type="presOf" srcId="{35DDC73D-9EB1-4866-BFF4-258F293F4EB7}" destId="{1FF9D798-F880-4BF2-9D84-7AC36CD3B5D8}" srcOrd="0" destOrd="0" presId="urn:microsoft.com/office/officeart/2005/8/layout/radial4"/>
    <dgm:cxn modelId="{4D1A0EAB-E5A4-4215-9648-24D4BA74D29B}" type="presOf" srcId="{1ED5A782-2D44-4F80-9D19-0AAF4D0E2865}" destId="{C265909A-05EE-491F-8402-F90DF7CC9AC9}" srcOrd="0" destOrd="0" presId="urn:microsoft.com/office/officeart/2005/8/layout/radial4"/>
    <dgm:cxn modelId="{098A08E7-DB10-4E00-9E65-E263A410DABD}" srcId="{7BEDE197-FFAF-40F3-9689-F4B07434147F}" destId="{8BC3B29C-CCAB-4B57-B0ED-3ACBAB2DFDA3}" srcOrd="2" destOrd="0" parTransId="{A3AFE1C2-D515-44C2-B6AF-9434D442D36D}" sibTransId="{FC2ACAF3-6958-439C-96CB-CD9F91628DC2}"/>
    <dgm:cxn modelId="{E6C205F5-113B-42AF-80D8-9FCF3FD5660E}" type="presOf" srcId="{508D334E-8C80-45BF-8923-F640518ADE29}" destId="{D6E9D81B-49BF-4A3C-9AF0-3E8A6D053376}" srcOrd="0" destOrd="0" presId="urn:microsoft.com/office/officeart/2005/8/layout/radial4"/>
    <dgm:cxn modelId="{3A4DD485-8435-43B9-9AEF-EDC5E6735A57}" type="presParOf" srcId="{AB42976F-16F6-4551-8E63-B5545C80EA12}" destId="{38A7EB9D-CAF7-4713-BA98-D49087F8632E}" srcOrd="0" destOrd="0" presId="urn:microsoft.com/office/officeart/2005/8/layout/radial4"/>
    <dgm:cxn modelId="{167AE887-D893-4708-976E-13CFA106DE09}" type="presParOf" srcId="{AB42976F-16F6-4551-8E63-B5545C80EA12}" destId="{ABC34C0C-75E0-4DE9-8FC4-DABA36A1EF60}" srcOrd="1" destOrd="0" presId="urn:microsoft.com/office/officeart/2005/8/layout/radial4"/>
    <dgm:cxn modelId="{8578DA79-0D48-4AA5-9E99-D867B648520E}" type="presParOf" srcId="{AB42976F-16F6-4551-8E63-B5545C80EA12}" destId="{1FF9D798-F880-4BF2-9D84-7AC36CD3B5D8}" srcOrd="2" destOrd="0" presId="urn:microsoft.com/office/officeart/2005/8/layout/radial4"/>
    <dgm:cxn modelId="{3DA6BB23-A0AB-46CD-81F2-E9A355FBEE05}" type="presParOf" srcId="{AB42976F-16F6-4551-8E63-B5545C80EA12}" destId="{D6E9D81B-49BF-4A3C-9AF0-3E8A6D053376}" srcOrd="3" destOrd="0" presId="urn:microsoft.com/office/officeart/2005/8/layout/radial4"/>
    <dgm:cxn modelId="{0D9801BD-4782-424C-AF27-70A2516DB9FA}" type="presParOf" srcId="{AB42976F-16F6-4551-8E63-B5545C80EA12}" destId="{C265909A-05EE-491F-8402-F90DF7CC9AC9}" srcOrd="4" destOrd="0" presId="urn:microsoft.com/office/officeart/2005/8/layout/radial4"/>
    <dgm:cxn modelId="{27CD5A35-AE1A-4715-BFD4-1FE0806251EE}" type="presParOf" srcId="{AB42976F-16F6-4551-8E63-B5545C80EA12}" destId="{F82ADD83-8404-40F9-B7DC-335EB959F868}" srcOrd="5" destOrd="0" presId="urn:microsoft.com/office/officeart/2005/8/layout/radial4"/>
    <dgm:cxn modelId="{D560D3F3-776A-444D-8E4F-97B919BA8211}" type="presParOf" srcId="{AB42976F-16F6-4551-8E63-B5545C80EA12}" destId="{97FB4A14-EA93-48A1-AE83-A961395D9DF3}"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8A785-DC9C-4B2D-AC5C-114F649B13C7}"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EB88DF0-5719-47E0-A28F-BEA291D89CFB}">
      <dgm:prSet/>
      <dgm:spPr/>
      <dgm:t>
        <a:bodyPr/>
        <a:lstStyle/>
        <a:p>
          <a:r>
            <a:rPr lang="en-US" b="0" i="0" dirty="0"/>
            <a:t>Source: IBM HR Analytics Employee Attrition dataset (Kaggle)</a:t>
          </a:r>
          <a:endParaRPr lang="en-US" dirty="0"/>
        </a:p>
      </dgm:t>
    </dgm:pt>
    <dgm:pt modelId="{202A7F0D-25F0-4E1F-8FAE-D41F3F7863BA}" type="parTrans" cxnId="{B4E7B443-8801-4A20-914C-72AE4D3CC611}">
      <dgm:prSet/>
      <dgm:spPr/>
      <dgm:t>
        <a:bodyPr/>
        <a:lstStyle/>
        <a:p>
          <a:endParaRPr lang="en-US"/>
        </a:p>
      </dgm:t>
    </dgm:pt>
    <dgm:pt modelId="{C3A0C2F2-9032-44B0-B846-A2711BA70683}" type="sibTrans" cxnId="{B4E7B443-8801-4A20-914C-72AE4D3CC611}">
      <dgm:prSet/>
      <dgm:spPr/>
      <dgm:t>
        <a:bodyPr/>
        <a:lstStyle/>
        <a:p>
          <a:endParaRPr lang="en-US"/>
        </a:p>
      </dgm:t>
    </dgm:pt>
    <dgm:pt modelId="{A68CFE5C-1982-499B-A608-99D8A1D1FC02}">
      <dgm:prSet/>
      <dgm:spPr/>
      <dgm:t>
        <a:bodyPr/>
        <a:lstStyle/>
        <a:p>
          <a:r>
            <a:rPr lang="en-US" b="0" i="0" dirty="0"/>
            <a:t>Records: 1470 employees</a:t>
          </a:r>
          <a:endParaRPr lang="en-US" dirty="0"/>
        </a:p>
      </dgm:t>
    </dgm:pt>
    <dgm:pt modelId="{1006E319-1B76-40B0-B9FA-0AA53AA04E16}" type="parTrans" cxnId="{5E22190C-43F7-4703-A0E6-52511CDA3CD5}">
      <dgm:prSet/>
      <dgm:spPr/>
      <dgm:t>
        <a:bodyPr/>
        <a:lstStyle/>
        <a:p>
          <a:endParaRPr lang="en-US"/>
        </a:p>
      </dgm:t>
    </dgm:pt>
    <dgm:pt modelId="{DB13221F-EC57-4EC9-86E4-19A3A137B2F2}" type="sibTrans" cxnId="{5E22190C-43F7-4703-A0E6-52511CDA3CD5}">
      <dgm:prSet/>
      <dgm:spPr/>
      <dgm:t>
        <a:bodyPr/>
        <a:lstStyle/>
        <a:p>
          <a:endParaRPr lang="en-US"/>
        </a:p>
      </dgm:t>
    </dgm:pt>
    <dgm:pt modelId="{9C8A610E-1E11-4D23-A6DD-02CE7BC86A65}">
      <dgm:prSet/>
      <dgm:spPr/>
      <dgm:t>
        <a:bodyPr/>
        <a:lstStyle/>
        <a:p>
          <a:r>
            <a:rPr lang="en-US" b="0" i="0" dirty="0"/>
            <a:t>Features: 35 employee and job-related variables</a:t>
          </a:r>
          <a:endParaRPr lang="en-US" dirty="0"/>
        </a:p>
      </dgm:t>
    </dgm:pt>
    <dgm:pt modelId="{4C0611D4-652D-40A5-B9A9-E0858E7191D4}" type="parTrans" cxnId="{370DA06E-AFB9-489E-8313-8A120F825C03}">
      <dgm:prSet/>
      <dgm:spPr/>
      <dgm:t>
        <a:bodyPr/>
        <a:lstStyle/>
        <a:p>
          <a:endParaRPr lang="en-US"/>
        </a:p>
      </dgm:t>
    </dgm:pt>
    <dgm:pt modelId="{D178F6CC-F407-4F00-ADCC-982584C46CA6}" type="sibTrans" cxnId="{370DA06E-AFB9-489E-8313-8A120F825C03}">
      <dgm:prSet/>
      <dgm:spPr/>
      <dgm:t>
        <a:bodyPr/>
        <a:lstStyle/>
        <a:p>
          <a:endParaRPr lang="en-US"/>
        </a:p>
      </dgm:t>
    </dgm:pt>
    <dgm:pt modelId="{DCE8CF89-B29A-42E0-855A-0A0380B51393}">
      <dgm:prSet/>
      <dgm:spPr/>
      <dgm:t>
        <a:bodyPr/>
        <a:lstStyle/>
        <a:p>
          <a:r>
            <a:rPr lang="en-US" b="0" i="0" dirty="0"/>
            <a:t>Target Variable: Attrition (Yes/No)</a:t>
          </a:r>
          <a:endParaRPr lang="en-US" dirty="0"/>
        </a:p>
      </dgm:t>
    </dgm:pt>
    <dgm:pt modelId="{386BFC97-DD7E-4620-AEDA-AC7D803820CE}" type="parTrans" cxnId="{87695EAE-0084-43F0-8EA2-1A419CA20791}">
      <dgm:prSet/>
      <dgm:spPr/>
      <dgm:t>
        <a:bodyPr/>
        <a:lstStyle/>
        <a:p>
          <a:endParaRPr lang="en-US"/>
        </a:p>
      </dgm:t>
    </dgm:pt>
    <dgm:pt modelId="{88AF14BB-7A58-4649-81A5-00390E9682FB}" type="sibTrans" cxnId="{87695EAE-0084-43F0-8EA2-1A419CA20791}">
      <dgm:prSet/>
      <dgm:spPr/>
      <dgm:t>
        <a:bodyPr/>
        <a:lstStyle/>
        <a:p>
          <a:endParaRPr lang="en-US"/>
        </a:p>
      </dgm:t>
    </dgm:pt>
    <dgm:pt modelId="{1DC5BA94-816D-4F21-A29F-80DD7F98AF79}">
      <dgm:prSet/>
      <dgm:spPr/>
      <dgm:t>
        <a:bodyPr/>
        <a:lstStyle/>
        <a:p>
          <a:r>
            <a:rPr lang="en-US" b="0" i="0" dirty="0"/>
            <a:t>Simulated NLP exercise</a:t>
          </a:r>
          <a:endParaRPr lang="en-US" dirty="0"/>
        </a:p>
      </dgm:t>
    </dgm:pt>
    <dgm:pt modelId="{78D1BA33-C9E7-4CBB-ACF5-D55A49F2A7B0}" type="parTrans" cxnId="{40A8C8F1-93EC-49D2-A05E-958D3D0C052A}">
      <dgm:prSet/>
      <dgm:spPr/>
      <dgm:t>
        <a:bodyPr/>
        <a:lstStyle/>
        <a:p>
          <a:endParaRPr lang="en-US"/>
        </a:p>
      </dgm:t>
    </dgm:pt>
    <dgm:pt modelId="{B5E4F1AE-7C15-40B3-96D7-15710DE607AB}" type="sibTrans" cxnId="{40A8C8F1-93EC-49D2-A05E-958D3D0C052A}">
      <dgm:prSet/>
      <dgm:spPr/>
      <dgm:t>
        <a:bodyPr/>
        <a:lstStyle/>
        <a:p>
          <a:endParaRPr lang="en-US"/>
        </a:p>
      </dgm:t>
    </dgm:pt>
    <dgm:pt modelId="{BF72285A-F1F5-4328-8F8A-5D9AF97D2287}" type="pres">
      <dgm:prSet presAssocID="{F5B8A785-DC9C-4B2D-AC5C-114F649B13C7}" presName="diagram" presStyleCnt="0">
        <dgm:presLayoutVars>
          <dgm:dir/>
          <dgm:resizeHandles val="exact"/>
        </dgm:presLayoutVars>
      </dgm:prSet>
      <dgm:spPr/>
    </dgm:pt>
    <dgm:pt modelId="{7916ADC3-AECF-481B-BBF2-77945EF12BC4}" type="pres">
      <dgm:prSet presAssocID="{3EB88DF0-5719-47E0-A28F-BEA291D89CFB}" presName="node" presStyleLbl="node1" presStyleIdx="0" presStyleCnt="5">
        <dgm:presLayoutVars>
          <dgm:bulletEnabled val="1"/>
        </dgm:presLayoutVars>
      </dgm:prSet>
      <dgm:spPr/>
    </dgm:pt>
    <dgm:pt modelId="{0B55714F-F6DA-4786-AEC0-3518C76E92F2}" type="pres">
      <dgm:prSet presAssocID="{C3A0C2F2-9032-44B0-B846-A2711BA70683}" presName="sibTrans" presStyleCnt="0"/>
      <dgm:spPr/>
    </dgm:pt>
    <dgm:pt modelId="{DA6CF9D3-5B81-4108-A4D5-A1689CDF9845}" type="pres">
      <dgm:prSet presAssocID="{A68CFE5C-1982-499B-A608-99D8A1D1FC02}" presName="node" presStyleLbl="node1" presStyleIdx="1" presStyleCnt="5">
        <dgm:presLayoutVars>
          <dgm:bulletEnabled val="1"/>
        </dgm:presLayoutVars>
      </dgm:prSet>
      <dgm:spPr/>
    </dgm:pt>
    <dgm:pt modelId="{0B44B195-48D7-44B5-AFCD-9326998E6199}" type="pres">
      <dgm:prSet presAssocID="{DB13221F-EC57-4EC9-86E4-19A3A137B2F2}" presName="sibTrans" presStyleCnt="0"/>
      <dgm:spPr/>
    </dgm:pt>
    <dgm:pt modelId="{46F65E59-90EF-462F-97CD-7DF2BDFFFCD4}" type="pres">
      <dgm:prSet presAssocID="{9C8A610E-1E11-4D23-A6DD-02CE7BC86A65}" presName="node" presStyleLbl="node1" presStyleIdx="2" presStyleCnt="5">
        <dgm:presLayoutVars>
          <dgm:bulletEnabled val="1"/>
        </dgm:presLayoutVars>
      </dgm:prSet>
      <dgm:spPr/>
    </dgm:pt>
    <dgm:pt modelId="{9BB474FE-9DC5-42A5-9EC6-06D1DD535A5F}" type="pres">
      <dgm:prSet presAssocID="{D178F6CC-F407-4F00-ADCC-982584C46CA6}" presName="sibTrans" presStyleCnt="0"/>
      <dgm:spPr/>
    </dgm:pt>
    <dgm:pt modelId="{38181D2D-136B-4ACE-83EB-223FADCB0286}" type="pres">
      <dgm:prSet presAssocID="{DCE8CF89-B29A-42E0-855A-0A0380B51393}" presName="node" presStyleLbl="node1" presStyleIdx="3" presStyleCnt="5">
        <dgm:presLayoutVars>
          <dgm:bulletEnabled val="1"/>
        </dgm:presLayoutVars>
      </dgm:prSet>
      <dgm:spPr/>
    </dgm:pt>
    <dgm:pt modelId="{26634EC0-5A5E-4A60-A7D2-0349EA1911D9}" type="pres">
      <dgm:prSet presAssocID="{88AF14BB-7A58-4649-81A5-00390E9682FB}" presName="sibTrans" presStyleCnt="0"/>
      <dgm:spPr/>
    </dgm:pt>
    <dgm:pt modelId="{7460B7EB-2DA6-432E-82D1-3993CB30710C}" type="pres">
      <dgm:prSet presAssocID="{1DC5BA94-816D-4F21-A29F-80DD7F98AF79}" presName="node" presStyleLbl="node1" presStyleIdx="4" presStyleCnt="5">
        <dgm:presLayoutVars>
          <dgm:bulletEnabled val="1"/>
        </dgm:presLayoutVars>
      </dgm:prSet>
      <dgm:spPr/>
    </dgm:pt>
  </dgm:ptLst>
  <dgm:cxnLst>
    <dgm:cxn modelId="{5E22190C-43F7-4703-A0E6-52511CDA3CD5}" srcId="{F5B8A785-DC9C-4B2D-AC5C-114F649B13C7}" destId="{A68CFE5C-1982-499B-A608-99D8A1D1FC02}" srcOrd="1" destOrd="0" parTransId="{1006E319-1B76-40B0-B9FA-0AA53AA04E16}" sibTransId="{DB13221F-EC57-4EC9-86E4-19A3A137B2F2}"/>
    <dgm:cxn modelId="{79A5E018-E2DA-4023-AA9D-CC34CB93655F}" type="presOf" srcId="{F5B8A785-DC9C-4B2D-AC5C-114F649B13C7}" destId="{BF72285A-F1F5-4328-8F8A-5D9AF97D2287}" srcOrd="0" destOrd="0" presId="urn:microsoft.com/office/officeart/2005/8/layout/default"/>
    <dgm:cxn modelId="{D838051D-6518-45CD-9083-E88BD2D974BC}" type="presOf" srcId="{A68CFE5C-1982-499B-A608-99D8A1D1FC02}" destId="{DA6CF9D3-5B81-4108-A4D5-A1689CDF9845}" srcOrd="0" destOrd="0" presId="urn:microsoft.com/office/officeart/2005/8/layout/default"/>
    <dgm:cxn modelId="{164BA123-D9DE-4033-8EB6-465DAFC8FA95}" type="presOf" srcId="{DCE8CF89-B29A-42E0-855A-0A0380B51393}" destId="{38181D2D-136B-4ACE-83EB-223FADCB0286}" srcOrd="0" destOrd="0" presId="urn:microsoft.com/office/officeart/2005/8/layout/default"/>
    <dgm:cxn modelId="{B4E7B443-8801-4A20-914C-72AE4D3CC611}" srcId="{F5B8A785-DC9C-4B2D-AC5C-114F649B13C7}" destId="{3EB88DF0-5719-47E0-A28F-BEA291D89CFB}" srcOrd="0" destOrd="0" parTransId="{202A7F0D-25F0-4E1F-8FAE-D41F3F7863BA}" sibTransId="{C3A0C2F2-9032-44B0-B846-A2711BA70683}"/>
    <dgm:cxn modelId="{370DA06E-AFB9-489E-8313-8A120F825C03}" srcId="{F5B8A785-DC9C-4B2D-AC5C-114F649B13C7}" destId="{9C8A610E-1E11-4D23-A6DD-02CE7BC86A65}" srcOrd="2" destOrd="0" parTransId="{4C0611D4-652D-40A5-B9A9-E0858E7191D4}" sibTransId="{D178F6CC-F407-4F00-ADCC-982584C46CA6}"/>
    <dgm:cxn modelId="{D3DEBB98-0F9D-4DA1-919C-39A0F345A51B}" type="presOf" srcId="{9C8A610E-1E11-4D23-A6DD-02CE7BC86A65}" destId="{46F65E59-90EF-462F-97CD-7DF2BDFFFCD4}" srcOrd="0" destOrd="0" presId="urn:microsoft.com/office/officeart/2005/8/layout/default"/>
    <dgm:cxn modelId="{87695EAE-0084-43F0-8EA2-1A419CA20791}" srcId="{F5B8A785-DC9C-4B2D-AC5C-114F649B13C7}" destId="{DCE8CF89-B29A-42E0-855A-0A0380B51393}" srcOrd="3" destOrd="0" parTransId="{386BFC97-DD7E-4620-AEDA-AC7D803820CE}" sibTransId="{88AF14BB-7A58-4649-81A5-00390E9682FB}"/>
    <dgm:cxn modelId="{68E793BE-5D69-42C8-AED3-FDEAF4F57C59}" type="presOf" srcId="{1DC5BA94-816D-4F21-A29F-80DD7F98AF79}" destId="{7460B7EB-2DA6-432E-82D1-3993CB30710C}" srcOrd="0" destOrd="0" presId="urn:microsoft.com/office/officeart/2005/8/layout/default"/>
    <dgm:cxn modelId="{0B92B0C7-67DE-408E-A48E-40A4C30E5A04}" type="presOf" srcId="{3EB88DF0-5719-47E0-A28F-BEA291D89CFB}" destId="{7916ADC3-AECF-481B-BBF2-77945EF12BC4}" srcOrd="0" destOrd="0" presId="urn:microsoft.com/office/officeart/2005/8/layout/default"/>
    <dgm:cxn modelId="{40A8C8F1-93EC-49D2-A05E-958D3D0C052A}" srcId="{F5B8A785-DC9C-4B2D-AC5C-114F649B13C7}" destId="{1DC5BA94-816D-4F21-A29F-80DD7F98AF79}" srcOrd="4" destOrd="0" parTransId="{78D1BA33-C9E7-4CBB-ACF5-D55A49F2A7B0}" sibTransId="{B5E4F1AE-7C15-40B3-96D7-15710DE607AB}"/>
    <dgm:cxn modelId="{E0C1320B-0676-49A3-9308-673CA17CF601}" type="presParOf" srcId="{BF72285A-F1F5-4328-8F8A-5D9AF97D2287}" destId="{7916ADC3-AECF-481B-BBF2-77945EF12BC4}" srcOrd="0" destOrd="0" presId="urn:microsoft.com/office/officeart/2005/8/layout/default"/>
    <dgm:cxn modelId="{1915BB00-8AB1-486B-8107-64BB5AB6CA25}" type="presParOf" srcId="{BF72285A-F1F5-4328-8F8A-5D9AF97D2287}" destId="{0B55714F-F6DA-4786-AEC0-3518C76E92F2}" srcOrd="1" destOrd="0" presId="urn:microsoft.com/office/officeart/2005/8/layout/default"/>
    <dgm:cxn modelId="{716F6938-8B55-4CBF-9EE1-B2BDDF4862B8}" type="presParOf" srcId="{BF72285A-F1F5-4328-8F8A-5D9AF97D2287}" destId="{DA6CF9D3-5B81-4108-A4D5-A1689CDF9845}" srcOrd="2" destOrd="0" presId="urn:microsoft.com/office/officeart/2005/8/layout/default"/>
    <dgm:cxn modelId="{802AE49B-F55B-4A01-B963-ADD925575FD8}" type="presParOf" srcId="{BF72285A-F1F5-4328-8F8A-5D9AF97D2287}" destId="{0B44B195-48D7-44B5-AFCD-9326998E6199}" srcOrd="3" destOrd="0" presId="urn:microsoft.com/office/officeart/2005/8/layout/default"/>
    <dgm:cxn modelId="{D11EBD80-3890-4B85-9C52-516436910DB4}" type="presParOf" srcId="{BF72285A-F1F5-4328-8F8A-5D9AF97D2287}" destId="{46F65E59-90EF-462F-97CD-7DF2BDFFFCD4}" srcOrd="4" destOrd="0" presId="urn:microsoft.com/office/officeart/2005/8/layout/default"/>
    <dgm:cxn modelId="{C50A7A11-9E90-4B02-AC17-034C5287A24B}" type="presParOf" srcId="{BF72285A-F1F5-4328-8F8A-5D9AF97D2287}" destId="{9BB474FE-9DC5-42A5-9EC6-06D1DD535A5F}" srcOrd="5" destOrd="0" presId="urn:microsoft.com/office/officeart/2005/8/layout/default"/>
    <dgm:cxn modelId="{0B4712D8-3333-40C9-A7F1-2F49159D2234}" type="presParOf" srcId="{BF72285A-F1F5-4328-8F8A-5D9AF97D2287}" destId="{38181D2D-136B-4ACE-83EB-223FADCB0286}" srcOrd="6" destOrd="0" presId="urn:microsoft.com/office/officeart/2005/8/layout/default"/>
    <dgm:cxn modelId="{4B488A2D-50C6-4748-9156-CF6E39128299}" type="presParOf" srcId="{BF72285A-F1F5-4328-8F8A-5D9AF97D2287}" destId="{26634EC0-5A5E-4A60-A7D2-0349EA1911D9}" srcOrd="7" destOrd="0" presId="urn:microsoft.com/office/officeart/2005/8/layout/default"/>
    <dgm:cxn modelId="{ACE2ABB1-DF6E-4463-8758-BED0EB57904A}" type="presParOf" srcId="{BF72285A-F1F5-4328-8F8A-5D9AF97D2287}" destId="{7460B7EB-2DA6-432E-82D1-3993CB30710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A966AA-C2D0-420D-89FC-1A1AB0AD4072}" type="doc">
      <dgm:prSet loTypeId="urn:microsoft.com/office/officeart/2005/8/layout/rings+Icon" loCatId="officeonline" qsTypeId="urn:microsoft.com/office/officeart/2005/8/quickstyle/simple2" qsCatId="simple" csTypeId="urn:microsoft.com/office/officeart/2005/8/colors/accent3_2" csCatId="accent3" phldr="1"/>
      <dgm:spPr/>
      <dgm:t>
        <a:bodyPr/>
        <a:lstStyle/>
        <a:p>
          <a:endParaRPr lang="en-US"/>
        </a:p>
      </dgm:t>
    </dgm:pt>
    <dgm:pt modelId="{45D50368-372D-4F79-95B9-B27BD239F0F6}">
      <dgm:prSet phldrT="[Text]"/>
      <dgm:spPr/>
      <dgm:t>
        <a:bodyPr/>
        <a:lstStyle/>
        <a:p>
          <a:r>
            <a:rPr lang="en-US" b="1" dirty="0">
              <a:latin typeface="Kalinga" panose="020B0502040204020203" pitchFamily="34" charset="0"/>
              <a:cs typeface="Kalinga" panose="020B0502040204020203" pitchFamily="34" charset="0"/>
            </a:rPr>
            <a:t>Monthly Income</a:t>
          </a:r>
        </a:p>
        <a:p>
          <a:r>
            <a:rPr lang="en-US" b="0" dirty="0">
              <a:latin typeface="Kalinga" panose="020B0502040204020203" pitchFamily="34" charset="0"/>
              <a:cs typeface="Kalinga" panose="020B0502040204020203" pitchFamily="34" charset="0"/>
            </a:rPr>
            <a:t>Employees with higher salaries tend to stay</a:t>
          </a:r>
        </a:p>
      </dgm:t>
    </dgm:pt>
    <dgm:pt modelId="{CDE1A78B-2AE4-4A71-9139-416C219BC84D}" type="parTrans" cxnId="{68788A78-9180-41FF-BD09-BF4DBB52EA0D}">
      <dgm:prSet/>
      <dgm:spPr/>
      <dgm:t>
        <a:bodyPr/>
        <a:lstStyle/>
        <a:p>
          <a:endParaRPr lang="en-US" sz="1800">
            <a:latin typeface="Kalinga" panose="020B0502040204020203" pitchFamily="34" charset="0"/>
            <a:cs typeface="Kalinga" panose="020B0502040204020203" pitchFamily="34" charset="0"/>
          </a:endParaRPr>
        </a:p>
      </dgm:t>
    </dgm:pt>
    <dgm:pt modelId="{508ABF25-4B40-405C-9E88-248ED8B31B83}" type="sibTrans" cxnId="{68788A78-9180-41FF-BD09-BF4DBB52EA0D}">
      <dgm:prSet/>
      <dgm:spPr/>
      <dgm:t>
        <a:bodyPr/>
        <a:lstStyle/>
        <a:p>
          <a:endParaRPr lang="en-US">
            <a:latin typeface="Kalinga" panose="020B0502040204020203" pitchFamily="34" charset="0"/>
            <a:cs typeface="Kalinga" panose="020B0502040204020203" pitchFamily="34" charset="0"/>
          </a:endParaRPr>
        </a:p>
      </dgm:t>
    </dgm:pt>
    <dgm:pt modelId="{196543C5-093B-4437-B406-DBE4B882EA97}">
      <dgm:prSet phldrT="[Text]"/>
      <dgm:spPr/>
      <dgm:t>
        <a:bodyPr/>
        <a:lstStyle/>
        <a:p>
          <a:r>
            <a:rPr lang="en-US" b="1" dirty="0">
              <a:latin typeface="Kalinga" panose="020B0502040204020203" pitchFamily="34" charset="0"/>
              <a:cs typeface="Kalinga" panose="020B0502040204020203" pitchFamily="34" charset="0"/>
            </a:rPr>
            <a:t>In real life scenarios, sentiment could have considerable predictive power</a:t>
          </a:r>
        </a:p>
      </dgm:t>
    </dgm:pt>
    <dgm:pt modelId="{41DE1F19-4A9F-48CD-A44E-6BF1D04E31EE}" type="parTrans" cxnId="{52499B9F-797A-43CC-89E1-64C52021BFAF}">
      <dgm:prSet/>
      <dgm:spPr/>
      <dgm:t>
        <a:bodyPr/>
        <a:lstStyle/>
        <a:p>
          <a:endParaRPr lang="en-US" sz="1800">
            <a:latin typeface="Kalinga" panose="020B0502040204020203" pitchFamily="34" charset="0"/>
            <a:cs typeface="Kalinga" panose="020B0502040204020203" pitchFamily="34" charset="0"/>
          </a:endParaRPr>
        </a:p>
      </dgm:t>
    </dgm:pt>
    <dgm:pt modelId="{F264F018-7FB9-43EC-B595-B986D351AD7B}" type="sibTrans" cxnId="{52499B9F-797A-43CC-89E1-64C52021BFAF}">
      <dgm:prSet/>
      <dgm:spPr/>
      <dgm:t>
        <a:bodyPr/>
        <a:lstStyle/>
        <a:p>
          <a:endParaRPr lang="en-US">
            <a:latin typeface="Kalinga" panose="020B0502040204020203" pitchFamily="34" charset="0"/>
            <a:cs typeface="Kalinga" panose="020B0502040204020203" pitchFamily="34" charset="0"/>
          </a:endParaRPr>
        </a:p>
      </dgm:t>
    </dgm:pt>
    <dgm:pt modelId="{CA2BABAF-EDAA-4496-8316-FD6EA3643E8F}">
      <dgm:prSet phldrT="[Text]"/>
      <dgm:spPr/>
      <dgm:t>
        <a:bodyPr/>
        <a:lstStyle/>
        <a:p>
          <a:r>
            <a:rPr lang="en-US" b="1" dirty="0">
              <a:latin typeface="Kalinga" panose="020B0502040204020203" pitchFamily="34" charset="0"/>
              <a:cs typeface="Kalinga" panose="020B0502040204020203" pitchFamily="34" charset="0"/>
            </a:rPr>
            <a:t>Age</a:t>
          </a:r>
        </a:p>
        <a:p>
          <a:r>
            <a:rPr lang="en-US" b="0" dirty="0">
              <a:latin typeface="Kalinga" panose="020B0502040204020203" pitchFamily="34" charset="0"/>
              <a:cs typeface="Kalinga" panose="020B0502040204020203" pitchFamily="34" charset="0"/>
            </a:rPr>
            <a:t>Older employees are less likely to leave</a:t>
          </a:r>
        </a:p>
      </dgm:t>
    </dgm:pt>
    <dgm:pt modelId="{2B1B4805-2FB7-402F-86A8-587F29181C18}" type="parTrans" cxnId="{4011B082-09BD-4DD1-A54F-EA5AB249A3C2}">
      <dgm:prSet/>
      <dgm:spPr/>
      <dgm:t>
        <a:bodyPr/>
        <a:lstStyle/>
        <a:p>
          <a:endParaRPr lang="en-US" sz="1800">
            <a:latin typeface="Kalinga" panose="020B0502040204020203" pitchFamily="34" charset="0"/>
            <a:cs typeface="Kalinga" panose="020B0502040204020203" pitchFamily="34" charset="0"/>
          </a:endParaRPr>
        </a:p>
      </dgm:t>
    </dgm:pt>
    <dgm:pt modelId="{4498AB02-A1BF-4D28-8918-F87A89CEE23B}" type="sibTrans" cxnId="{4011B082-09BD-4DD1-A54F-EA5AB249A3C2}">
      <dgm:prSet/>
      <dgm:spPr/>
      <dgm:t>
        <a:bodyPr/>
        <a:lstStyle/>
        <a:p>
          <a:endParaRPr lang="en-US">
            <a:latin typeface="Kalinga" panose="020B0502040204020203" pitchFamily="34" charset="0"/>
            <a:cs typeface="Kalinga" panose="020B0502040204020203" pitchFamily="34" charset="0"/>
          </a:endParaRPr>
        </a:p>
      </dgm:t>
    </dgm:pt>
    <dgm:pt modelId="{B7D87830-76A1-42FF-BFD8-E986A21F1366}" type="pres">
      <dgm:prSet presAssocID="{B6A966AA-C2D0-420D-89FC-1A1AB0AD4072}" presName="Name0" presStyleCnt="0">
        <dgm:presLayoutVars>
          <dgm:chMax val="7"/>
          <dgm:dir/>
          <dgm:resizeHandles val="exact"/>
        </dgm:presLayoutVars>
      </dgm:prSet>
      <dgm:spPr/>
    </dgm:pt>
    <dgm:pt modelId="{40047A84-3728-4EC4-A9F6-330BBB4D14F3}" type="pres">
      <dgm:prSet presAssocID="{B6A966AA-C2D0-420D-89FC-1A1AB0AD4072}" presName="ellipse1" presStyleLbl="vennNode1" presStyleIdx="0" presStyleCnt="3">
        <dgm:presLayoutVars>
          <dgm:bulletEnabled val="1"/>
        </dgm:presLayoutVars>
      </dgm:prSet>
      <dgm:spPr/>
    </dgm:pt>
    <dgm:pt modelId="{65FFD2FE-4DB6-4C7D-90E4-DDFF07A84AE1}" type="pres">
      <dgm:prSet presAssocID="{B6A966AA-C2D0-420D-89FC-1A1AB0AD4072}" presName="ellipse2" presStyleLbl="vennNode1" presStyleIdx="1" presStyleCnt="3">
        <dgm:presLayoutVars>
          <dgm:bulletEnabled val="1"/>
        </dgm:presLayoutVars>
      </dgm:prSet>
      <dgm:spPr/>
    </dgm:pt>
    <dgm:pt modelId="{E94668C1-86B2-43FF-9D09-D6CD73A7A120}" type="pres">
      <dgm:prSet presAssocID="{B6A966AA-C2D0-420D-89FC-1A1AB0AD4072}" presName="ellipse3" presStyleLbl="vennNode1" presStyleIdx="2" presStyleCnt="3">
        <dgm:presLayoutVars>
          <dgm:bulletEnabled val="1"/>
        </dgm:presLayoutVars>
      </dgm:prSet>
      <dgm:spPr/>
    </dgm:pt>
  </dgm:ptLst>
  <dgm:cxnLst>
    <dgm:cxn modelId="{8D56C80C-2D24-4477-A33C-0B18E029A19E}" type="presOf" srcId="{196543C5-093B-4437-B406-DBE4B882EA97}" destId="{65FFD2FE-4DB6-4C7D-90E4-DDFF07A84AE1}" srcOrd="0" destOrd="0" presId="urn:microsoft.com/office/officeart/2005/8/layout/rings+Icon"/>
    <dgm:cxn modelId="{5C6EC33B-DF5C-4DA8-A225-B9F96BAA81A9}" type="presOf" srcId="{CA2BABAF-EDAA-4496-8316-FD6EA3643E8F}" destId="{E94668C1-86B2-43FF-9D09-D6CD73A7A120}" srcOrd="0" destOrd="0" presId="urn:microsoft.com/office/officeart/2005/8/layout/rings+Icon"/>
    <dgm:cxn modelId="{1D853C5C-2449-48E2-81DF-0C7402186A7F}" type="presOf" srcId="{45D50368-372D-4F79-95B9-B27BD239F0F6}" destId="{40047A84-3728-4EC4-A9F6-330BBB4D14F3}" srcOrd="0" destOrd="0" presId="urn:microsoft.com/office/officeart/2005/8/layout/rings+Icon"/>
    <dgm:cxn modelId="{68788A78-9180-41FF-BD09-BF4DBB52EA0D}" srcId="{B6A966AA-C2D0-420D-89FC-1A1AB0AD4072}" destId="{45D50368-372D-4F79-95B9-B27BD239F0F6}" srcOrd="0" destOrd="0" parTransId="{CDE1A78B-2AE4-4A71-9139-416C219BC84D}" sibTransId="{508ABF25-4B40-405C-9E88-248ED8B31B83}"/>
    <dgm:cxn modelId="{4011B082-09BD-4DD1-A54F-EA5AB249A3C2}" srcId="{B6A966AA-C2D0-420D-89FC-1A1AB0AD4072}" destId="{CA2BABAF-EDAA-4496-8316-FD6EA3643E8F}" srcOrd="2" destOrd="0" parTransId="{2B1B4805-2FB7-402F-86A8-587F29181C18}" sibTransId="{4498AB02-A1BF-4D28-8918-F87A89CEE23B}"/>
    <dgm:cxn modelId="{52499B9F-797A-43CC-89E1-64C52021BFAF}" srcId="{B6A966AA-C2D0-420D-89FC-1A1AB0AD4072}" destId="{196543C5-093B-4437-B406-DBE4B882EA97}" srcOrd="1" destOrd="0" parTransId="{41DE1F19-4A9F-48CD-A44E-6BF1D04E31EE}" sibTransId="{F264F018-7FB9-43EC-B595-B986D351AD7B}"/>
    <dgm:cxn modelId="{E27E7EBF-DB1F-453B-8748-91B135E440BE}" type="presOf" srcId="{B6A966AA-C2D0-420D-89FC-1A1AB0AD4072}" destId="{B7D87830-76A1-42FF-BFD8-E986A21F1366}" srcOrd="0" destOrd="0" presId="urn:microsoft.com/office/officeart/2005/8/layout/rings+Icon"/>
    <dgm:cxn modelId="{B4A5DB43-3E90-47D3-B1DA-6D73287AE35E}" type="presParOf" srcId="{B7D87830-76A1-42FF-BFD8-E986A21F1366}" destId="{40047A84-3728-4EC4-A9F6-330BBB4D14F3}" srcOrd="0" destOrd="0" presId="urn:microsoft.com/office/officeart/2005/8/layout/rings+Icon"/>
    <dgm:cxn modelId="{0C352D1D-F008-431E-B592-83DE55FDB02D}" type="presParOf" srcId="{B7D87830-76A1-42FF-BFD8-E986A21F1366}" destId="{65FFD2FE-4DB6-4C7D-90E4-DDFF07A84AE1}" srcOrd="1" destOrd="0" presId="urn:microsoft.com/office/officeart/2005/8/layout/rings+Icon"/>
    <dgm:cxn modelId="{9F536B93-C542-4133-8102-0D951874FFD0}" type="presParOf" srcId="{B7D87830-76A1-42FF-BFD8-E986A21F1366}" destId="{E94668C1-86B2-43FF-9D09-D6CD73A7A120}" srcOrd="2" destOrd="0" presId="urn:microsoft.com/office/officeart/2005/8/layout/rings+Icon"/>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1572CE-E0FB-45CB-A76A-8FE834BCDDB3}" type="doc">
      <dgm:prSet loTypeId="urn:microsoft.com/office/officeart/2005/8/layout/hList3" loCatId="list" qsTypeId="urn:microsoft.com/office/officeart/2005/8/quickstyle/simple3" qsCatId="simple" csTypeId="urn:microsoft.com/office/officeart/2005/8/colors/accent3_1" csCatId="accent3" phldr="1"/>
      <dgm:spPr/>
      <dgm:t>
        <a:bodyPr/>
        <a:lstStyle/>
        <a:p>
          <a:endParaRPr lang="en-US"/>
        </a:p>
      </dgm:t>
    </dgm:pt>
    <dgm:pt modelId="{285C0065-219B-4E88-A2A0-473CE8212870}">
      <dgm:prSet phldrT="[Text]" custT="1"/>
      <dgm:spPr/>
      <dgm:t>
        <a:bodyPr/>
        <a:lstStyle/>
        <a:p>
          <a:endParaRPr lang="en-US" sz="4000" u="sng" dirty="0"/>
        </a:p>
      </dgm:t>
    </dgm:pt>
    <dgm:pt modelId="{D485F610-ECA8-4B60-8D63-8820BF94FCE8}" type="parTrans" cxnId="{356F8575-00A1-41E5-9B09-A4B875D7814D}">
      <dgm:prSet/>
      <dgm:spPr/>
      <dgm:t>
        <a:bodyPr/>
        <a:lstStyle/>
        <a:p>
          <a:endParaRPr lang="en-US"/>
        </a:p>
      </dgm:t>
    </dgm:pt>
    <dgm:pt modelId="{FD2AC73C-8BD4-4462-933D-9ABE9926417F}" type="sibTrans" cxnId="{356F8575-00A1-41E5-9B09-A4B875D7814D}">
      <dgm:prSet/>
      <dgm:spPr/>
      <dgm:t>
        <a:bodyPr/>
        <a:lstStyle/>
        <a:p>
          <a:endParaRPr lang="en-US"/>
        </a:p>
      </dgm:t>
    </dgm:pt>
    <dgm:pt modelId="{DB107606-1AA7-45FB-891E-C92BC0E1E746}">
      <dgm:prSet phldrT="[Text]"/>
      <dgm:spPr/>
      <dgm:t>
        <a:bodyPr/>
        <a:lstStyle/>
        <a:p>
          <a:pPr algn="l"/>
          <a:r>
            <a:rPr lang="en-US" b="0" dirty="0"/>
            <a:t>Rebalance the models to focus more on catching potential leavers:</a:t>
          </a:r>
        </a:p>
        <a:p>
          <a:pPr algn="l"/>
          <a:r>
            <a:rPr lang="en-US" b="0" dirty="0"/>
            <a:t>Adjust how models treat minority cases (employees who leave).</a:t>
          </a:r>
        </a:p>
        <a:p>
          <a:pPr algn="l"/>
          <a:r>
            <a:rPr lang="en-US" b="0" dirty="0"/>
            <a:t>Use oversampling, class weighting, or threshold adjustments.</a:t>
          </a:r>
        </a:p>
        <a:p>
          <a:pPr algn="l"/>
          <a:r>
            <a:rPr lang="en-US" b="0" dirty="0"/>
            <a:t>Consider adding richer features (like real feedback text or job stress indicators).</a:t>
          </a:r>
        </a:p>
        <a:p>
          <a:pPr algn="l"/>
          <a:r>
            <a:rPr lang="en-US" dirty="0"/>
            <a:t>Have predictive model ready for deployment in HR systems, dashboards, and shared sites.</a:t>
          </a:r>
        </a:p>
      </dgm:t>
    </dgm:pt>
    <dgm:pt modelId="{12D31ABE-3DE3-4260-AC46-323647DC30F3}" type="parTrans" cxnId="{06A20F9E-3FA5-4E5B-96DA-879BFAA7ED53}">
      <dgm:prSet/>
      <dgm:spPr/>
      <dgm:t>
        <a:bodyPr/>
        <a:lstStyle/>
        <a:p>
          <a:endParaRPr lang="en-US"/>
        </a:p>
      </dgm:t>
    </dgm:pt>
    <dgm:pt modelId="{C91D2624-D03C-4931-9BC4-FE614C7288D9}" type="sibTrans" cxnId="{06A20F9E-3FA5-4E5B-96DA-879BFAA7ED53}">
      <dgm:prSet/>
      <dgm:spPr/>
      <dgm:t>
        <a:bodyPr/>
        <a:lstStyle/>
        <a:p>
          <a:endParaRPr lang="en-US"/>
        </a:p>
      </dgm:t>
    </dgm:pt>
    <dgm:pt modelId="{61589D70-9146-4063-A9F4-A6A77DBAD4C4}">
      <dgm:prSet phldrT="[Text]"/>
      <dgm:spPr/>
      <dgm:t>
        <a:bodyPr/>
        <a:lstStyle/>
        <a:p>
          <a:pPr algn="l"/>
          <a:r>
            <a:rPr lang="en-US" dirty="0"/>
            <a:t>Model retraining with new employee data.</a:t>
          </a:r>
        </a:p>
        <a:p>
          <a:pPr algn="l"/>
          <a:r>
            <a:rPr lang="en-US" dirty="0"/>
            <a:t>Insert Employee Engagement Team as needed to secure natural feedback </a:t>
          </a:r>
        </a:p>
        <a:p>
          <a:pPr algn="l"/>
          <a:r>
            <a:rPr lang="en-US" dirty="0"/>
            <a:t>Conduct post-deployment effectiveness tracking.</a:t>
          </a:r>
        </a:p>
        <a:p>
          <a:pPr algn="l"/>
          <a:r>
            <a:rPr lang="en-US" dirty="0"/>
            <a:t>While sentiment scores in this project were simulated, real-world deployment could involve analyzing authentic employee surveys and performance reviews using NLP. </a:t>
          </a:r>
        </a:p>
        <a:p>
          <a:pPr algn="l"/>
          <a:r>
            <a:rPr lang="en-US" dirty="0"/>
            <a:t>Strict data governance would be necessary to avoid leakage and ensure model generalization</a:t>
          </a:r>
        </a:p>
      </dgm:t>
    </dgm:pt>
    <dgm:pt modelId="{7834776F-65B5-47E7-ADAB-A290056740EE}" type="sibTrans" cxnId="{44CBD455-99AC-487C-B928-0C3DE85AE7C9}">
      <dgm:prSet/>
      <dgm:spPr/>
      <dgm:t>
        <a:bodyPr/>
        <a:lstStyle/>
        <a:p>
          <a:endParaRPr lang="en-US"/>
        </a:p>
      </dgm:t>
    </dgm:pt>
    <dgm:pt modelId="{FB5EC57C-43C8-4473-90F1-A1EBDEFDE7D6}" type="parTrans" cxnId="{44CBD455-99AC-487C-B928-0C3DE85AE7C9}">
      <dgm:prSet/>
      <dgm:spPr/>
      <dgm:t>
        <a:bodyPr/>
        <a:lstStyle/>
        <a:p>
          <a:endParaRPr lang="en-US"/>
        </a:p>
      </dgm:t>
    </dgm:pt>
    <dgm:pt modelId="{2F6E5F46-CBD8-4B70-9789-57A672407725}" type="pres">
      <dgm:prSet presAssocID="{8B1572CE-E0FB-45CB-A76A-8FE834BCDDB3}" presName="composite" presStyleCnt="0">
        <dgm:presLayoutVars>
          <dgm:chMax val="1"/>
          <dgm:dir/>
          <dgm:resizeHandles val="exact"/>
        </dgm:presLayoutVars>
      </dgm:prSet>
      <dgm:spPr/>
    </dgm:pt>
    <dgm:pt modelId="{2FA0984F-019F-4D50-B5A4-4CBBEE001226}" type="pres">
      <dgm:prSet presAssocID="{285C0065-219B-4E88-A2A0-473CE8212870}" presName="roof" presStyleLbl="dkBgShp" presStyleIdx="0" presStyleCnt="2" custLinFactY="100000" custLinFactNeighborX="-572" custLinFactNeighborY="170554"/>
      <dgm:spPr/>
    </dgm:pt>
    <dgm:pt modelId="{47A06407-6ADF-4693-BFEE-7A16A34B044D}" type="pres">
      <dgm:prSet presAssocID="{285C0065-219B-4E88-A2A0-473CE8212870}" presName="pillars" presStyleCnt="0"/>
      <dgm:spPr/>
    </dgm:pt>
    <dgm:pt modelId="{D02E9DBC-45B3-43EB-93BA-5A60A45812D8}" type="pres">
      <dgm:prSet presAssocID="{285C0065-219B-4E88-A2A0-473CE8212870}" presName="pillar1" presStyleLbl="node1" presStyleIdx="0" presStyleCnt="2" custLinFactNeighborX="191" custLinFactNeighborY="-23717">
        <dgm:presLayoutVars>
          <dgm:bulletEnabled val="1"/>
        </dgm:presLayoutVars>
      </dgm:prSet>
      <dgm:spPr/>
    </dgm:pt>
    <dgm:pt modelId="{4567EFC5-6A4B-4755-BBE6-B3EF4CC7BB3A}" type="pres">
      <dgm:prSet presAssocID="{61589D70-9146-4063-A9F4-A6A77DBAD4C4}" presName="pillarX" presStyleLbl="node1" presStyleIdx="1" presStyleCnt="2" custLinFactNeighborX="191" custLinFactNeighborY="-23717">
        <dgm:presLayoutVars>
          <dgm:bulletEnabled val="1"/>
        </dgm:presLayoutVars>
      </dgm:prSet>
      <dgm:spPr/>
    </dgm:pt>
    <dgm:pt modelId="{A858F52B-B13D-4F82-B4F2-D099AB2BECF3}" type="pres">
      <dgm:prSet presAssocID="{285C0065-219B-4E88-A2A0-473CE8212870}" presName="base" presStyleLbl="dkBgShp" presStyleIdx="1" presStyleCnt="2" custScaleY="402562" custLinFactNeighborX="95" custLinFactNeighborY="55633"/>
      <dgm:spPr/>
    </dgm:pt>
  </dgm:ptLst>
  <dgm:cxnLst>
    <dgm:cxn modelId="{32F3E22A-31E8-4FD3-BE86-F633175F7018}" type="presOf" srcId="{285C0065-219B-4E88-A2A0-473CE8212870}" destId="{2FA0984F-019F-4D50-B5A4-4CBBEE001226}" srcOrd="0" destOrd="0" presId="urn:microsoft.com/office/officeart/2005/8/layout/hList3"/>
    <dgm:cxn modelId="{2A623439-1664-4600-9EB5-399BF09D063A}" type="presOf" srcId="{DB107606-1AA7-45FB-891E-C92BC0E1E746}" destId="{D02E9DBC-45B3-43EB-93BA-5A60A45812D8}" srcOrd="0" destOrd="0" presId="urn:microsoft.com/office/officeart/2005/8/layout/hList3"/>
    <dgm:cxn modelId="{356F8575-00A1-41E5-9B09-A4B875D7814D}" srcId="{8B1572CE-E0FB-45CB-A76A-8FE834BCDDB3}" destId="{285C0065-219B-4E88-A2A0-473CE8212870}" srcOrd="0" destOrd="0" parTransId="{D485F610-ECA8-4B60-8D63-8820BF94FCE8}" sibTransId="{FD2AC73C-8BD4-4462-933D-9ABE9926417F}"/>
    <dgm:cxn modelId="{44CBD455-99AC-487C-B928-0C3DE85AE7C9}" srcId="{285C0065-219B-4E88-A2A0-473CE8212870}" destId="{61589D70-9146-4063-A9F4-A6A77DBAD4C4}" srcOrd="1" destOrd="0" parTransId="{FB5EC57C-43C8-4473-90F1-A1EBDEFDE7D6}" sibTransId="{7834776F-65B5-47E7-ADAB-A290056740EE}"/>
    <dgm:cxn modelId="{06A20F9E-3FA5-4E5B-96DA-879BFAA7ED53}" srcId="{285C0065-219B-4E88-A2A0-473CE8212870}" destId="{DB107606-1AA7-45FB-891E-C92BC0E1E746}" srcOrd="0" destOrd="0" parTransId="{12D31ABE-3DE3-4260-AC46-323647DC30F3}" sibTransId="{C91D2624-D03C-4931-9BC4-FE614C7288D9}"/>
    <dgm:cxn modelId="{39D516A1-62AF-4FC2-8245-208C8D4E3ECC}" type="presOf" srcId="{61589D70-9146-4063-A9F4-A6A77DBAD4C4}" destId="{4567EFC5-6A4B-4755-BBE6-B3EF4CC7BB3A}" srcOrd="0" destOrd="0" presId="urn:microsoft.com/office/officeart/2005/8/layout/hList3"/>
    <dgm:cxn modelId="{2DEA56B2-ADD8-4DC1-A215-A7EAB1FB8962}" type="presOf" srcId="{8B1572CE-E0FB-45CB-A76A-8FE834BCDDB3}" destId="{2F6E5F46-CBD8-4B70-9789-57A672407725}" srcOrd="0" destOrd="0" presId="urn:microsoft.com/office/officeart/2005/8/layout/hList3"/>
    <dgm:cxn modelId="{DB7EDE3F-FA40-4FA0-96D1-C28D52A20D82}" type="presParOf" srcId="{2F6E5F46-CBD8-4B70-9789-57A672407725}" destId="{2FA0984F-019F-4D50-B5A4-4CBBEE001226}" srcOrd="0" destOrd="0" presId="urn:microsoft.com/office/officeart/2005/8/layout/hList3"/>
    <dgm:cxn modelId="{C0AECC7C-B6A7-436B-8239-7226DB611BB8}" type="presParOf" srcId="{2F6E5F46-CBD8-4B70-9789-57A672407725}" destId="{47A06407-6ADF-4693-BFEE-7A16A34B044D}" srcOrd="1" destOrd="0" presId="urn:microsoft.com/office/officeart/2005/8/layout/hList3"/>
    <dgm:cxn modelId="{C8463974-62A6-45A0-BA8A-06725193B0F2}" type="presParOf" srcId="{47A06407-6ADF-4693-BFEE-7A16A34B044D}" destId="{D02E9DBC-45B3-43EB-93BA-5A60A45812D8}" srcOrd="0" destOrd="0" presId="urn:microsoft.com/office/officeart/2005/8/layout/hList3"/>
    <dgm:cxn modelId="{E01DB8BF-D272-4BA1-8937-14FD393BB40E}" type="presParOf" srcId="{47A06407-6ADF-4693-BFEE-7A16A34B044D}" destId="{4567EFC5-6A4B-4755-BBE6-B3EF4CC7BB3A}" srcOrd="1" destOrd="0" presId="urn:microsoft.com/office/officeart/2005/8/layout/hList3"/>
    <dgm:cxn modelId="{BB006E77-43E3-4E80-9D43-B031510F354F}" type="presParOf" srcId="{2F6E5F46-CBD8-4B70-9789-57A672407725}" destId="{A858F52B-B13D-4F82-B4F2-D099AB2BECF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7EB9D-CAF7-4713-BA98-D49087F8632E}">
      <dsp:nvSpPr>
        <dsp:cNvPr id="0" name=""/>
        <dsp:cNvSpPr/>
      </dsp:nvSpPr>
      <dsp:spPr>
        <a:xfrm>
          <a:off x="2911357" y="0"/>
          <a:ext cx="3102087" cy="2522286"/>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Senior</a:t>
          </a:r>
        </a:p>
        <a:p>
          <a:pPr marL="0" lvl="0" indent="0" algn="ctr" defTabSz="1244600">
            <a:lnSpc>
              <a:spcPct val="90000"/>
            </a:lnSpc>
            <a:spcBef>
              <a:spcPct val="0"/>
            </a:spcBef>
            <a:spcAft>
              <a:spcPct val="35000"/>
            </a:spcAft>
            <a:buNone/>
          </a:pPr>
          <a:r>
            <a:rPr lang="en-US" sz="2800" kern="1200" dirty="0"/>
            <a:t>Leadership</a:t>
          </a:r>
        </a:p>
      </dsp:txBody>
      <dsp:txXfrm>
        <a:off x="3365647" y="369380"/>
        <a:ext cx="2193507" cy="1783526"/>
      </dsp:txXfrm>
    </dsp:sp>
    <dsp:sp modelId="{ABC34C0C-75E0-4DE9-8FC4-DABA36A1EF60}">
      <dsp:nvSpPr>
        <dsp:cNvPr id="0" name=""/>
        <dsp:cNvSpPr/>
      </dsp:nvSpPr>
      <dsp:spPr>
        <a:xfrm rot="9313546">
          <a:off x="1195626" y="1944269"/>
          <a:ext cx="1904871" cy="76997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F9D798-F880-4BF2-9D84-7AC36CD3B5D8}">
      <dsp:nvSpPr>
        <dsp:cNvPr id="0" name=""/>
        <dsp:cNvSpPr/>
      </dsp:nvSpPr>
      <dsp:spPr>
        <a:xfrm>
          <a:off x="0" y="1701740"/>
          <a:ext cx="2566566" cy="20532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Human</a:t>
          </a:r>
        </a:p>
        <a:p>
          <a:pPr marL="0" lvl="0" indent="0" algn="ctr" defTabSz="889000">
            <a:lnSpc>
              <a:spcPct val="90000"/>
            </a:lnSpc>
            <a:spcBef>
              <a:spcPct val="0"/>
            </a:spcBef>
            <a:spcAft>
              <a:spcPct val="35000"/>
            </a:spcAft>
            <a:buNone/>
          </a:pPr>
          <a:r>
            <a:rPr lang="en-US" sz="2000" kern="1200" dirty="0"/>
            <a:t>Resources</a:t>
          </a:r>
        </a:p>
      </dsp:txBody>
      <dsp:txXfrm>
        <a:off x="60138" y="1761878"/>
        <a:ext cx="2446290" cy="1932977"/>
      </dsp:txXfrm>
    </dsp:sp>
    <dsp:sp modelId="{D6E9D81B-49BF-4A3C-9AF0-3E8A6D053376}">
      <dsp:nvSpPr>
        <dsp:cNvPr id="0" name=""/>
        <dsp:cNvSpPr/>
      </dsp:nvSpPr>
      <dsp:spPr>
        <a:xfrm rot="5321818">
          <a:off x="3404811" y="3381068"/>
          <a:ext cx="2229132" cy="76997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65909A-05EE-491F-8402-F90DF7CC9AC9}">
      <dsp:nvSpPr>
        <dsp:cNvPr id="0" name=""/>
        <dsp:cNvSpPr/>
      </dsp:nvSpPr>
      <dsp:spPr>
        <a:xfrm>
          <a:off x="1257759" y="3853705"/>
          <a:ext cx="6573926" cy="20532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Potential Expansion: Employee Engagement Team</a:t>
          </a:r>
        </a:p>
        <a:p>
          <a:pPr marL="0" lvl="0" indent="0" algn="ctr" defTabSz="889000">
            <a:lnSpc>
              <a:spcPct val="90000"/>
            </a:lnSpc>
            <a:spcBef>
              <a:spcPct val="0"/>
            </a:spcBef>
            <a:spcAft>
              <a:spcPct val="35000"/>
            </a:spcAft>
            <a:buNone/>
          </a:pPr>
          <a:r>
            <a:rPr lang="en-US" sz="1000" kern="1200" dirty="0"/>
            <a:t>Improves Retention and Reduces Turnover</a:t>
          </a:r>
        </a:p>
        <a:p>
          <a:pPr marL="0" lvl="0" indent="0" algn="ctr" defTabSz="889000">
            <a:lnSpc>
              <a:spcPct val="90000"/>
            </a:lnSpc>
            <a:spcBef>
              <a:spcPct val="0"/>
            </a:spcBef>
            <a:spcAft>
              <a:spcPct val="35000"/>
            </a:spcAft>
            <a:buNone/>
          </a:pPr>
          <a:r>
            <a:rPr lang="en-US" sz="1000" kern="1200" dirty="0"/>
            <a:t>Boosts Productivity and Performance</a:t>
          </a:r>
        </a:p>
        <a:p>
          <a:pPr marL="0" lvl="0" indent="0" algn="ctr" defTabSz="889000">
            <a:lnSpc>
              <a:spcPct val="90000"/>
            </a:lnSpc>
            <a:spcBef>
              <a:spcPct val="0"/>
            </a:spcBef>
            <a:spcAft>
              <a:spcPct val="35000"/>
            </a:spcAft>
            <a:buNone/>
          </a:pPr>
          <a:r>
            <a:rPr lang="en-US" sz="1000" kern="1200" dirty="0"/>
            <a:t>Enhances Employee Experience and Morale</a:t>
          </a:r>
        </a:p>
        <a:p>
          <a:pPr marL="0" lvl="0" indent="0" algn="ctr" defTabSz="889000">
            <a:lnSpc>
              <a:spcPct val="90000"/>
            </a:lnSpc>
            <a:spcBef>
              <a:spcPct val="0"/>
            </a:spcBef>
            <a:spcAft>
              <a:spcPct val="35000"/>
            </a:spcAft>
            <a:buNone/>
          </a:pPr>
          <a:r>
            <a:rPr lang="en-US" sz="1000" kern="1200" dirty="0"/>
            <a:t>Drives Culture and Values</a:t>
          </a:r>
        </a:p>
        <a:p>
          <a:pPr marL="0" lvl="0" indent="0" algn="ctr" defTabSz="889000">
            <a:lnSpc>
              <a:spcPct val="90000"/>
            </a:lnSpc>
            <a:spcBef>
              <a:spcPct val="0"/>
            </a:spcBef>
            <a:spcAft>
              <a:spcPct val="35000"/>
            </a:spcAft>
            <a:buNone/>
          </a:pPr>
          <a:r>
            <a:rPr lang="en-US" sz="1000" kern="1200" dirty="0"/>
            <a:t>Supports Leadership with Data and Insights</a:t>
          </a:r>
        </a:p>
        <a:p>
          <a:pPr marL="0" lvl="0" indent="0" algn="ctr" defTabSz="889000">
            <a:lnSpc>
              <a:spcPct val="90000"/>
            </a:lnSpc>
            <a:spcBef>
              <a:spcPct val="0"/>
            </a:spcBef>
            <a:spcAft>
              <a:spcPct val="35000"/>
            </a:spcAft>
            <a:buNone/>
          </a:pPr>
          <a:r>
            <a:rPr lang="en-US" sz="1000" kern="1200" dirty="0"/>
            <a:t>Encourages Innovation and Collaboration</a:t>
          </a:r>
        </a:p>
      </dsp:txBody>
      <dsp:txXfrm>
        <a:off x="1317897" y="3913843"/>
        <a:ext cx="6453650" cy="1932977"/>
      </dsp:txXfrm>
    </dsp:sp>
    <dsp:sp modelId="{F82ADD83-8404-40F9-B7DC-335EB959F868}">
      <dsp:nvSpPr>
        <dsp:cNvPr id="0" name=""/>
        <dsp:cNvSpPr/>
      </dsp:nvSpPr>
      <dsp:spPr>
        <a:xfrm rot="1409942">
          <a:off x="5852942" y="1896513"/>
          <a:ext cx="1912443" cy="769970"/>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FB4A14-EA93-48A1-AE83-A961395D9DF3}">
      <dsp:nvSpPr>
        <dsp:cNvPr id="0" name=""/>
        <dsp:cNvSpPr/>
      </dsp:nvSpPr>
      <dsp:spPr>
        <a:xfrm>
          <a:off x="6402800" y="1636149"/>
          <a:ext cx="2566566" cy="2053253"/>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Finance</a:t>
          </a:r>
        </a:p>
        <a:p>
          <a:pPr marL="0" lvl="0" indent="0" algn="ctr" defTabSz="889000">
            <a:lnSpc>
              <a:spcPct val="90000"/>
            </a:lnSpc>
            <a:spcBef>
              <a:spcPct val="0"/>
            </a:spcBef>
            <a:spcAft>
              <a:spcPct val="35000"/>
            </a:spcAft>
            <a:buNone/>
          </a:pPr>
          <a:r>
            <a:rPr lang="en-US" sz="2000" kern="1200" dirty="0"/>
            <a:t>Department</a:t>
          </a:r>
        </a:p>
      </dsp:txBody>
      <dsp:txXfrm>
        <a:off x="6462938" y="1696287"/>
        <a:ext cx="2446290" cy="1932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6ADC3-AECF-481B-BBF2-77945EF12BC4}">
      <dsp:nvSpPr>
        <dsp:cNvPr id="0" name=""/>
        <dsp:cNvSpPr/>
      </dsp:nvSpPr>
      <dsp:spPr>
        <a:xfrm>
          <a:off x="626" y="81876"/>
          <a:ext cx="2442610" cy="146556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Source: IBM HR Analytics Employee Attrition dataset (Kaggle)</a:t>
          </a:r>
          <a:endParaRPr lang="en-US" sz="1900" kern="1200" dirty="0"/>
        </a:p>
      </dsp:txBody>
      <dsp:txXfrm>
        <a:off x="626" y="81876"/>
        <a:ext cx="2442610" cy="1465566"/>
      </dsp:txXfrm>
    </dsp:sp>
    <dsp:sp modelId="{DA6CF9D3-5B81-4108-A4D5-A1689CDF9845}">
      <dsp:nvSpPr>
        <dsp:cNvPr id="0" name=""/>
        <dsp:cNvSpPr/>
      </dsp:nvSpPr>
      <dsp:spPr>
        <a:xfrm>
          <a:off x="2687497" y="81876"/>
          <a:ext cx="2442610" cy="146556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Records: 1470 employees</a:t>
          </a:r>
          <a:endParaRPr lang="en-US" sz="1900" kern="1200" dirty="0"/>
        </a:p>
      </dsp:txBody>
      <dsp:txXfrm>
        <a:off x="2687497" y="81876"/>
        <a:ext cx="2442610" cy="1465566"/>
      </dsp:txXfrm>
    </dsp:sp>
    <dsp:sp modelId="{46F65E59-90EF-462F-97CD-7DF2BDFFFCD4}">
      <dsp:nvSpPr>
        <dsp:cNvPr id="0" name=""/>
        <dsp:cNvSpPr/>
      </dsp:nvSpPr>
      <dsp:spPr>
        <a:xfrm>
          <a:off x="626" y="1791703"/>
          <a:ext cx="2442610" cy="146556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Features: 35 employee and job-related variables</a:t>
          </a:r>
          <a:endParaRPr lang="en-US" sz="1900" kern="1200" dirty="0"/>
        </a:p>
      </dsp:txBody>
      <dsp:txXfrm>
        <a:off x="626" y="1791703"/>
        <a:ext cx="2442610" cy="1465566"/>
      </dsp:txXfrm>
    </dsp:sp>
    <dsp:sp modelId="{38181D2D-136B-4ACE-83EB-223FADCB0286}">
      <dsp:nvSpPr>
        <dsp:cNvPr id="0" name=""/>
        <dsp:cNvSpPr/>
      </dsp:nvSpPr>
      <dsp:spPr>
        <a:xfrm>
          <a:off x="2687497" y="1791703"/>
          <a:ext cx="2442610" cy="146556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Target Variable: Attrition (Yes/No)</a:t>
          </a:r>
          <a:endParaRPr lang="en-US" sz="1900" kern="1200" dirty="0"/>
        </a:p>
      </dsp:txBody>
      <dsp:txXfrm>
        <a:off x="2687497" y="1791703"/>
        <a:ext cx="2442610" cy="1465566"/>
      </dsp:txXfrm>
    </dsp:sp>
    <dsp:sp modelId="{7460B7EB-2DA6-432E-82D1-3993CB30710C}">
      <dsp:nvSpPr>
        <dsp:cNvPr id="0" name=""/>
        <dsp:cNvSpPr/>
      </dsp:nvSpPr>
      <dsp:spPr>
        <a:xfrm>
          <a:off x="1344061" y="3501530"/>
          <a:ext cx="2442610" cy="146556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Simulated NLP exercise</a:t>
          </a:r>
          <a:endParaRPr lang="en-US" sz="1900" kern="1200" dirty="0"/>
        </a:p>
      </dsp:txBody>
      <dsp:txXfrm>
        <a:off x="1344061" y="3501530"/>
        <a:ext cx="2442610" cy="1465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47A84-3728-4EC4-A9F6-330BBB4D14F3}">
      <dsp:nvSpPr>
        <dsp:cNvPr id="0" name=""/>
        <dsp:cNvSpPr/>
      </dsp:nvSpPr>
      <dsp:spPr>
        <a:xfrm>
          <a:off x="237159" y="0"/>
          <a:ext cx="2380314" cy="2380280"/>
        </a:xfrm>
        <a:prstGeom prst="ellipse">
          <a:avLst/>
        </a:prstGeom>
        <a:solidFill>
          <a:schemeClr val="accent3">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Kalinga" panose="020B0502040204020203" pitchFamily="34" charset="0"/>
              <a:cs typeface="Kalinga" panose="020B0502040204020203" pitchFamily="34" charset="0"/>
            </a:rPr>
            <a:t>Monthly Income</a:t>
          </a:r>
        </a:p>
        <a:p>
          <a:pPr marL="0" lvl="0" indent="0" algn="ctr" defTabSz="622300">
            <a:lnSpc>
              <a:spcPct val="90000"/>
            </a:lnSpc>
            <a:spcBef>
              <a:spcPct val="0"/>
            </a:spcBef>
            <a:spcAft>
              <a:spcPct val="35000"/>
            </a:spcAft>
            <a:buNone/>
          </a:pPr>
          <a:r>
            <a:rPr lang="en-US" sz="1400" b="0" kern="1200" dirty="0">
              <a:latin typeface="Kalinga" panose="020B0502040204020203" pitchFamily="34" charset="0"/>
              <a:cs typeface="Kalinga" panose="020B0502040204020203" pitchFamily="34" charset="0"/>
            </a:rPr>
            <a:t>Employees with higher salaries tend to stay</a:t>
          </a:r>
        </a:p>
      </dsp:txBody>
      <dsp:txXfrm>
        <a:off x="585748" y="348584"/>
        <a:ext cx="1683136" cy="1683112"/>
      </dsp:txXfrm>
    </dsp:sp>
    <dsp:sp modelId="{65FFD2FE-4DB6-4C7D-90E4-DDFF07A84AE1}">
      <dsp:nvSpPr>
        <dsp:cNvPr id="0" name=""/>
        <dsp:cNvSpPr/>
      </dsp:nvSpPr>
      <dsp:spPr>
        <a:xfrm>
          <a:off x="1462328" y="1587514"/>
          <a:ext cx="2380314" cy="2380280"/>
        </a:xfrm>
        <a:prstGeom prst="ellipse">
          <a:avLst/>
        </a:prstGeom>
        <a:solidFill>
          <a:schemeClr val="accent3">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Kalinga" panose="020B0502040204020203" pitchFamily="34" charset="0"/>
              <a:cs typeface="Kalinga" panose="020B0502040204020203" pitchFamily="34" charset="0"/>
            </a:rPr>
            <a:t>In real life scenarios, sentiment could have considerable predictive power</a:t>
          </a:r>
        </a:p>
      </dsp:txBody>
      <dsp:txXfrm>
        <a:off x="1810917" y="1936098"/>
        <a:ext cx="1683136" cy="1683112"/>
      </dsp:txXfrm>
    </dsp:sp>
    <dsp:sp modelId="{E94668C1-86B2-43FF-9D09-D6CD73A7A120}">
      <dsp:nvSpPr>
        <dsp:cNvPr id="0" name=""/>
        <dsp:cNvSpPr/>
      </dsp:nvSpPr>
      <dsp:spPr>
        <a:xfrm>
          <a:off x="2686048" y="0"/>
          <a:ext cx="2380314" cy="2380280"/>
        </a:xfrm>
        <a:prstGeom prst="ellipse">
          <a:avLst/>
        </a:prstGeom>
        <a:solidFill>
          <a:schemeClr val="accent3">
            <a:alpha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Kalinga" panose="020B0502040204020203" pitchFamily="34" charset="0"/>
              <a:cs typeface="Kalinga" panose="020B0502040204020203" pitchFamily="34" charset="0"/>
            </a:rPr>
            <a:t>Age</a:t>
          </a:r>
        </a:p>
        <a:p>
          <a:pPr marL="0" lvl="0" indent="0" algn="ctr" defTabSz="622300">
            <a:lnSpc>
              <a:spcPct val="90000"/>
            </a:lnSpc>
            <a:spcBef>
              <a:spcPct val="0"/>
            </a:spcBef>
            <a:spcAft>
              <a:spcPct val="35000"/>
            </a:spcAft>
            <a:buNone/>
          </a:pPr>
          <a:r>
            <a:rPr lang="en-US" sz="1400" b="0" kern="1200" dirty="0">
              <a:latin typeface="Kalinga" panose="020B0502040204020203" pitchFamily="34" charset="0"/>
              <a:cs typeface="Kalinga" panose="020B0502040204020203" pitchFamily="34" charset="0"/>
            </a:rPr>
            <a:t>Older employees are less likely to leave</a:t>
          </a:r>
        </a:p>
      </dsp:txBody>
      <dsp:txXfrm>
        <a:off x="3034637" y="348584"/>
        <a:ext cx="1683136" cy="1683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0984F-019F-4D50-B5A4-4CBBEE001226}">
      <dsp:nvSpPr>
        <dsp:cNvPr id="0" name=""/>
        <dsp:cNvSpPr/>
      </dsp:nvSpPr>
      <dsp:spPr>
        <a:xfrm>
          <a:off x="0" y="3252999"/>
          <a:ext cx="9994503" cy="1394142"/>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u="sng" kern="1200" dirty="0"/>
        </a:p>
      </dsp:txBody>
      <dsp:txXfrm>
        <a:off x="0" y="3252999"/>
        <a:ext cx="9994503" cy="1394142"/>
      </dsp:txXfrm>
    </dsp:sp>
    <dsp:sp modelId="{D02E9DBC-45B3-43EB-93BA-5A60A45812D8}">
      <dsp:nvSpPr>
        <dsp:cNvPr id="0" name=""/>
        <dsp:cNvSpPr/>
      </dsp:nvSpPr>
      <dsp:spPr>
        <a:xfrm>
          <a:off x="9544" y="453721"/>
          <a:ext cx="4997251" cy="2927699"/>
        </a:xfrm>
        <a:prstGeom prst="rect">
          <a:avLst/>
        </a:prstGeom>
        <a:gradFill rotWithShape="0">
          <a:gsLst>
            <a:gs pos="0">
              <a:schemeClr val="lt1">
                <a:hueOff val="0"/>
                <a:satOff val="0"/>
                <a:lumOff val="0"/>
                <a:alphaOff val="0"/>
                <a:tint val="48000"/>
                <a:alpha val="88000"/>
                <a:satMod val="105000"/>
                <a:lumMod val="110000"/>
              </a:schemeClr>
            </a:gs>
            <a:gs pos="100000">
              <a:schemeClr val="l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t>Rebalance the models to focus more on catching potential leavers:</a:t>
          </a:r>
        </a:p>
        <a:p>
          <a:pPr marL="0" lvl="0" indent="0" algn="l" defTabSz="622300">
            <a:lnSpc>
              <a:spcPct val="90000"/>
            </a:lnSpc>
            <a:spcBef>
              <a:spcPct val="0"/>
            </a:spcBef>
            <a:spcAft>
              <a:spcPct val="35000"/>
            </a:spcAft>
            <a:buNone/>
          </a:pPr>
          <a:r>
            <a:rPr lang="en-US" sz="1400" b="0" kern="1200" dirty="0"/>
            <a:t>Adjust how models treat minority cases (employees who leave).</a:t>
          </a:r>
        </a:p>
        <a:p>
          <a:pPr marL="0" lvl="0" indent="0" algn="l" defTabSz="622300">
            <a:lnSpc>
              <a:spcPct val="90000"/>
            </a:lnSpc>
            <a:spcBef>
              <a:spcPct val="0"/>
            </a:spcBef>
            <a:spcAft>
              <a:spcPct val="35000"/>
            </a:spcAft>
            <a:buNone/>
          </a:pPr>
          <a:r>
            <a:rPr lang="en-US" sz="1400" b="0" kern="1200" dirty="0"/>
            <a:t>Use oversampling, class weighting, or threshold adjustments.</a:t>
          </a:r>
        </a:p>
        <a:p>
          <a:pPr marL="0" lvl="0" indent="0" algn="l" defTabSz="622300">
            <a:lnSpc>
              <a:spcPct val="90000"/>
            </a:lnSpc>
            <a:spcBef>
              <a:spcPct val="0"/>
            </a:spcBef>
            <a:spcAft>
              <a:spcPct val="35000"/>
            </a:spcAft>
            <a:buNone/>
          </a:pPr>
          <a:r>
            <a:rPr lang="en-US" sz="1400" b="0" kern="1200" dirty="0"/>
            <a:t>Consider adding richer features (like real feedback text or job stress indicators).</a:t>
          </a:r>
        </a:p>
        <a:p>
          <a:pPr marL="0" lvl="0" indent="0" algn="l" defTabSz="622300">
            <a:lnSpc>
              <a:spcPct val="90000"/>
            </a:lnSpc>
            <a:spcBef>
              <a:spcPct val="0"/>
            </a:spcBef>
            <a:spcAft>
              <a:spcPct val="35000"/>
            </a:spcAft>
            <a:buNone/>
          </a:pPr>
          <a:r>
            <a:rPr lang="en-US" sz="1400" kern="1200" dirty="0"/>
            <a:t>Have predictive model ready for deployment in HR systems, dashboards, and shared sites.</a:t>
          </a:r>
        </a:p>
      </dsp:txBody>
      <dsp:txXfrm>
        <a:off x="9544" y="453721"/>
        <a:ext cx="4997251" cy="2927699"/>
      </dsp:txXfrm>
    </dsp:sp>
    <dsp:sp modelId="{4567EFC5-6A4B-4755-BBE6-B3EF4CC7BB3A}">
      <dsp:nvSpPr>
        <dsp:cNvPr id="0" name=""/>
        <dsp:cNvSpPr/>
      </dsp:nvSpPr>
      <dsp:spPr>
        <a:xfrm>
          <a:off x="4997251" y="453721"/>
          <a:ext cx="4997251" cy="2927699"/>
        </a:xfrm>
        <a:prstGeom prst="rect">
          <a:avLst/>
        </a:prstGeom>
        <a:gradFill rotWithShape="0">
          <a:gsLst>
            <a:gs pos="0">
              <a:schemeClr val="lt1">
                <a:hueOff val="0"/>
                <a:satOff val="0"/>
                <a:lumOff val="0"/>
                <a:alphaOff val="0"/>
                <a:tint val="48000"/>
                <a:alpha val="88000"/>
                <a:satMod val="105000"/>
                <a:lumMod val="110000"/>
              </a:schemeClr>
            </a:gs>
            <a:gs pos="100000">
              <a:schemeClr val="l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Model retraining with new employee data.</a:t>
          </a:r>
        </a:p>
        <a:p>
          <a:pPr marL="0" lvl="0" indent="0" algn="l" defTabSz="622300">
            <a:lnSpc>
              <a:spcPct val="90000"/>
            </a:lnSpc>
            <a:spcBef>
              <a:spcPct val="0"/>
            </a:spcBef>
            <a:spcAft>
              <a:spcPct val="35000"/>
            </a:spcAft>
            <a:buNone/>
          </a:pPr>
          <a:r>
            <a:rPr lang="en-US" sz="1400" kern="1200" dirty="0"/>
            <a:t>Insert Employee Engagement Team as needed to secure natural feedback </a:t>
          </a:r>
        </a:p>
        <a:p>
          <a:pPr marL="0" lvl="0" indent="0" algn="l" defTabSz="622300">
            <a:lnSpc>
              <a:spcPct val="90000"/>
            </a:lnSpc>
            <a:spcBef>
              <a:spcPct val="0"/>
            </a:spcBef>
            <a:spcAft>
              <a:spcPct val="35000"/>
            </a:spcAft>
            <a:buNone/>
          </a:pPr>
          <a:r>
            <a:rPr lang="en-US" sz="1400" kern="1200" dirty="0"/>
            <a:t>Conduct post-deployment effectiveness tracking.</a:t>
          </a:r>
        </a:p>
        <a:p>
          <a:pPr marL="0" lvl="0" indent="0" algn="l" defTabSz="622300">
            <a:lnSpc>
              <a:spcPct val="90000"/>
            </a:lnSpc>
            <a:spcBef>
              <a:spcPct val="0"/>
            </a:spcBef>
            <a:spcAft>
              <a:spcPct val="35000"/>
            </a:spcAft>
            <a:buNone/>
          </a:pPr>
          <a:r>
            <a:rPr lang="en-US" sz="1400" kern="1200" dirty="0"/>
            <a:t>While sentiment scores in this project were simulated, real-world deployment could involve analyzing authentic employee surveys and performance reviews using NLP. </a:t>
          </a:r>
        </a:p>
        <a:p>
          <a:pPr marL="0" lvl="0" indent="0" algn="l" defTabSz="622300">
            <a:lnSpc>
              <a:spcPct val="90000"/>
            </a:lnSpc>
            <a:spcBef>
              <a:spcPct val="0"/>
            </a:spcBef>
            <a:spcAft>
              <a:spcPct val="35000"/>
            </a:spcAft>
            <a:buNone/>
          </a:pPr>
          <a:r>
            <a:rPr lang="en-US" sz="1400" kern="1200" dirty="0"/>
            <a:t>Strict data governance would be necessary to avoid leakage and ensure model generalization</a:t>
          </a:r>
        </a:p>
      </dsp:txBody>
      <dsp:txXfrm>
        <a:off x="4997251" y="453721"/>
        <a:ext cx="4997251" cy="2927699"/>
      </dsp:txXfrm>
    </dsp:sp>
    <dsp:sp modelId="{A858F52B-B13D-4F82-B4F2-D099AB2BECF3}">
      <dsp:nvSpPr>
        <dsp:cNvPr id="0" name=""/>
        <dsp:cNvSpPr/>
      </dsp:nvSpPr>
      <dsp:spPr>
        <a:xfrm>
          <a:off x="0" y="3583666"/>
          <a:ext cx="9994503" cy="1309533"/>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987B-6643-43AA-9B56-509B80CCD0F3}" type="datetimeFigureOut">
              <a:rPr lang="en-US" smtClean="0"/>
              <a:t>7/20/2025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D42F3-CDD5-4B19-B3DB-7C5223465AF0}" type="slidenum">
              <a:rPr lang="en-US" smtClean="0"/>
              <a:t>‹#›</a:t>
            </a:fld>
            <a:endParaRPr lang="en-US" dirty="0"/>
          </a:p>
        </p:txBody>
      </p:sp>
    </p:spTree>
    <p:extLst>
      <p:ext uri="{BB962C8B-B14F-4D97-AF65-F5344CB8AC3E}">
        <p14:creationId xmlns:p14="http://schemas.microsoft.com/office/powerpoint/2010/main" val="481058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svg"/><Relationship Id="rId7" Type="http://schemas.openxmlformats.org/officeDocument/2006/relationships/image" Target="../media/image5.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1.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87D9900-95AD-EC4F-B7E1-959F052103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0000"/>
          <a:stretch>
            <a:fillRect/>
          </a:stretch>
        </p:blipFill>
        <p:spPr>
          <a:xfrm>
            <a:off x="999081" y="2"/>
            <a:ext cx="4389120" cy="2194559"/>
          </a:xfrm>
          <a:custGeom>
            <a:avLst/>
            <a:gdLst>
              <a:gd name="connsiteX0" fmla="*/ 0 w 4389120"/>
              <a:gd name="connsiteY0" fmla="*/ 0 h 2194559"/>
              <a:gd name="connsiteX1" fmla="*/ 4389120 w 4389120"/>
              <a:gd name="connsiteY1" fmla="*/ 0 h 2194559"/>
              <a:gd name="connsiteX2" fmla="*/ 4389120 w 4389120"/>
              <a:gd name="connsiteY2" fmla="*/ 2194559 h 2194559"/>
              <a:gd name="connsiteX3" fmla="*/ 0 w 4389120"/>
              <a:gd name="connsiteY3" fmla="*/ 2194559 h 2194559"/>
            </a:gdLst>
            <a:ahLst/>
            <a:cxnLst>
              <a:cxn ang="0">
                <a:pos x="connsiteX0" y="connsiteY0"/>
              </a:cxn>
              <a:cxn ang="0">
                <a:pos x="connsiteX1" y="connsiteY1"/>
              </a:cxn>
              <a:cxn ang="0">
                <a:pos x="connsiteX2" y="connsiteY2"/>
              </a:cxn>
              <a:cxn ang="0">
                <a:pos x="connsiteX3" y="connsiteY3"/>
              </a:cxn>
            </a:cxnLst>
            <a:rect l="l" t="t" r="r" b="b"/>
            <a:pathLst>
              <a:path w="4389120" h="2194559">
                <a:moveTo>
                  <a:pt x="0" y="0"/>
                </a:moveTo>
                <a:lnTo>
                  <a:pt x="4389120" y="0"/>
                </a:lnTo>
                <a:lnTo>
                  <a:pt x="4389120" y="2194559"/>
                </a:lnTo>
                <a:lnTo>
                  <a:pt x="0" y="2194559"/>
                </a:lnTo>
                <a:close/>
              </a:path>
            </a:pathLst>
          </a:custGeom>
        </p:spPr>
      </p:pic>
      <p:pic>
        <p:nvPicPr>
          <p:cNvPr id="6" name="Graphic 5">
            <a:extLst>
              <a:ext uri="{FF2B5EF4-FFF2-40B4-BE49-F238E27FC236}">
                <a16:creationId xmlns:a16="http://schemas.microsoft.com/office/drawing/2014/main" id="{F600C6AD-400C-F5F8-0A07-09147BFB8CE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27924"/>
          <a:stretch>
            <a:fillRect/>
          </a:stretch>
        </p:blipFill>
        <p:spPr>
          <a:xfrm>
            <a:off x="0" y="191268"/>
            <a:ext cx="2916372" cy="4389120"/>
          </a:xfrm>
          <a:custGeom>
            <a:avLst/>
            <a:gdLst>
              <a:gd name="connsiteX0" fmla="*/ 0 w 2916372"/>
              <a:gd name="connsiteY0" fmla="*/ 0 h 4389120"/>
              <a:gd name="connsiteX1" fmla="*/ 2916372 w 2916372"/>
              <a:gd name="connsiteY1" fmla="*/ 0 h 4389120"/>
              <a:gd name="connsiteX2" fmla="*/ 2916372 w 2916372"/>
              <a:gd name="connsiteY2" fmla="*/ 4389120 h 4389120"/>
              <a:gd name="connsiteX3" fmla="*/ 0 w 2916372"/>
              <a:gd name="connsiteY3" fmla="*/ 4389120 h 4389120"/>
            </a:gdLst>
            <a:ahLst/>
            <a:cxnLst>
              <a:cxn ang="0">
                <a:pos x="connsiteX0" y="connsiteY0"/>
              </a:cxn>
              <a:cxn ang="0">
                <a:pos x="connsiteX1" y="connsiteY1"/>
              </a:cxn>
              <a:cxn ang="0">
                <a:pos x="connsiteX2" y="connsiteY2"/>
              </a:cxn>
              <a:cxn ang="0">
                <a:pos x="connsiteX3" y="connsiteY3"/>
              </a:cxn>
            </a:cxnLst>
            <a:rect l="l" t="t" r="r" b="b"/>
            <a:pathLst>
              <a:path w="2916372" h="4389120">
                <a:moveTo>
                  <a:pt x="0" y="0"/>
                </a:moveTo>
                <a:lnTo>
                  <a:pt x="2916372" y="0"/>
                </a:lnTo>
                <a:lnTo>
                  <a:pt x="2916372" y="4389120"/>
                </a:lnTo>
                <a:lnTo>
                  <a:pt x="0" y="4389120"/>
                </a:lnTo>
                <a:close/>
              </a:path>
            </a:pathLst>
          </a:custGeom>
        </p:spPr>
      </p:pic>
      <p:pic>
        <p:nvPicPr>
          <p:cNvPr id="7" name="Graphic 6">
            <a:extLst>
              <a:ext uri="{FF2B5EF4-FFF2-40B4-BE49-F238E27FC236}">
                <a16:creationId xmlns:a16="http://schemas.microsoft.com/office/drawing/2014/main" id="{3301EBB8-0583-30D5-D5C9-6064F992C3A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l="12529" b="23302"/>
          <a:stretch>
            <a:fillRect/>
          </a:stretch>
        </p:blipFill>
        <p:spPr>
          <a:xfrm>
            <a:off x="0" y="3632200"/>
            <a:ext cx="3839210" cy="3261166"/>
          </a:xfrm>
          <a:custGeom>
            <a:avLst/>
            <a:gdLst>
              <a:gd name="connsiteX0" fmla="*/ 0 w 3839210"/>
              <a:gd name="connsiteY0" fmla="*/ 0 h 3261166"/>
              <a:gd name="connsiteX1" fmla="*/ 3839210 w 3839210"/>
              <a:gd name="connsiteY1" fmla="*/ 0 h 3261166"/>
              <a:gd name="connsiteX2" fmla="*/ 3839210 w 3839210"/>
              <a:gd name="connsiteY2" fmla="*/ 3261166 h 3261166"/>
              <a:gd name="connsiteX3" fmla="*/ 0 w 3839210"/>
              <a:gd name="connsiteY3" fmla="*/ 3261166 h 3261166"/>
            </a:gdLst>
            <a:ahLst/>
            <a:cxnLst>
              <a:cxn ang="0">
                <a:pos x="connsiteX0" y="connsiteY0"/>
              </a:cxn>
              <a:cxn ang="0">
                <a:pos x="connsiteX1" y="connsiteY1"/>
              </a:cxn>
              <a:cxn ang="0">
                <a:pos x="connsiteX2" y="connsiteY2"/>
              </a:cxn>
              <a:cxn ang="0">
                <a:pos x="connsiteX3" y="connsiteY3"/>
              </a:cxn>
            </a:cxnLst>
            <a:rect l="l" t="t" r="r" b="b"/>
            <a:pathLst>
              <a:path w="3839210" h="3261166">
                <a:moveTo>
                  <a:pt x="0" y="0"/>
                </a:moveTo>
                <a:lnTo>
                  <a:pt x="3839210" y="0"/>
                </a:lnTo>
                <a:lnTo>
                  <a:pt x="3839210" y="3261166"/>
                </a:lnTo>
                <a:lnTo>
                  <a:pt x="0" y="3261166"/>
                </a:lnTo>
                <a:close/>
              </a:path>
            </a:pathLst>
          </a:custGeom>
        </p:spPr>
      </p:pic>
      <p:pic>
        <p:nvPicPr>
          <p:cNvPr id="9" name="Graphic 8">
            <a:extLst>
              <a:ext uri="{FF2B5EF4-FFF2-40B4-BE49-F238E27FC236}">
                <a16:creationId xmlns:a16="http://schemas.microsoft.com/office/drawing/2014/main" id="{4E425898-E19E-D66B-9FE6-55FE52BAB781}"/>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441049" y="602835"/>
            <a:ext cx="202311" cy="219456"/>
          </a:xfrm>
          <a:prstGeom prst="rect">
            <a:avLst/>
          </a:prstGeom>
        </p:spPr>
      </p:pic>
      <p:sp>
        <p:nvSpPr>
          <p:cNvPr id="2" name="Title 1">
            <a:extLst>
              <a:ext uri="{FF2B5EF4-FFF2-40B4-BE49-F238E27FC236}">
                <a16:creationId xmlns:a16="http://schemas.microsoft.com/office/drawing/2014/main" id="{5E5783E0-630B-D6BD-1914-F6A39C57307F}"/>
              </a:ext>
            </a:extLst>
          </p:cNvPr>
          <p:cNvSpPr>
            <a:spLocks noGrp="1"/>
          </p:cNvSpPr>
          <p:nvPr>
            <p:ph type="title" hasCustomPrompt="1"/>
          </p:nvPr>
        </p:nvSpPr>
        <p:spPr>
          <a:xfrm>
            <a:off x="3330801" y="1140460"/>
            <a:ext cx="8001256" cy="5166360"/>
          </a:xfrm>
        </p:spPr>
        <p:txBody>
          <a:bodyPr anchor="ctr"/>
          <a:lstStyle>
            <a:lvl1pPr>
              <a:lnSpc>
                <a:spcPct val="75000"/>
              </a:lnSpc>
              <a:spcBef>
                <a:spcPts val="600"/>
              </a:spcBef>
              <a:spcAft>
                <a:spcPts val="1200"/>
              </a:spcAft>
              <a:defRPr sz="7200" baseline="0"/>
            </a:lvl1pPr>
          </a:lstStyle>
          <a:p>
            <a:r>
              <a:rPr lang="en-US" dirty="0"/>
              <a:t>Click to add title</a:t>
            </a:r>
          </a:p>
        </p:txBody>
      </p:sp>
    </p:spTree>
    <p:extLst>
      <p:ext uri="{BB962C8B-B14F-4D97-AF65-F5344CB8AC3E}">
        <p14:creationId xmlns:p14="http://schemas.microsoft.com/office/powerpoint/2010/main" val="38109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abl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4" name="Content Placeholder 13">
            <a:extLst>
              <a:ext uri="{FF2B5EF4-FFF2-40B4-BE49-F238E27FC236}">
                <a16:creationId xmlns:a16="http://schemas.microsoft.com/office/drawing/2014/main" id="{C631A2C5-44A9-8EF8-E747-353DD34AB2E7}"/>
              </a:ext>
            </a:extLst>
          </p:cNvPr>
          <p:cNvSpPr>
            <a:spLocks noGrp="1"/>
          </p:cNvSpPr>
          <p:nvPr>
            <p:ph sz="quarter" idx="11" hasCustomPrompt="1"/>
          </p:nvPr>
        </p:nvSpPr>
        <p:spPr>
          <a:xfrm>
            <a:off x="594358" y="2417765"/>
            <a:ext cx="6680202" cy="3967795"/>
          </a:xfrm>
        </p:spPr>
        <p:txBody>
          <a:bodyPr lIns="45720">
            <a:normAutofit/>
          </a:bodyPr>
          <a:lstStyle>
            <a:lvl1pPr marL="347472" indent="-347472">
              <a:lnSpc>
                <a:spcPct val="120000"/>
              </a:lnSpc>
              <a:spcBef>
                <a:spcPts val="1000"/>
              </a:spcBef>
              <a:spcAft>
                <a:spcPts val="600"/>
              </a:spcAft>
              <a:buClr>
                <a:schemeClr val="bg1"/>
              </a:buClr>
              <a:buFont typeface="Arial" panose="020B0604020202020204" pitchFamily="34" charset="0"/>
              <a:buChar char="•"/>
              <a:defRPr sz="2000" b="0"/>
            </a:lvl1pPr>
            <a:lvl2pPr marL="740664" indent="-283464">
              <a:lnSpc>
                <a:spcPct val="120000"/>
              </a:lnSpc>
              <a:spcBef>
                <a:spcPts val="500"/>
              </a:spcBef>
              <a:spcAft>
                <a:spcPts val="600"/>
              </a:spcAft>
              <a:buClr>
                <a:schemeClr val="bg1"/>
              </a:buClr>
              <a:buFont typeface="Arial" panose="020B0604020202020204" pitchFamily="34" charset="0"/>
              <a:buChar char="•"/>
              <a:defRPr sz="2000" b="0"/>
            </a:lvl2pPr>
            <a:lvl3pPr marL="1257300" indent="-342900">
              <a:lnSpc>
                <a:spcPct val="120000"/>
              </a:lnSpc>
              <a:spcBef>
                <a:spcPts val="1000"/>
              </a:spcBef>
              <a:spcAft>
                <a:spcPts val="600"/>
              </a:spcAft>
              <a:buClr>
                <a:schemeClr val="bg1"/>
              </a:buClr>
              <a:buFont typeface="Arial" panose="020B0604020202020204" pitchFamily="34" charset="0"/>
              <a:buChar char="•"/>
              <a:defRPr sz="2000" b="0"/>
            </a:lvl3pPr>
            <a:lvl4pPr marL="1714500" indent="-342900">
              <a:lnSpc>
                <a:spcPct val="120000"/>
              </a:lnSpc>
              <a:spcBef>
                <a:spcPts val="1000"/>
              </a:spcBef>
              <a:spcAft>
                <a:spcPts val="600"/>
              </a:spcAft>
              <a:buClr>
                <a:schemeClr val="bg1"/>
              </a:buClr>
              <a:buFont typeface="Arial" panose="020B0604020202020204" pitchFamily="34" charset="0"/>
              <a:buChar char="•"/>
              <a:defRPr sz="2000" b="0"/>
            </a:lvl4pPr>
            <a:lvl5pPr marL="2114550" indent="-285750">
              <a:lnSpc>
                <a:spcPct val="120000"/>
              </a:lnSpc>
              <a:spcBef>
                <a:spcPts val="1000"/>
              </a:spcBef>
              <a:spcAft>
                <a:spcPts val="600"/>
              </a:spcAft>
              <a:buClr>
                <a:schemeClr val="bg1"/>
              </a:buClr>
              <a:buFont typeface="Arial" panose="020B0604020202020204" pitchFamily="34" charset="0"/>
              <a:buChar char="•"/>
              <a:defRPr sz="20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a:extLst>
              <a:ext uri="{FF2B5EF4-FFF2-40B4-BE49-F238E27FC236}">
                <a16:creationId xmlns:a16="http://schemas.microsoft.com/office/drawing/2014/main" id="{8B30A748-E024-5BE9-6F18-C89041707629}"/>
              </a:ext>
            </a:extLst>
          </p:cNvPr>
          <p:cNvSpPr>
            <a:spLocks noGrp="1"/>
          </p:cNvSpPr>
          <p:nvPr>
            <p:ph type="tbl" sz="quarter" idx="12"/>
          </p:nvPr>
        </p:nvSpPr>
        <p:spPr>
          <a:xfrm>
            <a:off x="7823200" y="2417763"/>
            <a:ext cx="3838248" cy="3967794"/>
          </a:xfrm>
        </p:spPr>
        <p:txBody>
          <a:bodyPr/>
          <a:lstStyle/>
          <a:p>
            <a:r>
              <a:rPr lang="en-US" dirty="0"/>
              <a:t>Click icon to add table</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116722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abl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7" name="Table Placeholder 6">
            <a:extLst>
              <a:ext uri="{FF2B5EF4-FFF2-40B4-BE49-F238E27FC236}">
                <a16:creationId xmlns:a16="http://schemas.microsoft.com/office/drawing/2014/main" id="{8B30A748-E024-5BE9-6F18-C89041707629}"/>
              </a:ext>
            </a:extLst>
          </p:cNvPr>
          <p:cNvSpPr>
            <a:spLocks noGrp="1"/>
          </p:cNvSpPr>
          <p:nvPr>
            <p:ph type="tbl" sz="quarter" idx="12"/>
          </p:nvPr>
        </p:nvSpPr>
        <p:spPr>
          <a:xfrm>
            <a:off x="566724" y="2417763"/>
            <a:ext cx="11094724" cy="3967794"/>
          </a:xfrm>
        </p:spPr>
        <p:txBody>
          <a:bodyPr/>
          <a:lstStyle>
            <a:lvl1pPr>
              <a:defRPr/>
            </a:lvl1pPr>
          </a:lstStyle>
          <a:p>
            <a:r>
              <a:rPr lang="en-US" dirty="0"/>
              <a:t>Click icon to add table</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2914987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wo Content 2">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4" name="Content Placeholder 13">
            <a:extLst>
              <a:ext uri="{FF2B5EF4-FFF2-40B4-BE49-F238E27FC236}">
                <a16:creationId xmlns:a16="http://schemas.microsoft.com/office/drawing/2014/main" id="{C631A2C5-44A9-8EF8-E747-353DD34AB2E7}"/>
              </a:ext>
            </a:extLst>
          </p:cNvPr>
          <p:cNvSpPr>
            <a:spLocks noGrp="1"/>
          </p:cNvSpPr>
          <p:nvPr>
            <p:ph sz="quarter" idx="11" hasCustomPrompt="1"/>
          </p:nvPr>
        </p:nvSpPr>
        <p:spPr>
          <a:xfrm>
            <a:off x="551487" y="2392441"/>
            <a:ext cx="6977073" cy="3967795"/>
          </a:xfrm>
        </p:spPr>
        <p:txBody>
          <a:bodyPr>
            <a:normAutofit/>
          </a:bodyPr>
          <a:lstStyle>
            <a:lvl1pPr marL="347472" indent="-347472">
              <a:lnSpc>
                <a:spcPct val="120000"/>
              </a:lnSpc>
              <a:spcBef>
                <a:spcPts val="1000"/>
              </a:spcBef>
              <a:spcAft>
                <a:spcPts val="600"/>
              </a:spcAft>
              <a:buClr>
                <a:schemeClr val="bg1"/>
              </a:buClr>
              <a:buFont typeface="Arial" panose="020B0604020202020204" pitchFamily="34" charset="0"/>
              <a:buChar char="•"/>
              <a:defRPr sz="2000" b="0"/>
            </a:lvl1pPr>
            <a:lvl2pPr marL="800100" indent="-342900">
              <a:lnSpc>
                <a:spcPct val="120000"/>
              </a:lnSpc>
              <a:spcBef>
                <a:spcPts val="1000"/>
              </a:spcBef>
              <a:spcAft>
                <a:spcPts val="600"/>
              </a:spcAft>
              <a:buClr>
                <a:schemeClr val="bg1"/>
              </a:buClr>
              <a:buFont typeface="Arial" panose="020B0604020202020204" pitchFamily="34" charset="0"/>
              <a:buChar char="•"/>
              <a:defRPr sz="1800" b="0"/>
            </a:lvl2pPr>
            <a:lvl3pPr marL="1257300" indent="-342900">
              <a:lnSpc>
                <a:spcPct val="120000"/>
              </a:lnSpc>
              <a:spcBef>
                <a:spcPts val="1000"/>
              </a:spcBef>
              <a:spcAft>
                <a:spcPts val="600"/>
              </a:spcAft>
              <a:buClr>
                <a:schemeClr val="bg1"/>
              </a:buClr>
              <a:buFont typeface="Arial" panose="020B0604020202020204" pitchFamily="34" charset="0"/>
              <a:buChar char="•"/>
              <a:defRPr sz="1600" b="0"/>
            </a:lvl3pPr>
            <a:lvl4pPr marL="1714500" indent="-342900">
              <a:lnSpc>
                <a:spcPct val="120000"/>
              </a:lnSpc>
              <a:spcBef>
                <a:spcPts val="1000"/>
              </a:spcBef>
              <a:spcAft>
                <a:spcPts val="600"/>
              </a:spcAft>
              <a:buClr>
                <a:schemeClr val="bg1"/>
              </a:buClr>
              <a:buFont typeface="Arial" panose="020B0604020202020204" pitchFamily="34" charset="0"/>
              <a:buChar char="•"/>
              <a:defRPr sz="1400" b="0"/>
            </a:lvl4pPr>
            <a:lvl5pPr marL="2114550" indent="-285750">
              <a:lnSpc>
                <a:spcPct val="120000"/>
              </a:lnSpc>
              <a:spcBef>
                <a:spcPts val="1000"/>
              </a:spcBef>
              <a:spcAft>
                <a:spcPts val="600"/>
              </a:spcAft>
              <a:buClr>
                <a:schemeClr val="bg1"/>
              </a:buClr>
              <a:buFont typeface="Arial" panose="020B0604020202020204" pitchFamily="34" charset="0"/>
              <a:buChar char="•"/>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8005773" y="2392440"/>
            <a:ext cx="3655675" cy="3967795"/>
          </a:xfrm>
        </p:spPr>
        <p:txBody>
          <a:bodyPr>
            <a:normAutofit/>
          </a:bodyPr>
          <a:lstStyle>
            <a:lvl1pPr marL="0" indent="0">
              <a:lnSpc>
                <a:spcPct val="120000"/>
              </a:lnSpc>
              <a:spcBef>
                <a:spcPts val="600"/>
              </a:spcBef>
              <a:spcAft>
                <a:spcPts val="1200"/>
              </a:spcAft>
              <a:buClr>
                <a:schemeClr val="bg1"/>
              </a:buClr>
              <a:buFont typeface="Arial" panose="020B0604020202020204" pitchFamily="34" charset="0"/>
              <a:buNone/>
              <a:defRPr sz="2000" b="0"/>
            </a:lvl1pPr>
            <a:lvl2pPr marL="347472" indent="-342900">
              <a:lnSpc>
                <a:spcPct val="120000"/>
              </a:lnSpc>
              <a:spcBef>
                <a:spcPts val="600"/>
              </a:spcBef>
              <a:spcAft>
                <a:spcPts val="1200"/>
              </a:spcAft>
              <a:buClr>
                <a:schemeClr val="bg1"/>
              </a:buClr>
              <a:buFont typeface="Arial" panose="020B0604020202020204" pitchFamily="34" charset="0"/>
              <a:buChar char="•"/>
              <a:defRPr sz="2000" b="0"/>
            </a:lvl2pPr>
            <a:lvl3pPr marL="713232" indent="-342900">
              <a:lnSpc>
                <a:spcPct val="120000"/>
              </a:lnSpc>
              <a:spcBef>
                <a:spcPts val="600"/>
              </a:spcBef>
              <a:spcAft>
                <a:spcPts val="1200"/>
              </a:spcAft>
              <a:buClr>
                <a:schemeClr val="bg1"/>
              </a:buClr>
              <a:buFont typeface="Arial" panose="020B0604020202020204" pitchFamily="34" charset="0"/>
              <a:buChar char="•"/>
              <a:defRPr sz="2000" b="0"/>
            </a:lvl3pPr>
            <a:lvl4pPr marL="1078992" indent="-342900">
              <a:lnSpc>
                <a:spcPct val="120000"/>
              </a:lnSpc>
              <a:spcBef>
                <a:spcPts val="600"/>
              </a:spcBef>
              <a:spcAft>
                <a:spcPts val="1200"/>
              </a:spcAft>
              <a:buClr>
                <a:schemeClr val="bg1"/>
              </a:buClr>
              <a:buFont typeface="Arial" panose="020B0604020202020204" pitchFamily="34" charset="0"/>
              <a:buChar char="•"/>
              <a:defRPr sz="2000" b="0"/>
            </a:lvl4pPr>
            <a:lvl5pPr marL="1837944" indent="-285750">
              <a:lnSpc>
                <a:spcPct val="120000"/>
              </a:lnSpc>
              <a:spcBef>
                <a:spcPts val="600"/>
              </a:spcBef>
              <a:spcAft>
                <a:spcPts val="1200"/>
              </a:spcAft>
              <a:buClr>
                <a:schemeClr val="bg1"/>
              </a:buClr>
              <a:buFont typeface="Arial" panose="020B0604020202020204" pitchFamily="34" charset="0"/>
              <a:buChar char="•"/>
              <a:defRPr sz="20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419337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19982B1-35C2-DE4A-CC6C-C7EF3864FDD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pic>
        <p:nvPicPr>
          <p:cNvPr id="3" name="Graphic 2">
            <a:extLst>
              <a:ext uri="{FF2B5EF4-FFF2-40B4-BE49-F238E27FC236}">
                <a16:creationId xmlns:a16="http://schemas.microsoft.com/office/drawing/2014/main" id="{11330D7F-AB80-0985-7B65-80D66CC8410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r="51653" b="49194"/>
          <a:stretch>
            <a:fillRect/>
          </a:stretch>
        </p:blipFill>
        <p:spPr>
          <a:xfrm>
            <a:off x="10095411" y="4663440"/>
            <a:ext cx="2121988" cy="2229926"/>
          </a:xfrm>
          <a:custGeom>
            <a:avLst/>
            <a:gdLst>
              <a:gd name="connsiteX0" fmla="*/ 0 w 2121988"/>
              <a:gd name="connsiteY0" fmla="*/ 0 h 2229926"/>
              <a:gd name="connsiteX1" fmla="*/ 2121988 w 2121988"/>
              <a:gd name="connsiteY1" fmla="*/ 0 h 2229926"/>
              <a:gd name="connsiteX2" fmla="*/ 2121988 w 2121988"/>
              <a:gd name="connsiteY2" fmla="*/ 2229926 h 2229926"/>
              <a:gd name="connsiteX3" fmla="*/ 0 w 2121988"/>
              <a:gd name="connsiteY3" fmla="*/ 2229926 h 2229926"/>
            </a:gdLst>
            <a:ahLst/>
            <a:cxnLst>
              <a:cxn ang="0">
                <a:pos x="connsiteX0" y="connsiteY0"/>
              </a:cxn>
              <a:cxn ang="0">
                <a:pos x="connsiteX1" y="connsiteY1"/>
              </a:cxn>
              <a:cxn ang="0">
                <a:pos x="connsiteX2" y="connsiteY2"/>
              </a:cxn>
              <a:cxn ang="0">
                <a:pos x="connsiteX3" y="connsiteY3"/>
              </a:cxn>
            </a:cxnLst>
            <a:rect l="l" t="t" r="r" b="b"/>
            <a:pathLst>
              <a:path w="2121988" h="2229926">
                <a:moveTo>
                  <a:pt x="0" y="0"/>
                </a:moveTo>
                <a:lnTo>
                  <a:pt x="2121988" y="0"/>
                </a:lnTo>
                <a:lnTo>
                  <a:pt x="2121988" y="2229926"/>
                </a:lnTo>
                <a:lnTo>
                  <a:pt x="0" y="2229926"/>
                </a:lnTo>
                <a:close/>
              </a:path>
            </a:pathLst>
          </a:custGeom>
        </p:spPr>
      </p:pic>
      <p:pic>
        <p:nvPicPr>
          <p:cNvPr id="4" name="Graphic 3">
            <a:extLst>
              <a:ext uri="{FF2B5EF4-FFF2-40B4-BE49-F238E27FC236}">
                <a16:creationId xmlns:a16="http://schemas.microsoft.com/office/drawing/2014/main" id="{355AA66F-C4B1-E34A-8E6B-F893310B2E1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50000"/>
          <a:stretch>
            <a:fillRect/>
          </a:stretch>
        </p:blipFill>
        <p:spPr>
          <a:xfrm>
            <a:off x="6228080" y="2"/>
            <a:ext cx="4046220" cy="2194559"/>
          </a:xfrm>
          <a:custGeom>
            <a:avLst/>
            <a:gdLst>
              <a:gd name="connsiteX0" fmla="*/ 0 w 4046220"/>
              <a:gd name="connsiteY0" fmla="*/ 0 h 2194559"/>
              <a:gd name="connsiteX1" fmla="*/ 4046220 w 4046220"/>
              <a:gd name="connsiteY1" fmla="*/ 0 h 2194559"/>
              <a:gd name="connsiteX2" fmla="*/ 4046220 w 4046220"/>
              <a:gd name="connsiteY2" fmla="*/ 2194559 h 2194559"/>
              <a:gd name="connsiteX3" fmla="*/ 0 w 4046220"/>
              <a:gd name="connsiteY3" fmla="*/ 2194559 h 2194559"/>
            </a:gdLst>
            <a:ahLst/>
            <a:cxnLst>
              <a:cxn ang="0">
                <a:pos x="connsiteX0" y="connsiteY0"/>
              </a:cxn>
              <a:cxn ang="0">
                <a:pos x="connsiteX1" y="connsiteY1"/>
              </a:cxn>
              <a:cxn ang="0">
                <a:pos x="connsiteX2" y="connsiteY2"/>
              </a:cxn>
              <a:cxn ang="0">
                <a:pos x="connsiteX3" y="connsiteY3"/>
              </a:cxn>
            </a:cxnLst>
            <a:rect l="l" t="t" r="r" b="b"/>
            <a:pathLst>
              <a:path w="4046220" h="2194559">
                <a:moveTo>
                  <a:pt x="0" y="0"/>
                </a:moveTo>
                <a:lnTo>
                  <a:pt x="4046220" y="0"/>
                </a:lnTo>
                <a:lnTo>
                  <a:pt x="4046220" y="2194559"/>
                </a:lnTo>
                <a:lnTo>
                  <a:pt x="0" y="2194559"/>
                </a:lnTo>
                <a:close/>
              </a:path>
            </a:pathLst>
          </a:custGeom>
        </p:spPr>
      </p:pic>
      <p:pic>
        <p:nvPicPr>
          <p:cNvPr id="5" name="Graphic 4">
            <a:extLst>
              <a:ext uri="{FF2B5EF4-FFF2-40B4-BE49-F238E27FC236}">
                <a16:creationId xmlns:a16="http://schemas.microsoft.com/office/drawing/2014/main" id="{55700ADD-BC9D-410F-D6AC-1D0E4F1043A5}"/>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l="50000" b="30164"/>
          <a:stretch>
            <a:fillRect/>
          </a:stretch>
        </p:blipFill>
        <p:spPr>
          <a:xfrm>
            <a:off x="0" y="3923964"/>
            <a:ext cx="2194560" cy="2969402"/>
          </a:xfrm>
          <a:custGeom>
            <a:avLst/>
            <a:gdLst>
              <a:gd name="connsiteX0" fmla="*/ 0 w 2194560"/>
              <a:gd name="connsiteY0" fmla="*/ 0 h 2969402"/>
              <a:gd name="connsiteX1" fmla="*/ 2194560 w 2194560"/>
              <a:gd name="connsiteY1" fmla="*/ 0 h 2969402"/>
              <a:gd name="connsiteX2" fmla="*/ 2194560 w 2194560"/>
              <a:gd name="connsiteY2" fmla="*/ 2969402 h 2969402"/>
              <a:gd name="connsiteX3" fmla="*/ 0 w 2194560"/>
              <a:gd name="connsiteY3" fmla="*/ 2969402 h 2969402"/>
            </a:gdLst>
            <a:ahLst/>
            <a:cxnLst>
              <a:cxn ang="0">
                <a:pos x="connsiteX0" y="connsiteY0"/>
              </a:cxn>
              <a:cxn ang="0">
                <a:pos x="connsiteX1" y="connsiteY1"/>
              </a:cxn>
              <a:cxn ang="0">
                <a:pos x="connsiteX2" y="connsiteY2"/>
              </a:cxn>
              <a:cxn ang="0">
                <a:pos x="connsiteX3" y="connsiteY3"/>
              </a:cxn>
            </a:cxnLst>
            <a:rect l="l" t="t" r="r" b="b"/>
            <a:pathLst>
              <a:path w="2194560" h="2969402">
                <a:moveTo>
                  <a:pt x="0" y="0"/>
                </a:moveTo>
                <a:lnTo>
                  <a:pt x="2194560" y="0"/>
                </a:lnTo>
                <a:lnTo>
                  <a:pt x="2194560" y="2969402"/>
                </a:lnTo>
                <a:lnTo>
                  <a:pt x="0" y="2969402"/>
                </a:lnTo>
                <a:close/>
              </a:path>
            </a:pathLst>
          </a:custGeom>
        </p:spPr>
      </p:pic>
      <p:sp>
        <p:nvSpPr>
          <p:cNvPr id="8" name="Title 7">
            <a:extLst>
              <a:ext uri="{FF2B5EF4-FFF2-40B4-BE49-F238E27FC236}">
                <a16:creationId xmlns:a16="http://schemas.microsoft.com/office/drawing/2014/main" id="{F9091067-F6AB-B1C8-2F06-423B82E6EE67}"/>
              </a:ext>
            </a:extLst>
          </p:cNvPr>
          <p:cNvSpPr>
            <a:spLocks noGrp="1"/>
          </p:cNvSpPr>
          <p:nvPr>
            <p:ph type="title" hasCustomPrompt="1"/>
          </p:nvPr>
        </p:nvSpPr>
        <p:spPr>
          <a:xfrm>
            <a:off x="444807" y="1049447"/>
            <a:ext cx="5910270" cy="5094386"/>
          </a:xfrm>
        </p:spPr>
        <p:txBody>
          <a:bodyPr rIns="0" anchor="ctr"/>
          <a:lstStyle>
            <a:lvl1pPr>
              <a:defRPr sz="7200"/>
            </a:lvl1pPr>
          </a:lstStyle>
          <a:p>
            <a:r>
              <a:rPr lang="en-US" dirty="0"/>
              <a:t>Click to add title</a:t>
            </a:r>
          </a:p>
        </p:txBody>
      </p:sp>
      <p:sp>
        <p:nvSpPr>
          <p:cNvPr id="10" name="Content Placeholder 9">
            <a:extLst>
              <a:ext uri="{FF2B5EF4-FFF2-40B4-BE49-F238E27FC236}">
                <a16:creationId xmlns:a16="http://schemas.microsoft.com/office/drawing/2014/main" id="{6D4F7BB3-A204-D529-DD36-39D4311F354A}"/>
              </a:ext>
            </a:extLst>
          </p:cNvPr>
          <p:cNvSpPr>
            <a:spLocks noGrp="1"/>
          </p:cNvSpPr>
          <p:nvPr>
            <p:ph sz="quarter" idx="10" hasCustomPrompt="1"/>
          </p:nvPr>
        </p:nvSpPr>
        <p:spPr>
          <a:xfrm>
            <a:off x="6355077" y="1049447"/>
            <a:ext cx="4922837" cy="5094386"/>
          </a:xfrm>
        </p:spPr>
        <p:txBody>
          <a:bodyPr anchor="ctr">
            <a:normAutofit/>
          </a:bodyPr>
          <a:lstStyle>
            <a:lvl1pPr>
              <a:lnSpc>
                <a:spcPct val="100000"/>
              </a:lnSpc>
              <a:spcBef>
                <a:spcPts val="1000"/>
              </a:spcBef>
              <a:defRPr sz="2800" b="0"/>
            </a:lvl1pPr>
            <a:lvl2pPr>
              <a:lnSpc>
                <a:spcPct val="100000"/>
              </a:lnSpc>
              <a:spcBef>
                <a:spcPts val="1000"/>
              </a:spcBef>
              <a:defRPr sz="2400" b="0"/>
            </a:lvl2pPr>
            <a:lvl3pPr>
              <a:lnSpc>
                <a:spcPct val="100000"/>
              </a:lnSpc>
              <a:spcBef>
                <a:spcPts val="1000"/>
              </a:spcBef>
              <a:defRPr sz="2000" b="0"/>
            </a:lvl3pPr>
            <a:lvl4pPr>
              <a:lnSpc>
                <a:spcPct val="100000"/>
              </a:lnSpc>
              <a:spcBef>
                <a:spcPts val="1000"/>
              </a:spcBef>
              <a:defRPr sz="1800" b="0"/>
            </a:lvl4pPr>
            <a:lvl5pPr>
              <a:lnSpc>
                <a:spcPct val="100000"/>
              </a:lnSpc>
              <a:spcBef>
                <a:spcPts val="1000"/>
              </a:spcBef>
              <a:defRPr sz="16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433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5011113" cy="5048974"/>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6370317" y="1091885"/>
            <a:ext cx="5130734" cy="5048973"/>
          </a:xfrm>
        </p:spPr>
        <p:txBody>
          <a:bodyPr>
            <a:normAutofit/>
          </a:bodyPr>
          <a:lstStyle>
            <a:lvl1pPr marL="457200" indent="-457200">
              <a:lnSpc>
                <a:spcPct val="90000"/>
              </a:lnSpc>
              <a:spcBef>
                <a:spcPts val="600"/>
              </a:spcBef>
              <a:spcAft>
                <a:spcPts val="1200"/>
              </a:spcAft>
              <a:buClr>
                <a:schemeClr val="bg1"/>
              </a:buClr>
              <a:buFont typeface="+mj-lt"/>
              <a:buAutoNum type="arabicPeriod"/>
              <a:defRPr sz="2800" b="0"/>
            </a:lvl1pPr>
            <a:lvl2pPr marL="800100" indent="-342900">
              <a:lnSpc>
                <a:spcPct val="90000"/>
              </a:lnSpc>
              <a:spcBef>
                <a:spcPts val="600"/>
              </a:spcBef>
              <a:spcAft>
                <a:spcPts val="1200"/>
              </a:spcAft>
              <a:buClr>
                <a:schemeClr val="bg1"/>
              </a:buClr>
              <a:buFont typeface="+mj-lt"/>
              <a:buAutoNum type="arabicPeriod"/>
              <a:defRPr sz="2400" b="0"/>
            </a:lvl2pPr>
            <a:lvl3pPr marL="1257300" indent="-342900">
              <a:lnSpc>
                <a:spcPct val="90000"/>
              </a:lnSpc>
              <a:spcBef>
                <a:spcPts val="600"/>
              </a:spcBef>
              <a:spcAft>
                <a:spcPts val="1200"/>
              </a:spcAft>
              <a:buClr>
                <a:schemeClr val="bg1"/>
              </a:buClr>
              <a:buFont typeface="+mj-lt"/>
              <a:buAutoNum type="arabicPeriod"/>
              <a:defRPr sz="2000" b="0"/>
            </a:lvl3pPr>
            <a:lvl4pPr marL="1714500" indent="-342900">
              <a:lnSpc>
                <a:spcPct val="90000"/>
              </a:lnSpc>
              <a:spcBef>
                <a:spcPts val="600"/>
              </a:spcBef>
              <a:spcAft>
                <a:spcPts val="1200"/>
              </a:spcAft>
              <a:buClr>
                <a:schemeClr val="bg1"/>
              </a:buClr>
              <a:buFont typeface="+mj-lt"/>
              <a:buAutoNum type="arabicPeriod"/>
              <a:defRPr sz="1800" b="0"/>
            </a:lvl4pPr>
            <a:lvl5pPr marL="2057400" indent="-228600">
              <a:lnSpc>
                <a:spcPct val="90000"/>
              </a:lnSpc>
              <a:spcBef>
                <a:spcPts val="600"/>
              </a:spcBef>
              <a:spcAft>
                <a:spcPts val="1200"/>
              </a:spcAft>
              <a:buClr>
                <a:schemeClr val="bg1"/>
              </a:buClr>
              <a:buFont typeface="+mj-lt"/>
              <a:buAutoNum type="arabicPeriod"/>
              <a:defRPr sz="16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401231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7472374" cy="1913892"/>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566723" y="3152220"/>
            <a:ext cx="6977077" cy="3264017"/>
          </a:xfrm>
        </p:spPr>
        <p:txBody>
          <a:bodyPr>
            <a:normAutofit/>
          </a:bodyPr>
          <a:lstStyle>
            <a:lvl1pPr marL="0" indent="0">
              <a:lnSpc>
                <a:spcPct val="90000"/>
              </a:lnSpc>
              <a:spcBef>
                <a:spcPts val="600"/>
              </a:spcBef>
              <a:spcAft>
                <a:spcPts val="1200"/>
              </a:spcAft>
              <a:buClr>
                <a:schemeClr val="bg1"/>
              </a:buClr>
              <a:buFont typeface="+mj-lt"/>
              <a:buNone/>
              <a:defRPr sz="2800" b="0"/>
            </a:lvl1pPr>
            <a:lvl2pPr marL="457200" indent="0">
              <a:lnSpc>
                <a:spcPct val="90000"/>
              </a:lnSpc>
              <a:spcBef>
                <a:spcPts val="600"/>
              </a:spcBef>
              <a:spcAft>
                <a:spcPts val="1200"/>
              </a:spcAft>
              <a:buClr>
                <a:schemeClr val="bg1"/>
              </a:buClr>
              <a:buFont typeface="+mj-lt"/>
              <a:buNone/>
              <a:defRPr sz="2400" b="0"/>
            </a:lvl2pPr>
            <a:lvl3pPr marL="914400" indent="0">
              <a:lnSpc>
                <a:spcPct val="90000"/>
              </a:lnSpc>
              <a:spcBef>
                <a:spcPts val="600"/>
              </a:spcBef>
              <a:spcAft>
                <a:spcPts val="1200"/>
              </a:spcAft>
              <a:buClr>
                <a:schemeClr val="bg1"/>
              </a:buClr>
              <a:buFont typeface="+mj-lt"/>
              <a:buNone/>
              <a:defRPr sz="2000" b="0"/>
            </a:lvl3pPr>
            <a:lvl4pPr marL="1371600" indent="0">
              <a:lnSpc>
                <a:spcPct val="90000"/>
              </a:lnSpc>
              <a:spcBef>
                <a:spcPts val="600"/>
              </a:spcBef>
              <a:spcAft>
                <a:spcPts val="1200"/>
              </a:spcAft>
              <a:buClr>
                <a:schemeClr val="bg1"/>
              </a:buClr>
              <a:buFont typeface="+mj-lt"/>
              <a:buNone/>
              <a:defRPr sz="1800" b="0"/>
            </a:lvl4pPr>
            <a:lvl5pPr marL="1828800" indent="0">
              <a:lnSpc>
                <a:spcPct val="90000"/>
              </a:lnSpc>
              <a:spcBef>
                <a:spcPts val="600"/>
              </a:spcBef>
              <a:spcAft>
                <a:spcPts val="1200"/>
              </a:spcAft>
              <a:buClr>
                <a:schemeClr val="bg1"/>
              </a:buClr>
              <a:buFont typeface="+mj-lt"/>
              <a:buNone/>
              <a:defRPr sz="16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
        <p:nvSpPr>
          <p:cNvPr id="5" name="Picture Placeholder 4">
            <a:extLst>
              <a:ext uri="{FF2B5EF4-FFF2-40B4-BE49-F238E27FC236}">
                <a16:creationId xmlns:a16="http://schemas.microsoft.com/office/drawing/2014/main" id="{7CD50F62-7F43-2FBB-55E3-23F629397003}"/>
              </a:ext>
            </a:extLst>
          </p:cNvPr>
          <p:cNvSpPr>
            <a:spLocks noGrp="1"/>
          </p:cNvSpPr>
          <p:nvPr>
            <p:ph type="pic" sz="quarter" idx="11"/>
          </p:nvPr>
        </p:nvSpPr>
        <p:spPr>
          <a:xfrm>
            <a:off x="8039100" y="1096963"/>
            <a:ext cx="4152900" cy="5761037"/>
          </a:xfrm>
        </p:spPr>
        <p:txBody>
          <a:bodyPr/>
          <a:lstStyle>
            <a:lvl1pPr algn="ctr">
              <a:defRPr/>
            </a:lvl1pPr>
          </a:lstStyle>
          <a:p>
            <a:r>
              <a:rPr lang="en-US" dirty="0"/>
              <a:t>Click icon to add picture</a:t>
            </a:r>
          </a:p>
        </p:txBody>
      </p:sp>
    </p:spTree>
    <p:extLst>
      <p:ext uri="{BB962C8B-B14F-4D97-AF65-F5344CB8AC3E}">
        <p14:creationId xmlns:p14="http://schemas.microsoft.com/office/powerpoint/2010/main" val="143464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18A9A4E-F149-44F8-9FAE-8ABA2BD261F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50000"/>
          <a:stretch>
            <a:fillRect/>
          </a:stretch>
        </p:blipFill>
        <p:spPr>
          <a:xfrm flipV="1">
            <a:off x="1881504" y="4663441"/>
            <a:ext cx="4389120" cy="2194559"/>
          </a:xfrm>
          <a:custGeom>
            <a:avLst/>
            <a:gdLst>
              <a:gd name="connsiteX0" fmla="*/ 0 w 4389120"/>
              <a:gd name="connsiteY0" fmla="*/ 0 h 2194559"/>
              <a:gd name="connsiteX1" fmla="*/ 4389120 w 4389120"/>
              <a:gd name="connsiteY1" fmla="*/ 0 h 2194559"/>
              <a:gd name="connsiteX2" fmla="*/ 4389120 w 4389120"/>
              <a:gd name="connsiteY2" fmla="*/ 2194559 h 2194559"/>
              <a:gd name="connsiteX3" fmla="*/ 0 w 4389120"/>
              <a:gd name="connsiteY3" fmla="*/ 2194559 h 2194559"/>
            </a:gdLst>
            <a:ahLst/>
            <a:cxnLst>
              <a:cxn ang="0">
                <a:pos x="connsiteX0" y="connsiteY0"/>
              </a:cxn>
              <a:cxn ang="0">
                <a:pos x="connsiteX1" y="connsiteY1"/>
              </a:cxn>
              <a:cxn ang="0">
                <a:pos x="connsiteX2" y="connsiteY2"/>
              </a:cxn>
              <a:cxn ang="0">
                <a:pos x="connsiteX3" y="connsiteY3"/>
              </a:cxn>
            </a:cxnLst>
            <a:rect l="l" t="t" r="r" b="b"/>
            <a:pathLst>
              <a:path w="4389120" h="2194559">
                <a:moveTo>
                  <a:pt x="0" y="0"/>
                </a:moveTo>
                <a:lnTo>
                  <a:pt x="4389120" y="0"/>
                </a:lnTo>
                <a:lnTo>
                  <a:pt x="4389120" y="2194559"/>
                </a:lnTo>
                <a:lnTo>
                  <a:pt x="0" y="2194559"/>
                </a:lnTo>
                <a:close/>
              </a:path>
            </a:pathLst>
          </a:custGeom>
        </p:spPr>
      </p:pic>
      <p:pic>
        <p:nvPicPr>
          <p:cNvPr id="10" name="Graphic 9">
            <a:extLst>
              <a:ext uri="{FF2B5EF4-FFF2-40B4-BE49-F238E27FC236}">
                <a16:creationId xmlns:a16="http://schemas.microsoft.com/office/drawing/2014/main" id="{444170C3-9FB6-324B-DD88-972B181F50E9}"/>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9956" r="-1"/>
          <a:stretch/>
        </p:blipFill>
        <p:spPr>
          <a:xfrm flipH="1">
            <a:off x="10185174" y="1234440"/>
            <a:ext cx="2024907" cy="4389120"/>
          </a:xfrm>
          <a:custGeom>
            <a:avLst/>
            <a:gdLst>
              <a:gd name="connsiteX0" fmla="*/ 0 w 2916372"/>
              <a:gd name="connsiteY0" fmla="*/ 0 h 4389120"/>
              <a:gd name="connsiteX1" fmla="*/ 2916372 w 2916372"/>
              <a:gd name="connsiteY1" fmla="*/ 0 h 4389120"/>
              <a:gd name="connsiteX2" fmla="*/ 2916372 w 2916372"/>
              <a:gd name="connsiteY2" fmla="*/ 4389120 h 4389120"/>
              <a:gd name="connsiteX3" fmla="*/ 0 w 2916372"/>
              <a:gd name="connsiteY3" fmla="*/ 4389120 h 4389120"/>
            </a:gdLst>
            <a:ahLst/>
            <a:cxnLst>
              <a:cxn ang="0">
                <a:pos x="connsiteX0" y="connsiteY0"/>
              </a:cxn>
              <a:cxn ang="0">
                <a:pos x="connsiteX1" y="connsiteY1"/>
              </a:cxn>
              <a:cxn ang="0">
                <a:pos x="connsiteX2" y="connsiteY2"/>
              </a:cxn>
              <a:cxn ang="0">
                <a:pos x="connsiteX3" y="connsiteY3"/>
              </a:cxn>
            </a:cxnLst>
            <a:rect l="l" t="t" r="r" b="b"/>
            <a:pathLst>
              <a:path w="2916372" h="4389120">
                <a:moveTo>
                  <a:pt x="0" y="0"/>
                </a:moveTo>
                <a:lnTo>
                  <a:pt x="2916372" y="0"/>
                </a:lnTo>
                <a:lnTo>
                  <a:pt x="2916372" y="4389120"/>
                </a:lnTo>
                <a:lnTo>
                  <a:pt x="0" y="4389120"/>
                </a:lnTo>
                <a:close/>
              </a:path>
            </a:pathLst>
          </a:custGeom>
        </p:spPr>
      </p:pic>
      <p:pic>
        <p:nvPicPr>
          <p:cNvPr id="11" name="Graphic 10">
            <a:extLst>
              <a:ext uri="{FF2B5EF4-FFF2-40B4-BE49-F238E27FC236}">
                <a16:creationId xmlns:a16="http://schemas.microsoft.com/office/drawing/2014/main" id="{91091CD0-1D83-5BBE-A26C-2D7EAF85896F}"/>
              </a:ext>
              <a:ext uri="{C183D7F6-B498-43B3-948B-1728B52AA6E4}">
                <adec:decorative xmlns:adec="http://schemas.microsoft.com/office/drawing/2017/decorative" val="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2529" t="-1" b="51667"/>
          <a:stretch/>
        </p:blipFill>
        <p:spPr>
          <a:xfrm flipV="1">
            <a:off x="0" y="-1"/>
            <a:ext cx="3839210" cy="2055127"/>
          </a:xfrm>
          <a:custGeom>
            <a:avLst/>
            <a:gdLst>
              <a:gd name="connsiteX0" fmla="*/ 0 w 3839210"/>
              <a:gd name="connsiteY0" fmla="*/ 0 h 3261166"/>
              <a:gd name="connsiteX1" fmla="*/ 3839210 w 3839210"/>
              <a:gd name="connsiteY1" fmla="*/ 0 h 3261166"/>
              <a:gd name="connsiteX2" fmla="*/ 3839210 w 3839210"/>
              <a:gd name="connsiteY2" fmla="*/ 3261166 h 3261166"/>
              <a:gd name="connsiteX3" fmla="*/ 0 w 3839210"/>
              <a:gd name="connsiteY3" fmla="*/ 3261166 h 3261166"/>
            </a:gdLst>
            <a:ahLst/>
            <a:cxnLst>
              <a:cxn ang="0">
                <a:pos x="connsiteX0" y="connsiteY0"/>
              </a:cxn>
              <a:cxn ang="0">
                <a:pos x="connsiteX1" y="connsiteY1"/>
              </a:cxn>
              <a:cxn ang="0">
                <a:pos x="connsiteX2" y="connsiteY2"/>
              </a:cxn>
              <a:cxn ang="0">
                <a:pos x="connsiteX3" y="connsiteY3"/>
              </a:cxn>
            </a:cxnLst>
            <a:rect l="l" t="t" r="r" b="b"/>
            <a:pathLst>
              <a:path w="3839210" h="3261166">
                <a:moveTo>
                  <a:pt x="0" y="0"/>
                </a:moveTo>
                <a:lnTo>
                  <a:pt x="3839210" y="0"/>
                </a:lnTo>
                <a:lnTo>
                  <a:pt x="3839210" y="3261166"/>
                </a:lnTo>
                <a:lnTo>
                  <a:pt x="0" y="3261166"/>
                </a:lnTo>
                <a:close/>
              </a:path>
            </a:pathLst>
          </a:custGeom>
        </p:spPr>
      </p:pic>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5" y="1097237"/>
            <a:ext cx="11076631" cy="2885630"/>
          </a:xfrm>
        </p:spPr>
        <p:txBody>
          <a:bodyPr lIns="0" rIns="0"/>
          <a:lstStyle>
            <a:lvl1pPr>
              <a:defRPr sz="7200" spc="-150" baseline="0"/>
            </a:lvl1pPr>
          </a:lstStyle>
          <a:p>
            <a:r>
              <a:rPr lang="en-US" dirty="0"/>
              <a:t>Click to add title</a:t>
            </a:r>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4305300" y="4059067"/>
            <a:ext cx="7338056" cy="2692254"/>
          </a:xfrm>
        </p:spPr>
        <p:txBody>
          <a:bodyPr>
            <a:normAutofit/>
          </a:bodyPr>
          <a:lstStyle>
            <a:lvl1pPr marL="0" indent="0">
              <a:lnSpc>
                <a:spcPct val="100000"/>
              </a:lnSpc>
              <a:spcBef>
                <a:spcPts val="1000"/>
              </a:spcBef>
              <a:spcAft>
                <a:spcPts val="600"/>
              </a:spcAft>
              <a:buClr>
                <a:schemeClr val="bg1"/>
              </a:buClr>
              <a:buFont typeface="+mj-lt"/>
              <a:buNone/>
              <a:defRPr sz="2800" b="0"/>
            </a:lvl1pPr>
            <a:lvl2pPr marL="457200" indent="0">
              <a:lnSpc>
                <a:spcPct val="100000"/>
              </a:lnSpc>
              <a:spcBef>
                <a:spcPts val="1000"/>
              </a:spcBef>
              <a:spcAft>
                <a:spcPts val="600"/>
              </a:spcAft>
              <a:buClr>
                <a:schemeClr val="bg1"/>
              </a:buClr>
              <a:buFont typeface="+mj-lt"/>
              <a:buNone/>
              <a:defRPr sz="2400" b="0"/>
            </a:lvl2pPr>
            <a:lvl3pPr marL="914400" indent="0">
              <a:lnSpc>
                <a:spcPct val="100000"/>
              </a:lnSpc>
              <a:spcBef>
                <a:spcPts val="1000"/>
              </a:spcBef>
              <a:spcAft>
                <a:spcPts val="600"/>
              </a:spcAft>
              <a:buClr>
                <a:schemeClr val="bg1"/>
              </a:buClr>
              <a:buFont typeface="+mj-lt"/>
              <a:buNone/>
              <a:defRPr sz="2000" b="0"/>
            </a:lvl3pPr>
            <a:lvl4pPr marL="1371600" indent="0">
              <a:lnSpc>
                <a:spcPct val="100000"/>
              </a:lnSpc>
              <a:spcBef>
                <a:spcPts val="1000"/>
              </a:spcBef>
              <a:spcAft>
                <a:spcPts val="600"/>
              </a:spcAft>
              <a:buClr>
                <a:schemeClr val="bg1"/>
              </a:buClr>
              <a:buFont typeface="+mj-lt"/>
              <a:buNone/>
              <a:defRPr sz="1800" b="0"/>
            </a:lvl4pPr>
            <a:lvl5pPr marL="1828800" indent="0">
              <a:lnSpc>
                <a:spcPct val="100000"/>
              </a:lnSpc>
              <a:spcBef>
                <a:spcPts val="1000"/>
              </a:spcBef>
              <a:spcAft>
                <a:spcPts val="600"/>
              </a:spcAft>
              <a:buClr>
                <a:schemeClr val="bg1"/>
              </a:buClr>
              <a:buFont typeface="+mj-lt"/>
              <a:buNone/>
              <a:defRPr sz="16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374515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Content 1">
    <p:bg>
      <p:bgPr>
        <a:solidFill>
          <a:schemeClr val="accent2">
            <a:lumMod val="20000"/>
            <a:lumOff val="80000"/>
          </a:schemeClr>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5011113" cy="5048974"/>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6370316" y="1091885"/>
            <a:ext cx="5273043" cy="5056747"/>
          </a:xfrm>
        </p:spPr>
        <p:txBody>
          <a:bodyPr>
            <a:normAutofit/>
          </a:bodyPr>
          <a:lstStyle>
            <a:lvl1pPr marL="347472" indent="-347472">
              <a:lnSpc>
                <a:spcPct val="100000"/>
              </a:lnSpc>
              <a:spcBef>
                <a:spcPts val="600"/>
              </a:spcBef>
              <a:spcAft>
                <a:spcPts val="1200"/>
              </a:spcAft>
              <a:buClr>
                <a:schemeClr val="bg1"/>
              </a:buClr>
              <a:buFont typeface="Arial" panose="020B0604020202020204" pitchFamily="34" charset="0"/>
              <a:buChar char="•"/>
              <a:defRPr sz="2800" b="0"/>
            </a:lvl1pPr>
            <a:lvl2pPr marL="800100" indent="-342900">
              <a:lnSpc>
                <a:spcPct val="100000"/>
              </a:lnSpc>
              <a:spcBef>
                <a:spcPts val="600"/>
              </a:spcBef>
              <a:spcAft>
                <a:spcPts val="1200"/>
              </a:spcAft>
              <a:buClr>
                <a:schemeClr val="bg1"/>
              </a:buClr>
              <a:buFont typeface="Arial" panose="020B0604020202020204" pitchFamily="34" charset="0"/>
              <a:buChar char="•"/>
              <a:defRPr sz="2400" b="0"/>
            </a:lvl2pPr>
            <a:lvl3pPr marL="1257300" indent="-342900">
              <a:lnSpc>
                <a:spcPct val="100000"/>
              </a:lnSpc>
              <a:spcBef>
                <a:spcPts val="600"/>
              </a:spcBef>
              <a:spcAft>
                <a:spcPts val="1200"/>
              </a:spcAft>
              <a:buClr>
                <a:schemeClr val="bg1"/>
              </a:buClr>
              <a:buFont typeface="Arial" panose="020B0604020202020204" pitchFamily="34" charset="0"/>
              <a:buChar char="•"/>
              <a:defRPr sz="2000" b="0"/>
            </a:lvl3pPr>
            <a:lvl4pPr marL="1714500" indent="-342900">
              <a:lnSpc>
                <a:spcPct val="100000"/>
              </a:lnSpc>
              <a:spcBef>
                <a:spcPts val="600"/>
              </a:spcBef>
              <a:spcAft>
                <a:spcPts val="1200"/>
              </a:spcAft>
              <a:buClr>
                <a:schemeClr val="bg1"/>
              </a:buClr>
              <a:buFont typeface="Arial" panose="020B0604020202020204" pitchFamily="34" charset="0"/>
              <a:buChar char="•"/>
              <a:defRPr sz="1800" b="0"/>
            </a:lvl4pPr>
            <a:lvl5pPr marL="2114550" indent="-285750">
              <a:lnSpc>
                <a:spcPct val="100000"/>
              </a:lnSpc>
              <a:spcBef>
                <a:spcPts val="600"/>
              </a:spcBef>
              <a:spcAft>
                <a:spcPts val="1200"/>
              </a:spcAft>
              <a:buClr>
                <a:schemeClr val="bg1"/>
              </a:buClr>
              <a:buFont typeface="Arial" panose="020B0604020202020204" pitchFamily="34" charset="0"/>
              <a:buChar char="•"/>
              <a:defRPr sz="16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11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658165" y="3870960"/>
            <a:ext cx="11533835" cy="2941320"/>
          </a:xfrm>
        </p:spPr>
        <p:txBody>
          <a:bodyPr lIns="0" tIns="0" rIns="0" bIns="0" anchor="ctr"/>
          <a:lstStyle>
            <a:lvl1pPr>
              <a:lnSpc>
                <a:spcPct val="75000"/>
              </a:lnSpc>
              <a:spcBef>
                <a:spcPts val="1000"/>
              </a:spcBef>
              <a:spcAft>
                <a:spcPts val="600"/>
              </a:spcAft>
              <a:defRPr sz="7200" spc="0" baseline="0"/>
            </a:lvl1pPr>
          </a:lstStyle>
          <a:p>
            <a:r>
              <a:rPr lang="en-US" dirty="0"/>
              <a:t>Click to add title</a:t>
            </a:r>
          </a:p>
        </p:txBody>
      </p:sp>
      <p:sp>
        <p:nvSpPr>
          <p:cNvPr id="5" name="Picture Placeholder 4">
            <a:extLst>
              <a:ext uri="{FF2B5EF4-FFF2-40B4-BE49-F238E27FC236}">
                <a16:creationId xmlns:a16="http://schemas.microsoft.com/office/drawing/2014/main" id="{7C506222-0BCA-9701-399C-0CF92FA23167}"/>
              </a:ext>
            </a:extLst>
          </p:cNvPr>
          <p:cNvSpPr>
            <a:spLocks noGrp="1"/>
          </p:cNvSpPr>
          <p:nvPr>
            <p:ph type="pic" sz="quarter" idx="10"/>
          </p:nvPr>
        </p:nvSpPr>
        <p:spPr>
          <a:xfrm>
            <a:off x="0" y="0"/>
            <a:ext cx="11112500" cy="3771900"/>
          </a:xfrm>
        </p:spPr>
        <p:txBody>
          <a:bodyPr/>
          <a:lstStyle>
            <a:lvl1pPr algn="ctr">
              <a:defRPr/>
            </a:lvl1pPr>
          </a:lstStyle>
          <a:p>
            <a:r>
              <a:rPr lang="en-US" dirty="0"/>
              <a:t>Click icon to add picture</a:t>
            </a:r>
          </a:p>
        </p:txBody>
      </p: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294569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 Conten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5" name="Picture Placeholder 4">
            <a:extLst>
              <a:ext uri="{FF2B5EF4-FFF2-40B4-BE49-F238E27FC236}">
                <a16:creationId xmlns:a16="http://schemas.microsoft.com/office/drawing/2014/main" id="{1F0DABCC-5F7F-4B44-B780-46F5D46079D2}"/>
              </a:ext>
            </a:extLst>
          </p:cNvPr>
          <p:cNvSpPr>
            <a:spLocks noGrp="1"/>
          </p:cNvSpPr>
          <p:nvPr>
            <p:ph type="pic" sz="quarter" idx="11"/>
          </p:nvPr>
        </p:nvSpPr>
        <p:spPr>
          <a:xfrm>
            <a:off x="0" y="2433638"/>
            <a:ext cx="5821363" cy="3967162"/>
          </a:xfrm>
        </p:spPr>
        <p:txBody>
          <a:bodyPr/>
          <a:lstStyle>
            <a:lvl1pPr algn="ctr">
              <a:defRPr/>
            </a:lvl1pPr>
          </a:lstStyle>
          <a:p>
            <a:r>
              <a:rPr lang="en-US" dirty="0"/>
              <a:t>Click icon to add picture</a:t>
            </a:r>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6357926" y="2433005"/>
            <a:ext cx="5303523" cy="3967795"/>
          </a:xfrm>
        </p:spPr>
        <p:txBody>
          <a:bodyPr>
            <a:normAutofit/>
          </a:bodyPr>
          <a:lstStyle>
            <a:lvl1pPr marL="347472" indent="-347472">
              <a:lnSpc>
                <a:spcPct val="100000"/>
              </a:lnSpc>
              <a:spcBef>
                <a:spcPts val="600"/>
              </a:spcBef>
              <a:spcAft>
                <a:spcPts val="1200"/>
              </a:spcAft>
              <a:buClr>
                <a:schemeClr val="bg1"/>
              </a:buClr>
              <a:buFont typeface="Arial" panose="020B0604020202020204" pitchFamily="34" charset="0"/>
              <a:buChar char="•"/>
              <a:defRPr sz="2000" b="0"/>
            </a:lvl1pPr>
            <a:lvl2pPr marL="800100" indent="-342900">
              <a:lnSpc>
                <a:spcPct val="100000"/>
              </a:lnSpc>
              <a:spcBef>
                <a:spcPts val="600"/>
              </a:spcBef>
              <a:spcAft>
                <a:spcPts val="1200"/>
              </a:spcAft>
              <a:buClr>
                <a:schemeClr val="bg1"/>
              </a:buClr>
              <a:buFont typeface="Arial" panose="020B0604020202020204" pitchFamily="34" charset="0"/>
              <a:buChar char="•"/>
              <a:defRPr sz="1800" b="0"/>
            </a:lvl2pPr>
            <a:lvl3pPr marL="1257300" indent="-342900">
              <a:lnSpc>
                <a:spcPct val="100000"/>
              </a:lnSpc>
              <a:spcBef>
                <a:spcPts val="600"/>
              </a:spcBef>
              <a:spcAft>
                <a:spcPts val="1200"/>
              </a:spcAft>
              <a:buClr>
                <a:schemeClr val="bg1"/>
              </a:buClr>
              <a:buFont typeface="Arial" panose="020B0604020202020204" pitchFamily="34" charset="0"/>
              <a:buChar char="•"/>
              <a:defRPr sz="1600" b="0"/>
            </a:lvl3pPr>
            <a:lvl4pPr marL="1714500" indent="-342900">
              <a:lnSpc>
                <a:spcPct val="100000"/>
              </a:lnSpc>
              <a:spcBef>
                <a:spcPts val="600"/>
              </a:spcBef>
              <a:spcAft>
                <a:spcPts val="1200"/>
              </a:spcAft>
              <a:buClr>
                <a:schemeClr val="bg1"/>
              </a:buClr>
              <a:buFont typeface="Arial" panose="020B0604020202020204" pitchFamily="34" charset="0"/>
              <a:buChar char="•"/>
              <a:defRPr sz="1400" b="0"/>
            </a:lvl4pPr>
            <a:lvl5pPr marL="2114550" indent="-285750">
              <a:lnSpc>
                <a:spcPct val="100000"/>
              </a:lnSpc>
              <a:spcBef>
                <a:spcPts val="600"/>
              </a:spcBef>
              <a:spcAft>
                <a:spcPts val="1200"/>
              </a:spcAft>
              <a:buClr>
                <a:schemeClr val="bg1"/>
              </a:buClr>
              <a:buFont typeface="Arial" panose="020B0604020202020204" pitchFamily="34" charset="0"/>
              <a:buChar char="•"/>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105711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4" name="Content Placeholder 13">
            <a:extLst>
              <a:ext uri="{FF2B5EF4-FFF2-40B4-BE49-F238E27FC236}">
                <a16:creationId xmlns:a16="http://schemas.microsoft.com/office/drawing/2014/main" id="{C631A2C5-44A9-8EF8-E747-353DD34AB2E7}"/>
              </a:ext>
            </a:extLst>
          </p:cNvPr>
          <p:cNvSpPr>
            <a:spLocks noGrp="1"/>
          </p:cNvSpPr>
          <p:nvPr>
            <p:ph sz="quarter" idx="11" hasCustomPrompt="1"/>
          </p:nvPr>
        </p:nvSpPr>
        <p:spPr>
          <a:xfrm>
            <a:off x="566726" y="2392441"/>
            <a:ext cx="5303523" cy="3967795"/>
          </a:xfrm>
        </p:spPr>
        <p:txBody>
          <a:bodyPr>
            <a:normAutofit/>
          </a:bodyPr>
          <a:lstStyle>
            <a:lvl1pPr marL="347472" indent="-347472">
              <a:lnSpc>
                <a:spcPct val="90000"/>
              </a:lnSpc>
              <a:spcBef>
                <a:spcPts val="600"/>
              </a:spcBef>
              <a:spcAft>
                <a:spcPts val="1200"/>
              </a:spcAft>
              <a:buClr>
                <a:schemeClr val="bg1"/>
              </a:buClr>
              <a:buFont typeface="Arial" panose="020B0604020202020204" pitchFamily="34" charset="0"/>
              <a:buChar char="•"/>
              <a:defRPr sz="2000" b="0"/>
            </a:lvl1pPr>
            <a:lvl2pPr marL="800100" indent="-342900">
              <a:lnSpc>
                <a:spcPct val="90000"/>
              </a:lnSpc>
              <a:spcBef>
                <a:spcPts val="600"/>
              </a:spcBef>
              <a:spcAft>
                <a:spcPts val="1200"/>
              </a:spcAft>
              <a:buClr>
                <a:schemeClr val="bg1"/>
              </a:buClr>
              <a:buFont typeface="Arial" panose="020B0604020202020204" pitchFamily="34" charset="0"/>
              <a:buChar char="•"/>
              <a:defRPr sz="1800" b="0"/>
            </a:lvl2pPr>
            <a:lvl3pPr marL="1257300" indent="-342900">
              <a:lnSpc>
                <a:spcPct val="90000"/>
              </a:lnSpc>
              <a:spcBef>
                <a:spcPts val="600"/>
              </a:spcBef>
              <a:spcAft>
                <a:spcPts val="1200"/>
              </a:spcAft>
              <a:buClr>
                <a:schemeClr val="bg1"/>
              </a:buClr>
              <a:buFont typeface="Arial" panose="020B0604020202020204" pitchFamily="34" charset="0"/>
              <a:buChar char="•"/>
              <a:defRPr sz="1600" b="0"/>
            </a:lvl3pPr>
            <a:lvl4pPr marL="1714500" indent="-342900">
              <a:lnSpc>
                <a:spcPct val="90000"/>
              </a:lnSpc>
              <a:spcBef>
                <a:spcPts val="600"/>
              </a:spcBef>
              <a:spcAft>
                <a:spcPts val="1200"/>
              </a:spcAft>
              <a:buClr>
                <a:schemeClr val="bg1"/>
              </a:buClr>
              <a:buFont typeface="Arial" panose="020B0604020202020204" pitchFamily="34" charset="0"/>
              <a:buChar char="•"/>
              <a:defRPr sz="1400" b="0"/>
            </a:lvl4pPr>
            <a:lvl5pPr marL="2114550" indent="-285750">
              <a:lnSpc>
                <a:spcPct val="90000"/>
              </a:lnSpc>
              <a:spcBef>
                <a:spcPts val="600"/>
              </a:spcBef>
              <a:spcAft>
                <a:spcPts val="1200"/>
              </a:spcAft>
              <a:buClr>
                <a:schemeClr val="bg1"/>
              </a:buClr>
              <a:buFont typeface="Arial" panose="020B0604020202020204" pitchFamily="34" charset="0"/>
              <a:buChar char="•"/>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6367472" y="2392441"/>
            <a:ext cx="5303523" cy="3967795"/>
          </a:xfrm>
        </p:spPr>
        <p:txBody>
          <a:bodyPr>
            <a:normAutofit/>
          </a:bodyPr>
          <a:lstStyle>
            <a:lvl1pPr marL="0" indent="0">
              <a:lnSpc>
                <a:spcPct val="90000"/>
              </a:lnSpc>
              <a:spcBef>
                <a:spcPts val="600"/>
              </a:spcBef>
              <a:spcAft>
                <a:spcPts val="1200"/>
              </a:spcAft>
              <a:buClr>
                <a:schemeClr val="bg1"/>
              </a:buClr>
              <a:buFont typeface="Arial" panose="020B0604020202020204" pitchFamily="34" charset="0"/>
              <a:buNone/>
              <a:defRPr sz="2000" b="0"/>
            </a:lvl1pPr>
            <a:lvl2pPr marL="347472" indent="-342900">
              <a:lnSpc>
                <a:spcPct val="90000"/>
              </a:lnSpc>
              <a:spcBef>
                <a:spcPts val="600"/>
              </a:spcBef>
              <a:spcAft>
                <a:spcPts val="1200"/>
              </a:spcAft>
              <a:buClr>
                <a:schemeClr val="bg1"/>
              </a:buClr>
              <a:buFont typeface="Arial" panose="020B0604020202020204" pitchFamily="34" charset="0"/>
              <a:buChar char="•"/>
              <a:defRPr sz="2000" b="0"/>
            </a:lvl2pPr>
            <a:lvl3pPr marL="713232" indent="-342900">
              <a:lnSpc>
                <a:spcPct val="90000"/>
              </a:lnSpc>
              <a:spcBef>
                <a:spcPts val="600"/>
              </a:spcBef>
              <a:spcAft>
                <a:spcPts val="1200"/>
              </a:spcAft>
              <a:buClr>
                <a:schemeClr val="bg1"/>
              </a:buClr>
              <a:buFont typeface="Arial" panose="020B0604020202020204" pitchFamily="34" charset="0"/>
              <a:buChar char="•"/>
              <a:defRPr sz="2000" b="0"/>
            </a:lvl3pPr>
            <a:lvl4pPr marL="1078992" indent="-342900">
              <a:lnSpc>
                <a:spcPct val="90000"/>
              </a:lnSpc>
              <a:spcBef>
                <a:spcPts val="600"/>
              </a:spcBef>
              <a:spcAft>
                <a:spcPts val="1200"/>
              </a:spcAft>
              <a:buClr>
                <a:schemeClr val="bg1"/>
              </a:buClr>
              <a:buFont typeface="Arial" panose="020B0604020202020204" pitchFamily="34" charset="0"/>
              <a:buChar char="•"/>
              <a:defRPr sz="2000" b="0"/>
            </a:lvl4pPr>
            <a:lvl5pPr marL="1837944" indent="-285750">
              <a:lnSpc>
                <a:spcPct val="90000"/>
              </a:lnSpc>
              <a:spcBef>
                <a:spcPts val="600"/>
              </a:spcBef>
              <a:spcAft>
                <a:spcPts val="1200"/>
              </a:spcAft>
              <a:buClr>
                <a:schemeClr val="bg1"/>
              </a:buClr>
              <a:buFont typeface="Arial" panose="020B0604020202020204" pitchFamily="34" charset="0"/>
              <a:buChar char="•"/>
              <a:defRPr sz="20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302954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ntent 1">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D17B18E-FE26-116A-87BB-F2B149413DB0}"/>
              </a:ext>
            </a:extLst>
          </p:cNvPr>
          <p:cNvSpPr>
            <a:spLocks noGrp="1"/>
          </p:cNvSpPr>
          <p:nvPr>
            <p:ph type="title" hasCustomPrompt="1"/>
          </p:nvPr>
        </p:nvSpPr>
        <p:spPr>
          <a:xfrm>
            <a:off x="566726" y="1097238"/>
            <a:ext cx="11094723" cy="1207457"/>
          </a:xfrm>
        </p:spPr>
        <p:txBody>
          <a:bodyPr lIns="0"/>
          <a:lstStyle>
            <a:lvl1pPr>
              <a:defRPr sz="4400" spc="-150" baseline="0"/>
            </a:lvl1pPr>
          </a:lstStyle>
          <a:p>
            <a:r>
              <a:rPr lang="en-US" dirty="0"/>
              <a:t>Click to add title</a:t>
            </a:r>
          </a:p>
        </p:txBody>
      </p:sp>
      <p:sp>
        <p:nvSpPr>
          <p:cNvPr id="8" name="Slide Number Placeholder 5">
            <a:extLst>
              <a:ext uri="{FF2B5EF4-FFF2-40B4-BE49-F238E27FC236}">
                <a16:creationId xmlns:a16="http://schemas.microsoft.com/office/drawing/2014/main" id="{CEB1FEE7-93DB-2CE9-DCDC-716894A7C00D}"/>
              </a:ext>
            </a:extLst>
          </p:cNvPr>
          <p:cNvSpPr>
            <a:spLocks noGrp="1"/>
          </p:cNvSpPr>
          <p:nvPr>
            <p:ph type="sldNum" sz="quarter" idx="4"/>
          </p:nvPr>
        </p:nvSpPr>
        <p:spPr>
          <a:xfrm>
            <a:off x="10342880" y="517325"/>
            <a:ext cx="911963" cy="480364"/>
          </a:xfrm>
          <a:prstGeom prst="rect">
            <a:avLst/>
          </a:prstGeom>
        </p:spPr>
        <p:txBody>
          <a:bodyPr vert="horz" lIns="0" tIns="0" rIns="0" bIns="0" rtlCol="0" anchor="t"/>
          <a:lstStyle>
            <a:lvl1pPr algn="r">
              <a:defRPr sz="3200" b="1" i="0">
                <a:solidFill>
                  <a:schemeClr val="bg1"/>
                </a:solidFill>
                <a:latin typeface="+mn-lt"/>
                <a:cs typeface="Kalinga" panose="020B0502040204020203" pitchFamily="34" charset="0"/>
              </a:defRPr>
            </a:lvl1pPr>
          </a:lstStyle>
          <a:p>
            <a:fld id="{6D22F896-40B5-4ADD-8801-0D06FADFA095}" type="slidenum">
              <a:rPr lang="en-US" smtClean="0"/>
              <a:pPr/>
              <a:t>‹#›</a:t>
            </a:fld>
            <a:endParaRPr lang="en-US" dirty="0"/>
          </a:p>
        </p:txBody>
      </p:sp>
      <p:sp>
        <p:nvSpPr>
          <p:cNvPr id="4" name="Content Placeholder 13">
            <a:extLst>
              <a:ext uri="{FF2B5EF4-FFF2-40B4-BE49-F238E27FC236}">
                <a16:creationId xmlns:a16="http://schemas.microsoft.com/office/drawing/2014/main" id="{C631A2C5-44A9-8EF8-E747-353DD34AB2E7}"/>
              </a:ext>
            </a:extLst>
          </p:cNvPr>
          <p:cNvSpPr>
            <a:spLocks noGrp="1"/>
          </p:cNvSpPr>
          <p:nvPr>
            <p:ph sz="quarter" idx="11" hasCustomPrompt="1"/>
          </p:nvPr>
        </p:nvSpPr>
        <p:spPr>
          <a:xfrm>
            <a:off x="551487" y="2392441"/>
            <a:ext cx="3456633" cy="3967795"/>
          </a:xfrm>
        </p:spPr>
        <p:txBody>
          <a:bodyPr>
            <a:normAutofit/>
          </a:bodyPr>
          <a:lstStyle>
            <a:lvl1pPr marL="347472" indent="-347472">
              <a:lnSpc>
                <a:spcPct val="120000"/>
              </a:lnSpc>
              <a:spcBef>
                <a:spcPts val="1000"/>
              </a:spcBef>
              <a:spcAft>
                <a:spcPts val="600"/>
              </a:spcAft>
              <a:buClr>
                <a:schemeClr val="bg1"/>
              </a:buClr>
              <a:buFont typeface="Arial" panose="020B0604020202020204" pitchFamily="34" charset="0"/>
              <a:buChar char="•"/>
              <a:defRPr sz="2000" b="0"/>
            </a:lvl1pPr>
            <a:lvl2pPr marL="800100" indent="-342900">
              <a:lnSpc>
                <a:spcPct val="120000"/>
              </a:lnSpc>
              <a:spcBef>
                <a:spcPts val="1000"/>
              </a:spcBef>
              <a:spcAft>
                <a:spcPts val="600"/>
              </a:spcAft>
              <a:buClr>
                <a:schemeClr val="bg1"/>
              </a:buClr>
              <a:buFont typeface="Arial" panose="020B0604020202020204" pitchFamily="34" charset="0"/>
              <a:buChar char="•"/>
              <a:defRPr sz="1800" b="0"/>
            </a:lvl2pPr>
            <a:lvl3pPr marL="1257300" indent="-342900">
              <a:lnSpc>
                <a:spcPct val="120000"/>
              </a:lnSpc>
              <a:spcBef>
                <a:spcPts val="1000"/>
              </a:spcBef>
              <a:spcAft>
                <a:spcPts val="600"/>
              </a:spcAft>
              <a:buClr>
                <a:schemeClr val="bg1"/>
              </a:buClr>
              <a:buFont typeface="Arial" panose="020B0604020202020204" pitchFamily="34" charset="0"/>
              <a:buChar char="•"/>
              <a:defRPr sz="1600" b="0"/>
            </a:lvl3pPr>
            <a:lvl4pPr marL="1714500" indent="-342900">
              <a:lnSpc>
                <a:spcPct val="120000"/>
              </a:lnSpc>
              <a:spcBef>
                <a:spcPts val="1000"/>
              </a:spcBef>
              <a:spcAft>
                <a:spcPts val="600"/>
              </a:spcAft>
              <a:buClr>
                <a:schemeClr val="bg1"/>
              </a:buClr>
              <a:buFont typeface="Arial" panose="020B0604020202020204" pitchFamily="34" charset="0"/>
              <a:buChar char="•"/>
              <a:defRPr sz="1400" b="0"/>
            </a:lvl4pPr>
            <a:lvl5pPr marL="2114550" indent="-285750">
              <a:lnSpc>
                <a:spcPct val="120000"/>
              </a:lnSpc>
              <a:spcBef>
                <a:spcPts val="1000"/>
              </a:spcBef>
              <a:spcAft>
                <a:spcPts val="600"/>
              </a:spcAft>
              <a:buClr>
                <a:schemeClr val="bg1"/>
              </a:buClr>
              <a:buFont typeface="Arial" panose="020B0604020202020204" pitchFamily="34" charset="0"/>
              <a:buChar char="•"/>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7276C322-4595-4F82-C8A6-C97FC28C12AB}"/>
              </a:ext>
            </a:extLst>
          </p:cNvPr>
          <p:cNvSpPr>
            <a:spLocks noGrp="1"/>
          </p:cNvSpPr>
          <p:nvPr>
            <p:ph sz="quarter" idx="10" hasCustomPrompt="1"/>
          </p:nvPr>
        </p:nvSpPr>
        <p:spPr>
          <a:xfrm>
            <a:off x="4701538" y="2392441"/>
            <a:ext cx="6969458" cy="3967795"/>
          </a:xfrm>
        </p:spPr>
        <p:txBody>
          <a:bodyPr>
            <a:normAutofit/>
          </a:bodyPr>
          <a:lstStyle>
            <a:lvl1pPr marL="0" indent="0">
              <a:lnSpc>
                <a:spcPct val="90000"/>
              </a:lnSpc>
              <a:spcBef>
                <a:spcPts val="600"/>
              </a:spcBef>
              <a:spcAft>
                <a:spcPts val="1200"/>
              </a:spcAft>
              <a:buClr>
                <a:schemeClr val="bg1"/>
              </a:buClr>
              <a:buFont typeface="Arial" panose="020B0604020202020204" pitchFamily="34" charset="0"/>
              <a:buNone/>
              <a:defRPr sz="2000" b="0"/>
            </a:lvl1pPr>
            <a:lvl2pPr marL="347472" indent="-342900">
              <a:lnSpc>
                <a:spcPct val="90000"/>
              </a:lnSpc>
              <a:spcBef>
                <a:spcPts val="600"/>
              </a:spcBef>
              <a:spcAft>
                <a:spcPts val="1200"/>
              </a:spcAft>
              <a:buClr>
                <a:schemeClr val="bg1"/>
              </a:buClr>
              <a:buFont typeface="Arial" panose="020B0604020202020204" pitchFamily="34" charset="0"/>
              <a:buChar char="•"/>
              <a:defRPr sz="2000" b="0"/>
            </a:lvl2pPr>
            <a:lvl3pPr marL="713232" indent="-342900">
              <a:lnSpc>
                <a:spcPct val="90000"/>
              </a:lnSpc>
              <a:spcBef>
                <a:spcPts val="600"/>
              </a:spcBef>
              <a:spcAft>
                <a:spcPts val="1200"/>
              </a:spcAft>
              <a:buClr>
                <a:schemeClr val="bg1"/>
              </a:buClr>
              <a:buFont typeface="Arial" panose="020B0604020202020204" pitchFamily="34" charset="0"/>
              <a:buChar char="•"/>
              <a:defRPr sz="2000" b="0"/>
            </a:lvl3pPr>
            <a:lvl4pPr marL="1078992" indent="-342900">
              <a:lnSpc>
                <a:spcPct val="90000"/>
              </a:lnSpc>
              <a:spcBef>
                <a:spcPts val="600"/>
              </a:spcBef>
              <a:spcAft>
                <a:spcPts val="1200"/>
              </a:spcAft>
              <a:buClr>
                <a:schemeClr val="bg1"/>
              </a:buClr>
              <a:buFont typeface="Arial" panose="020B0604020202020204" pitchFamily="34" charset="0"/>
              <a:buChar char="•"/>
              <a:defRPr sz="2000" b="0"/>
            </a:lvl4pPr>
            <a:lvl5pPr marL="1837944" indent="-285750">
              <a:lnSpc>
                <a:spcPct val="90000"/>
              </a:lnSpc>
              <a:spcBef>
                <a:spcPts val="600"/>
              </a:spcBef>
              <a:spcAft>
                <a:spcPts val="1200"/>
              </a:spcAft>
              <a:buClr>
                <a:schemeClr val="bg1"/>
              </a:buClr>
              <a:buFont typeface="Arial" panose="020B0604020202020204" pitchFamily="34" charset="0"/>
              <a:buChar char="•"/>
              <a:defRPr sz="20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FB7FEADB-D66E-282A-67E4-D956C95B48BC}"/>
              </a:ext>
              <a:ext uri="{C183D7F6-B498-43B3-948B-1728B52AA6E4}">
                <adec:decorative xmlns:adec="http://schemas.microsoft.com/office/drawing/2017/decorative" val="1"/>
              </a:ext>
            </a:extLst>
          </p:cNvPr>
          <p:cNvCxnSpPr>
            <a:cxnSpLocks/>
          </p:cNvCxnSpPr>
          <p:nvPr userDrawn="1"/>
        </p:nvCxnSpPr>
        <p:spPr>
          <a:xfrm flipV="1">
            <a:off x="548639" y="709368"/>
            <a:ext cx="10043161" cy="639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E73CB4F7-C5C8-2612-B625-01F8BC948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41049" y="602835"/>
            <a:ext cx="202311" cy="219456"/>
          </a:xfrm>
          <a:prstGeom prst="rect">
            <a:avLst/>
          </a:prstGeom>
        </p:spPr>
      </p:pic>
    </p:spTree>
    <p:extLst>
      <p:ext uri="{BB962C8B-B14F-4D97-AF65-F5344CB8AC3E}">
        <p14:creationId xmlns:p14="http://schemas.microsoft.com/office/powerpoint/2010/main" val="76522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806" y="1432518"/>
            <a:ext cx="7958331" cy="223760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2611808" y="3696004"/>
            <a:ext cx="7796540" cy="23798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D88E8CDA-4B53-1285-4909-D3A5FB6B365D}"/>
              </a:ext>
            </a:extLst>
          </p:cNvPr>
          <p:cNvSpPr>
            <a:spLocks noGrp="1"/>
          </p:cNvSpPr>
          <p:nvPr>
            <p:ph type="ftr" sz="quarter" idx="3"/>
          </p:nvPr>
        </p:nvSpPr>
        <p:spPr>
          <a:xfrm>
            <a:off x="563671" y="459077"/>
            <a:ext cx="2267211" cy="480363"/>
          </a:xfrm>
          <a:prstGeom prst="rect">
            <a:avLst/>
          </a:prstGeom>
        </p:spPr>
        <p:txBody>
          <a:bodyPr vert="horz" lIns="0" tIns="0" rIns="91440" bIns="18288" rtlCol="0" anchor="ctr"/>
          <a:lstStyle>
            <a:lvl1pPr algn="l">
              <a:defRPr sz="1200" b="1" i="0">
                <a:solidFill>
                  <a:schemeClr val="bg1"/>
                </a:solidFill>
                <a:latin typeface="Kalinga" panose="020B0502040204020203" pitchFamily="34" charset="0"/>
                <a:cs typeface="Kalinga" panose="020B0502040204020203" pitchFamily="34" charset="0"/>
              </a:defRPr>
            </a:lvl1pPr>
          </a:lstStyle>
          <a:p>
            <a:r>
              <a:rPr lang="en-US" dirty="0"/>
              <a:t>PRESENTATION TITLE</a:t>
            </a:r>
          </a:p>
        </p:txBody>
      </p:sp>
      <p:sp>
        <p:nvSpPr>
          <p:cNvPr id="12" name="Slide Number Placeholder 5">
            <a:extLst>
              <a:ext uri="{FF2B5EF4-FFF2-40B4-BE49-F238E27FC236}">
                <a16:creationId xmlns:a16="http://schemas.microsoft.com/office/drawing/2014/main" id="{100A2341-0273-5256-69F5-7D63AFB93302}"/>
              </a:ext>
            </a:extLst>
          </p:cNvPr>
          <p:cNvSpPr>
            <a:spLocks noGrp="1"/>
          </p:cNvSpPr>
          <p:nvPr>
            <p:ph type="sldNum" sz="quarter" idx="4"/>
          </p:nvPr>
        </p:nvSpPr>
        <p:spPr>
          <a:xfrm>
            <a:off x="10359025" y="459081"/>
            <a:ext cx="789138" cy="480364"/>
          </a:xfrm>
          <a:prstGeom prst="rect">
            <a:avLst/>
          </a:prstGeom>
        </p:spPr>
        <p:txBody>
          <a:bodyPr vert="horz" lIns="0" tIns="0" rIns="0" bIns="0" rtlCol="0" anchor="t"/>
          <a:lstStyle>
            <a:lvl1pPr algn="r">
              <a:defRPr sz="4000" b="1" i="0">
                <a:solidFill>
                  <a:schemeClr val="bg1"/>
                </a:solidFill>
                <a:latin typeface="Kalinga" panose="020B0502040204020203" pitchFamily="34" charset="0"/>
                <a:cs typeface="Kalinga" panose="020B0502040204020203" pitchFamily="34" charset="0"/>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0" r:id="rId1"/>
    <p:sldLayoutId id="2147483676"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9" r:id="rId13"/>
  </p:sldLayoutIdLst>
  <p:hf hdr="0" dt="0"/>
  <p:txStyles>
    <p:titleStyle>
      <a:lvl1pPr algn="l" defTabSz="914400" rtl="0" eaLnBrk="1" latinLnBrk="0" hangingPunct="1">
        <a:lnSpc>
          <a:spcPct val="90000"/>
        </a:lnSpc>
        <a:spcBef>
          <a:spcPct val="0"/>
        </a:spcBef>
        <a:buNone/>
        <a:defRPr sz="8000" b="1" i="0" kern="1200" cap="none" spc="-300">
          <a:solidFill>
            <a:schemeClr val="bg1"/>
          </a:solidFill>
          <a:effectLst/>
          <a:latin typeface="+mj-lt"/>
          <a:ea typeface="+mj-ea"/>
          <a:cs typeface="Kalinga" panose="020B0502040204020203" pitchFamily="34" charset="0"/>
        </a:defRPr>
      </a:lvl1pPr>
    </p:titleStyle>
    <p:bodyStyle>
      <a:lvl1pPr marL="0" indent="0"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2000" b="1" i="0" kern="1200" spc="0">
          <a:solidFill>
            <a:schemeClr val="bg1"/>
          </a:solidFill>
          <a:effectLst/>
          <a:latin typeface="+mn-lt"/>
          <a:ea typeface="+mn-ea"/>
          <a:cs typeface="Kalinga" panose="020B0502040204020203" pitchFamily="34" charset="0"/>
        </a:defRPr>
      </a:lvl1pPr>
      <a:lvl2pPr marL="4572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1" i="0" kern="1200" spc="0">
          <a:solidFill>
            <a:schemeClr val="bg1"/>
          </a:solidFill>
          <a:effectLst/>
          <a:latin typeface="+mn-lt"/>
          <a:ea typeface="+mn-ea"/>
          <a:cs typeface="Kalinga" panose="020B0502040204020203" pitchFamily="34" charset="0"/>
        </a:defRPr>
      </a:lvl2pPr>
      <a:lvl3pPr marL="9144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b="1" i="0" kern="1200" spc="0">
          <a:solidFill>
            <a:schemeClr val="bg1"/>
          </a:solidFill>
          <a:effectLst/>
          <a:latin typeface="+mn-lt"/>
          <a:ea typeface="+mn-ea"/>
          <a:cs typeface="Kalinga" panose="020B0502040204020203" pitchFamily="34" charset="0"/>
        </a:defRPr>
      </a:lvl3pPr>
      <a:lvl4pPr marL="13716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400" b="1" i="0" kern="1200" spc="0">
          <a:solidFill>
            <a:schemeClr val="bg1"/>
          </a:solidFill>
          <a:effectLst/>
          <a:latin typeface="+mn-lt"/>
          <a:ea typeface="+mn-ea"/>
          <a:cs typeface="Kalinga" panose="020B0502040204020203" pitchFamily="34" charset="0"/>
        </a:defRPr>
      </a:lvl4pPr>
      <a:lvl5pPr marL="1828800" indent="0"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200" b="1" i="0" kern="1200" spc="0">
          <a:solidFill>
            <a:schemeClr val="bg1"/>
          </a:solidFill>
          <a:effectLst/>
          <a:latin typeface="+mn-lt"/>
          <a:ea typeface="+mn-ea"/>
          <a:cs typeface="Kalinga" panose="020B0502040204020203" pitchFamily="34" charset="0"/>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hrmorning.com/articles/real-cost-employee-turnover/" TargetMode="Externa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rmorning.com/articles/real-cost-employee-turnover/" TargetMode="External"/><Relationship Id="rId2" Type="http://schemas.openxmlformats.org/officeDocument/2006/relationships/hyperlink" Target="https://www.msn.com/en-us/news/other/6-reasons-you-should-avoid-the-hidden-costs-of-employee-turnover/ar-AA1J4snG?ocid=BingNewsSerp"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BDD8-0A72-E913-2448-3BA8443C37E6}"/>
              </a:ext>
            </a:extLst>
          </p:cNvPr>
          <p:cNvSpPr>
            <a:spLocks noGrp="1"/>
          </p:cNvSpPr>
          <p:nvPr>
            <p:ph type="title"/>
          </p:nvPr>
        </p:nvSpPr>
        <p:spPr>
          <a:xfrm>
            <a:off x="3330801" y="1140460"/>
            <a:ext cx="8001256" cy="5166360"/>
          </a:xfrm>
        </p:spPr>
        <p:txBody>
          <a:bodyPr/>
          <a:lstStyle/>
          <a:p>
            <a:r>
              <a:rPr lang="en-US" dirty="0"/>
              <a:t>Predicting Employee Attrition</a:t>
            </a:r>
          </a:p>
        </p:txBody>
      </p:sp>
    </p:spTree>
    <p:extLst>
      <p:ext uri="{BB962C8B-B14F-4D97-AF65-F5344CB8AC3E}">
        <p14:creationId xmlns:p14="http://schemas.microsoft.com/office/powerpoint/2010/main" val="18179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6A38F-2E54-B8C3-32D6-B82FBE55ABB7}"/>
              </a:ext>
            </a:extLst>
          </p:cNvPr>
          <p:cNvSpPr>
            <a:spLocks noGrp="1"/>
          </p:cNvSpPr>
          <p:nvPr>
            <p:ph type="title"/>
          </p:nvPr>
        </p:nvSpPr>
        <p:spPr>
          <a:xfrm>
            <a:off x="566726" y="1097238"/>
            <a:ext cx="5011113" cy="5048974"/>
          </a:xfrm>
        </p:spPr>
        <p:txBody>
          <a:bodyPr anchor="t">
            <a:normAutofit/>
          </a:bodyPr>
          <a:lstStyle/>
          <a:p>
            <a:r>
              <a:rPr lang="en-US" dirty="0"/>
              <a:t>Dataset Overview </a:t>
            </a:r>
          </a:p>
        </p:txBody>
      </p:sp>
      <p:sp>
        <p:nvSpPr>
          <p:cNvPr id="4" name="Slide Number Placeholder 3">
            <a:extLst>
              <a:ext uri="{FF2B5EF4-FFF2-40B4-BE49-F238E27FC236}">
                <a16:creationId xmlns:a16="http://schemas.microsoft.com/office/drawing/2014/main" id="{769D3F4C-B10B-EE9D-B346-6E864569848A}"/>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10</a:t>
            </a:fld>
            <a:endParaRPr lang="en-US" dirty="0"/>
          </a:p>
        </p:txBody>
      </p:sp>
      <p:graphicFrame>
        <p:nvGraphicFramePr>
          <p:cNvPr id="7" name="Content Placeholder 1">
            <a:extLst>
              <a:ext uri="{FF2B5EF4-FFF2-40B4-BE49-F238E27FC236}">
                <a16:creationId xmlns:a16="http://schemas.microsoft.com/office/drawing/2014/main" id="{466289D4-1487-BDFD-2485-0F7F9D5134A7}"/>
              </a:ext>
            </a:extLst>
          </p:cNvPr>
          <p:cNvGraphicFramePr>
            <a:graphicFrameLocks noGrp="1"/>
          </p:cNvGraphicFramePr>
          <p:nvPr>
            <p:ph sz="quarter" idx="10"/>
            <p:extLst>
              <p:ext uri="{D42A27DB-BD31-4B8C-83A1-F6EECF244321}">
                <p14:modId xmlns:p14="http://schemas.microsoft.com/office/powerpoint/2010/main" val="1079996258"/>
              </p:ext>
            </p:extLst>
          </p:nvPr>
        </p:nvGraphicFramePr>
        <p:xfrm>
          <a:off x="5577839" y="1291702"/>
          <a:ext cx="5130734" cy="504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2" name="Picture 2" descr="How to handle employee turnover and develop a retention strategy | Testlify">
            <a:extLst>
              <a:ext uri="{FF2B5EF4-FFF2-40B4-BE49-F238E27FC236}">
                <a16:creationId xmlns:a16="http://schemas.microsoft.com/office/drawing/2014/main" id="{527D34AC-E6F3-E665-EEB5-EA876631CA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1" y="2743200"/>
            <a:ext cx="4186238"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26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5F52AC-D1B7-3CAE-FDB8-D58E1348E926}"/>
              </a:ext>
            </a:extLst>
          </p:cNvPr>
          <p:cNvSpPr>
            <a:spLocks noGrp="1"/>
          </p:cNvSpPr>
          <p:nvPr>
            <p:ph type="title"/>
          </p:nvPr>
        </p:nvSpPr>
        <p:spPr>
          <a:xfrm>
            <a:off x="566726" y="1097238"/>
            <a:ext cx="11094723" cy="1207457"/>
          </a:xfrm>
        </p:spPr>
        <p:txBody>
          <a:bodyPr anchor="t">
            <a:normAutofit/>
          </a:bodyPr>
          <a:lstStyle/>
          <a:p>
            <a:r>
              <a:rPr lang="en-US" dirty="0"/>
              <a:t>Exploratory Data Analysis</a:t>
            </a:r>
          </a:p>
        </p:txBody>
      </p:sp>
      <p:sp>
        <p:nvSpPr>
          <p:cNvPr id="4" name="Slide Number Placeholder 3">
            <a:extLst>
              <a:ext uri="{FF2B5EF4-FFF2-40B4-BE49-F238E27FC236}">
                <a16:creationId xmlns:a16="http://schemas.microsoft.com/office/drawing/2014/main" id="{6C38E51C-6FA8-41D1-2CB1-6C6F1121DBA4}"/>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11</a:t>
            </a:fld>
            <a:endParaRPr lang="en-US" dirty="0"/>
          </a:p>
        </p:txBody>
      </p:sp>
      <p:sp>
        <p:nvSpPr>
          <p:cNvPr id="2" name="Content Placeholder 1">
            <a:extLst>
              <a:ext uri="{FF2B5EF4-FFF2-40B4-BE49-F238E27FC236}">
                <a16:creationId xmlns:a16="http://schemas.microsoft.com/office/drawing/2014/main" id="{266D0977-676F-26C4-0E60-0FFAF54E8B29}"/>
              </a:ext>
            </a:extLst>
          </p:cNvPr>
          <p:cNvSpPr>
            <a:spLocks noGrp="1"/>
          </p:cNvSpPr>
          <p:nvPr>
            <p:ph sz="quarter" idx="11"/>
          </p:nvPr>
        </p:nvSpPr>
        <p:spPr>
          <a:xfrm>
            <a:off x="690551" y="2782967"/>
            <a:ext cx="5303523" cy="2627234"/>
          </a:xfrm>
        </p:spPr>
        <p:txBody>
          <a:bodyPr>
            <a:normAutofit lnSpcReduction="10000"/>
          </a:bodyPr>
          <a:lstStyle/>
          <a:p>
            <a:r>
              <a:rPr lang="en-US" sz="1600" dirty="0"/>
              <a:t>Attrition rate 16% - imbalanced data indicator.</a:t>
            </a:r>
          </a:p>
          <a:p>
            <a:r>
              <a:rPr lang="en-US" sz="1600" dirty="0"/>
              <a:t>The correlation heatmap confirmed that no single variable strongly predicts attrition on its own.</a:t>
            </a:r>
          </a:p>
          <a:p>
            <a:r>
              <a:rPr lang="en-US" sz="1600" dirty="0"/>
              <a:t>However, moderate positive correlations with variables like OverTime suggest that workload pressure may drive attrition.</a:t>
            </a:r>
          </a:p>
          <a:p>
            <a:r>
              <a:rPr lang="en-US" sz="1600" dirty="0"/>
              <a:t>Sentiment analysis could reveal valuable insights if real employee feedback were available.</a:t>
            </a:r>
          </a:p>
          <a:p>
            <a:endParaRPr lang="en-US" dirty="0"/>
          </a:p>
        </p:txBody>
      </p:sp>
      <p:graphicFrame>
        <p:nvGraphicFramePr>
          <p:cNvPr id="10" name="Content Placeholder 4" descr="Timeline">
            <a:extLst>
              <a:ext uri="{FF2B5EF4-FFF2-40B4-BE49-F238E27FC236}">
                <a16:creationId xmlns:a16="http://schemas.microsoft.com/office/drawing/2014/main" id="{F6F3185D-8404-C975-D1CB-2317C273453C}"/>
              </a:ext>
            </a:extLst>
          </p:cNvPr>
          <p:cNvGraphicFramePr>
            <a:graphicFrameLocks noGrp="1"/>
          </p:cNvGraphicFramePr>
          <p:nvPr>
            <p:ph sz="quarter" idx="10"/>
            <p:extLst>
              <p:ext uri="{D42A27DB-BD31-4B8C-83A1-F6EECF244321}">
                <p14:modId xmlns:p14="http://schemas.microsoft.com/office/powerpoint/2010/main" val="2915927160"/>
              </p:ext>
            </p:extLst>
          </p:nvPr>
        </p:nvGraphicFramePr>
        <p:xfrm>
          <a:off x="6357926" y="2112686"/>
          <a:ext cx="5303523" cy="39677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12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A9EAE3-CC40-A890-5642-CE87AC223AF5}"/>
              </a:ext>
            </a:extLst>
          </p:cNvPr>
          <p:cNvSpPr>
            <a:spLocks noGrp="1"/>
          </p:cNvSpPr>
          <p:nvPr>
            <p:ph type="title"/>
          </p:nvPr>
        </p:nvSpPr>
        <p:spPr>
          <a:xfrm>
            <a:off x="566726" y="1097238"/>
            <a:ext cx="11094723" cy="1207457"/>
          </a:xfrm>
        </p:spPr>
        <p:txBody>
          <a:bodyPr anchor="t">
            <a:normAutofit/>
          </a:bodyPr>
          <a:lstStyle/>
          <a:p>
            <a:r>
              <a:rPr lang="en-US" dirty="0"/>
              <a:t>Feature Engineering</a:t>
            </a:r>
          </a:p>
        </p:txBody>
      </p:sp>
      <p:sp>
        <p:nvSpPr>
          <p:cNvPr id="4" name="Slide Number Placeholder 3">
            <a:extLst>
              <a:ext uri="{FF2B5EF4-FFF2-40B4-BE49-F238E27FC236}">
                <a16:creationId xmlns:a16="http://schemas.microsoft.com/office/drawing/2014/main" id="{390B83C3-C7EF-4E6F-0F98-80C4061F781C}"/>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12</a:t>
            </a:fld>
            <a:endParaRPr lang="en-US" dirty="0"/>
          </a:p>
        </p:txBody>
      </p:sp>
      <p:sp>
        <p:nvSpPr>
          <p:cNvPr id="3" name="Content Placeholder 2">
            <a:extLst>
              <a:ext uri="{FF2B5EF4-FFF2-40B4-BE49-F238E27FC236}">
                <a16:creationId xmlns:a16="http://schemas.microsoft.com/office/drawing/2014/main" id="{F7B4749A-73BD-9428-B01A-287E90D1BC57}"/>
              </a:ext>
            </a:extLst>
          </p:cNvPr>
          <p:cNvSpPr>
            <a:spLocks noGrp="1"/>
          </p:cNvSpPr>
          <p:nvPr>
            <p:ph sz="quarter" idx="11"/>
          </p:nvPr>
        </p:nvSpPr>
        <p:spPr>
          <a:xfrm>
            <a:off x="566727" y="2862786"/>
            <a:ext cx="5091124" cy="3090340"/>
          </a:xfrm>
        </p:spPr>
        <p:txBody>
          <a:bodyPr>
            <a:noAutofit/>
          </a:bodyPr>
          <a:lstStyle/>
          <a:p>
            <a:pPr>
              <a:lnSpc>
                <a:spcPct val="110000"/>
              </a:lnSpc>
            </a:pPr>
            <a:r>
              <a:rPr lang="en-US" sz="1600" dirty="0"/>
              <a:t>Categorical variables encoded using LabelEncoder</a:t>
            </a:r>
          </a:p>
          <a:p>
            <a:pPr>
              <a:lnSpc>
                <a:spcPct val="110000"/>
              </a:lnSpc>
            </a:pPr>
            <a:r>
              <a:rPr lang="en-US" sz="1600" dirty="0"/>
              <a:t>Scaling applied to numeric variables</a:t>
            </a:r>
          </a:p>
          <a:p>
            <a:pPr>
              <a:lnSpc>
                <a:spcPct val="110000"/>
              </a:lnSpc>
            </a:pPr>
            <a:r>
              <a:rPr lang="en-US" sz="1600" dirty="0"/>
              <a:t>Features with low variance removed</a:t>
            </a:r>
          </a:p>
          <a:p>
            <a:pPr>
              <a:lnSpc>
                <a:spcPct val="110000"/>
              </a:lnSpc>
            </a:pPr>
            <a:r>
              <a:rPr lang="en-US" sz="1600" dirty="0"/>
              <a:t>Weak correlations, but feature combinations matter</a:t>
            </a:r>
          </a:p>
        </p:txBody>
      </p:sp>
      <p:pic>
        <p:nvPicPr>
          <p:cNvPr id="8" name="Picture 7">
            <a:extLst>
              <a:ext uri="{FF2B5EF4-FFF2-40B4-BE49-F238E27FC236}">
                <a16:creationId xmlns:a16="http://schemas.microsoft.com/office/drawing/2014/main" id="{1057A858-25F8-0220-157B-2868495D2F8D}"/>
              </a:ext>
            </a:extLst>
          </p:cNvPr>
          <p:cNvPicPr>
            <a:picLocks noChangeAspect="1"/>
          </p:cNvPicPr>
          <p:nvPr/>
        </p:nvPicPr>
        <p:blipFill>
          <a:blip r:embed="rId2"/>
          <a:stretch>
            <a:fillRect/>
          </a:stretch>
        </p:blipFill>
        <p:spPr>
          <a:xfrm>
            <a:off x="5901689" y="2175644"/>
            <a:ext cx="5648106" cy="3967795"/>
          </a:xfrm>
          <a:prstGeom prst="rect">
            <a:avLst/>
          </a:prstGeom>
          <a:noFill/>
        </p:spPr>
      </p:pic>
    </p:spTree>
    <p:extLst>
      <p:ext uri="{BB962C8B-B14F-4D97-AF65-F5344CB8AC3E}">
        <p14:creationId xmlns:p14="http://schemas.microsoft.com/office/powerpoint/2010/main" val="283710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FF027-0478-AB0A-7963-309D76BE446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02E1EB-F557-C50D-96F6-30007A8B69E0}"/>
              </a:ext>
            </a:extLst>
          </p:cNvPr>
          <p:cNvSpPr>
            <a:spLocks noGrp="1"/>
          </p:cNvSpPr>
          <p:nvPr>
            <p:ph type="title"/>
          </p:nvPr>
        </p:nvSpPr>
        <p:spPr>
          <a:xfrm>
            <a:off x="566726" y="1097238"/>
            <a:ext cx="11094723" cy="1207457"/>
          </a:xfrm>
        </p:spPr>
        <p:txBody>
          <a:bodyPr/>
          <a:lstStyle/>
          <a:p>
            <a:r>
              <a:rPr lang="en-US" dirty="0"/>
              <a:t>Metrics &amp; Model Comparison</a:t>
            </a:r>
          </a:p>
        </p:txBody>
      </p:sp>
      <p:sp>
        <p:nvSpPr>
          <p:cNvPr id="3" name="Slide Number Placeholder 2">
            <a:extLst>
              <a:ext uri="{FF2B5EF4-FFF2-40B4-BE49-F238E27FC236}">
                <a16:creationId xmlns:a16="http://schemas.microsoft.com/office/drawing/2014/main" id="{9E881168-CA37-F1DC-8775-EA8B922831ED}"/>
              </a:ext>
            </a:extLst>
          </p:cNvPr>
          <p:cNvSpPr>
            <a:spLocks noGrp="1"/>
          </p:cNvSpPr>
          <p:nvPr>
            <p:ph type="sldNum" sz="quarter" idx="4"/>
          </p:nvPr>
        </p:nvSpPr>
        <p:spPr>
          <a:xfrm>
            <a:off x="10342880" y="517325"/>
            <a:ext cx="911963" cy="480364"/>
          </a:xfrm>
        </p:spPr>
        <p:txBody>
          <a:bodyPr/>
          <a:lstStyle/>
          <a:p>
            <a:fld id="{6D22F896-40B5-4ADD-8801-0D06FADFA095}" type="slidenum">
              <a:rPr lang="en-US" smtClean="0"/>
              <a:pPr/>
              <a:t>13</a:t>
            </a:fld>
            <a:endParaRPr lang="en-US" dirty="0"/>
          </a:p>
        </p:txBody>
      </p:sp>
      <p:graphicFrame>
        <p:nvGraphicFramePr>
          <p:cNvPr id="5" name="Table Placeholder 3">
            <a:extLst>
              <a:ext uri="{FF2B5EF4-FFF2-40B4-BE49-F238E27FC236}">
                <a16:creationId xmlns:a16="http://schemas.microsoft.com/office/drawing/2014/main" id="{76F3783D-8231-88E0-E274-A24D9D1BFDFC}"/>
              </a:ext>
            </a:extLst>
          </p:cNvPr>
          <p:cNvGraphicFramePr>
            <a:graphicFrameLocks noGrp="1"/>
          </p:cNvGraphicFramePr>
          <p:nvPr>
            <p:ph type="tbl" sz="quarter" idx="12"/>
            <p:extLst>
              <p:ext uri="{D42A27DB-BD31-4B8C-83A1-F6EECF244321}">
                <p14:modId xmlns:p14="http://schemas.microsoft.com/office/powerpoint/2010/main" val="378090792"/>
              </p:ext>
            </p:extLst>
          </p:nvPr>
        </p:nvGraphicFramePr>
        <p:xfrm>
          <a:off x="566726" y="1963857"/>
          <a:ext cx="11094726" cy="3977880"/>
        </p:xfrm>
        <a:graphic>
          <a:graphicData uri="http://schemas.openxmlformats.org/drawingml/2006/table">
            <a:tbl>
              <a:tblPr firstRow="1" bandRow="1">
                <a:tableStyleId>{68D230F3-CF80-4859-8CE7-A43EE81993B5}</a:tableStyleId>
              </a:tblPr>
              <a:tblGrid>
                <a:gridCol w="1849121">
                  <a:extLst>
                    <a:ext uri="{9D8B030D-6E8A-4147-A177-3AD203B41FA5}">
                      <a16:colId xmlns:a16="http://schemas.microsoft.com/office/drawing/2014/main" val="3909542061"/>
                    </a:ext>
                  </a:extLst>
                </a:gridCol>
                <a:gridCol w="1849121">
                  <a:extLst>
                    <a:ext uri="{9D8B030D-6E8A-4147-A177-3AD203B41FA5}">
                      <a16:colId xmlns:a16="http://schemas.microsoft.com/office/drawing/2014/main" val="3856532422"/>
                    </a:ext>
                  </a:extLst>
                </a:gridCol>
                <a:gridCol w="1849121">
                  <a:extLst>
                    <a:ext uri="{9D8B030D-6E8A-4147-A177-3AD203B41FA5}">
                      <a16:colId xmlns:a16="http://schemas.microsoft.com/office/drawing/2014/main" val="3438228390"/>
                    </a:ext>
                  </a:extLst>
                </a:gridCol>
                <a:gridCol w="1849121">
                  <a:extLst>
                    <a:ext uri="{9D8B030D-6E8A-4147-A177-3AD203B41FA5}">
                      <a16:colId xmlns:a16="http://schemas.microsoft.com/office/drawing/2014/main" val="3737151041"/>
                    </a:ext>
                  </a:extLst>
                </a:gridCol>
                <a:gridCol w="1849121">
                  <a:extLst>
                    <a:ext uri="{9D8B030D-6E8A-4147-A177-3AD203B41FA5}">
                      <a16:colId xmlns:a16="http://schemas.microsoft.com/office/drawing/2014/main" val="2531051794"/>
                    </a:ext>
                  </a:extLst>
                </a:gridCol>
                <a:gridCol w="1849121">
                  <a:extLst>
                    <a:ext uri="{9D8B030D-6E8A-4147-A177-3AD203B41FA5}">
                      <a16:colId xmlns:a16="http://schemas.microsoft.com/office/drawing/2014/main" val="1967254438"/>
                    </a:ext>
                  </a:extLst>
                </a:gridCol>
              </a:tblGrid>
              <a:tr h="795576">
                <a:tc>
                  <a:txBody>
                    <a:bodyPr/>
                    <a:lstStyle/>
                    <a:p>
                      <a:r>
                        <a:rPr lang="en-US" sz="2000" dirty="0">
                          <a:solidFill>
                            <a:schemeClr val="bg1"/>
                          </a:solidFill>
                          <a:latin typeface="Kalinga" panose="020B0502040204020203" pitchFamily="34" charset="0"/>
                          <a:cs typeface="Kalinga" panose="020B0502040204020203" pitchFamily="34" charset="0"/>
                        </a:rPr>
                        <a:t>Model</a:t>
                      </a:r>
                    </a:p>
                  </a:txBody>
                  <a:tcPr anchor="ctr">
                    <a:lnT w="12700" cap="flat" cmpd="sng" algn="ctr">
                      <a:noFill/>
                      <a:prstDash val="solid"/>
                      <a:round/>
                      <a:headEnd type="none" w="med" len="med"/>
                      <a:tailEnd type="none" w="med" len="med"/>
                    </a:lnT>
                  </a:tcPr>
                </a:tc>
                <a:tc>
                  <a:txBody>
                    <a:bodyPr/>
                    <a:lstStyle/>
                    <a:p>
                      <a:r>
                        <a:rPr lang="en-US" sz="2000" dirty="0">
                          <a:solidFill>
                            <a:schemeClr val="bg1"/>
                          </a:solidFill>
                          <a:latin typeface="Kalinga" panose="020B0502040204020203" pitchFamily="34" charset="0"/>
                          <a:cs typeface="Kalinga" panose="020B0502040204020203" pitchFamily="34" charset="0"/>
                        </a:rPr>
                        <a:t>Accuracy</a:t>
                      </a:r>
                    </a:p>
                  </a:txBody>
                  <a:tcPr anchor="ctr">
                    <a:lnT w="12700" cap="flat" cmpd="sng" algn="ctr">
                      <a:noFill/>
                      <a:prstDash val="solid"/>
                      <a:round/>
                      <a:headEnd type="none" w="med" len="med"/>
                      <a:tailEnd type="none" w="med" len="med"/>
                    </a:lnT>
                  </a:tcPr>
                </a:tc>
                <a:tc>
                  <a:txBody>
                    <a:bodyPr/>
                    <a:lstStyle/>
                    <a:p>
                      <a:r>
                        <a:rPr lang="en-US" sz="2000" dirty="0">
                          <a:solidFill>
                            <a:schemeClr val="bg1"/>
                          </a:solidFill>
                          <a:latin typeface="Kalinga" panose="020B0502040204020203" pitchFamily="34" charset="0"/>
                          <a:cs typeface="Kalinga" panose="020B0502040204020203" pitchFamily="34" charset="0"/>
                        </a:rPr>
                        <a:t>Precision </a:t>
                      </a:r>
                    </a:p>
                    <a:p>
                      <a:r>
                        <a:rPr lang="en-US" sz="1000" b="0" dirty="0">
                          <a:solidFill>
                            <a:schemeClr val="bg1"/>
                          </a:solidFill>
                          <a:latin typeface="Kalinga" panose="020B0502040204020203" pitchFamily="34" charset="0"/>
                          <a:cs typeface="Kalinga" panose="020B0502040204020203" pitchFamily="34" charset="0"/>
                        </a:rPr>
                        <a:t>0 employee stayed</a:t>
                      </a:r>
                    </a:p>
                    <a:p>
                      <a:r>
                        <a:rPr lang="en-US" sz="1000" b="0" dirty="0">
                          <a:solidFill>
                            <a:schemeClr val="bg1"/>
                          </a:solidFill>
                          <a:latin typeface="Kalinga" panose="020B0502040204020203" pitchFamily="34" charset="0"/>
                          <a:cs typeface="Kalinga" panose="020B0502040204020203" pitchFamily="34" charset="0"/>
                        </a:rPr>
                        <a:t>1 employee left</a:t>
                      </a:r>
                    </a:p>
                  </a:txBody>
                  <a:tcPr anchor="ctr">
                    <a:lnT w="12700" cap="flat" cmpd="sng" algn="ctr">
                      <a:noFill/>
                      <a:prstDash val="solid"/>
                      <a:round/>
                      <a:headEnd type="none" w="med" len="med"/>
                      <a:tailEnd type="none" w="med" len="med"/>
                    </a:lnT>
                  </a:tcPr>
                </a:tc>
                <a:tc>
                  <a:txBody>
                    <a:bodyPr/>
                    <a:lstStyle/>
                    <a:p>
                      <a:r>
                        <a:rPr lang="en-US" sz="2000" dirty="0">
                          <a:solidFill>
                            <a:schemeClr val="bg1"/>
                          </a:solidFill>
                          <a:latin typeface="Kalinga" panose="020B0502040204020203" pitchFamily="34" charset="0"/>
                          <a:cs typeface="Kalinga" panose="020B0502040204020203" pitchFamily="34" charset="0"/>
                        </a:rPr>
                        <a:t>F1</a:t>
                      </a:r>
                    </a:p>
                    <a:p>
                      <a:r>
                        <a:rPr lang="en-US" sz="1000" b="0" dirty="0">
                          <a:solidFill>
                            <a:schemeClr val="bg1"/>
                          </a:solidFill>
                          <a:latin typeface="Kalinga" panose="020B0502040204020203" pitchFamily="34" charset="0"/>
                          <a:cs typeface="Kalinga" panose="020B0502040204020203" pitchFamily="34" charset="0"/>
                        </a:rPr>
                        <a:t>0 employee stayed</a:t>
                      </a:r>
                    </a:p>
                    <a:p>
                      <a:r>
                        <a:rPr lang="en-US" sz="1000" b="0" dirty="0">
                          <a:solidFill>
                            <a:schemeClr val="bg1"/>
                          </a:solidFill>
                          <a:latin typeface="Kalinga" panose="020B0502040204020203" pitchFamily="34" charset="0"/>
                          <a:cs typeface="Kalinga" panose="020B0502040204020203" pitchFamily="34" charset="0"/>
                        </a:rPr>
                        <a:t>1 employee left</a:t>
                      </a:r>
                      <a:endParaRPr lang="en-US" sz="1000" dirty="0">
                        <a:solidFill>
                          <a:schemeClr val="bg1"/>
                        </a:solidFill>
                        <a:latin typeface="Kalinga" panose="020B0502040204020203" pitchFamily="34" charset="0"/>
                        <a:cs typeface="Kalinga" panose="020B0502040204020203" pitchFamily="34" charset="0"/>
                      </a:endParaRPr>
                    </a:p>
                  </a:txBody>
                  <a:tcPr anchor="ctr">
                    <a:lnT w="12700" cap="flat" cmpd="sng" algn="ctr">
                      <a:noFill/>
                      <a:prstDash val="solid"/>
                      <a:round/>
                      <a:headEnd type="none" w="med" len="med"/>
                      <a:tailEnd type="none" w="med" len="med"/>
                    </a:lnT>
                  </a:tcPr>
                </a:tc>
                <a:tc>
                  <a:txBody>
                    <a:bodyPr/>
                    <a:lstStyle/>
                    <a:p>
                      <a:r>
                        <a:rPr lang="en-US" sz="2000" dirty="0">
                          <a:solidFill>
                            <a:schemeClr val="bg1"/>
                          </a:solidFill>
                          <a:latin typeface="Kalinga" panose="020B0502040204020203" pitchFamily="34" charset="0"/>
                          <a:cs typeface="Kalinga" panose="020B0502040204020203" pitchFamily="34" charset="0"/>
                        </a:rPr>
                        <a:t>Recall</a:t>
                      </a:r>
                    </a:p>
                  </a:txBody>
                  <a:tcPr anchor="ctr">
                    <a:lnT w="12700" cap="flat" cmpd="sng" algn="ctr">
                      <a:noFill/>
                      <a:prstDash val="solid"/>
                      <a:round/>
                      <a:headEnd type="none" w="med" len="med"/>
                      <a:tailEnd type="none" w="med" len="med"/>
                    </a:lnT>
                  </a:tcPr>
                </a:tc>
                <a:tc>
                  <a:txBody>
                    <a:bodyPr/>
                    <a:lstStyle/>
                    <a:p>
                      <a:r>
                        <a:rPr lang="en-US" sz="2000" dirty="0">
                          <a:solidFill>
                            <a:schemeClr val="bg1"/>
                          </a:solidFill>
                          <a:latin typeface="Kalinga" panose="020B0502040204020203" pitchFamily="34" charset="0"/>
                          <a:cs typeface="Kalinga" panose="020B0502040204020203" pitchFamily="34" charset="0"/>
                        </a:rPr>
                        <a:t>ROC – AUC</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211601482"/>
                  </a:ext>
                </a:extLst>
              </a:tr>
              <a:tr h="795576">
                <a:tc>
                  <a:txBody>
                    <a:bodyPr/>
                    <a:lstStyle/>
                    <a:p>
                      <a:r>
                        <a:rPr lang="en-US" sz="2000" dirty="0">
                          <a:solidFill>
                            <a:schemeClr val="bg1"/>
                          </a:solidFill>
                          <a:latin typeface="Kalinga" panose="020B0502040204020203" pitchFamily="34" charset="0"/>
                          <a:cs typeface="Kalinga" panose="020B0502040204020203" pitchFamily="34" charset="0"/>
                        </a:rPr>
                        <a:t>Logistic Regression</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.87</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.89 / .69</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.93 / .49</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.97 / .38</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.80592</a:t>
                      </a:r>
                    </a:p>
                  </a:txBody>
                  <a:tcPr anchor="ctr"/>
                </a:tc>
                <a:extLst>
                  <a:ext uri="{0D108BD9-81ED-4DB2-BD59-A6C34878D82A}">
                    <a16:rowId xmlns:a16="http://schemas.microsoft.com/office/drawing/2014/main" val="3713753144"/>
                  </a:ext>
                </a:extLst>
              </a:tr>
              <a:tr h="795576">
                <a:tc>
                  <a:txBody>
                    <a:bodyPr/>
                    <a:lstStyle/>
                    <a:p>
                      <a:r>
                        <a:rPr lang="en-US" sz="2000" dirty="0">
                          <a:solidFill>
                            <a:schemeClr val="bg1"/>
                          </a:solidFill>
                          <a:latin typeface="Kalinga" panose="020B0502040204020203" pitchFamily="34" charset="0"/>
                          <a:cs typeface="Kalinga" panose="020B0502040204020203" pitchFamily="34" charset="0"/>
                        </a:rPr>
                        <a:t>Random Forest</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.84</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.85 / .46</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.91 / .20</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.97 / .13</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.78766</a:t>
                      </a:r>
                    </a:p>
                  </a:txBody>
                  <a:tcPr anchor="ctr"/>
                </a:tc>
                <a:extLst>
                  <a:ext uri="{0D108BD9-81ED-4DB2-BD59-A6C34878D82A}">
                    <a16:rowId xmlns:a16="http://schemas.microsoft.com/office/drawing/2014/main" val="210696092"/>
                  </a:ext>
                </a:extLst>
              </a:tr>
              <a:tr h="795576">
                <a:tc>
                  <a:txBody>
                    <a:bodyPr/>
                    <a:lstStyle/>
                    <a:p>
                      <a:r>
                        <a:rPr lang="en-US" sz="2000" dirty="0">
                          <a:solidFill>
                            <a:schemeClr val="bg1"/>
                          </a:solidFill>
                          <a:latin typeface="Kalinga" panose="020B0502040204020203" pitchFamily="34" charset="0"/>
                          <a:cs typeface="Kalinga" panose="020B0502040204020203" pitchFamily="34" charset="0"/>
                        </a:rPr>
                        <a:t>XGBoost</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.85</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.87 / .56</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.91 / .31</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.97 / .21</a:t>
                      </a:r>
                    </a:p>
                  </a:txBody>
                  <a:tcPr anchor="ctr"/>
                </a:tc>
                <a:tc>
                  <a:txBody>
                    <a:bodyPr/>
                    <a:lstStyle/>
                    <a:p>
                      <a:r>
                        <a:rPr lang="en-US" sz="2000" dirty="0">
                          <a:solidFill>
                            <a:schemeClr val="bg1"/>
                          </a:solidFill>
                          <a:latin typeface="Kalinga" panose="020B0502040204020203" pitchFamily="34" charset="0"/>
                          <a:cs typeface="Kalinga" panose="020B0502040204020203" pitchFamily="34" charset="0"/>
                        </a:rPr>
                        <a:t>.75803</a:t>
                      </a:r>
                    </a:p>
                  </a:txBody>
                  <a:tcPr anchor="ctr"/>
                </a:tc>
                <a:extLst>
                  <a:ext uri="{0D108BD9-81ED-4DB2-BD59-A6C34878D82A}">
                    <a16:rowId xmlns:a16="http://schemas.microsoft.com/office/drawing/2014/main" val="1335514058"/>
                  </a:ext>
                </a:extLst>
              </a:tr>
              <a:tr h="795576">
                <a:tc>
                  <a:txBody>
                    <a:bodyPr/>
                    <a:lstStyle/>
                    <a:p>
                      <a:r>
                        <a:rPr lang="en-US" sz="2000" dirty="0">
                          <a:solidFill>
                            <a:schemeClr val="bg1"/>
                          </a:solidFill>
                          <a:latin typeface="Kalinga" panose="020B0502040204020203" pitchFamily="34" charset="0"/>
                          <a:cs typeface="Kalinga" panose="020B0502040204020203" pitchFamily="34" charset="0"/>
                        </a:rPr>
                        <a:t>Ensemble</a:t>
                      </a:r>
                    </a:p>
                  </a:txBody>
                  <a:tcPr anchor="ctr">
                    <a:lnB w="12700" cap="flat" cmpd="sng" algn="ctr">
                      <a:noFill/>
                      <a:prstDash val="solid"/>
                      <a:round/>
                      <a:headEnd type="none" w="med" len="med"/>
                      <a:tailEnd type="none" w="med" len="med"/>
                    </a:lnB>
                  </a:tcPr>
                </a:tc>
                <a:tc>
                  <a:txBody>
                    <a:bodyPr/>
                    <a:lstStyle/>
                    <a:p>
                      <a:r>
                        <a:rPr lang="en-US" sz="2000" dirty="0">
                          <a:solidFill>
                            <a:schemeClr val="bg1"/>
                          </a:solidFill>
                          <a:latin typeface="Kalinga" panose="020B0502040204020203" pitchFamily="34" charset="0"/>
                          <a:cs typeface="Kalinga" panose="020B0502040204020203" pitchFamily="34" charset="0"/>
                        </a:rPr>
                        <a:t>.87</a:t>
                      </a:r>
                    </a:p>
                  </a:txBody>
                  <a:tcPr anchor="ctr">
                    <a:lnB w="12700" cap="flat" cmpd="sng" algn="ctr">
                      <a:noFill/>
                      <a:prstDash val="solid"/>
                      <a:round/>
                      <a:headEnd type="none" w="med" len="med"/>
                      <a:tailEnd type="none" w="med" len="med"/>
                    </a:lnB>
                  </a:tcPr>
                </a:tc>
                <a:tc>
                  <a:txBody>
                    <a:bodyPr/>
                    <a:lstStyle/>
                    <a:p>
                      <a:r>
                        <a:rPr lang="en-US" sz="2000" dirty="0">
                          <a:solidFill>
                            <a:schemeClr val="bg1"/>
                          </a:solidFill>
                          <a:latin typeface="Kalinga" panose="020B0502040204020203" pitchFamily="34" charset="0"/>
                          <a:cs typeface="Kalinga" panose="020B0502040204020203" pitchFamily="34" charset="0"/>
                        </a:rPr>
                        <a:t>.87 / .79</a:t>
                      </a:r>
                    </a:p>
                  </a:txBody>
                  <a:tcPr anchor="ctr">
                    <a:lnB w="12700" cap="flat" cmpd="sng" algn="ctr">
                      <a:noFill/>
                      <a:prstDash val="solid"/>
                      <a:round/>
                      <a:headEnd type="none" w="med" len="med"/>
                      <a:tailEnd type="none" w="med" len="med"/>
                    </a:lnB>
                  </a:tcPr>
                </a:tc>
                <a:tc>
                  <a:txBody>
                    <a:bodyPr/>
                    <a:lstStyle/>
                    <a:p>
                      <a:r>
                        <a:rPr lang="en-US" sz="2000" dirty="0">
                          <a:solidFill>
                            <a:schemeClr val="bg1"/>
                          </a:solidFill>
                          <a:latin typeface="Kalinga" panose="020B0502040204020203" pitchFamily="34" charset="0"/>
                          <a:cs typeface="Kalinga" panose="020B0502040204020203" pitchFamily="34" charset="0"/>
                        </a:rPr>
                        <a:t>.93 / .36</a:t>
                      </a:r>
                    </a:p>
                  </a:txBody>
                  <a:tcPr anchor="ctr">
                    <a:lnB w="12700" cap="flat" cmpd="sng" algn="ctr">
                      <a:noFill/>
                      <a:prstDash val="solid"/>
                      <a:round/>
                      <a:headEnd type="none" w="med" len="med"/>
                      <a:tailEnd type="none" w="med" len="med"/>
                    </a:lnB>
                  </a:tcPr>
                </a:tc>
                <a:tc>
                  <a:txBody>
                    <a:bodyPr/>
                    <a:lstStyle/>
                    <a:p>
                      <a:r>
                        <a:rPr lang="en-US" sz="2000" dirty="0">
                          <a:solidFill>
                            <a:schemeClr val="bg1"/>
                          </a:solidFill>
                          <a:latin typeface="Kalinga" panose="020B0502040204020203" pitchFamily="34" charset="0"/>
                          <a:cs typeface="Kalinga" panose="020B0502040204020203" pitchFamily="34" charset="0"/>
                        </a:rPr>
                        <a:t>.99 / .23</a:t>
                      </a:r>
                    </a:p>
                  </a:txBody>
                  <a:tcPr anchor="ctr">
                    <a:lnB w="12700" cap="flat" cmpd="sng" algn="ctr">
                      <a:noFill/>
                      <a:prstDash val="solid"/>
                      <a:round/>
                      <a:headEnd type="none" w="med" len="med"/>
                      <a:tailEnd type="none" w="med" len="med"/>
                    </a:lnB>
                  </a:tcPr>
                </a:tc>
                <a:tc>
                  <a:txBody>
                    <a:bodyPr/>
                    <a:lstStyle/>
                    <a:p>
                      <a:r>
                        <a:rPr lang="en-US" sz="2000" dirty="0">
                          <a:solidFill>
                            <a:schemeClr val="bg1"/>
                          </a:solidFill>
                          <a:latin typeface="Kalinga" panose="020B0502040204020203" pitchFamily="34" charset="0"/>
                          <a:cs typeface="Kalinga" panose="020B0502040204020203" pitchFamily="34" charset="0"/>
                        </a:rPr>
                        <a:t>.81591</a:t>
                      </a:r>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2420206096"/>
                  </a:ext>
                </a:extLst>
              </a:tr>
            </a:tbl>
          </a:graphicData>
        </a:graphic>
      </p:graphicFrame>
    </p:spTree>
    <p:extLst>
      <p:ext uri="{BB962C8B-B14F-4D97-AF65-F5344CB8AC3E}">
        <p14:creationId xmlns:p14="http://schemas.microsoft.com/office/powerpoint/2010/main" val="108626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B4DBC-F4E4-FE6D-D1CD-D3DF76A58F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D75860-C0DE-D7C4-2CC5-D2652BFDBE71}"/>
              </a:ext>
            </a:extLst>
          </p:cNvPr>
          <p:cNvSpPr>
            <a:spLocks noGrp="1"/>
          </p:cNvSpPr>
          <p:nvPr>
            <p:ph type="title"/>
          </p:nvPr>
        </p:nvSpPr>
        <p:spPr>
          <a:xfrm>
            <a:off x="566726" y="1097238"/>
            <a:ext cx="11094723" cy="1207457"/>
          </a:xfrm>
        </p:spPr>
        <p:txBody>
          <a:bodyPr/>
          <a:lstStyle/>
          <a:p>
            <a:r>
              <a:rPr lang="en-US" dirty="0"/>
              <a:t>Results and Insights</a:t>
            </a:r>
          </a:p>
        </p:txBody>
      </p:sp>
      <p:sp>
        <p:nvSpPr>
          <p:cNvPr id="4" name="Slide Number Placeholder 3">
            <a:extLst>
              <a:ext uri="{FF2B5EF4-FFF2-40B4-BE49-F238E27FC236}">
                <a16:creationId xmlns:a16="http://schemas.microsoft.com/office/drawing/2014/main" id="{FABF1AF7-FE27-8B72-CFD2-BA31BB51DBCD}"/>
              </a:ext>
            </a:extLst>
          </p:cNvPr>
          <p:cNvSpPr>
            <a:spLocks noGrp="1"/>
          </p:cNvSpPr>
          <p:nvPr>
            <p:ph type="sldNum" sz="quarter" idx="4"/>
          </p:nvPr>
        </p:nvSpPr>
        <p:spPr>
          <a:xfrm>
            <a:off x="10342880" y="517325"/>
            <a:ext cx="911963" cy="480364"/>
          </a:xfrm>
        </p:spPr>
        <p:txBody>
          <a:bodyPr/>
          <a:lstStyle/>
          <a:p>
            <a:fld id="{6D22F896-40B5-4ADD-8801-0D06FADFA095}" type="slidenum">
              <a:rPr lang="en-US" smtClean="0"/>
              <a:pPr/>
              <a:t>14</a:t>
            </a:fld>
            <a:endParaRPr lang="en-US" dirty="0"/>
          </a:p>
        </p:txBody>
      </p:sp>
      <p:sp>
        <p:nvSpPr>
          <p:cNvPr id="2" name="Content Placeholder 1">
            <a:extLst>
              <a:ext uri="{FF2B5EF4-FFF2-40B4-BE49-F238E27FC236}">
                <a16:creationId xmlns:a16="http://schemas.microsoft.com/office/drawing/2014/main" id="{638E294A-3D7E-FE16-9FBF-290D7FDFF9DE}"/>
              </a:ext>
            </a:extLst>
          </p:cNvPr>
          <p:cNvSpPr>
            <a:spLocks noGrp="1"/>
          </p:cNvSpPr>
          <p:nvPr>
            <p:ph sz="quarter" idx="11"/>
          </p:nvPr>
        </p:nvSpPr>
        <p:spPr>
          <a:xfrm>
            <a:off x="530551" y="1944766"/>
            <a:ext cx="9897438" cy="4313159"/>
          </a:xfrm>
        </p:spPr>
        <p:txBody>
          <a:bodyPr>
            <a:normAutofit fontScale="25000" lnSpcReduction="20000"/>
          </a:bodyPr>
          <a:lstStyle/>
          <a:p>
            <a:r>
              <a:rPr lang="en-US" sz="6400" b="1" dirty="0"/>
              <a:t>Struggling to Catch Employees Likely to Leave (Attrition Cases)</a:t>
            </a:r>
          </a:p>
          <a:p>
            <a:r>
              <a:rPr lang="en-US" sz="6400" dirty="0"/>
              <a:t>Our focus is predicting who might </a:t>
            </a:r>
            <a:r>
              <a:rPr lang="en-US" sz="6400" dirty="0">
                <a:solidFill>
                  <a:srgbClr val="FF0000"/>
                </a:solidFill>
              </a:rPr>
              <a:t>leave</a:t>
            </a:r>
            <a:endParaRPr lang="en-US" sz="6400" dirty="0"/>
          </a:p>
          <a:p>
            <a:r>
              <a:rPr lang="en-US" sz="6400" dirty="0"/>
              <a:t>Models are </a:t>
            </a:r>
            <a:r>
              <a:rPr lang="en-US" sz="6400" b="1" dirty="0"/>
              <a:t>missing most actual leavers</a:t>
            </a:r>
            <a:r>
              <a:rPr lang="en-US" sz="6400" dirty="0"/>
              <a:t>:</a:t>
            </a:r>
          </a:p>
          <a:p>
            <a:pPr lvl="1"/>
            <a:r>
              <a:rPr lang="en-US" sz="6400" dirty="0"/>
              <a:t>Logistic Regression identifies only </a:t>
            </a:r>
            <a:r>
              <a:rPr lang="en-US" sz="6400" b="1" dirty="0"/>
              <a:t>38%</a:t>
            </a:r>
            <a:r>
              <a:rPr lang="en-US" sz="6400" dirty="0"/>
              <a:t> of leavers</a:t>
            </a:r>
          </a:p>
          <a:p>
            <a:pPr lvl="1"/>
            <a:r>
              <a:rPr lang="en-US" sz="6400" dirty="0"/>
              <a:t>Random Forest and XGBoost find even fewer (13-21%)</a:t>
            </a:r>
          </a:p>
          <a:p>
            <a:pPr lvl="1"/>
            <a:r>
              <a:rPr lang="en-US" sz="6400" dirty="0"/>
              <a:t>The Ensemble Model improves slightly but still only finds </a:t>
            </a:r>
            <a:r>
              <a:rPr lang="en-US" sz="6400" b="1" dirty="0"/>
              <a:t>23%</a:t>
            </a:r>
            <a:endParaRPr lang="en-US" sz="6400" dirty="0"/>
          </a:p>
          <a:p>
            <a:r>
              <a:rPr lang="en-US" sz="6400" b="1" dirty="0"/>
              <a:t>Why?</a:t>
            </a:r>
            <a:endParaRPr lang="en-US" sz="6400" dirty="0"/>
          </a:p>
          <a:p>
            <a:r>
              <a:rPr lang="en-US" sz="6400" dirty="0"/>
              <a:t>Only about </a:t>
            </a:r>
            <a:r>
              <a:rPr lang="en-US" sz="6400" b="1" dirty="0"/>
              <a:t>16% of employees in the data leave</a:t>
            </a:r>
            <a:endParaRPr lang="en-US" sz="6400" dirty="0"/>
          </a:p>
          <a:p>
            <a:r>
              <a:rPr lang="en-US" sz="6400" dirty="0"/>
              <a:t>Models prefer predicting “No Attrition” to maximize overall accuracy</a:t>
            </a:r>
          </a:p>
          <a:p>
            <a:endParaRPr lang="en-US" dirty="0"/>
          </a:p>
        </p:txBody>
      </p:sp>
    </p:spTree>
    <p:extLst>
      <p:ext uri="{BB962C8B-B14F-4D97-AF65-F5344CB8AC3E}">
        <p14:creationId xmlns:p14="http://schemas.microsoft.com/office/powerpoint/2010/main" val="90056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6F458-7088-3DFB-B2A3-4FCAD87F89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D0B98F1-388D-7D67-C05A-08D54B0ADD82}"/>
              </a:ext>
            </a:extLst>
          </p:cNvPr>
          <p:cNvSpPr>
            <a:spLocks noGrp="1"/>
          </p:cNvSpPr>
          <p:nvPr>
            <p:ph type="title"/>
          </p:nvPr>
        </p:nvSpPr>
        <p:spPr>
          <a:xfrm>
            <a:off x="566726" y="1097238"/>
            <a:ext cx="7472374" cy="1913892"/>
          </a:xfrm>
        </p:spPr>
        <p:txBody>
          <a:bodyPr anchor="t">
            <a:normAutofit/>
          </a:bodyPr>
          <a:lstStyle/>
          <a:p>
            <a:r>
              <a:rPr lang="en-US" dirty="0"/>
              <a:t>Results and Insights</a:t>
            </a:r>
          </a:p>
        </p:txBody>
      </p:sp>
      <p:sp>
        <p:nvSpPr>
          <p:cNvPr id="4" name="Slide Number Placeholder 3">
            <a:extLst>
              <a:ext uri="{FF2B5EF4-FFF2-40B4-BE49-F238E27FC236}">
                <a16:creationId xmlns:a16="http://schemas.microsoft.com/office/drawing/2014/main" id="{0F749397-62B4-76B8-F43D-974C697A4F86}"/>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15</a:t>
            </a:fld>
            <a:endParaRPr lang="en-US" dirty="0"/>
          </a:p>
        </p:txBody>
      </p:sp>
      <p:sp>
        <p:nvSpPr>
          <p:cNvPr id="2" name="Content Placeholder 1">
            <a:extLst>
              <a:ext uri="{FF2B5EF4-FFF2-40B4-BE49-F238E27FC236}">
                <a16:creationId xmlns:a16="http://schemas.microsoft.com/office/drawing/2014/main" id="{141C5751-D733-0F57-E66F-2BC9C91D64BA}"/>
              </a:ext>
            </a:extLst>
          </p:cNvPr>
          <p:cNvSpPr>
            <a:spLocks noGrp="1"/>
          </p:cNvSpPr>
          <p:nvPr>
            <p:ph sz="quarter" idx="10"/>
          </p:nvPr>
        </p:nvSpPr>
        <p:spPr>
          <a:xfrm>
            <a:off x="397661" y="2496745"/>
            <a:ext cx="6977077" cy="3264017"/>
          </a:xfrm>
        </p:spPr>
        <p:txBody>
          <a:bodyPr>
            <a:normAutofit/>
          </a:bodyPr>
          <a:lstStyle/>
          <a:p>
            <a:pPr marL="342900" indent="-342900">
              <a:buFont typeface="Arial" panose="020B0604020202020204" pitchFamily="34" charset="0"/>
              <a:buChar char="•"/>
            </a:pPr>
            <a:r>
              <a:rPr lang="en-US" sz="1600" b="1" dirty="0"/>
              <a:t>ROC-AUC Scores Show Reasonable Potential</a:t>
            </a:r>
          </a:p>
          <a:p>
            <a:pPr marL="342900" indent="-342900">
              <a:buFont typeface="Arial" panose="020B0604020202020204" pitchFamily="34" charset="0"/>
              <a:buChar char="•"/>
            </a:pPr>
            <a:r>
              <a:rPr lang="en-US" sz="1600" b="1" dirty="0"/>
              <a:t>ROC-AUC</a:t>
            </a:r>
            <a:r>
              <a:rPr lang="en-US" sz="1600" dirty="0"/>
              <a:t> (area under the curve) measures the model's ability to distinguish between leavers and stayers:</a:t>
            </a:r>
          </a:p>
          <a:p>
            <a:pPr marL="800100" lvl="1" indent="-342900">
              <a:buFont typeface="Arial" panose="020B0604020202020204" pitchFamily="34" charset="0"/>
              <a:buChar char="•"/>
            </a:pPr>
            <a:r>
              <a:rPr lang="en-US" sz="1600" dirty="0"/>
              <a:t>Models score between </a:t>
            </a:r>
            <a:r>
              <a:rPr lang="en-US" sz="1600" b="1" dirty="0"/>
              <a:t>0.75 and 0.82</a:t>
            </a:r>
            <a:r>
              <a:rPr lang="en-US" sz="1600" dirty="0"/>
              <a:t>.</a:t>
            </a:r>
          </a:p>
          <a:p>
            <a:pPr marL="800100" lvl="1" indent="-342900">
              <a:buFont typeface="Arial" panose="020B0604020202020204" pitchFamily="34" charset="0"/>
              <a:buChar char="•"/>
            </a:pPr>
            <a:r>
              <a:rPr lang="en-US" sz="1600" dirty="0"/>
              <a:t>This suggests the models are capable, but thresholds and balance need adjusting.</a:t>
            </a:r>
          </a:p>
          <a:p>
            <a:endParaRPr lang="en-US" sz="2200" dirty="0"/>
          </a:p>
        </p:txBody>
      </p:sp>
      <p:pic>
        <p:nvPicPr>
          <p:cNvPr id="6146" name="Picture 2" descr="Finding your Passion and Career Path - Youth In Progress">
            <a:extLst>
              <a:ext uri="{FF2B5EF4-FFF2-40B4-BE49-F238E27FC236}">
                <a16:creationId xmlns:a16="http://schemas.microsoft.com/office/drawing/2014/main" id="{29332EDE-6250-6145-851D-22B608D1C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56" r="24027"/>
          <a:stretch>
            <a:fillRect/>
          </a:stretch>
        </p:blipFill>
        <p:spPr bwMode="auto">
          <a:xfrm>
            <a:off x="7686675" y="966352"/>
            <a:ext cx="4152900" cy="576103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17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E1F745-DAE6-3A4C-3DBA-A67122F76777}"/>
              </a:ext>
            </a:extLst>
          </p:cNvPr>
          <p:cNvSpPr>
            <a:spLocks noGrp="1"/>
          </p:cNvSpPr>
          <p:nvPr>
            <p:ph type="title"/>
          </p:nvPr>
        </p:nvSpPr>
        <p:spPr>
          <a:xfrm>
            <a:off x="566726" y="1097238"/>
            <a:ext cx="11094723" cy="1207457"/>
          </a:xfrm>
        </p:spPr>
        <p:txBody>
          <a:bodyPr/>
          <a:lstStyle/>
          <a:p>
            <a:r>
              <a:rPr lang="en-US" dirty="0"/>
              <a:t>Results and Insights</a:t>
            </a:r>
          </a:p>
        </p:txBody>
      </p:sp>
      <p:sp>
        <p:nvSpPr>
          <p:cNvPr id="4" name="Slide Number Placeholder 3">
            <a:extLst>
              <a:ext uri="{FF2B5EF4-FFF2-40B4-BE49-F238E27FC236}">
                <a16:creationId xmlns:a16="http://schemas.microsoft.com/office/drawing/2014/main" id="{8A188F48-F416-610F-CCB3-B6671178C8F8}"/>
              </a:ext>
            </a:extLst>
          </p:cNvPr>
          <p:cNvSpPr>
            <a:spLocks noGrp="1"/>
          </p:cNvSpPr>
          <p:nvPr>
            <p:ph type="sldNum" sz="quarter" idx="4"/>
          </p:nvPr>
        </p:nvSpPr>
        <p:spPr>
          <a:xfrm>
            <a:off x="10342880" y="517325"/>
            <a:ext cx="911963" cy="480364"/>
          </a:xfrm>
        </p:spPr>
        <p:txBody>
          <a:bodyPr/>
          <a:lstStyle/>
          <a:p>
            <a:fld id="{6D22F896-40B5-4ADD-8801-0D06FADFA095}" type="slidenum">
              <a:rPr lang="en-US" smtClean="0"/>
              <a:pPr/>
              <a:t>16</a:t>
            </a:fld>
            <a:endParaRPr lang="en-US" dirty="0"/>
          </a:p>
        </p:txBody>
      </p:sp>
      <p:sp>
        <p:nvSpPr>
          <p:cNvPr id="2" name="Content Placeholder 1">
            <a:extLst>
              <a:ext uri="{FF2B5EF4-FFF2-40B4-BE49-F238E27FC236}">
                <a16:creationId xmlns:a16="http://schemas.microsoft.com/office/drawing/2014/main" id="{BFAB114D-3819-F42C-85CA-B1A0D7AAC8C1}"/>
              </a:ext>
            </a:extLst>
          </p:cNvPr>
          <p:cNvSpPr>
            <a:spLocks noGrp="1"/>
          </p:cNvSpPr>
          <p:nvPr>
            <p:ph sz="quarter" idx="11"/>
          </p:nvPr>
        </p:nvSpPr>
        <p:spPr>
          <a:xfrm>
            <a:off x="566726" y="1792967"/>
            <a:ext cx="6977073" cy="3967795"/>
          </a:xfrm>
        </p:spPr>
        <p:txBody>
          <a:bodyPr>
            <a:normAutofit/>
          </a:bodyPr>
          <a:lstStyle/>
          <a:p>
            <a:r>
              <a:rPr lang="en-US" sz="1600" dirty="0"/>
              <a:t>Overall prediction accuracy looks good, but is misleading</a:t>
            </a:r>
          </a:p>
          <a:p>
            <a:r>
              <a:rPr lang="en-US" sz="1600" dirty="0"/>
              <a:t>All models show high accuracy (.86% avg)</a:t>
            </a:r>
          </a:p>
          <a:p>
            <a:r>
              <a:rPr lang="en-US" sz="1600" dirty="0"/>
              <a:t>But this is because most employees </a:t>
            </a:r>
            <a:r>
              <a:rPr lang="en-US" sz="1600" b="1" dirty="0"/>
              <a:t>stay, </a:t>
            </a:r>
            <a:r>
              <a:rPr lang="en-US" sz="1600" dirty="0"/>
              <a:t>and the models </a:t>
            </a:r>
            <a:r>
              <a:rPr lang="en-US" sz="1600" b="1" dirty="0"/>
              <a:t>mostly predict STAY correctly.</a:t>
            </a:r>
          </a:p>
          <a:p>
            <a:r>
              <a:rPr lang="en-US" sz="1600" dirty="0"/>
              <a:t>This is known as the accuracy trap in imbalanced problems</a:t>
            </a:r>
            <a:r>
              <a:rPr lang="en-US" sz="1600" b="1" dirty="0"/>
              <a:t>.</a:t>
            </a:r>
            <a:endParaRPr lang="en-US" sz="1600" dirty="0"/>
          </a:p>
        </p:txBody>
      </p:sp>
      <p:sp>
        <p:nvSpPr>
          <p:cNvPr id="6" name="AutoShape 2" descr="How to Calculate Employee Turnover Cost and How to Reduce it? -  Supersourcing">
            <a:extLst>
              <a:ext uri="{FF2B5EF4-FFF2-40B4-BE49-F238E27FC236}">
                <a16:creationId xmlns:a16="http://schemas.microsoft.com/office/drawing/2014/main" id="{126DA816-21CD-948A-8299-8348CAA865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descr="How to Calculate Employee Turnover Cost and How to Reduce it? -  Supersourcing">
            <a:extLst>
              <a:ext uri="{FF2B5EF4-FFF2-40B4-BE49-F238E27FC236}">
                <a16:creationId xmlns:a16="http://schemas.microsoft.com/office/drawing/2014/main" id="{3DD28232-8B4B-2CAC-E0F6-9A11FA7772B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80" name="Picture 8" descr="5 Strategies For Finding A Better Career Path : Jobillico.com">
            <a:extLst>
              <a:ext uri="{FF2B5EF4-FFF2-40B4-BE49-F238E27FC236}">
                <a16:creationId xmlns:a16="http://schemas.microsoft.com/office/drawing/2014/main" id="{15912AB3-BF7D-92AA-C0A3-0C98304F6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299" y="3776864"/>
            <a:ext cx="4861775"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306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C586B-4202-BA72-4D46-51A4A4A9A9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F46084-1E73-BF1B-4B42-F7D90839F180}"/>
              </a:ext>
            </a:extLst>
          </p:cNvPr>
          <p:cNvSpPr>
            <a:spLocks noGrp="1"/>
          </p:cNvSpPr>
          <p:nvPr>
            <p:ph type="title"/>
          </p:nvPr>
        </p:nvSpPr>
        <p:spPr>
          <a:xfrm>
            <a:off x="566726" y="1097238"/>
            <a:ext cx="11094723" cy="1207457"/>
          </a:xfrm>
        </p:spPr>
        <p:txBody>
          <a:bodyPr anchor="t">
            <a:normAutofit/>
          </a:bodyPr>
          <a:lstStyle/>
          <a:p>
            <a:r>
              <a:rPr lang="en-US" dirty="0"/>
              <a:t>What This Means for the Business</a:t>
            </a:r>
          </a:p>
        </p:txBody>
      </p:sp>
      <p:sp>
        <p:nvSpPr>
          <p:cNvPr id="4" name="Slide Number Placeholder 3">
            <a:extLst>
              <a:ext uri="{FF2B5EF4-FFF2-40B4-BE49-F238E27FC236}">
                <a16:creationId xmlns:a16="http://schemas.microsoft.com/office/drawing/2014/main" id="{C09AC3F6-CFB8-520A-B73C-8ED3E7F15ADC}"/>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17</a:t>
            </a:fld>
            <a:endParaRPr lang="en-US" dirty="0"/>
          </a:p>
        </p:txBody>
      </p:sp>
      <p:sp>
        <p:nvSpPr>
          <p:cNvPr id="2" name="Content Placeholder 1">
            <a:extLst>
              <a:ext uri="{FF2B5EF4-FFF2-40B4-BE49-F238E27FC236}">
                <a16:creationId xmlns:a16="http://schemas.microsoft.com/office/drawing/2014/main" id="{4E41772E-3F7F-D0B5-8E5D-3B43B4585BEC}"/>
              </a:ext>
            </a:extLst>
          </p:cNvPr>
          <p:cNvSpPr>
            <a:spLocks noGrp="1"/>
          </p:cNvSpPr>
          <p:nvPr>
            <p:ph sz="quarter" idx="11"/>
          </p:nvPr>
        </p:nvSpPr>
        <p:spPr>
          <a:xfrm>
            <a:off x="551487" y="2392441"/>
            <a:ext cx="6977073" cy="3967795"/>
          </a:xfrm>
        </p:spPr>
        <p:txBody>
          <a:bodyPr>
            <a:normAutofit/>
          </a:bodyPr>
          <a:lstStyle/>
          <a:p>
            <a:pPr>
              <a:lnSpc>
                <a:spcPct val="110000"/>
              </a:lnSpc>
            </a:pPr>
            <a:r>
              <a:rPr lang="en-US" sz="1600" b="1" dirty="0"/>
              <a:t>If deployed now, the models would miss most employees likely to leave.</a:t>
            </a:r>
            <a:endParaRPr lang="en-US" sz="1600" dirty="0"/>
          </a:p>
          <a:p>
            <a:pPr>
              <a:lnSpc>
                <a:spcPct val="110000"/>
              </a:lnSpc>
            </a:pPr>
            <a:r>
              <a:rPr lang="en-US" sz="1600" b="1" dirty="0"/>
              <a:t>This limits the model’s usefulness for proactive HR interventions.</a:t>
            </a:r>
          </a:p>
          <a:p>
            <a:pPr marL="4572" lvl="1" indent="0">
              <a:lnSpc>
                <a:spcPct val="110000"/>
              </a:lnSpc>
              <a:buNone/>
            </a:pPr>
            <a:r>
              <a:rPr lang="en-US" sz="1600" dirty="0"/>
              <a:t>Simple Analogy:</a:t>
            </a:r>
          </a:p>
          <a:p>
            <a:pPr marL="4572" lvl="1" indent="0">
              <a:lnSpc>
                <a:spcPct val="110000"/>
              </a:lnSpc>
              <a:buNone/>
            </a:pPr>
            <a:r>
              <a:rPr lang="en-US" sz="1600" dirty="0"/>
              <a:t>The model is a security guard trying to stop people from leaving.</a:t>
            </a:r>
          </a:p>
          <a:p>
            <a:pPr marL="4572" lvl="1" indent="0">
              <a:lnSpc>
                <a:spcPct val="110000"/>
              </a:lnSpc>
              <a:buNone/>
            </a:pPr>
            <a:r>
              <a:rPr lang="en-US" sz="1600" dirty="0"/>
              <a:t>Right now, the guard stops almost everyone who wasn’t going to leave—but misses most of the real leavers.</a:t>
            </a:r>
          </a:p>
          <a:p>
            <a:pPr marL="4572" lvl="1" indent="0">
              <a:lnSpc>
                <a:spcPct val="110000"/>
              </a:lnSpc>
              <a:buNone/>
            </a:pPr>
            <a:r>
              <a:rPr lang="en-US" sz="1600" dirty="0"/>
              <a:t>The guard needs better clues (features) or to be told to pay more attention to potential leavers (adjust model focus)</a:t>
            </a:r>
          </a:p>
          <a:p>
            <a:pPr>
              <a:lnSpc>
                <a:spcPct val="110000"/>
              </a:lnSpc>
            </a:pPr>
            <a:endParaRPr lang="en-US" sz="1600" dirty="0"/>
          </a:p>
        </p:txBody>
      </p:sp>
      <p:pic>
        <p:nvPicPr>
          <p:cNvPr id="7170" name="Picture 2" descr="242,000+ Career Passion Stock Photos, Pictures &amp; Royalty-Free Images -  iStock | Success, Love job, Job search">
            <a:extLst>
              <a:ext uri="{FF2B5EF4-FFF2-40B4-BE49-F238E27FC236}">
                <a16:creationId xmlns:a16="http://schemas.microsoft.com/office/drawing/2014/main" id="{EA408A48-AEB9-8C32-DEB7-4F8322AD0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311" r="20192" b="2"/>
          <a:stretch>
            <a:fillRect/>
          </a:stretch>
        </p:blipFill>
        <p:spPr bwMode="auto">
          <a:xfrm>
            <a:off x="8005773" y="2392440"/>
            <a:ext cx="3655675" cy="3967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7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D60B-8B19-52A7-BC83-3566A4C836A1}"/>
              </a:ext>
            </a:extLst>
          </p:cNvPr>
          <p:cNvSpPr>
            <a:spLocks noGrp="1"/>
          </p:cNvSpPr>
          <p:nvPr>
            <p:ph type="title"/>
          </p:nvPr>
        </p:nvSpPr>
        <p:spPr>
          <a:xfrm>
            <a:off x="2048073" y="419100"/>
            <a:ext cx="8160147" cy="1076326"/>
          </a:xfrm>
        </p:spPr>
        <p:txBody>
          <a:bodyPr/>
          <a:lstStyle/>
          <a:p>
            <a:pPr algn="ctr"/>
            <a:r>
              <a:rPr lang="en-US" sz="4800" dirty="0"/>
              <a:t>Future Work</a:t>
            </a:r>
          </a:p>
        </p:txBody>
      </p:sp>
      <p:graphicFrame>
        <p:nvGraphicFramePr>
          <p:cNvPr id="18" name="Diagram 17">
            <a:extLst>
              <a:ext uri="{FF2B5EF4-FFF2-40B4-BE49-F238E27FC236}">
                <a16:creationId xmlns:a16="http://schemas.microsoft.com/office/drawing/2014/main" id="{DB72C8C9-F8FB-03C2-857F-BA8079BEBA6D}"/>
              </a:ext>
            </a:extLst>
          </p:cNvPr>
          <p:cNvGraphicFramePr/>
          <p:nvPr>
            <p:extLst>
              <p:ext uri="{D42A27DB-BD31-4B8C-83A1-F6EECF244321}">
                <p14:modId xmlns:p14="http://schemas.microsoft.com/office/powerpoint/2010/main" val="767900930"/>
              </p:ext>
            </p:extLst>
          </p:nvPr>
        </p:nvGraphicFramePr>
        <p:xfrm>
          <a:off x="1283096" y="1220259"/>
          <a:ext cx="9994503" cy="4647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591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B42A-7974-B81A-47FD-53114B7C6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06F38-8E86-16A6-1197-5C28852A0205}"/>
              </a:ext>
            </a:extLst>
          </p:cNvPr>
          <p:cNvSpPr>
            <a:spLocks noGrp="1"/>
          </p:cNvSpPr>
          <p:nvPr>
            <p:ph type="title"/>
          </p:nvPr>
        </p:nvSpPr>
        <p:spPr>
          <a:xfrm>
            <a:off x="4220001" y="1810954"/>
            <a:ext cx="3009030" cy="1322771"/>
          </a:xfrm>
        </p:spPr>
        <p:txBody>
          <a:bodyPr/>
          <a:lstStyle/>
          <a:p>
            <a:pPr algn="ctr"/>
            <a:r>
              <a:rPr lang="en-US" sz="4400" dirty="0"/>
              <a:t>Thank You</a:t>
            </a:r>
          </a:p>
        </p:txBody>
      </p:sp>
      <p:sp>
        <p:nvSpPr>
          <p:cNvPr id="3" name="Content Placeholder 2">
            <a:extLst>
              <a:ext uri="{FF2B5EF4-FFF2-40B4-BE49-F238E27FC236}">
                <a16:creationId xmlns:a16="http://schemas.microsoft.com/office/drawing/2014/main" id="{5AE080A8-056B-A4CC-5844-C236F53FFA1C}"/>
              </a:ext>
            </a:extLst>
          </p:cNvPr>
          <p:cNvSpPr>
            <a:spLocks noGrp="1"/>
          </p:cNvSpPr>
          <p:nvPr>
            <p:ph sz="quarter" idx="10"/>
          </p:nvPr>
        </p:nvSpPr>
        <p:spPr>
          <a:xfrm>
            <a:off x="781050" y="2619375"/>
            <a:ext cx="10629900" cy="771292"/>
          </a:xfrm>
        </p:spPr>
        <p:txBody>
          <a:bodyPr>
            <a:normAutofit/>
          </a:bodyPr>
          <a:lstStyle/>
          <a:p>
            <a:r>
              <a:rPr lang="en-US" sz="2000" dirty="0"/>
              <a:t>Adam Simpson // Institute of Data // Data Science Capstone Project // July 26, 2025 </a:t>
            </a:r>
          </a:p>
        </p:txBody>
      </p:sp>
      <p:pic>
        <p:nvPicPr>
          <p:cNvPr id="5" name="Picture 4" descr="A young child in a white shirt&#10;&#10;AI-generated content may be incorrect.">
            <a:extLst>
              <a:ext uri="{FF2B5EF4-FFF2-40B4-BE49-F238E27FC236}">
                <a16:creationId xmlns:a16="http://schemas.microsoft.com/office/drawing/2014/main" id="{E6EBDBE8-ED34-4A6D-25D7-998C0AE51DA6}"/>
              </a:ext>
            </a:extLst>
          </p:cNvPr>
          <p:cNvPicPr>
            <a:picLocks noChangeAspect="1"/>
          </p:cNvPicPr>
          <p:nvPr/>
        </p:nvPicPr>
        <p:blipFill>
          <a:blip r:embed="rId2"/>
          <a:stretch>
            <a:fillRect/>
          </a:stretch>
        </p:blipFill>
        <p:spPr>
          <a:xfrm rot="16200000">
            <a:off x="4916415" y="3653472"/>
            <a:ext cx="1616202" cy="1167257"/>
          </a:xfrm>
          <a:prstGeom prst="rect">
            <a:avLst/>
          </a:prstGeom>
        </p:spPr>
      </p:pic>
    </p:spTree>
    <p:extLst>
      <p:ext uri="{BB962C8B-B14F-4D97-AF65-F5344CB8AC3E}">
        <p14:creationId xmlns:p14="http://schemas.microsoft.com/office/powerpoint/2010/main" val="98736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4B515DA-B5BA-1D54-0138-5A9DBF40B1D4}"/>
              </a:ext>
            </a:extLst>
          </p:cNvPr>
          <p:cNvSpPr>
            <a:spLocks noGrp="1"/>
          </p:cNvSpPr>
          <p:nvPr>
            <p:ph type="title"/>
          </p:nvPr>
        </p:nvSpPr>
        <p:spPr>
          <a:xfrm>
            <a:off x="566726" y="1097238"/>
            <a:ext cx="11094723" cy="1207457"/>
          </a:xfrm>
        </p:spPr>
        <p:txBody>
          <a:bodyPr anchor="t">
            <a:normAutofit/>
          </a:bodyPr>
          <a:lstStyle/>
          <a:p>
            <a:r>
              <a:rPr lang="en-US" dirty="0"/>
              <a:t>Project Outline</a:t>
            </a:r>
          </a:p>
        </p:txBody>
      </p:sp>
      <p:sp>
        <p:nvSpPr>
          <p:cNvPr id="4" name="Slide Number Placeholder 3">
            <a:extLst>
              <a:ext uri="{FF2B5EF4-FFF2-40B4-BE49-F238E27FC236}">
                <a16:creationId xmlns:a16="http://schemas.microsoft.com/office/drawing/2014/main" id="{205010E8-1DAC-D1A8-367B-24A839DD6B72}"/>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2</a:t>
            </a:fld>
            <a:endParaRPr lang="en-US" dirty="0"/>
          </a:p>
        </p:txBody>
      </p:sp>
      <p:pic>
        <p:nvPicPr>
          <p:cNvPr id="8194" name="Picture 2" descr="Work passion to motivate and inspire employee to achieve career success,  love your job or happy and enjoy working dream job concept, happy  businessman holding passionate heart shape walking to work. 2800240">
            <a:extLst>
              <a:ext uri="{FF2B5EF4-FFF2-40B4-BE49-F238E27FC236}">
                <a16:creationId xmlns:a16="http://schemas.microsoft.com/office/drawing/2014/main" id="{0D4AE042-06EF-3E19-1E0D-8630C1B71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158" r="24692" b="2"/>
          <a:stretch>
            <a:fillRect/>
          </a:stretch>
        </p:blipFill>
        <p:spPr bwMode="auto">
          <a:xfrm>
            <a:off x="2639367" y="2030491"/>
            <a:ext cx="3456633" cy="396779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4" name="Content Placeholder 13">
            <a:extLst>
              <a:ext uri="{FF2B5EF4-FFF2-40B4-BE49-F238E27FC236}">
                <a16:creationId xmlns:a16="http://schemas.microsoft.com/office/drawing/2014/main" id="{61E1C258-AF5E-ED50-CD59-2A56B80D3647}"/>
              </a:ext>
            </a:extLst>
          </p:cNvPr>
          <p:cNvSpPr>
            <a:spLocks noGrp="1"/>
          </p:cNvSpPr>
          <p:nvPr>
            <p:ph sz="quarter" idx="10"/>
          </p:nvPr>
        </p:nvSpPr>
        <p:spPr>
          <a:xfrm>
            <a:off x="6096000" y="2372880"/>
            <a:ext cx="6969458" cy="3967795"/>
          </a:xfrm>
        </p:spPr>
        <p:txBody>
          <a:bodyPr>
            <a:normAutofit/>
          </a:bodyPr>
          <a:lstStyle/>
          <a:p>
            <a:pPr>
              <a:buFont typeface="Arial" panose="020B0604020202020204" pitchFamily="34" charset="0"/>
              <a:buChar char="•"/>
            </a:pPr>
            <a:r>
              <a:rPr lang="en-US" sz="1600" dirty="0"/>
              <a:t> Problem Selection Background</a:t>
            </a:r>
          </a:p>
          <a:p>
            <a:pPr>
              <a:buFont typeface="Arial" panose="020B0604020202020204" pitchFamily="34" charset="0"/>
              <a:buChar char="•"/>
            </a:pPr>
            <a:r>
              <a:rPr lang="en-US" sz="1600" dirty="0"/>
              <a:t> Business Problem</a:t>
            </a:r>
          </a:p>
          <a:p>
            <a:pPr>
              <a:buFont typeface="Arial" panose="020B0604020202020204" pitchFamily="34" charset="0"/>
              <a:buChar char="•"/>
            </a:pPr>
            <a:r>
              <a:rPr lang="en-US" sz="1600" dirty="0"/>
              <a:t> Stakeholders</a:t>
            </a:r>
          </a:p>
          <a:p>
            <a:pPr>
              <a:buFont typeface="Arial" panose="020B0604020202020204" pitchFamily="34" charset="0"/>
              <a:buChar char="•"/>
            </a:pPr>
            <a:r>
              <a:rPr lang="en-US" sz="1600" dirty="0"/>
              <a:t> Data Science Problem</a:t>
            </a:r>
          </a:p>
          <a:p>
            <a:pPr>
              <a:buFont typeface="Arial" panose="020B0604020202020204" pitchFamily="34" charset="0"/>
              <a:buChar char="•"/>
            </a:pPr>
            <a:r>
              <a:rPr lang="en-US" sz="1600" dirty="0"/>
              <a:t> Data Overview</a:t>
            </a:r>
          </a:p>
          <a:p>
            <a:pPr>
              <a:buFont typeface="Arial" panose="020B0604020202020204" pitchFamily="34" charset="0"/>
              <a:buChar char="•"/>
            </a:pPr>
            <a:r>
              <a:rPr lang="en-US" sz="1600" dirty="0"/>
              <a:t> Results and Insights</a:t>
            </a:r>
          </a:p>
          <a:p>
            <a:pPr>
              <a:buFont typeface="Arial" panose="020B0604020202020204" pitchFamily="34" charset="0"/>
              <a:buChar char="•"/>
            </a:pPr>
            <a:r>
              <a:rPr lang="en-US" sz="1600" dirty="0"/>
              <a:t> Future Work</a:t>
            </a:r>
          </a:p>
          <a:p>
            <a:pPr>
              <a:buFont typeface="Arial" panose="020B0604020202020204" pitchFamily="34" charset="0"/>
              <a:buChar char="•"/>
            </a:pPr>
            <a:r>
              <a:rPr lang="en-US" sz="1600" dirty="0"/>
              <a:t> Lab Exploration</a:t>
            </a:r>
          </a:p>
        </p:txBody>
      </p:sp>
    </p:spTree>
    <p:extLst>
      <p:ext uri="{BB962C8B-B14F-4D97-AF65-F5344CB8AC3E}">
        <p14:creationId xmlns:p14="http://schemas.microsoft.com/office/powerpoint/2010/main" val="208136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383005-6806-C93D-146B-7170E753BB6D}"/>
              </a:ext>
            </a:extLst>
          </p:cNvPr>
          <p:cNvSpPr>
            <a:spLocks noGrp="1"/>
          </p:cNvSpPr>
          <p:nvPr>
            <p:ph type="title"/>
          </p:nvPr>
        </p:nvSpPr>
        <p:spPr>
          <a:xfrm>
            <a:off x="566725" y="1097238"/>
            <a:ext cx="9253549" cy="1913892"/>
          </a:xfrm>
        </p:spPr>
        <p:txBody>
          <a:bodyPr anchor="t">
            <a:normAutofit/>
          </a:bodyPr>
          <a:lstStyle/>
          <a:p>
            <a:r>
              <a:rPr lang="en-US" dirty="0"/>
              <a:t>Problem Selection Background</a:t>
            </a:r>
          </a:p>
        </p:txBody>
      </p:sp>
      <p:sp>
        <p:nvSpPr>
          <p:cNvPr id="3" name="Slide Number Placeholder 2">
            <a:extLst>
              <a:ext uri="{FF2B5EF4-FFF2-40B4-BE49-F238E27FC236}">
                <a16:creationId xmlns:a16="http://schemas.microsoft.com/office/drawing/2014/main" id="{D4FD055C-9390-5B99-3A56-16D5ABAC3765}"/>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3</a:t>
            </a:fld>
            <a:endParaRPr lang="en-US" dirty="0"/>
          </a:p>
        </p:txBody>
      </p:sp>
      <p:sp>
        <p:nvSpPr>
          <p:cNvPr id="2" name="Content Placeholder 1">
            <a:extLst>
              <a:ext uri="{FF2B5EF4-FFF2-40B4-BE49-F238E27FC236}">
                <a16:creationId xmlns:a16="http://schemas.microsoft.com/office/drawing/2014/main" id="{78866128-22F3-97E1-E322-94B23C649A97}"/>
              </a:ext>
            </a:extLst>
          </p:cNvPr>
          <p:cNvSpPr>
            <a:spLocks noGrp="1"/>
          </p:cNvSpPr>
          <p:nvPr>
            <p:ph sz="quarter" idx="10"/>
          </p:nvPr>
        </p:nvSpPr>
        <p:spPr>
          <a:xfrm>
            <a:off x="566725" y="2054184"/>
            <a:ext cx="7243775" cy="4270434"/>
          </a:xfrm>
        </p:spPr>
        <p:txBody>
          <a:bodyPr>
            <a:normAutofit/>
          </a:bodyPr>
          <a:lstStyle/>
          <a:p>
            <a:pPr marL="342900" indent="-342900">
              <a:buFont typeface="Arial" panose="020B0604020202020204" pitchFamily="34" charset="0"/>
              <a:buChar char="•"/>
            </a:pPr>
            <a:r>
              <a:rPr lang="en-US" sz="1600" dirty="0"/>
              <a:t>I spoke with a Data Scientist at my company who explained their role in the project approval process.</a:t>
            </a:r>
          </a:p>
          <a:p>
            <a:pPr marL="342900" indent="-342900">
              <a:buFont typeface="Arial" panose="020B0604020202020204" pitchFamily="34" charset="0"/>
              <a:buChar char="•"/>
            </a:pPr>
            <a:r>
              <a:rPr lang="en-US" sz="1600" dirty="0"/>
              <a:t>Data Scientists make model predictions to assess if projects add value.</a:t>
            </a:r>
          </a:p>
          <a:p>
            <a:pPr marL="342900" indent="-342900">
              <a:buFont typeface="Arial" panose="020B0604020202020204" pitchFamily="34" charset="0"/>
              <a:buChar char="•"/>
            </a:pPr>
            <a:r>
              <a:rPr lang="en-US" sz="1600" dirty="0"/>
              <a:t>Stakeholders present their business cases to the Executive Leadership Team (ELT).</a:t>
            </a:r>
          </a:p>
          <a:p>
            <a:pPr marL="342900" indent="-342900">
              <a:buFont typeface="Arial" panose="020B0604020202020204" pitchFamily="34" charset="0"/>
              <a:buChar char="•"/>
            </a:pPr>
            <a:r>
              <a:rPr lang="en-US" sz="1600" dirty="0"/>
              <a:t>ELT decides which projects to approve (“greenlight”). </a:t>
            </a:r>
          </a:p>
          <a:p>
            <a:pPr marL="342900" indent="-342900">
              <a:buFont typeface="Arial" panose="020B0604020202020204" pitchFamily="34" charset="0"/>
              <a:buChar char="•"/>
            </a:pPr>
            <a:r>
              <a:rPr lang="en-US" sz="1600" dirty="0"/>
              <a:t>After approval, Data Scientists evaluate the project’s feasibility by analyzing constraints, challenges, data, and other relevant information.</a:t>
            </a:r>
          </a:p>
          <a:p>
            <a:endParaRPr lang="en-US" sz="2000" dirty="0"/>
          </a:p>
        </p:txBody>
      </p:sp>
      <p:pic>
        <p:nvPicPr>
          <p:cNvPr id="1026" name="Picture 2" descr="Study shows toxic workplace culture is greatest predictor of employee  attrition - Ragan Communications">
            <a:extLst>
              <a:ext uri="{FF2B5EF4-FFF2-40B4-BE49-F238E27FC236}">
                <a16:creationId xmlns:a16="http://schemas.microsoft.com/office/drawing/2014/main" id="{227B04EA-37D4-B738-E7E6-85FBE5BEEF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9050" y="3568615"/>
            <a:ext cx="4152900" cy="277206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60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70B9B3-7B36-9001-3B85-7C6EE22BCA92}"/>
              </a:ext>
            </a:extLst>
          </p:cNvPr>
          <p:cNvSpPr>
            <a:spLocks noGrp="1"/>
          </p:cNvSpPr>
          <p:nvPr>
            <p:ph type="title"/>
          </p:nvPr>
        </p:nvSpPr>
        <p:spPr>
          <a:xfrm>
            <a:off x="566726" y="1097238"/>
            <a:ext cx="11094723" cy="1207457"/>
          </a:xfrm>
        </p:spPr>
        <p:txBody>
          <a:bodyPr anchor="t">
            <a:normAutofit/>
          </a:bodyPr>
          <a:lstStyle/>
          <a:p>
            <a:r>
              <a:rPr lang="en-US" dirty="0"/>
              <a:t>Business Problem</a:t>
            </a:r>
          </a:p>
        </p:txBody>
      </p:sp>
      <p:sp>
        <p:nvSpPr>
          <p:cNvPr id="2055" name="Slide Number Placeholder 2">
            <a:extLst>
              <a:ext uri="{FF2B5EF4-FFF2-40B4-BE49-F238E27FC236}">
                <a16:creationId xmlns:a16="http://schemas.microsoft.com/office/drawing/2014/main" id="{DC8F13A1-3C0D-C61A-CC47-E43D9FA6AC4D}"/>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4</a:t>
            </a:fld>
            <a:endParaRPr lang="en-US" dirty="0"/>
          </a:p>
        </p:txBody>
      </p:sp>
      <p:sp>
        <p:nvSpPr>
          <p:cNvPr id="5" name="Content Placeholder 4">
            <a:extLst>
              <a:ext uri="{FF2B5EF4-FFF2-40B4-BE49-F238E27FC236}">
                <a16:creationId xmlns:a16="http://schemas.microsoft.com/office/drawing/2014/main" id="{59E893E5-7DD7-4159-E7B4-1D566F7C92D1}"/>
              </a:ext>
            </a:extLst>
          </p:cNvPr>
          <p:cNvSpPr>
            <a:spLocks noGrp="1"/>
          </p:cNvSpPr>
          <p:nvPr>
            <p:ph sz="quarter" idx="11"/>
          </p:nvPr>
        </p:nvSpPr>
        <p:spPr>
          <a:xfrm>
            <a:off x="530551" y="2202307"/>
            <a:ext cx="5529274" cy="3488181"/>
          </a:xfrm>
        </p:spPr>
        <p:txBody>
          <a:bodyPr>
            <a:normAutofit/>
          </a:bodyPr>
          <a:lstStyle/>
          <a:p>
            <a:r>
              <a:rPr lang="en-US" sz="1600" dirty="0"/>
              <a:t>Employee attrition leads to significant productivity losses and increased hiring costs.  </a:t>
            </a:r>
          </a:p>
          <a:p>
            <a:r>
              <a:rPr lang="en-US" sz="1600" dirty="0"/>
              <a:t>The goal is to develop a predictive model that identifies employees at risk of leaving, allowing for proactive retention strategies.</a:t>
            </a:r>
          </a:p>
          <a:p>
            <a:r>
              <a:rPr lang="en-US" sz="1600" dirty="0"/>
              <a:t>Objective: Predict employee attrition risk and identify contributing factors to enable proactive HR interventions.</a:t>
            </a:r>
          </a:p>
          <a:p>
            <a:endParaRPr lang="en-US" dirty="0"/>
          </a:p>
        </p:txBody>
      </p:sp>
      <p:pic>
        <p:nvPicPr>
          <p:cNvPr id="2050" name="Picture 2" descr="Understanding Employee Attrition Rate and How to Calculate It">
            <a:extLst>
              <a:ext uri="{FF2B5EF4-FFF2-40B4-BE49-F238E27FC236}">
                <a16:creationId xmlns:a16="http://schemas.microsoft.com/office/drawing/2014/main" id="{9394F472-B968-2FBB-0D82-3F81B9AD7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49" r="-4" b="7345"/>
          <a:stretch>
            <a:fillRect/>
          </a:stretch>
        </p:blipFill>
        <p:spPr bwMode="auto">
          <a:xfrm>
            <a:off x="6059825" y="3045292"/>
            <a:ext cx="5303523" cy="30160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75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5049A-1591-8C9B-C3C8-D4B28579DD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230378-030A-3E2D-E974-4AB052874A23}"/>
              </a:ext>
            </a:extLst>
          </p:cNvPr>
          <p:cNvSpPr>
            <a:spLocks noGrp="1"/>
          </p:cNvSpPr>
          <p:nvPr>
            <p:ph type="title"/>
          </p:nvPr>
        </p:nvSpPr>
        <p:spPr>
          <a:xfrm>
            <a:off x="566726" y="1097238"/>
            <a:ext cx="11094723" cy="1207457"/>
          </a:xfrm>
        </p:spPr>
        <p:txBody>
          <a:bodyPr anchor="t">
            <a:normAutofit/>
          </a:bodyPr>
          <a:lstStyle/>
          <a:p>
            <a:r>
              <a:rPr lang="en-US" dirty="0"/>
              <a:t>Business Problem Justified</a:t>
            </a:r>
          </a:p>
        </p:txBody>
      </p:sp>
      <p:sp>
        <p:nvSpPr>
          <p:cNvPr id="2055" name="Slide Number Placeholder 2">
            <a:extLst>
              <a:ext uri="{FF2B5EF4-FFF2-40B4-BE49-F238E27FC236}">
                <a16:creationId xmlns:a16="http://schemas.microsoft.com/office/drawing/2014/main" id="{A49FB421-C38D-12C4-5B46-4004879D20BB}"/>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5</a:t>
            </a:fld>
            <a:endParaRPr lang="en-US" dirty="0"/>
          </a:p>
        </p:txBody>
      </p:sp>
      <p:sp>
        <p:nvSpPr>
          <p:cNvPr id="7" name="TextBox 6">
            <a:extLst>
              <a:ext uri="{FF2B5EF4-FFF2-40B4-BE49-F238E27FC236}">
                <a16:creationId xmlns:a16="http://schemas.microsoft.com/office/drawing/2014/main" id="{C9A72F43-45B3-B70E-9554-8070E2C1849B}"/>
              </a:ext>
            </a:extLst>
          </p:cNvPr>
          <p:cNvSpPr txBox="1"/>
          <p:nvPr/>
        </p:nvSpPr>
        <p:spPr>
          <a:xfrm>
            <a:off x="566726" y="6551337"/>
            <a:ext cx="9334500" cy="400110"/>
          </a:xfrm>
          <a:prstGeom prst="rect">
            <a:avLst/>
          </a:prstGeom>
          <a:noFill/>
        </p:spPr>
        <p:txBody>
          <a:bodyPr wrap="square" rtlCol="0">
            <a:spAutoFit/>
          </a:bodyPr>
          <a:lstStyle/>
          <a:p>
            <a:r>
              <a:rPr lang="en-US" sz="1000" dirty="0">
                <a:hlinkClick r:id="rId2"/>
              </a:rPr>
              <a:t>Source: The Real Cost of Employee Turnover Now</a:t>
            </a:r>
            <a:endParaRPr lang="en-US" sz="1000" dirty="0"/>
          </a:p>
          <a:p>
            <a:pPr marL="171450" indent="-171450">
              <a:buFont typeface="Arial" panose="020B0604020202020204" pitchFamily="34" charset="0"/>
              <a:buChar char="•"/>
            </a:pPr>
            <a:endParaRPr lang="en-US" sz="1000" dirty="0"/>
          </a:p>
        </p:txBody>
      </p:sp>
      <p:graphicFrame>
        <p:nvGraphicFramePr>
          <p:cNvPr id="9" name="Chart 8">
            <a:extLst>
              <a:ext uri="{FF2B5EF4-FFF2-40B4-BE49-F238E27FC236}">
                <a16:creationId xmlns:a16="http://schemas.microsoft.com/office/drawing/2014/main" id="{9C883D76-CE0A-D67E-D1D0-F12D90F30C14}"/>
              </a:ext>
            </a:extLst>
          </p:cNvPr>
          <p:cNvGraphicFramePr/>
          <p:nvPr>
            <p:extLst>
              <p:ext uri="{D42A27DB-BD31-4B8C-83A1-F6EECF244321}">
                <p14:modId xmlns:p14="http://schemas.microsoft.com/office/powerpoint/2010/main" val="156781536"/>
              </p:ext>
            </p:extLst>
          </p:nvPr>
        </p:nvGraphicFramePr>
        <p:xfrm>
          <a:off x="566726" y="3194186"/>
          <a:ext cx="4843451" cy="299851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767B619-8A30-B376-764A-18F91B7D261D}"/>
              </a:ext>
            </a:extLst>
          </p:cNvPr>
          <p:cNvSpPr txBox="1"/>
          <p:nvPr/>
        </p:nvSpPr>
        <p:spPr>
          <a:xfrm>
            <a:off x="566727" y="1986729"/>
            <a:ext cx="11094722" cy="1077218"/>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chemeClr val="bg1"/>
                </a:solidFill>
              </a:rPr>
              <a:t>Employee turnover costs businesses a great deal of money, time and resources.</a:t>
            </a:r>
          </a:p>
          <a:p>
            <a:pPr marL="342900" indent="-342900">
              <a:buFont typeface="Arial" panose="020B0604020202020204" pitchFamily="34" charset="0"/>
              <a:buChar char="•"/>
            </a:pPr>
            <a:r>
              <a:rPr lang="en-US" sz="1600" dirty="0">
                <a:solidFill>
                  <a:schemeClr val="bg1"/>
                </a:solidFill>
              </a:rPr>
              <a:t>These costs are both direct and hidden and can take significant chunks of money from your budget. </a:t>
            </a:r>
          </a:p>
          <a:p>
            <a:pPr marL="342900" indent="-342900">
              <a:buFont typeface="Arial" panose="020B0604020202020204" pitchFamily="34" charset="0"/>
              <a:buChar char="•"/>
            </a:pPr>
            <a:r>
              <a:rPr lang="en-US" sz="1600" dirty="0">
                <a:solidFill>
                  <a:schemeClr val="bg1"/>
                </a:solidFill>
              </a:rPr>
              <a:t>Understanding where these costs come from and how to calculate them can help you estimate how expensive high employee turnover is.</a:t>
            </a:r>
          </a:p>
        </p:txBody>
      </p:sp>
      <p:graphicFrame>
        <p:nvGraphicFramePr>
          <p:cNvPr id="11" name="Chart 10">
            <a:extLst>
              <a:ext uri="{FF2B5EF4-FFF2-40B4-BE49-F238E27FC236}">
                <a16:creationId xmlns:a16="http://schemas.microsoft.com/office/drawing/2014/main" id="{4ACC332A-85B1-1D64-E27F-30AADE975957}"/>
              </a:ext>
            </a:extLst>
          </p:cNvPr>
          <p:cNvGraphicFramePr/>
          <p:nvPr>
            <p:extLst>
              <p:ext uri="{D42A27DB-BD31-4B8C-83A1-F6EECF244321}">
                <p14:modId xmlns:p14="http://schemas.microsoft.com/office/powerpoint/2010/main" val="41104193"/>
              </p:ext>
            </p:extLst>
          </p:nvPr>
        </p:nvGraphicFramePr>
        <p:xfrm>
          <a:off x="6096000" y="3194186"/>
          <a:ext cx="4549446" cy="29985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056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44B7E-D666-FF25-C0D8-F24246F291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5B53A8-3A96-A884-224E-DFBEF6807D1D}"/>
              </a:ext>
            </a:extLst>
          </p:cNvPr>
          <p:cNvSpPr>
            <a:spLocks noGrp="1"/>
          </p:cNvSpPr>
          <p:nvPr>
            <p:ph type="title"/>
          </p:nvPr>
        </p:nvSpPr>
        <p:spPr>
          <a:xfrm>
            <a:off x="566726" y="1097238"/>
            <a:ext cx="11094723" cy="1207457"/>
          </a:xfrm>
        </p:spPr>
        <p:txBody>
          <a:bodyPr anchor="t">
            <a:normAutofit/>
          </a:bodyPr>
          <a:lstStyle/>
          <a:p>
            <a:r>
              <a:rPr lang="en-US" dirty="0"/>
              <a:t>Business Problem Justified</a:t>
            </a:r>
          </a:p>
        </p:txBody>
      </p:sp>
      <p:sp>
        <p:nvSpPr>
          <p:cNvPr id="2055" name="Slide Number Placeholder 2">
            <a:extLst>
              <a:ext uri="{FF2B5EF4-FFF2-40B4-BE49-F238E27FC236}">
                <a16:creationId xmlns:a16="http://schemas.microsoft.com/office/drawing/2014/main" id="{E090DBC8-A809-2AF1-D678-7A52DCD04E60}"/>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6</a:t>
            </a:fld>
            <a:endParaRPr lang="en-US" dirty="0"/>
          </a:p>
        </p:txBody>
      </p:sp>
      <p:sp>
        <p:nvSpPr>
          <p:cNvPr id="6" name="Content Placeholder 4">
            <a:extLst>
              <a:ext uri="{FF2B5EF4-FFF2-40B4-BE49-F238E27FC236}">
                <a16:creationId xmlns:a16="http://schemas.microsoft.com/office/drawing/2014/main" id="{273CC033-3684-0904-5129-52EC84D1EA75}"/>
              </a:ext>
            </a:extLst>
          </p:cNvPr>
          <p:cNvSpPr>
            <a:spLocks noGrp="1"/>
          </p:cNvSpPr>
          <p:nvPr>
            <p:ph sz="quarter" idx="11"/>
          </p:nvPr>
        </p:nvSpPr>
        <p:spPr>
          <a:xfrm>
            <a:off x="566726" y="2045844"/>
            <a:ext cx="9776154" cy="4050156"/>
          </a:xfrm>
        </p:spPr>
        <p:txBody>
          <a:bodyPr>
            <a:normAutofit/>
          </a:bodyPr>
          <a:lstStyle/>
          <a:p>
            <a:r>
              <a:rPr lang="en-US" sz="1600" dirty="0"/>
              <a:t>Recruiting takes time: multiple rounds of interviews are time consuming, candidate and interview debriefing, time lost engaging in the process</a:t>
            </a:r>
          </a:p>
          <a:p>
            <a:r>
              <a:rPr lang="en-US" sz="1600" dirty="0"/>
              <a:t>Lowered productivity: loss in real job performance, or vacancy produces a risk of zero production</a:t>
            </a:r>
          </a:p>
          <a:p>
            <a:r>
              <a:rPr lang="en-US" sz="1600" dirty="0"/>
              <a:t>Overworked remaining staff: loss in quality of work, goodwill, engagement; often hard to quantify in dollars</a:t>
            </a:r>
          </a:p>
          <a:p>
            <a:r>
              <a:rPr lang="en-US" sz="1600" dirty="0"/>
              <a:t>Lost of knowledge: Innate, artful experience, soft skills, and relationships are lost, in addition to the “why” behind the “what” and other relevant information</a:t>
            </a:r>
          </a:p>
          <a:p>
            <a:r>
              <a:rPr lang="en-US" sz="1600" dirty="0"/>
              <a:t>Turnover rates are higher than before: rates were 23% higher in 2024, than in 2019.</a:t>
            </a:r>
          </a:p>
          <a:p>
            <a:r>
              <a:rPr lang="en-US" sz="1600" dirty="0"/>
              <a:t>Replacement cost: between 50% and 4x an employees’ annual salary; thus, the ROI for investing in retention programs is clear: a loyal and experienced team will contribute directly to the company’s bottom line</a:t>
            </a:r>
          </a:p>
        </p:txBody>
      </p:sp>
      <p:sp>
        <p:nvSpPr>
          <p:cNvPr id="7" name="TextBox 6">
            <a:extLst>
              <a:ext uri="{FF2B5EF4-FFF2-40B4-BE49-F238E27FC236}">
                <a16:creationId xmlns:a16="http://schemas.microsoft.com/office/drawing/2014/main" id="{D49C4F33-712B-92C5-F916-903630FC4CCB}"/>
              </a:ext>
            </a:extLst>
          </p:cNvPr>
          <p:cNvSpPr txBox="1"/>
          <p:nvPr/>
        </p:nvSpPr>
        <p:spPr>
          <a:xfrm>
            <a:off x="566726" y="6539751"/>
            <a:ext cx="9334500" cy="400110"/>
          </a:xfrm>
          <a:prstGeom prst="rect">
            <a:avLst/>
          </a:prstGeom>
          <a:noFill/>
        </p:spPr>
        <p:txBody>
          <a:bodyPr wrap="square" rtlCol="0">
            <a:spAutoFit/>
          </a:bodyPr>
          <a:lstStyle/>
          <a:p>
            <a:r>
              <a:rPr lang="en-US" sz="1000" dirty="0">
                <a:hlinkClick r:id="rId2"/>
              </a:rPr>
              <a:t>Sources:  6 Reasons You Should Avoid the Hidden Costs of Employee Turnover</a:t>
            </a:r>
            <a:r>
              <a:rPr lang="en-US" sz="1000" dirty="0"/>
              <a:t> // </a:t>
            </a:r>
            <a:r>
              <a:rPr lang="en-US" sz="1000" dirty="0">
                <a:hlinkClick r:id="rId3"/>
              </a:rPr>
              <a:t>The Real Cost of Employee Turnover Now</a:t>
            </a:r>
            <a:endParaRPr lang="en-US" sz="1000" dirty="0"/>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404465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CC0E3D-0797-E09E-C1E6-507D0115FAAB}"/>
              </a:ext>
            </a:extLst>
          </p:cNvPr>
          <p:cNvSpPr>
            <a:spLocks noGrp="1"/>
          </p:cNvSpPr>
          <p:nvPr>
            <p:ph type="title"/>
          </p:nvPr>
        </p:nvSpPr>
        <p:spPr>
          <a:xfrm>
            <a:off x="391466" y="-110490"/>
            <a:ext cx="6190310" cy="2941320"/>
          </a:xfrm>
        </p:spPr>
        <p:txBody>
          <a:bodyPr/>
          <a:lstStyle/>
          <a:p>
            <a:r>
              <a:rPr lang="en-US" sz="4400" dirty="0"/>
              <a:t>Stakeholders</a:t>
            </a:r>
          </a:p>
        </p:txBody>
      </p:sp>
      <p:graphicFrame>
        <p:nvGraphicFramePr>
          <p:cNvPr id="2" name="Diagram 1">
            <a:extLst>
              <a:ext uri="{FF2B5EF4-FFF2-40B4-BE49-F238E27FC236}">
                <a16:creationId xmlns:a16="http://schemas.microsoft.com/office/drawing/2014/main" id="{88DABDF1-67E1-F114-1096-DB444B59453D}"/>
              </a:ext>
            </a:extLst>
          </p:cNvPr>
          <p:cNvGraphicFramePr/>
          <p:nvPr>
            <p:extLst>
              <p:ext uri="{D42A27DB-BD31-4B8C-83A1-F6EECF244321}">
                <p14:modId xmlns:p14="http://schemas.microsoft.com/office/powerpoint/2010/main" val="3977564250"/>
              </p:ext>
            </p:extLst>
          </p:nvPr>
        </p:nvGraphicFramePr>
        <p:xfrm>
          <a:off x="1482725" y="569383"/>
          <a:ext cx="9226550"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2">
            <a:extLst>
              <a:ext uri="{FF2B5EF4-FFF2-40B4-BE49-F238E27FC236}">
                <a16:creationId xmlns:a16="http://schemas.microsoft.com/office/drawing/2014/main" id="{C6557B68-5B4D-CA13-BB15-1846AE2345D4}"/>
              </a:ext>
            </a:extLst>
          </p:cNvPr>
          <p:cNvSpPr txBox="1">
            <a:spLocks/>
          </p:cNvSpPr>
          <p:nvPr/>
        </p:nvSpPr>
        <p:spPr>
          <a:xfrm>
            <a:off x="10955246" y="488750"/>
            <a:ext cx="911963" cy="480364"/>
          </a:xfrm>
          <a:prstGeom prst="rect">
            <a:avLst/>
          </a:prstGeom>
        </p:spPr>
        <p:txBody>
          <a:bodyPr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90000"/>
              </a:lnSpc>
              <a:spcAft>
                <a:spcPts val="600"/>
              </a:spcAft>
            </a:pPr>
            <a:fld id="{6D22F896-40B5-4ADD-8801-0D06FADFA095}" type="slidenum">
              <a:rPr lang="en-US" sz="3200" b="1" smtClean="0">
                <a:solidFill>
                  <a:schemeClr val="bg1"/>
                </a:solidFill>
              </a:rPr>
              <a:pPr>
                <a:lnSpc>
                  <a:spcPct val="90000"/>
                </a:lnSpc>
                <a:spcAft>
                  <a:spcPts val="600"/>
                </a:spcAft>
              </a:pPr>
              <a:t>7</a:t>
            </a:fld>
            <a:endParaRPr lang="en-US" sz="3200" b="1" dirty="0">
              <a:solidFill>
                <a:schemeClr val="bg1"/>
              </a:solidFill>
            </a:endParaRPr>
          </a:p>
        </p:txBody>
      </p:sp>
    </p:spTree>
    <p:extLst>
      <p:ext uri="{BB962C8B-B14F-4D97-AF65-F5344CB8AC3E}">
        <p14:creationId xmlns:p14="http://schemas.microsoft.com/office/powerpoint/2010/main" val="373441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DBB48-AF5E-026A-949B-C357D48C6E62}"/>
              </a:ext>
            </a:extLst>
          </p:cNvPr>
          <p:cNvSpPr>
            <a:spLocks noGrp="1"/>
          </p:cNvSpPr>
          <p:nvPr>
            <p:ph type="title"/>
          </p:nvPr>
        </p:nvSpPr>
        <p:spPr>
          <a:xfrm>
            <a:off x="566726" y="1097238"/>
            <a:ext cx="6176974" cy="5048974"/>
          </a:xfrm>
        </p:spPr>
        <p:txBody>
          <a:bodyPr/>
          <a:lstStyle/>
          <a:p>
            <a:r>
              <a:rPr lang="en-US" dirty="0"/>
              <a:t>Data Science Problem</a:t>
            </a:r>
          </a:p>
        </p:txBody>
      </p:sp>
      <p:sp>
        <p:nvSpPr>
          <p:cNvPr id="3" name="Slide Number Placeholder 2">
            <a:extLst>
              <a:ext uri="{FF2B5EF4-FFF2-40B4-BE49-F238E27FC236}">
                <a16:creationId xmlns:a16="http://schemas.microsoft.com/office/drawing/2014/main" id="{12FC455B-1010-EB0E-D061-D2BD100E39E1}"/>
              </a:ext>
            </a:extLst>
          </p:cNvPr>
          <p:cNvSpPr>
            <a:spLocks noGrp="1"/>
          </p:cNvSpPr>
          <p:nvPr>
            <p:ph type="sldNum" sz="quarter" idx="4"/>
          </p:nvPr>
        </p:nvSpPr>
        <p:spPr>
          <a:xfrm>
            <a:off x="10342880" y="517325"/>
            <a:ext cx="911963" cy="480364"/>
          </a:xfrm>
        </p:spPr>
        <p:txBody>
          <a:bodyPr/>
          <a:lstStyle/>
          <a:p>
            <a:fld id="{6D22F896-40B5-4ADD-8801-0D06FADFA095}" type="slidenum">
              <a:rPr lang="en-US" smtClean="0"/>
              <a:pPr/>
              <a:t>8</a:t>
            </a:fld>
            <a:endParaRPr lang="en-US" dirty="0"/>
          </a:p>
        </p:txBody>
      </p:sp>
      <p:sp>
        <p:nvSpPr>
          <p:cNvPr id="2" name="Content Placeholder 1">
            <a:extLst>
              <a:ext uri="{FF2B5EF4-FFF2-40B4-BE49-F238E27FC236}">
                <a16:creationId xmlns:a16="http://schemas.microsoft.com/office/drawing/2014/main" id="{5F8FE5E3-3C37-61C3-5736-CE540189A75F}"/>
              </a:ext>
            </a:extLst>
          </p:cNvPr>
          <p:cNvSpPr>
            <a:spLocks noGrp="1"/>
          </p:cNvSpPr>
          <p:nvPr>
            <p:ph sz="quarter" idx="10"/>
          </p:nvPr>
        </p:nvSpPr>
        <p:spPr>
          <a:xfrm>
            <a:off x="566726" y="1918193"/>
            <a:ext cx="10834699" cy="3672132"/>
          </a:xfrm>
        </p:spPr>
        <p:txBody>
          <a:bodyPr>
            <a:normAutofit/>
          </a:bodyPr>
          <a:lstStyle/>
          <a:p>
            <a:r>
              <a:rPr lang="en-US" sz="1600" dirty="0"/>
              <a:t>Problem Type: Binary Classification (Attrition: Yes/No)</a:t>
            </a:r>
          </a:p>
          <a:p>
            <a:r>
              <a:rPr lang="en-US" sz="1600" dirty="0"/>
              <a:t>Challenge: Address class imbalance and identify meaningful predictors.</a:t>
            </a:r>
          </a:p>
          <a:p>
            <a:r>
              <a:rPr lang="en-US" sz="1600" dirty="0"/>
              <a:t>Solution: Machine learning-based predictive modeling. Build a classification model that predicts employee attrition using structured HR data.</a:t>
            </a:r>
          </a:p>
          <a:p>
            <a:endParaRPr lang="en-US" dirty="0"/>
          </a:p>
        </p:txBody>
      </p:sp>
      <p:sp>
        <p:nvSpPr>
          <p:cNvPr id="5" name="AutoShape 2" descr="Light Bulb PNG Transparent Images Free Download | Vector Files | Pngtree">
            <a:extLst>
              <a:ext uri="{FF2B5EF4-FFF2-40B4-BE49-F238E27FC236}">
                <a16:creationId xmlns:a16="http://schemas.microsoft.com/office/drawing/2014/main" id="{8685D10B-F724-7603-DECB-B89E2FDF9B99}"/>
              </a:ext>
            </a:extLst>
          </p:cNvPr>
          <p:cNvSpPr>
            <a:spLocks noChangeAspect="1" noChangeArrowheads="1"/>
          </p:cNvSpPr>
          <p:nvPr/>
        </p:nvSpPr>
        <p:spPr bwMode="auto">
          <a:xfrm>
            <a:off x="5943599" y="3276599"/>
            <a:ext cx="2981325" cy="2981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Light Bulb PNG Transparent Images Free Download | Vector Files | Pngtree">
            <a:extLst>
              <a:ext uri="{FF2B5EF4-FFF2-40B4-BE49-F238E27FC236}">
                <a16:creationId xmlns:a16="http://schemas.microsoft.com/office/drawing/2014/main" id="{3D478736-F827-A516-564B-D9D4DCEBAD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9222" name="Picture 6" descr="Employee Attrition Rate: Meaning, Formula &amp; How to Calculate">
            <a:extLst>
              <a:ext uri="{FF2B5EF4-FFF2-40B4-BE49-F238E27FC236}">
                <a16:creationId xmlns:a16="http://schemas.microsoft.com/office/drawing/2014/main" id="{5CD5B366-EAAC-50B5-C0C2-6F1AF0439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357" y="3429000"/>
            <a:ext cx="5083861" cy="271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24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A39FBE-3DC4-DD64-8DE7-B5E9E4D56B33}"/>
              </a:ext>
            </a:extLst>
          </p:cNvPr>
          <p:cNvSpPr>
            <a:spLocks noGrp="1"/>
          </p:cNvSpPr>
          <p:nvPr>
            <p:ph type="title"/>
          </p:nvPr>
        </p:nvSpPr>
        <p:spPr>
          <a:xfrm>
            <a:off x="566726" y="1097238"/>
            <a:ext cx="11094723" cy="1207457"/>
          </a:xfrm>
        </p:spPr>
        <p:txBody>
          <a:bodyPr anchor="t">
            <a:normAutofit/>
          </a:bodyPr>
          <a:lstStyle/>
          <a:p>
            <a:r>
              <a:rPr lang="en-US" dirty="0"/>
              <a:t>Data Overview</a:t>
            </a:r>
          </a:p>
        </p:txBody>
      </p:sp>
      <p:sp>
        <p:nvSpPr>
          <p:cNvPr id="4" name="Slide Number Placeholder 3">
            <a:extLst>
              <a:ext uri="{FF2B5EF4-FFF2-40B4-BE49-F238E27FC236}">
                <a16:creationId xmlns:a16="http://schemas.microsoft.com/office/drawing/2014/main" id="{4DA7CC66-6AE4-881A-4115-D7B034F29BE1}"/>
              </a:ext>
            </a:extLst>
          </p:cNvPr>
          <p:cNvSpPr>
            <a:spLocks noGrp="1"/>
          </p:cNvSpPr>
          <p:nvPr>
            <p:ph type="sldNum" sz="quarter" idx="4"/>
          </p:nvPr>
        </p:nvSpPr>
        <p:spPr>
          <a:xfrm>
            <a:off x="10342880" y="517325"/>
            <a:ext cx="911963" cy="480364"/>
          </a:xfrm>
        </p:spPr>
        <p:txBody>
          <a:bodyPr anchor="t">
            <a:normAutofit/>
          </a:bodyPr>
          <a:lstStyle/>
          <a:p>
            <a:pPr>
              <a:lnSpc>
                <a:spcPct val="90000"/>
              </a:lnSpc>
              <a:spcAft>
                <a:spcPts val="600"/>
              </a:spcAft>
            </a:pPr>
            <a:fld id="{6D22F896-40B5-4ADD-8801-0D06FADFA095}" type="slidenum">
              <a:rPr lang="en-US" smtClean="0"/>
              <a:pPr>
                <a:lnSpc>
                  <a:spcPct val="90000"/>
                </a:lnSpc>
                <a:spcAft>
                  <a:spcPts val="600"/>
                </a:spcAft>
              </a:pPr>
              <a:t>9</a:t>
            </a:fld>
            <a:endParaRPr lang="en-US" dirty="0"/>
          </a:p>
        </p:txBody>
      </p:sp>
      <p:pic>
        <p:nvPicPr>
          <p:cNvPr id="5122" name="Picture 2" descr="Customer Attrition: Essential Guide to Understand, Measure, and Prevent It">
            <a:extLst>
              <a:ext uri="{FF2B5EF4-FFF2-40B4-BE49-F238E27FC236}">
                <a16:creationId xmlns:a16="http://schemas.microsoft.com/office/drawing/2014/main" id="{4198E86D-A38B-1B6A-C673-E492BF615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50" b="-2"/>
          <a:stretch>
            <a:fillRect/>
          </a:stretch>
        </p:blipFill>
        <p:spPr bwMode="auto">
          <a:xfrm>
            <a:off x="400070" y="2304695"/>
            <a:ext cx="5821343" cy="39671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55DA900-8D94-9E4E-5CA6-C56AE005D7F6}"/>
              </a:ext>
            </a:extLst>
          </p:cNvPr>
          <p:cNvSpPr>
            <a:spLocks noGrp="1"/>
          </p:cNvSpPr>
          <p:nvPr>
            <p:ph sz="quarter" idx="10"/>
          </p:nvPr>
        </p:nvSpPr>
        <p:spPr>
          <a:xfrm>
            <a:off x="6577001" y="2708920"/>
            <a:ext cx="5303523" cy="3158711"/>
          </a:xfrm>
        </p:spPr>
        <p:txBody>
          <a:bodyPr>
            <a:normAutofit lnSpcReduction="10000"/>
          </a:bodyPr>
          <a:lstStyle/>
          <a:p>
            <a:r>
              <a:rPr lang="en-US" sz="1600" dirty="0"/>
              <a:t>Dataset Overview</a:t>
            </a:r>
          </a:p>
          <a:p>
            <a:r>
              <a:rPr lang="en-US" sz="1600" dirty="0"/>
              <a:t>Exploratory Data Analysis</a:t>
            </a:r>
          </a:p>
          <a:p>
            <a:r>
              <a:rPr lang="en-US" sz="1600" dirty="0"/>
              <a:t>Feature Engineering</a:t>
            </a:r>
          </a:p>
          <a:p>
            <a:r>
              <a:rPr lang="en-US" sz="1600" dirty="0"/>
              <a:t>Modeling Approach</a:t>
            </a:r>
          </a:p>
          <a:p>
            <a:r>
              <a:rPr lang="en-US" sz="1600" dirty="0"/>
              <a:t>Evaluation Metrics &amp; Model Comparison</a:t>
            </a:r>
          </a:p>
          <a:p>
            <a:r>
              <a:rPr lang="en-US" sz="1600" dirty="0"/>
              <a:t>Results and Insights</a:t>
            </a:r>
          </a:p>
          <a:p>
            <a:r>
              <a:rPr lang="en-US" sz="1600" dirty="0"/>
              <a:t>Future Work</a:t>
            </a:r>
          </a:p>
        </p:txBody>
      </p:sp>
    </p:spTree>
    <p:extLst>
      <p:ext uri="{BB962C8B-B14F-4D97-AF65-F5344CB8AC3E}">
        <p14:creationId xmlns:p14="http://schemas.microsoft.com/office/powerpoint/2010/main" val="3490152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TM45439525">
      <a:dk1>
        <a:srgbClr val="000000"/>
      </a:dk1>
      <a:lt1>
        <a:srgbClr val="FFFFFF"/>
      </a:lt1>
      <a:dk2>
        <a:srgbClr val="1F2D29"/>
      </a:dk2>
      <a:lt2>
        <a:srgbClr val="E6B32E"/>
      </a:lt2>
      <a:accent1>
        <a:srgbClr val="9F9CD8"/>
      </a:accent1>
      <a:accent2>
        <a:srgbClr val="ED95A2"/>
      </a:accent2>
      <a:accent3>
        <a:srgbClr val="8BB9E1"/>
      </a:accent3>
      <a:accent4>
        <a:srgbClr val="C33F51"/>
      </a:accent4>
      <a:accent5>
        <a:srgbClr val="004048"/>
      </a:accent5>
      <a:accent6>
        <a:srgbClr val="8EC0C1"/>
      </a:accent6>
      <a:hlink>
        <a:srgbClr val="6D9D9B"/>
      </a:hlink>
      <a:folHlink>
        <a:srgbClr val="6D8583"/>
      </a:folHlink>
    </a:clrScheme>
    <a:fontScheme name="Custom 116">
      <a:majorFont>
        <a:latin typeface="Kalinga"/>
        <a:ea typeface=""/>
        <a:cs typeface=""/>
      </a:majorFont>
      <a:minorFont>
        <a:latin typeface="Kalinga"/>
        <a:ea typeface=""/>
        <a:cs typeface=""/>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M45439525_Win32_SL_V9" id="{1C1685F1-2AF6-4AF8-B809-5763D0E52941}" vid="{50BDB98F-F06A-48E8-BE85-F709AAFF09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58098-9A21-440B-BD1E-02659AABD2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FBC208-84B5-4BA7-8306-5BDC2F8CE1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F746E38-3E45-40EB-917C-6C82B8DF19AC}">
  <ds:schemaRefs>
    <ds:schemaRef ds:uri="http://schemas.microsoft.com/sharepoint/v3/contenttype/forms"/>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Pastels Presentation</Template>
  <TotalTime>7308</TotalTime>
  <Words>1188</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Kalinga</vt:lpstr>
      <vt:lpstr>Wingdings</vt:lpstr>
      <vt:lpstr>Madison</vt:lpstr>
      <vt:lpstr>Predicting Employee Attrition</vt:lpstr>
      <vt:lpstr>Project Outline</vt:lpstr>
      <vt:lpstr>Problem Selection Background</vt:lpstr>
      <vt:lpstr>Business Problem</vt:lpstr>
      <vt:lpstr>Business Problem Justified</vt:lpstr>
      <vt:lpstr>Business Problem Justified</vt:lpstr>
      <vt:lpstr>Stakeholders</vt:lpstr>
      <vt:lpstr>Data Science Problem</vt:lpstr>
      <vt:lpstr>Data Overview</vt:lpstr>
      <vt:lpstr>Dataset Overview </vt:lpstr>
      <vt:lpstr>Exploratory Data Analysis</vt:lpstr>
      <vt:lpstr>Feature Engineering</vt:lpstr>
      <vt:lpstr>Metrics &amp; Model Comparison</vt:lpstr>
      <vt:lpstr>Results and Insights</vt:lpstr>
      <vt:lpstr>Results and Insights</vt:lpstr>
      <vt:lpstr>Results and Insights</vt:lpstr>
      <vt:lpstr>What This Means for the Business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Simpson</dc:creator>
  <cp:lastModifiedBy>Adam Simpson</cp:lastModifiedBy>
  <cp:revision>3</cp:revision>
  <dcterms:created xsi:type="dcterms:W3CDTF">2025-07-20T22:15:14Z</dcterms:created>
  <dcterms:modified xsi:type="dcterms:W3CDTF">2025-07-26T00:03:53Z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