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5"/>
  </p:notesMasterIdLst>
  <p:handoutMasterIdLst>
    <p:handoutMasterId r:id="rId16"/>
  </p:handoutMasterIdLst>
  <p:sldIdLst>
    <p:sldId id="289" r:id="rId5"/>
    <p:sldId id="288" r:id="rId6"/>
    <p:sldId id="276" r:id="rId7"/>
    <p:sldId id="283" r:id="rId8"/>
    <p:sldId id="294" r:id="rId9"/>
    <p:sldId id="257" r:id="rId10"/>
    <p:sldId id="290" r:id="rId11"/>
    <p:sldId id="291" r:id="rId12"/>
    <p:sldId id="292"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p:scale>
          <a:sx n="100" d="100"/>
          <a:sy n="100" d="100"/>
        </p:scale>
        <p:origin x="990" y="1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4/12/2025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4/12/2025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B492D-E8F7-54E3-2ADA-8F40C6DD3E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C38BD3-AD9C-8644-8CBA-D840BF4C7B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3015C1-16F1-B53D-A876-D63425CB3A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23BEA9-307D-8F85-BAB1-30C1B8B6FDA7}"/>
              </a:ext>
            </a:extLst>
          </p:cNvPr>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07892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3DDE6-2F32-FFDC-79B7-D59EAC22E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1F230C-8C57-344A-F035-50EA0F54FE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E9638A-0FCA-1003-13AB-7FD8F70303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D16F3A-4ACC-E3A0-08A7-57627CDA2E46}"/>
              </a:ext>
            </a:extLst>
          </p:cNvPr>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2516556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3D4D9-7034-3C7C-C061-7ABB7E883A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B768DF-805E-AD41-23BA-385EF9862F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893897-E675-EA85-DFBC-AED89A73B8D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AE1D369-5655-FC17-2D9C-996256C25007}"/>
              </a:ext>
            </a:extLst>
          </p:cNvPr>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2958813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F410A-A2E2-BDB4-74DE-C53879F1E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9DC00-8630-202D-3A6A-3D64A56543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122656-7656-CDFD-D1A3-1004D44752C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6DB6B7-BE41-0A65-1FC2-E8E7D5D7552F}"/>
              </a:ext>
            </a:extLst>
          </p:cNvPr>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1974774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4/12/2025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4/12/2025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91" r:id="rId18"/>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926294" y="1046576"/>
            <a:ext cx="5427584" cy="3599727"/>
          </a:xfrm>
        </p:spPr>
        <p:txBody>
          <a:bodyPr/>
          <a:lstStyle/>
          <a:p>
            <a:r>
              <a:rPr lang="en-US" dirty="0">
                <a:latin typeface="Aptos Black" panose="020B0004020202020204" pitchFamily="34" charset="0"/>
              </a:rPr>
              <a:t>Combating </a:t>
            </a:r>
            <a:br>
              <a:rPr lang="en-US" dirty="0">
                <a:latin typeface="Aptos Black" panose="020B0004020202020204" pitchFamily="34" charset="0"/>
              </a:rPr>
            </a:br>
            <a:r>
              <a:rPr lang="en-US" dirty="0">
                <a:latin typeface="Aptos Black" panose="020B0004020202020204" pitchFamily="34" charset="0"/>
              </a:rPr>
              <a:t>employee </a:t>
            </a:r>
            <a:br>
              <a:rPr lang="en-US" dirty="0">
                <a:latin typeface="Aptos Black" panose="020B0004020202020204" pitchFamily="34" charset="0"/>
              </a:rPr>
            </a:br>
            <a:r>
              <a:rPr lang="en-US" dirty="0">
                <a:latin typeface="Aptos Black" panose="020B0004020202020204" pitchFamily="34" charset="0"/>
              </a:rPr>
              <a:t>turnover rates </a:t>
            </a:r>
            <a:br>
              <a:rPr lang="en-US" dirty="0">
                <a:latin typeface="Aptos Black" panose="020B0004020202020204" pitchFamily="34" charset="0"/>
              </a:rPr>
            </a:br>
            <a:r>
              <a:rPr lang="en-US" dirty="0">
                <a:latin typeface="Aptos Black" panose="020B0004020202020204" pitchFamily="34" charset="0"/>
              </a:rPr>
              <a:t>in the tech industry</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latin typeface="Aptos Black" panose="020B0004020202020204" pitchFamily="34" charset="0"/>
              </a:rPr>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latin typeface="Aptos Black" panose="020B0004020202020204" pitchFamily="34" charset="0"/>
              </a:rPr>
              <a:t>Adam Simpson</a:t>
            </a:r>
          </a:p>
          <a:p>
            <a:r>
              <a:rPr lang="en-US" dirty="0">
                <a:latin typeface="Aptos Black" panose="020B0004020202020204" pitchFamily="34" charset="0"/>
              </a:rPr>
              <a:t>Institute of Data</a:t>
            </a:r>
          </a:p>
          <a:p>
            <a:r>
              <a:rPr lang="en-US" dirty="0">
                <a:latin typeface="Aptos Black" panose="020B0004020202020204" pitchFamily="34" charset="0"/>
              </a:rPr>
              <a:t>Data Science Mini Project 1</a:t>
            </a:r>
          </a:p>
          <a:p>
            <a:r>
              <a:rPr lang="en-US" dirty="0">
                <a:latin typeface="Aptos Black" panose="020B0004020202020204" pitchFamily="34" charset="0"/>
              </a:rPr>
              <a:t>April 13</a:t>
            </a:r>
            <a:r>
              <a:rPr lang="en-US" baseline="30000" dirty="0">
                <a:latin typeface="Aptos Black" panose="020B0004020202020204" pitchFamily="34" charset="0"/>
              </a:rPr>
              <a:t>th</a:t>
            </a:r>
            <a:r>
              <a:rPr lang="en-US" dirty="0">
                <a:latin typeface="Aptos Black" panose="020B0004020202020204" pitchFamily="34" charset="0"/>
              </a:rPr>
              <a:t> 2025</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r>
              <a:rPr lang="en-US" dirty="0">
                <a:latin typeface="Aptos Black" panose="020B0004020202020204" pitchFamily="34" charset="0"/>
              </a:rPr>
              <a:t>Introduction (</a:t>
            </a:r>
          </a:p>
          <a:p>
            <a:r>
              <a:rPr lang="en-US" dirty="0">
                <a:latin typeface="Aptos Black" panose="020B0004020202020204" pitchFamily="34" charset="0"/>
              </a:rPr>
              <a:t>Identifying The Problem</a:t>
            </a:r>
          </a:p>
          <a:p>
            <a:r>
              <a:rPr lang="en-US" dirty="0">
                <a:latin typeface="Aptos Black" panose="020B0004020202020204" pitchFamily="34" charset="0"/>
              </a:rPr>
              <a:t>Visual aids (</a:t>
            </a:r>
            <a:r>
              <a:rPr lang="en-US" dirty="0" err="1">
                <a:latin typeface="Aptos Black" panose="020B0004020202020204" pitchFamily="34" charset="0"/>
              </a:rPr>
              <a:t>Jupyter</a:t>
            </a:r>
            <a:r>
              <a:rPr lang="en-US" dirty="0">
                <a:latin typeface="Aptos Black" panose="020B0004020202020204" pitchFamily="34" charset="0"/>
              </a:rPr>
              <a:t> Lab)</a:t>
            </a:r>
          </a:p>
          <a:p>
            <a:r>
              <a:rPr lang="en-US" dirty="0">
                <a:latin typeface="Aptos Black" panose="020B0004020202020204" pitchFamily="34" charset="0"/>
              </a:rPr>
              <a:t>Engaging the audience (Solutions)</a:t>
            </a:r>
          </a:p>
          <a:p>
            <a:r>
              <a:rPr lang="en-US" dirty="0">
                <a:latin typeface="Aptos Black" panose="020B0004020202020204" pitchFamily="34" charset="0"/>
              </a:rPr>
              <a:t>Conclusion</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2919412" y="1983516"/>
            <a:ext cx="6353175" cy="1095025"/>
          </a:xfrm>
          <a:noFill/>
        </p:spPr>
        <p:txBody>
          <a:bodyPr anchor="b"/>
          <a:lstStyle/>
          <a:p>
            <a:r>
              <a:rPr lang="en-US" dirty="0">
                <a:latin typeface="Aptos Black" panose="020B0004020202020204" pitchFamily="34" charset="0"/>
              </a:rPr>
              <a:t>Introduction</a:t>
            </a:r>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34804" y="1372620"/>
            <a:ext cx="7122682" cy="2607810"/>
          </a:xfrm>
          <a:noFill/>
        </p:spPr>
        <p:txBody>
          <a:bodyPr anchor="t"/>
          <a:lstStyle/>
          <a:p>
            <a:pPr marL="285750" indent="-285750">
              <a:buFont typeface="Arial" panose="020B0604020202020204" pitchFamily="34" charset="0"/>
              <a:buChar char="•"/>
            </a:pPr>
            <a:r>
              <a:rPr lang="en-US" sz="1400" dirty="0">
                <a:solidFill>
                  <a:schemeClr val="bg2">
                    <a:lumMod val="50000"/>
                  </a:schemeClr>
                </a:solidFill>
                <a:latin typeface="Aptos Black" panose="020F0502020204030204" pitchFamily="34" charset="0"/>
              </a:rPr>
              <a:t>Problem basis:  According to research, the average turnover rate by industry in in 2024 for the technology sector ranged between 13.2 and 18.3 percent in 2024. with the national average of employee turnover rate across all industries at 3.6 percent, the tech industry is almost at a 4x multiple of the national average.</a:t>
            </a:r>
          </a:p>
          <a:p>
            <a:pPr marL="285750" indent="-285750">
              <a:buFont typeface="Arial" panose="020B0604020202020204" pitchFamily="34" charset="0"/>
              <a:buChar char="•"/>
            </a:pPr>
            <a:endParaRPr lang="en-US" sz="1400" dirty="0">
              <a:solidFill>
                <a:schemeClr val="bg2">
                  <a:lumMod val="50000"/>
                </a:schemeClr>
              </a:solidFill>
              <a:latin typeface="Aptos Black" panose="020F0502020204030204" pitchFamily="34" charset="0"/>
            </a:endParaRPr>
          </a:p>
          <a:p>
            <a:pPr marL="285750" indent="-285750">
              <a:buFont typeface="Arial" panose="020B0604020202020204" pitchFamily="34" charset="0"/>
              <a:buChar char="•"/>
            </a:pPr>
            <a:r>
              <a:rPr lang="en-US" sz="1400" dirty="0">
                <a:solidFill>
                  <a:schemeClr val="bg2">
                    <a:lumMod val="50000"/>
                  </a:schemeClr>
                </a:solidFill>
                <a:latin typeface="Aptos Black" panose="020F0502020204030204" pitchFamily="34" charset="0"/>
              </a:rPr>
              <a:t>As you can see, certain industries are more likely to experience higher employee turnover than others. Stabilizing these rates should be top priority for businesses, as losing talent and onboarding new candidates costs a lot of time and money.</a:t>
            </a:r>
          </a:p>
          <a:p>
            <a:pPr marL="285750" indent="-285750">
              <a:buFont typeface="Arial" panose="020B0604020202020204" pitchFamily="34" charset="0"/>
              <a:buChar char="•"/>
            </a:pPr>
            <a:endParaRPr lang="en-US" sz="1400" dirty="0">
              <a:solidFill>
                <a:schemeClr val="bg2">
                  <a:lumMod val="50000"/>
                </a:schemeClr>
              </a:solidFill>
              <a:latin typeface="Aptos Black" panose="020F0502020204030204" pitchFamily="34" charset="0"/>
            </a:endParaRPr>
          </a:p>
          <a:p>
            <a:pPr marL="285750" indent="-285750">
              <a:buFont typeface="Arial" panose="020B0604020202020204" pitchFamily="34" charset="0"/>
              <a:buChar char="•"/>
            </a:pPr>
            <a:r>
              <a:rPr lang="en-US" sz="1400" dirty="0">
                <a:solidFill>
                  <a:schemeClr val="bg2">
                    <a:lumMod val="50000"/>
                  </a:schemeClr>
                </a:solidFill>
                <a:latin typeface="Aptos Black" panose="020F0502020204030204" pitchFamily="34" charset="0"/>
              </a:rPr>
              <a:t>If you notice a higher-than-normal turnover rate, it’s important to evaluate your business practices and see if there are any ways you can improve your employees’ experience. Do they have adequate compensation? Is your work culture healthy? Are there common complaints that need to be addressed? Getting to the bottom of why people leave a place of employment will help you create an environment in which talent is most likely to stay.</a:t>
            </a: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CBED0-089D-A781-D67E-D9D51626FF8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78B8F43-627A-21C5-0874-FF8194EA51C8}"/>
              </a:ext>
            </a:extLst>
          </p:cNvPr>
          <p:cNvSpPr>
            <a:spLocks noGrp="1"/>
          </p:cNvSpPr>
          <p:nvPr>
            <p:ph type="subTitle" idx="1"/>
          </p:nvPr>
        </p:nvSpPr>
        <p:spPr>
          <a:xfrm>
            <a:off x="820554" y="1116465"/>
            <a:ext cx="7122682" cy="2607810"/>
          </a:xfrm>
          <a:noFill/>
        </p:spPr>
        <p:txBody>
          <a:bodyPr anchor="t"/>
          <a:lstStyle/>
          <a:p>
            <a:r>
              <a:rPr lang="en-US" sz="1400" b="0" i="1" u="sng" dirty="0">
                <a:solidFill>
                  <a:schemeClr val="bg2">
                    <a:lumMod val="50000"/>
                  </a:schemeClr>
                </a:solidFill>
                <a:latin typeface="Aptos Black" panose="020B0004020202020204" pitchFamily="34" charset="0"/>
              </a:rPr>
              <a:t>Transitioning to solutions &gt;&gt;&gt;</a:t>
            </a:r>
          </a:p>
          <a:p>
            <a:endParaRPr lang="en-US" sz="1400" dirty="0">
              <a:solidFill>
                <a:schemeClr val="bg2">
                  <a:lumMod val="50000"/>
                </a:schemeClr>
              </a:solidFill>
              <a:latin typeface="Aptos Black" panose="020B0004020202020204" pitchFamily="34" charset="0"/>
            </a:endParaRPr>
          </a:p>
          <a:p>
            <a:pPr marL="285750" indent="-285750">
              <a:buFont typeface="Arial" panose="020B0604020202020204" pitchFamily="34" charset="0"/>
              <a:buChar char="•"/>
            </a:pPr>
            <a:r>
              <a:rPr lang="en-US" sz="1400" dirty="0">
                <a:solidFill>
                  <a:schemeClr val="bg2">
                    <a:lumMod val="50000"/>
                  </a:schemeClr>
                </a:solidFill>
                <a:latin typeface="Aptos Black" panose="020B0004020202020204" pitchFamily="34" charset="0"/>
              </a:rPr>
              <a:t>Combating employee turnover in the tech industry is crucial, especially considering the fast-paced, competitive nature of the field. High turnover rates can be costly for companies, both in terms of recruiting and training new employees, and in terms of the impact on team morale and productivity. </a:t>
            </a:r>
          </a:p>
          <a:p>
            <a:pPr marL="285750" indent="-285750">
              <a:buFont typeface="Arial" panose="020B0604020202020204" pitchFamily="34" charset="0"/>
              <a:buChar char="•"/>
            </a:pPr>
            <a:endParaRPr lang="en-US" sz="1400" dirty="0">
              <a:solidFill>
                <a:schemeClr val="bg2">
                  <a:lumMod val="50000"/>
                </a:schemeClr>
              </a:solidFill>
              <a:latin typeface="Aptos Black" panose="020B0004020202020204" pitchFamily="34" charset="0"/>
            </a:endParaRPr>
          </a:p>
          <a:p>
            <a:pPr marL="285750" indent="-285750">
              <a:buFont typeface="Arial" panose="020B0604020202020204" pitchFamily="34" charset="0"/>
              <a:buChar char="•"/>
            </a:pPr>
            <a:r>
              <a:rPr lang="en-US" sz="1400" dirty="0">
                <a:solidFill>
                  <a:schemeClr val="bg2">
                    <a:lumMod val="50000"/>
                  </a:schemeClr>
                </a:solidFill>
                <a:latin typeface="Aptos Black" panose="020B0004020202020204" pitchFamily="34" charset="0"/>
              </a:rPr>
              <a:t>Before we look at the solutions, I used an employee attrition data prediction data set from Kaggle which can be used for predictive modeling, data analysis, and machine learning tasks related to employee turnover.</a:t>
            </a:r>
          </a:p>
          <a:p>
            <a:pPr marL="285750" indent="-285750">
              <a:buFont typeface="Arial" panose="020B0604020202020204" pitchFamily="34" charset="0"/>
              <a:buChar char="•"/>
            </a:pPr>
            <a:endParaRPr lang="en-US" sz="1400" dirty="0">
              <a:solidFill>
                <a:schemeClr val="bg2">
                  <a:lumMod val="50000"/>
                </a:schemeClr>
              </a:solidFill>
              <a:latin typeface="Aptos Black" panose="020B0004020202020204" pitchFamily="34" charset="0"/>
            </a:endParaRPr>
          </a:p>
          <a:p>
            <a:pPr marL="285750" indent="-285750">
              <a:buFont typeface="Arial" panose="020B0604020202020204" pitchFamily="34" charset="0"/>
              <a:buChar char="•"/>
            </a:pPr>
            <a:r>
              <a:rPr lang="en-US" sz="1400" dirty="0">
                <a:solidFill>
                  <a:schemeClr val="bg2">
                    <a:lumMod val="50000"/>
                  </a:schemeClr>
                </a:solidFill>
                <a:latin typeface="Aptos Black" panose="020B0004020202020204" pitchFamily="34" charset="0"/>
              </a:rPr>
              <a:t>Using the dataset, I wanted to confirm that no correlation exists between highly influential (biased) categories and employee attrition in the dataset. Let’s jump to the data and explore further:</a:t>
            </a:r>
          </a:p>
        </p:txBody>
      </p:sp>
      <p:pic>
        <p:nvPicPr>
          <p:cNvPr id="43" name="Picture Placeholder 42" descr="A plane flying over a city">
            <a:extLst>
              <a:ext uri="{FF2B5EF4-FFF2-40B4-BE49-F238E27FC236}">
                <a16:creationId xmlns:a16="http://schemas.microsoft.com/office/drawing/2014/main" id="{36754A58-7990-3986-996F-40897283AC7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23061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2085975" y="695325"/>
            <a:ext cx="9144000" cy="3136738"/>
          </a:xfrm>
          <a:noFill/>
        </p:spPr>
        <p:txBody>
          <a:bodyPr/>
          <a:lstStyle/>
          <a:p>
            <a:r>
              <a:rPr lang="en-US" dirty="0">
                <a:latin typeface="Aptos Black" panose="020B0004020202020204" pitchFamily="34" charset="0"/>
              </a:rPr>
              <a:t>SELECTING VISUAL AIDS</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205740" y="3917840"/>
            <a:ext cx="9144000" cy="1965960"/>
          </a:xfrm>
          <a:noFill/>
        </p:spPr>
        <p:txBody>
          <a:bodyPr/>
          <a:lstStyle/>
          <a:p>
            <a:r>
              <a:rPr lang="en-US" dirty="0" err="1">
                <a:latin typeface="Aptos Black" panose="020B0004020202020204" pitchFamily="34" charset="0"/>
              </a:rPr>
              <a:t>Jupyter</a:t>
            </a:r>
            <a:r>
              <a:rPr lang="en-US" dirty="0">
                <a:latin typeface="Aptos Black" panose="020B0004020202020204" pitchFamily="34" charset="0"/>
              </a:rPr>
              <a:t> lab exploration</a:t>
            </a:r>
          </a:p>
        </p:txBody>
      </p:sp>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2DAB3-1483-62C9-1AB8-66D8DBFC7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C2D576-4A5A-0EDD-2206-8AB231314955}"/>
              </a:ext>
            </a:extLst>
          </p:cNvPr>
          <p:cNvSpPr>
            <a:spLocks noGrp="1"/>
          </p:cNvSpPr>
          <p:nvPr>
            <p:ph type="title"/>
          </p:nvPr>
        </p:nvSpPr>
        <p:spPr>
          <a:xfrm>
            <a:off x="3970117" y="76200"/>
            <a:ext cx="6612158" cy="1146366"/>
          </a:xfrm>
          <a:noFill/>
        </p:spPr>
        <p:txBody>
          <a:bodyPr/>
          <a:lstStyle/>
          <a:p>
            <a:r>
              <a:rPr lang="en-US" dirty="0">
                <a:latin typeface="Aptos Black" panose="020B0004020202020204" pitchFamily="34" charset="0"/>
              </a:rPr>
              <a:t>SOLUTIONS TO THE PROBLEM</a:t>
            </a:r>
          </a:p>
        </p:txBody>
      </p:sp>
      <p:pic>
        <p:nvPicPr>
          <p:cNvPr id="24" name="Picture Placeholder 7" descr="Looking up view of tall buildings">
            <a:extLst>
              <a:ext uri="{FF2B5EF4-FFF2-40B4-BE49-F238E27FC236}">
                <a16:creationId xmlns:a16="http://schemas.microsoft.com/office/drawing/2014/main" id="{2371355A-B653-E6C6-E79B-160EA3E60E4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DCD8EB8C-D30E-39B6-910B-DA788A442F1E}"/>
              </a:ext>
            </a:extLst>
          </p:cNvPr>
          <p:cNvSpPr>
            <a:spLocks noGrp="1"/>
          </p:cNvSpPr>
          <p:nvPr>
            <p:ph sz="half" idx="2"/>
          </p:nvPr>
        </p:nvSpPr>
        <p:spPr>
          <a:xfrm>
            <a:off x="3970117" y="1222566"/>
            <a:ext cx="7040783" cy="4597480"/>
          </a:xfrm>
          <a:noFill/>
        </p:spPr>
        <p:txBody>
          <a:bodyPr vert="horz" lIns="91440" tIns="45720" rIns="91440" bIns="45720" rtlCol="0" anchor="t">
            <a:normAutofit fontScale="25000" lnSpcReduction="20000"/>
          </a:bodyPr>
          <a:lstStyle/>
          <a:p>
            <a:pPr>
              <a:buNone/>
            </a:pPr>
            <a:r>
              <a:rPr lang="en-US" sz="4000" b="1" dirty="0">
                <a:latin typeface="Aptos Black" panose="020B0004020202020204" pitchFamily="34" charset="0"/>
              </a:rPr>
              <a:t>1. Improve Employee Engagement</a:t>
            </a:r>
          </a:p>
          <a:p>
            <a:pPr>
              <a:buFont typeface="Arial" panose="020B0604020202020204" pitchFamily="34" charset="0"/>
              <a:buChar char="•"/>
            </a:pPr>
            <a:r>
              <a:rPr lang="en-US" sz="4000" b="1" dirty="0">
                <a:latin typeface="Aptos Black" panose="020B0004020202020204" pitchFamily="34" charset="0"/>
              </a:rPr>
              <a:t>Foster a Positive Work Environment</a:t>
            </a:r>
            <a:r>
              <a:rPr lang="en-US" sz="4000" dirty="0">
                <a:latin typeface="Aptos Black" panose="020B0004020202020204" pitchFamily="34" charset="0"/>
              </a:rPr>
              <a:t>: A supportive, inclusive, and collaborative work culture can significantly boost employee morale and reduce turnover. Make employees feel valued and part of the company's success.</a:t>
            </a:r>
          </a:p>
          <a:p>
            <a:pPr>
              <a:buFont typeface="Arial" panose="020B0604020202020204" pitchFamily="34" charset="0"/>
              <a:buChar char="•"/>
            </a:pPr>
            <a:r>
              <a:rPr lang="en-US" sz="4000" b="1" dirty="0">
                <a:latin typeface="Aptos Black" panose="020B0004020202020204" pitchFamily="34" charset="0"/>
              </a:rPr>
              <a:t>Offer Meaningful Work</a:t>
            </a:r>
            <a:r>
              <a:rPr lang="en-US" sz="4000" dirty="0">
                <a:latin typeface="Aptos Black" panose="020B0004020202020204" pitchFamily="34" charset="0"/>
              </a:rPr>
              <a:t>: Ensure that employees are working on projects that align with their interests and skills, and that they can see the tangible impact of their contributions.</a:t>
            </a:r>
          </a:p>
          <a:p>
            <a:pPr>
              <a:buNone/>
            </a:pPr>
            <a:r>
              <a:rPr lang="en-US" sz="4000" b="1" dirty="0">
                <a:latin typeface="Aptos Black" panose="020B0004020202020204" pitchFamily="34" charset="0"/>
              </a:rPr>
              <a:t>2. Provide Career Development Opportunities</a:t>
            </a:r>
          </a:p>
          <a:p>
            <a:pPr>
              <a:buFont typeface="Arial" panose="020B0604020202020204" pitchFamily="34" charset="0"/>
              <a:buChar char="•"/>
            </a:pPr>
            <a:r>
              <a:rPr lang="en-US" sz="4000" b="1" dirty="0">
                <a:latin typeface="Aptos Black" panose="020B0004020202020204" pitchFamily="34" charset="0"/>
              </a:rPr>
              <a:t>Training and Skill Development</a:t>
            </a:r>
            <a:r>
              <a:rPr lang="en-US" sz="4000" dirty="0">
                <a:latin typeface="Aptos Black" panose="020B0004020202020204" pitchFamily="34" charset="0"/>
              </a:rPr>
              <a:t>: Offering continuous learning opportunities is key. Whether through online courses, certifications, or conferences, employees are more likely to stay if they feel their careers are growing.</a:t>
            </a:r>
          </a:p>
          <a:p>
            <a:pPr>
              <a:buFont typeface="Arial" panose="020B0604020202020204" pitchFamily="34" charset="0"/>
              <a:buChar char="•"/>
            </a:pPr>
            <a:r>
              <a:rPr lang="en-US" sz="4000" b="1" dirty="0">
                <a:latin typeface="Aptos Black" panose="020B0004020202020204" pitchFamily="34" charset="0"/>
              </a:rPr>
              <a:t>Mentorship Programs</a:t>
            </a:r>
            <a:r>
              <a:rPr lang="en-US" sz="4000" dirty="0">
                <a:latin typeface="Aptos Black" panose="020B0004020202020204" pitchFamily="34" charset="0"/>
              </a:rPr>
              <a:t>: Pairing junior employees with more experienced team members for guidance and mentorship fosters growth and helps employees feel more supported in their roles.</a:t>
            </a:r>
          </a:p>
          <a:p>
            <a:pPr>
              <a:buNone/>
            </a:pPr>
            <a:r>
              <a:rPr lang="en-US" sz="4000" b="1" dirty="0">
                <a:latin typeface="Aptos Black" panose="020B0004020202020204" pitchFamily="34" charset="0"/>
              </a:rPr>
              <a:t>3. Offer Competitive Compensation and Benefits</a:t>
            </a:r>
          </a:p>
          <a:p>
            <a:pPr>
              <a:buFont typeface="Arial" panose="020B0604020202020204" pitchFamily="34" charset="0"/>
              <a:buChar char="•"/>
            </a:pPr>
            <a:r>
              <a:rPr lang="en-US" sz="4000" b="1" dirty="0">
                <a:latin typeface="Aptos Black" panose="020B0004020202020204" pitchFamily="34" charset="0"/>
              </a:rPr>
              <a:t>Salary and Bonuses</a:t>
            </a:r>
            <a:r>
              <a:rPr lang="en-US" sz="4000" dirty="0">
                <a:latin typeface="Aptos Black" panose="020B0004020202020204" pitchFamily="34" charset="0"/>
              </a:rPr>
              <a:t>: Ensure your compensation packages are competitive with the industry standards. Regular salary reviews and performance bonuses can motivate employees to stay long-term.</a:t>
            </a:r>
          </a:p>
          <a:p>
            <a:pPr>
              <a:buFont typeface="Arial" panose="020B0604020202020204" pitchFamily="34" charset="0"/>
              <a:buChar char="•"/>
            </a:pPr>
            <a:r>
              <a:rPr lang="en-US" sz="4000" b="1" dirty="0">
                <a:latin typeface="Aptos Black" panose="020B0004020202020204" pitchFamily="34" charset="0"/>
              </a:rPr>
              <a:t>Comprehensive Benefits</a:t>
            </a:r>
            <a:r>
              <a:rPr lang="en-US" sz="4000" dirty="0">
                <a:latin typeface="Aptos Black" panose="020B0004020202020204" pitchFamily="34" charset="0"/>
              </a:rPr>
              <a:t>: Offer benefits like health insurance, paid time off, and mental health support. Consider non-traditional benefits like flexible working hours or remote work options, which are increasingly valued in the tech industry.</a:t>
            </a:r>
          </a:p>
          <a:p>
            <a:endParaRPr lang="en-US" dirty="0"/>
          </a:p>
        </p:txBody>
      </p:sp>
    </p:spTree>
    <p:extLst>
      <p:ext uri="{BB962C8B-B14F-4D97-AF65-F5344CB8AC3E}">
        <p14:creationId xmlns:p14="http://schemas.microsoft.com/office/powerpoint/2010/main" val="128375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DE8F7-9B75-0561-D535-8E1FD071BE9F}"/>
            </a:ext>
          </a:extLst>
        </p:cNvPr>
        <p:cNvGrpSpPr/>
        <p:nvPr/>
      </p:nvGrpSpPr>
      <p:grpSpPr>
        <a:xfrm>
          <a:off x="0" y="0"/>
          <a:ext cx="0" cy="0"/>
          <a:chOff x="0" y="0"/>
          <a:chExt cx="0" cy="0"/>
        </a:xfrm>
      </p:grpSpPr>
      <p:pic>
        <p:nvPicPr>
          <p:cNvPr id="24" name="Picture Placeholder 7" descr="Looking up view of tall buildings">
            <a:extLst>
              <a:ext uri="{FF2B5EF4-FFF2-40B4-BE49-F238E27FC236}">
                <a16:creationId xmlns:a16="http://schemas.microsoft.com/office/drawing/2014/main" id="{D217BA28-3091-B37A-6E91-D5E1451641C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DA16F4D4-9DDF-8F12-2A5A-5279DFDF8719}"/>
              </a:ext>
            </a:extLst>
          </p:cNvPr>
          <p:cNvSpPr>
            <a:spLocks noGrp="1"/>
          </p:cNvSpPr>
          <p:nvPr>
            <p:ph sz="half" idx="2"/>
          </p:nvPr>
        </p:nvSpPr>
        <p:spPr>
          <a:xfrm>
            <a:off x="3836767" y="412670"/>
            <a:ext cx="7040783" cy="4597480"/>
          </a:xfrm>
          <a:noFill/>
        </p:spPr>
        <p:txBody>
          <a:bodyPr vert="horz" lIns="91440" tIns="45720" rIns="91440" bIns="45720" rtlCol="0" anchor="t">
            <a:normAutofit fontScale="25000" lnSpcReduction="20000"/>
          </a:bodyPr>
          <a:lstStyle/>
          <a:p>
            <a:pPr>
              <a:buNone/>
            </a:pPr>
            <a:r>
              <a:rPr lang="en-US" sz="4000" b="1" dirty="0">
                <a:latin typeface="Aptos Black" panose="020B0004020202020204" pitchFamily="34" charset="0"/>
              </a:rPr>
              <a:t>4. Promote Work-Life Balance</a:t>
            </a:r>
          </a:p>
          <a:p>
            <a:pPr>
              <a:buFont typeface="Arial" panose="020B0604020202020204" pitchFamily="34" charset="0"/>
              <a:buChar char="•"/>
            </a:pPr>
            <a:r>
              <a:rPr lang="en-US" sz="4000" b="1" dirty="0">
                <a:latin typeface="Aptos Black" panose="020B0004020202020204" pitchFamily="34" charset="0"/>
              </a:rPr>
              <a:t>Flexible Schedules</a:t>
            </a:r>
            <a:r>
              <a:rPr lang="en-US" sz="4000" dirty="0">
                <a:latin typeface="Aptos Black" panose="020B0004020202020204" pitchFamily="34" charset="0"/>
              </a:rPr>
              <a:t>: Many tech workers value flexibility, especially in terms of working remotely or having control over their work hours. Companies that offer flexible working conditions are more likely to retain employees.</a:t>
            </a:r>
          </a:p>
          <a:p>
            <a:pPr>
              <a:buFont typeface="Arial" panose="020B0604020202020204" pitchFamily="34" charset="0"/>
              <a:buChar char="•"/>
            </a:pPr>
            <a:r>
              <a:rPr lang="en-US" sz="4000" b="1" dirty="0">
                <a:latin typeface="Aptos Black" panose="020B0004020202020204" pitchFamily="34" charset="0"/>
              </a:rPr>
              <a:t>Encourage Time Off</a:t>
            </a:r>
            <a:r>
              <a:rPr lang="en-US" sz="4000" dirty="0">
                <a:latin typeface="Aptos Black" panose="020B0004020202020204" pitchFamily="34" charset="0"/>
              </a:rPr>
              <a:t>: Prevent burnout by ensuring employees take regular breaks and vacations. Overworked employees are more likely to leave or experience burnout, which increases turnover.</a:t>
            </a:r>
          </a:p>
          <a:p>
            <a:pPr>
              <a:buNone/>
            </a:pPr>
            <a:r>
              <a:rPr lang="en-US" sz="4000" b="1" dirty="0">
                <a:latin typeface="Aptos Black" panose="020B0004020202020204" pitchFamily="34" charset="0"/>
              </a:rPr>
              <a:t>5. Create a Clear Path for Advancement</a:t>
            </a:r>
          </a:p>
          <a:p>
            <a:pPr>
              <a:buFont typeface="Arial" panose="020B0604020202020204" pitchFamily="34" charset="0"/>
              <a:buChar char="•"/>
            </a:pPr>
            <a:r>
              <a:rPr lang="en-US" sz="4000" b="1" dirty="0">
                <a:latin typeface="Aptos Black" panose="020B0004020202020204" pitchFamily="34" charset="0"/>
              </a:rPr>
              <a:t>Promote from Within</a:t>
            </a:r>
            <a:r>
              <a:rPr lang="en-US" sz="4000" dirty="0">
                <a:latin typeface="Aptos Black" panose="020B0004020202020204" pitchFamily="34" charset="0"/>
              </a:rPr>
              <a:t>: One of the most effective ways to reduce turnover is to show employees that there are clear paths for growth within the organization. Regularly discuss career progression and opportunities for advancement.</a:t>
            </a:r>
          </a:p>
          <a:p>
            <a:pPr>
              <a:buFont typeface="Arial" panose="020B0604020202020204" pitchFamily="34" charset="0"/>
              <a:buChar char="•"/>
            </a:pPr>
            <a:r>
              <a:rPr lang="en-US" sz="4000" b="1" dirty="0">
                <a:latin typeface="Aptos Black" panose="020B0004020202020204" pitchFamily="34" charset="0"/>
              </a:rPr>
              <a:t>Set Clear Expectations and Goals</a:t>
            </a:r>
            <a:r>
              <a:rPr lang="en-US" sz="4000" dirty="0">
                <a:latin typeface="Aptos Black" panose="020B0004020202020204" pitchFamily="34" charset="0"/>
              </a:rPr>
              <a:t>: Employees need to understand what is expected of them and how they can grow in their roles. Setting clear career milestones and providing feedback on progress can encourage long-term retention.</a:t>
            </a:r>
          </a:p>
          <a:p>
            <a:pPr>
              <a:buNone/>
            </a:pPr>
            <a:r>
              <a:rPr lang="en-US" sz="4000" b="1" dirty="0">
                <a:latin typeface="Aptos Black" panose="020B0004020202020204" pitchFamily="34" charset="0"/>
              </a:rPr>
              <a:t>6. Focus on Employee Recognition</a:t>
            </a:r>
          </a:p>
          <a:p>
            <a:pPr>
              <a:buFont typeface="Arial" panose="020B0604020202020204" pitchFamily="34" charset="0"/>
              <a:buChar char="•"/>
            </a:pPr>
            <a:r>
              <a:rPr lang="en-US" sz="4000" b="1" dirty="0">
                <a:latin typeface="Aptos Black" panose="020B0004020202020204" pitchFamily="34" charset="0"/>
              </a:rPr>
              <a:t>Celebrate Achievements</a:t>
            </a:r>
            <a:r>
              <a:rPr lang="en-US" sz="4000" dirty="0">
                <a:latin typeface="Aptos Black" panose="020B0004020202020204" pitchFamily="34" charset="0"/>
              </a:rPr>
              <a:t>: Regularly acknowledging employee achievements and contributions can help them feel appreciated and valued. Recognition can be as simple as a thank-you email or as grand as a formal award ceremony.</a:t>
            </a:r>
          </a:p>
          <a:p>
            <a:pPr>
              <a:buFont typeface="Arial" panose="020B0604020202020204" pitchFamily="34" charset="0"/>
              <a:buChar char="•"/>
            </a:pPr>
            <a:r>
              <a:rPr lang="en-US" sz="4000" b="1" dirty="0">
                <a:latin typeface="Aptos Black" panose="020B0004020202020204" pitchFamily="34" charset="0"/>
              </a:rPr>
              <a:t>Peer Recognition Programs</a:t>
            </a:r>
            <a:r>
              <a:rPr lang="en-US" sz="4000" dirty="0">
                <a:latin typeface="Aptos Black" panose="020B0004020202020204" pitchFamily="34" charset="0"/>
              </a:rPr>
              <a:t>: Encouraging peer-to-peer recognition can also foster a positive environment, where employees feel appreciated by their colleagues.</a:t>
            </a:r>
          </a:p>
          <a:p>
            <a:endParaRPr lang="en-US" dirty="0"/>
          </a:p>
        </p:txBody>
      </p:sp>
    </p:spTree>
    <p:extLst>
      <p:ext uri="{BB962C8B-B14F-4D97-AF65-F5344CB8AC3E}">
        <p14:creationId xmlns:p14="http://schemas.microsoft.com/office/powerpoint/2010/main" val="69366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25EB5-256F-A58B-A55A-064AB532D6C7}"/>
            </a:ext>
          </a:extLst>
        </p:cNvPr>
        <p:cNvGrpSpPr/>
        <p:nvPr/>
      </p:nvGrpSpPr>
      <p:grpSpPr>
        <a:xfrm>
          <a:off x="0" y="0"/>
          <a:ext cx="0" cy="0"/>
          <a:chOff x="0" y="0"/>
          <a:chExt cx="0" cy="0"/>
        </a:xfrm>
      </p:grpSpPr>
      <p:pic>
        <p:nvPicPr>
          <p:cNvPr id="24" name="Picture Placeholder 7" descr="Looking up view of tall buildings">
            <a:extLst>
              <a:ext uri="{FF2B5EF4-FFF2-40B4-BE49-F238E27FC236}">
                <a16:creationId xmlns:a16="http://schemas.microsoft.com/office/drawing/2014/main" id="{B7D26F3A-D4AF-DA9F-7F4D-587221B9A69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3" name="Content Placeholder 2">
            <a:extLst>
              <a:ext uri="{FF2B5EF4-FFF2-40B4-BE49-F238E27FC236}">
                <a16:creationId xmlns:a16="http://schemas.microsoft.com/office/drawing/2014/main" id="{8A8F091C-9022-852F-7C8A-692F39199A7B}"/>
              </a:ext>
            </a:extLst>
          </p:cNvPr>
          <p:cNvSpPr>
            <a:spLocks noGrp="1"/>
          </p:cNvSpPr>
          <p:nvPr>
            <p:ph sz="half" idx="2"/>
          </p:nvPr>
        </p:nvSpPr>
        <p:spPr>
          <a:xfrm>
            <a:off x="3808192" y="365045"/>
            <a:ext cx="7040783" cy="4597480"/>
          </a:xfrm>
          <a:noFill/>
        </p:spPr>
        <p:txBody>
          <a:bodyPr vert="horz" lIns="91440" tIns="45720" rIns="91440" bIns="45720" rtlCol="0" anchor="t">
            <a:normAutofit fontScale="25000" lnSpcReduction="20000"/>
          </a:bodyPr>
          <a:lstStyle/>
          <a:p>
            <a:pPr>
              <a:buNone/>
            </a:pPr>
            <a:r>
              <a:rPr lang="en-US" sz="4000" b="1" dirty="0">
                <a:latin typeface="Aptos Black" panose="020B0004020202020204" pitchFamily="34" charset="0"/>
              </a:rPr>
              <a:t>7. Improve Leadership and Management</a:t>
            </a:r>
          </a:p>
          <a:p>
            <a:pPr>
              <a:buFont typeface="Arial" panose="020B0604020202020204" pitchFamily="34" charset="0"/>
              <a:buChar char="•"/>
            </a:pPr>
            <a:r>
              <a:rPr lang="en-US" sz="4000" b="1" dirty="0">
                <a:latin typeface="Aptos Black" panose="020B0004020202020204" pitchFamily="34" charset="0"/>
              </a:rPr>
              <a:t>Invest in Leadership Development: Poor management is one of the leading causes of turnover. Ensure that your managers are trained in leadership skills, conflict resolution, and team-building. Good leaders inspire loyalty and a sense of purpose in their teams.</a:t>
            </a:r>
          </a:p>
          <a:p>
            <a:pPr>
              <a:buFont typeface="Arial" panose="020B0604020202020204" pitchFamily="34" charset="0"/>
              <a:buChar char="•"/>
            </a:pPr>
            <a:r>
              <a:rPr lang="en-US" sz="4000" b="1" dirty="0">
                <a:latin typeface="Aptos Black" panose="020B0004020202020204" pitchFamily="34" charset="0"/>
              </a:rPr>
              <a:t>Encourage Open Communication: Create an open-door policy where employees feel comfortable sharing their concerns, ideas, and feedback. Regular one-on-one check-ins can help employees feel heard and valued.</a:t>
            </a:r>
          </a:p>
          <a:p>
            <a:pPr>
              <a:buNone/>
            </a:pPr>
            <a:r>
              <a:rPr lang="en-US" sz="4000" b="1" dirty="0">
                <a:latin typeface="Aptos Black" panose="020B0004020202020204" pitchFamily="34" charset="0"/>
              </a:rPr>
              <a:t>8. Encourage a Strong Team Culture</a:t>
            </a:r>
          </a:p>
          <a:p>
            <a:pPr>
              <a:buFont typeface="Arial" panose="020B0604020202020204" pitchFamily="34" charset="0"/>
              <a:buChar char="•"/>
            </a:pPr>
            <a:r>
              <a:rPr lang="en-US" sz="4000" b="1" dirty="0">
                <a:latin typeface="Aptos Black" panose="020B0004020202020204" pitchFamily="34" charset="0"/>
              </a:rPr>
              <a:t>Team Building: Encourage team-building activities that promote collaboration and camaraderie. When employees have strong relationships with their coworkers, they are more likely to stay with the company.</a:t>
            </a:r>
          </a:p>
          <a:p>
            <a:pPr>
              <a:buFont typeface="Arial" panose="020B0604020202020204" pitchFamily="34" charset="0"/>
              <a:buChar char="•"/>
            </a:pPr>
            <a:r>
              <a:rPr lang="en-US" sz="4000" b="1" dirty="0">
                <a:latin typeface="Aptos Black" panose="020B0004020202020204" pitchFamily="34" charset="0"/>
              </a:rPr>
              <a:t>Diversity and Inclusion: Cultivate a diverse and inclusive work environment where everyone feels welcome and respected. Tech employees, particularly younger generations, often prioritize diversity in their work environments.</a:t>
            </a:r>
          </a:p>
          <a:p>
            <a:pPr>
              <a:buNone/>
            </a:pPr>
            <a:r>
              <a:rPr lang="en-US" sz="4000" b="1" dirty="0">
                <a:latin typeface="Aptos Black" panose="020B0004020202020204" pitchFamily="34" charset="0"/>
              </a:rPr>
              <a:t>9. Streamline the Onboarding Process</a:t>
            </a:r>
          </a:p>
          <a:p>
            <a:pPr>
              <a:buFont typeface="Arial" panose="020B0604020202020204" pitchFamily="34" charset="0"/>
              <a:buChar char="•"/>
            </a:pPr>
            <a:r>
              <a:rPr lang="en-US" sz="4000" b="1" dirty="0">
                <a:latin typeface="Aptos Black" panose="020B0004020202020204" pitchFamily="34" charset="0"/>
              </a:rPr>
              <a:t>Effective Onboarding: A smooth, engaging, and well-structured onboarding process helps new employees feel welcome and more connected to the company from the start. When employees feel confident in their roles and the company’s culture, they’re less likely to leave soon after starting.</a:t>
            </a:r>
          </a:p>
          <a:p>
            <a:pPr>
              <a:buNone/>
            </a:pPr>
            <a:r>
              <a:rPr lang="en-US" sz="4000" b="1" dirty="0">
                <a:latin typeface="Aptos Black" panose="020B0004020202020204" pitchFamily="34" charset="0"/>
              </a:rPr>
              <a:t>10. Conduct Stay Interviews</a:t>
            </a:r>
          </a:p>
          <a:p>
            <a:pPr>
              <a:buFont typeface="Arial" panose="020B0604020202020204" pitchFamily="34" charset="0"/>
              <a:buChar char="•"/>
            </a:pPr>
            <a:r>
              <a:rPr lang="en-US" sz="4000" b="1" dirty="0">
                <a:latin typeface="Aptos Black" panose="020B0004020202020204" pitchFamily="34" charset="0"/>
              </a:rPr>
              <a:t>Understand Retention Drivers</a:t>
            </a:r>
            <a:r>
              <a:rPr lang="en-US" sz="4000" dirty="0">
                <a:latin typeface="Aptos Black" panose="020B0004020202020204" pitchFamily="34" charset="0"/>
              </a:rPr>
              <a:t>: Regularly check in with your current employees to understand what keeps them at the company and what areas might need improvement. Stay interviews are a proactive way to address issues before they lead to turnover.</a:t>
            </a:r>
          </a:p>
          <a:p>
            <a:r>
              <a:rPr lang="en-US" sz="4000" dirty="0">
                <a:latin typeface="Aptos Black" panose="020B0004020202020204" pitchFamily="34" charset="0"/>
              </a:rPr>
              <a:t>By implementing these strategies, companies in the tech industry can not only reduce turnover rates but also foster a more engaged, productive, and loyal workforce. A combination of career development, competitive compensation, work-life balance, and a positive culture will go a long way in retaining top talent.</a:t>
            </a:r>
          </a:p>
          <a:p>
            <a:pPr>
              <a:buFont typeface="Arial" panose="020B0604020202020204" pitchFamily="34" charset="0"/>
              <a:buChar char="•"/>
            </a:pPr>
            <a:endParaRPr lang="en-US" sz="4000" b="1" dirty="0">
              <a:latin typeface="Aptos Black" panose="020B0004020202020204" pitchFamily="34" charset="0"/>
            </a:endParaRPr>
          </a:p>
          <a:p>
            <a:endParaRPr lang="en-US" dirty="0"/>
          </a:p>
        </p:txBody>
      </p:sp>
    </p:spTree>
    <p:extLst>
      <p:ext uri="{BB962C8B-B14F-4D97-AF65-F5344CB8AC3E}">
        <p14:creationId xmlns:p14="http://schemas.microsoft.com/office/powerpoint/2010/main" val="238550057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{A671DB73-C2C1-4148-8AF5-B1C51A33F80E}tf22797433_win32</Template>
  <TotalTime>99</TotalTime>
  <Words>1115</Words>
  <Application>Microsoft Office PowerPoint</Application>
  <PresentationFormat>Widescreen</PresentationFormat>
  <Paragraphs>67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Black</vt:lpstr>
      <vt:lpstr>Arial</vt:lpstr>
      <vt:lpstr>Calibri</vt:lpstr>
      <vt:lpstr>Univers Condensed Light</vt:lpstr>
      <vt:lpstr>Walbaum Display Light</vt:lpstr>
      <vt:lpstr>AngleLinesVTI</vt:lpstr>
      <vt:lpstr>Combating  employee  turnover rates  in the tech industry</vt:lpstr>
      <vt:lpstr>AGENDA</vt:lpstr>
      <vt:lpstr>Introduction</vt:lpstr>
      <vt:lpstr>PowerPoint Presentation</vt:lpstr>
      <vt:lpstr>PowerPoint Presentation</vt:lpstr>
      <vt:lpstr>SELECTING VISUAL AIDS</vt:lpstr>
      <vt:lpstr>SOLUTIONS TO THE PROBLEM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Simpson</dc:creator>
  <cp:lastModifiedBy>Adam Simpson</cp:lastModifiedBy>
  <cp:revision>2</cp:revision>
  <dcterms:created xsi:type="dcterms:W3CDTF">2025-04-05T11:25:52Z</dcterms:created>
  <dcterms:modified xsi:type="dcterms:W3CDTF">2025-04-12T14:46:42Z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