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7" r:id="rId2"/>
    <p:sldId id="258" r:id="rId3"/>
    <p:sldId id="259" r:id="rId4"/>
    <p:sldId id="268" r:id="rId5"/>
    <p:sldId id="269" r:id="rId6"/>
    <p:sldId id="270" r:id="rId7"/>
    <p:sldId id="271" r:id="rId8"/>
    <p:sldId id="272" r:id="rId9"/>
    <p:sldId id="273" r:id="rId10"/>
    <p:sldId id="284" r:id="rId11"/>
    <p:sldId id="274" r:id="rId12"/>
    <p:sldId id="275" r:id="rId13"/>
    <p:sldId id="265" r:id="rId14"/>
    <p:sldId id="277" r:id="rId15"/>
    <p:sldId id="276" r:id="rId16"/>
    <p:sldId id="260" r:id="rId17"/>
    <p:sldId id="278" r:id="rId18"/>
    <p:sldId id="279" r:id="rId19"/>
    <p:sldId id="280" r:id="rId20"/>
    <p:sldId id="281" r:id="rId21"/>
    <p:sldId id="282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</p:sldIdLst>
  <p:sldSz cx="9144000" cy="5143500" type="screen16x9"/>
  <p:notesSz cx="6858000" cy="9144000"/>
  <p:embeddedFontLst>
    <p:embeddedFont>
      <p:font typeface="Merriweather Sans" panose="020B0604020202020204" charset="0"/>
      <p:regular r:id="rId34"/>
      <p:bold r:id="rId35"/>
      <p:italic r:id="rId36"/>
      <p:boldItalic r:id="rId37"/>
    </p:embeddedFont>
    <p:embeddedFont>
      <p:font typeface="Poppins SemiBold" panose="020B0604020202020204" charset="0"/>
      <p:regular r:id="rId38"/>
      <p:bold r:id="rId39"/>
      <p:italic r:id="rId40"/>
      <p:boldItalic r:id="rId41"/>
    </p:embeddedFont>
    <p:embeddedFont>
      <p:font typeface="Poppi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7FB"/>
    <a:srgbClr val="F2ECFE"/>
    <a:srgbClr val="F1E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5349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d3a605b5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9d3a605b5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269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3a605b5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d3a605b5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3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3a605b5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d3a605b5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841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3a605b5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d3a605b5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17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9d3a605b5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9d3a605b5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140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3a605b5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3a605b5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d3a605b5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d3a605b5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913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d3a605b5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d3a605b5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47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d3a605b5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9d3a605b5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06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3a605b5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d3a605b5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36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3a605b5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d3a605b5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81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9d3a605b58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9d3a605b58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5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94000" y="1598400"/>
            <a:ext cx="5439600" cy="19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4800"/>
              <a:buNone/>
              <a:defRPr sz="4800">
                <a:solidFill>
                  <a:srgbClr val="00319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4800"/>
              <a:buNone/>
              <a:defRPr sz="4800">
                <a:solidFill>
                  <a:srgbClr val="00319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4800"/>
              <a:buNone/>
              <a:defRPr sz="4800">
                <a:solidFill>
                  <a:srgbClr val="00319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4800"/>
              <a:buNone/>
              <a:defRPr sz="4800">
                <a:solidFill>
                  <a:srgbClr val="00319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4800"/>
              <a:buNone/>
              <a:defRPr sz="4800">
                <a:solidFill>
                  <a:srgbClr val="00319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4800"/>
              <a:buNone/>
              <a:defRPr sz="4800">
                <a:solidFill>
                  <a:srgbClr val="00319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4800"/>
              <a:buNone/>
              <a:defRPr sz="4800">
                <a:solidFill>
                  <a:srgbClr val="00319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4800"/>
              <a:buNone/>
              <a:defRPr sz="48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2700000">
            <a:off x="-1402619" y="694379"/>
            <a:ext cx="3754737" cy="3754737"/>
          </a:xfrm>
          <a:prstGeom prst="roundRect">
            <a:avLst>
              <a:gd name="adj" fmla="val 16667"/>
            </a:avLst>
          </a:prstGeom>
          <a:solidFill>
            <a:srgbClr val="355EB2">
              <a:alpha val="11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;p2"/>
          <p:cNvSpPr/>
          <p:nvPr/>
        </p:nvSpPr>
        <p:spPr>
          <a:xfrm rot="-5400000">
            <a:off x="5423548" y="1429794"/>
            <a:ext cx="3813758" cy="3708154"/>
          </a:xfrm>
          <a:custGeom>
            <a:avLst/>
            <a:gdLst/>
            <a:ahLst/>
            <a:cxnLst/>
            <a:rect l="l" t="t" r="r" b="b"/>
            <a:pathLst>
              <a:path w="45996" h="44721" extrusionOk="0">
                <a:moveTo>
                  <a:pt x="13013" y="0"/>
                </a:moveTo>
                <a:cubicBezTo>
                  <a:pt x="10683" y="0"/>
                  <a:pt x="8411" y="937"/>
                  <a:pt x="6734" y="2644"/>
                </a:cubicBezTo>
                <a:lnTo>
                  <a:pt x="0" y="9492"/>
                </a:lnTo>
                <a:lnTo>
                  <a:pt x="0" y="44721"/>
                </a:lnTo>
                <a:lnTo>
                  <a:pt x="36560" y="44721"/>
                </a:lnTo>
                <a:lnTo>
                  <a:pt x="42952" y="38177"/>
                </a:lnTo>
                <a:cubicBezTo>
                  <a:pt x="45158" y="35933"/>
                  <a:pt x="45995" y="32699"/>
                  <a:pt x="45158" y="29655"/>
                </a:cubicBezTo>
                <a:lnTo>
                  <a:pt x="40023" y="11204"/>
                </a:lnTo>
                <a:cubicBezTo>
                  <a:pt x="39186" y="8198"/>
                  <a:pt x="36789" y="5840"/>
                  <a:pt x="33745" y="5079"/>
                </a:cubicBezTo>
                <a:lnTo>
                  <a:pt x="15218" y="285"/>
                </a:lnTo>
                <a:cubicBezTo>
                  <a:pt x="14488" y="94"/>
                  <a:pt x="13748" y="0"/>
                  <a:pt x="13013" y="0"/>
                </a:cubicBezTo>
                <a:close/>
              </a:path>
            </a:pathLst>
          </a:custGeom>
          <a:solidFill>
            <a:srgbClr val="1242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5400000">
            <a:off x="5216784" y="-565676"/>
            <a:ext cx="3449268" cy="4486142"/>
          </a:xfrm>
          <a:custGeom>
            <a:avLst/>
            <a:gdLst/>
            <a:ahLst/>
            <a:cxnLst/>
            <a:rect l="l" t="t" r="r" b="b"/>
            <a:pathLst>
              <a:path w="36067" h="46909" extrusionOk="0">
                <a:moveTo>
                  <a:pt x="36067" y="0"/>
                </a:moveTo>
                <a:lnTo>
                  <a:pt x="4604" y="19517"/>
                </a:lnTo>
                <a:cubicBezTo>
                  <a:pt x="1104" y="21685"/>
                  <a:pt x="1" y="26289"/>
                  <a:pt x="2169" y="29789"/>
                </a:cubicBezTo>
                <a:lnTo>
                  <a:pt x="12745" y="46909"/>
                </a:lnTo>
                <a:lnTo>
                  <a:pt x="36067" y="46909"/>
                </a:lnTo>
                <a:lnTo>
                  <a:pt x="36067" y="0"/>
                </a:lnTo>
                <a:close/>
              </a:path>
            </a:pathLst>
          </a:custGeom>
          <a:solidFill>
            <a:srgbClr val="3E67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 ">
  <p:cSld name="SECTION_HEADER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-5400000" flipH="1">
            <a:off x="4467692" y="-3207"/>
            <a:ext cx="4797038" cy="4664177"/>
          </a:xfrm>
          <a:custGeom>
            <a:avLst/>
            <a:gdLst/>
            <a:ahLst/>
            <a:cxnLst/>
            <a:rect l="l" t="t" r="r" b="b"/>
            <a:pathLst>
              <a:path w="45996" h="44721" extrusionOk="0">
                <a:moveTo>
                  <a:pt x="13013" y="0"/>
                </a:moveTo>
                <a:cubicBezTo>
                  <a:pt x="10683" y="0"/>
                  <a:pt x="8411" y="937"/>
                  <a:pt x="6734" y="2644"/>
                </a:cubicBezTo>
                <a:lnTo>
                  <a:pt x="0" y="9492"/>
                </a:lnTo>
                <a:lnTo>
                  <a:pt x="0" y="44721"/>
                </a:lnTo>
                <a:lnTo>
                  <a:pt x="36560" y="44721"/>
                </a:lnTo>
                <a:lnTo>
                  <a:pt x="42952" y="38177"/>
                </a:lnTo>
                <a:cubicBezTo>
                  <a:pt x="45158" y="35933"/>
                  <a:pt x="45995" y="32699"/>
                  <a:pt x="45158" y="29655"/>
                </a:cubicBezTo>
                <a:lnTo>
                  <a:pt x="40023" y="11204"/>
                </a:lnTo>
                <a:cubicBezTo>
                  <a:pt x="39186" y="8198"/>
                  <a:pt x="36789" y="5840"/>
                  <a:pt x="33745" y="5079"/>
                </a:cubicBezTo>
                <a:lnTo>
                  <a:pt x="15218" y="285"/>
                </a:lnTo>
                <a:cubicBezTo>
                  <a:pt x="14488" y="94"/>
                  <a:pt x="13748" y="0"/>
                  <a:pt x="13013" y="0"/>
                </a:cubicBezTo>
                <a:close/>
              </a:path>
            </a:pathLst>
          </a:custGeom>
          <a:solidFill>
            <a:srgbClr val="F5F7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5400000" flipH="1">
            <a:off x="-108985" y="798690"/>
            <a:ext cx="4460577" cy="4337043"/>
          </a:xfrm>
          <a:custGeom>
            <a:avLst/>
            <a:gdLst/>
            <a:ahLst/>
            <a:cxnLst/>
            <a:rect l="l" t="t" r="r" b="b"/>
            <a:pathLst>
              <a:path w="45996" h="44721" extrusionOk="0">
                <a:moveTo>
                  <a:pt x="13013" y="0"/>
                </a:moveTo>
                <a:cubicBezTo>
                  <a:pt x="10683" y="0"/>
                  <a:pt x="8411" y="937"/>
                  <a:pt x="6734" y="2644"/>
                </a:cubicBezTo>
                <a:lnTo>
                  <a:pt x="0" y="9492"/>
                </a:lnTo>
                <a:lnTo>
                  <a:pt x="0" y="44721"/>
                </a:lnTo>
                <a:lnTo>
                  <a:pt x="36560" y="44721"/>
                </a:lnTo>
                <a:lnTo>
                  <a:pt x="42952" y="38177"/>
                </a:lnTo>
                <a:cubicBezTo>
                  <a:pt x="45158" y="35933"/>
                  <a:pt x="45995" y="32699"/>
                  <a:pt x="45158" y="29655"/>
                </a:cubicBezTo>
                <a:lnTo>
                  <a:pt x="40023" y="11204"/>
                </a:lnTo>
                <a:cubicBezTo>
                  <a:pt x="39186" y="8198"/>
                  <a:pt x="36789" y="5840"/>
                  <a:pt x="33745" y="5079"/>
                </a:cubicBezTo>
                <a:lnTo>
                  <a:pt x="15218" y="285"/>
                </a:lnTo>
                <a:cubicBezTo>
                  <a:pt x="14488" y="94"/>
                  <a:pt x="13748" y="0"/>
                  <a:pt x="13013" y="0"/>
                </a:cubicBezTo>
                <a:close/>
              </a:path>
            </a:pathLst>
          </a:custGeom>
          <a:solidFill>
            <a:srgbClr val="1242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>
            <a:spLocks noGrp="1"/>
          </p:cNvSpPr>
          <p:nvPr>
            <p:ph type="pic" idx="2"/>
          </p:nvPr>
        </p:nvSpPr>
        <p:spPr>
          <a:xfrm>
            <a:off x="1051200" y="1152000"/>
            <a:ext cx="3013200" cy="3297600"/>
          </a:xfrm>
          <a:prstGeom prst="roundRect">
            <a:avLst>
              <a:gd name="adj" fmla="val 8033"/>
            </a:avLst>
          </a:prstGeom>
          <a:noFill/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4949400" y="1158750"/>
            <a:ext cx="3733200" cy="39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85750" dist="76200" dir="2400000" algn="bl" rotWithShape="0">
              <a:srgbClr val="666666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949400" y="1734300"/>
            <a:ext cx="3733200" cy="39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85750" dist="76200" dir="2400000" algn="bl" rotWithShape="0">
              <a:srgbClr val="666666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4949400" y="2308100"/>
            <a:ext cx="3733200" cy="39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85750" dist="76200" dir="2400000" algn="bl" rotWithShape="0">
              <a:srgbClr val="666666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4949400" y="2881900"/>
            <a:ext cx="3733200" cy="39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85750" dist="76200" dir="2400000" algn="bl" rotWithShape="0">
              <a:srgbClr val="666666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949400" y="3455700"/>
            <a:ext cx="3733200" cy="39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85750" dist="76200" dir="2400000" algn="bl" rotWithShape="0">
              <a:srgbClr val="666666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949400" y="4036588"/>
            <a:ext cx="3733200" cy="39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outerShdw blurRad="285750" dist="76200" dir="2400000" algn="bl" rotWithShape="0">
              <a:srgbClr val="666666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5002450" y="1206100"/>
            <a:ext cx="330000" cy="308400"/>
          </a:xfrm>
          <a:prstGeom prst="roundRect">
            <a:avLst>
              <a:gd name="adj" fmla="val 16667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5002450" y="1205950"/>
            <a:ext cx="330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002450" y="1779900"/>
            <a:ext cx="330000" cy="308400"/>
          </a:xfrm>
          <a:prstGeom prst="roundRect">
            <a:avLst>
              <a:gd name="adj" fmla="val 16667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 txBox="1"/>
          <p:nvPr/>
        </p:nvSpPr>
        <p:spPr>
          <a:xfrm>
            <a:off x="5002450" y="1779750"/>
            <a:ext cx="330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5002450" y="2353700"/>
            <a:ext cx="330000" cy="308400"/>
          </a:xfrm>
          <a:prstGeom prst="roundRect">
            <a:avLst>
              <a:gd name="adj" fmla="val 16667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5002450" y="2353550"/>
            <a:ext cx="330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5002450" y="2927500"/>
            <a:ext cx="330000" cy="308400"/>
          </a:xfrm>
          <a:prstGeom prst="roundRect">
            <a:avLst>
              <a:gd name="adj" fmla="val 16667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5002450" y="3501300"/>
            <a:ext cx="330000" cy="308400"/>
          </a:xfrm>
          <a:prstGeom prst="roundRect">
            <a:avLst>
              <a:gd name="adj" fmla="val 16667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5002450" y="3501150"/>
            <a:ext cx="330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002450" y="4075100"/>
            <a:ext cx="330000" cy="308400"/>
          </a:xfrm>
          <a:prstGeom prst="roundRect">
            <a:avLst>
              <a:gd name="adj" fmla="val 16667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5002450" y="4074950"/>
            <a:ext cx="330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950000" y="421200"/>
            <a:ext cx="38808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5421600" y="1159200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3"/>
          </p:nvPr>
        </p:nvSpPr>
        <p:spPr>
          <a:xfrm>
            <a:off x="5421600" y="1733425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4"/>
          </p:nvPr>
        </p:nvSpPr>
        <p:spPr>
          <a:xfrm>
            <a:off x="5421600" y="2307663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5"/>
          </p:nvPr>
        </p:nvSpPr>
        <p:spPr>
          <a:xfrm>
            <a:off x="5421600" y="2881688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body" idx="6"/>
          </p:nvPr>
        </p:nvSpPr>
        <p:spPr>
          <a:xfrm>
            <a:off x="5421600" y="3459150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body" idx="7"/>
          </p:nvPr>
        </p:nvSpPr>
        <p:spPr>
          <a:xfrm>
            <a:off x="5421600" y="4036400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"/>
          <p:cNvSpPr txBox="1"/>
          <p:nvPr/>
        </p:nvSpPr>
        <p:spPr>
          <a:xfrm>
            <a:off x="5002450" y="2927350"/>
            <a:ext cx="330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1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Slide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>
            <a:spLocks noGrp="1"/>
          </p:cNvSpPr>
          <p:nvPr>
            <p:ph type="pic" idx="2"/>
          </p:nvPr>
        </p:nvSpPr>
        <p:spPr>
          <a:xfrm>
            <a:off x="2322000" y="1274400"/>
            <a:ext cx="2368800" cy="2592000"/>
          </a:xfrm>
          <a:prstGeom prst="roundRect">
            <a:avLst>
              <a:gd name="adj" fmla="val 8033"/>
            </a:avLst>
          </a:prstGeom>
          <a:noFill/>
          <a:ln>
            <a:noFill/>
          </a:ln>
        </p:spPr>
      </p:sp>
      <p:sp>
        <p:nvSpPr>
          <p:cNvPr id="45" name="Google Shape;45;p4"/>
          <p:cNvSpPr>
            <a:spLocks noGrp="1"/>
          </p:cNvSpPr>
          <p:nvPr>
            <p:ph type="pic" idx="3"/>
          </p:nvPr>
        </p:nvSpPr>
        <p:spPr>
          <a:xfrm>
            <a:off x="-417600" y="1274400"/>
            <a:ext cx="2368800" cy="2592000"/>
          </a:xfrm>
          <a:prstGeom prst="roundRect">
            <a:avLst>
              <a:gd name="adj" fmla="val 8033"/>
            </a:avLst>
          </a:prstGeom>
          <a:noFill/>
          <a:ln>
            <a:noFill/>
          </a:ln>
        </p:spPr>
      </p:sp>
      <p:sp>
        <p:nvSpPr>
          <p:cNvPr id="46" name="Google Shape;46;p4"/>
          <p:cNvSpPr/>
          <p:nvPr/>
        </p:nvSpPr>
        <p:spPr>
          <a:xfrm>
            <a:off x="4159550" y="-1339325"/>
            <a:ext cx="5117456" cy="6655801"/>
          </a:xfrm>
          <a:custGeom>
            <a:avLst/>
            <a:gdLst/>
            <a:ahLst/>
            <a:cxnLst/>
            <a:rect l="l" t="t" r="r" b="b"/>
            <a:pathLst>
              <a:path w="36067" h="46909" extrusionOk="0">
                <a:moveTo>
                  <a:pt x="36067" y="0"/>
                </a:moveTo>
                <a:lnTo>
                  <a:pt x="4604" y="19517"/>
                </a:lnTo>
                <a:cubicBezTo>
                  <a:pt x="1104" y="21685"/>
                  <a:pt x="1" y="26289"/>
                  <a:pt x="2169" y="29789"/>
                </a:cubicBezTo>
                <a:lnTo>
                  <a:pt x="12745" y="46909"/>
                </a:lnTo>
                <a:lnTo>
                  <a:pt x="36067" y="46909"/>
                </a:lnTo>
                <a:lnTo>
                  <a:pt x="36067" y="0"/>
                </a:lnTo>
                <a:close/>
              </a:path>
            </a:pathLst>
          </a:custGeom>
          <a:solidFill>
            <a:srgbClr val="1242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5025600" y="1796400"/>
            <a:ext cx="3758400" cy="19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5025600" y="1314000"/>
            <a:ext cx="37584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and Solution Slide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 rot="5400000" flipH="1">
            <a:off x="-111739" y="700986"/>
            <a:ext cx="4555674" cy="4429503"/>
          </a:xfrm>
          <a:custGeom>
            <a:avLst/>
            <a:gdLst/>
            <a:ahLst/>
            <a:cxnLst/>
            <a:rect l="l" t="t" r="r" b="b"/>
            <a:pathLst>
              <a:path w="45996" h="44721" extrusionOk="0">
                <a:moveTo>
                  <a:pt x="13013" y="0"/>
                </a:moveTo>
                <a:cubicBezTo>
                  <a:pt x="10683" y="0"/>
                  <a:pt x="8411" y="937"/>
                  <a:pt x="6734" y="2644"/>
                </a:cubicBezTo>
                <a:lnTo>
                  <a:pt x="0" y="9492"/>
                </a:lnTo>
                <a:lnTo>
                  <a:pt x="0" y="44721"/>
                </a:lnTo>
                <a:lnTo>
                  <a:pt x="36560" y="44721"/>
                </a:lnTo>
                <a:lnTo>
                  <a:pt x="42952" y="38177"/>
                </a:lnTo>
                <a:cubicBezTo>
                  <a:pt x="45158" y="35933"/>
                  <a:pt x="45995" y="32699"/>
                  <a:pt x="45158" y="29655"/>
                </a:cubicBezTo>
                <a:lnTo>
                  <a:pt x="40023" y="11204"/>
                </a:lnTo>
                <a:cubicBezTo>
                  <a:pt x="39186" y="8198"/>
                  <a:pt x="36789" y="5840"/>
                  <a:pt x="33745" y="5079"/>
                </a:cubicBezTo>
                <a:lnTo>
                  <a:pt x="15218" y="285"/>
                </a:lnTo>
                <a:cubicBezTo>
                  <a:pt x="14488" y="94"/>
                  <a:pt x="13748" y="0"/>
                  <a:pt x="13013" y="0"/>
                </a:cubicBezTo>
                <a:close/>
              </a:path>
            </a:pathLst>
          </a:custGeom>
          <a:solidFill>
            <a:srgbClr val="1242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5400000" flipH="1">
            <a:off x="8096538" y="-50887"/>
            <a:ext cx="4513472" cy="4464497"/>
          </a:xfrm>
          <a:custGeom>
            <a:avLst/>
            <a:gdLst/>
            <a:ahLst/>
            <a:cxnLst/>
            <a:rect l="l" t="t" r="r" b="b"/>
            <a:pathLst>
              <a:path w="45996" h="44721" extrusionOk="0">
                <a:moveTo>
                  <a:pt x="13013" y="0"/>
                </a:moveTo>
                <a:cubicBezTo>
                  <a:pt x="10683" y="0"/>
                  <a:pt x="8411" y="937"/>
                  <a:pt x="6734" y="2644"/>
                </a:cubicBezTo>
                <a:lnTo>
                  <a:pt x="0" y="9492"/>
                </a:lnTo>
                <a:lnTo>
                  <a:pt x="0" y="44721"/>
                </a:lnTo>
                <a:lnTo>
                  <a:pt x="36560" y="44721"/>
                </a:lnTo>
                <a:lnTo>
                  <a:pt x="42952" y="38177"/>
                </a:lnTo>
                <a:cubicBezTo>
                  <a:pt x="45158" y="35933"/>
                  <a:pt x="45995" y="32699"/>
                  <a:pt x="45158" y="29655"/>
                </a:cubicBezTo>
                <a:lnTo>
                  <a:pt x="40023" y="11204"/>
                </a:lnTo>
                <a:cubicBezTo>
                  <a:pt x="39186" y="8198"/>
                  <a:pt x="36789" y="5840"/>
                  <a:pt x="33745" y="5079"/>
                </a:cubicBezTo>
                <a:lnTo>
                  <a:pt x="15218" y="285"/>
                </a:lnTo>
                <a:cubicBezTo>
                  <a:pt x="14488" y="94"/>
                  <a:pt x="13748" y="0"/>
                  <a:pt x="13013" y="0"/>
                </a:cubicBezTo>
                <a:close/>
              </a:path>
            </a:pathLst>
          </a:custGeom>
          <a:solidFill>
            <a:srgbClr val="355EB2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>
            <a:spLocks noGrp="1"/>
          </p:cNvSpPr>
          <p:nvPr>
            <p:ph type="pic" idx="2"/>
          </p:nvPr>
        </p:nvSpPr>
        <p:spPr>
          <a:xfrm>
            <a:off x="374400" y="360000"/>
            <a:ext cx="3636000" cy="4424400"/>
          </a:xfrm>
          <a:prstGeom prst="roundRect">
            <a:avLst>
              <a:gd name="adj" fmla="val 8033"/>
            </a:avLst>
          </a:prstGeom>
          <a:noFill/>
          <a:ln>
            <a:noFill/>
          </a:ln>
        </p:spPr>
      </p:sp>
      <p:sp>
        <p:nvSpPr>
          <p:cNvPr id="53" name="Google Shape;53;p5"/>
          <p:cNvSpPr/>
          <p:nvPr/>
        </p:nvSpPr>
        <p:spPr>
          <a:xfrm>
            <a:off x="4243625" y="544200"/>
            <a:ext cx="3985200" cy="1876500"/>
          </a:xfrm>
          <a:prstGeom prst="roundRect">
            <a:avLst>
              <a:gd name="adj" fmla="val 7725"/>
            </a:avLst>
          </a:prstGeom>
          <a:solidFill>
            <a:srgbClr val="FFFFFF"/>
          </a:solidFill>
          <a:ln>
            <a:noFill/>
          </a:ln>
          <a:effectLst>
            <a:outerShdw blurRad="285750" dist="76200" dir="2400000" algn="bl" rotWithShape="0">
              <a:srgbClr val="666666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243625" y="2662775"/>
            <a:ext cx="3985200" cy="1876500"/>
          </a:xfrm>
          <a:prstGeom prst="roundRect">
            <a:avLst>
              <a:gd name="adj" fmla="val 7725"/>
            </a:avLst>
          </a:prstGeom>
          <a:solidFill>
            <a:srgbClr val="FFFFFF"/>
          </a:solidFill>
          <a:ln>
            <a:noFill/>
          </a:ln>
          <a:effectLst>
            <a:outerShdw blurRad="285750" dist="76200" dir="2400000" algn="bl" rotWithShape="0">
              <a:srgbClr val="666666">
                <a:alpha val="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292888" y="2662775"/>
            <a:ext cx="366900" cy="1876500"/>
          </a:xfrm>
          <a:prstGeom prst="roundRect">
            <a:avLst>
              <a:gd name="adj" fmla="val 16667"/>
            </a:avLst>
          </a:prstGeom>
          <a:solidFill>
            <a:srgbClr val="275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292875" y="544200"/>
            <a:ext cx="366900" cy="1876500"/>
          </a:xfrm>
          <a:prstGeom prst="roundRect">
            <a:avLst>
              <a:gd name="adj" fmla="val 16667"/>
            </a:avLst>
          </a:prstGeom>
          <a:solidFill>
            <a:srgbClr val="2754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4543200" y="842400"/>
            <a:ext cx="3387600" cy="12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3"/>
          </p:nvPr>
        </p:nvSpPr>
        <p:spPr>
          <a:xfrm>
            <a:off x="4543200" y="2959200"/>
            <a:ext cx="3387600" cy="12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4"/>
          </p:nvPr>
        </p:nvSpPr>
        <p:spPr>
          <a:xfrm rot="5400000">
            <a:off x="7538550" y="1301400"/>
            <a:ext cx="18756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1">
                <a:solidFill>
                  <a:schemeClr val="lt1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body" idx="5"/>
          </p:nvPr>
        </p:nvSpPr>
        <p:spPr>
          <a:xfrm rot="5400000">
            <a:off x="7538525" y="3417425"/>
            <a:ext cx="18756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 b="1">
                <a:solidFill>
                  <a:schemeClr val="lt1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 b="1">
                <a:solidFill>
                  <a:schemeClr val="lt1"/>
                </a:solidFill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 b="1">
                <a:solidFill>
                  <a:schemeClr val="lt1"/>
                </a:solidFill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ction Slide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 rot="2700000">
            <a:off x="-1040353" y="-1124882"/>
            <a:ext cx="7393226" cy="739301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" name="Google Shape;84;p7"/>
          <p:cNvSpPr>
            <a:spLocks noGrp="1"/>
          </p:cNvSpPr>
          <p:nvPr>
            <p:ph type="pic" idx="2"/>
          </p:nvPr>
        </p:nvSpPr>
        <p:spPr>
          <a:xfrm>
            <a:off x="5400000" y="874800"/>
            <a:ext cx="3103200" cy="3394800"/>
          </a:xfrm>
          <a:prstGeom prst="roundRect">
            <a:avLst>
              <a:gd name="adj" fmla="val 8033"/>
            </a:avLst>
          </a:prstGeom>
          <a:noFill/>
          <a:ln>
            <a:noFill/>
          </a:ln>
        </p:spPr>
      </p:sp>
      <p:sp>
        <p:nvSpPr>
          <p:cNvPr id="85" name="Google Shape;85;p7"/>
          <p:cNvSpPr/>
          <p:nvPr/>
        </p:nvSpPr>
        <p:spPr>
          <a:xfrm rot="2700000">
            <a:off x="497402" y="1935752"/>
            <a:ext cx="1184545" cy="1184545"/>
          </a:xfrm>
          <a:prstGeom prst="roundRect">
            <a:avLst>
              <a:gd name="adj" fmla="val 16667"/>
            </a:avLst>
          </a:prstGeom>
          <a:solidFill>
            <a:srgbClr val="355EB2">
              <a:alpha val="5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7"/>
          <p:cNvSpPr/>
          <p:nvPr/>
        </p:nvSpPr>
        <p:spPr>
          <a:xfrm rot="2700000">
            <a:off x="1861427" y="1935752"/>
            <a:ext cx="1184545" cy="1184545"/>
          </a:xfrm>
          <a:prstGeom prst="roundRect">
            <a:avLst>
              <a:gd name="adj" fmla="val 16667"/>
            </a:avLst>
          </a:prstGeom>
          <a:solidFill>
            <a:srgbClr val="355EB2">
              <a:alpha val="1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7"/>
          <p:cNvSpPr/>
          <p:nvPr/>
        </p:nvSpPr>
        <p:spPr>
          <a:xfrm rot="2700000">
            <a:off x="3225452" y="1935752"/>
            <a:ext cx="1184545" cy="1184545"/>
          </a:xfrm>
          <a:prstGeom prst="roundRect">
            <a:avLst>
              <a:gd name="adj" fmla="val 16667"/>
            </a:avLst>
          </a:prstGeom>
          <a:solidFill>
            <a:srgbClr val="355EB2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360000" y="669600"/>
            <a:ext cx="42120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title" idx="3"/>
          </p:nvPr>
        </p:nvSpPr>
        <p:spPr>
          <a:xfrm>
            <a:off x="500400" y="2422800"/>
            <a:ext cx="11376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title" idx="4"/>
          </p:nvPr>
        </p:nvSpPr>
        <p:spPr>
          <a:xfrm>
            <a:off x="1843200" y="2422800"/>
            <a:ext cx="11376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 idx="5"/>
          </p:nvPr>
        </p:nvSpPr>
        <p:spPr>
          <a:xfrm>
            <a:off x="3247200" y="2422800"/>
            <a:ext cx="1137600" cy="2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body" idx="1"/>
          </p:nvPr>
        </p:nvSpPr>
        <p:spPr>
          <a:xfrm>
            <a:off x="500400" y="3366000"/>
            <a:ext cx="11376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6"/>
          </p:nvPr>
        </p:nvSpPr>
        <p:spPr>
          <a:xfrm>
            <a:off x="1843200" y="3366000"/>
            <a:ext cx="11376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7"/>
          </p:nvPr>
        </p:nvSpPr>
        <p:spPr>
          <a:xfrm>
            <a:off x="3247200" y="3366000"/>
            <a:ext cx="1137600" cy="2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 Slide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 rot="-5400000">
            <a:off x="2462123" y="27454"/>
            <a:ext cx="6858924" cy="6669019"/>
          </a:xfrm>
          <a:custGeom>
            <a:avLst/>
            <a:gdLst/>
            <a:ahLst/>
            <a:cxnLst/>
            <a:rect l="l" t="t" r="r" b="b"/>
            <a:pathLst>
              <a:path w="45996" h="44721" extrusionOk="0">
                <a:moveTo>
                  <a:pt x="13013" y="0"/>
                </a:moveTo>
                <a:cubicBezTo>
                  <a:pt x="10683" y="0"/>
                  <a:pt x="8411" y="937"/>
                  <a:pt x="6734" y="2644"/>
                </a:cubicBezTo>
                <a:lnTo>
                  <a:pt x="0" y="9492"/>
                </a:lnTo>
                <a:lnTo>
                  <a:pt x="0" y="44721"/>
                </a:lnTo>
                <a:lnTo>
                  <a:pt x="36560" y="44721"/>
                </a:lnTo>
                <a:lnTo>
                  <a:pt x="42952" y="38177"/>
                </a:lnTo>
                <a:cubicBezTo>
                  <a:pt x="45158" y="35933"/>
                  <a:pt x="45995" y="32699"/>
                  <a:pt x="45158" y="29655"/>
                </a:cubicBezTo>
                <a:lnTo>
                  <a:pt x="40023" y="11204"/>
                </a:lnTo>
                <a:cubicBezTo>
                  <a:pt x="39186" y="8198"/>
                  <a:pt x="36789" y="5840"/>
                  <a:pt x="33745" y="5079"/>
                </a:cubicBezTo>
                <a:lnTo>
                  <a:pt x="15218" y="285"/>
                </a:lnTo>
                <a:cubicBezTo>
                  <a:pt x="14488" y="94"/>
                  <a:pt x="13748" y="0"/>
                  <a:pt x="13013" y="0"/>
                </a:cubicBezTo>
                <a:close/>
              </a:path>
            </a:pathLst>
          </a:custGeom>
          <a:solidFill>
            <a:srgbClr val="F5F7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"/>
          <p:cNvSpPr/>
          <p:nvPr/>
        </p:nvSpPr>
        <p:spPr>
          <a:xfrm rot="10800000" flipH="1">
            <a:off x="2571175" y="3259200"/>
            <a:ext cx="1485300" cy="655800"/>
          </a:xfrm>
          <a:prstGeom prst="round2SameRect">
            <a:avLst>
              <a:gd name="adj1" fmla="val 22602"/>
              <a:gd name="adj2" fmla="val 0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0"/>
          <p:cNvSpPr/>
          <p:nvPr/>
        </p:nvSpPr>
        <p:spPr>
          <a:xfrm rot="10800000" flipH="1">
            <a:off x="4704838" y="3259200"/>
            <a:ext cx="1485300" cy="655800"/>
          </a:xfrm>
          <a:prstGeom prst="round2SameRect">
            <a:avLst>
              <a:gd name="adj1" fmla="val 22602"/>
              <a:gd name="adj2" fmla="val 0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0"/>
          <p:cNvSpPr/>
          <p:nvPr/>
        </p:nvSpPr>
        <p:spPr>
          <a:xfrm rot="10800000" flipH="1">
            <a:off x="6838513" y="3259200"/>
            <a:ext cx="1485300" cy="655800"/>
          </a:xfrm>
          <a:prstGeom prst="round2SameRect">
            <a:avLst>
              <a:gd name="adj1" fmla="val 22602"/>
              <a:gd name="adj2" fmla="val 0"/>
            </a:avLst>
          </a:prstGeom>
          <a:solidFill>
            <a:srgbClr val="0031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" name="Google Shape;115;p10"/>
          <p:cNvSpPr>
            <a:spLocks noGrp="1"/>
          </p:cNvSpPr>
          <p:nvPr>
            <p:ph type="pic" idx="2"/>
          </p:nvPr>
        </p:nvSpPr>
        <p:spPr>
          <a:xfrm>
            <a:off x="2556000" y="1882800"/>
            <a:ext cx="1512000" cy="1558800"/>
          </a:xfrm>
          <a:prstGeom prst="roundRect">
            <a:avLst>
              <a:gd name="adj" fmla="val 8033"/>
            </a:avLst>
          </a:prstGeom>
          <a:noFill/>
          <a:ln>
            <a:noFill/>
          </a:ln>
        </p:spPr>
      </p:sp>
      <p:sp>
        <p:nvSpPr>
          <p:cNvPr id="116" name="Google Shape;116;p10"/>
          <p:cNvSpPr>
            <a:spLocks noGrp="1"/>
          </p:cNvSpPr>
          <p:nvPr>
            <p:ph type="pic" idx="3"/>
          </p:nvPr>
        </p:nvSpPr>
        <p:spPr>
          <a:xfrm>
            <a:off x="4691500" y="1882800"/>
            <a:ext cx="1512000" cy="1558800"/>
          </a:xfrm>
          <a:prstGeom prst="roundRect">
            <a:avLst>
              <a:gd name="adj" fmla="val 8033"/>
            </a:avLst>
          </a:prstGeom>
          <a:noFill/>
          <a:ln>
            <a:noFill/>
          </a:ln>
        </p:spPr>
      </p:sp>
      <p:sp>
        <p:nvSpPr>
          <p:cNvPr id="117" name="Google Shape;117;p10"/>
          <p:cNvSpPr>
            <a:spLocks noGrp="1"/>
          </p:cNvSpPr>
          <p:nvPr>
            <p:ph type="pic" idx="4"/>
          </p:nvPr>
        </p:nvSpPr>
        <p:spPr>
          <a:xfrm>
            <a:off x="6827000" y="1882800"/>
            <a:ext cx="1512000" cy="1558800"/>
          </a:xfrm>
          <a:prstGeom prst="roundRect">
            <a:avLst>
              <a:gd name="adj" fmla="val 8033"/>
            </a:avLst>
          </a:prstGeom>
          <a:noFill/>
          <a:ln>
            <a:noFill/>
          </a:ln>
        </p:spPr>
      </p:sp>
      <p:sp>
        <p:nvSpPr>
          <p:cNvPr id="118" name="Google Shape;118;p10"/>
          <p:cNvSpPr txBox="1">
            <a:spLocks noGrp="1"/>
          </p:cNvSpPr>
          <p:nvPr>
            <p:ph type="body" idx="1"/>
          </p:nvPr>
        </p:nvSpPr>
        <p:spPr>
          <a:xfrm>
            <a:off x="2570400" y="3441600"/>
            <a:ext cx="1486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●"/>
              <a:defRPr sz="1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●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●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9" name="Google Shape;119;p10"/>
          <p:cNvSpPr txBox="1">
            <a:spLocks noGrp="1"/>
          </p:cNvSpPr>
          <p:nvPr>
            <p:ph type="body" idx="5"/>
          </p:nvPr>
        </p:nvSpPr>
        <p:spPr>
          <a:xfrm>
            <a:off x="2570400" y="3643200"/>
            <a:ext cx="1486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6"/>
          </p:nvPr>
        </p:nvSpPr>
        <p:spPr>
          <a:xfrm>
            <a:off x="4704100" y="3441600"/>
            <a:ext cx="1486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●"/>
              <a:defRPr sz="1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●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●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21" name="Google Shape;121;p10"/>
          <p:cNvSpPr txBox="1">
            <a:spLocks noGrp="1"/>
          </p:cNvSpPr>
          <p:nvPr>
            <p:ph type="body" idx="7"/>
          </p:nvPr>
        </p:nvSpPr>
        <p:spPr>
          <a:xfrm>
            <a:off x="4704100" y="3643200"/>
            <a:ext cx="1486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body" idx="8"/>
          </p:nvPr>
        </p:nvSpPr>
        <p:spPr>
          <a:xfrm>
            <a:off x="6837800" y="3441600"/>
            <a:ext cx="1486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●"/>
              <a:defRPr sz="14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●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●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■"/>
              <a:defRPr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body" idx="9"/>
          </p:nvPr>
        </p:nvSpPr>
        <p:spPr>
          <a:xfrm>
            <a:off x="6837800" y="3643200"/>
            <a:ext cx="1486800" cy="2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3"/>
          </p:nvPr>
        </p:nvSpPr>
        <p:spPr>
          <a:xfrm>
            <a:off x="360000" y="2253600"/>
            <a:ext cx="1990800" cy="10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400"/>
              <a:buChar char="●"/>
              <a:defRPr sz="1400">
                <a:solidFill>
                  <a:srgbClr val="003190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●"/>
              <a:defRPr sz="1200">
                <a:solidFill>
                  <a:srgbClr val="003190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○"/>
              <a:defRPr sz="1200">
                <a:solidFill>
                  <a:srgbClr val="003190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1200"/>
              <a:buChar char="■"/>
              <a:defRPr sz="12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360000" y="669600"/>
            <a:ext cx="42120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190"/>
              </a:buClr>
              <a:buSzPts val="3600"/>
              <a:buNone/>
              <a:defRPr sz="3600">
                <a:solidFill>
                  <a:srgbClr val="00319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Sans"/>
              <a:buNone/>
              <a:defRPr sz="2800" b="1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147951" y="1598400"/>
            <a:ext cx="7691356" cy="19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 dirty="0" smtClean="0"/>
              <a:t>Accountability and Time Management </a:t>
            </a:r>
            <a:endParaRPr sz="2000" dirty="0"/>
          </a:p>
        </p:txBody>
      </p:sp>
      <p:sp>
        <p:nvSpPr>
          <p:cNvPr id="165" name="Google Shape;165;p14"/>
          <p:cNvSpPr txBox="1"/>
          <p:nvPr/>
        </p:nvSpPr>
        <p:spPr>
          <a:xfrm>
            <a:off x="136800" y="3104037"/>
            <a:ext cx="3878400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1242A4"/>
                </a:solidFill>
                <a:latin typeface="Poppins"/>
                <a:ea typeface="Poppins"/>
                <a:cs typeface="Poppins"/>
                <a:sym typeface="Poppins"/>
              </a:rPr>
              <a:t>Professional Practices</a:t>
            </a:r>
            <a:endParaRPr b="1" dirty="0">
              <a:solidFill>
                <a:srgbClr val="1242A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99" y="4226312"/>
            <a:ext cx="829516" cy="7807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936708" y="4571994"/>
            <a:ext cx="3980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Govt. Graduate College Samanabad Faisalabad</a:t>
            </a:r>
          </a:p>
          <a:p>
            <a:r>
              <a:rPr lang="en-US" sz="1000" dirty="0" smtClean="0"/>
              <a:t>Dept. of Computer Science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Benefits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111004"/>
            <a:ext cx="43748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Trust and Creditability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Improved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Enhanced Collaboration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Ethical Standards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Personal Growth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Efficient Problem Resolution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Organized Culture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Adaptability to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Stockholders satisfaction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Risk Mitigations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61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idx="2"/>
          </p:nvPr>
        </p:nvSpPr>
        <p:spPr/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503" t="5709" r="1322" b="2945"/>
          <a:stretch/>
        </p:blipFill>
        <p:spPr>
          <a:xfrm>
            <a:off x="-351692" y="0"/>
            <a:ext cx="949569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3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5025600" y="1964251"/>
            <a:ext cx="3758400" cy="19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It is rightly said “Time and Tide wait for none”. </a:t>
            </a:r>
          </a:p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 smtClean="0"/>
              <a:t>An </a:t>
            </a:r>
            <a:r>
              <a:rPr lang="en-US" dirty="0"/>
              <a:t>individual should understand the value of time for him to succeed in all aspects of life. </a:t>
            </a:r>
            <a:endParaRPr lang="en-US" dirty="0" smtClean="0"/>
          </a:p>
          <a:p>
            <a:pPr marL="171450" lvl="0" indent="-1714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en-US" dirty="0"/>
              <a:t>P</a:t>
            </a:r>
            <a:r>
              <a:rPr lang="en-US" dirty="0" smtClean="0"/>
              <a:t>eople </a:t>
            </a:r>
            <a:r>
              <a:rPr lang="en-US" dirty="0"/>
              <a:t>who waste time are the ones who fail to create an identity of their own</a:t>
            </a:r>
            <a:endParaRPr sz="1800" dirty="0"/>
          </a:p>
        </p:txBody>
      </p:sp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5025600" y="1388048"/>
            <a:ext cx="37584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640" u="sng" dirty="0" smtClean="0"/>
              <a:t>Time Management</a:t>
            </a:r>
            <a:endParaRPr sz="354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5759" y="178421"/>
            <a:ext cx="172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Time Management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r="4317"/>
          <a:stretch>
            <a:fillRect/>
          </a:stretch>
        </p:blipFill>
        <p:spPr>
          <a:xfrm>
            <a:off x="2322000" y="989392"/>
            <a:ext cx="2368800" cy="2592000"/>
          </a:xfrm>
        </p:spPr>
      </p:pic>
      <p:pic>
        <p:nvPicPr>
          <p:cNvPr id="11" name="Picture Placeholder 10"/>
          <p:cNvPicPr>
            <a:picLocks noGrp="1" noChangeAspect="1"/>
          </p:cNvPicPr>
          <p:nvPr>
            <p:ph type="pic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r="1571"/>
          <a:stretch>
            <a:fillRect/>
          </a:stretch>
        </p:blipFill>
        <p:spPr>
          <a:xfrm>
            <a:off x="-468625" y="989013"/>
            <a:ext cx="2368550" cy="2592387"/>
          </a:xfrm>
        </p:spPr>
      </p:pic>
    </p:spTree>
    <p:extLst>
      <p:ext uri="{BB962C8B-B14F-4D97-AF65-F5344CB8AC3E}">
        <p14:creationId xmlns:p14="http://schemas.microsoft.com/office/powerpoint/2010/main" val="47535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69995" y="372717"/>
            <a:ext cx="4841392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 dirty="0" smtClean="0">
                <a:solidFill>
                  <a:srgbClr val="1242A4"/>
                </a:solidFill>
              </a:rPr>
              <a:t>What is Time Management</a:t>
            </a:r>
            <a:r>
              <a:rPr lang="en-GB" sz="2640" dirty="0" smtClean="0">
                <a:solidFill>
                  <a:srgbClr val="FF0000"/>
                </a:solidFill>
              </a:rPr>
              <a:t>?</a:t>
            </a:r>
            <a:endParaRPr sz="354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3195" y="3063833"/>
            <a:ext cx="6139543" cy="961902"/>
          </a:xfrm>
          <a:prstGeom prst="rect">
            <a:avLst/>
          </a:prstGeom>
          <a:solidFill>
            <a:srgbClr val="F5F7FB"/>
          </a:solidFill>
          <a:ln>
            <a:solidFill>
              <a:srgbClr val="F5F7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9995" y="1306577"/>
            <a:ext cx="39901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Time management refers to;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Managing </a:t>
            </a:r>
            <a:r>
              <a:rPr lang="en-US" sz="1800" dirty="0"/>
              <a:t>time effectively, so that the </a:t>
            </a:r>
            <a:r>
              <a:rPr lang="en-US" sz="1800" dirty="0">
                <a:solidFill>
                  <a:srgbClr val="FF0000"/>
                </a:solidFill>
              </a:rPr>
              <a:t>right time</a:t>
            </a:r>
            <a:r>
              <a:rPr lang="en-US" sz="1800" dirty="0"/>
              <a:t> is allocated to the </a:t>
            </a:r>
            <a:r>
              <a:rPr lang="en-US" sz="1800" dirty="0">
                <a:solidFill>
                  <a:srgbClr val="FF0000"/>
                </a:solidFill>
              </a:rPr>
              <a:t>right activity</a:t>
            </a:r>
            <a:r>
              <a:rPr lang="en-US" sz="18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sz="1800" dirty="0" smtClean="0"/>
              <a:t>Making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best use of time</a:t>
            </a:r>
            <a:r>
              <a:rPr lang="en-US" sz="1800" dirty="0"/>
              <a:t>, as time is always </a:t>
            </a:r>
            <a:r>
              <a:rPr lang="en-US" sz="1800" dirty="0" smtClean="0"/>
              <a:t>limited.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67634" y="178421"/>
            <a:ext cx="172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Time Management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169995" y="372717"/>
            <a:ext cx="4841392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40" dirty="0" smtClean="0">
                <a:solidFill>
                  <a:srgbClr val="1242A4"/>
                </a:solidFill>
              </a:rPr>
              <a:t>Cont. …</a:t>
            </a:r>
            <a:endParaRPr sz="354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3195" y="3063833"/>
            <a:ext cx="6139543" cy="961902"/>
          </a:xfrm>
          <a:prstGeom prst="rect">
            <a:avLst/>
          </a:prstGeom>
          <a:solidFill>
            <a:srgbClr val="F5F7FB"/>
          </a:solidFill>
          <a:ln>
            <a:solidFill>
              <a:srgbClr val="F5F7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9995" y="1306577"/>
            <a:ext cx="75370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Effective </a:t>
            </a:r>
            <a:r>
              <a:rPr lang="en-US" sz="1800" dirty="0"/>
              <a:t>time management allows individuals to assign specific time to activities as per their importance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 	</a:t>
            </a:r>
            <a:r>
              <a:rPr lang="en-US" dirty="0" smtClean="0"/>
              <a:t>– </a:t>
            </a:r>
            <a:r>
              <a:rPr lang="en-US" dirty="0"/>
              <a:t>Ask yourself “which activity is more important? How much </a:t>
            </a:r>
            <a:r>
              <a:rPr lang="en-US" dirty="0" smtClean="0"/>
              <a:t>			time </a:t>
            </a:r>
            <a:r>
              <a:rPr lang="en-US" dirty="0"/>
              <a:t>should be allocated to</a:t>
            </a:r>
            <a:r>
              <a:rPr lang="en-US" dirty="0" smtClean="0"/>
              <a:t>?”</a:t>
            </a:r>
          </a:p>
          <a:p>
            <a:r>
              <a:rPr lang="en-US" dirty="0" smtClean="0"/>
              <a:t>	 </a:t>
            </a:r>
            <a:r>
              <a:rPr lang="en-US" dirty="0"/>
              <a:t>– Know which work should be done earlier and which can be </a:t>
            </a:r>
            <a:r>
              <a:rPr lang="en-US" dirty="0" smtClean="0"/>
              <a:t>			done </a:t>
            </a:r>
            <a:r>
              <a:rPr lang="en-US" dirty="0"/>
              <a:t>a little later.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Time </a:t>
            </a:r>
            <a:r>
              <a:rPr lang="en-US" sz="1800" dirty="0"/>
              <a:t>Management plays a very important role, not only in organizations, but also in our personal lives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59" y="178421"/>
            <a:ext cx="172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Time Management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32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19449" y="421200"/>
            <a:ext cx="6111351" cy="561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 Management Includes: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Effective Planning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Setting Goals and Objectives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Setting Deadlines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Delegation of Responsibilities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6"/>
          </p:nvPr>
        </p:nvSpPr>
        <p:spPr>
          <a:xfrm>
            <a:off x="5421599" y="3459150"/>
            <a:ext cx="3627397" cy="399600"/>
          </a:xfrm>
        </p:spPr>
        <p:txBody>
          <a:bodyPr>
            <a:noAutofit/>
          </a:bodyPr>
          <a:lstStyle/>
          <a:p>
            <a:r>
              <a:rPr lang="en-US" sz="1300" dirty="0"/>
              <a:t>Prioritizing </a:t>
            </a:r>
            <a:r>
              <a:rPr lang="en-US" sz="1300" dirty="0" smtClean="0"/>
              <a:t>Tasks</a:t>
            </a:r>
            <a:endParaRPr lang="en-US" sz="13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7"/>
          </p:nvPr>
        </p:nvSpPr>
        <p:spPr>
          <a:xfrm>
            <a:off x="5421600" y="4036400"/>
            <a:ext cx="3627396" cy="399600"/>
          </a:xfrm>
        </p:spPr>
        <p:txBody>
          <a:bodyPr>
            <a:noAutofit/>
          </a:bodyPr>
          <a:lstStyle/>
          <a:p>
            <a:r>
              <a:rPr lang="en-US" sz="1300" dirty="0"/>
              <a:t>Spending the right time on the right activity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59" y="178421"/>
            <a:ext cx="172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Time Management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1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3247" y="0"/>
            <a:ext cx="4690753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53247" y="360000"/>
            <a:ext cx="441762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1- Effective Planning </a:t>
            </a:r>
            <a:endParaRPr lang="en-US" sz="36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Plan </a:t>
            </a:r>
            <a:r>
              <a:rPr lang="en-US" sz="1800" dirty="0"/>
              <a:t>your day well in advance</a:t>
            </a:r>
            <a:r>
              <a:rPr lang="en-US" dirty="0"/>
              <a:t>. </a:t>
            </a:r>
          </a:p>
          <a:p>
            <a:r>
              <a:rPr lang="en-US" dirty="0"/>
              <a:t> </a:t>
            </a:r>
            <a:r>
              <a:rPr lang="en-US" dirty="0" smtClean="0"/>
              <a:t>        1. Prepare </a:t>
            </a:r>
            <a:r>
              <a:rPr lang="en-US" dirty="0"/>
              <a:t>a To Do List or a “TASK PLAN”. </a:t>
            </a:r>
            <a:endParaRPr lang="en-US" dirty="0" smtClean="0"/>
          </a:p>
          <a:p>
            <a:r>
              <a:rPr lang="en-US" dirty="0" smtClean="0"/>
              <a:t>         2. Order </a:t>
            </a:r>
            <a:r>
              <a:rPr lang="en-US" dirty="0"/>
              <a:t>activities according to their priority.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3. Allocate </a:t>
            </a:r>
            <a:r>
              <a:rPr lang="en-US" dirty="0"/>
              <a:t>suitable time to each </a:t>
            </a:r>
            <a:r>
              <a:rPr lang="en-US" dirty="0" smtClean="0"/>
              <a:t>activity.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Complete </a:t>
            </a:r>
            <a:r>
              <a:rPr lang="en-US" sz="1800" dirty="0"/>
              <a:t>pending tasks one by one. </a:t>
            </a:r>
            <a:endParaRPr lang="en-US" sz="1800" dirty="0" smtClean="0"/>
          </a:p>
          <a:p>
            <a:r>
              <a:rPr lang="en-US" dirty="0" smtClean="0"/>
              <a:t>	– </a:t>
            </a:r>
            <a:r>
              <a:rPr lang="en-US" dirty="0"/>
              <a:t>Do not begin fresh work unless you </a:t>
            </a:r>
            <a:r>
              <a:rPr lang="en-US" dirty="0" smtClean="0"/>
              <a:t>               	have </a:t>
            </a:r>
            <a:r>
              <a:rPr lang="en-US" dirty="0"/>
              <a:t>finished your previous task.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Tick </a:t>
            </a:r>
            <a:r>
              <a:rPr lang="en-US" sz="1800" dirty="0"/>
              <a:t>the ones you have already completed.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Ensure </a:t>
            </a:r>
            <a:r>
              <a:rPr lang="en-US" sz="1800" dirty="0"/>
              <a:t>you finish tasks within the stipulated time frame.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57306" t="39194" r="15787" b="24442"/>
          <a:stretch/>
        </p:blipFill>
        <p:spPr>
          <a:xfrm>
            <a:off x="676894" y="360000"/>
            <a:ext cx="3503221" cy="3606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3247" y="0"/>
            <a:ext cx="4690753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53247" y="360000"/>
            <a:ext cx="44176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2- Setting Goals and Objectives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Working without goals and targets in an organization would be similar to a situation where the captain of the ship loses his way in the </a:t>
            </a:r>
            <a:r>
              <a:rPr lang="en-US" sz="1800" dirty="0" smtClean="0"/>
              <a:t>sea.</a:t>
            </a:r>
            <a:r>
              <a:rPr lang="en-US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Set targets for yourself and make sure they are realistic and achievable.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4139" t="50720" r="16031" b="20384"/>
          <a:stretch/>
        </p:blipFill>
        <p:spPr>
          <a:xfrm>
            <a:off x="771896" y="360000"/>
            <a:ext cx="3408219" cy="34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3247" y="0"/>
            <a:ext cx="4690753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53247" y="360000"/>
            <a:ext cx="44176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3- Setting Deadlines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Ask yourself “how much time needs to be devoted to a particular task</a:t>
            </a:r>
            <a:r>
              <a:rPr lang="en-US" sz="1800" dirty="0" smtClean="0"/>
              <a:t>?”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Set deadlines for every task, and be committed to.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dirty="0" smtClean="0"/>
              <a:t>– </a:t>
            </a:r>
            <a:r>
              <a:rPr lang="en-US" dirty="0"/>
              <a:t>Do not wait for your superiors </a:t>
            </a:r>
            <a:r>
              <a:rPr lang="en-US" dirty="0" smtClean="0"/>
              <a:t>to </a:t>
            </a:r>
            <a:r>
              <a:rPr lang="en-US" dirty="0"/>
              <a:t>ask you </a:t>
            </a:r>
            <a:r>
              <a:rPr lang="en-US" dirty="0" smtClean="0"/>
              <a:t>	every </a:t>
            </a:r>
            <a:r>
              <a:rPr lang="en-US" dirty="0"/>
              <a:t>time.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– </a:t>
            </a:r>
            <a:r>
              <a:rPr lang="en-US" dirty="0"/>
              <a:t>Learn to be self driven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2922" t="48610" r="15666" b="14377"/>
          <a:stretch/>
        </p:blipFill>
        <p:spPr>
          <a:xfrm>
            <a:off x="843148" y="360000"/>
            <a:ext cx="3336967" cy="30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2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3247" y="0"/>
            <a:ext cx="4690753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53247" y="360000"/>
            <a:ext cx="44176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4- Delegation of Responsibilities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Don’t do everything on your own, there are other people as well</a:t>
            </a:r>
            <a:r>
              <a:rPr lang="en-US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Roles and responsibilities should be delegated to employees according to their interest and specialization to ensure they would finish within deadlines</a:t>
            </a:r>
            <a:r>
              <a:rPr lang="en-US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An employee who does not have enough knowledge needs more time than someone who knows the work well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8036" t="40980" r="16639" b="34994"/>
          <a:stretch/>
        </p:blipFill>
        <p:spPr>
          <a:xfrm>
            <a:off x="902525" y="360000"/>
            <a:ext cx="3277590" cy="30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12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>
            <a:spLocks noGrp="1"/>
          </p:cNvSpPr>
          <p:nvPr>
            <p:ph type="body" idx="1"/>
          </p:nvPr>
        </p:nvSpPr>
        <p:spPr>
          <a:xfrm>
            <a:off x="5421600" y="1170348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 smtClean="0"/>
              <a:t>Intro to Accountability</a:t>
            </a:r>
            <a:endParaRPr b="1" dirty="0"/>
          </a:p>
        </p:txBody>
      </p:sp>
      <p:sp>
        <p:nvSpPr>
          <p:cNvPr id="173" name="Google Shape;173;p15"/>
          <p:cNvSpPr txBox="1">
            <a:spLocks noGrp="1"/>
          </p:cNvSpPr>
          <p:nvPr>
            <p:ph type="body" idx="3"/>
          </p:nvPr>
        </p:nvSpPr>
        <p:spPr>
          <a:xfrm>
            <a:off x="5421600" y="1733425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/>
              <a:t>Significance &amp; Components</a:t>
            </a:r>
            <a:endParaRPr dirty="0"/>
          </a:p>
        </p:txBody>
      </p:sp>
      <p:sp>
        <p:nvSpPr>
          <p:cNvPr id="174" name="Google Shape;174;p15"/>
          <p:cNvSpPr txBox="1">
            <a:spLocks noGrp="1"/>
          </p:cNvSpPr>
          <p:nvPr>
            <p:ph type="body" idx="4"/>
          </p:nvPr>
        </p:nvSpPr>
        <p:spPr>
          <a:xfrm>
            <a:off x="5421600" y="2307663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smtClean="0"/>
              <a:t>Benefits </a:t>
            </a:r>
            <a:endParaRPr dirty="0"/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5"/>
          </p:nvPr>
        </p:nvSpPr>
        <p:spPr>
          <a:xfrm>
            <a:off x="5421600" y="2881688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 smtClean="0"/>
              <a:t>Intro to Time Management</a:t>
            </a:r>
            <a:endParaRPr b="1" dirty="0"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6"/>
          </p:nvPr>
        </p:nvSpPr>
        <p:spPr>
          <a:xfrm>
            <a:off x="5421600" y="3459150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 smtClean="0"/>
              <a:t>Time Management Techniques</a:t>
            </a:r>
            <a:endParaRPr dirty="0"/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7"/>
          </p:nvPr>
        </p:nvSpPr>
        <p:spPr>
          <a:xfrm>
            <a:off x="5421600" y="4036400"/>
            <a:ext cx="3261600" cy="39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dirty="0" smtClean="0"/>
              <a:t>Benefits</a:t>
            </a:r>
            <a:endParaRPr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r="4309"/>
          <a:stretch>
            <a:fillRect/>
          </a:stretch>
        </p:blipFill>
        <p:spPr>
          <a:xfrm>
            <a:off x="802888" y="839169"/>
            <a:ext cx="3702205" cy="3596831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3247" y="0"/>
            <a:ext cx="4690753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53247" y="360000"/>
            <a:ext cx="4417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5- Priorities Tasks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Prioritize tasks as per their importance and urgency. </a:t>
            </a:r>
            <a:endParaRPr lang="en-US" sz="1800" dirty="0" smtClean="0"/>
          </a:p>
          <a:p>
            <a:r>
              <a:rPr lang="en-US" sz="1800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Know the difference between </a:t>
            </a:r>
            <a:r>
              <a:rPr lang="en-US" dirty="0" smtClean="0"/>
              <a:t>	important </a:t>
            </a:r>
            <a:r>
              <a:rPr lang="en-US" dirty="0"/>
              <a:t>and urgent work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Identify which tasks should be done along the day, and during the </a:t>
            </a:r>
            <a:r>
              <a:rPr lang="en-US" sz="1800" dirty="0" smtClean="0"/>
              <a:t>month.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48904" t="45039" r="15787" b="19571"/>
          <a:stretch/>
        </p:blipFill>
        <p:spPr>
          <a:xfrm>
            <a:off x="736271" y="360000"/>
            <a:ext cx="3443844" cy="32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44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53247" y="0"/>
            <a:ext cx="4690753" cy="51435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53247" y="360000"/>
            <a:ext cx="441762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6- Spending the right time on right activity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Develop the habit of doing the right thing at the right time</a:t>
            </a:r>
            <a:r>
              <a:rPr lang="en-US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Work done at the wrong time is not of much use</a:t>
            </a:r>
            <a:r>
              <a:rPr lang="en-US" sz="1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Keep some time separate for your personal calls or checking updates on Face book or Twitter.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dirty="0" smtClean="0"/>
              <a:t>– </a:t>
            </a:r>
            <a:r>
              <a:rPr lang="en-US" dirty="0"/>
              <a:t>After all human being is not a </a:t>
            </a:r>
            <a:r>
              <a:rPr lang="en-US" dirty="0" smtClean="0"/>
              <a:t>	machine</a:t>
            </a:r>
            <a:r>
              <a:rPr lang="en-US" dirty="0"/>
              <a:t>. 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6940" t="41954" r="16275" b="30286"/>
          <a:stretch/>
        </p:blipFill>
        <p:spPr>
          <a:xfrm>
            <a:off x="653144" y="359999"/>
            <a:ext cx="3526972" cy="32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7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2154" y="2116853"/>
            <a:ext cx="4341716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Time Management Techniques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291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Set Your Priorities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336634"/>
            <a:ext cx="4374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Prepare a “To Do” List or a “Task Plan” to jot down tasks you need to complete against the time slot assigned to each activity.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High priority tasks must be written on top followed by tasks which can be done a little later.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Make sure you stick to your task list.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4627" t="40818" r="16031" b="17375"/>
          <a:stretch/>
        </p:blipFill>
        <p:spPr>
          <a:xfrm>
            <a:off x="5688282" y="1074292"/>
            <a:ext cx="2861953" cy="30583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478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753972"/>
            <a:ext cx="6437855" cy="7185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Finish Your Assignments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on Time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704768"/>
            <a:ext cx="437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Tick the tasks you have already</a:t>
            </a:r>
          </a:p>
          <a:p>
            <a:r>
              <a:rPr lang="en-US" sz="1800" dirty="0" smtClean="0"/>
              <a:t>Finished.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261" t="37895" r="13109" b="14865"/>
          <a:stretch/>
        </p:blipFill>
        <p:spPr>
          <a:xfrm>
            <a:off x="5759532" y="1113255"/>
            <a:ext cx="3182587" cy="34557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0342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6" y="753972"/>
            <a:ext cx="4912456" cy="7185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Differentiate b/w Urgent and Important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616" y="1645391"/>
            <a:ext cx="4374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Important “ … of great significance or value”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Urgent “ … requiring immediate action or attention”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Do not wait for your </a:t>
            </a:r>
            <a:r>
              <a:rPr lang="en-US" sz="1800" dirty="0" smtClean="0">
                <a:solidFill>
                  <a:srgbClr val="FF0000"/>
                </a:solidFill>
              </a:rPr>
              <a:t>Boss’s Reminders.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61323" t="37084" r="8482" b="10805"/>
          <a:stretch/>
        </p:blipFill>
        <p:spPr>
          <a:xfrm>
            <a:off x="5842660" y="899498"/>
            <a:ext cx="2945082" cy="38119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498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6" y="753972"/>
            <a:ext cx="4912456" cy="7185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Stay Focused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704768"/>
            <a:ext cx="4374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While doing an urgent job, do not leave your work station.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/>
              <a:t>Going for strolls in the middle of an urgent work breaks continuity and makes you loose focus.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3044" t="39681" r="8604" b="14539"/>
          <a:stretch/>
        </p:blipFill>
        <p:spPr>
          <a:xfrm>
            <a:off x="5403273" y="1113255"/>
            <a:ext cx="3740727" cy="33488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80925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6" y="753972"/>
            <a:ext cx="4912456" cy="7185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Add Life to Work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704768"/>
            <a:ext cx="43748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In your daily schedule, you should include time for:</a:t>
            </a:r>
          </a:p>
          <a:p>
            <a:pPr lvl="2"/>
            <a:r>
              <a:rPr lang="en-US" sz="1800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Tea </a:t>
            </a:r>
            <a:r>
              <a:rPr lang="en-US" dirty="0" smtClean="0"/>
              <a:t>breaks</a:t>
            </a:r>
          </a:p>
          <a:p>
            <a:pPr lvl="2"/>
            <a:r>
              <a:rPr lang="en-US" dirty="0" smtClean="0"/>
              <a:t>	– </a:t>
            </a:r>
            <a:r>
              <a:rPr lang="en-US" dirty="0"/>
              <a:t>Net surfing </a:t>
            </a:r>
            <a:endParaRPr lang="en-US" dirty="0" smtClean="0"/>
          </a:p>
          <a:p>
            <a:pPr lvl="2"/>
            <a:r>
              <a:rPr lang="en-US" dirty="0" smtClean="0"/>
              <a:t>	– </a:t>
            </a:r>
            <a:r>
              <a:rPr lang="en-US" dirty="0"/>
              <a:t>Personal calls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6331" t="45525" r="8604" b="19572"/>
          <a:stretch/>
        </p:blipFill>
        <p:spPr>
          <a:xfrm>
            <a:off x="4975762" y="1113255"/>
            <a:ext cx="3885462" cy="290060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8781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6" y="753972"/>
            <a:ext cx="4912456" cy="7185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6. Don’t Overload Yourself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704768"/>
            <a:ext cx="437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Say a firm “no” to your boss if you feel you would not be able to complete a certain assignment within the assignment deadline.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6696" t="38545" r="3978" b="14377"/>
          <a:stretch/>
        </p:blipFill>
        <p:spPr>
          <a:xfrm>
            <a:off x="5142015" y="875749"/>
            <a:ext cx="3835731" cy="34438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23109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6" y="753972"/>
            <a:ext cx="4912456" cy="71856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Be Disciplined and Punctual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704768"/>
            <a:ext cx="437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Avoid taking unnecessary leaves from 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Reach work on time as it helps you to plan your day better.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7427" t="31889" r="16396" b="15188"/>
          <a:stretch/>
        </p:blipFill>
        <p:spPr>
          <a:xfrm>
            <a:off x="6020789" y="753972"/>
            <a:ext cx="2553195" cy="38713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414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535" b="13535"/>
          <a:stretch/>
        </p:blipFill>
        <p:spPr>
          <a:xfrm>
            <a:off x="2322000" y="1062529"/>
            <a:ext cx="2368800" cy="2592000"/>
          </a:xfrm>
          <a:prstGeom prst="roundRect">
            <a:avLst>
              <a:gd name="adj" fmla="val 16667"/>
            </a:avLst>
          </a:prstGeom>
        </p:spPr>
      </p:pic>
      <p:pic>
        <p:nvPicPr>
          <p:cNvPr id="183" name="Google Shape;183;p16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9793" b="9801"/>
          <a:stretch/>
        </p:blipFill>
        <p:spPr>
          <a:xfrm>
            <a:off x="-417600" y="1017925"/>
            <a:ext cx="2368800" cy="2592000"/>
          </a:xfrm>
          <a:prstGeom prst="roundRect">
            <a:avLst>
              <a:gd name="adj" fmla="val 16667"/>
            </a:avLst>
          </a:prstGeom>
        </p:spPr>
      </p:pic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5025600" y="1798000"/>
            <a:ext cx="3758400" cy="19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/>
              <a:t>Accountability </a:t>
            </a:r>
            <a:r>
              <a:rPr lang="en-US" dirty="0" smtClean="0"/>
              <a:t>refers </a:t>
            </a:r>
            <a:r>
              <a:rPr lang="en-US" dirty="0"/>
              <a:t>to the obligation and responsibility that individuals and organizations have to answer for their actions, decisions, and performance in a reliable and transparent manner. It involves being answerable for </a:t>
            </a:r>
            <a:r>
              <a:rPr lang="en-US" dirty="0" smtClean="0"/>
              <a:t>both of  the </a:t>
            </a:r>
            <a:r>
              <a:rPr lang="en-US" dirty="0"/>
              <a:t>successes and failures.</a:t>
            </a:r>
            <a:endParaRPr sz="1800" dirty="0"/>
          </a:p>
        </p:txBody>
      </p:sp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5025600" y="1364297"/>
            <a:ext cx="3758400" cy="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640" u="sng" dirty="0" smtClean="0"/>
              <a:t>Accountability</a:t>
            </a:r>
            <a:endParaRPr sz="354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55759" y="178421"/>
            <a:ext cx="163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6" y="753972"/>
            <a:ext cx="4912456" cy="71856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8. Enjoy Your Work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704768"/>
            <a:ext cx="437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Do not treat your organization as a mere source of money, change your attitude.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Avoid playing games on computer or cell phones during office hours, it is unprofessional.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 smtClean="0"/>
              <a:t>Don not work only when your boss is around, taking ownership of work pays you in the long run.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4383" t="43740" r="16031" b="23955"/>
          <a:stretch/>
        </p:blipFill>
        <p:spPr>
          <a:xfrm>
            <a:off x="5628902" y="1330037"/>
            <a:ext cx="2885705" cy="268382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774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Benefits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111004"/>
            <a:ext cx="4374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Make you Punctual and Disciplined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Make you more Organized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Boosts your confidence and Morale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Reduce Time to Reach Goals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Make you Plan Better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Reduces Stress &amp; Anxiety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Better Prioritizing of Tasks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2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Significance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5" y="1144459"/>
            <a:ext cx="473171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 the workplace, accountability is important </a:t>
            </a:r>
          </a:p>
          <a:p>
            <a:r>
              <a:rPr lang="en-US" b="1" dirty="0" smtClean="0"/>
              <a:t>because </a:t>
            </a:r>
            <a:r>
              <a:rPr lang="en-US" b="1" dirty="0"/>
              <a:t>it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Encourages Hard Work</a:t>
            </a:r>
          </a:p>
          <a:p>
            <a:r>
              <a:rPr lang="en-US" dirty="0"/>
              <a:t>Accountability makes </a:t>
            </a:r>
            <a:r>
              <a:rPr lang="en-US" dirty="0">
                <a:solidFill>
                  <a:srgbClr val="FF0000"/>
                </a:solidFill>
              </a:rPr>
              <a:t>team members </a:t>
            </a:r>
            <a:r>
              <a:rPr lang="en-US" dirty="0"/>
              <a:t>feel secure in knowing that their colleagues will take responsibility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their </a:t>
            </a:r>
            <a:r>
              <a:rPr lang="en-US" dirty="0">
                <a:solidFill>
                  <a:srgbClr val="FF0000"/>
                </a:solidFill>
              </a:rPr>
              <a:t>commitments</a:t>
            </a:r>
            <a:r>
              <a:rPr lang="en-US" dirty="0"/>
              <a:t> and deliver on their </a:t>
            </a:r>
            <a:r>
              <a:rPr lang="en-US" dirty="0">
                <a:solidFill>
                  <a:srgbClr val="FF0000"/>
                </a:solidFill>
              </a:rPr>
              <a:t>promises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Promotes </a:t>
            </a:r>
            <a:r>
              <a:rPr lang="en-US" b="1" dirty="0"/>
              <a:t>trust and transparency</a:t>
            </a:r>
          </a:p>
          <a:p>
            <a:r>
              <a:rPr lang="en-US" dirty="0"/>
              <a:t>When people know they can </a:t>
            </a:r>
            <a:r>
              <a:rPr lang="en-US" dirty="0">
                <a:solidFill>
                  <a:srgbClr val="FF0000"/>
                </a:solidFill>
              </a:rPr>
              <a:t>count on you</a:t>
            </a:r>
            <a:r>
              <a:rPr lang="en-US" dirty="0"/>
              <a:t>, </a:t>
            </a:r>
            <a:r>
              <a:rPr lang="en-US" dirty="0" smtClean="0"/>
              <a:t>they'll</a:t>
            </a:r>
          </a:p>
          <a:p>
            <a:r>
              <a:rPr lang="en-US" dirty="0" smtClean="0"/>
              <a:t>want </a:t>
            </a:r>
            <a:r>
              <a:rPr lang="en-US" dirty="0"/>
              <a:t>to follow your </a:t>
            </a:r>
            <a:r>
              <a:rPr lang="en-US" dirty="0">
                <a:solidFill>
                  <a:srgbClr val="FF0000"/>
                </a:solidFill>
              </a:rPr>
              <a:t>lead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Prevents </a:t>
            </a:r>
            <a:r>
              <a:rPr lang="en-US" b="1" dirty="0"/>
              <a:t>managers from taking advantage of </a:t>
            </a:r>
            <a:r>
              <a:rPr lang="en-US" b="1" dirty="0" smtClean="0"/>
              <a:t>employees</a:t>
            </a:r>
          </a:p>
          <a:p>
            <a:r>
              <a:rPr lang="en-US" dirty="0"/>
              <a:t>Accountability can also </a:t>
            </a:r>
            <a:r>
              <a:rPr lang="en-US" dirty="0">
                <a:solidFill>
                  <a:srgbClr val="FF0000"/>
                </a:solidFill>
              </a:rPr>
              <a:t>eliminate</a:t>
            </a:r>
            <a:r>
              <a:rPr lang="en-US" dirty="0"/>
              <a:t> the time and effort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spend on </a:t>
            </a:r>
            <a:r>
              <a:rPr lang="en-US" dirty="0">
                <a:solidFill>
                  <a:srgbClr val="FF0000"/>
                </a:solidFill>
              </a:rPr>
              <a:t>distracting activities </a:t>
            </a:r>
            <a:r>
              <a:rPr lang="en-US" dirty="0"/>
              <a:t>and other </a:t>
            </a:r>
            <a:endParaRPr lang="en-US" dirty="0" smtClean="0"/>
          </a:p>
          <a:p>
            <a:r>
              <a:rPr lang="en-US" dirty="0" smtClean="0"/>
              <a:t>unproductive </a:t>
            </a:r>
            <a:r>
              <a:rPr lang="en-US" dirty="0"/>
              <a:t>behavior.</a:t>
            </a:r>
            <a:endParaRPr lang="en-US" b="1" dirty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66" y="892273"/>
            <a:ext cx="3193895" cy="3193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0301" y="1570093"/>
            <a:ext cx="6133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/>
              <a:t>!</a:t>
            </a:r>
            <a:endParaRPr lang="en-US" sz="1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5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Significance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5" y="1144459"/>
            <a:ext cx="473171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Helps</a:t>
            </a:r>
            <a:r>
              <a:rPr lang="en-US" dirty="0"/>
              <a:t> </a:t>
            </a:r>
            <a:r>
              <a:rPr lang="en-US" b="1" dirty="0"/>
              <a:t>employees perform well</a:t>
            </a:r>
          </a:p>
          <a:p>
            <a:r>
              <a:rPr lang="en-US" dirty="0"/>
              <a:t>Individuals who feel </a:t>
            </a:r>
            <a:r>
              <a:rPr lang="en-US" dirty="0">
                <a:solidFill>
                  <a:srgbClr val="FF0000"/>
                </a:solidFill>
              </a:rPr>
              <a:t>responsible</a:t>
            </a:r>
            <a:r>
              <a:rPr lang="en-US" dirty="0"/>
              <a:t> for their actions may be more likely to perform their tasks well and </a:t>
            </a:r>
            <a:r>
              <a:rPr lang="en-US" dirty="0">
                <a:solidFill>
                  <a:srgbClr val="FF0000"/>
                </a:solidFill>
              </a:rPr>
              <a:t>efficiently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Increases employee happiness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workplace</a:t>
            </a:r>
            <a:r>
              <a:rPr lang="en-US" dirty="0"/>
              <a:t> that values accountability may foster </a:t>
            </a:r>
            <a:endParaRPr lang="en-US" dirty="0" smtClean="0"/>
          </a:p>
          <a:p>
            <a:r>
              <a:rPr lang="en-US" dirty="0" smtClean="0"/>
              <a:t>greater </a:t>
            </a:r>
            <a:r>
              <a:rPr lang="en-US" dirty="0">
                <a:solidFill>
                  <a:srgbClr val="FF0000"/>
                </a:solidFill>
              </a:rPr>
              <a:t>commitment</a:t>
            </a:r>
            <a:r>
              <a:rPr lang="en-US" dirty="0"/>
              <a:t> and increased </a:t>
            </a:r>
            <a:r>
              <a:rPr lang="en-US" dirty="0" smtClean="0"/>
              <a:t>employee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happiness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66" y="892273"/>
            <a:ext cx="3193895" cy="3193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0301" y="1570093"/>
            <a:ext cx="61331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 smtClean="0"/>
              <a:t>!</a:t>
            </a:r>
            <a:endParaRPr lang="en-US" sz="1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5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6" y="1144459"/>
            <a:ext cx="4374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some key components of accountability in professionalism: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1. Responsibility: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Recognizing </a:t>
            </a:r>
            <a:r>
              <a:rPr lang="en-US" dirty="0"/>
              <a:t>and accepting </a:t>
            </a:r>
            <a:r>
              <a:rPr lang="en-US" dirty="0">
                <a:solidFill>
                  <a:srgbClr val="FF0000"/>
                </a:solidFill>
              </a:rPr>
              <a:t>one's duties </a:t>
            </a:r>
            <a:r>
              <a:rPr lang="en-US" dirty="0"/>
              <a:t>and obligations in a given role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Being aware of the </a:t>
            </a:r>
            <a:r>
              <a:rPr lang="en-US" dirty="0">
                <a:solidFill>
                  <a:srgbClr val="FF0000"/>
                </a:solidFill>
              </a:rPr>
              <a:t>tasks and expectations </a:t>
            </a:r>
            <a:r>
              <a:rPr lang="en-US" dirty="0"/>
              <a:t>associated with the job or </a:t>
            </a:r>
            <a:r>
              <a:rPr lang="en-US" dirty="0" smtClean="0"/>
              <a:t>profession.</a:t>
            </a:r>
          </a:p>
          <a:p>
            <a:endParaRPr lang="en-US" b="1" dirty="0" smtClean="0"/>
          </a:p>
          <a:p>
            <a:r>
              <a:rPr lang="en-US" b="1" dirty="0" smtClean="0"/>
              <a:t>2. </a:t>
            </a:r>
            <a:r>
              <a:rPr lang="en-US" b="1" dirty="0"/>
              <a:t>Transparency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Openly sharing </a:t>
            </a:r>
            <a:r>
              <a:rPr lang="en-US" dirty="0"/>
              <a:t>information about decisions, actions, and processes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Providing clear and honest communication to </a:t>
            </a:r>
            <a:r>
              <a:rPr lang="en-US" dirty="0">
                <a:solidFill>
                  <a:srgbClr val="FF0000"/>
                </a:solidFill>
              </a:rPr>
              <a:t>relevant stakeholders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3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111004"/>
            <a:ext cx="4374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Ethical Behavior: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Adhering to a set of </a:t>
            </a:r>
            <a:r>
              <a:rPr lang="en-US" dirty="0">
                <a:solidFill>
                  <a:srgbClr val="FF0000"/>
                </a:solidFill>
              </a:rPr>
              <a:t>ethical principles </a:t>
            </a:r>
            <a:r>
              <a:rPr lang="en-US" dirty="0"/>
              <a:t>and standards</a:t>
            </a:r>
            <a:r>
              <a:rPr lang="en-US" dirty="0" smtClean="0"/>
              <a:t>.</a:t>
            </a: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Making </a:t>
            </a:r>
            <a:r>
              <a:rPr lang="en-US" dirty="0"/>
              <a:t>decisions based on moral values and professional </a:t>
            </a:r>
            <a:r>
              <a:rPr lang="en-US" dirty="0">
                <a:solidFill>
                  <a:srgbClr val="FF0000"/>
                </a:solidFill>
              </a:rPr>
              <a:t>codes of conduct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4. Integrity</a:t>
            </a:r>
            <a:r>
              <a:rPr lang="en-US" b="1" dirty="0" smtClean="0"/>
              <a:t>: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Maintaining </a:t>
            </a:r>
            <a:r>
              <a:rPr lang="en-US" dirty="0">
                <a:solidFill>
                  <a:srgbClr val="FF0000"/>
                </a:solidFill>
              </a:rPr>
              <a:t>consistency and honesty </a:t>
            </a:r>
            <a:r>
              <a:rPr lang="en-US" dirty="0"/>
              <a:t>in all actions and interactions.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Acting in a way that aligns with </a:t>
            </a:r>
            <a:r>
              <a:rPr lang="en-US" dirty="0" smtClean="0">
                <a:solidFill>
                  <a:srgbClr val="FF0000"/>
                </a:solidFill>
              </a:rPr>
              <a:t>established principles</a:t>
            </a:r>
            <a:r>
              <a:rPr lang="en-US" dirty="0" smtClean="0"/>
              <a:t> and values.</a:t>
            </a:r>
            <a:endParaRPr lang="en-US" dirty="0"/>
          </a:p>
          <a:p>
            <a:endParaRPr lang="en-US" dirty="0" smtClean="0"/>
          </a:p>
          <a:p>
            <a:r>
              <a:rPr lang="en-US" b="1" dirty="0"/>
              <a:t>5. Reliability: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Consistently delivering </a:t>
            </a:r>
            <a:r>
              <a:rPr lang="en-US" dirty="0">
                <a:solidFill>
                  <a:srgbClr val="FF0000"/>
                </a:solidFill>
              </a:rPr>
              <a:t>high-quality work </a:t>
            </a:r>
            <a:r>
              <a:rPr lang="en-US" dirty="0"/>
              <a:t>and meeting commitments.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Being dependable and </a:t>
            </a:r>
            <a:r>
              <a:rPr lang="en-US" dirty="0">
                <a:solidFill>
                  <a:srgbClr val="FF0000"/>
                </a:solidFill>
              </a:rPr>
              <a:t>trustworthy</a:t>
            </a:r>
            <a:r>
              <a:rPr lang="en-US" dirty="0"/>
              <a:t> in fulfilling responsibilities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18" y="725005"/>
            <a:ext cx="3356342" cy="33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111004"/>
            <a:ext cx="4374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6. Adherence </a:t>
            </a:r>
            <a:r>
              <a:rPr lang="en-US" b="1" dirty="0"/>
              <a:t>to Standards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Following </a:t>
            </a:r>
            <a:r>
              <a:rPr lang="en-US" dirty="0">
                <a:solidFill>
                  <a:srgbClr val="FF0000"/>
                </a:solidFill>
              </a:rPr>
              <a:t>established guidelines</a:t>
            </a:r>
            <a:r>
              <a:rPr lang="en-US" dirty="0"/>
              <a:t>, rules, and regulations within the profession.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Complying with </a:t>
            </a:r>
            <a:r>
              <a:rPr lang="en-US" dirty="0">
                <a:solidFill>
                  <a:srgbClr val="FF0000"/>
                </a:solidFill>
              </a:rPr>
              <a:t>industry standards </a:t>
            </a:r>
            <a:r>
              <a:rPr lang="en-US" dirty="0"/>
              <a:t>and best practices.</a:t>
            </a:r>
          </a:p>
          <a:p>
            <a:endParaRPr lang="en-US" dirty="0"/>
          </a:p>
          <a:p>
            <a:r>
              <a:rPr lang="en-US" b="1" dirty="0" smtClean="0"/>
              <a:t>7. </a:t>
            </a:r>
            <a:r>
              <a:rPr lang="en-US" b="1" dirty="0"/>
              <a:t>Self-regulation: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Monitoring </a:t>
            </a:r>
            <a:r>
              <a:rPr lang="en-US" dirty="0"/>
              <a:t>and evaluating one's own performance and behavior.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Taking corrective actions and seeking improvement </a:t>
            </a:r>
            <a:r>
              <a:rPr lang="en-US" dirty="0">
                <a:solidFill>
                  <a:srgbClr val="FF0000"/>
                </a:solidFill>
              </a:rPr>
              <a:t>when necessary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8. </a:t>
            </a:r>
            <a:r>
              <a:rPr lang="en-US" b="1" dirty="0"/>
              <a:t>Ownership of Mistakes: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Acknowledging errors or shortcomings without </a:t>
            </a:r>
            <a:r>
              <a:rPr lang="en-US" dirty="0">
                <a:solidFill>
                  <a:srgbClr val="FF0000"/>
                </a:solidFill>
              </a:rPr>
              <a:t>blaming others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Taking steps to rectify mistakes and prevent their </a:t>
            </a:r>
            <a:r>
              <a:rPr lang="en-US" dirty="0">
                <a:solidFill>
                  <a:srgbClr val="FF0000"/>
                </a:solidFill>
              </a:rPr>
              <a:t>recurrence.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33" y="727956"/>
            <a:ext cx="3356342" cy="33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85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3305" y="611473"/>
            <a:ext cx="6437855" cy="5616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Components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909" y="1111004"/>
            <a:ext cx="43748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  <a:r>
              <a:rPr lang="en-US" b="1" dirty="0" smtClean="0"/>
              <a:t>. </a:t>
            </a:r>
            <a:r>
              <a:rPr lang="en-US" b="1" dirty="0"/>
              <a:t>Accountability Structures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Establishing mechanisms for </a:t>
            </a:r>
            <a:r>
              <a:rPr lang="en-US" dirty="0">
                <a:solidFill>
                  <a:srgbClr val="FF0000"/>
                </a:solidFill>
              </a:rPr>
              <a:t>oversight </a:t>
            </a:r>
            <a:r>
              <a:rPr lang="en-US" dirty="0"/>
              <a:t>and accountability within organizations.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Clearly defining roles, responsibilities, and </a:t>
            </a:r>
            <a:r>
              <a:rPr lang="en-US" dirty="0">
                <a:solidFill>
                  <a:srgbClr val="FF0000"/>
                </a:solidFill>
              </a:rPr>
              <a:t>reporting structures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smtClean="0"/>
              <a:t>10. </a:t>
            </a:r>
            <a:r>
              <a:rPr lang="en-US" b="1" dirty="0"/>
              <a:t>Continuous Learning: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Engaging in </a:t>
            </a:r>
            <a:r>
              <a:rPr lang="en-US" dirty="0">
                <a:solidFill>
                  <a:srgbClr val="FF0000"/>
                </a:solidFill>
              </a:rPr>
              <a:t>ongoing</a:t>
            </a:r>
            <a:r>
              <a:rPr lang="en-US" dirty="0"/>
              <a:t> professional development.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Staying informed about </a:t>
            </a:r>
            <a:r>
              <a:rPr lang="en-US" dirty="0">
                <a:solidFill>
                  <a:srgbClr val="FF0000"/>
                </a:solidFill>
              </a:rPr>
              <a:t>industry changes </a:t>
            </a:r>
            <a:r>
              <a:rPr lang="en-US" dirty="0"/>
              <a:t>and updates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154" y="178421"/>
            <a:ext cx="250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Accountability 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218" y="725005"/>
            <a:ext cx="3356342" cy="33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895</TotalTime>
  <Words>1195</Words>
  <Application>Microsoft Office PowerPoint</Application>
  <PresentationFormat>On-screen Show (16:9)</PresentationFormat>
  <Paragraphs>218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Wingdings</vt:lpstr>
      <vt:lpstr>Merriweather Sans</vt:lpstr>
      <vt:lpstr>Poppins SemiBold</vt:lpstr>
      <vt:lpstr>Poppins</vt:lpstr>
      <vt:lpstr>Simple Light</vt:lpstr>
      <vt:lpstr>Accountability and Time Management </vt:lpstr>
      <vt:lpstr>PowerPoint Presentation</vt:lpstr>
      <vt:lpstr>Accountability</vt:lpstr>
      <vt:lpstr>Significance</vt:lpstr>
      <vt:lpstr>Significance</vt:lpstr>
      <vt:lpstr>Components</vt:lpstr>
      <vt:lpstr>Components</vt:lpstr>
      <vt:lpstr>Components</vt:lpstr>
      <vt:lpstr>Components</vt:lpstr>
      <vt:lpstr>Benefits</vt:lpstr>
      <vt:lpstr>PowerPoint Presentation</vt:lpstr>
      <vt:lpstr>Time Management</vt:lpstr>
      <vt:lpstr>What is Time Management?</vt:lpstr>
      <vt:lpstr>Cont. …</vt:lpstr>
      <vt:lpstr>Time Management Includes: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Management Techniques</vt:lpstr>
      <vt:lpstr>1. Set Your Priorities</vt:lpstr>
      <vt:lpstr>2. Finish Your Assignments  on Time</vt:lpstr>
      <vt:lpstr>3. Differentiate b/w Urgent and Important</vt:lpstr>
      <vt:lpstr>4. Stay Focused </vt:lpstr>
      <vt:lpstr>5. Add Life to Work</vt:lpstr>
      <vt:lpstr>6. Don’t Overload Yourself</vt:lpstr>
      <vt:lpstr>7. Be Disciplined and Punctual</vt:lpstr>
      <vt:lpstr>8. Enjoy Your Work</vt:lpstr>
      <vt:lpstr>Benefits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Accountability and Time Management</dc:title>
  <dc:creator>Asfandyar</dc:creator>
  <cp:lastModifiedBy>Microsoft account</cp:lastModifiedBy>
  <cp:revision>46</cp:revision>
  <dcterms:modified xsi:type="dcterms:W3CDTF">2024-02-19T12:43:45Z</dcterms:modified>
</cp:coreProperties>
</file>