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6"/>
  </p:notesMasterIdLst>
  <p:handoutMasterIdLst>
    <p:handoutMasterId r:id="rId47"/>
  </p:handoutMasterIdLst>
  <p:sldIdLst>
    <p:sldId id="303" r:id="rId2"/>
    <p:sldId id="340" r:id="rId3"/>
    <p:sldId id="341" r:id="rId4"/>
    <p:sldId id="336" r:id="rId5"/>
    <p:sldId id="335" r:id="rId6"/>
    <p:sldId id="342" r:id="rId7"/>
    <p:sldId id="313" r:id="rId8"/>
    <p:sldId id="314" r:id="rId9"/>
    <p:sldId id="315" r:id="rId10"/>
    <p:sldId id="316" r:id="rId11"/>
    <p:sldId id="317" r:id="rId12"/>
    <p:sldId id="334" r:id="rId13"/>
    <p:sldId id="305" r:id="rId14"/>
    <p:sldId id="337" r:id="rId15"/>
    <p:sldId id="343" r:id="rId16"/>
    <p:sldId id="344" r:id="rId17"/>
    <p:sldId id="345" r:id="rId18"/>
    <p:sldId id="346" r:id="rId19"/>
    <p:sldId id="347" r:id="rId20"/>
    <p:sldId id="348" r:id="rId21"/>
    <p:sldId id="318" r:id="rId22"/>
    <p:sldId id="349" r:id="rId23"/>
    <p:sldId id="358" r:id="rId24"/>
    <p:sldId id="359" r:id="rId25"/>
    <p:sldId id="360" r:id="rId26"/>
    <p:sldId id="361" r:id="rId27"/>
    <p:sldId id="362" r:id="rId28"/>
    <p:sldId id="363" r:id="rId29"/>
    <p:sldId id="350" r:id="rId30"/>
    <p:sldId id="338" r:id="rId31"/>
    <p:sldId id="339" r:id="rId32"/>
    <p:sldId id="351" r:id="rId33"/>
    <p:sldId id="352" r:id="rId34"/>
    <p:sldId id="322" r:id="rId35"/>
    <p:sldId id="323" r:id="rId36"/>
    <p:sldId id="324" r:id="rId37"/>
    <p:sldId id="325" r:id="rId38"/>
    <p:sldId id="353" r:id="rId39"/>
    <p:sldId id="354" r:id="rId40"/>
    <p:sldId id="355" r:id="rId41"/>
    <p:sldId id="356" r:id="rId42"/>
    <p:sldId id="357" r:id="rId43"/>
    <p:sldId id="331" r:id="rId44"/>
    <p:sldId id="364" r:id="rId45"/>
  </p:sldIdLst>
  <p:sldSz cx="9144000" cy="6858000" type="screen4x3"/>
  <p:notesSz cx="7053263"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665" autoAdjust="0"/>
  </p:normalViewPr>
  <p:slideViewPr>
    <p:cSldViewPr>
      <p:cViewPr varScale="1">
        <p:scale>
          <a:sx n="54" d="100"/>
          <a:sy n="54" d="100"/>
        </p:scale>
        <p:origin x="186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6414" cy="465455"/>
          </a:xfrm>
          <a:prstGeom prst="rect">
            <a:avLst/>
          </a:prstGeom>
        </p:spPr>
        <p:txBody>
          <a:bodyPr vert="horz" lIns="93497" tIns="46749" rIns="93497" bIns="46749" rtlCol="0"/>
          <a:lstStyle>
            <a:lvl1pPr algn="l">
              <a:defRPr sz="1200"/>
            </a:lvl1pPr>
          </a:lstStyle>
          <a:p>
            <a:endParaRPr lang="en-US"/>
          </a:p>
        </p:txBody>
      </p:sp>
      <p:sp>
        <p:nvSpPr>
          <p:cNvPr id="3" name="Date Placeholder 2"/>
          <p:cNvSpPr>
            <a:spLocks noGrp="1"/>
          </p:cNvSpPr>
          <p:nvPr>
            <p:ph type="dt" sz="quarter" idx="1"/>
          </p:nvPr>
        </p:nvSpPr>
        <p:spPr>
          <a:xfrm>
            <a:off x="3995217" y="0"/>
            <a:ext cx="3056414" cy="465455"/>
          </a:xfrm>
          <a:prstGeom prst="rect">
            <a:avLst/>
          </a:prstGeom>
        </p:spPr>
        <p:txBody>
          <a:bodyPr vert="horz" lIns="93497" tIns="46749" rIns="93497" bIns="46749" rtlCol="0"/>
          <a:lstStyle>
            <a:lvl1pPr algn="r">
              <a:defRPr sz="1200"/>
            </a:lvl1pPr>
          </a:lstStyle>
          <a:p>
            <a:fld id="{9A1C133B-83BD-40D3-B229-9A0B9C50E1E5}" type="datetimeFigureOut">
              <a:rPr lang="en-US" smtClean="0"/>
              <a:t>10/3/2022</a:t>
            </a:fld>
            <a:endParaRPr lang="en-US"/>
          </a:p>
        </p:txBody>
      </p:sp>
      <p:sp>
        <p:nvSpPr>
          <p:cNvPr id="4" name="Footer Placeholder 3"/>
          <p:cNvSpPr>
            <a:spLocks noGrp="1"/>
          </p:cNvSpPr>
          <p:nvPr>
            <p:ph type="ftr" sz="quarter" idx="2"/>
          </p:nvPr>
        </p:nvSpPr>
        <p:spPr>
          <a:xfrm>
            <a:off x="0" y="8842029"/>
            <a:ext cx="3056414" cy="465455"/>
          </a:xfrm>
          <a:prstGeom prst="rect">
            <a:avLst/>
          </a:prstGeom>
        </p:spPr>
        <p:txBody>
          <a:bodyPr vert="horz" lIns="93497" tIns="46749" rIns="93497" bIns="46749" rtlCol="0" anchor="b"/>
          <a:lstStyle>
            <a:lvl1pPr algn="l">
              <a:defRPr sz="1200"/>
            </a:lvl1pPr>
          </a:lstStyle>
          <a:p>
            <a:endParaRPr lang="en-US"/>
          </a:p>
        </p:txBody>
      </p:sp>
      <p:sp>
        <p:nvSpPr>
          <p:cNvPr id="5" name="Slide Number Placeholder 4"/>
          <p:cNvSpPr>
            <a:spLocks noGrp="1"/>
          </p:cNvSpPr>
          <p:nvPr>
            <p:ph type="sldNum" sz="quarter" idx="3"/>
          </p:nvPr>
        </p:nvSpPr>
        <p:spPr>
          <a:xfrm>
            <a:off x="3995217" y="8842029"/>
            <a:ext cx="3056414" cy="465455"/>
          </a:xfrm>
          <a:prstGeom prst="rect">
            <a:avLst/>
          </a:prstGeom>
        </p:spPr>
        <p:txBody>
          <a:bodyPr vert="horz" lIns="93497" tIns="46749" rIns="93497" bIns="46749" rtlCol="0" anchor="b"/>
          <a:lstStyle>
            <a:lvl1pPr algn="r">
              <a:defRPr sz="1200"/>
            </a:lvl1pPr>
          </a:lstStyle>
          <a:p>
            <a:fld id="{1803A22B-8F33-4D49-B6F7-0EC9FF30DB92}" type="slidenum">
              <a:rPr lang="en-US" smtClean="0"/>
              <a:t>‹#›</a:t>
            </a:fld>
            <a:endParaRPr lang="en-US"/>
          </a:p>
        </p:txBody>
      </p:sp>
    </p:spTree>
    <p:extLst>
      <p:ext uri="{BB962C8B-B14F-4D97-AF65-F5344CB8AC3E}">
        <p14:creationId xmlns:p14="http://schemas.microsoft.com/office/powerpoint/2010/main" val="30241939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6414" cy="465455"/>
          </a:xfrm>
          <a:prstGeom prst="rect">
            <a:avLst/>
          </a:prstGeom>
        </p:spPr>
        <p:txBody>
          <a:bodyPr vert="horz" lIns="93497" tIns="46749" rIns="93497" bIns="46749" rtlCol="0"/>
          <a:lstStyle>
            <a:lvl1pPr algn="l">
              <a:defRPr sz="1200"/>
            </a:lvl1pPr>
          </a:lstStyle>
          <a:p>
            <a:endParaRPr lang="en-US"/>
          </a:p>
        </p:txBody>
      </p:sp>
      <p:sp>
        <p:nvSpPr>
          <p:cNvPr id="3" name="Date Placeholder 2"/>
          <p:cNvSpPr>
            <a:spLocks noGrp="1"/>
          </p:cNvSpPr>
          <p:nvPr>
            <p:ph type="dt" idx="1"/>
          </p:nvPr>
        </p:nvSpPr>
        <p:spPr>
          <a:xfrm>
            <a:off x="3995217" y="0"/>
            <a:ext cx="3056414" cy="465455"/>
          </a:xfrm>
          <a:prstGeom prst="rect">
            <a:avLst/>
          </a:prstGeom>
        </p:spPr>
        <p:txBody>
          <a:bodyPr vert="horz" lIns="93497" tIns="46749" rIns="93497" bIns="46749" rtlCol="0"/>
          <a:lstStyle>
            <a:lvl1pPr algn="r">
              <a:defRPr sz="1200"/>
            </a:lvl1pPr>
          </a:lstStyle>
          <a:p>
            <a:fld id="{24062D1A-DA54-4685-8002-55FBD68B6A27}" type="datetimeFigureOut">
              <a:rPr lang="en-US" smtClean="0"/>
              <a:t>10/3/2022</a:t>
            </a:fld>
            <a:endParaRPr lang="en-US"/>
          </a:p>
        </p:txBody>
      </p:sp>
      <p:sp>
        <p:nvSpPr>
          <p:cNvPr id="4" name="Slide Image Placeholder 3"/>
          <p:cNvSpPr>
            <a:spLocks noGrp="1" noRot="1" noChangeAspect="1"/>
          </p:cNvSpPr>
          <p:nvPr>
            <p:ph type="sldImg" idx="2"/>
          </p:nvPr>
        </p:nvSpPr>
        <p:spPr>
          <a:xfrm>
            <a:off x="1200150" y="698500"/>
            <a:ext cx="4654550" cy="3490913"/>
          </a:xfrm>
          <a:prstGeom prst="rect">
            <a:avLst/>
          </a:prstGeom>
          <a:noFill/>
          <a:ln w="12700">
            <a:solidFill>
              <a:prstClr val="black"/>
            </a:solidFill>
          </a:ln>
        </p:spPr>
        <p:txBody>
          <a:bodyPr vert="horz" lIns="93497" tIns="46749" rIns="93497" bIns="46749" rtlCol="0" anchor="ctr"/>
          <a:lstStyle/>
          <a:p>
            <a:endParaRPr lang="en-US"/>
          </a:p>
        </p:txBody>
      </p:sp>
      <p:sp>
        <p:nvSpPr>
          <p:cNvPr id="5" name="Notes Placeholder 4"/>
          <p:cNvSpPr>
            <a:spLocks noGrp="1"/>
          </p:cNvSpPr>
          <p:nvPr>
            <p:ph type="body" sz="quarter" idx="3"/>
          </p:nvPr>
        </p:nvSpPr>
        <p:spPr>
          <a:xfrm>
            <a:off x="705327" y="4421823"/>
            <a:ext cx="5642610" cy="4189095"/>
          </a:xfrm>
          <a:prstGeom prst="rect">
            <a:avLst/>
          </a:prstGeom>
        </p:spPr>
        <p:txBody>
          <a:bodyPr vert="horz" lIns="93497" tIns="46749" rIns="93497" bIns="4674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029"/>
            <a:ext cx="3056414" cy="465455"/>
          </a:xfrm>
          <a:prstGeom prst="rect">
            <a:avLst/>
          </a:prstGeom>
        </p:spPr>
        <p:txBody>
          <a:bodyPr vert="horz" lIns="93497" tIns="46749" rIns="93497" bIns="46749" rtlCol="0" anchor="b"/>
          <a:lstStyle>
            <a:lvl1pPr algn="l">
              <a:defRPr sz="1200"/>
            </a:lvl1pPr>
          </a:lstStyle>
          <a:p>
            <a:endParaRPr lang="en-US"/>
          </a:p>
        </p:txBody>
      </p:sp>
      <p:sp>
        <p:nvSpPr>
          <p:cNvPr id="7" name="Slide Number Placeholder 6"/>
          <p:cNvSpPr>
            <a:spLocks noGrp="1"/>
          </p:cNvSpPr>
          <p:nvPr>
            <p:ph type="sldNum" sz="quarter" idx="5"/>
          </p:nvPr>
        </p:nvSpPr>
        <p:spPr>
          <a:xfrm>
            <a:off x="3995217" y="8842029"/>
            <a:ext cx="3056414" cy="465455"/>
          </a:xfrm>
          <a:prstGeom prst="rect">
            <a:avLst/>
          </a:prstGeom>
        </p:spPr>
        <p:txBody>
          <a:bodyPr vert="horz" lIns="93497" tIns="46749" rIns="93497" bIns="46749" rtlCol="0" anchor="b"/>
          <a:lstStyle>
            <a:lvl1pPr algn="r">
              <a:defRPr sz="1200"/>
            </a:lvl1pPr>
          </a:lstStyle>
          <a:p>
            <a:fld id="{DDC20222-78E6-4356-B2FD-F4E0C79E48B1}" type="slidenum">
              <a:rPr lang="en-US" smtClean="0"/>
              <a:t>‹#›</a:t>
            </a:fld>
            <a:endParaRPr lang="en-US"/>
          </a:p>
        </p:txBody>
      </p:sp>
    </p:spTree>
    <p:extLst>
      <p:ext uri="{BB962C8B-B14F-4D97-AF65-F5344CB8AC3E}">
        <p14:creationId xmlns:p14="http://schemas.microsoft.com/office/powerpoint/2010/main" val="8240408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bwMode="auto">
          <a:xfrm>
            <a:off x="1200150" y="700088"/>
            <a:ext cx="4652963" cy="3489325"/>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8675" name="Rectangle 3"/>
          <p:cNvSpPr>
            <a:spLocks noGrp="1" noChangeArrowheads="1"/>
          </p:cNvSpPr>
          <p:nvPr>
            <p:ph type="body" idx="1"/>
          </p:nvPr>
        </p:nvSpPr>
        <p:spPr bwMode="auto">
          <a:xfrm>
            <a:off x="941289" y="4421225"/>
            <a:ext cx="5170686" cy="4188697"/>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453" tIns="46726" rIns="93453" bIns="46726"/>
          <a:lstStyle/>
          <a:p>
            <a:r>
              <a:rPr lang="en-US"/>
              <a:t>All array representations of a linear list use an array (say one-dimensional). Different array representations result when different mappings are used between list elements and array positions. The most intuitive and simple mapping is to map list element I into array position I.</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E88E28-8BB2-4483-B57A-4A40C449F907}" type="slidenum">
              <a:rPr lang="en-US"/>
              <a:pPr/>
              <a:t>35</a:t>
            </a:fld>
            <a:endParaRPr lang="en-US"/>
          </a:p>
        </p:txBody>
      </p:sp>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p:txBody>
          <a:bodyPr/>
          <a:lstStyle/>
          <a:p>
            <a:r>
              <a:rPr lang="en-US" dirty="0"/>
              <a:t>The 4 separate arrays are x, x[0], x[1], and x[2].</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D3D5AD-7020-49CA-BC9C-A2A52EDCDFF3}" type="slidenum">
              <a:rPr lang="en-US"/>
              <a:pPr/>
              <a:t>36</a:t>
            </a:fld>
            <a:endParaRPr lang="en-US"/>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bwMode="auto">
          <a:xfrm>
            <a:off x="1200150" y="700088"/>
            <a:ext cx="4652963" cy="3489325"/>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9699" name="Rectangle 3"/>
          <p:cNvSpPr>
            <a:spLocks noGrp="1" noChangeArrowheads="1"/>
          </p:cNvSpPr>
          <p:nvPr>
            <p:ph type="body" idx="1"/>
          </p:nvPr>
        </p:nvSpPr>
        <p:spPr bwMode="auto">
          <a:xfrm>
            <a:off x="941289" y="4421225"/>
            <a:ext cx="5170686" cy="4188697"/>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453" tIns="46726" rIns="93453" bIns="46726"/>
          <a:lstStyle/>
          <a:p>
            <a:r>
              <a:rPr lang="en-US"/>
              <a:t>A different mapping of linear list elements into a one-dimensional array.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bwMode="auto">
          <a:xfrm>
            <a:off x="1200150" y="700088"/>
            <a:ext cx="4652963" cy="3489325"/>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23" name="Rectangle 3"/>
          <p:cNvSpPr>
            <a:spLocks noGrp="1" noChangeArrowheads="1"/>
          </p:cNvSpPr>
          <p:nvPr>
            <p:ph type="body" idx="1"/>
          </p:nvPr>
        </p:nvSpPr>
        <p:spPr bwMode="auto">
          <a:xfrm>
            <a:off x="941289" y="4421225"/>
            <a:ext cx="5170686" cy="4188697"/>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453" tIns="46726" rIns="93453" bIns="46726"/>
          <a:lstStyle/>
          <a:p>
            <a:r>
              <a:rPr lang="en-US"/>
              <a:t>Yet another mapping.</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xfrm>
            <a:off x="1200150" y="700088"/>
            <a:ext cx="4652963" cy="3489325"/>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1747" name="Rectangle 3"/>
          <p:cNvSpPr>
            <a:spLocks noGrp="1" noChangeArrowheads="1"/>
          </p:cNvSpPr>
          <p:nvPr>
            <p:ph type="body" idx="1"/>
          </p:nvPr>
        </p:nvSpPr>
        <p:spPr bwMode="auto">
          <a:xfrm>
            <a:off x="941289" y="4421225"/>
            <a:ext cx="5170686" cy="4188697"/>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453" tIns="46726" rIns="93453" bIns="46726"/>
          <a:lstStyle/>
          <a:p>
            <a:r>
              <a:rPr lang="en-US"/>
              <a:t>And if that isn’t enough, here is yet another mapping.</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bwMode="auto">
          <a:xfrm>
            <a:off x="1200150" y="700088"/>
            <a:ext cx="4652963" cy="3489325"/>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7651" name="Rectangle 3"/>
          <p:cNvSpPr>
            <a:spLocks noGrp="1" noChangeArrowheads="1"/>
          </p:cNvSpPr>
          <p:nvPr>
            <p:ph type="body" idx="1"/>
          </p:nvPr>
        </p:nvSpPr>
        <p:spPr bwMode="auto">
          <a:xfrm>
            <a:off x="941289" y="4421225"/>
            <a:ext cx="5170686" cy="4188697"/>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453" tIns="46726" rIns="93453" bIns="46726"/>
          <a:lstStyle/>
          <a:p>
            <a:r>
              <a:rPr lang="en-US" dirty="0"/>
              <a:t>This is the representation used in the text.</a:t>
            </a:r>
          </a:p>
          <a:p>
            <a:r>
              <a:rPr lang="en-US" dirty="0"/>
              <a:t>When this mapping is used, list operations such as </a:t>
            </a:r>
            <a:r>
              <a:rPr lang="en-US" dirty="0" err="1"/>
              <a:t>isEmpty</a:t>
            </a:r>
            <a:r>
              <a:rPr lang="en-US" dirty="0"/>
              <a:t>(), size(), get(index)</a:t>
            </a:r>
          </a:p>
          <a:p>
            <a:r>
              <a:rPr lang="en-US" dirty="0"/>
              <a:t>Become easy to implement.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bwMode="auto">
          <a:xfrm>
            <a:off x="1200150" y="698500"/>
            <a:ext cx="4654550" cy="3490913"/>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0179" name="Rectangle 3"/>
          <p:cNvSpPr>
            <a:spLocks noGrp="1" noChangeArrowheads="1"/>
          </p:cNvSpPr>
          <p:nvPr>
            <p:ph type="body" idx="1"/>
          </p:nvPr>
        </p:nvSpPr>
        <p:spPr bwMode="auto">
          <a:xfrm>
            <a:off x="940971" y="4421306"/>
            <a:ext cx="5171324" cy="4188856"/>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491" tIns="46745" rIns="93491" bIns="46745"/>
          <a:lstStyle/>
          <a:p>
            <a:r>
              <a:rPr lang="en-US" dirty="0"/>
              <a:t>Size of Students in COP3530 is 240, Exams is 3, DOW is 7, and Months is 12. Notice that Days of Week is used as an example of both a data object and of a linear</a:t>
            </a:r>
          </a:p>
          <a:p>
            <a:r>
              <a:rPr lang="en-US" dirty="0"/>
              <a:t>list. As a data object, {S, M, T, …} and {M, W, S, …} describe the same data object with 7 allowable instances S, M, T, … As a linear list (S, M, T, …) and (M, W, S, …) are two different instances of a linear list. Linear List itself may be viewed as data object, which is simply the set of all possible linear list instances.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bwMode="auto">
          <a:xfrm>
            <a:off x="1200150" y="700088"/>
            <a:ext cx="4652963" cy="3489325"/>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2771" name="Rectangle 3"/>
          <p:cNvSpPr>
            <a:spLocks noGrp="1" noChangeArrowheads="1"/>
          </p:cNvSpPr>
          <p:nvPr>
            <p:ph type="body" idx="1"/>
          </p:nvPr>
        </p:nvSpPr>
        <p:spPr bwMode="auto">
          <a:xfrm>
            <a:off x="941289" y="4421225"/>
            <a:ext cx="5170686" cy="4188697"/>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453" tIns="46726" rIns="93453" bIns="46726"/>
          <a:lstStyle/>
          <a:p>
            <a:r>
              <a:rPr lang="en-US"/>
              <a:t>To insert an element we must physically relocate elements that are to be to the right of the newly inserted element. We must also increment listSize by 1. The slide shows insert(1,g).erase(1) is the reverse.</a:t>
            </a:r>
          </a:p>
          <a:p>
            <a:r>
              <a:rPr lang="en-US"/>
              <a:t>To remove an element we must move elements to the right of the removed element left by 1 and reduce listSize by 1.</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bwMode="auto">
          <a:xfrm>
            <a:off x="1190625" y="688975"/>
            <a:ext cx="4687888" cy="3516313"/>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8131" name="Rectangle 3"/>
          <p:cNvSpPr>
            <a:spLocks noGrp="1" noChangeArrowheads="1"/>
          </p:cNvSpPr>
          <p:nvPr>
            <p:ph type="body" idx="1"/>
          </p:nvPr>
        </p:nvSpPr>
        <p:spPr bwMode="auto">
          <a:xfrm>
            <a:off x="922080" y="4433967"/>
            <a:ext cx="5225113" cy="420462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t>Copy() is an STL function. It copies element[0:5] to newArray[0:5].</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bwMode="auto">
          <a:xfrm>
            <a:off x="1200150" y="700088"/>
            <a:ext cx="4652963" cy="3489325"/>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5843" name="Rectangle 3"/>
          <p:cNvSpPr>
            <a:spLocks noGrp="1" noChangeArrowheads="1"/>
          </p:cNvSpPr>
          <p:nvPr>
            <p:ph type="body" idx="1"/>
          </p:nvPr>
        </p:nvSpPr>
        <p:spPr bwMode="auto">
          <a:xfrm>
            <a:off x="941289" y="4421225"/>
            <a:ext cx="5170686" cy="4188697"/>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453" tIns="46726" rIns="93453" bIns="46726"/>
          <a:lstStyle/>
          <a:p>
            <a:r>
              <a:rPr lang="en-US" dirty="0"/>
              <a:t>When array length is increased by 1 each time we need to resize the array element[], the cost of n add operations goes up by Theta(n</a:t>
            </a:r>
            <a:r>
              <a:rPr lang="en-US" baseline="30000" dirty="0"/>
              <a:t>2</a:t>
            </a:r>
            <a:r>
              <a:rPr lang="en-US" dirty="0"/>
              <a:t>). To see this suppose we start with an empty list and </a:t>
            </a:r>
            <a:r>
              <a:rPr lang="en-US" dirty="0" err="1"/>
              <a:t>element.length</a:t>
            </a:r>
            <a:r>
              <a:rPr lang="en-US" dirty="0"/>
              <a:t> = 1. Each element, other than the first, that is added to the list requires an array resize to be done. When element i, i &gt; 0 is added, the array resizing requires i steps. So the total array resizing cost is Theta(n</a:t>
            </a:r>
            <a:r>
              <a:rPr lang="en-US" baseline="30000" dirty="0"/>
              <a:t>2</a:t>
            </a:r>
            <a:r>
              <a:rPr lang="en-US" dirty="0"/>
              <a:t>).  If the add operations are all done at the right end, then the cost of all n adds (in the absence of array resizing) is Theta(n). The resizing time dominates the overall effort. When the additions are done at the front of the list the resizing time is of the same order as the add time.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5E12C47-3DE4-41AE-AD95-4330FDBC78A7}" type="datetime1">
              <a:rPr lang="en-US" smtClean="0"/>
              <a:t>10/3/2022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132489-13C9-4CBD-9A50-24BA0CF3B55C}" type="datetime1">
              <a:rPr lang="en-US" smtClean="0"/>
              <a:t>10/3/2022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259889BE-F45E-4A2C-A833-A17B9947DFBC}" type="datetime1">
              <a:rPr lang="en-US" smtClean="0"/>
              <a:t>10/3/2022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E77C61-AC73-496B-A292-C9A4469BB090}" type="datetime1">
              <a:rPr lang="en-US" smtClean="0"/>
              <a:t>10/3/2022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85F8E2E-1CA6-48DB-A40F-753DCC9105C4}" type="datetime1">
              <a:rPr lang="en-US" smtClean="0"/>
              <a:t>10/3/2022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42E67FA8-B083-4E63-811E-8FBAD0E9D1A2}" type="datetime1">
              <a:rPr lang="en-US" smtClean="0"/>
              <a:t>10/3/2022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C7172B1-5696-4962-81FB-B424D13F0F3A}" type="datetime1">
              <a:rPr lang="en-US" smtClean="0"/>
              <a:t>10/3/2022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76F3EA3-930D-44B5-ADB9-127889C1D0A7}" type="datetime1">
              <a:rPr lang="en-US" smtClean="0"/>
              <a:t>10/3/2022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D682113F-6F16-494B-B5B4-C057FD30EBFB}" type="datetime1">
              <a:rPr lang="en-US" smtClean="0"/>
              <a:t>10/3/2022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D4216D12-DBC1-45FF-A037-9442BD6391B5}" type="datetime1">
              <a:rPr lang="en-US" smtClean="0"/>
              <a:t>10/3/2022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46F996-A4BD-4CEB-BB60-7111EBCEDCFC}" type="datetime1">
              <a:rPr lang="en-US" smtClean="0"/>
              <a:t>10/3/2022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342796BD-9600-4658-BEC8-5E5640A53576}" type="datetime1">
              <a:rPr lang="en-US" smtClean="0"/>
              <a:t>10/3/2022</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B6F15528-21DE-4FAA-801E-634DDDAF4B2B}" type="slidenum">
              <a:rPr lang="en-US" smtClean="0"/>
              <a:pPr/>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en.wikipedia.org/wiki/RAM" TargetMode="External"/><Relationship Id="rId2" Type="http://schemas.openxmlformats.org/officeDocument/2006/relationships/hyperlink" Target="http://en.wikipedia.org/wiki/Array_(computing)"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066800"/>
            <a:ext cx="7772400" cy="2438400"/>
          </a:xfrm>
        </p:spPr>
        <p:txBody>
          <a:bodyPr>
            <a:normAutofit/>
          </a:bodyPr>
          <a:lstStyle/>
          <a:p>
            <a:r>
              <a:rPr lang="en-US" dirty="0" smtClean="0"/>
              <a:t>Arrays</a:t>
            </a:r>
            <a:r>
              <a:rPr lang="en-US" dirty="0"/>
              <a:t/>
            </a:r>
            <a:br>
              <a:rPr lang="en-US" dirty="0"/>
            </a:br>
            <a:r>
              <a:rPr lang="en-US" dirty="0" smtClean="0"/>
              <a:t/>
            </a:r>
            <a:br>
              <a:rPr lang="en-US" dirty="0" smtClean="0"/>
            </a:br>
            <a:r>
              <a:rPr lang="en-US" dirty="0" smtClean="0"/>
              <a:t>				</a:t>
            </a:r>
            <a:endParaRPr lang="en-US" sz="3100" dirty="0"/>
          </a:p>
        </p:txBody>
      </p:sp>
      <p:sp>
        <p:nvSpPr>
          <p:cNvPr id="4" name="Subtitle 3"/>
          <p:cNvSpPr>
            <a:spLocks noGrp="1" noChangeArrowheads="1"/>
          </p:cNvSpPr>
          <p:nvPr>
            <p:ph type="subTitle" idx="1"/>
          </p:nvPr>
        </p:nvSpPr>
        <p:spPr bwMode="auto">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normAutofit/>
          </a:bodyPr>
          <a:lstStyle>
            <a:lvl1pPr marL="0" indent="0" algn="ctr" rtl="0" eaLnBrk="0" fontAlgn="base" hangingPunct="0">
              <a:spcBef>
                <a:spcPct val="20000"/>
              </a:spcBef>
              <a:spcAft>
                <a:spcPct val="0"/>
              </a:spcAft>
              <a:buNone/>
              <a:defRPr sz="3200">
                <a:solidFill>
                  <a:schemeClr val="tx1"/>
                </a:solidFill>
                <a:latin typeface="+mn-lt"/>
                <a:ea typeface="MS PGothic" pitchFamily="34" charset="-128"/>
                <a:cs typeface="ＭＳ Ｐゴシック" charset="0"/>
              </a:defRPr>
            </a:lvl1pPr>
            <a:lvl2pPr marL="457200" indent="0" algn="ctr" rtl="0" eaLnBrk="0" fontAlgn="base" hangingPunct="0">
              <a:spcBef>
                <a:spcPct val="20000"/>
              </a:spcBef>
              <a:spcAft>
                <a:spcPct val="0"/>
              </a:spcAft>
              <a:buNone/>
              <a:defRPr sz="2800">
                <a:solidFill>
                  <a:schemeClr val="tx1"/>
                </a:solidFill>
                <a:latin typeface="+mn-lt"/>
                <a:ea typeface="MS PGothic" pitchFamily="34" charset="-128"/>
              </a:defRPr>
            </a:lvl2pPr>
            <a:lvl3pPr marL="914400" indent="0" algn="ctr" rtl="0" eaLnBrk="0" fontAlgn="base" hangingPunct="0">
              <a:spcBef>
                <a:spcPct val="20000"/>
              </a:spcBef>
              <a:spcAft>
                <a:spcPct val="0"/>
              </a:spcAft>
              <a:buNone/>
              <a:defRPr sz="2400">
                <a:solidFill>
                  <a:schemeClr val="tx1"/>
                </a:solidFill>
                <a:latin typeface="+mn-lt"/>
                <a:ea typeface="MS PGothic" pitchFamily="34" charset="-128"/>
              </a:defRPr>
            </a:lvl3pPr>
            <a:lvl4pPr marL="1371600" indent="0" algn="ctr" rtl="0" eaLnBrk="0" fontAlgn="base" hangingPunct="0">
              <a:spcBef>
                <a:spcPct val="20000"/>
              </a:spcBef>
              <a:spcAft>
                <a:spcPct val="0"/>
              </a:spcAft>
              <a:buNone/>
              <a:defRPr sz="2000">
                <a:solidFill>
                  <a:schemeClr val="tx1"/>
                </a:solidFill>
                <a:latin typeface="+mn-lt"/>
                <a:ea typeface="MS PGothic" pitchFamily="34" charset="-128"/>
              </a:defRPr>
            </a:lvl4pPr>
            <a:lvl5pPr marL="1828800" indent="0" algn="ctr" rtl="0" eaLnBrk="0" fontAlgn="base" hangingPunct="0">
              <a:spcBef>
                <a:spcPct val="20000"/>
              </a:spcBef>
              <a:spcAft>
                <a:spcPct val="0"/>
              </a:spcAft>
              <a:buNone/>
              <a:defRPr sz="2000">
                <a:solidFill>
                  <a:schemeClr val="tx1"/>
                </a:solidFill>
                <a:latin typeface="+mn-lt"/>
                <a:ea typeface="MS PGothic" pitchFamily="34" charset="-128"/>
              </a:defRPr>
            </a:lvl5pPr>
            <a:lvl6pPr marL="2286000" indent="0" algn="ctr" rtl="0" eaLnBrk="0" fontAlgn="base" hangingPunct="0">
              <a:spcBef>
                <a:spcPct val="20000"/>
              </a:spcBef>
              <a:spcAft>
                <a:spcPct val="0"/>
              </a:spcAft>
              <a:buNone/>
              <a:defRPr sz="2000">
                <a:solidFill>
                  <a:schemeClr val="tx1"/>
                </a:solidFill>
                <a:latin typeface="+mn-lt"/>
                <a:ea typeface="ＭＳ Ｐゴシック" pitchFamily="-108" charset="-128"/>
              </a:defRPr>
            </a:lvl6pPr>
            <a:lvl7pPr marL="2743200" indent="0" algn="ctr" rtl="0" eaLnBrk="0" fontAlgn="base" hangingPunct="0">
              <a:spcBef>
                <a:spcPct val="20000"/>
              </a:spcBef>
              <a:spcAft>
                <a:spcPct val="0"/>
              </a:spcAft>
              <a:buNone/>
              <a:defRPr sz="2000">
                <a:solidFill>
                  <a:schemeClr val="tx1"/>
                </a:solidFill>
                <a:latin typeface="+mn-lt"/>
                <a:ea typeface="ＭＳ Ｐゴシック" pitchFamily="-108" charset="-128"/>
              </a:defRPr>
            </a:lvl7pPr>
            <a:lvl8pPr marL="3200400" indent="0" algn="ctr" rtl="0" eaLnBrk="0" fontAlgn="base" hangingPunct="0">
              <a:spcBef>
                <a:spcPct val="20000"/>
              </a:spcBef>
              <a:spcAft>
                <a:spcPct val="0"/>
              </a:spcAft>
              <a:buNone/>
              <a:defRPr sz="2000">
                <a:solidFill>
                  <a:schemeClr val="tx1"/>
                </a:solidFill>
                <a:latin typeface="+mn-lt"/>
                <a:ea typeface="ＭＳ Ｐゴシック" pitchFamily="-108" charset="-128"/>
              </a:defRPr>
            </a:lvl8pPr>
            <a:lvl9pPr marL="3657600" indent="0" algn="ctr" rtl="0" eaLnBrk="0" fontAlgn="base" hangingPunct="0">
              <a:spcBef>
                <a:spcPct val="20000"/>
              </a:spcBef>
              <a:spcAft>
                <a:spcPct val="0"/>
              </a:spcAft>
              <a:buNone/>
              <a:defRPr sz="2000">
                <a:solidFill>
                  <a:schemeClr val="tx1"/>
                </a:solidFill>
                <a:latin typeface="+mn-lt"/>
                <a:ea typeface="ＭＳ Ｐゴシック" pitchFamily="-108" charset="-128"/>
              </a:defRPr>
            </a:lvl9pPr>
          </a:lstStyle>
          <a:p>
            <a:r>
              <a:rPr lang="en-US" sz="2800" dirty="0">
                <a:solidFill>
                  <a:srgbClr val="FFFFFF"/>
                </a:solidFill>
                <a:latin typeface="+mj-lt"/>
                <a:ea typeface="+mj-ea"/>
                <a:cs typeface="+mj-cs"/>
              </a:rPr>
              <a:t>Lecture 2</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33273219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a:lstStyle/>
          <a:p>
            <a:r>
              <a:rPr lang="en-US"/>
              <a:t>Wrap Around Mapping</a:t>
            </a:r>
          </a:p>
        </p:txBody>
      </p:sp>
      <p:grpSp>
        <p:nvGrpSpPr>
          <p:cNvPr id="7193" name="Group 25"/>
          <p:cNvGrpSpPr>
            <a:grpSpLocks/>
          </p:cNvGrpSpPr>
          <p:nvPr/>
        </p:nvGrpSpPr>
        <p:grpSpPr bwMode="auto">
          <a:xfrm>
            <a:off x="1149350" y="2574925"/>
            <a:ext cx="6850063" cy="549275"/>
            <a:chOff x="724" y="1622"/>
            <a:chExt cx="4315" cy="346"/>
          </a:xfrm>
        </p:grpSpPr>
        <p:sp>
          <p:nvSpPr>
            <p:cNvPr id="7172" name="Rectangle 4"/>
            <p:cNvSpPr>
              <a:spLocks noChangeArrowheads="1"/>
            </p:cNvSpPr>
            <p:nvPr/>
          </p:nvSpPr>
          <p:spPr bwMode="auto">
            <a:xfrm>
              <a:off x="724" y="1636"/>
              <a:ext cx="4312" cy="328"/>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3" name="Line 5"/>
            <p:cNvSpPr>
              <a:spLocks noChangeShapeType="1"/>
            </p:cNvSpPr>
            <p:nvPr/>
          </p:nvSpPr>
          <p:spPr bwMode="auto">
            <a:xfrm>
              <a:off x="1008"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4" name="Line 6"/>
            <p:cNvSpPr>
              <a:spLocks noChangeShapeType="1"/>
            </p:cNvSpPr>
            <p:nvPr/>
          </p:nvSpPr>
          <p:spPr bwMode="auto">
            <a:xfrm>
              <a:off x="1296"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5" name="Line 7"/>
            <p:cNvSpPr>
              <a:spLocks noChangeShapeType="1"/>
            </p:cNvSpPr>
            <p:nvPr/>
          </p:nvSpPr>
          <p:spPr bwMode="auto">
            <a:xfrm>
              <a:off x="1584"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6" name="Line 8"/>
            <p:cNvSpPr>
              <a:spLocks noChangeShapeType="1"/>
            </p:cNvSpPr>
            <p:nvPr/>
          </p:nvSpPr>
          <p:spPr bwMode="auto">
            <a:xfrm>
              <a:off x="1872"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7" name="Line 9"/>
            <p:cNvSpPr>
              <a:spLocks noChangeShapeType="1"/>
            </p:cNvSpPr>
            <p:nvPr/>
          </p:nvSpPr>
          <p:spPr bwMode="auto">
            <a:xfrm>
              <a:off x="2160"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8" name="Line 10"/>
            <p:cNvSpPr>
              <a:spLocks noChangeShapeType="1"/>
            </p:cNvSpPr>
            <p:nvPr/>
          </p:nvSpPr>
          <p:spPr bwMode="auto">
            <a:xfrm>
              <a:off x="2448"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9" name="Line 11"/>
            <p:cNvSpPr>
              <a:spLocks noChangeShapeType="1"/>
            </p:cNvSpPr>
            <p:nvPr/>
          </p:nvSpPr>
          <p:spPr bwMode="auto">
            <a:xfrm>
              <a:off x="2736"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80" name="Line 12"/>
            <p:cNvSpPr>
              <a:spLocks noChangeShapeType="1"/>
            </p:cNvSpPr>
            <p:nvPr/>
          </p:nvSpPr>
          <p:spPr bwMode="auto">
            <a:xfrm>
              <a:off x="3024"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81" name="Line 13"/>
            <p:cNvSpPr>
              <a:spLocks noChangeShapeType="1"/>
            </p:cNvSpPr>
            <p:nvPr/>
          </p:nvSpPr>
          <p:spPr bwMode="auto">
            <a:xfrm>
              <a:off x="3312"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82" name="Line 14"/>
            <p:cNvSpPr>
              <a:spLocks noChangeShapeType="1"/>
            </p:cNvSpPr>
            <p:nvPr/>
          </p:nvSpPr>
          <p:spPr bwMode="auto">
            <a:xfrm>
              <a:off x="3600"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83" name="Line 15"/>
            <p:cNvSpPr>
              <a:spLocks noChangeShapeType="1"/>
            </p:cNvSpPr>
            <p:nvPr/>
          </p:nvSpPr>
          <p:spPr bwMode="auto">
            <a:xfrm>
              <a:off x="3888"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84" name="Line 16"/>
            <p:cNvSpPr>
              <a:spLocks noChangeShapeType="1"/>
            </p:cNvSpPr>
            <p:nvPr/>
          </p:nvSpPr>
          <p:spPr bwMode="auto">
            <a:xfrm>
              <a:off x="4176"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85" name="Line 17"/>
            <p:cNvSpPr>
              <a:spLocks noChangeShapeType="1"/>
            </p:cNvSpPr>
            <p:nvPr/>
          </p:nvSpPr>
          <p:spPr bwMode="auto">
            <a:xfrm>
              <a:off x="4464"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86" name="Line 18"/>
            <p:cNvSpPr>
              <a:spLocks noChangeShapeType="1"/>
            </p:cNvSpPr>
            <p:nvPr/>
          </p:nvSpPr>
          <p:spPr bwMode="auto">
            <a:xfrm>
              <a:off x="4752"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87" name="Rectangle 19"/>
            <p:cNvSpPr>
              <a:spLocks noChangeArrowheads="1"/>
            </p:cNvSpPr>
            <p:nvPr/>
          </p:nvSpPr>
          <p:spPr bwMode="auto">
            <a:xfrm>
              <a:off x="806" y="1622"/>
              <a:ext cx="1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88" name="Rectangle 20"/>
            <p:cNvSpPr>
              <a:spLocks noChangeArrowheads="1"/>
            </p:cNvSpPr>
            <p:nvPr/>
          </p:nvSpPr>
          <p:spPr bwMode="auto">
            <a:xfrm>
              <a:off x="4262" y="1670"/>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a</a:t>
              </a:r>
            </a:p>
          </p:txBody>
        </p:sp>
        <p:sp>
          <p:nvSpPr>
            <p:cNvPr id="7189" name="Rectangle 21"/>
            <p:cNvSpPr>
              <a:spLocks noChangeArrowheads="1"/>
            </p:cNvSpPr>
            <p:nvPr/>
          </p:nvSpPr>
          <p:spPr bwMode="auto">
            <a:xfrm>
              <a:off x="4550" y="167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b</a:t>
              </a:r>
            </a:p>
          </p:txBody>
        </p:sp>
        <p:sp>
          <p:nvSpPr>
            <p:cNvPr id="7190" name="Rectangle 22"/>
            <p:cNvSpPr>
              <a:spLocks noChangeArrowheads="1"/>
            </p:cNvSpPr>
            <p:nvPr/>
          </p:nvSpPr>
          <p:spPr bwMode="auto">
            <a:xfrm>
              <a:off x="4838" y="1670"/>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c</a:t>
              </a:r>
            </a:p>
          </p:txBody>
        </p:sp>
        <p:sp>
          <p:nvSpPr>
            <p:cNvPr id="7191" name="Rectangle 23"/>
            <p:cNvSpPr>
              <a:spLocks noChangeArrowheads="1"/>
            </p:cNvSpPr>
            <p:nvPr/>
          </p:nvSpPr>
          <p:spPr bwMode="auto">
            <a:xfrm>
              <a:off x="806" y="167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d</a:t>
              </a:r>
            </a:p>
          </p:txBody>
        </p:sp>
        <p:sp>
          <p:nvSpPr>
            <p:cNvPr id="7192" name="Rectangle 24"/>
            <p:cNvSpPr>
              <a:spLocks noChangeArrowheads="1"/>
            </p:cNvSpPr>
            <p:nvPr/>
          </p:nvSpPr>
          <p:spPr bwMode="auto">
            <a:xfrm>
              <a:off x="1094" y="1670"/>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e</a:t>
              </a:r>
            </a:p>
          </p:txBody>
        </p:sp>
      </p:grpSp>
      <p:sp>
        <p:nvSpPr>
          <p:cNvPr id="2" name="Slide Number Placeholder 1"/>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27833975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a:xfrm>
            <a:off x="609600" y="3810000"/>
            <a:ext cx="7772400" cy="2362200"/>
          </a:xfrm>
          <a:noFill/>
          <a:ln/>
        </p:spPr>
        <p:txBody>
          <a:bodyPr/>
          <a:lstStyle/>
          <a:p>
            <a:pPr>
              <a:buFontTx/>
              <a:buNone/>
            </a:pPr>
            <a:r>
              <a:rPr lang="en-US"/>
              <a:t>put element </a:t>
            </a:r>
            <a:r>
              <a:rPr lang="en-US">
                <a:solidFill>
                  <a:schemeClr val="hlink"/>
                </a:solidFill>
              </a:rPr>
              <a:t>i</a:t>
            </a:r>
            <a:r>
              <a:rPr lang="en-US"/>
              <a:t> of list in </a:t>
            </a:r>
            <a:r>
              <a:rPr lang="en-US">
                <a:solidFill>
                  <a:schemeClr val="hlink"/>
                </a:solidFill>
              </a:rPr>
              <a:t>element[i]</a:t>
            </a:r>
          </a:p>
          <a:p>
            <a:pPr>
              <a:buFontTx/>
              <a:buNone/>
            </a:pPr>
            <a:endParaRPr lang="en-US" i="1">
              <a:solidFill>
                <a:schemeClr val="hlink"/>
              </a:solidFill>
            </a:endParaRPr>
          </a:p>
          <a:p>
            <a:pPr>
              <a:buFontTx/>
              <a:buNone/>
            </a:pPr>
            <a:r>
              <a:rPr lang="en-US"/>
              <a:t>use a variable</a:t>
            </a:r>
            <a:r>
              <a:rPr lang="en-US" i="1"/>
              <a:t> </a:t>
            </a:r>
            <a:r>
              <a:rPr lang="en-US">
                <a:solidFill>
                  <a:schemeClr val="hlink"/>
                </a:solidFill>
              </a:rPr>
              <a:t>listSize</a:t>
            </a:r>
            <a:r>
              <a:rPr lang="en-US" i="1"/>
              <a:t> </a:t>
            </a:r>
            <a:r>
              <a:rPr lang="en-US"/>
              <a:t>to record current number of elements</a:t>
            </a:r>
          </a:p>
        </p:txBody>
      </p:sp>
      <p:sp>
        <p:nvSpPr>
          <p:cNvPr id="8194" name="Rectangle 2"/>
          <p:cNvSpPr>
            <a:spLocks noGrp="1" noChangeArrowheads="1"/>
          </p:cNvSpPr>
          <p:nvPr>
            <p:ph type="title"/>
          </p:nvPr>
        </p:nvSpPr>
        <p:spPr>
          <a:noFill/>
          <a:ln/>
        </p:spPr>
        <p:txBody>
          <a:bodyPr/>
          <a:lstStyle/>
          <a:p>
            <a:r>
              <a:rPr lang="en-US"/>
              <a:t>Representation Used In Text</a:t>
            </a:r>
          </a:p>
        </p:txBody>
      </p:sp>
      <p:grpSp>
        <p:nvGrpSpPr>
          <p:cNvPr id="8225" name="Group 33"/>
          <p:cNvGrpSpPr>
            <a:grpSpLocks/>
          </p:cNvGrpSpPr>
          <p:nvPr/>
        </p:nvGrpSpPr>
        <p:grpSpPr bwMode="auto">
          <a:xfrm>
            <a:off x="1143000" y="2514600"/>
            <a:ext cx="6845300" cy="1066800"/>
            <a:chOff x="720" y="1824"/>
            <a:chExt cx="4312" cy="672"/>
          </a:xfrm>
        </p:grpSpPr>
        <p:grpSp>
          <p:nvGrpSpPr>
            <p:cNvPr id="8196" name="Group 4"/>
            <p:cNvGrpSpPr>
              <a:grpSpLocks/>
            </p:cNvGrpSpPr>
            <p:nvPr/>
          </p:nvGrpSpPr>
          <p:grpSpPr bwMode="auto">
            <a:xfrm>
              <a:off x="720" y="1824"/>
              <a:ext cx="4312" cy="672"/>
              <a:chOff x="724" y="1622"/>
              <a:chExt cx="4312" cy="672"/>
            </a:xfrm>
          </p:grpSpPr>
          <p:sp>
            <p:nvSpPr>
              <p:cNvPr id="8197" name="Rectangle 5"/>
              <p:cNvSpPr>
                <a:spLocks noChangeArrowheads="1"/>
              </p:cNvSpPr>
              <p:nvPr/>
            </p:nvSpPr>
            <p:spPr bwMode="auto">
              <a:xfrm>
                <a:off x="724" y="1636"/>
                <a:ext cx="4312" cy="328"/>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8" name="Line 6"/>
              <p:cNvSpPr>
                <a:spLocks noChangeShapeType="1"/>
              </p:cNvSpPr>
              <p:nvPr/>
            </p:nvSpPr>
            <p:spPr bwMode="auto">
              <a:xfrm>
                <a:off x="1008"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9" name="Line 7"/>
              <p:cNvSpPr>
                <a:spLocks noChangeShapeType="1"/>
              </p:cNvSpPr>
              <p:nvPr/>
            </p:nvSpPr>
            <p:spPr bwMode="auto">
              <a:xfrm>
                <a:off x="1296"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0" name="Line 8"/>
              <p:cNvSpPr>
                <a:spLocks noChangeShapeType="1"/>
              </p:cNvSpPr>
              <p:nvPr/>
            </p:nvSpPr>
            <p:spPr bwMode="auto">
              <a:xfrm>
                <a:off x="1584"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1" name="Line 9"/>
              <p:cNvSpPr>
                <a:spLocks noChangeShapeType="1"/>
              </p:cNvSpPr>
              <p:nvPr/>
            </p:nvSpPr>
            <p:spPr bwMode="auto">
              <a:xfrm>
                <a:off x="1872"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2" name="Line 10"/>
              <p:cNvSpPr>
                <a:spLocks noChangeShapeType="1"/>
              </p:cNvSpPr>
              <p:nvPr/>
            </p:nvSpPr>
            <p:spPr bwMode="auto">
              <a:xfrm>
                <a:off x="2160"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3" name="Line 11"/>
              <p:cNvSpPr>
                <a:spLocks noChangeShapeType="1"/>
              </p:cNvSpPr>
              <p:nvPr/>
            </p:nvSpPr>
            <p:spPr bwMode="auto">
              <a:xfrm>
                <a:off x="2448"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4" name="Line 12"/>
              <p:cNvSpPr>
                <a:spLocks noChangeShapeType="1"/>
              </p:cNvSpPr>
              <p:nvPr/>
            </p:nvSpPr>
            <p:spPr bwMode="auto">
              <a:xfrm>
                <a:off x="2736"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5" name="Line 13"/>
              <p:cNvSpPr>
                <a:spLocks noChangeShapeType="1"/>
              </p:cNvSpPr>
              <p:nvPr/>
            </p:nvSpPr>
            <p:spPr bwMode="auto">
              <a:xfrm>
                <a:off x="3024"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6" name="Line 14"/>
              <p:cNvSpPr>
                <a:spLocks noChangeShapeType="1"/>
              </p:cNvSpPr>
              <p:nvPr/>
            </p:nvSpPr>
            <p:spPr bwMode="auto">
              <a:xfrm>
                <a:off x="3312"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7" name="Line 15"/>
              <p:cNvSpPr>
                <a:spLocks noChangeShapeType="1"/>
              </p:cNvSpPr>
              <p:nvPr/>
            </p:nvSpPr>
            <p:spPr bwMode="auto">
              <a:xfrm>
                <a:off x="3600"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8" name="Line 16"/>
              <p:cNvSpPr>
                <a:spLocks noChangeShapeType="1"/>
              </p:cNvSpPr>
              <p:nvPr/>
            </p:nvSpPr>
            <p:spPr bwMode="auto">
              <a:xfrm>
                <a:off x="3888"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9" name="Line 17"/>
              <p:cNvSpPr>
                <a:spLocks noChangeShapeType="1"/>
              </p:cNvSpPr>
              <p:nvPr/>
            </p:nvSpPr>
            <p:spPr bwMode="auto">
              <a:xfrm>
                <a:off x="4176"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10" name="Line 18"/>
              <p:cNvSpPr>
                <a:spLocks noChangeShapeType="1"/>
              </p:cNvSpPr>
              <p:nvPr/>
            </p:nvSpPr>
            <p:spPr bwMode="auto">
              <a:xfrm>
                <a:off x="4464"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11" name="Line 19"/>
              <p:cNvSpPr>
                <a:spLocks noChangeShapeType="1"/>
              </p:cNvSpPr>
              <p:nvPr/>
            </p:nvSpPr>
            <p:spPr bwMode="auto">
              <a:xfrm>
                <a:off x="4752"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12" name="Rectangle 20"/>
              <p:cNvSpPr>
                <a:spLocks noChangeArrowheads="1"/>
              </p:cNvSpPr>
              <p:nvPr/>
            </p:nvSpPr>
            <p:spPr bwMode="auto">
              <a:xfrm>
                <a:off x="806" y="1622"/>
                <a:ext cx="1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13" name="Rectangle 21"/>
              <p:cNvSpPr>
                <a:spLocks noChangeArrowheads="1"/>
              </p:cNvSpPr>
              <p:nvPr/>
            </p:nvSpPr>
            <p:spPr bwMode="auto">
              <a:xfrm>
                <a:off x="806" y="2006"/>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solidFill>
                      <a:schemeClr val="hlink"/>
                    </a:solidFill>
                    <a:latin typeface="Times New Roman" pitchFamily="18" charset="0"/>
                  </a:rPr>
                  <a:t>0</a:t>
                </a:r>
              </a:p>
            </p:txBody>
          </p:sp>
          <p:sp>
            <p:nvSpPr>
              <p:cNvPr id="8214" name="Rectangle 22"/>
              <p:cNvSpPr>
                <a:spLocks noChangeArrowheads="1"/>
              </p:cNvSpPr>
              <p:nvPr/>
            </p:nvSpPr>
            <p:spPr bwMode="auto">
              <a:xfrm>
                <a:off x="1094" y="2006"/>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solidFill>
                      <a:schemeClr val="hlink"/>
                    </a:solidFill>
                    <a:latin typeface="Times New Roman" pitchFamily="18" charset="0"/>
                  </a:rPr>
                  <a:t>1</a:t>
                </a:r>
              </a:p>
            </p:txBody>
          </p:sp>
          <p:sp>
            <p:nvSpPr>
              <p:cNvPr id="8215" name="Rectangle 23"/>
              <p:cNvSpPr>
                <a:spLocks noChangeArrowheads="1"/>
              </p:cNvSpPr>
              <p:nvPr/>
            </p:nvSpPr>
            <p:spPr bwMode="auto">
              <a:xfrm>
                <a:off x="1382" y="2006"/>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solidFill>
                      <a:schemeClr val="hlink"/>
                    </a:solidFill>
                    <a:latin typeface="Times New Roman" pitchFamily="18" charset="0"/>
                  </a:rPr>
                  <a:t>2</a:t>
                </a:r>
              </a:p>
            </p:txBody>
          </p:sp>
          <p:sp>
            <p:nvSpPr>
              <p:cNvPr id="8216" name="Rectangle 24"/>
              <p:cNvSpPr>
                <a:spLocks noChangeArrowheads="1"/>
              </p:cNvSpPr>
              <p:nvPr/>
            </p:nvSpPr>
            <p:spPr bwMode="auto">
              <a:xfrm>
                <a:off x="1718" y="2006"/>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solidFill>
                      <a:schemeClr val="hlink"/>
                    </a:solidFill>
                    <a:latin typeface="Times New Roman" pitchFamily="18" charset="0"/>
                  </a:rPr>
                  <a:t>3</a:t>
                </a:r>
              </a:p>
            </p:txBody>
          </p:sp>
          <p:sp>
            <p:nvSpPr>
              <p:cNvPr id="8217" name="Rectangle 25"/>
              <p:cNvSpPr>
                <a:spLocks noChangeArrowheads="1"/>
              </p:cNvSpPr>
              <p:nvPr/>
            </p:nvSpPr>
            <p:spPr bwMode="auto">
              <a:xfrm>
                <a:off x="1958" y="2006"/>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solidFill>
                      <a:schemeClr val="hlink"/>
                    </a:solidFill>
                    <a:latin typeface="Times New Roman" pitchFamily="18" charset="0"/>
                  </a:rPr>
                  <a:t>4</a:t>
                </a:r>
              </a:p>
            </p:txBody>
          </p:sp>
          <p:sp>
            <p:nvSpPr>
              <p:cNvPr id="8218" name="Rectangle 26"/>
              <p:cNvSpPr>
                <a:spLocks noChangeArrowheads="1"/>
              </p:cNvSpPr>
              <p:nvPr/>
            </p:nvSpPr>
            <p:spPr bwMode="auto">
              <a:xfrm>
                <a:off x="2246" y="2006"/>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solidFill>
                      <a:schemeClr val="hlink"/>
                    </a:solidFill>
                    <a:latin typeface="Times New Roman" pitchFamily="18" charset="0"/>
                  </a:rPr>
                  <a:t>5</a:t>
                </a:r>
              </a:p>
            </p:txBody>
          </p:sp>
          <p:sp>
            <p:nvSpPr>
              <p:cNvPr id="8219" name="Rectangle 27"/>
              <p:cNvSpPr>
                <a:spLocks noChangeArrowheads="1"/>
              </p:cNvSpPr>
              <p:nvPr/>
            </p:nvSpPr>
            <p:spPr bwMode="auto">
              <a:xfrm>
                <a:off x="2486" y="2006"/>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solidFill>
                      <a:schemeClr val="hlink"/>
                    </a:solidFill>
                    <a:latin typeface="Times New Roman" pitchFamily="18" charset="0"/>
                  </a:rPr>
                  <a:t>6</a:t>
                </a:r>
              </a:p>
            </p:txBody>
          </p:sp>
        </p:grpSp>
        <p:sp>
          <p:nvSpPr>
            <p:cNvPr id="8220" name="Rectangle 28"/>
            <p:cNvSpPr>
              <a:spLocks noChangeArrowheads="1"/>
            </p:cNvSpPr>
            <p:nvPr/>
          </p:nvSpPr>
          <p:spPr bwMode="auto">
            <a:xfrm>
              <a:off x="768" y="1824"/>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a</a:t>
              </a:r>
            </a:p>
          </p:txBody>
        </p:sp>
        <p:sp>
          <p:nvSpPr>
            <p:cNvPr id="8221" name="Rectangle 29"/>
            <p:cNvSpPr>
              <a:spLocks noChangeArrowheads="1"/>
            </p:cNvSpPr>
            <p:nvPr/>
          </p:nvSpPr>
          <p:spPr bwMode="auto">
            <a:xfrm>
              <a:off x="1056" y="1824"/>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b</a:t>
              </a:r>
            </a:p>
          </p:txBody>
        </p:sp>
        <p:sp>
          <p:nvSpPr>
            <p:cNvPr id="8222" name="Rectangle 30"/>
            <p:cNvSpPr>
              <a:spLocks noChangeArrowheads="1"/>
            </p:cNvSpPr>
            <p:nvPr/>
          </p:nvSpPr>
          <p:spPr bwMode="auto">
            <a:xfrm>
              <a:off x="1344" y="1824"/>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c</a:t>
              </a:r>
            </a:p>
          </p:txBody>
        </p:sp>
        <p:sp>
          <p:nvSpPr>
            <p:cNvPr id="8223" name="Rectangle 31"/>
            <p:cNvSpPr>
              <a:spLocks noChangeArrowheads="1"/>
            </p:cNvSpPr>
            <p:nvPr/>
          </p:nvSpPr>
          <p:spPr bwMode="auto">
            <a:xfrm>
              <a:off x="1632" y="1824"/>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d</a:t>
              </a:r>
            </a:p>
          </p:txBody>
        </p:sp>
        <p:sp>
          <p:nvSpPr>
            <p:cNvPr id="8224" name="Rectangle 32"/>
            <p:cNvSpPr>
              <a:spLocks noChangeArrowheads="1"/>
            </p:cNvSpPr>
            <p:nvPr/>
          </p:nvSpPr>
          <p:spPr bwMode="auto">
            <a:xfrm>
              <a:off x="1920" y="1824"/>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e</a:t>
              </a:r>
            </a:p>
          </p:txBody>
        </p:sp>
      </p:grpSp>
      <p:sp>
        <p:nvSpPr>
          <p:cNvPr id="8226" name="Text Box 34"/>
          <p:cNvSpPr txBox="1">
            <a:spLocks noChangeArrowheads="1"/>
          </p:cNvSpPr>
          <p:nvPr/>
        </p:nvSpPr>
        <p:spPr bwMode="auto">
          <a:xfrm>
            <a:off x="6629400" y="2971800"/>
            <a:ext cx="1981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800">
                <a:solidFill>
                  <a:schemeClr val="hlink"/>
                </a:solidFill>
                <a:latin typeface="Times New Roman" pitchFamily="18" charset="0"/>
              </a:rPr>
              <a:t>listSize = 5</a:t>
            </a:r>
          </a:p>
        </p:txBody>
      </p:sp>
      <p:sp>
        <p:nvSpPr>
          <p:cNvPr id="2" name="Slide Number Placeholder 1"/>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13704262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3" name="Rectangle 3"/>
          <p:cNvSpPr>
            <a:spLocks noGrp="1" noChangeArrowheads="1"/>
          </p:cNvSpPr>
          <p:nvPr>
            <p:ph idx="1"/>
          </p:nvPr>
        </p:nvSpPr>
        <p:spPr>
          <a:xfrm>
            <a:off x="228600" y="2438400"/>
            <a:ext cx="8730673" cy="2590800"/>
          </a:xfrm>
          <a:noFill/>
          <a:ln/>
        </p:spPr>
        <p:txBody>
          <a:bodyPr>
            <a:normAutofit/>
          </a:bodyPr>
          <a:lstStyle/>
          <a:p>
            <a:pPr>
              <a:buFont typeface="Wingdings" pitchFamily="2" charset="2"/>
              <a:buChar char="§"/>
            </a:pPr>
            <a:r>
              <a:rPr lang="en-US" sz="2200" dirty="0"/>
              <a:t>Given a list of test scores, determine the maximum and minimum scores. </a:t>
            </a:r>
          </a:p>
          <a:p>
            <a:pPr>
              <a:buFont typeface="Wingdings" pitchFamily="2" charset="2"/>
              <a:buChar char="§"/>
            </a:pPr>
            <a:r>
              <a:rPr lang="en-US" sz="2200" dirty="0"/>
              <a:t>Read in a list of student names and rearrange them in alphabetical order (sorting). </a:t>
            </a:r>
          </a:p>
          <a:p>
            <a:pPr>
              <a:buFont typeface="Wingdings" pitchFamily="2" charset="2"/>
              <a:buChar char="§"/>
            </a:pPr>
            <a:r>
              <a:rPr lang="en-US" sz="2200" dirty="0"/>
              <a:t>Given the height measurements of students in a class, output the names of those students who are taller than average. </a:t>
            </a:r>
          </a:p>
        </p:txBody>
      </p:sp>
      <p:sp>
        <p:nvSpPr>
          <p:cNvPr id="291842" name="Rectangle 2"/>
          <p:cNvSpPr>
            <a:spLocks noGrp="1" noChangeArrowheads="1"/>
          </p:cNvSpPr>
          <p:nvPr>
            <p:ph type="title"/>
          </p:nvPr>
        </p:nvSpPr>
        <p:spPr>
          <a:xfrm>
            <a:off x="685800" y="228600"/>
            <a:ext cx="7848600" cy="1143000"/>
          </a:xfrm>
          <a:noFill/>
          <a:ln/>
        </p:spPr>
        <p:txBody>
          <a:bodyPr/>
          <a:lstStyle/>
          <a:p>
            <a:r>
              <a:rPr lang="en-US"/>
              <a:t>Array Applications</a:t>
            </a:r>
          </a:p>
        </p:txBody>
      </p:sp>
      <p:sp>
        <p:nvSpPr>
          <p:cNvPr id="2" name="Slide Number Placeholder 1"/>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34865078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9" name="Rectangle 3"/>
          <p:cNvSpPr>
            <a:spLocks noGrp="1" noChangeArrowheads="1"/>
          </p:cNvSpPr>
          <p:nvPr>
            <p:ph idx="1"/>
          </p:nvPr>
        </p:nvSpPr>
        <p:spPr>
          <a:xfrm>
            <a:off x="271703" y="2509213"/>
            <a:ext cx="8613679" cy="3450696"/>
          </a:xfrm>
          <a:noFill/>
          <a:ln/>
        </p:spPr>
        <p:txBody>
          <a:bodyPr lIns="92075" tIns="46038" rIns="92075" bIns="46038">
            <a:normAutofit fontScale="92500" lnSpcReduction="10000"/>
          </a:bodyPr>
          <a:lstStyle/>
          <a:p>
            <a:pPr>
              <a:lnSpc>
                <a:spcPct val="90000"/>
              </a:lnSpc>
              <a:buFont typeface="Wingdings" pitchFamily="2" charset="2"/>
              <a:buNone/>
            </a:pPr>
            <a:r>
              <a:rPr lang="en-US" sz="2800" dirty="0"/>
              <a:t>Students in COP3530 =</a:t>
            </a:r>
          </a:p>
          <a:p>
            <a:pPr lvl="1">
              <a:lnSpc>
                <a:spcPct val="90000"/>
              </a:lnSpc>
              <a:buFontTx/>
              <a:buNone/>
            </a:pPr>
            <a:r>
              <a:rPr lang="en-US" dirty="0">
                <a:solidFill>
                  <a:schemeClr val="accent2"/>
                </a:solidFill>
              </a:rPr>
              <a:t>(Jack, Jill, Abe, Henry, Mary, …, Judy)</a:t>
            </a:r>
          </a:p>
          <a:p>
            <a:pPr lvl="1">
              <a:lnSpc>
                <a:spcPct val="90000"/>
              </a:lnSpc>
              <a:buFontTx/>
              <a:buNone/>
            </a:pPr>
            <a:endParaRPr lang="en-US" dirty="0">
              <a:solidFill>
                <a:schemeClr val="accent2"/>
              </a:solidFill>
            </a:endParaRPr>
          </a:p>
          <a:p>
            <a:pPr>
              <a:lnSpc>
                <a:spcPct val="90000"/>
              </a:lnSpc>
              <a:buFont typeface="Wingdings" pitchFamily="2" charset="2"/>
              <a:buNone/>
            </a:pPr>
            <a:r>
              <a:rPr lang="en-US" sz="2800" dirty="0"/>
              <a:t>Exams in COP3530 =</a:t>
            </a:r>
          </a:p>
          <a:p>
            <a:pPr lvl="1">
              <a:lnSpc>
                <a:spcPct val="90000"/>
              </a:lnSpc>
              <a:buFontTx/>
              <a:buNone/>
            </a:pPr>
            <a:r>
              <a:rPr lang="en-US" dirty="0">
                <a:solidFill>
                  <a:schemeClr val="accent2"/>
                </a:solidFill>
              </a:rPr>
              <a:t>(exam1, exam2, exam3)</a:t>
            </a:r>
          </a:p>
          <a:p>
            <a:pPr>
              <a:lnSpc>
                <a:spcPct val="90000"/>
              </a:lnSpc>
              <a:buFont typeface="Wingdings" pitchFamily="2" charset="2"/>
              <a:buNone/>
            </a:pPr>
            <a:endParaRPr lang="en-US" sz="2800" dirty="0">
              <a:solidFill>
                <a:schemeClr val="accent2"/>
              </a:solidFill>
            </a:endParaRPr>
          </a:p>
          <a:p>
            <a:pPr>
              <a:lnSpc>
                <a:spcPct val="90000"/>
              </a:lnSpc>
              <a:buFont typeface="Wingdings" pitchFamily="2" charset="2"/>
              <a:buNone/>
            </a:pPr>
            <a:r>
              <a:rPr lang="en-US" sz="2800" dirty="0"/>
              <a:t>Days of Week = </a:t>
            </a:r>
            <a:r>
              <a:rPr lang="en-US" sz="2800" dirty="0">
                <a:solidFill>
                  <a:schemeClr val="accent2"/>
                </a:solidFill>
              </a:rPr>
              <a:t>(S, M, T, W, </a:t>
            </a:r>
            <a:r>
              <a:rPr lang="en-US" sz="2800" dirty="0" err="1">
                <a:solidFill>
                  <a:schemeClr val="accent2"/>
                </a:solidFill>
              </a:rPr>
              <a:t>Th</a:t>
            </a:r>
            <a:r>
              <a:rPr lang="en-US" sz="2800" dirty="0">
                <a:solidFill>
                  <a:schemeClr val="accent2"/>
                </a:solidFill>
              </a:rPr>
              <a:t>, F, Sa)</a:t>
            </a:r>
          </a:p>
          <a:p>
            <a:pPr>
              <a:lnSpc>
                <a:spcPct val="90000"/>
              </a:lnSpc>
              <a:buFont typeface="Wingdings" pitchFamily="2" charset="2"/>
              <a:buNone/>
            </a:pPr>
            <a:endParaRPr lang="en-US" sz="2800" dirty="0"/>
          </a:p>
          <a:p>
            <a:pPr>
              <a:lnSpc>
                <a:spcPct val="90000"/>
              </a:lnSpc>
              <a:buFont typeface="Wingdings" pitchFamily="2" charset="2"/>
              <a:buNone/>
            </a:pPr>
            <a:r>
              <a:rPr lang="en-US" sz="2800" dirty="0"/>
              <a:t>Months = </a:t>
            </a:r>
            <a:r>
              <a:rPr lang="en-US" sz="2800" dirty="0">
                <a:solidFill>
                  <a:schemeClr val="accent2"/>
                </a:solidFill>
              </a:rPr>
              <a:t>(Jan, Feb, Mar, Apr, …, Nov, Dec)</a:t>
            </a:r>
          </a:p>
        </p:txBody>
      </p:sp>
      <p:sp>
        <p:nvSpPr>
          <p:cNvPr id="14338" name="Rectangle 2"/>
          <p:cNvSpPr>
            <a:spLocks noGrp="1" noChangeArrowheads="1"/>
          </p:cNvSpPr>
          <p:nvPr>
            <p:ph type="title"/>
          </p:nvPr>
        </p:nvSpPr>
        <p:spPr>
          <a:noFill/>
          <a:ln/>
        </p:spPr>
        <p:txBody>
          <a:bodyPr lIns="92075" tIns="46038" rIns="92075" bIns="46038"/>
          <a:lstStyle/>
          <a:p>
            <a:r>
              <a:rPr lang="en-US"/>
              <a:t>Linear List Examples/Instances</a:t>
            </a:r>
          </a:p>
        </p:txBody>
      </p:sp>
      <p:sp>
        <p:nvSpPr>
          <p:cNvPr id="2" name="Slide Number Placeholder 1"/>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23056678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4"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b="2956"/>
          <a:stretch/>
        </p:blipFill>
        <p:spPr bwMode="auto">
          <a:xfrm>
            <a:off x="228600" y="1600200"/>
            <a:ext cx="8712200" cy="5216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p:cNvSpPr txBox="1">
            <a:spLocks noChangeArrowheads="1"/>
          </p:cNvSpPr>
          <p:nvPr/>
        </p:nvSpPr>
        <p:spPr>
          <a:xfrm>
            <a:off x="533400" y="152400"/>
            <a:ext cx="8077200" cy="685800"/>
          </a:xfrm>
          <a:prstGeom prst="rect">
            <a:avLst/>
          </a:prstGeom>
        </p:spPr>
        <p:txBody>
          <a:bodyPr/>
          <a:lstStyle/>
          <a:p>
            <a:pPr algn="ctr">
              <a:defRPr/>
            </a:pPr>
            <a:r>
              <a:rPr lang="en-US" sz="3600" kern="0" dirty="0">
                <a:solidFill>
                  <a:srgbClr val="222222"/>
                </a:solidFill>
                <a:latin typeface="+mj-lt"/>
                <a:ea typeface="+mj-ea"/>
                <a:cs typeface="+mj-cs"/>
              </a:rPr>
              <a:t>One-Dimensional Arrays (continued)</a:t>
            </a:r>
          </a:p>
        </p:txBody>
      </p:sp>
      <p:sp>
        <p:nvSpPr>
          <p:cNvPr id="2" name="Slide Number Placeholder 1"/>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6026685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34758" y="2555395"/>
            <a:ext cx="8604442" cy="3450696"/>
          </a:xfrm>
        </p:spPr>
        <p:txBody>
          <a:bodyPr/>
          <a:lstStyle/>
          <a:p>
            <a:pPr marL="0" indent="0">
              <a:buNone/>
            </a:pPr>
            <a:r>
              <a:rPr lang="en-US" dirty="0"/>
              <a:t>determine list size</a:t>
            </a:r>
          </a:p>
          <a:p>
            <a:pPr marL="0" indent="0">
              <a:buNone/>
            </a:pPr>
            <a:endParaRPr lang="en-US" dirty="0"/>
          </a:p>
          <a:p>
            <a:pPr marL="0" indent="0">
              <a:buNone/>
            </a:pPr>
            <a:r>
              <a:rPr lang="en-US" i="1" dirty="0">
                <a:solidFill>
                  <a:schemeClr val="accent2"/>
                </a:solidFill>
              </a:rPr>
              <a:t>L = (</a:t>
            </a:r>
            <a:r>
              <a:rPr lang="en-US" i="1" dirty="0" err="1">
                <a:solidFill>
                  <a:schemeClr val="accent2"/>
                </a:solidFill>
              </a:rPr>
              <a:t>a,b,c,d,e</a:t>
            </a:r>
            <a:r>
              <a:rPr lang="en-US" i="1" dirty="0">
                <a:solidFill>
                  <a:schemeClr val="accent2"/>
                </a:solidFill>
              </a:rPr>
              <a:t>)</a:t>
            </a:r>
          </a:p>
          <a:p>
            <a:pPr marL="0" indent="0">
              <a:buNone/>
            </a:pPr>
            <a:endParaRPr lang="en-US" i="1" dirty="0">
              <a:solidFill>
                <a:schemeClr val="accent2"/>
              </a:solidFill>
            </a:endParaRPr>
          </a:p>
          <a:p>
            <a:pPr marL="0" indent="0">
              <a:buNone/>
            </a:pPr>
            <a:r>
              <a:rPr lang="en-US" dirty="0"/>
              <a:t>size = </a:t>
            </a:r>
            <a:r>
              <a:rPr lang="en-US" dirty="0" err="1" smtClean="0"/>
              <a:t>L.length</a:t>
            </a:r>
            <a:r>
              <a:rPr lang="en-US" dirty="0" smtClean="0"/>
              <a:t>;</a:t>
            </a:r>
          </a:p>
          <a:p>
            <a:pPr marL="0" indent="0">
              <a:buNone/>
            </a:pPr>
            <a:endParaRPr lang="en-US" dirty="0"/>
          </a:p>
          <a:p>
            <a:pPr marL="0" indent="0">
              <a:buNone/>
            </a:pPr>
            <a:endParaRPr lang="en-US" dirty="0"/>
          </a:p>
        </p:txBody>
      </p:sp>
      <p:sp>
        <p:nvSpPr>
          <p:cNvPr id="3" name="Title 2"/>
          <p:cNvSpPr>
            <a:spLocks noGrp="1"/>
          </p:cNvSpPr>
          <p:nvPr>
            <p:ph type="title"/>
          </p:nvPr>
        </p:nvSpPr>
        <p:spPr/>
        <p:txBody>
          <a:bodyPr>
            <a:normAutofit fontScale="90000"/>
          </a:bodyPr>
          <a:lstStyle/>
          <a:p>
            <a:r>
              <a:rPr lang="en-US" dirty="0"/>
              <a:t>Linear List Operations—size</a:t>
            </a:r>
            <a:r>
              <a:rPr lang="en-US" dirty="0" smtClean="0"/>
              <a:t>()/length</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40904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90176" y="2564631"/>
            <a:ext cx="8613679" cy="3450696"/>
          </a:xfrm>
        </p:spPr>
        <p:txBody>
          <a:bodyPr>
            <a:normAutofit lnSpcReduction="10000"/>
          </a:bodyPr>
          <a:lstStyle/>
          <a:p>
            <a:pPr marL="0" indent="0">
              <a:buNone/>
            </a:pPr>
            <a:r>
              <a:rPr lang="en-US" dirty="0"/>
              <a:t>get element with given index</a:t>
            </a:r>
          </a:p>
          <a:p>
            <a:pPr marL="0" indent="0">
              <a:buNone/>
            </a:pPr>
            <a:r>
              <a:rPr lang="en-US" dirty="0"/>
              <a:t> </a:t>
            </a:r>
          </a:p>
          <a:p>
            <a:pPr marL="0" indent="0">
              <a:buNone/>
            </a:pPr>
            <a:r>
              <a:rPr lang="en-US" i="1" dirty="0">
                <a:solidFill>
                  <a:schemeClr val="accent2"/>
                </a:solidFill>
              </a:rPr>
              <a:t>L =</a:t>
            </a:r>
            <a:r>
              <a:rPr lang="en-US" dirty="0">
                <a:solidFill>
                  <a:schemeClr val="accent2"/>
                </a:solidFill>
              </a:rPr>
              <a:t> </a:t>
            </a:r>
            <a:r>
              <a:rPr lang="en-US" i="1" dirty="0">
                <a:solidFill>
                  <a:schemeClr val="accent2"/>
                </a:solidFill>
              </a:rPr>
              <a:t>(</a:t>
            </a:r>
            <a:r>
              <a:rPr lang="en-US" i="1" dirty="0" err="1">
                <a:solidFill>
                  <a:schemeClr val="accent2"/>
                </a:solidFill>
              </a:rPr>
              <a:t>a,b,c,d,e</a:t>
            </a:r>
            <a:r>
              <a:rPr lang="en-US" i="1" dirty="0">
                <a:solidFill>
                  <a:schemeClr val="accent2"/>
                </a:solidFill>
              </a:rPr>
              <a:t>)</a:t>
            </a:r>
          </a:p>
          <a:p>
            <a:pPr marL="0" indent="0">
              <a:buNone/>
            </a:pPr>
            <a:r>
              <a:rPr lang="en-US" i="1" dirty="0">
                <a:solidFill>
                  <a:schemeClr val="accent2"/>
                </a:solidFill>
              </a:rPr>
              <a:t>get(0)</a:t>
            </a:r>
            <a:r>
              <a:rPr lang="en-US" i="1" dirty="0"/>
              <a:t> = a</a:t>
            </a:r>
          </a:p>
          <a:p>
            <a:pPr marL="0" indent="0">
              <a:buNone/>
            </a:pPr>
            <a:r>
              <a:rPr lang="en-US" i="1" dirty="0">
                <a:solidFill>
                  <a:schemeClr val="accent2"/>
                </a:solidFill>
              </a:rPr>
              <a:t>get(2)</a:t>
            </a:r>
            <a:r>
              <a:rPr lang="en-US" i="1" dirty="0"/>
              <a:t> = c</a:t>
            </a:r>
          </a:p>
          <a:p>
            <a:pPr marL="0" indent="0">
              <a:buNone/>
            </a:pPr>
            <a:r>
              <a:rPr lang="en-US" i="1" dirty="0">
                <a:solidFill>
                  <a:schemeClr val="accent2"/>
                </a:solidFill>
              </a:rPr>
              <a:t>get(4)</a:t>
            </a:r>
            <a:r>
              <a:rPr lang="en-US" i="1" dirty="0"/>
              <a:t> = e</a:t>
            </a:r>
          </a:p>
          <a:p>
            <a:pPr marL="0" indent="0">
              <a:buNone/>
            </a:pPr>
            <a:r>
              <a:rPr lang="en-US" i="1" dirty="0">
                <a:solidFill>
                  <a:schemeClr val="accent2"/>
                </a:solidFill>
              </a:rPr>
              <a:t>get(-1)</a:t>
            </a:r>
            <a:r>
              <a:rPr lang="en-US" i="1" dirty="0"/>
              <a:t> = </a:t>
            </a:r>
            <a:r>
              <a:rPr lang="en-US" dirty="0"/>
              <a:t>error</a:t>
            </a:r>
          </a:p>
          <a:p>
            <a:pPr marL="0" indent="0">
              <a:buNone/>
            </a:pPr>
            <a:r>
              <a:rPr lang="en-US" i="1" dirty="0">
                <a:solidFill>
                  <a:schemeClr val="accent2"/>
                </a:solidFill>
              </a:rPr>
              <a:t>get(9)</a:t>
            </a:r>
            <a:r>
              <a:rPr lang="en-US" i="1" dirty="0"/>
              <a:t> = </a:t>
            </a:r>
            <a:r>
              <a:rPr lang="en-US" dirty="0"/>
              <a:t>error</a:t>
            </a:r>
          </a:p>
          <a:p>
            <a:pPr marL="0" indent="0">
              <a:buNone/>
            </a:pPr>
            <a:endParaRPr lang="en-US" dirty="0"/>
          </a:p>
        </p:txBody>
      </p:sp>
      <p:sp>
        <p:nvSpPr>
          <p:cNvPr id="3" name="Title 2"/>
          <p:cNvSpPr>
            <a:spLocks noGrp="1"/>
          </p:cNvSpPr>
          <p:nvPr>
            <p:ph type="title"/>
          </p:nvPr>
        </p:nvSpPr>
        <p:spPr>
          <a:xfrm>
            <a:off x="228600" y="338328"/>
            <a:ext cx="8458200" cy="1252728"/>
          </a:xfrm>
        </p:spPr>
        <p:txBody>
          <a:bodyPr>
            <a:normAutofit fontScale="90000"/>
          </a:bodyPr>
          <a:lstStyle/>
          <a:p>
            <a:r>
              <a:rPr lang="en-US" dirty="0"/>
              <a:t>Linear List Operations—get(</a:t>
            </a:r>
            <a:r>
              <a:rPr lang="en-US" dirty="0" err="1"/>
              <a:t>theIndex</a:t>
            </a:r>
            <a:r>
              <a:rPr lang="en-US" dirty="0"/>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31339818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3231" y="2656994"/>
            <a:ext cx="8669096" cy="3450696"/>
          </a:xfrm>
        </p:spPr>
        <p:txBody>
          <a:bodyPr/>
          <a:lstStyle/>
          <a:p>
            <a:pPr marL="0" indent="0">
              <a:buNone/>
            </a:pPr>
            <a:r>
              <a:rPr lang="en-US" dirty="0"/>
              <a:t>determine the index of an element</a:t>
            </a:r>
          </a:p>
          <a:p>
            <a:pPr marL="0" indent="0">
              <a:buNone/>
            </a:pPr>
            <a:r>
              <a:rPr lang="en-US" dirty="0"/>
              <a:t> </a:t>
            </a:r>
          </a:p>
          <a:p>
            <a:pPr marL="0" indent="0">
              <a:buNone/>
            </a:pPr>
            <a:r>
              <a:rPr lang="en-US" i="1" dirty="0">
                <a:solidFill>
                  <a:schemeClr val="accent2"/>
                </a:solidFill>
              </a:rPr>
              <a:t>L =</a:t>
            </a:r>
            <a:r>
              <a:rPr lang="en-US" dirty="0">
                <a:solidFill>
                  <a:schemeClr val="accent2"/>
                </a:solidFill>
              </a:rPr>
              <a:t> </a:t>
            </a:r>
            <a:r>
              <a:rPr lang="en-US" i="1" dirty="0">
                <a:solidFill>
                  <a:schemeClr val="accent2"/>
                </a:solidFill>
              </a:rPr>
              <a:t>(</a:t>
            </a:r>
            <a:r>
              <a:rPr lang="en-US" i="1" dirty="0" err="1">
                <a:solidFill>
                  <a:schemeClr val="accent2"/>
                </a:solidFill>
              </a:rPr>
              <a:t>a,b,d,b,a</a:t>
            </a:r>
            <a:r>
              <a:rPr lang="en-US" i="1" dirty="0">
                <a:solidFill>
                  <a:schemeClr val="accent2"/>
                </a:solidFill>
              </a:rPr>
              <a:t>)</a:t>
            </a:r>
          </a:p>
          <a:p>
            <a:pPr marL="0" indent="0">
              <a:buNone/>
            </a:pPr>
            <a:r>
              <a:rPr lang="en-US" i="1" dirty="0" err="1">
                <a:solidFill>
                  <a:schemeClr val="accent2"/>
                </a:solidFill>
              </a:rPr>
              <a:t>indexOf</a:t>
            </a:r>
            <a:r>
              <a:rPr lang="en-US" i="1" dirty="0">
                <a:solidFill>
                  <a:schemeClr val="accent2"/>
                </a:solidFill>
              </a:rPr>
              <a:t>(d)</a:t>
            </a:r>
            <a:r>
              <a:rPr lang="en-US" i="1" dirty="0"/>
              <a:t> = 2</a:t>
            </a:r>
          </a:p>
          <a:p>
            <a:pPr marL="0" indent="0">
              <a:buNone/>
            </a:pPr>
            <a:r>
              <a:rPr lang="en-US" i="1" dirty="0" err="1">
                <a:solidFill>
                  <a:schemeClr val="accent2"/>
                </a:solidFill>
              </a:rPr>
              <a:t>indexOf</a:t>
            </a:r>
            <a:r>
              <a:rPr lang="en-US" i="1" dirty="0">
                <a:solidFill>
                  <a:schemeClr val="accent2"/>
                </a:solidFill>
              </a:rPr>
              <a:t>(a)</a:t>
            </a:r>
            <a:r>
              <a:rPr lang="en-US" i="1" dirty="0"/>
              <a:t> = 0</a:t>
            </a:r>
          </a:p>
          <a:p>
            <a:pPr marL="0" indent="0">
              <a:buNone/>
            </a:pPr>
            <a:r>
              <a:rPr lang="en-US" i="1" dirty="0" err="1">
                <a:solidFill>
                  <a:schemeClr val="accent2"/>
                </a:solidFill>
              </a:rPr>
              <a:t>indexOf</a:t>
            </a:r>
            <a:r>
              <a:rPr lang="en-US" i="1" dirty="0">
                <a:solidFill>
                  <a:schemeClr val="accent2"/>
                </a:solidFill>
              </a:rPr>
              <a:t>(z)</a:t>
            </a:r>
            <a:r>
              <a:rPr lang="en-US" i="1" dirty="0"/>
              <a:t> = -</a:t>
            </a:r>
            <a:r>
              <a:rPr lang="en-US" i="1" dirty="0" smtClean="0"/>
              <a:t>1</a:t>
            </a:r>
            <a:endParaRPr lang="en-US" dirty="0"/>
          </a:p>
        </p:txBody>
      </p:sp>
      <p:sp>
        <p:nvSpPr>
          <p:cNvPr id="3" name="Title 2"/>
          <p:cNvSpPr>
            <a:spLocks noGrp="1"/>
          </p:cNvSpPr>
          <p:nvPr>
            <p:ph type="title"/>
          </p:nvPr>
        </p:nvSpPr>
        <p:spPr>
          <a:xfrm>
            <a:off x="228600" y="338328"/>
            <a:ext cx="8686800" cy="1252728"/>
          </a:xfrm>
        </p:spPr>
        <p:txBody>
          <a:bodyPr>
            <a:normAutofit fontScale="90000"/>
          </a:bodyPr>
          <a:lstStyle/>
          <a:p>
            <a:r>
              <a:rPr lang="en-US" dirty="0"/>
              <a:t>Linear List Operations—</a:t>
            </a:r>
            <a:r>
              <a:rPr lang="en-US" dirty="0" err="1"/>
              <a:t>indexOf</a:t>
            </a:r>
            <a:r>
              <a:rPr lang="en-US" dirty="0"/>
              <a:t>(</a:t>
            </a:r>
            <a:r>
              <a:rPr lang="en-US" dirty="0" err="1"/>
              <a:t>theElement</a:t>
            </a:r>
            <a:r>
              <a:rPr lang="en-US" dirty="0"/>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24738231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2743200"/>
            <a:ext cx="8686800" cy="3450696"/>
          </a:xfrm>
        </p:spPr>
        <p:txBody>
          <a:bodyPr/>
          <a:lstStyle/>
          <a:p>
            <a:pPr marL="0" indent="0">
              <a:buNone/>
            </a:pPr>
            <a:r>
              <a:rPr lang="en-US" dirty="0"/>
              <a:t>Remove/delete element with given index</a:t>
            </a:r>
          </a:p>
          <a:p>
            <a:pPr marL="0" indent="0">
              <a:buNone/>
            </a:pPr>
            <a:endParaRPr lang="en-US" dirty="0"/>
          </a:p>
          <a:p>
            <a:pPr marL="0" indent="0">
              <a:buNone/>
            </a:pPr>
            <a:r>
              <a:rPr lang="en-US" i="1" dirty="0">
                <a:solidFill>
                  <a:schemeClr val="accent2"/>
                </a:solidFill>
              </a:rPr>
              <a:t>L = (</a:t>
            </a:r>
            <a:r>
              <a:rPr lang="en-US" i="1" dirty="0" err="1">
                <a:solidFill>
                  <a:schemeClr val="accent2"/>
                </a:solidFill>
              </a:rPr>
              <a:t>a,b,c,d,e,f,g</a:t>
            </a:r>
            <a:r>
              <a:rPr lang="en-US" i="1" dirty="0">
                <a:solidFill>
                  <a:schemeClr val="accent2"/>
                </a:solidFill>
              </a:rPr>
              <a:t>)</a:t>
            </a:r>
          </a:p>
          <a:p>
            <a:pPr marL="0" indent="0">
              <a:buNone/>
            </a:pPr>
            <a:r>
              <a:rPr lang="en-US" i="1" dirty="0">
                <a:solidFill>
                  <a:schemeClr val="accent2"/>
                </a:solidFill>
              </a:rPr>
              <a:t>erase(2)</a:t>
            </a:r>
            <a:r>
              <a:rPr lang="en-US" i="1" dirty="0"/>
              <a:t> </a:t>
            </a:r>
            <a:r>
              <a:rPr lang="en-US" dirty="0"/>
              <a:t>removes </a:t>
            </a:r>
            <a:r>
              <a:rPr lang="en-US" i="1" dirty="0">
                <a:solidFill>
                  <a:schemeClr val="accent2"/>
                </a:solidFill>
              </a:rPr>
              <a:t>c</a:t>
            </a:r>
          </a:p>
          <a:p>
            <a:pPr marL="0" indent="0">
              <a:buNone/>
            </a:pPr>
            <a:r>
              <a:rPr lang="en-US" dirty="0"/>
              <a:t>and </a:t>
            </a:r>
            <a:r>
              <a:rPr lang="en-US" i="1" dirty="0">
                <a:solidFill>
                  <a:schemeClr val="accent2"/>
                </a:solidFill>
              </a:rPr>
              <a:t>L</a:t>
            </a:r>
            <a:r>
              <a:rPr lang="en-US" dirty="0"/>
              <a:t> becomes </a:t>
            </a:r>
            <a:r>
              <a:rPr lang="en-US" i="1" dirty="0">
                <a:solidFill>
                  <a:schemeClr val="accent2"/>
                </a:solidFill>
              </a:rPr>
              <a:t>(</a:t>
            </a:r>
            <a:r>
              <a:rPr lang="en-US" i="1" dirty="0" err="1">
                <a:solidFill>
                  <a:schemeClr val="accent2"/>
                </a:solidFill>
              </a:rPr>
              <a:t>a,b,d,e,f,g</a:t>
            </a:r>
            <a:r>
              <a:rPr lang="en-US" i="1" dirty="0">
                <a:solidFill>
                  <a:schemeClr val="accent2"/>
                </a:solidFill>
              </a:rPr>
              <a:t>)</a:t>
            </a:r>
          </a:p>
          <a:p>
            <a:pPr marL="0" indent="0">
              <a:buNone/>
            </a:pPr>
            <a:endParaRPr lang="en-US" i="1" dirty="0">
              <a:solidFill>
                <a:schemeClr val="accent2"/>
              </a:solidFill>
            </a:endParaRPr>
          </a:p>
          <a:p>
            <a:pPr marL="0" indent="0">
              <a:buNone/>
            </a:pPr>
            <a:r>
              <a:rPr lang="en-US" dirty="0"/>
              <a:t>index of</a:t>
            </a:r>
            <a:r>
              <a:rPr lang="en-US" i="1" dirty="0"/>
              <a:t> </a:t>
            </a:r>
            <a:r>
              <a:rPr lang="en-US" i="1" dirty="0" err="1">
                <a:solidFill>
                  <a:schemeClr val="accent2"/>
                </a:solidFill>
              </a:rPr>
              <a:t>d,e,f</a:t>
            </a:r>
            <a:r>
              <a:rPr lang="en-US" i="1" dirty="0">
                <a:solidFill>
                  <a:schemeClr val="accent2"/>
                </a:solidFill>
              </a:rPr>
              <a:t>,</a:t>
            </a:r>
            <a:r>
              <a:rPr lang="en-US" i="1" dirty="0"/>
              <a:t> </a:t>
            </a:r>
            <a:r>
              <a:rPr lang="en-US" dirty="0"/>
              <a:t>and</a:t>
            </a:r>
            <a:r>
              <a:rPr lang="en-US" i="1" dirty="0"/>
              <a:t> </a:t>
            </a:r>
            <a:r>
              <a:rPr lang="en-US" i="1" dirty="0">
                <a:solidFill>
                  <a:schemeClr val="accent2"/>
                </a:solidFill>
              </a:rPr>
              <a:t>g</a:t>
            </a:r>
            <a:r>
              <a:rPr lang="en-US" i="1" dirty="0"/>
              <a:t> </a:t>
            </a:r>
            <a:r>
              <a:rPr lang="en-US" dirty="0"/>
              <a:t>decrease by</a:t>
            </a:r>
            <a:r>
              <a:rPr lang="en-US" i="1" dirty="0"/>
              <a:t> 1</a:t>
            </a:r>
          </a:p>
          <a:p>
            <a:pPr marL="0" indent="0">
              <a:buNone/>
            </a:pPr>
            <a:endParaRPr lang="en-US" dirty="0"/>
          </a:p>
        </p:txBody>
      </p:sp>
      <p:sp>
        <p:nvSpPr>
          <p:cNvPr id="3" name="Title 2"/>
          <p:cNvSpPr>
            <a:spLocks noGrp="1"/>
          </p:cNvSpPr>
          <p:nvPr>
            <p:ph type="title"/>
          </p:nvPr>
        </p:nvSpPr>
        <p:spPr/>
        <p:txBody>
          <a:bodyPr>
            <a:normAutofit fontScale="90000"/>
          </a:bodyPr>
          <a:lstStyle/>
          <a:p>
            <a:r>
              <a:rPr lang="en-US" dirty="0"/>
              <a:t>Linear List Operations—erase(</a:t>
            </a:r>
            <a:r>
              <a:rPr lang="en-US" dirty="0" err="1"/>
              <a:t>theIndex</a:t>
            </a:r>
            <a:r>
              <a:rPr lang="en-US" dirty="0"/>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6630931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80940" y="2684704"/>
            <a:ext cx="8634460" cy="3450696"/>
          </a:xfrm>
        </p:spPr>
        <p:txBody>
          <a:bodyPr/>
          <a:lstStyle/>
          <a:p>
            <a:pPr marL="0" indent="0">
              <a:buNone/>
            </a:pPr>
            <a:r>
              <a:rPr lang="en-US" dirty="0"/>
              <a:t>Remove/delete element with given index</a:t>
            </a:r>
          </a:p>
          <a:p>
            <a:pPr marL="0" indent="0">
              <a:buNone/>
            </a:pPr>
            <a:endParaRPr lang="en-US" dirty="0"/>
          </a:p>
          <a:p>
            <a:pPr marL="0" indent="0">
              <a:buNone/>
            </a:pPr>
            <a:r>
              <a:rPr lang="en-US" i="1" dirty="0">
                <a:solidFill>
                  <a:schemeClr val="accent2"/>
                </a:solidFill>
              </a:rPr>
              <a:t>L = (</a:t>
            </a:r>
            <a:r>
              <a:rPr lang="en-US" i="1" dirty="0" err="1">
                <a:solidFill>
                  <a:schemeClr val="accent2"/>
                </a:solidFill>
              </a:rPr>
              <a:t>a,b,c,d,e,f,g</a:t>
            </a:r>
            <a:r>
              <a:rPr lang="en-US" i="1" dirty="0">
                <a:solidFill>
                  <a:schemeClr val="accent2"/>
                </a:solidFill>
              </a:rPr>
              <a:t>)</a:t>
            </a:r>
          </a:p>
          <a:p>
            <a:pPr marL="0" indent="0">
              <a:buNone/>
            </a:pPr>
            <a:endParaRPr lang="en-US" dirty="0"/>
          </a:p>
        </p:txBody>
      </p:sp>
      <p:sp>
        <p:nvSpPr>
          <p:cNvPr id="3" name="Title 2"/>
          <p:cNvSpPr>
            <a:spLocks noGrp="1"/>
          </p:cNvSpPr>
          <p:nvPr>
            <p:ph type="title"/>
          </p:nvPr>
        </p:nvSpPr>
        <p:spPr/>
        <p:txBody>
          <a:bodyPr>
            <a:normAutofit fontScale="90000"/>
          </a:bodyPr>
          <a:lstStyle/>
          <a:p>
            <a:r>
              <a:rPr lang="en-US" dirty="0"/>
              <a:t>Linear List Operations—erase(</a:t>
            </a:r>
            <a:r>
              <a:rPr lang="en-US" dirty="0" err="1"/>
              <a:t>theIndex</a:t>
            </a:r>
            <a:r>
              <a:rPr lang="en-US" dirty="0"/>
              <a:t>)</a:t>
            </a:r>
          </a:p>
        </p:txBody>
      </p:sp>
      <p:sp>
        <p:nvSpPr>
          <p:cNvPr id="4" name="Text Box 4"/>
          <p:cNvSpPr txBox="1">
            <a:spLocks noChangeArrowheads="1"/>
          </p:cNvSpPr>
          <p:nvPr/>
        </p:nvSpPr>
        <p:spPr bwMode="auto">
          <a:xfrm>
            <a:off x="838200" y="4724400"/>
            <a:ext cx="6858000"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20000"/>
              </a:spcBef>
              <a:buClr>
                <a:schemeClr val="tx2"/>
              </a:buClr>
              <a:buSzPct val="75000"/>
              <a:buFont typeface="Monotype Sorts" pitchFamily="2" charset="2"/>
              <a:buNone/>
            </a:pPr>
            <a:r>
              <a:rPr lang="en-US" sz="2800" i="1" dirty="0">
                <a:solidFill>
                  <a:schemeClr val="accent2"/>
                </a:solidFill>
                <a:latin typeface="Arial" charset="0"/>
              </a:rPr>
              <a:t>remove(-1)</a:t>
            </a:r>
            <a:r>
              <a:rPr lang="en-US" sz="2800" i="1" dirty="0">
                <a:latin typeface="Arial" charset="0"/>
              </a:rPr>
              <a:t> </a:t>
            </a:r>
            <a:r>
              <a:rPr lang="en-US" sz="2800" dirty="0">
                <a:latin typeface="Arial" charset="0"/>
              </a:rPr>
              <a:t>=&gt; error</a:t>
            </a:r>
          </a:p>
          <a:p>
            <a:pPr eaLnBrk="0" hangingPunct="0">
              <a:spcBef>
                <a:spcPct val="20000"/>
              </a:spcBef>
              <a:buClr>
                <a:schemeClr val="tx2"/>
              </a:buClr>
              <a:buSzPct val="75000"/>
              <a:buFont typeface="Monotype Sorts" pitchFamily="2" charset="2"/>
              <a:buNone/>
            </a:pPr>
            <a:r>
              <a:rPr lang="en-US" sz="2800" i="1" dirty="0">
                <a:solidFill>
                  <a:schemeClr val="accent2"/>
                </a:solidFill>
                <a:latin typeface="Arial" charset="0"/>
              </a:rPr>
              <a:t>remove(20)</a:t>
            </a:r>
            <a:r>
              <a:rPr lang="en-US" sz="2800" dirty="0">
                <a:latin typeface="Arial" charset="0"/>
              </a:rPr>
              <a:t> =&gt; error</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4211022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en-US" dirty="0"/>
              <a:t>Arrays</a:t>
            </a:r>
          </a:p>
        </p:txBody>
      </p:sp>
      <p:sp>
        <p:nvSpPr>
          <p:cNvPr id="7" name="Subtitle 2"/>
          <p:cNvSpPr txBox="1">
            <a:spLocks/>
          </p:cNvSpPr>
          <p:nvPr/>
        </p:nvSpPr>
        <p:spPr>
          <a:xfrm>
            <a:off x="228600" y="2306782"/>
            <a:ext cx="8686800" cy="4475018"/>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algn="just">
              <a:buFont typeface="Wingdings" pitchFamily="2" charset="2"/>
              <a:buChar char="§"/>
            </a:pPr>
            <a:r>
              <a:rPr lang="en-US" dirty="0" smtClean="0"/>
              <a:t>An</a:t>
            </a:r>
            <a:r>
              <a:rPr lang="en-US" dirty="0" smtClean="0">
                <a:solidFill>
                  <a:schemeClr val="tx1"/>
                </a:solidFill>
              </a:rPr>
              <a:t> </a:t>
            </a:r>
            <a:r>
              <a:rPr lang="en-US" dirty="0"/>
              <a:t>array is a collection of homogeneous data elements described by a single name.</a:t>
            </a:r>
          </a:p>
          <a:p>
            <a:pPr algn="just">
              <a:buFont typeface="Wingdings" pitchFamily="2" charset="2"/>
              <a:buChar char="§"/>
            </a:pPr>
            <a:endParaRPr lang="en-US" dirty="0"/>
          </a:p>
          <a:p>
            <a:pPr algn="just">
              <a:buFont typeface="Wingdings" pitchFamily="2" charset="2"/>
              <a:buChar char="§"/>
            </a:pPr>
            <a:r>
              <a:rPr lang="en-US" dirty="0"/>
              <a:t>Each element of an array is referenced by a subscripted variable or value, called subscript or index enclosed in parenthesis.</a:t>
            </a:r>
          </a:p>
          <a:p>
            <a:pPr algn="just">
              <a:buFont typeface="Wingdings" pitchFamily="2" charset="2"/>
              <a:buChar char="§"/>
            </a:pPr>
            <a:endParaRPr lang="en-US" dirty="0"/>
          </a:p>
          <a:p>
            <a:pPr algn="just">
              <a:buFont typeface="Wingdings" pitchFamily="2" charset="2"/>
              <a:buChar char="§"/>
            </a:pPr>
            <a:r>
              <a:rPr lang="en-US" dirty="0"/>
              <a:t>If an element of an array is referenced by single subscript, then the array is known as one dimensional array or linear array and if two subscripts are required to reference an element, the array is known as two dimensional array and so on.</a:t>
            </a:r>
          </a:p>
        </p:txBody>
      </p:sp>
      <p:sp>
        <p:nvSpPr>
          <p:cNvPr id="2" name="Slide Number Placeholder 1"/>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11382090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87867" y="2667000"/>
            <a:ext cx="8627533" cy="3450696"/>
          </a:xfrm>
        </p:spPr>
        <p:txBody>
          <a:bodyPr>
            <a:normAutofit/>
          </a:bodyPr>
          <a:lstStyle/>
          <a:p>
            <a:pPr marL="0" indent="0">
              <a:buNone/>
            </a:pPr>
            <a:endParaRPr lang="en-US" i="1" dirty="0">
              <a:solidFill>
                <a:schemeClr val="accent2"/>
              </a:solidFill>
            </a:endParaRPr>
          </a:p>
          <a:p>
            <a:pPr marL="0" indent="0">
              <a:buNone/>
            </a:pPr>
            <a:r>
              <a:rPr lang="en-US" dirty="0"/>
              <a:t>add an element so that the new element has a specified index</a:t>
            </a:r>
          </a:p>
          <a:p>
            <a:pPr marL="0" indent="0">
              <a:buNone/>
            </a:pPr>
            <a:endParaRPr lang="en-US" dirty="0"/>
          </a:p>
          <a:p>
            <a:pPr marL="0" indent="0">
              <a:buNone/>
            </a:pPr>
            <a:r>
              <a:rPr lang="en-US" i="1" dirty="0">
                <a:solidFill>
                  <a:schemeClr val="accent2"/>
                </a:solidFill>
              </a:rPr>
              <a:t>L = (</a:t>
            </a:r>
            <a:r>
              <a:rPr lang="en-US" i="1" dirty="0" err="1">
                <a:solidFill>
                  <a:schemeClr val="accent2"/>
                </a:solidFill>
              </a:rPr>
              <a:t>a,b,c,d,e,f,g</a:t>
            </a:r>
            <a:r>
              <a:rPr lang="en-US" i="1" dirty="0">
                <a:solidFill>
                  <a:schemeClr val="accent2"/>
                </a:solidFill>
              </a:rPr>
              <a:t>)</a:t>
            </a:r>
          </a:p>
          <a:p>
            <a:pPr marL="0" indent="0">
              <a:buNone/>
            </a:pPr>
            <a:endParaRPr lang="en-US" i="1" dirty="0">
              <a:solidFill>
                <a:schemeClr val="accent2"/>
              </a:solidFill>
            </a:endParaRPr>
          </a:p>
          <a:p>
            <a:pPr marL="0" indent="0">
              <a:buNone/>
            </a:pPr>
            <a:r>
              <a:rPr lang="en-US" i="1" dirty="0">
                <a:solidFill>
                  <a:schemeClr val="accent2"/>
                </a:solidFill>
              </a:rPr>
              <a:t>insert(0,h)</a:t>
            </a:r>
            <a:r>
              <a:rPr lang="en-US" i="1" dirty="0"/>
              <a:t> =&gt; </a:t>
            </a:r>
            <a:r>
              <a:rPr lang="en-US" i="1" dirty="0">
                <a:solidFill>
                  <a:schemeClr val="accent2"/>
                </a:solidFill>
              </a:rPr>
              <a:t>L = (</a:t>
            </a:r>
            <a:r>
              <a:rPr lang="en-US" i="1" dirty="0" err="1">
                <a:solidFill>
                  <a:schemeClr val="accent2"/>
                </a:solidFill>
              </a:rPr>
              <a:t>h,a,b,c,d,e,f,g</a:t>
            </a:r>
            <a:r>
              <a:rPr lang="en-US" i="1" dirty="0">
                <a:solidFill>
                  <a:schemeClr val="accent2"/>
                </a:solidFill>
              </a:rPr>
              <a:t>)</a:t>
            </a:r>
          </a:p>
          <a:p>
            <a:pPr marL="0" indent="0">
              <a:buNone/>
            </a:pPr>
            <a:r>
              <a:rPr lang="en-US" dirty="0"/>
              <a:t>index of</a:t>
            </a:r>
            <a:r>
              <a:rPr lang="en-US" i="1" dirty="0"/>
              <a:t> </a:t>
            </a:r>
            <a:r>
              <a:rPr lang="en-US" i="1" dirty="0" err="1">
                <a:solidFill>
                  <a:schemeClr val="accent2"/>
                </a:solidFill>
              </a:rPr>
              <a:t>a,b,c,d,e,f</a:t>
            </a:r>
            <a:r>
              <a:rPr lang="en-US" i="1" dirty="0">
                <a:solidFill>
                  <a:schemeClr val="accent2"/>
                </a:solidFill>
              </a:rPr>
              <a:t>,</a:t>
            </a:r>
            <a:r>
              <a:rPr lang="en-US" i="1" dirty="0"/>
              <a:t> </a:t>
            </a:r>
            <a:r>
              <a:rPr lang="en-US" dirty="0"/>
              <a:t>and</a:t>
            </a:r>
            <a:r>
              <a:rPr lang="en-US" i="1" dirty="0"/>
              <a:t> </a:t>
            </a:r>
            <a:r>
              <a:rPr lang="en-US" i="1" dirty="0">
                <a:solidFill>
                  <a:schemeClr val="accent2"/>
                </a:solidFill>
              </a:rPr>
              <a:t>g</a:t>
            </a:r>
            <a:r>
              <a:rPr lang="en-US" i="1" dirty="0"/>
              <a:t> </a:t>
            </a:r>
            <a:r>
              <a:rPr lang="en-US" dirty="0"/>
              <a:t>increase by</a:t>
            </a:r>
            <a:r>
              <a:rPr lang="en-US" i="1" dirty="0"/>
              <a:t> </a:t>
            </a:r>
            <a:r>
              <a:rPr lang="en-US" i="1" dirty="0" smtClean="0"/>
              <a:t>1</a:t>
            </a:r>
            <a:endParaRPr lang="en-US" i="1" dirty="0"/>
          </a:p>
        </p:txBody>
      </p:sp>
      <p:sp>
        <p:nvSpPr>
          <p:cNvPr id="3" name="Title 2"/>
          <p:cNvSpPr>
            <a:spLocks noGrp="1"/>
          </p:cNvSpPr>
          <p:nvPr>
            <p:ph type="title"/>
          </p:nvPr>
        </p:nvSpPr>
        <p:spPr/>
        <p:txBody>
          <a:bodyPr>
            <a:normAutofit fontScale="90000"/>
          </a:bodyPr>
          <a:lstStyle/>
          <a:p>
            <a:r>
              <a:rPr lang="en-US" dirty="0"/>
              <a:t>Linear List Operations—insert(</a:t>
            </a:r>
            <a:r>
              <a:rPr lang="en-US" dirty="0" err="1"/>
              <a:t>theIndex</a:t>
            </a:r>
            <a:r>
              <a:rPr lang="en-US" dirty="0"/>
              <a:t>, </a:t>
            </a:r>
            <a:r>
              <a:rPr lang="en-US" dirty="0" err="1"/>
              <a:t>theElement</a:t>
            </a:r>
            <a:r>
              <a:rPr lang="en-US" dirty="0"/>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28946465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noFill/>
          <a:ln/>
        </p:spPr>
        <p:txBody>
          <a:bodyPr/>
          <a:lstStyle/>
          <a:p>
            <a:r>
              <a:rPr lang="en-US"/>
              <a:t>Insert/Erase An Element</a:t>
            </a:r>
          </a:p>
        </p:txBody>
      </p:sp>
      <p:grpSp>
        <p:nvGrpSpPr>
          <p:cNvPr id="11313" name="Group 49"/>
          <p:cNvGrpSpPr>
            <a:grpSpLocks/>
          </p:cNvGrpSpPr>
          <p:nvPr/>
        </p:nvGrpSpPr>
        <p:grpSpPr bwMode="auto">
          <a:xfrm>
            <a:off x="1143000" y="1981200"/>
            <a:ext cx="6851650" cy="1143000"/>
            <a:chOff x="720" y="1248"/>
            <a:chExt cx="4316" cy="720"/>
          </a:xfrm>
        </p:grpSpPr>
        <p:sp>
          <p:nvSpPr>
            <p:cNvPr id="11268" name="Rectangle 4"/>
            <p:cNvSpPr>
              <a:spLocks noChangeArrowheads="1"/>
            </p:cNvSpPr>
            <p:nvPr/>
          </p:nvSpPr>
          <p:spPr bwMode="auto">
            <a:xfrm>
              <a:off x="724" y="1636"/>
              <a:ext cx="4312" cy="328"/>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9" name="Line 5"/>
            <p:cNvSpPr>
              <a:spLocks noChangeShapeType="1"/>
            </p:cNvSpPr>
            <p:nvPr/>
          </p:nvSpPr>
          <p:spPr bwMode="auto">
            <a:xfrm>
              <a:off x="1008"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0" name="Line 6"/>
            <p:cNvSpPr>
              <a:spLocks noChangeShapeType="1"/>
            </p:cNvSpPr>
            <p:nvPr/>
          </p:nvSpPr>
          <p:spPr bwMode="auto">
            <a:xfrm>
              <a:off x="1296"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1" name="Line 7"/>
            <p:cNvSpPr>
              <a:spLocks noChangeShapeType="1"/>
            </p:cNvSpPr>
            <p:nvPr/>
          </p:nvSpPr>
          <p:spPr bwMode="auto">
            <a:xfrm>
              <a:off x="1584"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2" name="Line 8"/>
            <p:cNvSpPr>
              <a:spLocks noChangeShapeType="1"/>
            </p:cNvSpPr>
            <p:nvPr/>
          </p:nvSpPr>
          <p:spPr bwMode="auto">
            <a:xfrm>
              <a:off x="1872"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3" name="Line 9"/>
            <p:cNvSpPr>
              <a:spLocks noChangeShapeType="1"/>
            </p:cNvSpPr>
            <p:nvPr/>
          </p:nvSpPr>
          <p:spPr bwMode="auto">
            <a:xfrm>
              <a:off x="2160"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4" name="Line 10"/>
            <p:cNvSpPr>
              <a:spLocks noChangeShapeType="1"/>
            </p:cNvSpPr>
            <p:nvPr/>
          </p:nvSpPr>
          <p:spPr bwMode="auto">
            <a:xfrm>
              <a:off x="2448"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5" name="Line 11"/>
            <p:cNvSpPr>
              <a:spLocks noChangeShapeType="1"/>
            </p:cNvSpPr>
            <p:nvPr/>
          </p:nvSpPr>
          <p:spPr bwMode="auto">
            <a:xfrm>
              <a:off x="2736"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6" name="Line 12"/>
            <p:cNvSpPr>
              <a:spLocks noChangeShapeType="1"/>
            </p:cNvSpPr>
            <p:nvPr/>
          </p:nvSpPr>
          <p:spPr bwMode="auto">
            <a:xfrm>
              <a:off x="3024"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7" name="Line 13"/>
            <p:cNvSpPr>
              <a:spLocks noChangeShapeType="1"/>
            </p:cNvSpPr>
            <p:nvPr/>
          </p:nvSpPr>
          <p:spPr bwMode="auto">
            <a:xfrm>
              <a:off x="3312"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8" name="Line 14"/>
            <p:cNvSpPr>
              <a:spLocks noChangeShapeType="1"/>
            </p:cNvSpPr>
            <p:nvPr/>
          </p:nvSpPr>
          <p:spPr bwMode="auto">
            <a:xfrm>
              <a:off x="3600"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9" name="Line 15"/>
            <p:cNvSpPr>
              <a:spLocks noChangeShapeType="1"/>
            </p:cNvSpPr>
            <p:nvPr/>
          </p:nvSpPr>
          <p:spPr bwMode="auto">
            <a:xfrm>
              <a:off x="3888"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0" name="Line 16"/>
            <p:cNvSpPr>
              <a:spLocks noChangeShapeType="1"/>
            </p:cNvSpPr>
            <p:nvPr/>
          </p:nvSpPr>
          <p:spPr bwMode="auto">
            <a:xfrm>
              <a:off x="4176"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1" name="Line 17"/>
            <p:cNvSpPr>
              <a:spLocks noChangeShapeType="1"/>
            </p:cNvSpPr>
            <p:nvPr/>
          </p:nvSpPr>
          <p:spPr bwMode="auto">
            <a:xfrm>
              <a:off x="4464"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2" name="Line 18"/>
            <p:cNvSpPr>
              <a:spLocks noChangeShapeType="1"/>
            </p:cNvSpPr>
            <p:nvPr/>
          </p:nvSpPr>
          <p:spPr bwMode="auto">
            <a:xfrm>
              <a:off x="4752"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3" name="Rectangle 19"/>
            <p:cNvSpPr>
              <a:spLocks noChangeArrowheads="1"/>
            </p:cNvSpPr>
            <p:nvPr/>
          </p:nvSpPr>
          <p:spPr bwMode="auto">
            <a:xfrm>
              <a:off x="806" y="1622"/>
              <a:ext cx="1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84" name="Rectangle 20"/>
            <p:cNvSpPr>
              <a:spLocks noChangeArrowheads="1"/>
            </p:cNvSpPr>
            <p:nvPr/>
          </p:nvSpPr>
          <p:spPr bwMode="auto">
            <a:xfrm>
              <a:off x="806" y="1670"/>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a</a:t>
              </a:r>
            </a:p>
          </p:txBody>
        </p:sp>
        <p:sp>
          <p:nvSpPr>
            <p:cNvPr id="11285" name="Rectangle 21"/>
            <p:cNvSpPr>
              <a:spLocks noChangeArrowheads="1"/>
            </p:cNvSpPr>
            <p:nvPr/>
          </p:nvSpPr>
          <p:spPr bwMode="auto">
            <a:xfrm>
              <a:off x="1046" y="167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b</a:t>
              </a:r>
            </a:p>
          </p:txBody>
        </p:sp>
        <p:sp>
          <p:nvSpPr>
            <p:cNvPr id="11286" name="Rectangle 22"/>
            <p:cNvSpPr>
              <a:spLocks noChangeArrowheads="1"/>
            </p:cNvSpPr>
            <p:nvPr/>
          </p:nvSpPr>
          <p:spPr bwMode="auto">
            <a:xfrm>
              <a:off x="1382" y="1670"/>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c</a:t>
              </a:r>
            </a:p>
          </p:txBody>
        </p:sp>
        <p:sp>
          <p:nvSpPr>
            <p:cNvPr id="11287" name="Rectangle 23"/>
            <p:cNvSpPr>
              <a:spLocks noChangeArrowheads="1"/>
            </p:cNvSpPr>
            <p:nvPr/>
          </p:nvSpPr>
          <p:spPr bwMode="auto">
            <a:xfrm>
              <a:off x="1670" y="167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d</a:t>
              </a:r>
            </a:p>
          </p:txBody>
        </p:sp>
        <p:sp>
          <p:nvSpPr>
            <p:cNvPr id="11288" name="Rectangle 24"/>
            <p:cNvSpPr>
              <a:spLocks noChangeArrowheads="1"/>
            </p:cNvSpPr>
            <p:nvPr/>
          </p:nvSpPr>
          <p:spPr bwMode="auto">
            <a:xfrm>
              <a:off x="1958" y="1670"/>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e</a:t>
              </a:r>
            </a:p>
          </p:txBody>
        </p:sp>
        <p:sp>
          <p:nvSpPr>
            <p:cNvPr id="11312" name="Text Box 48"/>
            <p:cNvSpPr txBox="1">
              <a:spLocks noChangeArrowheads="1"/>
            </p:cNvSpPr>
            <p:nvPr/>
          </p:nvSpPr>
          <p:spPr bwMode="auto">
            <a:xfrm>
              <a:off x="720" y="1248"/>
              <a:ext cx="124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800">
                  <a:solidFill>
                    <a:schemeClr val="hlink"/>
                  </a:solidFill>
                  <a:latin typeface="Times New Roman" pitchFamily="18" charset="0"/>
                </a:rPr>
                <a:t>listSize = 5</a:t>
              </a:r>
            </a:p>
          </p:txBody>
        </p:sp>
      </p:grpSp>
      <p:grpSp>
        <p:nvGrpSpPr>
          <p:cNvPr id="11316" name="Group 52"/>
          <p:cNvGrpSpPr>
            <a:grpSpLocks/>
          </p:cNvGrpSpPr>
          <p:nvPr/>
        </p:nvGrpSpPr>
        <p:grpSpPr bwMode="auto">
          <a:xfrm>
            <a:off x="1143000" y="4718050"/>
            <a:ext cx="6845300" cy="1143000"/>
            <a:chOff x="720" y="2972"/>
            <a:chExt cx="4312" cy="720"/>
          </a:xfrm>
        </p:grpSpPr>
        <p:sp>
          <p:nvSpPr>
            <p:cNvPr id="11289" name="Rectangle 25"/>
            <p:cNvSpPr>
              <a:spLocks noChangeArrowheads="1"/>
            </p:cNvSpPr>
            <p:nvPr/>
          </p:nvSpPr>
          <p:spPr bwMode="auto">
            <a:xfrm>
              <a:off x="720" y="3360"/>
              <a:ext cx="4312" cy="328"/>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90" name="Line 26"/>
            <p:cNvSpPr>
              <a:spLocks noChangeShapeType="1"/>
            </p:cNvSpPr>
            <p:nvPr/>
          </p:nvSpPr>
          <p:spPr bwMode="auto">
            <a:xfrm>
              <a:off x="1004" y="3356"/>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91" name="Line 27"/>
            <p:cNvSpPr>
              <a:spLocks noChangeShapeType="1"/>
            </p:cNvSpPr>
            <p:nvPr/>
          </p:nvSpPr>
          <p:spPr bwMode="auto">
            <a:xfrm>
              <a:off x="1292" y="3356"/>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92" name="Line 28"/>
            <p:cNvSpPr>
              <a:spLocks noChangeShapeType="1"/>
            </p:cNvSpPr>
            <p:nvPr/>
          </p:nvSpPr>
          <p:spPr bwMode="auto">
            <a:xfrm>
              <a:off x="1580" y="3356"/>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93" name="Line 29"/>
            <p:cNvSpPr>
              <a:spLocks noChangeShapeType="1"/>
            </p:cNvSpPr>
            <p:nvPr/>
          </p:nvSpPr>
          <p:spPr bwMode="auto">
            <a:xfrm>
              <a:off x="1868" y="3356"/>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94" name="Line 30"/>
            <p:cNvSpPr>
              <a:spLocks noChangeShapeType="1"/>
            </p:cNvSpPr>
            <p:nvPr/>
          </p:nvSpPr>
          <p:spPr bwMode="auto">
            <a:xfrm>
              <a:off x="2156" y="3356"/>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95" name="Line 31"/>
            <p:cNvSpPr>
              <a:spLocks noChangeShapeType="1"/>
            </p:cNvSpPr>
            <p:nvPr/>
          </p:nvSpPr>
          <p:spPr bwMode="auto">
            <a:xfrm>
              <a:off x="2444" y="3356"/>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96" name="Line 32"/>
            <p:cNvSpPr>
              <a:spLocks noChangeShapeType="1"/>
            </p:cNvSpPr>
            <p:nvPr/>
          </p:nvSpPr>
          <p:spPr bwMode="auto">
            <a:xfrm>
              <a:off x="2732" y="3356"/>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97" name="Line 33"/>
            <p:cNvSpPr>
              <a:spLocks noChangeShapeType="1"/>
            </p:cNvSpPr>
            <p:nvPr/>
          </p:nvSpPr>
          <p:spPr bwMode="auto">
            <a:xfrm>
              <a:off x="3020" y="3356"/>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98" name="Line 34"/>
            <p:cNvSpPr>
              <a:spLocks noChangeShapeType="1"/>
            </p:cNvSpPr>
            <p:nvPr/>
          </p:nvSpPr>
          <p:spPr bwMode="auto">
            <a:xfrm>
              <a:off x="3308" y="3356"/>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99" name="Line 35"/>
            <p:cNvSpPr>
              <a:spLocks noChangeShapeType="1"/>
            </p:cNvSpPr>
            <p:nvPr/>
          </p:nvSpPr>
          <p:spPr bwMode="auto">
            <a:xfrm>
              <a:off x="3596" y="3356"/>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00" name="Line 36"/>
            <p:cNvSpPr>
              <a:spLocks noChangeShapeType="1"/>
            </p:cNvSpPr>
            <p:nvPr/>
          </p:nvSpPr>
          <p:spPr bwMode="auto">
            <a:xfrm>
              <a:off x="3884" y="3356"/>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01" name="Line 37"/>
            <p:cNvSpPr>
              <a:spLocks noChangeShapeType="1"/>
            </p:cNvSpPr>
            <p:nvPr/>
          </p:nvSpPr>
          <p:spPr bwMode="auto">
            <a:xfrm>
              <a:off x="4172" y="3356"/>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02" name="Line 38"/>
            <p:cNvSpPr>
              <a:spLocks noChangeShapeType="1"/>
            </p:cNvSpPr>
            <p:nvPr/>
          </p:nvSpPr>
          <p:spPr bwMode="auto">
            <a:xfrm>
              <a:off x="4460" y="3356"/>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03" name="Line 39"/>
            <p:cNvSpPr>
              <a:spLocks noChangeShapeType="1"/>
            </p:cNvSpPr>
            <p:nvPr/>
          </p:nvSpPr>
          <p:spPr bwMode="auto">
            <a:xfrm>
              <a:off x="4748" y="3356"/>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04" name="Rectangle 40"/>
            <p:cNvSpPr>
              <a:spLocks noChangeArrowheads="1"/>
            </p:cNvSpPr>
            <p:nvPr/>
          </p:nvSpPr>
          <p:spPr bwMode="auto">
            <a:xfrm>
              <a:off x="802" y="3346"/>
              <a:ext cx="1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05" name="Rectangle 41"/>
            <p:cNvSpPr>
              <a:spLocks noChangeArrowheads="1"/>
            </p:cNvSpPr>
            <p:nvPr/>
          </p:nvSpPr>
          <p:spPr bwMode="auto">
            <a:xfrm>
              <a:off x="802" y="3394"/>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a</a:t>
              </a:r>
            </a:p>
          </p:txBody>
        </p:sp>
        <p:sp>
          <p:nvSpPr>
            <p:cNvPr id="11306" name="Rectangle 42"/>
            <p:cNvSpPr>
              <a:spLocks noChangeArrowheads="1"/>
            </p:cNvSpPr>
            <p:nvPr/>
          </p:nvSpPr>
          <p:spPr bwMode="auto">
            <a:xfrm>
              <a:off x="1042" y="3394"/>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g</a:t>
              </a:r>
            </a:p>
          </p:txBody>
        </p:sp>
        <p:sp>
          <p:nvSpPr>
            <p:cNvPr id="11307" name="Rectangle 43"/>
            <p:cNvSpPr>
              <a:spLocks noChangeArrowheads="1"/>
            </p:cNvSpPr>
            <p:nvPr/>
          </p:nvSpPr>
          <p:spPr bwMode="auto">
            <a:xfrm>
              <a:off x="1378" y="3394"/>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b</a:t>
              </a:r>
            </a:p>
          </p:txBody>
        </p:sp>
        <p:sp>
          <p:nvSpPr>
            <p:cNvPr id="11308" name="Rectangle 44"/>
            <p:cNvSpPr>
              <a:spLocks noChangeArrowheads="1"/>
            </p:cNvSpPr>
            <p:nvPr/>
          </p:nvSpPr>
          <p:spPr bwMode="auto">
            <a:xfrm>
              <a:off x="1666" y="3394"/>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c</a:t>
              </a:r>
            </a:p>
          </p:txBody>
        </p:sp>
        <p:sp>
          <p:nvSpPr>
            <p:cNvPr id="11309" name="Rectangle 45"/>
            <p:cNvSpPr>
              <a:spLocks noChangeArrowheads="1"/>
            </p:cNvSpPr>
            <p:nvPr/>
          </p:nvSpPr>
          <p:spPr bwMode="auto">
            <a:xfrm>
              <a:off x="1954" y="3394"/>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d</a:t>
              </a:r>
            </a:p>
          </p:txBody>
        </p:sp>
        <p:sp>
          <p:nvSpPr>
            <p:cNvPr id="11310" name="Rectangle 46"/>
            <p:cNvSpPr>
              <a:spLocks noChangeArrowheads="1"/>
            </p:cNvSpPr>
            <p:nvPr/>
          </p:nvSpPr>
          <p:spPr bwMode="auto">
            <a:xfrm>
              <a:off x="2242" y="3394"/>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e</a:t>
              </a:r>
            </a:p>
          </p:txBody>
        </p:sp>
        <p:sp>
          <p:nvSpPr>
            <p:cNvPr id="11314" name="Text Box 50"/>
            <p:cNvSpPr txBox="1">
              <a:spLocks noChangeArrowheads="1"/>
            </p:cNvSpPr>
            <p:nvPr/>
          </p:nvSpPr>
          <p:spPr bwMode="auto">
            <a:xfrm>
              <a:off x="764" y="2972"/>
              <a:ext cx="124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800">
                  <a:solidFill>
                    <a:schemeClr val="hlink"/>
                  </a:solidFill>
                  <a:latin typeface="Times New Roman" pitchFamily="18" charset="0"/>
                </a:rPr>
                <a:t>listSize = 6</a:t>
              </a:r>
            </a:p>
          </p:txBody>
        </p:sp>
      </p:grpSp>
      <p:sp>
        <p:nvSpPr>
          <p:cNvPr id="11315" name="Text Box 51"/>
          <p:cNvSpPr txBox="1">
            <a:spLocks noChangeArrowheads="1"/>
          </p:cNvSpPr>
          <p:nvPr/>
        </p:nvSpPr>
        <p:spPr bwMode="auto">
          <a:xfrm>
            <a:off x="1219200" y="3733800"/>
            <a:ext cx="1981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800">
                <a:solidFill>
                  <a:schemeClr val="hlink"/>
                </a:solidFill>
                <a:latin typeface="Times New Roman" pitchFamily="18" charset="0"/>
              </a:rPr>
              <a:t>insert(1,g)</a:t>
            </a:r>
          </a:p>
        </p:txBody>
      </p:sp>
      <p:sp>
        <p:nvSpPr>
          <p:cNvPr id="2" name="Slide Number Placeholder 1"/>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3591387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2133600"/>
            <a:ext cx="8675255" cy="3450696"/>
          </a:xfrm>
        </p:spPr>
        <p:txBody>
          <a:bodyPr/>
          <a:lstStyle/>
          <a:p>
            <a:pPr marL="0" indent="0">
              <a:buNone/>
            </a:pPr>
            <a:endParaRPr lang="en-US" i="1" dirty="0">
              <a:solidFill>
                <a:schemeClr val="accent2"/>
              </a:solidFill>
            </a:endParaRPr>
          </a:p>
          <a:p>
            <a:pPr marL="0" indent="0">
              <a:buNone/>
            </a:pPr>
            <a:r>
              <a:rPr lang="en-US" i="1" dirty="0">
                <a:solidFill>
                  <a:schemeClr val="accent2"/>
                </a:solidFill>
              </a:rPr>
              <a:t>L = (</a:t>
            </a:r>
            <a:r>
              <a:rPr lang="en-US" i="1" dirty="0" err="1">
                <a:solidFill>
                  <a:schemeClr val="accent2"/>
                </a:solidFill>
              </a:rPr>
              <a:t>a,b,c,d,e,f,g</a:t>
            </a:r>
            <a:r>
              <a:rPr lang="en-US" i="1" dirty="0">
                <a:solidFill>
                  <a:schemeClr val="accent2"/>
                </a:solidFill>
              </a:rPr>
              <a:t>)</a:t>
            </a:r>
          </a:p>
          <a:p>
            <a:pPr marL="0" indent="0">
              <a:buNone/>
            </a:pPr>
            <a:endParaRPr lang="en-US" i="1" dirty="0">
              <a:solidFill>
                <a:schemeClr val="accent2"/>
              </a:solidFill>
            </a:endParaRPr>
          </a:p>
          <a:p>
            <a:pPr marL="0" indent="0">
              <a:buNone/>
            </a:pPr>
            <a:r>
              <a:rPr lang="en-US" i="1" dirty="0">
                <a:solidFill>
                  <a:schemeClr val="accent2"/>
                </a:solidFill>
              </a:rPr>
              <a:t>insert(2,h)</a:t>
            </a:r>
            <a:r>
              <a:rPr lang="en-US" i="1" dirty="0"/>
              <a:t> =&gt; </a:t>
            </a:r>
            <a:r>
              <a:rPr lang="en-US" i="1" dirty="0">
                <a:solidFill>
                  <a:schemeClr val="accent2"/>
                </a:solidFill>
              </a:rPr>
              <a:t>L = (</a:t>
            </a:r>
            <a:r>
              <a:rPr lang="en-US" i="1" dirty="0" err="1">
                <a:solidFill>
                  <a:schemeClr val="accent2"/>
                </a:solidFill>
              </a:rPr>
              <a:t>a,b,h,c,d,e,f,g</a:t>
            </a:r>
            <a:r>
              <a:rPr lang="en-US" i="1" dirty="0">
                <a:solidFill>
                  <a:schemeClr val="accent2"/>
                </a:solidFill>
              </a:rPr>
              <a:t>)</a:t>
            </a:r>
          </a:p>
          <a:p>
            <a:pPr marL="0" indent="0">
              <a:buNone/>
            </a:pPr>
            <a:r>
              <a:rPr lang="en-US" dirty="0"/>
              <a:t>index of</a:t>
            </a:r>
            <a:r>
              <a:rPr lang="en-US" i="1" dirty="0"/>
              <a:t> </a:t>
            </a:r>
            <a:r>
              <a:rPr lang="en-US" i="1" dirty="0" err="1">
                <a:solidFill>
                  <a:schemeClr val="accent2"/>
                </a:solidFill>
              </a:rPr>
              <a:t>c,d,e,f</a:t>
            </a:r>
            <a:r>
              <a:rPr lang="en-US" i="1" dirty="0">
                <a:solidFill>
                  <a:schemeClr val="accent2"/>
                </a:solidFill>
              </a:rPr>
              <a:t>,</a:t>
            </a:r>
            <a:r>
              <a:rPr lang="en-US" i="1" dirty="0"/>
              <a:t> </a:t>
            </a:r>
            <a:r>
              <a:rPr lang="en-US" dirty="0"/>
              <a:t>and</a:t>
            </a:r>
            <a:r>
              <a:rPr lang="en-US" i="1" dirty="0"/>
              <a:t> </a:t>
            </a:r>
            <a:r>
              <a:rPr lang="en-US" i="1" dirty="0">
                <a:solidFill>
                  <a:schemeClr val="accent2"/>
                </a:solidFill>
              </a:rPr>
              <a:t>g</a:t>
            </a:r>
            <a:r>
              <a:rPr lang="en-US" i="1" dirty="0"/>
              <a:t> </a:t>
            </a:r>
            <a:r>
              <a:rPr lang="en-US" dirty="0"/>
              <a:t>increase by</a:t>
            </a:r>
            <a:r>
              <a:rPr lang="en-US" i="1" dirty="0"/>
              <a:t> 1</a:t>
            </a:r>
          </a:p>
          <a:p>
            <a:pPr marL="0" indent="0">
              <a:buNone/>
            </a:pPr>
            <a:endParaRPr lang="en-US" i="1" dirty="0"/>
          </a:p>
          <a:p>
            <a:pPr marL="0" indent="0">
              <a:buNone/>
            </a:pPr>
            <a:endParaRPr lang="en-US" dirty="0"/>
          </a:p>
        </p:txBody>
      </p:sp>
      <p:sp>
        <p:nvSpPr>
          <p:cNvPr id="3" name="Title 2"/>
          <p:cNvSpPr>
            <a:spLocks noGrp="1"/>
          </p:cNvSpPr>
          <p:nvPr>
            <p:ph type="title"/>
          </p:nvPr>
        </p:nvSpPr>
        <p:spPr/>
        <p:txBody>
          <a:bodyPr>
            <a:normAutofit fontScale="90000"/>
          </a:bodyPr>
          <a:lstStyle/>
          <a:p>
            <a:r>
              <a:rPr lang="en-US" dirty="0"/>
              <a:t>Linear List Operations—insert(</a:t>
            </a:r>
            <a:r>
              <a:rPr lang="en-US" dirty="0" err="1"/>
              <a:t>theIndex</a:t>
            </a:r>
            <a:r>
              <a:rPr lang="en-US" dirty="0"/>
              <a:t>, </a:t>
            </a:r>
            <a:r>
              <a:rPr lang="en-US" dirty="0" err="1"/>
              <a:t>theElement</a:t>
            </a:r>
            <a:r>
              <a:rPr lang="en-US" dirty="0"/>
              <a:t>)</a:t>
            </a:r>
          </a:p>
        </p:txBody>
      </p:sp>
      <p:sp>
        <p:nvSpPr>
          <p:cNvPr id="4" name="Rectangle 4"/>
          <p:cNvSpPr>
            <a:spLocks noChangeArrowheads="1"/>
          </p:cNvSpPr>
          <p:nvPr/>
        </p:nvSpPr>
        <p:spPr bwMode="auto">
          <a:xfrm>
            <a:off x="1371600" y="4876800"/>
            <a:ext cx="4572000" cy="116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buClr>
                <a:schemeClr val="tx2"/>
              </a:buClr>
              <a:buSzPct val="75000"/>
              <a:buFont typeface="Monotype Sorts" pitchFamily="2" charset="2"/>
              <a:buNone/>
            </a:pPr>
            <a:r>
              <a:rPr lang="en-US" sz="2800" i="1" dirty="0">
                <a:solidFill>
                  <a:schemeClr val="accent2"/>
                </a:solidFill>
                <a:latin typeface="Arial" charset="0"/>
              </a:rPr>
              <a:t>add(10,h)</a:t>
            </a:r>
            <a:r>
              <a:rPr lang="en-US" sz="2800" i="1" dirty="0">
                <a:latin typeface="Arial" charset="0"/>
              </a:rPr>
              <a:t> =&gt; </a:t>
            </a:r>
            <a:r>
              <a:rPr lang="en-US" sz="2800" dirty="0">
                <a:latin typeface="Arial" charset="0"/>
              </a:rPr>
              <a:t>error</a:t>
            </a:r>
          </a:p>
          <a:p>
            <a:pPr eaLnBrk="0" hangingPunct="0">
              <a:spcBef>
                <a:spcPct val="50000"/>
              </a:spcBef>
              <a:buClr>
                <a:schemeClr val="tx2"/>
              </a:buClr>
              <a:buSzPct val="75000"/>
              <a:buFont typeface="Monotype Sorts" pitchFamily="2" charset="2"/>
              <a:buNone/>
            </a:pPr>
            <a:r>
              <a:rPr lang="en-US" sz="2800" i="1" dirty="0">
                <a:solidFill>
                  <a:schemeClr val="accent2"/>
                </a:solidFill>
                <a:latin typeface="Arial" charset="0"/>
              </a:rPr>
              <a:t>add(-6,h)</a:t>
            </a:r>
            <a:r>
              <a:rPr lang="en-US" sz="2800" i="1" dirty="0">
                <a:latin typeface="Arial" charset="0"/>
              </a:rPr>
              <a:t> =&gt; </a:t>
            </a:r>
            <a:r>
              <a:rPr lang="en-US" sz="2800" dirty="0">
                <a:latin typeface="Arial" charset="0"/>
              </a:rPr>
              <a:t>error</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37753643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noFill/>
          <a:ln/>
        </p:spPr>
        <p:txBody>
          <a:bodyPr/>
          <a:lstStyle/>
          <a:p>
            <a:r>
              <a:rPr lang="en-US"/>
              <a:t>Length of Array element[]</a:t>
            </a:r>
          </a:p>
        </p:txBody>
      </p:sp>
      <p:sp>
        <p:nvSpPr>
          <p:cNvPr id="13315" name="Rectangle 3"/>
          <p:cNvSpPr>
            <a:spLocks noGrp="1" noChangeArrowheads="1"/>
          </p:cNvSpPr>
          <p:nvPr>
            <p:ph type="body" idx="1"/>
          </p:nvPr>
        </p:nvSpPr>
        <p:spPr>
          <a:xfrm>
            <a:off x="304800" y="2438400"/>
            <a:ext cx="8534399" cy="3450696"/>
          </a:xfrm>
          <a:noFill/>
          <a:ln/>
        </p:spPr>
        <p:txBody>
          <a:bodyPr/>
          <a:lstStyle/>
          <a:p>
            <a:pPr algn="just">
              <a:buFont typeface="Wingdings" pitchFamily="2" charset="2"/>
              <a:buChar char="§"/>
            </a:pPr>
            <a:r>
              <a:rPr lang="en-US" sz="2800" dirty="0"/>
              <a:t>Don’t know how many elements will be in list</a:t>
            </a:r>
            <a:r>
              <a:rPr lang="en-US" dirty="0"/>
              <a:t>.</a:t>
            </a:r>
          </a:p>
          <a:p>
            <a:pPr algn="just">
              <a:buFont typeface="Wingdings" pitchFamily="2" charset="2"/>
              <a:buChar char="§"/>
            </a:pPr>
            <a:endParaRPr lang="en-US" dirty="0"/>
          </a:p>
          <a:p>
            <a:pPr algn="just">
              <a:buFont typeface="Wingdings" pitchFamily="2" charset="2"/>
              <a:buChar char="§"/>
            </a:pPr>
            <a:r>
              <a:rPr lang="en-US" sz="2800" dirty="0"/>
              <a:t>Must pick</a:t>
            </a:r>
            <a:r>
              <a:rPr lang="en-US" dirty="0"/>
              <a:t> </a:t>
            </a:r>
            <a:r>
              <a:rPr lang="en-US" sz="2800" dirty="0"/>
              <a:t>an initial length and dynamically increase as needed.</a:t>
            </a:r>
          </a:p>
          <a:p>
            <a:pPr algn="just">
              <a:buFont typeface="Wingdings" pitchFamily="2" charset="2"/>
              <a:buChar char="§"/>
            </a:pPr>
            <a:endParaRPr lang="en-US" sz="2800" dirty="0"/>
          </a:p>
          <a:p>
            <a:pPr algn="just">
              <a:buFont typeface="Wingdings" pitchFamily="2" charset="2"/>
              <a:buChar char="§"/>
            </a:pPr>
            <a:r>
              <a:rPr lang="en-US" sz="2800" dirty="0"/>
              <a:t>Use variable </a:t>
            </a:r>
            <a:r>
              <a:rPr lang="en-US" sz="2800" dirty="0" err="1">
                <a:solidFill>
                  <a:schemeClr val="hlink"/>
                </a:solidFill>
              </a:rPr>
              <a:t>arrayLength</a:t>
            </a:r>
            <a:r>
              <a:rPr lang="en-US" sz="2800" dirty="0"/>
              <a:t> to store current length of array </a:t>
            </a:r>
            <a:r>
              <a:rPr lang="en-US" sz="2800" dirty="0">
                <a:solidFill>
                  <a:schemeClr val="hlink"/>
                </a:solidFill>
              </a:rPr>
              <a:t>element[].</a:t>
            </a:r>
          </a:p>
        </p:txBody>
      </p:sp>
    </p:spTree>
    <p:extLst>
      <p:ext uri="{BB962C8B-B14F-4D97-AF65-F5344CB8AC3E}">
        <p14:creationId xmlns:p14="http://schemas.microsoft.com/office/powerpoint/2010/main" val="20754791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09600" y="304800"/>
            <a:ext cx="7772400" cy="914400"/>
          </a:xfrm>
          <a:noFill/>
          <a:ln/>
        </p:spPr>
        <p:txBody>
          <a:bodyPr/>
          <a:lstStyle/>
          <a:p>
            <a:r>
              <a:rPr lang="en-US" sz="4000" dirty="0"/>
              <a:t>Increasing Array Length</a:t>
            </a:r>
          </a:p>
        </p:txBody>
      </p:sp>
      <p:sp>
        <p:nvSpPr>
          <p:cNvPr id="15363" name="Rectangle 3"/>
          <p:cNvSpPr>
            <a:spLocks noGrp="1" noChangeArrowheads="1"/>
          </p:cNvSpPr>
          <p:nvPr>
            <p:ph type="body" idx="1"/>
          </p:nvPr>
        </p:nvSpPr>
        <p:spPr>
          <a:xfrm>
            <a:off x="533400" y="2057400"/>
            <a:ext cx="7772400" cy="533400"/>
          </a:xfrm>
          <a:noFill/>
          <a:ln/>
        </p:spPr>
        <p:txBody>
          <a:bodyPr/>
          <a:lstStyle/>
          <a:p>
            <a:pPr>
              <a:lnSpc>
                <a:spcPct val="90000"/>
              </a:lnSpc>
              <a:buFontTx/>
              <a:buNone/>
            </a:pPr>
            <a:r>
              <a:rPr lang="en-US" dirty="0"/>
              <a:t>Length of array </a:t>
            </a:r>
            <a:r>
              <a:rPr lang="en-US" dirty="0">
                <a:solidFill>
                  <a:schemeClr val="hlink"/>
                </a:solidFill>
              </a:rPr>
              <a:t>element[]</a:t>
            </a:r>
            <a:r>
              <a:rPr lang="en-US" dirty="0"/>
              <a:t> is</a:t>
            </a:r>
            <a:r>
              <a:rPr lang="en-US" dirty="0">
                <a:solidFill>
                  <a:schemeClr val="hlink"/>
                </a:solidFill>
              </a:rPr>
              <a:t> 6</a:t>
            </a:r>
            <a:r>
              <a:rPr lang="en-US" dirty="0"/>
              <a:t>.</a:t>
            </a:r>
            <a:r>
              <a:rPr lang="en-US" dirty="0">
                <a:solidFill>
                  <a:schemeClr val="hlink"/>
                </a:solidFill>
              </a:rPr>
              <a:t> </a:t>
            </a:r>
          </a:p>
        </p:txBody>
      </p:sp>
      <p:grpSp>
        <p:nvGrpSpPr>
          <p:cNvPr id="15396" name="Group 36"/>
          <p:cNvGrpSpPr>
            <a:grpSpLocks/>
          </p:cNvGrpSpPr>
          <p:nvPr/>
        </p:nvGrpSpPr>
        <p:grpSpPr bwMode="auto">
          <a:xfrm>
            <a:off x="1149350" y="2574925"/>
            <a:ext cx="2736850" cy="549275"/>
            <a:chOff x="724" y="1622"/>
            <a:chExt cx="1724" cy="346"/>
          </a:xfrm>
        </p:grpSpPr>
        <p:sp>
          <p:nvSpPr>
            <p:cNvPr id="15364" name="Rectangle 4"/>
            <p:cNvSpPr>
              <a:spLocks noChangeArrowheads="1"/>
            </p:cNvSpPr>
            <p:nvPr/>
          </p:nvSpPr>
          <p:spPr bwMode="auto">
            <a:xfrm>
              <a:off x="724" y="1636"/>
              <a:ext cx="1720" cy="328"/>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65" name="Line 5"/>
            <p:cNvSpPr>
              <a:spLocks noChangeShapeType="1"/>
            </p:cNvSpPr>
            <p:nvPr/>
          </p:nvSpPr>
          <p:spPr bwMode="auto">
            <a:xfrm>
              <a:off x="1008"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66" name="Line 6"/>
            <p:cNvSpPr>
              <a:spLocks noChangeShapeType="1"/>
            </p:cNvSpPr>
            <p:nvPr/>
          </p:nvSpPr>
          <p:spPr bwMode="auto">
            <a:xfrm>
              <a:off x="1296"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67" name="Line 7"/>
            <p:cNvSpPr>
              <a:spLocks noChangeShapeType="1"/>
            </p:cNvSpPr>
            <p:nvPr/>
          </p:nvSpPr>
          <p:spPr bwMode="auto">
            <a:xfrm>
              <a:off x="1584"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68" name="Line 8"/>
            <p:cNvSpPr>
              <a:spLocks noChangeShapeType="1"/>
            </p:cNvSpPr>
            <p:nvPr/>
          </p:nvSpPr>
          <p:spPr bwMode="auto">
            <a:xfrm>
              <a:off x="1872"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69" name="Line 9"/>
            <p:cNvSpPr>
              <a:spLocks noChangeShapeType="1"/>
            </p:cNvSpPr>
            <p:nvPr/>
          </p:nvSpPr>
          <p:spPr bwMode="auto">
            <a:xfrm>
              <a:off x="2160"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70" name="Line 10"/>
            <p:cNvSpPr>
              <a:spLocks noChangeShapeType="1"/>
            </p:cNvSpPr>
            <p:nvPr/>
          </p:nvSpPr>
          <p:spPr bwMode="auto">
            <a:xfrm>
              <a:off x="2448"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71" name="Rectangle 11"/>
            <p:cNvSpPr>
              <a:spLocks noChangeArrowheads="1"/>
            </p:cNvSpPr>
            <p:nvPr/>
          </p:nvSpPr>
          <p:spPr bwMode="auto">
            <a:xfrm>
              <a:off x="806" y="1622"/>
              <a:ext cx="1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2" name="Rectangle 12"/>
            <p:cNvSpPr>
              <a:spLocks noChangeArrowheads="1"/>
            </p:cNvSpPr>
            <p:nvPr/>
          </p:nvSpPr>
          <p:spPr bwMode="auto">
            <a:xfrm>
              <a:off x="806" y="1670"/>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a</a:t>
              </a:r>
            </a:p>
          </p:txBody>
        </p:sp>
        <p:sp>
          <p:nvSpPr>
            <p:cNvPr id="15373" name="Rectangle 13"/>
            <p:cNvSpPr>
              <a:spLocks noChangeArrowheads="1"/>
            </p:cNvSpPr>
            <p:nvPr/>
          </p:nvSpPr>
          <p:spPr bwMode="auto">
            <a:xfrm>
              <a:off x="1046" y="167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b</a:t>
              </a:r>
            </a:p>
          </p:txBody>
        </p:sp>
        <p:sp>
          <p:nvSpPr>
            <p:cNvPr id="15374" name="Rectangle 14"/>
            <p:cNvSpPr>
              <a:spLocks noChangeArrowheads="1"/>
            </p:cNvSpPr>
            <p:nvPr/>
          </p:nvSpPr>
          <p:spPr bwMode="auto">
            <a:xfrm>
              <a:off x="1382" y="1670"/>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c</a:t>
              </a:r>
            </a:p>
          </p:txBody>
        </p:sp>
        <p:sp>
          <p:nvSpPr>
            <p:cNvPr id="15375" name="Rectangle 15"/>
            <p:cNvSpPr>
              <a:spLocks noChangeArrowheads="1"/>
            </p:cNvSpPr>
            <p:nvPr/>
          </p:nvSpPr>
          <p:spPr bwMode="auto">
            <a:xfrm>
              <a:off x="1670" y="167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d</a:t>
              </a:r>
            </a:p>
          </p:txBody>
        </p:sp>
        <p:sp>
          <p:nvSpPr>
            <p:cNvPr id="15376" name="Rectangle 16"/>
            <p:cNvSpPr>
              <a:spLocks noChangeArrowheads="1"/>
            </p:cNvSpPr>
            <p:nvPr/>
          </p:nvSpPr>
          <p:spPr bwMode="auto">
            <a:xfrm>
              <a:off x="1958" y="1670"/>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e</a:t>
              </a:r>
            </a:p>
          </p:txBody>
        </p:sp>
        <p:sp>
          <p:nvSpPr>
            <p:cNvPr id="15377" name="Rectangle 17"/>
            <p:cNvSpPr>
              <a:spLocks noChangeArrowheads="1"/>
            </p:cNvSpPr>
            <p:nvPr/>
          </p:nvSpPr>
          <p:spPr bwMode="auto">
            <a:xfrm>
              <a:off x="2246" y="1670"/>
              <a:ext cx="1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f</a:t>
              </a:r>
            </a:p>
          </p:txBody>
        </p:sp>
      </p:grpSp>
      <p:grpSp>
        <p:nvGrpSpPr>
          <p:cNvPr id="15397" name="Group 37"/>
          <p:cNvGrpSpPr>
            <a:grpSpLocks/>
          </p:cNvGrpSpPr>
          <p:nvPr/>
        </p:nvGrpSpPr>
        <p:grpSpPr bwMode="auto">
          <a:xfrm>
            <a:off x="1066800" y="5692775"/>
            <a:ext cx="6845300" cy="549275"/>
            <a:chOff x="672" y="3586"/>
            <a:chExt cx="4312" cy="346"/>
          </a:xfrm>
        </p:grpSpPr>
        <p:sp>
          <p:nvSpPr>
            <p:cNvPr id="15378" name="Rectangle 18"/>
            <p:cNvSpPr>
              <a:spLocks noChangeArrowheads="1"/>
            </p:cNvSpPr>
            <p:nvPr/>
          </p:nvSpPr>
          <p:spPr bwMode="auto">
            <a:xfrm>
              <a:off x="672" y="3600"/>
              <a:ext cx="4312" cy="328"/>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9" name="Line 19"/>
            <p:cNvSpPr>
              <a:spLocks noChangeShapeType="1"/>
            </p:cNvSpPr>
            <p:nvPr/>
          </p:nvSpPr>
          <p:spPr bwMode="auto">
            <a:xfrm>
              <a:off x="956" y="3596"/>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80" name="Line 20"/>
            <p:cNvSpPr>
              <a:spLocks noChangeShapeType="1"/>
            </p:cNvSpPr>
            <p:nvPr/>
          </p:nvSpPr>
          <p:spPr bwMode="auto">
            <a:xfrm>
              <a:off x="1244" y="3596"/>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81" name="Line 21"/>
            <p:cNvSpPr>
              <a:spLocks noChangeShapeType="1"/>
            </p:cNvSpPr>
            <p:nvPr/>
          </p:nvSpPr>
          <p:spPr bwMode="auto">
            <a:xfrm>
              <a:off x="1532" y="3596"/>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82" name="Line 22"/>
            <p:cNvSpPr>
              <a:spLocks noChangeShapeType="1"/>
            </p:cNvSpPr>
            <p:nvPr/>
          </p:nvSpPr>
          <p:spPr bwMode="auto">
            <a:xfrm>
              <a:off x="1820" y="3596"/>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83" name="Line 23"/>
            <p:cNvSpPr>
              <a:spLocks noChangeShapeType="1"/>
            </p:cNvSpPr>
            <p:nvPr/>
          </p:nvSpPr>
          <p:spPr bwMode="auto">
            <a:xfrm>
              <a:off x="2108" y="3596"/>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84" name="Line 24"/>
            <p:cNvSpPr>
              <a:spLocks noChangeShapeType="1"/>
            </p:cNvSpPr>
            <p:nvPr/>
          </p:nvSpPr>
          <p:spPr bwMode="auto">
            <a:xfrm>
              <a:off x="2396" y="3596"/>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85" name="Line 25"/>
            <p:cNvSpPr>
              <a:spLocks noChangeShapeType="1"/>
            </p:cNvSpPr>
            <p:nvPr/>
          </p:nvSpPr>
          <p:spPr bwMode="auto">
            <a:xfrm>
              <a:off x="2684" y="3596"/>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86" name="Line 26"/>
            <p:cNvSpPr>
              <a:spLocks noChangeShapeType="1"/>
            </p:cNvSpPr>
            <p:nvPr/>
          </p:nvSpPr>
          <p:spPr bwMode="auto">
            <a:xfrm>
              <a:off x="2972" y="3596"/>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87" name="Line 27"/>
            <p:cNvSpPr>
              <a:spLocks noChangeShapeType="1"/>
            </p:cNvSpPr>
            <p:nvPr/>
          </p:nvSpPr>
          <p:spPr bwMode="auto">
            <a:xfrm>
              <a:off x="3260" y="3596"/>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88" name="Line 28"/>
            <p:cNvSpPr>
              <a:spLocks noChangeShapeType="1"/>
            </p:cNvSpPr>
            <p:nvPr/>
          </p:nvSpPr>
          <p:spPr bwMode="auto">
            <a:xfrm>
              <a:off x="3548" y="3596"/>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89" name="Line 29"/>
            <p:cNvSpPr>
              <a:spLocks noChangeShapeType="1"/>
            </p:cNvSpPr>
            <p:nvPr/>
          </p:nvSpPr>
          <p:spPr bwMode="auto">
            <a:xfrm>
              <a:off x="3836" y="3596"/>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90" name="Line 30"/>
            <p:cNvSpPr>
              <a:spLocks noChangeShapeType="1"/>
            </p:cNvSpPr>
            <p:nvPr/>
          </p:nvSpPr>
          <p:spPr bwMode="auto">
            <a:xfrm>
              <a:off x="4124" y="3596"/>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91" name="Line 31"/>
            <p:cNvSpPr>
              <a:spLocks noChangeShapeType="1"/>
            </p:cNvSpPr>
            <p:nvPr/>
          </p:nvSpPr>
          <p:spPr bwMode="auto">
            <a:xfrm>
              <a:off x="4412" y="3596"/>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92" name="Line 32"/>
            <p:cNvSpPr>
              <a:spLocks noChangeShapeType="1"/>
            </p:cNvSpPr>
            <p:nvPr/>
          </p:nvSpPr>
          <p:spPr bwMode="auto">
            <a:xfrm>
              <a:off x="4700" y="3596"/>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93" name="Rectangle 33"/>
            <p:cNvSpPr>
              <a:spLocks noChangeArrowheads="1"/>
            </p:cNvSpPr>
            <p:nvPr/>
          </p:nvSpPr>
          <p:spPr bwMode="auto">
            <a:xfrm>
              <a:off x="754" y="3586"/>
              <a:ext cx="1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5394" name="Rectangle 34"/>
          <p:cNvSpPr>
            <a:spLocks noChangeArrowheads="1"/>
          </p:cNvSpPr>
          <p:nvPr/>
        </p:nvSpPr>
        <p:spPr bwMode="auto">
          <a:xfrm>
            <a:off x="679450" y="4870450"/>
            <a:ext cx="6407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3200">
                <a:solidFill>
                  <a:schemeClr val="hlink"/>
                </a:solidFill>
                <a:latin typeface="Times New Roman" pitchFamily="18" charset="0"/>
              </a:rPr>
              <a:t>T* newArray = new T[15];</a:t>
            </a:r>
          </a:p>
        </p:txBody>
      </p:sp>
      <p:sp>
        <p:nvSpPr>
          <p:cNvPr id="15395" name="Rectangle 35"/>
          <p:cNvSpPr>
            <a:spLocks noChangeArrowheads="1"/>
          </p:cNvSpPr>
          <p:nvPr/>
        </p:nvSpPr>
        <p:spPr bwMode="auto">
          <a:xfrm>
            <a:off x="533400" y="3657600"/>
            <a:ext cx="71278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4000">
                <a:solidFill>
                  <a:schemeClr val="tx2"/>
                </a:solidFill>
                <a:latin typeface="Times New Roman" pitchFamily="18" charset="0"/>
              </a:rPr>
              <a:t>First create a new and larger array</a:t>
            </a:r>
          </a:p>
        </p:txBody>
      </p:sp>
    </p:spTree>
    <p:extLst>
      <p:ext uri="{BB962C8B-B14F-4D97-AF65-F5344CB8AC3E}">
        <p14:creationId xmlns:p14="http://schemas.microsoft.com/office/powerpoint/2010/main" val="21082477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85800" y="304800"/>
            <a:ext cx="7772400" cy="1143000"/>
          </a:xfrm>
          <a:noFill/>
          <a:ln/>
        </p:spPr>
        <p:txBody>
          <a:bodyPr/>
          <a:lstStyle/>
          <a:p>
            <a:r>
              <a:rPr lang="en-US" sz="4000"/>
              <a:t>Increasing Array Length</a:t>
            </a:r>
          </a:p>
        </p:txBody>
      </p:sp>
      <p:sp>
        <p:nvSpPr>
          <p:cNvPr id="16387" name="Rectangle 3"/>
          <p:cNvSpPr>
            <a:spLocks noGrp="1" noChangeArrowheads="1"/>
          </p:cNvSpPr>
          <p:nvPr>
            <p:ph type="body" idx="1"/>
          </p:nvPr>
        </p:nvSpPr>
        <p:spPr>
          <a:xfrm>
            <a:off x="304800" y="2057400"/>
            <a:ext cx="8153400" cy="533400"/>
          </a:xfrm>
          <a:noFill/>
          <a:ln/>
        </p:spPr>
        <p:txBody>
          <a:bodyPr/>
          <a:lstStyle/>
          <a:p>
            <a:pPr>
              <a:lnSpc>
                <a:spcPct val="90000"/>
              </a:lnSpc>
              <a:buFontTx/>
              <a:buNone/>
            </a:pPr>
            <a:r>
              <a:rPr lang="en-US" dirty="0"/>
              <a:t>Now copy elements from old array to new one.</a:t>
            </a:r>
          </a:p>
        </p:txBody>
      </p:sp>
      <p:grpSp>
        <p:nvGrpSpPr>
          <p:cNvPr id="16440" name="Group 56"/>
          <p:cNvGrpSpPr>
            <a:grpSpLocks/>
          </p:cNvGrpSpPr>
          <p:nvPr/>
        </p:nvGrpSpPr>
        <p:grpSpPr bwMode="auto">
          <a:xfrm>
            <a:off x="1149350" y="2574925"/>
            <a:ext cx="2736850" cy="549275"/>
            <a:chOff x="724" y="1622"/>
            <a:chExt cx="1724" cy="346"/>
          </a:xfrm>
        </p:grpSpPr>
        <p:sp>
          <p:nvSpPr>
            <p:cNvPr id="16388" name="Rectangle 4"/>
            <p:cNvSpPr>
              <a:spLocks noChangeArrowheads="1"/>
            </p:cNvSpPr>
            <p:nvPr/>
          </p:nvSpPr>
          <p:spPr bwMode="auto">
            <a:xfrm>
              <a:off x="724" y="1636"/>
              <a:ext cx="1720" cy="328"/>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89" name="Line 5"/>
            <p:cNvSpPr>
              <a:spLocks noChangeShapeType="1"/>
            </p:cNvSpPr>
            <p:nvPr/>
          </p:nvSpPr>
          <p:spPr bwMode="auto">
            <a:xfrm>
              <a:off x="1008"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0" name="Line 6"/>
            <p:cNvSpPr>
              <a:spLocks noChangeShapeType="1"/>
            </p:cNvSpPr>
            <p:nvPr/>
          </p:nvSpPr>
          <p:spPr bwMode="auto">
            <a:xfrm>
              <a:off x="1296"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1" name="Line 7"/>
            <p:cNvSpPr>
              <a:spLocks noChangeShapeType="1"/>
            </p:cNvSpPr>
            <p:nvPr/>
          </p:nvSpPr>
          <p:spPr bwMode="auto">
            <a:xfrm>
              <a:off x="1584"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2" name="Line 8"/>
            <p:cNvSpPr>
              <a:spLocks noChangeShapeType="1"/>
            </p:cNvSpPr>
            <p:nvPr/>
          </p:nvSpPr>
          <p:spPr bwMode="auto">
            <a:xfrm>
              <a:off x="1872"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3" name="Line 9"/>
            <p:cNvSpPr>
              <a:spLocks noChangeShapeType="1"/>
            </p:cNvSpPr>
            <p:nvPr/>
          </p:nvSpPr>
          <p:spPr bwMode="auto">
            <a:xfrm>
              <a:off x="2160"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4" name="Line 10"/>
            <p:cNvSpPr>
              <a:spLocks noChangeShapeType="1"/>
            </p:cNvSpPr>
            <p:nvPr/>
          </p:nvSpPr>
          <p:spPr bwMode="auto">
            <a:xfrm>
              <a:off x="2448"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5" name="Rectangle 11"/>
            <p:cNvSpPr>
              <a:spLocks noChangeArrowheads="1"/>
            </p:cNvSpPr>
            <p:nvPr/>
          </p:nvSpPr>
          <p:spPr bwMode="auto">
            <a:xfrm>
              <a:off x="806" y="1622"/>
              <a:ext cx="1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96" name="Rectangle 12"/>
            <p:cNvSpPr>
              <a:spLocks noChangeArrowheads="1"/>
            </p:cNvSpPr>
            <p:nvPr/>
          </p:nvSpPr>
          <p:spPr bwMode="auto">
            <a:xfrm>
              <a:off x="806" y="1670"/>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a</a:t>
              </a:r>
            </a:p>
          </p:txBody>
        </p:sp>
        <p:sp>
          <p:nvSpPr>
            <p:cNvPr id="16397" name="Rectangle 13"/>
            <p:cNvSpPr>
              <a:spLocks noChangeArrowheads="1"/>
            </p:cNvSpPr>
            <p:nvPr/>
          </p:nvSpPr>
          <p:spPr bwMode="auto">
            <a:xfrm>
              <a:off x="1046" y="167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b</a:t>
              </a:r>
            </a:p>
          </p:txBody>
        </p:sp>
        <p:sp>
          <p:nvSpPr>
            <p:cNvPr id="16398" name="Rectangle 14"/>
            <p:cNvSpPr>
              <a:spLocks noChangeArrowheads="1"/>
            </p:cNvSpPr>
            <p:nvPr/>
          </p:nvSpPr>
          <p:spPr bwMode="auto">
            <a:xfrm>
              <a:off x="1382" y="1670"/>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c</a:t>
              </a:r>
            </a:p>
          </p:txBody>
        </p:sp>
        <p:sp>
          <p:nvSpPr>
            <p:cNvPr id="16399" name="Rectangle 15"/>
            <p:cNvSpPr>
              <a:spLocks noChangeArrowheads="1"/>
            </p:cNvSpPr>
            <p:nvPr/>
          </p:nvSpPr>
          <p:spPr bwMode="auto">
            <a:xfrm>
              <a:off x="1670" y="167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d</a:t>
              </a:r>
            </a:p>
          </p:txBody>
        </p:sp>
        <p:sp>
          <p:nvSpPr>
            <p:cNvPr id="16400" name="Rectangle 16"/>
            <p:cNvSpPr>
              <a:spLocks noChangeArrowheads="1"/>
            </p:cNvSpPr>
            <p:nvPr/>
          </p:nvSpPr>
          <p:spPr bwMode="auto">
            <a:xfrm>
              <a:off x="1958" y="1670"/>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e</a:t>
              </a:r>
            </a:p>
          </p:txBody>
        </p:sp>
        <p:sp>
          <p:nvSpPr>
            <p:cNvPr id="16401" name="Rectangle 17"/>
            <p:cNvSpPr>
              <a:spLocks noChangeArrowheads="1"/>
            </p:cNvSpPr>
            <p:nvPr/>
          </p:nvSpPr>
          <p:spPr bwMode="auto">
            <a:xfrm>
              <a:off x="2246" y="1670"/>
              <a:ext cx="1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f</a:t>
              </a:r>
            </a:p>
          </p:txBody>
        </p:sp>
      </p:grpSp>
      <p:grpSp>
        <p:nvGrpSpPr>
          <p:cNvPr id="16441" name="Group 57"/>
          <p:cNvGrpSpPr>
            <a:grpSpLocks/>
          </p:cNvGrpSpPr>
          <p:nvPr/>
        </p:nvGrpSpPr>
        <p:grpSpPr bwMode="auto">
          <a:xfrm>
            <a:off x="1143000" y="3352800"/>
            <a:ext cx="6845300" cy="549275"/>
            <a:chOff x="672" y="2530"/>
            <a:chExt cx="4312" cy="346"/>
          </a:xfrm>
        </p:grpSpPr>
        <p:sp>
          <p:nvSpPr>
            <p:cNvPr id="16402" name="Rectangle 18"/>
            <p:cNvSpPr>
              <a:spLocks noChangeArrowheads="1"/>
            </p:cNvSpPr>
            <p:nvPr/>
          </p:nvSpPr>
          <p:spPr bwMode="auto">
            <a:xfrm>
              <a:off x="672" y="2544"/>
              <a:ext cx="4312" cy="328"/>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03" name="Line 19"/>
            <p:cNvSpPr>
              <a:spLocks noChangeShapeType="1"/>
            </p:cNvSpPr>
            <p:nvPr/>
          </p:nvSpPr>
          <p:spPr bwMode="auto">
            <a:xfrm>
              <a:off x="956" y="2540"/>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04" name="Line 20"/>
            <p:cNvSpPr>
              <a:spLocks noChangeShapeType="1"/>
            </p:cNvSpPr>
            <p:nvPr/>
          </p:nvSpPr>
          <p:spPr bwMode="auto">
            <a:xfrm>
              <a:off x="1244" y="2540"/>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05" name="Line 21"/>
            <p:cNvSpPr>
              <a:spLocks noChangeShapeType="1"/>
            </p:cNvSpPr>
            <p:nvPr/>
          </p:nvSpPr>
          <p:spPr bwMode="auto">
            <a:xfrm>
              <a:off x="1532" y="2540"/>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06" name="Line 22"/>
            <p:cNvSpPr>
              <a:spLocks noChangeShapeType="1"/>
            </p:cNvSpPr>
            <p:nvPr/>
          </p:nvSpPr>
          <p:spPr bwMode="auto">
            <a:xfrm>
              <a:off x="1820" y="2540"/>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07" name="Line 23"/>
            <p:cNvSpPr>
              <a:spLocks noChangeShapeType="1"/>
            </p:cNvSpPr>
            <p:nvPr/>
          </p:nvSpPr>
          <p:spPr bwMode="auto">
            <a:xfrm>
              <a:off x="2108" y="2540"/>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08" name="Line 24"/>
            <p:cNvSpPr>
              <a:spLocks noChangeShapeType="1"/>
            </p:cNvSpPr>
            <p:nvPr/>
          </p:nvSpPr>
          <p:spPr bwMode="auto">
            <a:xfrm>
              <a:off x="2396" y="2540"/>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09" name="Line 25"/>
            <p:cNvSpPr>
              <a:spLocks noChangeShapeType="1"/>
            </p:cNvSpPr>
            <p:nvPr/>
          </p:nvSpPr>
          <p:spPr bwMode="auto">
            <a:xfrm>
              <a:off x="2684" y="2540"/>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10" name="Line 26"/>
            <p:cNvSpPr>
              <a:spLocks noChangeShapeType="1"/>
            </p:cNvSpPr>
            <p:nvPr/>
          </p:nvSpPr>
          <p:spPr bwMode="auto">
            <a:xfrm>
              <a:off x="2972" y="2540"/>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11" name="Line 27"/>
            <p:cNvSpPr>
              <a:spLocks noChangeShapeType="1"/>
            </p:cNvSpPr>
            <p:nvPr/>
          </p:nvSpPr>
          <p:spPr bwMode="auto">
            <a:xfrm>
              <a:off x="3260" y="2540"/>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12" name="Line 28"/>
            <p:cNvSpPr>
              <a:spLocks noChangeShapeType="1"/>
            </p:cNvSpPr>
            <p:nvPr/>
          </p:nvSpPr>
          <p:spPr bwMode="auto">
            <a:xfrm>
              <a:off x="3548" y="2540"/>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13" name="Line 29"/>
            <p:cNvSpPr>
              <a:spLocks noChangeShapeType="1"/>
            </p:cNvSpPr>
            <p:nvPr/>
          </p:nvSpPr>
          <p:spPr bwMode="auto">
            <a:xfrm>
              <a:off x="3836" y="2540"/>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14" name="Line 30"/>
            <p:cNvSpPr>
              <a:spLocks noChangeShapeType="1"/>
            </p:cNvSpPr>
            <p:nvPr/>
          </p:nvSpPr>
          <p:spPr bwMode="auto">
            <a:xfrm>
              <a:off x="4124" y="2540"/>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15" name="Line 31"/>
            <p:cNvSpPr>
              <a:spLocks noChangeShapeType="1"/>
            </p:cNvSpPr>
            <p:nvPr/>
          </p:nvSpPr>
          <p:spPr bwMode="auto">
            <a:xfrm>
              <a:off x="4412" y="2540"/>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16" name="Line 32"/>
            <p:cNvSpPr>
              <a:spLocks noChangeShapeType="1"/>
            </p:cNvSpPr>
            <p:nvPr/>
          </p:nvSpPr>
          <p:spPr bwMode="auto">
            <a:xfrm>
              <a:off x="4700" y="2540"/>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17" name="Rectangle 33"/>
            <p:cNvSpPr>
              <a:spLocks noChangeArrowheads="1"/>
            </p:cNvSpPr>
            <p:nvPr/>
          </p:nvSpPr>
          <p:spPr bwMode="auto">
            <a:xfrm>
              <a:off x="754" y="2530"/>
              <a:ext cx="1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6442" name="Group 58"/>
          <p:cNvGrpSpPr>
            <a:grpSpLocks/>
          </p:cNvGrpSpPr>
          <p:nvPr/>
        </p:nvGrpSpPr>
        <p:grpSpPr bwMode="auto">
          <a:xfrm>
            <a:off x="1143000" y="4191000"/>
            <a:ext cx="6845300" cy="549275"/>
            <a:chOff x="676" y="3638"/>
            <a:chExt cx="4312" cy="346"/>
          </a:xfrm>
        </p:grpSpPr>
        <p:sp>
          <p:nvSpPr>
            <p:cNvPr id="16418" name="Rectangle 34"/>
            <p:cNvSpPr>
              <a:spLocks noChangeArrowheads="1"/>
            </p:cNvSpPr>
            <p:nvPr/>
          </p:nvSpPr>
          <p:spPr bwMode="auto">
            <a:xfrm>
              <a:off x="676" y="3652"/>
              <a:ext cx="4312" cy="328"/>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19" name="Line 35"/>
            <p:cNvSpPr>
              <a:spLocks noChangeShapeType="1"/>
            </p:cNvSpPr>
            <p:nvPr/>
          </p:nvSpPr>
          <p:spPr bwMode="auto">
            <a:xfrm>
              <a:off x="960" y="3648"/>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20" name="Line 36"/>
            <p:cNvSpPr>
              <a:spLocks noChangeShapeType="1"/>
            </p:cNvSpPr>
            <p:nvPr/>
          </p:nvSpPr>
          <p:spPr bwMode="auto">
            <a:xfrm>
              <a:off x="1248" y="3648"/>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21" name="Line 37"/>
            <p:cNvSpPr>
              <a:spLocks noChangeShapeType="1"/>
            </p:cNvSpPr>
            <p:nvPr/>
          </p:nvSpPr>
          <p:spPr bwMode="auto">
            <a:xfrm>
              <a:off x="1536" y="3648"/>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22" name="Line 38"/>
            <p:cNvSpPr>
              <a:spLocks noChangeShapeType="1"/>
            </p:cNvSpPr>
            <p:nvPr/>
          </p:nvSpPr>
          <p:spPr bwMode="auto">
            <a:xfrm>
              <a:off x="1824" y="3648"/>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23" name="Line 39"/>
            <p:cNvSpPr>
              <a:spLocks noChangeShapeType="1"/>
            </p:cNvSpPr>
            <p:nvPr/>
          </p:nvSpPr>
          <p:spPr bwMode="auto">
            <a:xfrm>
              <a:off x="2112" y="3648"/>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24" name="Line 40"/>
            <p:cNvSpPr>
              <a:spLocks noChangeShapeType="1"/>
            </p:cNvSpPr>
            <p:nvPr/>
          </p:nvSpPr>
          <p:spPr bwMode="auto">
            <a:xfrm>
              <a:off x="2400" y="3648"/>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25" name="Line 41"/>
            <p:cNvSpPr>
              <a:spLocks noChangeShapeType="1"/>
            </p:cNvSpPr>
            <p:nvPr/>
          </p:nvSpPr>
          <p:spPr bwMode="auto">
            <a:xfrm>
              <a:off x="2688" y="3648"/>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26" name="Line 42"/>
            <p:cNvSpPr>
              <a:spLocks noChangeShapeType="1"/>
            </p:cNvSpPr>
            <p:nvPr/>
          </p:nvSpPr>
          <p:spPr bwMode="auto">
            <a:xfrm>
              <a:off x="2976" y="3648"/>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27" name="Line 43"/>
            <p:cNvSpPr>
              <a:spLocks noChangeShapeType="1"/>
            </p:cNvSpPr>
            <p:nvPr/>
          </p:nvSpPr>
          <p:spPr bwMode="auto">
            <a:xfrm>
              <a:off x="3264" y="3648"/>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28" name="Line 44"/>
            <p:cNvSpPr>
              <a:spLocks noChangeShapeType="1"/>
            </p:cNvSpPr>
            <p:nvPr/>
          </p:nvSpPr>
          <p:spPr bwMode="auto">
            <a:xfrm>
              <a:off x="3552" y="3648"/>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29" name="Line 45"/>
            <p:cNvSpPr>
              <a:spLocks noChangeShapeType="1"/>
            </p:cNvSpPr>
            <p:nvPr/>
          </p:nvSpPr>
          <p:spPr bwMode="auto">
            <a:xfrm>
              <a:off x="3840" y="3648"/>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30" name="Line 46"/>
            <p:cNvSpPr>
              <a:spLocks noChangeShapeType="1"/>
            </p:cNvSpPr>
            <p:nvPr/>
          </p:nvSpPr>
          <p:spPr bwMode="auto">
            <a:xfrm>
              <a:off x="4128" y="3648"/>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31" name="Line 47"/>
            <p:cNvSpPr>
              <a:spLocks noChangeShapeType="1"/>
            </p:cNvSpPr>
            <p:nvPr/>
          </p:nvSpPr>
          <p:spPr bwMode="auto">
            <a:xfrm>
              <a:off x="4416" y="3648"/>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32" name="Line 48"/>
            <p:cNvSpPr>
              <a:spLocks noChangeShapeType="1"/>
            </p:cNvSpPr>
            <p:nvPr/>
          </p:nvSpPr>
          <p:spPr bwMode="auto">
            <a:xfrm>
              <a:off x="4704" y="3648"/>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33" name="Rectangle 49"/>
            <p:cNvSpPr>
              <a:spLocks noChangeArrowheads="1"/>
            </p:cNvSpPr>
            <p:nvPr/>
          </p:nvSpPr>
          <p:spPr bwMode="auto">
            <a:xfrm>
              <a:off x="758" y="3638"/>
              <a:ext cx="1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34" name="Rectangle 50"/>
            <p:cNvSpPr>
              <a:spLocks noChangeArrowheads="1"/>
            </p:cNvSpPr>
            <p:nvPr/>
          </p:nvSpPr>
          <p:spPr bwMode="auto">
            <a:xfrm>
              <a:off x="758" y="3686"/>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a</a:t>
              </a:r>
            </a:p>
          </p:txBody>
        </p:sp>
        <p:sp>
          <p:nvSpPr>
            <p:cNvPr id="16435" name="Rectangle 51"/>
            <p:cNvSpPr>
              <a:spLocks noChangeArrowheads="1"/>
            </p:cNvSpPr>
            <p:nvPr/>
          </p:nvSpPr>
          <p:spPr bwMode="auto">
            <a:xfrm>
              <a:off x="998" y="3686"/>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b</a:t>
              </a:r>
            </a:p>
          </p:txBody>
        </p:sp>
        <p:sp>
          <p:nvSpPr>
            <p:cNvPr id="16436" name="Rectangle 52"/>
            <p:cNvSpPr>
              <a:spLocks noChangeArrowheads="1"/>
            </p:cNvSpPr>
            <p:nvPr/>
          </p:nvSpPr>
          <p:spPr bwMode="auto">
            <a:xfrm>
              <a:off x="1334" y="3686"/>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c</a:t>
              </a:r>
            </a:p>
          </p:txBody>
        </p:sp>
        <p:sp>
          <p:nvSpPr>
            <p:cNvPr id="16437" name="Rectangle 53"/>
            <p:cNvSpPr>
              <a:spLocks noChangeArrowheads="1"/>
            </p:cNvSpPr>
            <p:nvPr/>
          </p:nvSpPr>
          <p:spPr bwMode="auto">
            <a:xfrm>
              <a:off x="1622" y="3686"/>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d</a:t>
              </a:r>
            </a:p>
          </p:txBody>
        </p:sp>
        <p:sp>
          <p:nvSpPr>
            <p:cNvPr id="16438" name="Rectangle 54"/>
            <p:cNvSpPr>
              <a:spLocks noChangeArrowheads="1"/>
            </p:cNvSpPr>
            <p:nvPr/>
          </p:nvSpPr>
          <p:spPr bwMode="auto">
            <a:xfrm>
              <a:off x="1910" y="3686"/>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e</a:t>
              </a:r>
            </a:p>
          </p:txBody>
        </p:sp>
        <p:sp>
          <p:nvSpPr>
            <p:cNvPr id="16439" name="Rectangle 55"/>
            <p:cNvSpPr>
              <a:spLocks noChangeArrowheads="1"/>
            </p:cNvSpPr>
            <p:nvPr/>
          </p:nvSpPr>
          <p:spPr bwMode="auto">
            <a:xfrm>
              <a:off x="2198" y="3686"/>
              <a:ext cx="1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f</a:t>
              </a:r>
            </a:p>
          </p:txBody>
        </p:sp>
      </p:grpSp>
      <p:sp>
        <p:nvSpPr>
          <p:cNvPr id="16443" name="Text Box 59"/>
          <p:cNvSpPr txBox="1">
            <a:spLocks noChangeArrowheads="1"/>
          </p:cNvSpPr>
          <p:nvPr/>
        </p:nvSpPr>
        <p:spPr bwMode="auto">
          <a:xfrm>
            <a:off x="914400" y="5257800"/>
            <a:ext cx="7696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3200" dirty="0">
                <a:solidFill>
                  <a:schemeClr val="hlink"/>
                </a:solidFill>
                <a:latin typeface="Times New Roman" pitchFamily="18" charset="0"/>
              </a:rPr>
              <a:t>copy(element, element + 6, </a:t>
            </a:r>
            <a:r>
              <a:rPr lang="en-US" sz="3200" dirty="0" err="1">
                <a:solidFill>
                  <a:schemeClr val="hlink"/>
                </a:solidFill>
                <a:latin typeface="Times New Roman" pitchFamily="18" charset="0"/>
              </a:rPr>
              <a:t>newArray</a:t>
            </a:r>
            <a:r>
              <a:rPr lang="en-US" sz="3200" dirty="0">
                <a:solidFill>
                  <a:schemeClr val="hlink"/>
                </a:solidFill>
                <a:latin typeface="Times New Roman" pitchFamily="18" charset="0"/>
              </a:rPr>
              <a:t>);</a:t>
            </a:r>
          </a:p>
        </p:txBody>
      </p:sp>
    </p:spTree>
    <p:extLst>
      <p:ext uri="{BB962C8B-B14F-4D97-AF65-F5344CB8AC3E}">
        <p14:creationId xmlns:p14="http://schemas.microsoft.com/office/powerpoint/2010/main" val="24245355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5800" y="228600"/>
            <a:ext cx="7772400" cy="1143000"/>
          </a:xfrm>
          <a:noFill/>
          <a:ln/>
        </p:spPr>
        <p:txBody>
          <a:bodyPr/>
          <a:lstStyle/>
          <a:p>
            <a:r>
              <a:rPr lang="en-US"/>
              <a:t>Increasing Array Length</a:t>
            </a:r>
          </a:p>
        </p:txBody>
      </p:sp>
      <p:sp>
        <p:nvSpPr>
          <p:cNvPr id="17411" name="Rectangle 3"/>
          <p:cNvSpPr>
            <a:spLocks noGrp="1" noChangeArrowheads="1"/>
          </p:cNvSpPr>
          <p:nvPr>
            <p:ph type="body" idx="1"/>
          </p:nvPr>
        </p:nvSpPr>
        <p:spPr>
          <a:xfrm>
            <a:off x="228600" y="2225675"/>
            <a:ext cx="8229600" cy="2041525"/>
          </a:xfrm>
          <a:noFill/>
          <a:ln/>
        </p:spPr>
        <p:txBody>
          <a:bodyPr>
            <a:spAutoFit/>
          </a:bodyPr>
          <a:lstStyle/>
          <a:p>
            <a:pPr marL="0" indent="0">
              <a:spcBef>
                <a:spcPct val="0"/>
              </a:spcBef>
              <a:buFontTx/>
              <a:buNone/>
            </a:pPr>
            <a:r>
              <a:rPr lang="en-US" dirty="0"/>
              <a:t>Finally, delete old array and rename new array.</a:t>
            </a:r>
          </a:p>
          <a:p>
            <a:pPr marL="0" indent="0">
              <a:spcBef>
                <a:spcPct val="0"/>
              </a:spcBef>
              <a:buFontTx/>
              <a:buNone/>
            </a:pPr>
            <a:r>
              <a:rPr lang="en-US" dirty="0">
                <a:solidFill>
                  <a:schemeClr val="hlink"/>
                </a:solidFill>
              </a:rPr>
              <a:t>delete [] element;</a:t>
            </a:r>
          </a:p>
          <a:p>
            <a:pPr marL="0" indent="0">
              <a:spcBef>
                <a:spcPct val="0"/>
              </a:spcBef>
              <a:buFontTx/>
              <a:buNone/>
            </a:pPr>
            <a:r>
              <a:rPr lang="en-US" dirty="0">
                <a:solidFill>
                  <a:schemeClr val="hlink"/>
                </a:solidFill>
              </a:rPr>
              <a:t>element = </a:t>
            </a:r>
            <a:r>
              <a:rPr lang="en-US" dirty="0" err="1">
                <a:solidFill>
                  <a:schemeClr val="hlink"/>
                </a:solidFill>
              </a:rPr>
              <a:t>newArray</a:t>
            </a:r>
            <a:r>
              <a:rPr lang="en-US" dirty="0">
                <a:solidFill>
                  <a:schemeClr val="hlink"/>
                </a:solidFill>
              </a:rPr>
              <a:t>;</a:t>
            </a:r>
          </a:p>
          <a:p>
            <a:pPr marL="0" indent="0">
              <a:spcBef>
                <a:spcPct val="0"/>
              </a:spcBef>
              <a:buFontTx/>
              <a:buNone/>
            </a:pPr>
            <a:r>
              <a:rPr lang="en-US" dirty="0" err="1">
                <a:solidFill>
                  <a:schemeClr val="hlink"/>
                </a:solidFill>
              </a:rPr>
              <a:t>arrayLength</a:t>
            </a:r>
            <a:r>
              <a:rPr lang="en-US" dirty="0">
                <a:solidFill>
                  <a:schemeClr val="hlink"/>
                </a:solidFill>
              </a:rPr>
              <a:t> = 15;</a:t>
            </a:r>
          </a:p>
        </p:txBody>
      </p:sp>
      <p:grpSp>
        <p:nvGrpSpPr>
          <p:cNvPr id="17438" name="Group 30"/>
          <p:cNvGrpSpPr>
            <a:grpSpLocks/>
          </p:cNvGrpSpPr>
          <p:nvPr/>
        </p:nvGrpSpPr>
        <p:grpSpPr bwMode="auto">
          <a:xfrm>
            <a:off x="914400" y="4114800"/>
            <a:ext cx="7232650" cy="1371600"/>
            <a:chOff x="572" y="2156"/>
            <a:chExt cx="4556" cy="864"/>
          </a:xfrm>
        </p:grpSpPr>
        <p:sp>
          <p:nvSpPr>
            <p:cNvPr id="17413" name="Rectangle 5"/>
            <p:cNvSpPr>
              <a:spLocks noChangeArrowheads="1"/>
            </p:cNvSpPr>
            <p:nvPr/>
          </p:nvSpPr>
          <p:spPr bwMode="auto">
            <a:xfrm>
              <a:off x="816" y="2688"/>
              <a:ext cx="4312" cy="328"/>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4" name="Line 6"/>
            <p:cNvSpPr>
              <a:spLocks noChangeShapeType="1"/>
            </p:cNvSpPr>
            <p:nvPr/>
          </p:nvSpPr>
          <p:spPr bwMode="auto">
            <a:xfrm>
              <a:off x="1100" y="2684"/>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15" name="Line 7"/>
            <p:cNvSpPr>
              <a:spLocks noChangeShapeType="1"/>
            </p:cNvSpPr>
            <p:nvPr/>
          </p:nvSpPr>
          <p:spPr bwMode="auto">
            <a:xfrm>
              <a:off x="1388" y="2684"/>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16" name="Line 8"/>
            <p:cNvSpPr>
              <a:spLocks noChangeShapeType="1"/>
            </p:cNvSpPr>
            <p:nvPr/>
          </p:nvSpPr>
          <p:spPr bwMode="auto">
            <a:xfrm>
              <a:off x="1676" y="2684"/>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17" name="Line 9"/>
            <p:cNvSpPr>
              <a:spLocks noChangeShapeType="1"/>
            </p:cNvSpPr>
            <p:nvPr/>
          </p:nvSpPr>
          <p:spPr bwMode="auto">
            <a:xfrm>
              <a:off x="1964" y="2684"/>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18" name="Line 10"/>
            <p:cNvSpPr>
              <a:spLocks noChangeShapeType="1"/>
            </p:cNvSpPr>
            <p:nvPr/>
          </p:nvSpPr>
          <p:spPr bwMode="auto">
            <a:xfrm>
              <a:off x="2252" y="2684"/>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19" name="Line 11"/>
            <p:cNvSpPr>
              <a:spLocks noChangeShapeType="1"/>
            </p:cNvSpPr>
            <p:nvPr/>
          </p:nvSpPr>
          <p:spPr bwMode="auto">
            <a:xfrm>
              <a:off x="2540" y="2684"/>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0" name="Line 12"/>
            <p:cNvSpPr>
              <a:spLocks noChangeShapeType="1"/>
            </p:cNvSpPr>
            <p:nvPr/>
          </p:nvSpPr>
          <p:spPr bwMode="auto">
            <a:xfrm>
              <a:off x="2828" y="2684"/>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1" name="Line 13"/>
            <p:cNvSpPr>
              <a:spLocks noChangeShapeType="1"/>
            </p:cNvSpPr>
            <p:nvPr/>
          </p:nvSpPr>
          <p:spPr bwMode="auto">
            <a:xfrm>
              <a:off x="3116" y="2684"/>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2" name="Line 14"/>
            <p:cNvSpPr>
              <a:spLocks noChangeShapeType="1"/>
            </p:cNvSpPr>
            <p:nvPr/>
          </p:nvSpPr>
          <p:spPr bwMode="auto">
            <a:xfrm>
              <a:off x="3404" y="2684"/>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3" name="Line 15"/>
            <p:cNvSpPr>
              <a:spLocks noChangeShapeType="1"/>
            </p:cNvSpPr>
            <p:nvPr/>
          </p:nvSpPr>
          <p:spPr bwMode="auto">
            <a:xfrm>
              <a:off x="3692" y="2684"/>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4" name="Line 16"/>
            <p:cNvSpPr>
              <a:spLocks noChangeShapeType="1"/>
            </p:cNvSpPr>
            <p:nvPr/>
          </p:nvSpPr>
          <p:spPr bwMode="auto">
            <a:xfrm>
              <a:off x="3980" y="2684"/>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5" name="Line 17"/>
            <p:cNvSpPr>
              <a:spLocks noChangeShapeType="1"/>
            </p:cNvSpPr>
            <p:nvPr/>
          </p:nvSpPr>
          <p:spPr bwMode="auto">
            <a:xfrm>
              <a:off x="4268" y="2684"/>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6" name="Line 18"/>
            <p:cNvSpPr>
              <a:spLocks noChangeShapeType="1"/>
            </p:cNvSpPr>
            <p:nvPr/>
          </p:nvSpPr>
          <p:spPr bwMode="auto">
            <a:xfrm>
              <a:off x="4556" y="2684"/>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7" name="Line 19"/>
            <p:cNvSpPr>
              <a:spLocks noChangeShapeType="1"/>
            </p:cNvSpPr>
            <p:nvPr/>
          </p:nvSpPr>
          <p:spPr bwMode="auto">
            <a:xfrm>
              <a:off x="4844" y="2684"/>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8" name="Rectangle 20"/>
            <p:cNvSpPr>
              <a:spLocks noChangeArrowheads="1"/>
            </p:cNvSpPr>
            <p:nvPr/>
          </p:nvSpPr>
          <p:spPr bwMode="auto">
            <a:xfrm>
              <a:off x="898" y="2674"/>
              <a:ext cx="1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29" name="Rectangle 21"/>
            <p:cNvSpPr>
              <a:spLocks noChangeArrowheads="1"/>
            </p:cNvSpPr>
            <p:nvPr/>
          </p:nvSpPr>
          <p:spPr bwMode="auto">
            <a:xfrm>
              <a:off x="898" y="2722"/>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a</a:t>
              </a:r>
            </a:p>
          </p:txBody>
        </p:sp>
        <p:sp>
          <p:nvSpPr>
            <p:cNvPr id="17430" name="Rectangle 22"/>
            <p:cNvSpPr>
              <a:spLocks noChangeArrowheads="1"/>
            </p:cNvSpPr>
            <p:nvPr/>
          </p:nvSpPr>
          <p:spPr bwMode="auto">
            <a:xfrm>
              <a:off x="1138" y="2722"/>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b</a:t>
              </a:r>
            </a:p>
          </p:txBody>
        </p:sp>
        <p:sp>
          <p:nvSpPr>
            <p:cNvPr id="17431" name="Rectangle 23"/>
            <p:cNvSpPr>
              <a:spLocks noChangeArrowheads="1"/>
            </p:cNvSpPr>
            <p:nvPr/>
          </p:nvSpPr>
          <p:spPr bwMode="auto">
            <a:xfrm>
              <a:off x="1474" y="2722"/>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c</a:t>
              </a:r>
            </a:p>
          </p:txBody>
        </p:sp>
        <p:sp>
          <p:nvSpPr>
            <p:cNvPr id="17432" name="Rectangle 24"/>
            <p:cNvSpPr>
              <a:spLocks noChangeArrowheads="1"/>
            </p:cNvSpPr>
            <p:nvPr/>
          </p:nvSpPr>
          <p:spPr bwMode="auto">
            <a:xfrm>
              <a:off x="1762" y="2722"/>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d</a:t>
              </a:r>
            </a:p>
          </p:txBody>
        </p:sp>
        <p:sp>
          <p:nvSpPr>
            <p:cNvPr id="17433" name="Rectangle 25"/>
            <p:cNvSpPr>
              <a:spLocks noChangeArrowheads="1"/>
            </p:cNvSpPr>
            <p:nvPr/>
          </p:nvSpPr>
          <p:spPr bwMode="auto">
            <a:xfrm>
              <a:off x="2050" y="2722"/>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e</a:t>
              </a:r>
            </a:p>
          </p:txBody>
        </p:sp>
        <p:sp>
          <p:nvSpPr>
            <p:cNvPr id="17434" name="Rectangle 26"/>
            <p:cNvSpPr>
              <a:spLocks noChangeArrowheads="1"/>
            </p:cNvSpPr>
            <p:nvPr/>
          </p:nvSpPr>
          <p:spPr bwMode="auto">
            <a:xfrm>
              <a:off x="2338" y="2722"/>
              <a:ext cx="1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f</a:t>
              </a:r>
            </a:p>
          </p:txBody>
        </p:sp>
        <p:sp>
          <p:nvSpPr>
            <p:cNvPr id="17436" name="Rectangle 28"/>
            <p:cNvSpPr>
              <a:spLocks noChangeArrowheads="1"/>
            </p:cNvSpPr>
            <p:nvPr/>
          </p:nvSpPr>
          <p:spPr bwMode="auto">
            <a:xfrm>
              <a:off x="572" y="2156"/>
              <a:ext cx="12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solidFill>
                    <a:schemeClr val="hlink"/>
                  </a:solidFill>
                  <a:latin typeface="Times New Roman" pitchFamily="18" charset="0"/>
                </a:rPr>
                <a:t>element[0]</a:t>
              </a:r>
            </a:p>
          </p:txBody>
        </p:sp>
        <p:sp>
          <p:nvSpPr>
            <p:cNvPr id="17437" name="Line 29"/>
            <p:cNvSpPr>
              <a:spLocks noChangeShapeType="1"/>
            </p:cNvSpPr>
            <p:nvPr/>
          </p:nvSpPr>
          <p:spPr bwMode="auto">
            <a:xfrm>
              <a:off x="1004" y="2396"/>
              <a:ext cx="0" cy="288"/>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41012817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noFill/>
          <a:ln/>
        </p:spPr>
        <p:txBody>
          <a:bodyPr/>
          <a:lstStyle/>
          <a:p>
            <a:r>
              <a:rPr lang="en-US" sz="3600"/>
              <a:t>How Big Should The New Array Be?</a:t>
            </a:r>
          </a:p>
        </p:txBody>
      </p:sp>
      <p:sp>
        <p:nvSpPr>
          <p:cNvPr id="18435" name="Rectangle 3"/>
          <p:cNvSpPr>
            <a:spLocks noGrp="1" noChangeArrowheads="1"/>
          </p:cNvSpPr>
          <p:nvPr>
            <p:ph type="body" idx="1"/>
          </p:nvPr>
        </p:nvSpPr>
        <p:spPr>
          <a:xfrm>
            <a:off x="287867" y="2362200"/>
            <a:ext cx="8627533" cy="3124200"/>
          </a:xfrm>
          <a:noFill/>
          <a:ln/>
        </p:spPr>
        <p:txBody>
          <a:bodyPr/>
          <a:lstStyle/>
          <a:p>
            <a:pPr algn="just">
              <a:buFont typeface="Wingdings" pitchFamily="2" charset="2"/>
              <a:buChar char="§"/>
            </a:pPr>
            <a:r>
              <a:rPr lang="en-US" dirty="0"/>
              <a:t>At least </a:t>
            </a:r>
            <a:r>
              <a:rPr lang="en-US" dirty="0">
                <a:solidFill>
                  <a:schemeClr val="hlink"/>
                </a:solidFill>
              </a:rPr>
              <a:t>1</a:t>
            </a:r>
            <a:r>
              <a:rPr lang="en-US" dirty="0"/>
              <a:t> more than current array length.</a:t>
            </a:r>
          </a:p>
          <a:p>
            <a:pPr algn="just">
              <a:buFont typeface="Wingdings" pitchFamily="2" charset="2"/>
              <a:buChar char="§"/>
            </a:pPr>
            <a:endParaRPr lang="en-US" dirty="0"/>
          </a:p>
          <a:p>
            <a:pPr algn="just">
              <a:buFont typeface="Wingdings" pitchFamily="2" charset="2"/>
              <a:buChar char="§"/>
            </a:pPr>
            <a:r>
              <a:rPr lang="en-US" dirty="0"/>
              <a:t>Cost of increasing array length when array is full is </a:t>
            </a:r>
            <a:r>
              <a:rPr lang="en-US" dirty="0">
                <a:solidFill>
                  <a:schemeClr val="hlink"/>
                </a:solidFill>
                <a:latin typeface="Symbol" pitchFamily="18" charset="2"/>
              </a:rPr>
              <a:t>Q</a:t>
            </a:r>
            <a:r>
              <a:rPr lang="en-US" dirty="0">
                <a:solidFill>
                  <a:schemeClr val="hlink"/>
                </a:solidFill>
              </a:rPr>
              <a:t>(old length).</a:t>
            </a:r>
          </a:p>
          <a:p>
            <a:pPr algn="just">
              <a:buFont typeface="Wingdings" pitchFamily="2" charset="2"/>
              <a:buChar char="§"/>
            </a:pPr>
            <a:endParaRPr lang="en-US" dirty="0"/>
          </a:p>
          <a:p>
            <a:pPr algn="just">
              <a:buFont typeface="Wingdings" pitchFamily="2" charset="2"/>
              <a:buChar char="§"/>
            </a:pPr>
            <a:r>
              <a:rPr lang="en-US" dirty="0"/>
              <a:t> Cost of</a:t>
            </a:r>
            <a:r>
              <a:rPr lang="en-US" dirty="0">
                <a:solidFill>
                  <a:schemeClr val="hlink"/>
                </a:solidFill>
              </a:rPr>
              <a:t> n</a:t>
            </a:r>
            <a:r>
              <a:rPr lang="en-US" dirty="0"/>
              <a:t> insert operations done on an initially empty linear list increases by </a:t>
            </a:r>
            <a:r>
              <a:rPr lang="en-US" dirty="0">
                <a:solidFill>
                  <a:schemeClr val="hlink"/>
                </a:solidFill>
                <a:latin typeface="Symbol" pitchFamily="18" charset="2"/>
              </a:rPr>
              <a:t>Q</a:t>
            </a:r>
            <a:r>
              <a:rPr lang="en-US" dirty="0">
                <a:solidFill>
                  <a:schemeClr val="hlink"/>
                </a:solidFill>
              </a:rPr>
              <a:t>(n</a:t>
            </a:r>
            <a:r>
              <a:rPr lang="en-US" baseline="30000" dirty="0">
                <a:solidFill>
                  <a:schemeClr val="hlink"/>
                </a:solidFill>
              </a:rPr>
              <a:t>2</a:t>
            </a:r>
            <a:r>
              <a:rPr lang="en-US" dirty="0" smtClean="0">
                <a:solidFill>
                  <a:schemeClr val="hlink"/>
                </a:solidFill>
              </a:rPr>
              <a:t>).</a:t>
            </a:r>
            <a:endParaRPr lang="en-US" dirty="0">
              <a:solidFill>
                <a:schemeClr val="hlink"/>
              </a:solidFill>
            </a:endParaRPr>
          </a:p>
        </p:txBody>
      </p:sp>
    </p:spTree>
    <p:extLst>
      <p:ext uri="{BB962C8B-B14F-4D97-AF65-F5344CB8AC3E}">
        <p14:creationId xmlns:p14="http://schemas.microsoft.com/office/powerpoint/2010/main" val="9070203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5800" y="304800"/>
            <a:ext cx="7772400" cy="838200"/>
          </a:xfrm>
          <a:noFill/>
          <a:ln/>
        </p:spPr>
        <p:txBody>
          <a:bodyPr/>
          <a:lstStyle/>
          <a:p>
            <a:r>
              <a:rPr lang="en-US" sz="3600"/>
              <a:t>Array </a:t>
            </a:r>
            <a:r>
              <a:rPr lang="en-US" sz="4000"/>
              <a:t>Doubling</a:t>
            </a:r>
          </a:p>
        </p:txBody>
      </p:sp>
      <p:sp>
        <p:nvSpPr>
          <p:cNvPr id="20483" name="Rectangle 3"/>
          <p:cNvSpPr>
            <a:spLocks noGrp="1" noChangeArrowheads="1"/>
          </p:cNvSpPr>
          <p:nvPr>
            <p:ph type="body" idx="1"/>
          </p:nvPr>
        </p:nvSpPr>
        <p:spPr>
          <a:xfrm>
            <a:off x="228600" y="1965325"/>
            <a:ext cx="7772400" cy="533400"/>
          </a:xfrm>
          <a:noFill/>
          <a:ln/>
        </p:spPr>
        <p:txBody>
          <a:bodyPr/>
          <a:lstStyle/>
          <a:p>
            <a:pPr>
              <a:lnSpc>
                <a:spcPct val="90000"/>
              </a:lnSpc>
              <a:buFontTx/>
              <a:buNone/>
            </a:pPr>
            <a:r>
              <a:rPr lang="en-US" dirty="0"/>
              <a:t>Double the array length</a:t>
            </a:r>
            <a:r>
              <a:rPr lang="en-US" sz="2400" dirty="0"/>
              <a:t>.</a:t>
            </a:r>
          </a:p>
        </p:txBody>
      </p:sp>
      <p:grpSp>
        <p:nvGrpSpPr>
          <p:cNvPr id="20519" name="Group 39"/>
          <p:cNvGrpSpPr>
            <a:grpSpLocks/>
          </p:cNvGrpSpPr>
          <p:nvPr/>
        </p:nvGrpSpPr>
        <p:grpSpPr bwMode="auto">
          <a:xfrm>
            <a:off x="762000" y="2498725"/>
            <a:ext cx="2736850" cy="549275"/>
            <a:chOff x="724" y="1622"/>
            <a:chExt cx="1724" cy="346"/>
          </a:xfrm>
        </p:grpSpPr>
        <p:sp>
          <p:nvSpPr>
            <p:cNvPr id="20484" name="Rectangle 4"/>
            <p:cNvSpPr>
              <a:spLocks noChangeArrowheads="1"/>
            </p:cNvSpPr>
            <p:nvPr/>
          </p:nvSpPr>
          <p:spPr bwMode="auto">
            <a:xfrm>
              <a:off x="724" y="1636"/>
              <a:ext cx="1720" cy="328"/>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5" name="Line 5"/>
            <p:cNvSpPr>
              <a:spLocks noChangeShapeType="1"/>
            </p:cNvSpPr>
            <p:nvPr/>
          </p:nvSpPr>
          <p:spPr bwMode="auto">
            <a:xfrm>
              <a:off x="1008"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86" name="Line 6"/>
            <p:cNvSpPr>
              <a:spLocks noChangeShapeType="1"/>
            </p:cNvSpPr>
            <p:nvPr/>
          </p:nvSpPr>
          <p:spPr bwMode="auto">
            <a:xfrm>
              <a:off x="1296"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87" name="Line 7"/>
            <p:cNvSpPr>
              <a:spLocks noChangeShapeType="1"/>
            </p:cNvSpPr>
            <p:nvPr/>
          </p:nvSpPr>
          <p:spPr bwMode="auto">
            <a:xfrm>
              <a:off x="1584"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88" name="Line 8"/>
            <p:cNvSpPr>
              <a:spLocks noChangeShapeType="1"/>
            </p:cNvSpPr>
            <p:nvPr/>
          </p:nvSpPr>
          <p:spPr bwMode="auto">
            <a:xfrm>
              <a:off x="1872"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89" name="Line 9"/>
            <p:cNvSpPr>
              <a:spLocks noChangeShapeType="1"/>
            </p:cNvSpPr>
            <p:nvPr/>
          </p:nvSpPr>
          <p:spPr bwMode="auto">
            <a:xfrm>
              <a:off x="2160"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90" name="Line 10"/>
            <p:cNvSpPr>
              <a:spLocks noChangeShapeType="1"/>
            </p:cNvSpPr>
            <p:nvPr/>
          </p:nvSpPr>
          <p:spPr bwMode="auto">
            <a:xfrm>
              <a:off x="2448"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91" name="Rectangle 11"/>
            <p:cNvSpPr>
              <a:spLocks noChangeArrowheads="1"/>
            </p:cNvSpPr>
            <p:nvPr/>
          </p:nvSpPr>
          <p:spPr bwMode="auto">
            <a:xfrm>
              <a:off x="806" y="1622"/>
              <a:ext cx="1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2" name="Rectangle 12"/>
            <p:cNvSpPr>
              <a:spLocks noChangeArrowheads="1"/>
            </p:cNvSpPr>
            <p:nvPr/>
          </p:nvSpPr>
          <p:spPr bwMode="auto">
            <a:xfrm>
              <a:off x="806" y="1670"/>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a</a:t>
              </a:r>
            </a:p>
          </p:txBody>
        </p:sp>
        <p:sp>
          <p:nvSpPr>
            <p:cNvPr id="20493" name="Rectangle 13"/>
            <p:cNvSpPr>
              <a:spLocks noChangeArrowheads="1"/>
            </p:cNvSpPr>
            <p:nvPr/>
          </p:nvSpPr>
          <p:spPr bwMode="auto">
            <a:xfrm>
              <a:off x="1046" y="167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b</a:t>
              </a:r>
            </a:p>
          </p:txBody>
        </p:sp>
        <p:sp>
          <p:nvSpPr>
            <p:cNvPr id="20494" name="Rectangle 14"/>
            <p:cNvSpPr>
              <a:spLocks noChangeArrowheads="1"/>
            </p:cNvSpPr>
            <p:nvPr/>
          </p:nvSpPr>
          <p:spPr bwMode="auto">
            <a:xfrm>
              <a:off x="1382" y="1670"/>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c</a:t>
              </a:r>
            </a:p>
          </p:txBody>
        </p:sp>
        <p:sp>
          <p:nvSpPr>
            <p:cNvPr id="20495" name="Rectangle 15"/>
            <p:cNvSpPr>
              <a:spLocks noChangeArrowheads="1"/>
            </p:cNvSpPr>
            <p:nvPr/>
          </p:nvSpPr>
          <p:spPr bwMode="auto">
            <a:xfrm>
              <a:off x="1670" y="167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d</a:t>
              </a:r>
            </a:p>
          </p:txBody>
        </p:sp>
        <p:sp>
          <p:nvSpPr>
            <p:cNvPr id="20496" name="Rectangle 16"/>
            <p:cNvSpPr>
              <a:spLocks noChangeArrowheads="1"/>
            </p:cNvSpPr>
            <p:nvPr/>
          </p:nvSpPr>
          <p:spPr bwMode="auto">
            <a:xfrm>
              <a:off x="1958" y="1670"/>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e</a:t>
              </a:r>
            </a:p>
          </p:txBody>
        </p:sp>
        <p:sp>
          <p:nvSpPr>
            <p:cNvPr id="20497" name="Rectangle 17"/>
            <p:cNvSpPr>
              <a:spLocks noChangeArrowheads="1"/>
            </p:cNvSpPr>
            <p:nvPr/>
          </p:nvSpPr>
          <p:spPr bwMode="auto">
            <a:xfrm>
              <a:off x="2246" y="1670"/>
              <a:ext cx="1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f</a:t>
              </a:r>
            </a:p>
          </p:txBody>
        </p:sp>
      </p:grpSp>
      <p:sp>
        <p:nvSpPr>
          <p:cNvPr id="20512" name="Rectangle 32"/>
          <p:cNvSpPr>
            <a:spLocks noChangeArrowheads="1"/>
          </p:cNvSpPr>
          <p:nvPr/>
        </p:nvSpPr>
        <p:spPr bwMode="auto">
          <a:xfrm>
            <a:off x="152400" y="3413125"/>
            <a:ext cx="5715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3200">
                <a:solidFill>
                  <a:schemeClr val="hlink"/>
                </a:solidFill>
                <a:latin typeface="Times New Roman" pitchFamily="18" charset="0"/>
              </a:rPr>
              <a:t>newArray = new char[12];</a:t>
            </a:r>
          </a:p>
        </p:txBody>
      </p:sp>
      <p:grpSp>
        <p:nvGrpSpPr>
          <p:cNvPr id="20520" name="Group 40"/>
          <p:cNvGrpSpPr>
            <a:grpSpLocks/>
          </p:cNvGrpSpPr>
          <p:nvPr/>
        </p:nvGrpSpPr>
        <p:grpSpPr bwMode="auto">
          <a:xfrm>
            <a:off x="609600" y="4098925"/>
            <a:ext cx="5480050" cy="549275"/>
            <a:chOff x="676" y="2774"/>
            <a:chExt cx="3452" cy="346"/>
          </a:xfrm>
        </p:grpSpPr>
        <p:sp>
          <p:nvSpPr>
            <p:cNvPr id="20498" name="Rectangle 18"/>
            <p:cNvSpPr>
              <a:spLocks noChangeArrowheads="1"/>
            </p:cNvSpPr>
            <p:nvPr/>
          </p:nvSpPr>
          <p:spPr bwMode="auto">
            <a:xfrm>
              <a:off x="676" y="2788"/>
              <a:ext cx="3448" cy="328"/>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9" name="Line 19"/>
            <p:cNvSpPr>
              <a:spLocks noChangeShapeType="1"/>
            </p:cNvSpPr>
            <p:nvPr/>
          </p:nvSpPr>
          <p:spPr bwMode="auto">
            <a:xfrm>
              <a:off x="960" y="2784"/>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00" name="Line 20"/>
            <p:cNvSpPr>
              <a:spLocks noChangeShapeType="1"/>
            </p:cNvSpPr>
            <p:nvPr/>
          </p:nvSpPr>
          <p:spPr bwMode="auto">
            <a:xfrm>
              <a:off x="1248" y="2784"/>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01" name="Line 21"/>
            <p:cNvSpPr>
              <a:spLocks noChangeShapeType="1"/>
            </p:cNvSpPr>
            <p:nvPr/>
          </p:nvSpPr>
          <p:spPr bwMode="auto">
            <a:xfrm>
              <a:off x="1536" y="2784"/>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02" name="Line 22"/>
            <p:cNvSpPr>
              <a:spLocks noChangeShapeType="1"/>
            </p:cNvSpPr>
            <p:nvPr/>
          </p:nvSpPr>
          <p:spPr bwMode="auto">
            <a:xfrm>
              <a:off x="1824" y="2784"/>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03" name="Line 23"/>
            <p:cNvSpPr>
              <a:spLocks noChangeShapeType="1"/>
            </p:cNvSpPr>
            <p:nvPr/>
          </p:nvSpPr>
          <p:spPr bwMode="auto">
            <a:xfrm>
              <a:off x="2112" y="2784"/>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04" name="Line 24"/>
            <p:cNvSpPr>
              <a:spLocks noChangeShapeType="1"/>
            </p:cNvSpPr>
            <p:nvPr/>
          </p:nvSpPr>
          <p:spPr bwMode="auto">
            <a:xfrm>
              <a:off x="2400" y="2784"/>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05" name="Line 25"/>
            <p:cNvSpPr>
              <a:spLocks noChangeShapeType="1"/>
            </p:cNvSpPr>
            <p:nvPr/>
          </p:nvSpPr>
          <p:spPr bwMode="auto">
            <a:xfrm>
              <a:off x="2688" y="2784"/>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06" name="Line 26"/>
            <p:cNvSpPr>
              <a:spLocks noChangeShapeType="1"/>
            </p:cNvSpPr>
            <p:nvPr/>
          </p:nvSpPr>
          <p:spPr bwMode="auto">
            <a:xfrm>
              <a:off x="2976" y="2784"/>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07" name="Line 27"/>
            <p:cNvSpPr>
              <a:spLocks noChangeShapeType="1"/>
            </p:cNvSpPr>
            <p:nvPr/>
          </p:nvSpPr>
          <p:spPr bwMode="auto">
            <a:xfrm>
              <a:off x="3264" y="2784"/>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08" name="Line 28"/>
            <p:cNvSpPr>
              <a:spLocks noChangeShapeType="1"/>
            </p:cNvSpPr>
            <p:nvPr/>
          </p:nvSpPr>
          <p:spPr bwMode="auto">
            <a:xfrm>
              <a:off x="3552" y="2784"/>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09" name="Line 29"/>
            <p:cNvSpPr>
              <a:spLocks noChangeShapeType="1"/>
            </p:cNvSpPr>
            <p:nvPr/>
          </p:nvSpPr>
          <p:spPr bwMode="auto">
            <a:xfrm>
              <a:off x="3840" y="2784"/>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10" name="Line 30"/>
            <p:cNvSpPr>
              <a:spLocks noChangeShapeType="1"/>
            </p:cNvSpPr>
            <p:nvPr/>
          </p:nvSpPr>
          <p:spPr bwMode="auto">
            <a:xfrm>
              <a:off x="4128" y="2784"/>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11" name="Rectangle 31"/>
            <p:cNvSpPr>
              <a:spLocks noChangeArrowheads="1"/>
            </p:cNvSpPr>
            <p:nvPr/>
          </p:nvSpPr>
          <p:spPr bwMode="auto">
            <a:xfrm>
              <a:off x="758" y="2774"/>
              <a:ext cx="1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13" name="Rectangle 33"/>
            <p:cNvSpPr>
              <a:spLocks noChangeArrowheads="1"/>
            </p:cNvSpPr>
            <p:nvPr/>
          </p:nvSpPr>
          <p:spPr bwMode="auto">
            <a:xfrm>
              <a:off x="758" y="2822"/>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a</a:t>
              </a:r>
            </a:p>
          </p:txBody>
        </p:sp>
        <p:sp>
          <p:nvSpPr>
            <p:cNvPr id="20514" name="Rectangle 34"/>
            <p:cNvSpPr>
              <a:spLocks noChangeArrowheads="1"/>
            </p:cNvSpPr>
            <p:nvPr/>
          </p:nvSpPr>
          <p:spPr bwMode="auto">
            <a:xfrm>
              <a:off x="1046" y="2822"/>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b</a:t>
              </a:r>
            </a:p>
          </p:txBody>
        </p:sp>
        <p:sp>
          <p:nvSpPr>
            <p:cNvPr id="20515" name="Rectangle 35"/>
            <p:cNvSpPr>
              <a:spLocks noChangeArrowheads="1"/>
            </p:cNvSpPr>
            <p:nvPr/>
          </p:nvSpPr>
          <p:spPr bwMode="auto">
            <a:xfrm>
              <a:off x="1334" y="2822"/>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c</a:t>
              </a:r>
            </a:p>
          </p:txBody>
        </p:sp>
        <p:sp>
          <p:nvSpPr>
            <p:cNvPr id="20516" name="Rectangle 36"/>
            <p:cNvSpPr>
              <a:spLocks noChangeArrowheads="1"/>
            </p:cNvSpPr>
            <p:nvPr/>
          </p:nvSpPr>
          <p:spPr bwMode="auto">
            <a:xfrm>
              <a:off x="1622" y="2822"/>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d</a:t>
              </a:r>
            </a:p>
          </p:txBody>
        </p:sp>
        <p:sp>
          <p:nvSpPr>
            <p:cNvPr id="20517" name="Rectangle 37"/>
            <p:cNvSpPr>
              <a:spLocks noChangeArrowheads="1"/>
            </p:cNvSpPr>
            <p:nvPr/>
          </p:nvSpPr>
          <p:spPr bwMode="auto">
            <a:xfrm>
              <a:off x="1910" y="2822"/>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e</a:t>
              </a:r>
            </a:p>
          </p:txBody>
        </p:sp>
        <p:sp>
          <p:nvSpPr>
            <p:cNvPr id="20518" name="Rectangle 38"/>
            <p:cNvSpPr>
              <a:spLocks noChangeArrowheads="1"/>
            </p:cNvSpPr>
            <p:nvPr/>
          </p:nvSpPr>
          <p:spPr bwMode="auto">
            <a:xfrm>
              <a:off x="2198" y="2822"/>
              <a:ext cx="1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f</a:t>
              </a:r>
            </a:p>
          </p:txBody>
        </p:sp>
      </p:grpSp>
      <p:sp>
        <p:nvSpPr>
          <p:cNvPr id="20521" name="Rectangle 41"/>
          <p:cNvSpPr>
            <a:spLocks noChangeArrowheads="1"/>
          </p:cNvSpPr>
          <p:nvPr/>
        </p:nvSpPr>
        <p:spPr bwMode="auto">
          <a:xfrm>
            <a:off x="228600" y="5129582"/>
            <a:ext cx="8077200" cy="58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3200" dirty="0">
                <a:latin typeface="Times New Roman" pitchFamily="18" charset="0"/>
              </a:rPr>
              <a:t>Time for</a:t>
            </a:r>
            <a:r>
              <a:rPr lang="en-US" sz="3200" dirty="0">
                <a:solidFill>
                  <a:schemeClr val="hlink"/>
                </a:solidFill>
                <a:latin typeface="Times New Roman" pitchFamily="18" charset="0"/>
              </a:rPr>
              <a:t> n</a:t>
            </a:r>
            <a:r>
              <a:rPr lang="en-US" sz="3200" i="1" dirty="0">
                <a:solidFill>
                  <a:schemeClr val="hlink"/>
                </a:solidFill>
                <a:latin typeface="Times New Roman" pitchFamily="18" charset="0"/>
              </a:rPr>
              <a:t> </a:t>
            </a:r>
            <a:r>
              <a:rPr lang="en-US" sz="3200" dirty="0">
                <a:latin typeface="Times New Roman" pitchFamily="18" charset="0"/>
              </a:rPr>
              <a:t>inserts goes up by</a:t>
            </a:r>
            <a:r>
              <a:rPr lang="en-US" sz="3200" i="1" dirty="0">
                <a:latin typeface="Times New Roman" pitchFamily="18" charset="0"/>
              </a:rPr>
              <a:t> </a:t>
            </a:r>
            <a:r>
              <a:rPr lang="en-US" sz="3200" dirty="0">
                <a:solidFill>
                  <a:schemeClr val="hlink"/>
                </a:solidFill>
              </a:rPr>
              <a:t>Q</a:t>
            </a:r>
            <a:r>
              <a:rPr lang="en-US" sz="3200" dirty="0">
                <a:solidFill>
                  <a:schemeClr val="hlink"/>
                </a:solidFill>
                <a:latin typeface="Times New Roman" pitchFamily="18" charset="0"/>
              </a:rPr>
              <a:t>(n</a:t>
            </a:r>
            <a:r>
              <a:rPr lang="en-US" sz="3200" dirty="0" smtClean="0">
                <a:solidFill>
                  <a:schemeClr val="hlink"/>
                </a:solidFill>
                <a:latin typeface="Times New Roman" pitchFamily="18" charset="0"/>
              </a:rPr>
              <a:t>)</a:t>
            </a:r>
            <a:r>
              <a:rPr lang="en-US" sz="3200" dirty="0" smtClean="0">
                <a:latin typeface="Times New Roman" pitchFamily="18" charset="0"/>
              </a:rPr>
              <a:t>.</a:t>
            </a:r>
            <a:endParaRPr lang="en-US" sz="3200" dirty="0">
              <a:latin typeface="Times New Roman" pitchFamily="18" charset="0"/>
            </a:endParaRPr>
          </a:p>
        </p:txBody>
      </p:sp>
    </p:spTree>
    <p:extLst>
      <p:ext uri="{BB962C8B-B14F-4D97-AF65-F5344CB8AC3E}">
        <p14:creationId xmlns:p14="http://schemas.microsoft.com/office/powerpoint/2010/main" val="40449034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71704" y="1899612"/>
            <a:ext cx="7408333" cy="2099733"/>
          </a:xfrm>
        </p:spPr>
        <p:txBody>
          <a:bodyPr>
            <a:normAutofit fontScale="92500" lnSpcReduction="20000"/>
          </a:bodyPr>
          <a:lstStyle/>
          <a:p>
            <a:pPr marL="0" indent="0">
              <a:buNone/>
            </a:pPr>
            <a:r>
              <a:rPr lang="en-US" dirty="0"/>
              <a:t>The elements of a 2-dimensional array </a:t>
            </a:r>
            <a:r>
              <a:rPr lang="en-US" dirty="0">
                <a:solidFill>
                  <a:schemeClr val="hlink"/>
                </a:solidFill>
              </a:rPr>
              <a:t>a </a:t>
            </a:r>
            <a:r>
              <a:rPr lang="en-US" dirty="0"/>
              <a:t>declared as:</a:t>
            </a:r>
          </a:p>
          <a:p>
            <a:pPr marL="0" indent="0">
              <a:buNone/>
            </a:pPr>
            <a:r>
              <a:rPr lang="en-US" dirty="0" err="1">
                <a:solidFill>
                  <a:schemeClr val="hlink"/>
                </a:solidFill>
              </a:rPr>
              <a:t>int</a:t>
            </a:r>
            <a:r>
              <a:rPr lang="en-US" dirty="0">
                <a:solidFill>
                  <a:schemeClr val="hlink"/>
                </a:solidFill>
              </a:rPr>
              <a:t> a[3][4];</a:t>
            </a:r>
          </a:p>
          <a:p>
            <a:pPr marL="0" indent="0">
              <a:buNone/>
            </a:pPr>
            <a:r>
              <a:rPr lang="en-US" dirty="0"/>
              <a:t>may be shown as a table</a:t>
            </a:r>
          </a:p>
          <a:p>
            <a:pPr marL="0" indent="0">
              <a:buNone/>
            </a:pPr>
            <a:r>
              <a:rPr lang="en-US" dirty="0">
                <a:solidFill>
                  <a:schemeClr val="hlink"/>
                </a:solidFill>
              </a:rPr>
              <a:t>a[0][0]     a[0][1]    a[0][2]    a[0][3]</a:t>
            </a:r>
          </a:p>
          <a:p>
            <a:pPr marL="0" indent="0">
              <a:buNone/>
            </a:pPr>
            <a:r>
              <a:rPr lang="en-US" dirty="0">
                <a:solidFill>
                  <a:schemeClr val="hlink"/>
                </a:solidFill>
              </a:rPr>
              <a:t>a[1][0]     a[1][1]    a[1][2]    a[1][3]</a:t>
            </a:r>
          </a:p>
          <a:p>
            <a:pPr marL="0" indent="0">
              <a:buNone/>
            </a:pPr>
            <a:r>
              <a:rPr lang="en-US" dirty="0">
                <a:solidFill>
                  <a:schemeClr val="hlink"/>
                </a:solidFill>
              </a:rPr>
              <a:t>a[2][0]     a[2][1]    a[2][2]    a[2][3]</a:t>
            </a:r>
          </a:p>
          <a:p>
            <a:pPr marL="0" indent="0">
              <a:buNone/>
            </a:pPr>
            <a:endParaRPr lang="en-US" dirty="0">
              <a:solidFill>
                <a:schemeClr val="hlink"/>
              </a:solidFill>
            </a:endParaRPr>
          </a:p>
          <a:p>
            <a:pPr marL="0" indent="0">
              <a:buNone/>
            </a:pPr>
            <a:endParaRPr lang="en-US" dirty="0"/>
          </a:p>
        </p:txBody>
      </p:sp>
      <p:sp>
        <p:nvSpPr>
          <p:cNvPr id="3" name="Title 2"/>
          <p:cNvSpPr>
            <a:spLocks noGrp="1"/>
          </p:cNvSpPr>
          <p:nvPr>
            <p:ph type="title"/>
          </p:nvPr>
        </p:nvSpPr>
        <p:spPr/>
        <p:txBody>
          <a:bodyPr/>
          <a:lstStyle/>
          <a:p>
            <a:r>
              <a:rPr lang="en-US" dirty="0"/>
              <a:t>Multidimensional Array/2D Arrays</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 y="3934691"/>
            <a:ext cx="8913813" cy="2970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31014706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2569104"/>
            <a:ext cx="8686800" cy="3450696"/>
          </a:xfrm>
        </p:spPr>
        <p:txBody>
          <a:bodyPr>
            <a:normAutofit/>
          </a:bodyPr>
          <a:lstStyle/>
          <a:p>
            <a:pPr algn="just">
              <a:buFont typeface="Wingdings" pitchFamily="2" charset="2"/>
              <a:buChar char="Ø"/>
            </a:pPr>
            <a:r>
              <a:rPr lang="en-US" sz="2000" dirty="0" smtClean="0"/>
              <a:t>One-dimensional </a:t>
            </a:r>
            <a:r>
              <a:rPr lang="en-US" sz="2000" dirty="0"/>
              <a:t>array (or linear array) is a set of ‘n’ finite numbers of homogenous data elements such as :</a:t>
            </a:r>
          </a:p>
          <a:p>
            <a:pPr algn="just">
              <a:buFont typeface="Wingdings" pitchFamily="2" charset="2"/>
              <a:buChar char="Ø"/>
            </a:pPr>
            <a:endParaRPr lang="en-US" sz="2000" dirty="0"/>
          </a:p>
          <a:p>
            <a:pPr marL="610870" lvl="2" indent="-285750" algn="just">
              <a:buFont typeface="Wingdings" pitchFamily="2" charset="2"/>
              <a:buChar char="§"/>
            </a:pPr>
            <a:r>
              <a:rPr lang="en-US" sz="1800" dirty="0"/>
              <a:t>The elements of the array are referenced  respectively by an index set consisting of ‘n’ consecutive numbers.</a:t>
            </a:r>
          </a:p>
          <a:p>
            <a:pPr marL="610870" lvl="2" indent="-285750" algn="just">
              <a:buFont typeface="Wingdings" pitchFamily="2" charset="2"/>
              <a:buChar char="§"/>
            </a:pPr>
            <a:endParaRPr lang="en-US" sz="1800" dirty="0"/>
          </a:p>
          <a:p>
            <a:pPr marL="610870" lvl="2" indent="-285750" algn="just">
              <a:buFont typeface="Wingdings" pitchFamily="2" charset="2"/>
              <a:buChar char="§"/>
            </a:pPr>
            <a:r>
              <a:rPr lang="en-US" sz="1800" dirty="0" smtClean="0"/>
              <a:t>The </a:t>
            </a:r>
            <a:r>
              <a:rPr lang="en-US" sz="1800" dirty="0"/>
              <a:t>elements of the array are stored respectively in successive memory locations.</a:t>
            </a:r>
          </a:p>
        </p:txBody>
      </p:sp>
      <p:sp>
        <p:nvSpPr>
          <p:cNvPr id="3" name="Title 2"/>
          <p:cNvSpPr>
            <a:spLocks noGrp="1"/>
          </p:cNvSpPr>
          <p:nvPr>
            <p:ph type="title"/>
          </p:nvPr>
        </p:nvSpPr>
        <p:spPr/>
        <p:txBody>
          <a:bodyPr/>
          <a:lstStyle/>
          <a:p>
            <a:r>
              <a:rPr lang="en-US" b="1" dirty="0"/>
              <a:t>ONE DIMENSIONAL ARRAY</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2912087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2"/>
          </p:nvPr>
        </p:nvSpPr>
        <p:spPr/>
        <p:txBody>
          <a:bodyPr/>
          <a:lstStyle/>
          <a:p>
            <a:pPr>
              <a:defRPr/>
            </a:pPr>
            <a:fld id="{9B8DD9E3-EDB0-4EC3-8BDF-491C3CC4DF31}" type="slidenum">
              <a:rPr lang="en-US"/>
              <a:pPr>
                <a:defRPr/>
              </a:pPr>
              <a:t>30</a:t>
            </a:fld>
            <a:endParaRPr lang="en-US" dirty="0"/>
          </a:p>
        </p:txBody>
      </p:sp>
      <p:pic>
        <p:nvPicPr>
          <p:cNvPr id="43012"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b="4106"/>
          <a:stretch/>
        </p:blipFill>
        <p:spPr bwMode="auto">
          <a:xfrm>
            <a:off x="228600" y="1552576"/>
            <a:ext cx="8795327" cy="5014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p:cNvSpPr txBox="1">
            <a:spLocks noChangeArrowheads="1"/>
          </p:cNvSpPr>
          <p:nvPr/>
        </p:nvSpPr>
        <p:spPr>
          <a:xfrm>
            <a:off x="533400" y="230909"/>
            <a:ext cx="8077200" cy="683491"/>
          </a:xfrm>
          <a:prstGeom prst="rect">
            <a:avLst/>
          </a:prstGeom>
        </p:spPr>
        <p:txBody>
          <a:bodyPr/>
          <a:lstStyle/>
          <a:p>
            <a:pPr algn="ctr">
              <a:defRPr/>
            </a:pPr>
            <a:r>
              <a:rPr lang="en-US" sz="3600" kern="0" dirty="0">
                <a:solidFill>
                  <a:schemeClr val="bg1"/>
                </a:solidFill>
                <a:latin typeface="+mj-lt"/>
                <a:ea typeface="+mj-ea"/>
                <a:cs typeface="+mj-cs"/>
              </a:rPr>
              <a:t>Two-Dimensional Arrays (continued)</a:t>
            </a:r>
          </a:p>
        </p:txBody>
      </p:sp>
    </p:spTree>
    <p:extLst>
      <p:ext uri="{BB962C8B-B14F-4D97-AF65-F5344CB8AC3E}">
        <p14:creationId xmlns:p14="http://schemas.microsoft.com/office/powerpoint/2010/main" val="122805600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6"/>
          <p:cNvSpPr>
            <a:spLocks noGrp="1" noChangeArrowheads="1"/>
          </p:cNvSpPr>
          <p:nvPr>
            <p:ph type="title"/>
          </p:nvPr>
        </p:nvSpPr>
        <p:spPr/>
        <p:txBody>
          <a:bodyPr>
            <a:normAutofit fontScale="90000"/>
          </a:bodyPr>
          <a:lstStyle/>
          <a:p>
            <a:pPr eaLnBrk="1" hangingPunct="1"/>
            <a:r>
              <a:rPr lang="en-US" smtClean="0"/>
              <a:t>Two-Dimensional Arrays (continued)</a:t>
            </a:r>
          </a:p>
        </p:txBody>
      </p:sp>
      <p:sp>
        <p:nvSpPr>
          <p:cNvPr id="6" name="Slide Number Placeholder 3"/>
          <p:cNvSpPr>
            <a:spLocks noGrp="1"/>
          </p:cNvSpPr>
          <p:nvPr>
            <p:ph type="sldNum" sz="quarter" idx="12"/>
          </p:nvPr>
        </p:nvSpPr>
        <p:spPr/>
        <p:txBody>
          <a:bodyPr/>
          <a:lstStyle/>
          <a:p>
            <a:pPr>
              <a:defRPr/>
            </a:pPr>
            <a:fld id="{ED2BE067-B29E-4161-B421-4027C5FEE6AF}" type="slidenum">
              <a:rPr lang="en-US"/>
              <a:pPr>
                <a:defRPr/>
              </a:pPr>
              <a:t>31</a:t>
            </a:fld>
            <a:endParaRPr lang="en-US" dirty="0"/>
          </a:p>
        </p:txBody>
      </p:sp>
      <p:pic>
        <p:nvPicPr>
          <p:cNvPr id="4403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517775"/>
            <a:ext cx="7650018" cy="152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999" y="4570413"/>
            <a:ext cx="7118927" cy="144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4122795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Rows Of A 2D Array</a:t>
            </a:r>
          </a:p>
        </p:txBody>
      </p:sp>
      <p:sp>
        <p:nvSpPr>
          <p:cNvPr id="4" name="Rectangle 3"/>
          <p:cNvSpPr>
            <a:spLocks noGrp="1" noChangeArrowheads="1"/>
          </p:cNvSpPr>
          <p:nvPr>
            <p:ph idx="1"/>
          </p:nvPr>
        </p:nvSpPr>
        <p:spPr>
          <a:noFill/>
          <a:ln/>
        </p:spPr>
        <p:txBody>
          <a:bodyPr/>
          <a:lstStyle/>
          <a:p>
            <a:pPr marL="0" indent="0">
              <a:buNone/>
            </a:pPr>
            <a:r>
              <a:rPr lang="en-US" dirty="0">
                <a:solidFill>
                  <a:schemeClr val="hlink"/>
                </a:solidFill>
              </a:rPr>
              <a:t>a[0][0]     a[0][1]    a[0][2]    a[0][3]       </a:t>
            </a:r>
            <a:r>
              <a:rPr lang="en-US" dirty="0"/>
              <a:t>row 0</a:t>
            </a:r>
          </a:p>
          <a:p>
            <a:pPr marL="0" indent="0">
              <a:buNone/>
            </a:pPr>
            <a:r>
              <a:rPr lang="en-US" dirty="0">
                <a:solidFill>
                  <a:schemeClr val="hlink"/>
                </a:solidFill>
              </a:rPr>
              <a:t>a[1][0]     a[1][1]    a[1][2]    a[1][3]       </a:t>
            </a:r>
            <a:r>
              <a:rPr lang="en-US" dirty="0"/>
              <a:t>row 1</a:t>
            </a:r>
            <a:endParaRPr lang="en-US" dirty="0">
              <a:solidFill>
                <a:schemeClr val="hlink"/>
              </a:solidFill>
            </a:endParaRPr>
          </a:p>
          <a:p>
            <a:pPr marL="0" indent="0">
              <a:buNone/>
            </a:pPr>
            <a:r>
              <a:rPr lang="en-US" dirty="0">
                <a:solidFill>
                  <a:schemeClr val="hlink"/>
                </a:solidFill>
              </a:rPr>
              <a:t>a[2][0]     a[2][1]    a[2][2]    a[2][3]       </a:t>
            </a:r>
            <a:r>
              <a:rPr lang="en-US" dirty="0"/>
              <a:t>row 2</a:t>
            </a:r>
          </a:p>
        </p:txBody>
      </p:sp>
      <p:sp>
        <p:nvSpPr>
          <p:cNvPr id="5" name="Line 4"/>
          <p:cNvSpPr>
            <a:spLocks noChangeShapeType="1"/>
          </p:cNvSpPr>
          <p:nvPr/>
        </p:nvSpPr>
        <p:spPr bwMode="auto">
          <a:xfrm>
            <a:off x="381000" y="3124200"/>
            <a:ext cx="6629400" cy="0"/>
          </a:xfrm>
          <a:prstGeom prst="line">
            <a:avLst/>
          </a:prstGeom>
          <a:noFill/>
          <a:ln w="508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 name="Line 5"/>
          <p:cNvSpPr>
            <a:spLocks noChangeShapeType="1"/>
          </p:cNvSpPr>
          <p:nvPr/>
        </p:nvSpPr>
        <p:spPr bwMode="auto">
          <a:xfrm>
            <a:off x="381000" y="3581400"/>
            <a:ext cx="6629400" cy="0"/>
          </a:xfrm>
          <a:prstGeom prst="line">
            <a:avLst/>
          </a:prstGeom>
          <a:noFill/>
          <a:ln w="508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 name="Line 6"/>
          <p:cNvSpPr>
            <a:spLocks noChangeShapeType="1"/>
          </p:cNvSpPr>
          <p:nvPr/>
        </p:nvSpPr>
        <p:spPr bwMode="auto">
          <a:xfrm>
            <a:off x="381000" y="4038600"/>
            <a:ext cx="6629400" cy="0"/>
          </a:xfrm>
          <a:prstGeom prst="line">
            <a:avLst/>
          </a:prstGeom>
          <a:noFill/>
          <a:ln w="508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Slide Number Placeholder 1"/>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72779306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69067" y="2675467"/>
            <a:ext cx="7408333" cy="3450696"/>
          </a:xfrm>
        </p:spPr>
        <p:txBody>
          <a:bodyPr/>
          <a:lstStyle/>
          <a:p>
            <a:pPr marL="0" indent="0">
              <a:buNone/>
            </a:pPr>
            <a:r>
              <a:rPr lang="en-US" dirty="0">
                <a:solidFill>
                  <a:schemeClr val="hlink"/>
                </a:solidFill>
              </a:rPr>
              <a:t>a[0][0]     a[0][1]   </a:t>
            </a:r>
            <a:r>
              <a:rPr lang="en-US" dirty="0" smtClean="0">
                <a:solidFill>
                  <a:schemeClr val="hlink"/>
                </a:solidFill>
              </a:rPr>
              <a:t>a[0</a:t>
            </a:r>
            <a:r>
              <a:rPr lang="en-US" dirty="0">
                <a:solidFill>
                  <a:schemeClr val="hlink"/>
                </a:solidFill>
              </a:rPr>
              <a:t>][2]    a[0][3]</a:t>
            </a:r>
          </a:p>
          <a:p>
            <a:pPr marL="0" indent="0">
              <a:buNone/>
            </a:pPr>
            <a:r>
              <a:rPr lang="en-US" dirty="0">
                <a:solidFill>
                  <a:schemeClr val="hlink"/>
                </a:solidFill>
              </a:rPr>
              <a:t>a[1][0]     a[1][1]    a[1][2]    </a:t>
            </a:r>
            <a:r>
              <a:rPr lang="en-US" dirty="0" smtClean="0">
                <a:solidFill>
                  <a:schemeClr val="hlink"/>
                </a:solidFill>
              </a:rPr>
              <a:t> a[1</a:t>
            </a:r>
            <a:r>
              <a:rPr lang="en-US" dirty="0">
                <a:solidFill>
                  <a:schemeClr val="hlink"/>
                </a:solidFill>
              </a:rPr>
              <a:t>][3]</a:t>
            </a:r>
          </a:p>
          <a:p>
            <a:pPr marL="0" indent="0">
              <a:buNone/>
            </a:pPr>
            <a:r>
              <a:rPr lang="en-US" dirty="0">
                <a:solidFill>
                  <a:schemeClr val="hlink"/>
                </a:solidFill>
              </a:rPr>
              <a:t>a[2][0]     a[2][1]   </a:t>
            </a:r>
            <a:r>
              <a:rPr lang="en-US" dirty="0" smtClean="0">
                <a:solidFill>
                  <a:schemeClr val="hlink"/>
                </a:solidFill>
              </a:rPr>
              <a:t>a[2</a:t>
            </a:r>
            <a:r>
              <a:rPr lang="en-US" dirty="0">
                <a:solidFill>
                  <a:schemeClr val="hlink"/>
                </a:solidFill>
              </a:rPr>
              <a:t>][2]    a[2][3]</a:t>
            </a:r>
          </a:p>
          <a:p>
            <a:pPr marL="0" indent="0">
              <a:buNone/>
            </a:pPr>
            <a:endParaRPr lang="en-US" dirty="0">
              <a:solidFill>
                <a:schemeClr val="hlink"/>
              </a:solidFill>
            </a:endParaRPr>
          </a:p>
          <a:p>
            <a:pPr marL="0" indent="0">
              <a:buNone/>
            </a:pPr>
            <a:endParaRPr lang="en-US" dirty="0"/>
          </a:p>
        </p:txBody>
      </p:sp>
      <p:sp>
        <p:nvSpPr>
          <p:cNvPr id="3" name="Title 2"/>
          <p:cNvSpPr>
            <a:spLocks noGrp="1"/>
          </p:cNvSpPr>
          <p:nvPr>
            <p:ph type="title"/>
          </p:nvPr>
        </p:nvSpPr>
        <p:spPr/>
        <p:txBody>
          <a:bodyPr/>
          <a:lstStyle/>
          <a:p>
            <a:r>
              <a:rPr lang="en-US" dirty="0"/>
              <a:t>Columns Of A 2D Array</a:t>
            </a:r>
          </a:p>
        </p:txBody>
      </p:sp>
      <p:sp>
        <p:nvSpPr>
          <p:cNvPr id="4" name="Line 4"/>
          <p:cNvSpPr>
            <a:spLocks noChangeShapeType="1"/>
          </p:cNvSpPr>
          <p:nvPr/>
        </p:nvSpPr>
        <p:spPr bwMode="auto">
          <a:xfrm>
            <a:off x="2209800" y="1905000"/>
            <a:ext cx="0" cy="2438400"/>
          </a:xfrm>
          <a:prstGeom prst="line">
            <a:avLst/>
          </a:prstGeom>
          <a:noFill/>
          <a:ln w="508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 name="Line 5"/>
          <p:cNvSpPr>
            <a:spLocks noChangeShapeType="1"/>
          </p:cNvSpPr>
          <p:nvPr/>
        </p:nvSpPr>
        <p:spPr bwMode="auto">
          <a:xfrm>
            <a:off x="3505200" y="1905000"/>
            <a:ext cx="0" cy="2438400"/>
          </a:xfrm>
          <a:prstGeom prst="line">
            <a:avLst/>
          </a:prstGeom>
          <a:noFill/>
          <a:ln w="508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 name="Line 6"/>
          <p:cNvSpPr>
            <a:spLocks noChangeShapeType="1"/>
          </p:cNvSpPr>
          <p:nvPr/>
        </p:nvSpPr>
        <p:spPr bwMode="auto">
          <a:xfrm>
            <a:off x="5562600" y="1828800"/>
            <a:ext cx="0" cy="2438400"/>
          </a:xfrm>
          <a:prstGeom prst="line">
            <a:avLst/>
          </a:prstGeom>
          <a:noFill/>
          <a:ln w="508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 name="Line 7"/>
          <p:cNvSpPr>
            <a:spLocks noChangeShapeType="1"/>
          </p:cNvSpPr>
          <p:nvPr/>
        </p:nvSpPr>
        <p:spPr bwMode="auto">
          <a:xfrm>
            <a:off x="6934200" y="1828800"/>
            <a:ext cx="0" cy="2438400"/>
          </a:xfrm>
          <a:prstGeom prst="line">
            <a:avLst/>
          </a:prstGeom>
          <a:noFill/>
          <a:ln w="508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 name="Rectangle 8"/>
          <p:cNvSpPr>
            <a:spLocks noChangeArrowheads="1"/>
          </p:cNvSpPr>
          <p:nvPr/>
        </p:nvSpPr>
        <p:spPr bwMode="auto">
          <a:xfrm>
            <a:off x="1143000" y="4724400"/>
            <a:ext cx="1752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spcBef>
                <a:spcPct val="50000"/>
              </a:spcBef>
            </a:pPr>
            <a:r>
              <a:rPr lang="en-US" sz="2800" dirty="0">
                <a:solidFill>
                  <a:schemeClr val="tx1"/>
                </a:solidFill>
              </a:rPr>
              <a:t>column 0</a:t>
            </a:r>
          </a:p>
        </p:txBody>
      </p:sp>
      <p:sp>
        <p:nvSpPr>
          <p:cNvPr id="9" name="Rectangle 9"/>
          <p:cNvSpPr>
            <a:spLocks noChangeArrowheads="1"/>
          </p:cNvSpPr>
          <p:nvPr/>
        </p:nvSpPr>
        <p:spPr bwMode="auto">
          <a:xfrm>
            <a:off x="3048000" y="4724400"/>
            <a:ext cx="1524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dirty="0">
                <a:solidFill>
                  <a:schemeClr val="tx1"/>
                </a:solidFill>
              </a:rPr>
              <a:t>column 1</a:t>
            </a:r>
          </a:p>
        </p:txBody>
      </p:sp>
      <p:sp>
        <p:nvSpPr>
          <p:cNvPr id="10" name="Rectangle 10"/>
          <p:cNvSpPr>
            <a:spLocks noChangeArrowheads="1"/>
          </p:cNvSpPr>
          <p:nvPr/>
        </p:nvSpPr>
        <p:spPr bwMode="auto">
          <a:xfrm>
            <a:off x="4572000" y="4724400"/>
            <a:ext cx="1676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spcBef>
                <a:spcPct val="50000"/>
              </a:spcBef>
            </a:pPr>
            <a:r>
              <a:rPr lang="en-US" sz="2800" dirty="0">
                <a:solidFill>
                  <a:schemeClr val="tx1"/>
                </a:solidFill>
              </a:rPr>
              <a:t>column 2</a:t>
            </a:r>
          </a:p>
        </p:txBody>
      </p:sp>
      <p:sp>
        <p:nvSpPr>
          <p:cNvPr id="11" name="Rectangle 11"/>
          <p:cNvSpPr>
            <a:spLocks noChangeArrowheads="1"/>
          </p:cNvSpPr>
          <p:nvPr/>
        </p:nvSpPr>
        <p:spPr bwMode="auto">
          <a:xfrm>
            <a:off x="6248400" y="4724400"/>
            <a:ext cx="1752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spcBef>
                <a:spcPct val="50000"/>
              </a:spcBef>
            </a:pPr>
            <a:r>
              <a:rPr lang="en-US" sz="2800" dirty="0">
                <a:solidFill>
                  <a:schemeClr val="tx1"/>
                </a:solidFill>
              </a:rPr>
              <a:t>column 3</a:t>
            </a:r>
          </a:p>
        </p:txBody>
      </p:sp>
      <p:sp>
        <p:nvSpPr>
          <p:cNvPr id="12" name="Slide Number Placeholder 11"/>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109841491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7" name="Rectangle 3"/>
          <p:cNvSpPr>
            <a:spLocks noGrp="1" noChangeArrowheads="1"/>
          </p:cNvSpPr>
          <p:nvPr>
            <p:ph idx="1"/>
          </p:nvPr>
        </p:nvSpPr>
        <p:spPr>
          <a:xfrm>
            <a:off x="533400" y="4636655"/>
            <a:ext cx="7772400" cy="2068945"/>
          </a:xfrm>
          <a:noFill/>
          <a:ln/>
        </p:spPr>
        <p:txBody>
          <a:bodyPr>
            <a:normAutofit fontScale="85000" lnSpcReduction="20000"/>
          </a:bodyPr>
          <a:lstStyle/>
          <a:p>
            <a:pPr>
              <a:lnSpc>
                <a:spcPct val="90000"/>
              </a:lnSpc>
              <a:buFontTx/>
              <a:buNone/>
            </a:pPr>
            <a:r>
              <a:rPr lang="en-US" sz="2800" dirty="0"/>
              <a:t>view 2D array as a 1D array of rows</a:t>
            </a:r>
          </a:p>
          <a:p>
            <a:pPr>
              <a:lnSpc>
                <a:spcPct val="90000"/>
              </a:lnSpc>
              <a:buFontTx/>
              <a:buNone/>
            </a:pPr>
            <a:r>
              <a:rPr lang="en-US" sz="2800" dirty="0">
                <a:solidFill>
                  <a:schemeClr val="bg2"/>
                </a:solidFill>
              </a:rPr>
              <a:t>    </a:t>
            </a:r>
            <a:r>
              <a:rPr lang="en-US" sz="2800" dirty="0">
                <a:solidFill>
                  <a:schemeClr val="hlink"/>
                </a:solidFill>
              </a:rPr>
              <a:t>x = [row0, row1, row 2]</a:t>
            </a:r>
            <a:endParaRPr lang="en-US" sz="2800" dirty="0">
              <a:solidFill>
                <a:schemeClr val="bg2"/>
              </a:solidFill>
            </a:endParaRPr>
          </a:p>
          <a:p>
            <a:pPr>
              <a:lnSpc>
                <a:spcPct val="90000"/>
              </a:lnSpc>
              <a:buFontTx/>
              <a:buNone/>
            </a:pPr>
            <a:r>
              <a:rPr lang="en-US" sz="2800" dirty="0">
                <a:solidFill>
                  <a:schemeClr val="bg2"/>
                </a:solidFill>
              </a:rPr>
              <a:t>    </a:t>
            </a:r>
            <a:r>
              <a:rPr lang="en-US" sz="2800" dirty="0">
                <a:solidFill>
                  <a:schemeClr val="hlink"/>
                </a:solidFill>
              </a:rPr>
              <a:t>row 0 = [</a:t>
            </a:r>
            <a:r>
              <a:rPr lang="en-US" sz="2800" dirty="0" err="1">
                <a:solidFill>
                  <a:schemeClr val="hlink"/>
                </a:solidFill>
              </a:rPr>
              <a:t>a,b</a:t>
            </a:r>
            <a:r>
              <a:rPr lang="en-US" sz="2800" dirty="0">
                <a:solidFill>
                  <a:schemeClr val="hlink"/>
                </a:solidFill>
              </a:rPr>
              <a:t>, c, d]</a:t>
            </a:r>
          </a:p>
          <a:p>
            <a:pPr>
              <a:lnSpc>
                <a:spcPct val="90000"/>
              </a:lnSpc>
              <a:buFontTx/>
              <a:buNone/>
            </a:pPr>
            <a:r>
              <a:rPr lang="en-US" sz="2800" dirty="0">
                <a:solidFill>
                  <a:schemeClr val="hlink"/>
                </a:solidFill>
              </a:rPr>
              <a:t>    row 1 = [e, f, g, h]</a:t>
            </a:r>
          </a:p>
          <a:p>
            <a:pPr>
              <a:lnSpc>
                <a:spcPct val="90000"/>
              </a:lnSpc>
              <a:buFontTx/>
              <a:buNone/>
            </a:pPr>
            <a:r>
              <a:rPr lang="en-US" sz="2800" dirty="0">
                <a:solidFill>
                  <a:schemeClr val="hlink"/>
                </a:solidFill>
              </a:rPr>
              <a:t>    row 2 = [i, j, k, l]</a:t>
            </a:r>
          </a:p>
          <a:p>
            <a:pPr>
              <a:lnSpc>
                <a:spcPct val="90000"/>
              </a:lnSpc>
              <a:buFontTx/>
              <a:buNone/>
            </a:pPr>
            <a:r>
              <a:rPr lang="en-US" sz="2800" dirty="0"/>
              <a:t>and store as </a:t>
            </a:r>
            <a:r>
              <a:rPr lang="en-US" sz="2800" dirty="0">
                <a:solidFill>
                  <a:schemeClr val="hlink"/>
                </a:solidFill>
              </a:rPr>
              <a:t>4</a:t>
            </a:r>
            <a:r>
              <a:rPr lang="en-US" sz="2800" dirty="0">
                <a:solidFill>
                  <a:schemeClr val="bg2"/>
                </a:solidFill>
              </a:rPr>
              <a:t> </a:t>
            </a:r>
            <a:r>
              <a:rPr lang="en-US" sz="2800" dirty="0"/>
              <a:t>1D </a:t>
            </a:r>
            <a:r>
              <a:rPr lang="en-US" sz="2800" dirty="0" smtClean="0"/>
              <a:t>arrays</a:t>
            </a:r>
            <a:r>
              <a:rPr lang="en-US" sz="2800" dirty="0" smtClean="0">
                <a:solidFill>
                  <a:schemeClr val="hlink"/>
                </a:solidFill>
              </a:rPr>
              <a:t> </a:t>
            </a:r>
            <a:endParaRPr lang="en-US" sz="2800" dirty="0">
              <a:solidFill>
                <a:schemeClr val="hlink"/>
              </a:solidFill>
            </a:endParaRPr>
          </a:p>
        </p:txBody>
      </p:sp>
      <p:sp>
        <p:nvSpPr>
          <p:cNvPr id="11266" name="Rectangle 2"/>
          <p:cNvSpPr>
            <a:spLocks noGrp="1" noChangeArrowheads="1"/>
          </p:cNvSpPr>
          <p:nvPr>
            <p:ph type="title"/>
          </p:nvPr>
        </p:nvSpPr>
        <p:spPr>
          <a:xfrm>
            <a:off x="228600" y="152400"/>
            <a:ext cx="8686800" cy="1143000"/>
          </a:xfrm>
          <a:noFill/>
          <a:ln/>
        </p:spPr>
        <p:txBody>
          <a:bodyPr/>
          <a:lstStyle/>
          <a:p>
            <a:r>
              <a:rPr lang="en-US" sz="4000"/>
              <a:t>2D Array Representation In C++</a:t>
            </a:r>
          </a:p>
        </p:txBody>
      </p:sp>
      <p:sp>
        <p:nvSpPr>
          <p:cNvPr id="11268" name="Text Box 4"/>
          <p:cNvSpPr txBox="1">
            <a:spLocks noChangeArrowheads="1"/>
          </p:cNvSpPr>
          <p:nvPr/>
        </p:nvSpPr>
        <p:spPr bwMode="auto">
          <a:xfrm>
            <a:off x="228600" y="1981200"/>
            <a:ext cx="7772400" cy="2357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en-US" sz="3200" dirty="0">
                <a:solidFill>
                  <a:schemeClr val="tx1"/>
                </a:solidFill>
              </a:rPr>
              <a:t>2-dimensional array </a:t>
            </a:r>
            <a:r>
              <a:rPr lang="en-US" sz="3200" dirty="0">
                <a:solidFill>
                  <a:schemeClr val="hlink"/>
                </a:solidFill>
              </a:rPr>
              <a:t>x</a:t>
            </a:r>
            <a:endParaRPr lang="en-US" sz="3200" dirty="0">
              <a:solidFill>
                <a:schemeClr val="tx1"/>
              </a:solidFill>
            </a:endParaRPr>
          </a:p>
          <a:p>
            <a:pPr algn="ctr">
              <a:spcBef>
                <a:spcPct val="20000"/>
              </a:spcBef>
            </a:pPr>
            <a:r>
              <a:rPr lang="en-US" sz="3200" dirty="0">
                <a:solidFill>
                  <a:schemeClr val="hlink"/>
                </a:solidFill>
              </a:rPr>
              <a:t> a, b, c, d</a:t>
            </a:r>
          </a:p>
          <a:p>
            <a:pPr algn="ctr">
              <a:spcBef>
                <a:spcPct val="20000"/>
              </a:spcBef>
            </a:pPr>
            <a:r>
              <a:rPr lang="en-US" sz="3200" dirty="0">
                <a:solidFill>
                  <a:schemeClr val="hlink"/>
                </a:solidFill>
              </a:rPr>
              <a:t>e, f, g, h</a:t>
            </a:r>
          </a:p>
          <a:p>
            <a:pPr algn="ctr">
              <a:spcBef>
                <a:spcPct val="20000"/>
              </a:spcBef>
            </a:pPr>
            <a:r>
              <a:rPr lang="en-US" sz="3200" dirty="0">
                <a:solidFill>
                  <a:schemeClr val="hlink"/>
                </a:solidFill>
              </a:rPr>
              <a:t>i, j, k, </a:t>
            </a:r>
            <a:r>
              <a:rPr lang="en-US" sz="3200" dirty="0" smtClean="0">
                <a:solidFill>
                  <a:schemeClr val="hlink"/>
                </a:solidFill>
              </a:rPr>
              <a:t>l</a:t>
            </a:r>
            <a:endParaRPr lang="en-US"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31609545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228600" y="152400"/>
            <a:ext cx="8686800" cy="1143000"/>
          </a:xfrm>
          <a:noFill/>
          <a:ln/>
        </p:spPr>
        <p:txBody>
          <a:bodyPr/>
          <a:lstStyle/>
          <a:p>
            <a:r>
              <a:rPr lang="en-US" sz="4000"/>
              <a:t>2D Array Representation In C++</a:t>
            </a:r>
          </a:p>
        </p:txBody>
      </p:sp>
      <p:grpSp>
        <p:nvGrpSpPr>
          <p:cNvPr id="12323" name="Group 35"/>
          <p:cNvGrpSpPr>
            <a:grpSpLocks/>
          </p:cNvGrpSpPr>
          <p:nvPr/>
        </p:nvGrpSpPr>
        <p:grpSpPr bwMode="auto">
          <a:xfrm>
            <a:off x="914400" y="1987550"/>
            <a:ext cx="2959100" cy="2508250"/>
            <a:chOff x="820" y="816"/>
            <a:chExt cx="1864" cy="1580"/>
          </a:xfrm>
        </p:grpSpPr>
        <p:sp>
          <p:nvSpPr>
            <p:cNvPr id="12292" name="Rectangle 4"/>
            <p:cNvSpPr>
              <a:spLocks noChangeArrowheads="1"/>
            </p:cNvSpPr>
            <p:nvPr/>
          </p:nvSpPr>
          <p:spPr bwMode="auto">
            <a:xfrm>
              <a:off x="820" y="1108"/>
              <a:ext cx="424" cy="424"/>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3" name="Rectangle 5"/>
            <p:cNvSpPr>
              <a:spLocks noChangeArrowheads="1"/>
            </p:cNvSpPr>
            <p:nvPr/>
          </p:nvSpPr>
          <p:spPr bwMode="auto">
            <a:xfrm>
              <a:off x="820" y="1540"/>
              <a:ext cx="424" cy="424"/>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4" name="Rectangle 6"/>
            <p:cNvSpPr>
              <a:spLocks noChangeArrowheads="1"/>
            </p:cNvSpPr>
            <p:nvPr/>
          </p:nvSpPr>
          <p:spPr bwMode="auto">
            <a:xfrm>
              <a:off x="820" y="1972"/>
              <a:ext cx="424" cy="424"/>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5" name="Rectangle 7"/>
            <p:cNvSpPr>
              <a:spLocks noChangeArrowheads="1"/>
            </p:cNvSpPr>
            <p:nvPr/>
          </p:nvSpPr>
          <p:spPr bwMode="auto">
            <a:xfrm>
              <a:off x="1732" y="1204"/>
              <a:ext cx="232" cy="23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6" name="Rectangle 8"/>
            <p:cNvSpPr>
              <a:spLocks noChangeArrowheads="1"/>
            </p:cNvSpPr>
            <p:nvPr/>
          </p:nvSpPr>
          <p:spPr bwMode="auto">
            <a:xfrm>
              <a:off x="1972" y="1204"/>
              <a:ext cx="232" cy="23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7" name="Rectangle 9"/>
            <p:cNvSpPr>
              <a:spLocks noChangeArrowheads="1"/>
            </p:cNvSpPr>
            <p:nvPr/>
          </p:nvSpPr>
          <p:spPr bwMode="auto">
            <a:xfrm>
              <a:off x="2212" y="1204"/>
              <a:ext cx="232" cy="23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8" name="Rectangle 10"/>
            <p:cNvSpPr>
              <a:spLocks noChangeArrowheads="1"/>
            </p:cNvSpPr>
            <p:nvPr/>
          </p:nvSpPr>
          <p:spPr bwMode="auto">
            <a:xfrm>
              <a:off x="2452" y="1204"/>
              <a:ext cx="232" cy="23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9" name="Rectangle 11"/>
            <p:cNvSpPr>
              <a:spLocks noChangeArrowheads="1"/>
            </p:cNvSpPr>
            <p:nvPr/>
          </p:nvSpPr>
          <p:spPr bwMode="auto">
            <a:xfrm>
              <a:off x="1732" y="1588"/>
              <a:ext cx="232" cy="23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0" name="Rectangle 12"/>
            <p:cNvSpPr>
              <a:spLocks noChangeArrowheads="1"/>
            </p:cNvSpPr>
            <p:nvPr/>
          </p:nvSpPr>
          <p:spPr bwMode="auto">
            <a:xfrm>
              <a:off x="1972" y="1588"/>
              <a:ext cx="232" cy="23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1" name="Rectangle 13"/>
            <p:cNvSpPr>
              <a:spLocks noChangeArrowheads="1"/>
            </p:cNvSpPr>
            <p:nvPr/>
          </p:nvSpPr>
          <p:spPr bwMode="auto">
            <a:xfrm>
              <a:off x="2212" y="1588"/>
              <a:ext cx="232" cy="23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2" name="Rectangle 14"/>
            <p:cNvSpPr>
              <a:spLocks noChangeArrowheads="1"/>
            </p:cNvSpPr>
            <p:nvPr/>
          </p:nvSpPr>
          <p:spPr bwMode="auto">
            <a:xfrm>
              <a:off x="2452" y="1588"/>
              <a:ext cx="232" cy="23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3" name="Rectangle 15"/>
            <p:cNvSpPr>
              <a:spLocks noChangeArrowheads="1"/>
            </p:cNvSpPr>
            <p:nvPr/>
          </p:nvSpPr>
          <p:spPr bwMode="auto">
            <a:xfrm>
              <a:off x="1732" y="2068"/>
              <a:ext cx="232" cy="23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4" name="Rectangle 16"/>
            <p:cNvSpPr>
              <a:spLocks noChangeArrowheads="1"/>
            </p:cNvSpPr>
            <p:nvPr/>
          </p:nvSpPr>
          <p:spPr bwMode="auto">
            <a:xfrm>
              <a:off x="1972" y="2068"/>
              <a:ext cx="232" cy="23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5" name="Rectangle 17"/>
            <p:cNvSpPr>
              <a:spLocks noChangeArrowheads="1"/>
            </p:cNvSpPr>
            <p:nvPr/>
          </p:nvSpPr>
          <p:spPr bwMode="auto">
            <a:xfrm>
              <a:off x="2212" y="2068"/>
              <a:ext cx="232" cy="23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6" name="Rectangle 18"/>
            <p:cNvSpPr>
              <a:spLocks noChangeArrowheads="1"/>
            </p:cNvSpPr>
            <p:nvPr/>
          </p:nvSpPr>
          <p:spPr bwMode="auto">
            <a:xfrm>
              <a:off x="2452" y="2068"/>
              <a:ext cx="232" cy="23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7" name="Line 19"/>
            <p:cNvSpPr>
              <a:spLocks noChangeShapeType="1"/>
            </p:cNvSpPr>
            <p:nvPr/>
          </p:nvSpPr>
          <p:spPr bwMode="auto">
            <a:xfrm>
              <a:off x="1056" y="1344"/>
              <a:ext cx="672" cy="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8" name="Line 20"/>
            <p:cNvSpPr>
              <a:spLocks noChangeShapeType="1"/>
            </p:cNvSpPr>
            <p:nvPr/>
          </p:nvSpPr>
          <p:spPr bwMode="auto">
            <a:xfrm>
              <a:off x="1056" y="1680"/>
              <a:ext cx="672" cy="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9" name="Line 21"/>
            <p:cNvSpPr>
              <a:spLocks noChangeShapeType="1"/>
            </p:cNvSpPr>
            <p:nvPr/>
          </p:nvSpPr>
          <p:spPr bwMode="auto">
            <a:xfrm>
              <a:off x="1056" y="2160"/>
              <a:ext cx="672" cy="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10" name="Rectangle 22"/>
            <p:cNvSpPr>
              <a:spLocks noChangeArrowheads="1"/>
            </p:cNvSpPr>
            <p:nvPr/>
          </p:nvSpPr>
          <p:spPr bwMode="auto">
            <a:xfrm>
              <a:off x="1766" y="1171"/>
              <a:ext cx="18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solidFill>
                    <a:schemeClr val="bg2"/>
                  </a:solidFill>
                </a:rPr>
                <a:t>a</a:t>
              </a:r>
            </a:p>
          </p:txBody>
        </p:sp>
        <p:sp>
          <p:nvSpPr>
            <p:cNvPr id="12311" name="Rectangle 23"/>
            <p:cNvSpPr>
              <a:spLocks noChangeArrowheads="1"/>
            </p:cNvSpPr>
            <p:nvPr/>
          </p:nvSpPr>
          <p:spPr bwMode="auto">
            <a:xfrm>
              <a:off x="2006" y="1171"/>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solidFill>
                    <a:schemeClr val="bg2"/>
                  </a:solidFill>
                </a:rPr>
                <a:t>b</a:t>
              </a:r>
            </a:p>
          </p:txBody>
        </p:sp>
        <p:sp>
          <p:nvSpPr>
            <p:cNvPr id="12312" name="Rectangle 24"/>
            <p:cNvSpPr>
              <a:spLocks noChangeArrowheads="1"/>
            </p:cNvSpPr>
            <p:nvPr/>
          </p:nvSpPr>
          <p:spPr bwMode="auto">
            <a:xfrm>
              <a:off x="2246" y="1171"/>
              <a:ext cx="18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solidFill>
                    <a:schemeClr val="bg2"/>
                  </a:solidFill>
                </a:rPr>
                <a:t>c</a:t>
              </a:r>
            </a:p>
          </p:txBody>
        </p:sp>
        <p:sp>
          <p:nvSpPr>
            <p:cNvPr id="12313" name="Rectangle 25"/>
            <p:cNvSpPr>
              <a:spLocks noChangeArrowheads="1"/>
            </p:cNvSpPr>
            <p:nvPr/>
          </p:nvSpPr>
          <p:spPr bwMode="auto">
            <a:xfrm>
              <a:off x="2486" y="1171"/>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solidFill>
                    <a:schemeClr val="bg2"/>
                  </a:solidFill>
                </a:rPr>
                <a:t>d</a:t>
              </a:r>
            </a:p>
          </p:txBody>
        </p:sp>
        <p:sp>
          <p:nvSpPr>
            <p:cNvPr id="12314" name="Rectangle 26"/>
            <p:cNvSpPr>
              <a:spLocks noChangeArrowheads="1"/>
            </p:cNvSpPr>
            <p:nvPr/>
          </p:nvSpPr>
          <p:spPr bwMode="auto">
            <a:xfrm>
              <a:off x="1766" y="1555"/>
              <a:ext cx="18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solidFill>
                    <a:schemeClr val="bg2"/>
                  </a:solidFill>
                </a:rPr>
                <a:t>e</a:t>
              </a:r>
            </a:p>
          </p:txBody>
        </p:sp>
        <p:sp>
          <p:nvSpPr>
            <p:cNvPr id="12315" name="Rectangle 27"/>
            <p:cNvSpPr>
              <a:spLocks noChangeArrowheads="1"/>
            </p:cNvSpPr>
            <p:nvPr/>
          </p:nvSpPr>
          <p:spPr bwMode="auto">
            <a:xfrm>
              <a:off x="2006" y="1555"/>
              <a:ext cx="16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solidFill>
                    <a:schemeClr val="bg2"/>
                  </a:solidFill>
                </a:rPr>
                <a:t>f</a:t>
              </a:r>
            </a:p>
          </p:txBody>
        </p:sp>
        <p:sp>
          <p:nvSpPr>
            <p:cNvPr id="12316" name="Rectangle 28"/>
            <p:cNvSpPr>
              <a:spLocks noChangeArrowheads="1"/>
            </p:cNvSpPr>
            <p:nvPr/>
          </p:nvSpPr>
          <p:spPr bwMode="auto">
            <a:xfrm>
              <a:off x="2246" y="1555"/>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solidFill>
                    <a:schemeClr val="bg2"/>
                  </a:solidFill>
                </a:rPr>
                <a:t>g</a:t>
              </a:r>
            </a:p>
          </p:txBody>
        </p:sp>
        <p:sp>
          <p:nvSpPr>
            <p:cNvPr id="12317" name="Rectangle 29"/>
            <p:cNvSpPr>
              <a:spLocks noChangeArrowheads="1"/>
            </p:cNvSpPr>
            <p:nvPr/>
          </p:nvSpPr>
          <p:spPr bwMode="auto">
            <a:xfrm>
              <a:off x="2486" y="1555"/>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solidFill>
                    <a:schemeClr val="bg2"/>
                  </a:solidFill>
                </a:rPr>
                <a:t>h</a:t>
              </a:r>
            </a:p>
          </p:txBody>
        </p:sp>
        <p:sp>
          <p:nvSpPr>
            <p:cNvPr id="12318" name="Rectangle 30"/>
            <p:cNvSpPr>
              <a:spLocks noChangeArrowheads="1"/>
            </p:cNvSpPr>
            <p:nvPr/>
          </p:nvSpPr>
          <p:spPr bwMode="auto">
            <a:xfrm>
              <a:off x="1766" y="2083"/>
              <a:ext cx="1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solidFill>
                    <a:schemeClr val="bg2"/>
                  </a:solidFill>
                </a:rPr>
                <a:t>i</a:t>
              </a:r>
            </a:p>
          </p:txBody>
        </p:sp>
        <p:sp>
          <p:nvSpPr>
            <p:cNvPr id="12319" name="Rectangle 31"/>
            <p:cNvSpPr>
              <a:spLocks noChangeArrowheads="1"/>
            </p:cNvSpPr>
            <p:nvPr/>
          </p:nvSpPr>
          <p:spPr bwMode="auto">
            <a:xfrm>
              <a:off x="2006" y="2083"/>
              <a:ext cx="1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solidFill>
                    <a:schemeClr val="bg2"/>
                  </a:solidFill>
                </a:rPr>
                <a:t>j</a:t>
              </a:r>
            </a:p>
          </p:txBody>
        </p:sp>
        <p:sp>
          <p:nvSpPr>
            <p:cNvPr id="12320" name="Rectangle 32"/>
            <p:cNvSpPr>
              <a:spLocks noChangeArrowheads="1"/>
            </p:cNvSpPr>
            <p:nvPr/>
          </p:nvSpPr>
          <p:spPr bwMode="auto">
            <a:xfrm>
              <a:off x="2246" y="2083"/>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solidFill>
                    <a:schemeClr val="bg2"/>
                  </a:solidFill>
                </a:rPr>
                <a:t>k</a:t>
              </a:r>
            </a:p>
          </p:txBody>
        </p:sp>
        <p:sp>
          <p:nvSpPr>
            <p:cNvPr id="12321" name="Rectangle 33"/>
            <p:cNvSpPr>
              <a:spLocks noChangeArrowheads="1"/>
            </p:cNvSpPr>
            <p:nvPr/>
          </p:nvSpPr>
          <p:spPr bwMode="auto">
            <a:xfrm>
              <a:off x="2486" y="2083"/>
              <a:ext cx="1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solidFill>
                    <a:schemeClr val="bg2"/>
                  </a:solidFill>
                </a:rPr>
                <a:t>l</a:t>
              </a:r>
            </a:p>
          </p:txBody>
        </p:sp>
        <p:sp>
          <p:nvSpPr>
            <p:cNvPr id="12322" name="Rectangle 34"/>
            <p:cNvSpPr>
              <a:spLocks noChangeArrowheads="1"/>
            </p:cNvSpPr>
            <p:nvPr/>
          </p:nvSpPr>
          <p:spPr bwMode="auto">
            <a:xfrm>
              <a:off x="912" y="816"/>
              <a:ext cx="4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solidFill>
                    <a:schemeClr val="hlink"/>
                  </a:solidFill>
                </a:rPr>
                <a:t>x[]</a:t>
              </a:r>
            </a:p>
          </p:txBody>
        </p:sp>
      </p:grpSp>
      <p:sp>
        <p:nvSpPr>
          <p:cNvPr id="12325" name="Text Box 37"/>
          <p:cNvSpPr txBox="1">
            <a:spLocks noChangeArrowheads="1"/>
          </p:cNvSpPr>
          <p:nvPr/>
        </p:nvSpPr>
        <p:spPr bwMode="auto">
          <a:xfrm>
            <a:off x="1219200" y="4907340"/>
            <a:ext cx="73152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3200" dirty="0">
                <a:solidFill>
                  <a:schemeClr val="tx1"/>
                </a:solidFill>
              </a:rPr>
              <a:t>4 separate 1-dimensional </a:t>
            </a:r>
            <a:r>
              <a:rPr lang="en-US" sz="3200" dirty="0" smtClean="0">
                <a:solidFill>
                  <a:schemeClr val="tx1"/>
                </a:solidFill>
              </a:rPr>
              <a:t>arrays</a:t>
            </a:r>
          </a:p>
          <a:p>
            <a:r>
              <a:rPr lang="en-US" sz="3200" dirty="0" err="1"/>
              <a:t>x.length</a:t>
            </a:r>
            <a:r>
              <a:rPr lang="en-US" sz="3200" dirty="0"/>
              <a:t> = 3</a:t>
            </a:r>
          </a:p>
          <a:p>
            <a:r>
              <a:rPr lang="en-US" sz="3200" dirty="0"/>
              <a:t>x[0].length = x[1].length = x[2].length = </a:t>
            </a:r>
            <a:r>
              <a:rPr lang="en-US" sz="3200" dirty="0" smtClean="0"/>
              <a:t>4</a:t>
            </a:r>
            <a:endParaRPr lang="en-US" sz="3200" dirty="0">
              <a:solidFill>
                <a:schemeClr val="tx1"/>
              </a:solidFill>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269187867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5" name="Rectangle 3"/>
          <p:cNvSpPr>
            <a:spLocks noGrp="1" noChangeArrowheads="1"/>
          </p:cNvSpPr>
          <p:nvPr>
            <p:ph idx="1"/>
          </p:nvPr>
        </p:nvSpPr>
        <p:spPr>
          <a:xfrm>
            <a:off x="0" y="4724400"/>
            <a:ext cx="8839200" cy="1981200"/>
          </a:xfrm>
          <a:noFill/>
          <a:ln/>
        </p:spPr>
        <p:txBody>
          <a:bodyPr>
            <a:normAutofit/>
          </a:bodyPr>
          <a:lstStyle/>
          <a:p>
            <a:pPr>
              <a:lnSpc>
                <a:spcPct val="90000"/>
              </a:lnSpc>
              <a:buFontTx/>
              <a:buNone/>
            </a:pPr>
            <a:r>
              <a:rPr lang="en-US" dirty="0"/>
              <a:t>space overhead = overhead for 4 1D arrays</a:t>
            </a:r>
          </a:p>
          <a:p>
            <a:pPr marL="0" indent="0">
              <a:buNone/>
            </a:pPr>
            <a:r>
              <a:rPr lang="en-US" dirty="0"/>
              <a:t>                         </a:t>
            </a:r>
            <a:r>
              <a:rPr lang="en-US" dirty="0" smtClean="0"/>
              <a:t>  = </a:t>
            </a:r>
            <a:r>
              <a:rPr lang="en-US" dirty="0"/>
              <a:t>4 * 8 bytes</a:t>
            </a:r>
          </a:p>
          <a:p>
            <a:pPr marL="0" indent="0">
              <a:buNone/>
            </a:pPr>
            <a:r>
              <a:rPr lang="en-US" dirty="0"/>
              <a:t>	</a:t>
            </a:r>
            <a:r>
              <a:rPr lang="en-US" dirty="0" smtClean="0"/>
              <a:t>	= </a:t>
            </a:r>
            <a:r>
              <a:rPr lang="en-US" dirty="0"/>
              <a:t>32 bytes</a:t>
            </a:r>
          </a:p>
          <a:p>
            <a:pPr marL="0" indent="0">
              <a:buNone/>
            </a:pPr>
            <a:r>
              <a:rPr lang="en-US" dirty="0" smtClean="0"/>
              <a:t>		= </a:t>
            </a:r>
            <a:r>
              <a:rPr lang="en-US" dirty="0"/>
              <a:t>(number of rows + 1) x 8 bytes</a:t>
            </a:r>
          </a:p>
        </p:txBody>
      </p:sp>
      <p:sp>
        <p:nvSpPr>
          <p:cNvPr id="13314" name="Rectangle 2"/>
          <p:cNvSpPr>
            <a:spLocks noGrp="1" noChangeArrowheads="1"/>
          </p:cNvSpPr>
          <p:nvPr>
            <p:ph type="title"/>
          </p:nvPr>
        </p:nvSpPr>
        <p:spPr>
          <a:xfrm>
            <a:off x="228600" y="152400"/>
            <a:ext cx="8686800" cy="1143000"/>
          </a:xfrm>
          <a:noFill/>
          <a:ln/>
        </p:spPr>
        <p:txBody>
          <a:bodyPr/>
          <a:lstStyle/>
          <a:p>
            <a:r>
              <a:rPr lang="en-US" sz="3600"/>
              <a:t>Space Overhead</a:t>
            </a:r>
          </a:p>
        </p:txBody>
      </p:sp>
      <p:grpSp>
        <p:nvGrpSpPr>
          <p:cNvPr id="13347" name="Group 35"/>
          <p:cNvGrpSpPr>
            <a:grpSpLocks/>
          </p:cNvGrpSpPr>
          <p:nvPr/>
        </p:nvGrpSpPr>
        <p:grpSpPr bwMode="auto">
          <a:xfrm>
            <a:off x="1301750" y="1911350"/>
            <a:ext cx="2959100" cy="2508250"/>
            <a:chOff x="820" y="816"/>
            <a:chExt cx="1864" cy="1580"/>
          </a:xfrm>
        </p:grpSpPr>
        <p:sp>
          <p:nvSpPr>
            <p:cNvPr id="13316" name="Rectangle 4"/>
            <p:cNvSpPr>
              <a:spLocks noChangeArrowheads="1"/>
            </p:cNvSpPr>
            <p:nvPr/>
          </p:nvSpPr>
          <p:spPr bwMode="auto">
            <a:xfrm>
              <a:off x="820" y="1108"/>
              <a:ext cx="424" cy="424"/>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17" name="Rectangle 5"/>
            <p:cNvSpPr>
              <a:spLocks noChangeArrowheads="1"/>
            </p:cNvSpPr>
            <p:nvPr/>
          </p:nvSpPr>
          <p:spPr bwMode="auto">
            <a:xfrm>
              <a:off x="820" y="1540"/>
              <a:ext cx="424" cy="424"/>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18" name="Rectangle 6"/>
            <p:cNvSpPr>
              <a:spLocks noChangeArrowheads="1"/>
            </p:cNvSpPr>
            <p:nvPr/>
          </p:nvSpPr>
          <p:spPr bwMode="auto">
            <a:xfrm>
              <a:off x="820" y="1972"/>
              <a:ext cx="424" cy="424"/>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19" name="Rectangle 7"/>
            <p:cNvSpPr>
              <a:spLocks noChangeArrowheads="1"/>
            </p:cNvSpPr>
            <p:nvPr/>
          </p:nvSpPr>
          <p:spPr bwMode="auto">
            <a:xfrm>
              <a:off x="1732" y="1204"/>
              <a:ext cx="232" cy="23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20" name="Rectangle 8"/>
            <p:cNvSpPr>
              <a:spLocks noChangeArrowheads="1"/>
            </p:cNvSpPr>
            <p:nvPr/>
          </p:nvSpPr>
          <p:spPr bwMode="auto">
            <a:xfrm>
              <a:off x="1972" y="1204"/>
              <a:ext cx="232" cy="23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21" name="Rectangle 9"/>
            <p:cNvSpPr>
              <a:spLocks noChangeArrowheads="1"/>
            </p:cNvSpPr>
            <p:nvPr/>
          </p:nvSpPr>
          <p:spPr bwMode="auto">
            <a:xfrm>
              <a:off x="2212" y="1204"/>
              <a:ext cx="232" cy="23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22" name="Rectangle 10"/>
            <p:cNvSpPr>
              <a:spLocks noChangeArrowheads="1"/>
            </p:cNvSpPr>
            <p:nvPr/>
          </p:nvSpPr>
          <p:spPr bwMode="auto">
            <a:xfrm>
              <a:off x="2452" y="1204"/>
              <a:ext cx="232" cy="23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23" name="Rectangle 11"/>
            <p:cNvSpPr>
              <a:spLocks noChangeArrowheads="1"/>
            </p:cNvSpPr>
            <p:nvPr/>
          </p:nvSpPr>
          <p:spPr bwMode="auto">
            <a:xfrm>
              <a:off x="1732" y="1588"/>
              <a:ext cx="232" cy="23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24" name="Rectangle 12"/>
            <p:cNvSpPr>
              <a:spLocks noChangeArrowheads="1"/>
            </p:cNvSpPr>
            <p:nvPr/>
          </p:nvSpPr>
          <p:spPr bwMode="auto">
            <a:xfrm>
              <a:off x="1972" y="1588"/>
              <a:ext cx="232" cy="23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25" name="Rectangle 13"/>
            <p:cNvSpPr>
              <a:spLocks noChangeArrowheads="1"/>
            </p:cNvSpPr>
            <p:nvPr/>
          </p:nvSpPr>
          <p:spPr bwMode="auto">
            <a:xfrm>
              <a:off x="2212" y="1588"/>
              <a:ext cx="232" cy="23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26" name="Rectangle 14"/>
            <p:cNvSpPr>
              <a:spLocks noChangeArrowheads="1"/>
            </p:cNvSpPr>
            <p:nvPr/>
          </p:nvSpPr>
          <p:spPr bwMode="auto">
            <a:xfrm>
              <a:off x="2452" y="1588"/>
              <a:ext cx="232" cy="23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27" name="Rectangle 15"/>
            <p:cNvSpPr>
              <a:spLocks noChangeArrowheads="1"/>
            </p:cNvSpPr>
            <p:nvPr/>
          </p:nvSpPr>
          <p:spPr bwMode="auto">
            <a:xfrm>
              <a:off x="1732" y="2068"/>
              <a:ext cx="232" cy="23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28" name="Rectangle 16"/>
            <p:cNvSpPr>
              <a:spLocks noChangeArrowheads="1"/>
            </p:cNvSpPr>
            <p:nvPr/>
          </p:nvSpPr>
          <p:spPr bwMode="auto">
            <a:xfrm>
              <a:off x="1972" y="2068"/>
              <a:ext cx="232" cy="23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29" name="Rectangle 17"/>
            <p:cNvSpPr>
              <a:spLocks noChangeArrowheads="1"/>
            </p:cNvSpPr>
            <p:nvPr/>
          </p:nvSpPr>
          <p:spPr bwMode="auto">
            <a:xfrm>
              <a:off x="2212" y="2068"/>
              <a:ext cx="232" cy="23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30" name="Rectangle 18"/>
            <p:cNvSpPr>
              <a:spLocks noChangeArrowheads="1"/>
            </p:cNvSpPr>
            <p:nvPr/>
          </p:nvSpPr>
          <p:spPr bwMode="auto">
            <a:xfrm>
              <a:off x="2452" y="2068"/>
              <a:ext cx="232" cy="23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31" name="Line 19"/>
            <p:cNvSpPr>
              <a:spLocks noChangeShapeType="1"/>
            </p:cNvSpPr>
            <p:nvPr/>
          </p:nvSpPr>
          <p:spPr bwMode="auto">
            <a:xfrm>
              <a:off x="1056" y="1344"/>
              <a:ext cx="672" cy="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32" name="Line 20"/>
            <p:cNvSpPr>
              <a:spLocks noChangeShapeType="1"/>
            </p:cNvSpPr>
            <p:nvPr/>
          </p:nvSpPr>
          <p:spPr bwMode="auto">
            <a:xfrm>
              <a:off x="1056" y="1680"/>
              <a:ext cx="672" cy="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33" name="Line 21"/>
            <p:cNvSpPr>
              <a:spLocks noChangeShapeType="1"/>
            </p:cNvSpPr>
            <p:nvPr/>
          </p:nvSpPr>
          <p:spPr bwMode="auto">
            <a:xfrm>
              <a:off x="1056" y="2160"/>
              <a:ext cx="672" cy="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34" name="Rectangle 22"/>
            <p:cNvSpPr>
              <a:spLocks noChangeArrowheads="1"/>
            </p:cNvSpPr>
            <p:nvPr/>
          </p:nvSpPr>
          <p:spPr bwMode="auto">
            <a:xfrm>
              <a:off x="1766" y="1171"/>
              <a:ext cx="18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solidFill>
                    <a:schemeClr val="bg2"/>
                  </a:solidFill>
                </a:rPr>
                <a:t>a</a:t>
              </a:r>
            </a:p>
          </p:txBody>
        </p:sp>
        <p:sp>
          <p:nvSpPr>
            <p:cNvPr id="13335" name="Rectangle 23"/>
            <p:cNvSpPr>
              <a:spLocks noChangeArrowheads="1"/>
            </p:cNvSpPr>
            <p:nvPr/>
          </p:nvSpPr>
          <p:spPr bwMode="auto">
            <a:xfrm>
              <a:off x="2006" y="1171"/>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solidFill>
                    <a:schemeClr val="bg2"/>
                  </a:solidFill>
                </a:rPr>
                <a:t>b</a:t>
              </a:r>
            </a:p>
          </p:txBody>
        </p:sp>
        <p:sp>
          <p:nvSpPr>
            <p:cNvPr id="13336" name="Rectangle 24"/>
            <p:cNvSpPr>
              <a:spLocks noChangeArrowheads="1"/>
            </p:cNvSpPr>
            <p:nvPr/>
          </p:nvSpPr>
          <p:spPr bwMode="auto">
            <a:xfrm>
              <a:off x="2246" y="1171"/>
              <a:ext cx="18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solidFill>
                    <a:schemeClr val="bg2"/>
                  </a:solidFill>
                </a:rPr>
                <a:t>c</a:t>
              </a:r>
            </a:p>
          </p:txBody>
        </p:sp>
        <p:sp>
          <p:nvSpPr>
            <p:cNvPr id="13337" name="Rectangle 25"/>
            <p:cNvSpPr>
              <a:spLocks noChangeArrowheads="1"/>
            </p:cNvSpPr>
            <p:nvPr/>
          </p:nvSpPr>
          <p:spPr bwMode="auto">
            <a:xfrm>
              <a:off x="2486" y="1171"/>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solidFill>
                    <a:schemeClr val="bg2"/>
                  </a:solidFill>
                </a:rPr>
                <a:t>d</a:t>
              </a:r>
            </a:p>
          </p:txBody>
        </p:sp>
        <p:sp>
          <p:nvSpPr>
            <p:cNvPr id="13338" name="Rectangle 26"/>
            <p:cNvSpPr>
              <a:spLocks noChangeArrowheads="1"/>
            </p:cNvSpPr>
            <p:nvPr/>
          </p:nvSpPr>
          <p:spPr bwMode="auto">
            <a:xfrm>
              <a:off x="1766" y="1555"/>
              <a:ext cx="18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solidFill>
                    <a:schemeClr val="bg2"/>
                  </a:solidFill>
                </a:rPr>
                <a:t>e</a:t>
              </a:r>
            </a:p>
          </p:txBody>
        </p:sp>
        <p:sp>
          <p:nvSpPr>
            <p:cNvPr id="13339" name="Rectangle 27"/>
            <p:cNvSpPr>
              <a:spLocks noChangeArrowheads="1"/>
            </p:cNvSpPr>
            <p:nvPr/>
          </p:nvSpPr>
          <p:spPr bwMode="auto">
            <a:xfrm>
              <a:off x="2006" y="1555"/>
              <a:ext cx="16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solidFill>
                    <a:schemeClr val="bg2"/>
                  </a:solidFill>
                </a:rPr>
                <a:t>f</a:t>
              </a:r>
            </a:p>
          </p:txBody>
        </p:sp>
        <p:sp>
          <p:nvSpPr>
            <p:cNvPr id="13340" name="Rectangle 28"/>
            <p:cNvSpPr>
              <a:spLocks noChangeArrowheads="1"/>
            </p:cNvSpPr>
            <p:nvPr/>
          </p:nvSpPr>
          <p:spPr bwMode="auto">
            <a:xfrm>
              <a:off x="2246" y="1555"/>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solidFill>
                    <a:schemeClr val="bg2"/>
                  </a:solidFill>
                </a:rPr>
                <a:t>g</a:t>
              </a:r>
            </a:p>
          </p:txBody>
        </p:sp>
        <p:sp>
          <p:nvSpPr>
            <p:cNvPr id="13341" name="Rectangle 29"/>
            <p:cNvSpPr>
              <a:spLocks noChangeArrowheads="1"/>
            </p:cNvSpPr>
            <p:nvPr/>
          </p:nvSpPr>
          <p:spPr bwMode="auto">
            <a:xfrm>
              <a:off x="2486" y="1555"/>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solidFill>
                    <a:schemeClr val="bg2"/>
                  </a:solidFill>
                </a:rPr>
                <a:t>h</a:t>
              </a:r>
            </a:p>
          </p:txBody>
        </p:sp>
        <p:sp>
          <p:nvSpPr>
            <p:cNvPr id="13342" name="Rectangle 30"/>
            <p:cNvSpPr>
              <a:spLocks noChangeArrowheads="1"/>
            </p:cNvSpPr>
            <p:nvPr/>
          </p:nvSpPr>
          <p:spPr bwMode="auto">
            <a:xfrm>
              <a:off x="1766" y="2083"/>
              <a:ext cx="1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solidFill>
                    <a:schemeClr val="bg2"/>
                  </a:solidFill>
                </a:rPr>
                <a:t>i</a:t>
              </a:r>
            </a:p>
          </p:txBody>
        </p:sp>
        <p:sp>
          <p:nvSpPr>
            <p:cNvPr id="13343" name="Rectangle 31"/>
            <p:cNvSpPr>
              <a:spLocks noChangeArrowheads="1"/>
            </p:cNvSpPr>
            <p:nvPr/>
          </p:nvSpPr>
          <p:spPr bwMode="auto">
            <a:xfrm>
              <a:off x="2006" y="2083"/>
              <a:ext cx="1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solidFill>
                    <a:schemeClr val="bg2"/>
                  </a:solidFill>
                </a:rPr>
                <a:t>j</a:t>
              </a:r>
            </a:p>
          </p:txBody>
        </p:sp>
        <p:sp>
          <p:nvSpPr>
            <p:cNvPr id="13344" name="Rectangle 32"/>
            <p:cNvSpPr>
              <a:spLocks noChangeArrowheads="1"/>
            </p:cNvSpPr>
            <p:nvPr/>
          </p:nvSpPr>
          <p:spPr bwMode="auto">
            <a:xfrm>
              <a:off x="2246" y="2083"/>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solidFill>
                    <a:schemeClr val="bg2"/>
                  </a:solidFill>
                </a:rPr>
                <a:t>k</a:t>
              </a:r>
            </a:p>
          </p:txBody>
        </p:sp>
        <p:sp>
          <p:nvSpPr>
            <p:cNvPr id="13345" name="Rectangle 33"/>
            <p:cNvSpPr>
              <a:spLocks noChangeArrowheads="1"/>
            </p:cNvSpPr>
            <p:nvPr/>
          </p:nvSpPr>
          <p:spPr bwMode="auto">
            <a:xfrm>
              <a:off x="2486" y="2083"/>
              <a:ext cx="1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solidFill>
                    <a:schemeClr val="bg2"/>
                  </a:solidFill>
                </a:rPr>
                <a:t>l</a:t>
              </a:r>
            </a:p>
          </p:txBody>
        </p:sp>
        <p:sp>
          <p:nvSpPr>
            <p:cNvPr id="13346" name="Rectangle 34"/>
            <p:cNvSpPr>
              <a:spLocks noChangeArrowheads="1"/>
            </p:cNvSpPr>
            <p:nvPr/>
          </p:nvSpPr>
          <p:spPr bwMode="auto">
            <a:xfrm>
              <a:off x="912" y="816"/>
              <a:ext cx="4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solidFill>
                    <a:schemeClr val="hlink"/>
                  </a:solidFill>
                </a:rPr>
                <a:t>x[]</a:t>
              </a:r>
            </a:p>
          </p:txBody>
        </p:sp>
      </p:grpSp>
      <p:sp>
        <p:nvSpPr>
          <p:cNvPr id="2" name="Slide Number Placeholder 1"/>
          <p:cNvSpPr>
            <a:spLocks noGrp="1"/>
          </p:cNvSpPr>
          <p:nvPr>
            <p:ph type="sldNum" sz="quarter" idx="12"/>
          </p:nvPr>
        </p:nvSpPr>
        <p:spPr/>
        <p:txBody>
          <a:bodyPr/>
          <a:lstStyle/>
          <a:p>
            <a:fld id="{B6F15528-21DE-4FAA-801E-634DDDAF4B2B}" type="slidenum">
              <a:rPr lang="en-US" smtClean="0"/>
              <a:pPr/>
              <a:t>36</a:t>
            </a:fld>
            <a:endParaRPr lang="en-US"/>
          </a:p>
        </p:txBody>
      </p:sp>
    </p:spTree>
    <p:extLst>
      <p:ext uri="{BB962C8B-B14F-4D97-AF65-F5344CB8AC3E}">
        <p14:creationId xmlns:p14="http://schemas.microsoft.com/office/powerpoint/2010/main" val="231328504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3" name="Rectangle 3"/>
          <p:cNvSpPr>
            <a:spLocks noGrp="1" noChangeArrowheads="1"/>
          </p:cNvSpPr>
          <p:nvPr>
            <p:ph idx="1"/>
          </p:nvPr>
        </p:nvSpPr>
        <p:spPr>
          <a:xfrm>
            <a:off x="0" y="4724400"/>
            <a:ext cx="8839200" cy="1981200"/>
          </a:xfrm>
          <a:noFill/>
          <a:ln/>
        </p:spPr>
        <p:txBody>
          <a:bodyPr>
            <a:normAutofit fontScale="92500" lnSpcReduction="20000"/>
          </a:bodyPr>
          <a:lstStyle/>
          <a:p>
            <a:pPr>
              <a:lnSpc>
                <a:spcPct val="90000"/>
              </a:lnSpc>
              <a:buClr>
                <a:schemeClr val="tx2"/>
              </a:buClr>
              <a:buFont typeface="Wingdings" pitchFamily="2" charset="2"/>
              <a:buChar char="§"/>
            </a:pPr>
            <a:r>
              <a:rPr lang="en-US" sz="2800" dirty="0"/>
              <a:t>This representation is called the </a:t>
            </a:r>
            <a:r>
              <a:rPr lang="en-US" sz="2800" dirty="0">
                <a:solidFill>
                  <a:schemeClr val="tx2"/>
                </a:solidFill>
              </a:rPr>
              <a:t>array-of-arrays</a:t>
            </a:r>
            <a:r>
              <a:rPr lang="en-US" sz="2800" dirty="0"/>
              <a:t> representation.</a:t>
            </a:r>
          </a:p>
          <a:p>
            <a:pPr>
              <a:lnSpc>
                <a:spcPct val="90000"/>
              </a:lnSpc>
              <a:buClr>
                <a:schemeClr val="tx2"/>
              </a:buClr>
              <a:buFont typeface="Wingdings" pitchFamily="2" charset="2"/>
              <a:buChar char="§"/>
            </a:pPr>
            <a:r>
              <a:rPr lang="en-US" sz="2800" dirty="0"/>
              <a:t>Requires contiguous memory of size 3, 4, 4, and 4 for the 4 1D arrays.</a:t>
            </a:r>
          </a:p>
          <a:p>
            <a:pPr>
              <a:lnSpc>
                <a:spcPct val="90000"/>
              </a:lnSpc>
              <a:buClr>
                <a:schemeClr val="tx2"/>
              </a:buClr>
              <a:buFont typeface="Wingdings" pitchFamily="2" charset="2"/>
              <a:buChar char="§"/>
            </a:pPr>
            <a:r>
              <a:rPr lang="en-US" sz="2800" dirty="0"/>
              <a:t>1 memory block of size </a:t>
            </a:r>
            <a:r>
              <a:rPr lang="en-US" sz="2800" dirty="0">
                <a:solidFill>
                  <a:schemeClr val="hlink"/>
                </a:solidFill>
              </a:rPr>
              <a:t>number of rows </a:t>
            </a:r>
            <a:r>
              <a:rPr lang="en-US" sz="2800" dirty="0"/>
              <a:t>and</a:t>
            </a:r>
            <a:r>
              <a:rPr lang="en-US" sz="2800" dirty="0">
                <a:solidFill>
                  <a:schemeClr val="bg2"/>
                </a:solidFill>
              </a:rPr>
              <a:t> </a:t>
            </a:r>
            <a:r>
              <a:rPr lang="en-US" sz="2800" dirty="0">
                <a:solidFill>
                  <a:schemeClr val="hlink"/>
                </a:solidFill>
              </a:rPr>
              <a:t>number of rows </a:t>
            </a:r>
            <a:r>
              <a:rPr lang="en-US" sz="2800" dirty="0"/>
              <a:t>blocks of size </a:t>
            </a:r>
            <a:r>
              <a:rPr lang="en-US" sz="2800" dirty="0">
                <a:solidFill>
                  <a:schemeClr val="hlink"/>
                </a:solidFill>
              </a:rPr>
              <a:t>number of columns</a:t>
            </a:r>
          </a:p>
        </p:txBody>
      </p:sp>
      <p:sp>
        <p:nvSpPr>
          <p:cNvPr id="15362" name="Rectangle 2"/>
          <p:cNvSpPr>
            <a:spLocks noGrp="1" noChangeArrowheads="1"/>
          </p:cNvSpPr>
          <p:nvPr>
            <p:ph type="title"/>
          </p:nvPr>
        </p:nvSpPr>
        <p:spPr>
          <a:xfrm>
            <a:off x="228600" y="152400"/>
            <a:ext cx="8686800" cy="1143000"/>
          </a:xfrm>
          <a:noFill/>
          <a:ln/>
        </p:spPr>
        <p:txBody>
          <a:bodyPr/>
          <a:lstStyle/>
          <a:p>
            <a:r>
              <a:rPr lang="en-US" sz="4000" dirty="0"/>
              <a:t>Array Representation In C++</a:t>
            </a:r>
          </a:p>
        </p:txBody>
      </p:sp>
      <p:grpSp>
        <p:nvGrpSpPr>
          <p:cNvPr id="15395" name="Group 35"/>
          <p:cNvGrpSpPr>
            <a:grpSpLocks/>
          </p:cNvGrpSpPr>
          <p:nvPr/>
        </p:nvGrpSpPr>
        <p:grpSpPr bwMode="auto">
          <a:xfrm>
            <a:off x="990600" y="1835150"/>
            <a:ext cx="2959100" cy="2508250"/>
            <a:chOff x="820" y="816"/>
            <a:chExt cx="1864" cy="1580"/>
          </a:xfrm>
        </p:grpSpPr>
        <p:sp>
          <p:nvSpPr>
            <p:cNvPr id="15364" name="Rectangle 4"/>
            <p:cNvSpPr>
              <a:spLocks noChangeArrowheads="1"/>
            </p:cNvSpPr>
            <p:nvPr/>
          </p:nvSpPr>
          <p:spPr bwMode="auto">
            <a:xfrm>
              <a:off x="820" y="1108"/>
              <a:ext cx="424" cy="424"/>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65" name="Rectangle 5"/>
            <p:cNvSpPr>
              <a:spLocks noChangeArrowheads="1"/>
            </p:cNvSpPr>
            <p:nvPr/>
          </p:nvSpPr>
          <p:spPr bwMode="auto">
            <a:xfrm>
              <a:off x="820" y="1540"/>
              <a:ext cx="424" cy="424"/>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66" name="Rectangle 6"/>
            <p:cNvSpPr>
              <a:spLocks noChangeArrowheads="1"/>
            </p:cNvSpPr>
            <p:nvPr/>
          </p:nvSpPr>
          <p:spPr bwMode="auto">
            <a:xfrm>
              <a:off x="820" y="1972"/>
              <a:ext cx="424" cy="424"/>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67" name="Rectangle 7"/>
            <p:cNvSpPr>
              <a:spLocks noChangeArrowheads="1"/>
            </p:cNvSpPr>
            <p:nvPr/>
          </p:nvSpPr>
          <p:spPr bwMode="auto">
            <a:xfrm>
              <a:off x="1732" y="1204"/>
              <a:ext cx="232" cy="23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68" name="Rectangle 8"/>
            <p:cNvSpPr>
              <a:spLocks noChangeArrowheads="1"/>
            </p:cNvSpPr>
            <p:nvPr/>
          </p:nvSpPr>
          <p:spPr bwMode="auto">
            <a:xfrm>
              <a:off x="1972" y="1204"/>
              <a:ext cx="232" cy="23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69" name="Rectangle 9"/>
            <p:cNvSpPr>
              <a:spLocks noChangeArrowheads="1"/>
            </p:cNvSpPr>
            <p:nvPr/>
          </p:nvSpPr>
          <p:spPr bwMode="auto">
            <a:xfrm>
              <a:off x="2212" y="1204"/>
              <a:ext cx="232" cy="23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0" name="Rectangle 10"/>
            <p:cNvSpPr>
              <a:spLocks noChangeArrowheads="1"/>
            </p:cNvSpPr>
            <p:nvPr/>
          </p:nvSpPr>
          <p:spPr bwMode="auto">
            <a:xfrm>
              <a:off x="2452" y="1204"/>
              <a:ext cx="232" cy="23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1" name="Rectangle 11"/>
            <p:cNvSpPr>
              <a:spLocks noChangeArrowheads="1"/>
            </p:cNvSpPr>
            <p:nvPr/>
          </p:nvSpPr>
          <p:spPr bwMode="auto">
            <a:xfrm>
              <a:off x="1732" y="1588"/>
              <a:ext cx="232" cy="23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2" name="Rectangle 12"/>
            <p:cNvSpPr>
              <a:spLocks noChangeArrowheads="1"/>
            </p:cNvSpPr>
            <p:nvPr/>
          </p:nvSpPr>
          <p:spPr bwMode="auto">
            <a:xfrm>
              <a:off x="1972" y="1588"/>
              <a:ext cx="232" cy="23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3" name="Rectangle 13"/>
            <p:cNvSpPr>
              <a:spLocks noChangeArrowheads="1"/>
            </p:cNvSpPr>
            <p:nvPr/>
          </p:nvSpPr>
          <p:spPr bwMode="auto">
            <a:xfrm>
              <a:off x="2212" y="1588"/>
              <a:ext cx="232" cy="23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4" name="Rectangle 14"/>
            <p:cNvSpPr>
              <a:spLocks noChangeArrowheads="1"/>
            </p:cNvSpPr>
            <p:nvPr/>
          </p:nvSpPr>
          <p:spPr bwMode="auto">
            <a:xfrm>
              <a:off x="2452" y="1588"/>
              <a:ext cx="232" cy="23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5" name="Rectangle 15"/>
            <p:cNvSpPr>
              <a:spLocks noChangeArrowheads="1"/>
            </p:cNvSpPr>
            <p:nvPr/>
          </p:nvSpPr>
          <p:spPr bwMode="auto">
            <a:xfrm>
              <a:off x="1732" y="2068"/>
              <a:ext cx="232" cy="23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6" name="Rectangle 16"/>
            <p:cNvSpPr>
              <a:spLocks noChangeArrowheads="1"/>
            </p:cNvSpPr>
            <p:nvPr/>
          </p:nvSpPr>
          <p:spPr bwMode="auto">
            <a:xfrm>
              <a:off x="1972" y="2068"/>
              <a:ext cx="232" cy="23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7" name="Rectangle 17"/>
            <p:cNvSpPr>
              <a:spLocks noChangeArrowheads="1"/>
            </p:cNvSpPr>
            <p:nvPr/>
          </p:nvSpPr>
          <p:spPr bwMode="auto">
            <a:xfrm>
              <a:off x="2212" y="2068"/>
              <a:ext cx="232" cy="23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8" name="Rectangle 18"/>
            <p:cNvSpPr>
              <a:spLocks noChangeArrowheads="1"/>
            </p:cNvSpPr>
            <p:nvPr/>
          </p:nvSpPr>
          <p:spPr bwMode="auto">
            <a:xfrm>
              <a:off x="2452" y="2068"/>
              <a:ext cx="232" cy="23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9" name="Line 19"/>
            <p:cNvSpPr>
              <a:spLocks noChangeShapeType="1"/>
            </p:cNvSpPr>
            <p:nvPr/>
          </p:nvSpPr>
          <p:spPr bwMode="auto">
            <a:xfrm>
              <a:off x="1056" y="1344"/>
              <a:ext cx="672" cy="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80" name="Line 20"/>
            <p:cNvSpPr>
              <a:spLocks noChangeShapeType="1"/>
            </p:cNvSpPr>
            <p:nvPr/>
          </p:nvSpPr>
          <p:spPr bwMode="auto">
            <a:xfrm>
              <a:off x="1056" y="1680"/>
              <a:ext cx="672" cy="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81" name="Line 21"/>
            <p:cNvSpPr>
              <a:spLocks noChangeShapeType="1"/>
            </p:cNvSpPr>
            <p:nvPr/>
          </p:nvSpPr>
          <p:spPr bwMode="auto">
            <a:xfrm>
              <a:off x="1056" y="2160"/>
              <a:ext cx="672" cy="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82" name="Rectangle 22"/>
            <p:cNvSpPr>
              <a:spLocks noChangeArrowheads="1"/>
            </p:cNvSpPr>
            <p:nvPr/>
          </p:nvSpPr>
          <p:spPr bwMode="auto">
            <a:xfrm>
              <a:off x="1766" y="1171"/>
              <a:ext cx="18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solidFill>
                    <a:schemeClr val="bg2"/>
                  </a:solidFill>
                </a:rPr>
                <a:t>a</a:t>
              </a:r>
            </a:p>
          </p:txBody>
        </p:sp>
        <p:sp>
          <p:nvSpPr>
            <p:cNvPr id="15383" name="Rectangle 23"/>
            <p:cNvSpPr>
              <a:spLocks noChangeArrowheads="1"/>
            </p:cNvSpPr>
            <p:nvPr/>
          </p:nvSpPr>
          <p:spPr bwMode="auto">
            <a:xfrm>
              <a:off x="2006" y="1171"/>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solidFill>
                    <a:schemeClr val="bg2"/>
                  </a:solidFill>
                </a:rPr>
                <a:t>b</a:t>
              </a:r>
            </a:p>
          </p:txBody>
        </p:sp>
        <p:sp>
          <p:nvSpPr>
            <p:cNvPr id="15384" name="Rectangle 24"/>
            <p:cNvSpPr>
              <a:spLocks noChangeArrowheads="1"/>
            </p:cNvSpPr>
            <p:nvPr/>
          </p:nvSpPr>
          <p:spPr bwMode="auto">
            <a:xfrm>
              <a:off x="2246" y="1171"/>
              <a:ext cx="18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solidFill>
                    <a:schemeClr val="bg2"/>
                  </a:solidFill>
                </a:rPr>
                <a:t>c</a:t>
              </a:r>
            </a:p>
          </p:txBody>
        </p:sp>
        <p:sp>
          <p:nvSpPr>
            <p:cNvPr id="15385" name="Rectangle 25"/>
            <p:cNvSpPr>
              <a:spLocks noChangeArrowheads="1"/>
            </p:cNvSpPr>
            <p:nvPr/>
          </p:nvSpPr>
          <p:spPr bwMode="auto">
            <a:xfrm>
              <a:off x="2486" y="1171"/>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solidFill>
                    <a:schemeClr val="bg2"/>
                  </a:solidFill>
                </a:rPr>
                <a:t>d</a:t>
              </a:r>
            </a:p>
          </p:txBody>
        </p:sp>
        <p:sp>
          <p:nvSpPr>
            <p:cNvPr id="15386" name="Rectangle 26"/>
            <p:cNvSpPr>
              <a:spLocks noChangeArrowheads="1"/>
            </p:cNvSpPr>
            <p:nvPr/>
          </p:nvSpPr>
          <p:spPr bwMode="auto">
            <a:xfrm>
              <a:off x="1766" y="1555"/>
              <a:ext cx="18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solidFill>
                    <a:schemeClr val="bg2"/>
                  </a:solidFill>
                </a:rPr>
                <a:t>e</a:t>
              </a:r>
            </a:p>
          </p:txBody>
        </p:sp>
        <p:sp>
          <p:nvSpPr>
            <p:cNvPr id="15387" name="Rectangle 27"/>
            <p:cNvSpPr>
              <a:spLocks noChangeArrowheads="1"/>
            </p:cNvSpPr>
            <p:nvPr/>
          </p:nvSpPr>
          <p:spPr bwMode="auto">
            <a:xfrm>
              <a:off x="2006" y="1555"/>
              <a:ext cx="16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solidFill>
                    <a:schemeClr val="bg2"/>
                  </a:solidFill>
                </a:rPr>
                <a:t>f</a:t>
              </a:r>
            </a:p>
          </p:txBody>
        </p:sp>
        <p:sp>
          <p:nvSpPr>
            <p:cNvPr id="15388" name="Rectangle 28"/>
            <p:cNvSpPr>
              <a:spLocks noChangeArrowheads="1"/>
            </p:cNvSpPr>
            <p:nvPr/>
          </p:nvSpPr>
          <p:spPr bwMode="auto">
            <a:xfrm>
              <a:off x="2246" y="1555"/>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solidFill>
                    <a:schemeClr val="bg2"/>
                  </a:solidFill>
                </a:rPr>
                <a:t>g</a:t>
              </a:r>
            </a:p>
          </p:txBody>
        </p:sp>
        <p:sp>
          <p:nvSpPr>
            <p:cNvPr id="15389" name="Rectangle 29"/>
            <p:cNvSpPr>
              <a:spLocks noChangeArrowheads="1"/>
            </p:cNvSpPr>
            <p:nvPr/>
          </p:nvSpPr>
          <p:spPr bwMode="auto">
            <a:xfrm>
              <a:off x="2486" y="1555"/>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solidFill>
                    <a:schemeClr val="bg2"/>
                  </a:solidFill>
                </a:rPr>
                <a:t>h</a:t>
              </a:r>
            </a:p>
          </p:txBody>
        </p:sp>
        <p:sp>
          <p:nvSpPr>
            <p:cNvPr id="15390" name="Rectangle 30"/>
            <p:cNvSpPr>
              <a:spLocks noChangeArrowheads="1"/>
            </p:cNvSpPr>
            <p:nvPr/>
          </p:nvSpPr>
          <p:spPr bwMode="auto">
            <a:xfrm>
              <a:off x="1766" y="2083"/>
              <a:ext cx="1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solidFill>
                    <a:schemeClr val="bg2"/>
                  </a:solidFill>
                </a:rPr>
                <a:t>i</a:t>
              </a:r>
            </a:p>
          </p:txBody>
        </p:sp>
        <p:sp>
          <p:nvSpPr>
            <p:cNvPr id="15391" name="Rectangle 31"/>
            <p:cNvSpPr>
              <a:spLocks noChangeArrowheads="1"/>
            </p:cNvSpPr>
            <p:nvPr/>
          </p:nvSpPr>
          <p:spPr bwMode="auto">
            <a:xfrm>
              <a:off x="2006" y="2083"/>
              <a:ext cx="1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solidFill>
                    <a:schemeClr val="bg2"/>
                  </a:solidFill>
                </a:rPr>
                <a:t>j</a:t>
              </a:r>
            </a:p>
          </p:txBody>
        </p:sp>
        <p:sp>
          <p:nvSpPr>
            <p:cNvPr id="15392" name="Rectangle 32"/>
            <p:cNvSpPr>
              <a:spLocks noChangeArrowheads="1"/>
            </p:cNvSpPr>
            <p:nvPr/>
          </p:nvSpPr>
          <p:spPr bwMode="auto">
            <a:xfrm>
              <a:off x="2246" y="2083"/>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solidFill>
                    <a:schemeClr val="bg2"/>
                  </a:solidFill>
                </a:rPr>
                <a:t>k</a:t>
              </a:r>
            </a:p>
          </p:txBody>
        </p:sp>
        <p:sp>
          <p:nvSpPr>
            <p:cNvPr id="15393" name="Rectangle 33"/>
            <p:cNvSpPr>
              <a:spLocks noChangeArrowheads="1"/>
            </p:cNvSpPr>
            <p:nvPr/>
          </p:nvSpPr>
          <p:spPr bwMode="auto">
            <a:xfrm>
              <a:off x="2486" y="2083"/>
              <a:ext cx="1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solidFill>
                    <a:schemeClr val="bg2"/>
                  </a:solidFill>
                </a:rPr>
                <a:t>l</a:t>
              </a:r>
            </a:p>
          </p:txBody>
        </p:sp>
        <p:sp>
          <p:nvSpPr>
            <p:cNvPr id="15394" name="Rectangle 34"/>
            <p:cNvSpPr>
              <a:spLocks noChangeArrowheads="1"/>
            </p:cNvSpPr>
            <p:nvPr/>
          </p:nvSpPr>
          <p:spPr bwMode="auto">
            <a:xfrm>
              <a:off x="912" y="816"/>
              <a:ext cx="4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solidFill>
                    <a:schemeClr val="hlink"/>
                  </a:solidFill>
                </a:rPr>
                <a:t>x[]</a:t>
              </a:r>
            </a:p>
          </p:txBody>
        </p:sp>
      </p:grpSp>
      <p:sp>
        <p:nvSpPr>
          <p:cNvPr id="2" name="Slide Number Placeholder 1"/>
          <p:cNvSpPr>
            <a:spLocks noGrp="1"/>
          </p:cNvSpPr>
          <p:nvPr>
            <p:ph type="sldNum" sz="quarter" idx="12"/>
          </p:nvPr>
        </p:nvSpPr>
        <p:spPr/>
        <p:txBody>
          <a:bodyPr/>
          <a:lstStyle/>
          <a:p>
            <a:fld id="{B6F15528-21DE-4FAA-801E-634DDDAF4B2B}" type="slidenum">
              <a:rPr lang="en-US" smtClean="0"/>
              <a:pPr/>
              <a:t>37</a:t>
            </a:fld>
            <a:endParaRPr lang="en-US"/>
          </a:p>
        </p:txBody>
      </p:sp>
    </p:spTree>
    <p:extLst>
      <p:ext uri="{BB962C8B-B14F-4D97-AF65-F5344CB8AC3E}">
        <p14:creationId xmlns:p14="http://schemas.microsoft.com/office/powerpoint/2010/main" val="144198461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2477655"/>
            <a:ext cx="8675255" cy="3618345"/>
          </a:xfrm>
        </p:spPr>
        <p:txBody>
          <a:bodyPr>
            <a:normAutofit fontScale="92500" lnSpcReduction="10000"/>
          </a:bodyPr>
          <a:lstStyle/>
          <a:p>
            <a:pPr algn="just">
              <a:buClr>
                <a:schemeClr val="tx2"/>
              </a:buClr>
              <a:buFont typeface="Wingdings" pitchFamily="2" charset="2"/>
              <a:buChar char="§"/>
            </a:pPr>
            <a:r>
              <a:rPr lang="en-US" dirty="0"/>
              <a:t>In computing, </a:t>
            </a:r>
            <a:r>
              <a:rPr lang="en-US" b="1" dirty="0"/>
              <a:t>row-major order</a:t>
            </a:r>
            <a:r>
              <a:rPr lang="en-US" dirty="0"/>
              <a:t> and </a:t>
            </a:r>
            <a:r>
              <a:rPr lang="en-US" b="1" dirty="0"/>
              <a:t>column-major order</a:t>
            </a:r>
            <a:r>
              <a:rPr lang="en-US" dirty="0"/>
              <a:t> describe methods for storing multidimensional </a:t>
            </a:r>
            <a:r>
              <a:rPr lang="en-US" dirty="0">
                <a:hlinkClick r:id="rId2" tooltip="Array (computing)"/>
              </a:rPr>
              <a:t>arrays</a:t>
            </a:r>
            <a:r>
              <a:rPr lang="en-US" dirty="0"/>
              <a:t> in linear </a:t>
            </a:r>
            <a:r>
              <a:rPr lang="en-US" dirty="0">
                <a:hlinkClick r:id="rId3" tooltip="RAM"/>
              </a:rPr>
              <a:t>memory</a:t>
            </a:r>
            <a:r>
              <a:rPr lang="en-US" dirty="0"/>
              <a:t>.</a:t>
            </a:r>
            <a:endParaRPr lang="en-US" dirty="0" smtClean="0">
              <a:solidFill>
                <a:schemeClr val="tx1"/>
              </a:solidFill>
            </a:endParaRPr>
          </a:p>
          <a:p>
            <a:pPr algn="just">
              <a:buClr>
                <a:schemeClr val="tx2"/>
              </a:buClr>
              <a:buFont typeface="Wingdings" pitchFamily="2" charset="2"/>
              <a:buChar char="§"/>
            </a:pPr>
            <a:r>
              <a:rPr lang="en-US" dirty="0"/>
              <a:t>Example 3 x 4 array:</a:t>
            </a:r>
          </a:p>
          <a:p>
            <a:pPr marL="457200" lvl="1" indent="0" algn="just">
              <a:buNone/>
            </a:pPr>
            <a:r>
              <a:rPr lang="en-US" dirty="0">
                <a:solidFill>
                  <a:schemeClr val="hlink"/>
                </a:solidFill>
              </a:rPr>
              <a:t>a b c d</a:t>
            </a:r>
          </a:p>
          <a:p>
            <a:pPr marL="457200" lvl="1" indent="0" algn="just">
              <a:buNone/>
            </a:pPr>
            <a:r>
              <a:rPr lang="en-US" dirty="0">
                <a:solidFill>
                  <a:schemeClr val="hlink"/>
                </a:solidFill>
              </a:rPr>
              <a:t>e f g h</a:t>
            </a:r>
          </a:p>
          <a:p>
            <a:pPr marL="457200" lvl="1" indent="0" algn="just">
              <a:buNone/>
            </a:pPr>
            <a:r>
              <a:rPr lang="en-US" dirty="0">
                <a:solidFill>
                  <a:schemeClr val="hlink"/>
                </a:solidFill>
              </a:rPr>
              <a:t>i  j k l</a:t>
            </a:r>
          </a:p>
          <a:p>
            <a:pPr algn="just">
              <a:buClr>
                <a:schemeClr val="tx2"/>
              </a:buClr>
              <a:buFont typeface="Wingdings" pitchFamily="2" charset="2"/>
              <a:buChar char="§"/>
            </a:pPr>
            <a:r>
              <a:rPr lang="en-US" dirty="0"/>
              <a:t>Convert into 1D array y by collecting elements by rows.</a:t>
            </a:r>
          </a:p>
          <a:p>
            <a:pPr algn="just">
              <a:buClr>
                <a:schemeClr val="tx2"/>
              </a:buClr>
              <a:buFont typeface="Wingdings" pitchFamily="2" charset="2"/>
              <a:buChar char="§"/>
            </a:pPr>
            <a:r>
              <a:rPr lang="en-US" dirty="0"/>
              <a:t>Within a row elements are collected from left to right.</a:t>
            </a:r>
          </a:p>
          <a:p>
            <a:pPr algn="just">
              <a:buClr>
                <a:schemeClr val="tx2"/>
              </a:buClr>
              <a:buFont typeface="Wingdings" pitchFamily="2" charset="2"/>
              <a:buChar char="§"/>
            </a:pPr>
            <a:r>
              <a:rPr lang="en-US" dirty="0"/>
              <a:t>Rows are collected from top to bottom.</a:t>
            </a:r>
          </a:p>
          <a:p>
            <a:pPr algn="just">
              <a:buClr>
                <a:schemeClr val="tx2"/>
              </a:buClr>
              <a:buFont typeface="Wingdings" pitchFamily="2" charset="2"/>
              <a:buChar char="§"/>
            </a:pPr>
            <a:r>
              <a:rPr lang="en-US" dirty="0"/>
              <a:t>We get </a:t>
            </a:r>
            <a:r>
              <a:rPr lang="en-US" sz="2800" dirty="0">
                <a:solidFill>
                  <a:schemeClr val="bg1"/>
                </a:solidFill>
              </a:rPr>
              <a:t>y[] =</a:t>
            </a:r>
            <a:r>
              <a:rPr lang="en-US" sz="2800" dirty="0">
                <a:solidFill>
                  <a:schemeClr val="bg2"/>
                </a:solidFill>
              </a:rPr>
              <a:t> </a:t>
            </a:r>
            <a:r>
              <a:rPr lang="en-US" sz="2800" dirty="0">
                <a:solidFill>
                  <a:schemeClr val="hlink"/>
                </a:solidFill>
              </a:rPr>
              <a:t>{a, b, c, d, e, f, g, h, i, j, k, l</a:t>
            </a:r>
            <a:r>
              <a:rPr lang="en-US" sz="2800" dirty="0" smtClean="0">
                <a:solidFill>
                  <a:schemeClr val="hlink"/>
                </a:solidFill>
              </a:rPr>
              <a:t>}</a:t>
            </a:r>
            <a:endParaRPr lang="en-US" sz="2800" dirty="0">
              <a:solidFill>
                <a:schemeClr val="hlink"/>
              </a:solidFill>
            </a:endParaRPr>
          </a:p>
        </p:txBody>
      </p:sp>
      <p:sp>
        <p:nvSpPr>
          <p:cNvPr id="3" name="Title 2"/>
          <p:cNvSpPr>
            <a:spLocks noGrp="1"/>
          </p:cNvSpPr>
          <p:nvPr>
            <p:ph type="title"/>
          </p:nvPr>
        </p:nvSpPr>
        <p:spPr/>
        <p:txBody>
          <a:bodyPr/>
          <a:lstStyle/>
          <a:p>
            <a:r>
              <a:rPr lang="en-US" dirty="0"/>
              <a:t>Row-Major Mapping</a:t>
            </a:r>
          </a:p>
        </p:txBody>
      </p:sp>
      <p:grpSp>
        <p:nvGrpSpPr>
          <p:cNvPr id="4" name="Group 4"/>
          <p:cNvGrpSpPr>
            <a:grpSpLocks/>
          </p:cNvGrpSpPr>
          <p:nvPr/>
        </p:nvGrpSpPr>
        <p:grpSpPr bwMode="auto">
          <a:xfrm>
            <a:off x="685800" y="6378575"/>
            <a:ext cx="7385050" cy="403225"/>
            <a:chOff x="384" y="1244"/>
            <a:chExt cx="4652" cy="254"/>
          </a:xfrm>
        </p:grpSpPr>
        <p:sp>
          <p:nvSpPr>
            <p:cNvPr id="5" name="Rectangle 5"/>
            <p:cNvSpPr>
              <a:spLocks noChangeArrowheads="1"/>
            </p:cNvSpPr>
            <p:nvPr/>
          </p:nvSpPr>
          <p:spPr bwMode="auto">
            <a:xfrm>
              <a:off x="384" y="1248"/>
              <a:ext cx="664" cy="23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Rectangle 6"/>
            <p:cNvSpPr>
              <a:spLocks noChangeArrowheads="1"/>
            </p:cNvSpPr>
            <p:nvPr/>
          </p:nvSpPr>
          <p:spPr bwMode="auto">
            <a:xfrm>
              <a:off x="428" y="1244"/>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solidFill>
                    <a:schemeClr val="bg2"/>
                  </a:solidFill>
                </a:rPr>
                <a:t>row 0</a:t>
              </a:r>
            </a:p>
          </p:txBody>
        </p:sp>
        <p:sp>
          <p:nvSpPr>
            <p:cNvPr id="7" name="Rectangle 7"/>
            <p:cNvSpPr>
              <a:spLocks noChangeArrowheads="1"/>
            </p:cNvSpPr>
            <p:nvPr/>
          </p:nvSpPr>
          <p:spPr bwMode="auto">
            <a:xfrm>
              <a:off x="1012" y="1252"/>
              <a:ext cx="664" cy="23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Rectangle 8"/>
            <p:cNvSpPr>
              <a:spLocks noChangeArrowheads="1"/>
            </p:cNvSpPr>
            <p:nvPr/>
          </p:nvSpPr>
          <p:spPr bwMode="auto">
            <a:xfrm>
              <a:off x="1104" y="1248"/>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dirty="0">
                  <a:solidFill>
                    <a:schemeClr val="bg2"/>
                  </a:solidFill>
                </a:rPr>
                <a:t>row 1</a:t>
              </a:r>
            </a:p>
          </p:txBody>
        </p:sp>
        <p:sp>
          <p:nvSpPr>
            <p:cNvPr id="9" name="Rectangle 9"/>
            <p:cNvSpPr>
              <a:spLocks noChangeArrowheads="1"/>
            </p:cNvSpPr>
            <p:nvPr/>
          </p:nvSpPr>
          <p:spPr bwMode="auto">
            <a:xfrm>
              <a:off x="1684" y="1252"/>
              <a:ext cx="664" cy="23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Rectangle 10"/>
            <p:cNvSpPr>
              <a:spLocks noChangeArrowheads="1"/>
            </p:cNvSpPr>
            <p:nvPr/>
          </p:nvSpPr>
          <p:spPr bwMode="auto">
            <a:xfrm>
              <a:off x="1776" y="1248"/>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solidFill>
                    <a:schemeClr val="bg2"/>
                  </a:solidFill>
                </a:rPr>
                <a:t>row 2</a:t>
              </a:r>
            </a:p>
          </p:txBody>
        </p:sp>
        <p:sp>
          <p:nvSpPr>
            <p:cNvPr id="11" name="Rectangle 11"/>
            <p:cNvSpPr>
              <a:spLocks noChangeArrowheads="1"/>
            </p:cNvSpPr>
            <p:nvPr/>
          </p:nvSpPr>
          <p:spPr bwMode="auto">
            <a:xfrm>
              <a:off x="2356" y="1252"/>
              <a:ext cx="664" cy="23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Rectangle 12"/>
            <p:cNvSpPr>
              <a:spLocks noChangeArrowheads="1"/>
            </p:cNvSpPr>
            <p:nvPr/>
          </p:nvSpPr>
          <p:spPr bwMode="auto">
            <a:xfrm>
              <a:off x="2544" y="1248"/>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solidFill>
                    <a:schemeClr val="bg2"/>
                  </a:solidFill>
                </a:rPr>
                <a:t>…</a:t>
              </a:r>
            </a:p>
          </p:txBody>
        </p:sp>
        <p:sp>
          <p:nvSpPr>
            <p:cNvPr id="13" name="Rectangle 13"/>
            <p:cNvSpPr>
              <a:spLocks noChangeArrowheads="1"/>
            </p:cNvSpPr>
            <p:nvPr/>
          </p:nvSpPr>
          <p:spPr bwMode="auto">
            <a:xfrm>
              <a:off x="3028" y="1252"/>
              <a:ext cx="664" cy="23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Rectangle 14"/>
            <p:cNvSpPr>
              <a:spLocks noChangeArrowheads="1"/>
            </p:cNvSpPr>
            <p:nvPr/>
          </p:nvSpPr>
          <p:spPr bwMode="auto">
            <a:xfrm>
              <a:off x="3120" y="1248"/>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solidFill>
                    <a:schemeClr val="bg2"/>
                  </a:solidFill>
                </a:rPr>
                <a:t>row i</a:t>
              </a:r>
            </a:p>
          </p:txBody>
        </p:sp>
        <p:sp>
          <p:nvSpPr>
            <p:cNvPr id="15" name="Rectangle 15"/>
            <p:cNvSpPr>
              <a:spLocks noChangeArrowheads="1"/>
            </p:cNvSpPr>
            <p:nvPr/>
          </p:nvSpPr>
          <p:spPr bwMode="auto">
            <a:xfrm>
              <a:off x="3700" y="1252"/>
              <a:ext cx="664" cy="23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Rectangle 16"/>
            <p:cNvSpPr>
              <a:spLocks noChangeArrowheads="1"/>
            </p:cNvSpPr>
            <p:nvPr/>
          </p:nvSpPr>
          <p:spPr bwMode="auto">
            <a:xfrm>
              <a:off x="4372" y="1252"/>
              <a:ext cx="664" cy="23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7" name="Slide Number Placeholder 16"/>
          <p:cNvSpPr>
            <a:spLocks noGrp="1"/>
          </p:cNvSpPr>
          <p:nvPr>
            <p:ph type="sldNum" sz="quarter" idx="12"/>
          </p:nvPr>
        </p:nvSpPr>
        <p:spPr/>
        <p:txBody>
          <a:bodyPr/>
          <a:lstStyle/>
          <a:p>
            <a:fld id="{B6F15528-21DE-4FAA-801E-634DDDAF4B2B}" type="slidenum">
              <a:rPr lang="en-US" smtClean="0"/>
              <a:pPr/>
              <a:t>38</a:t>
            </a:fld>
            <a:endParaRPr lang="en-US"/>
          </a:p>
        </p:txBody>
      </p:sp>
    </p:spTree>
    <p:extLst>
      <p:ext uri="{BB962C8B-B14F-4D97-AF65-F5344CB8AC3E}">
        <p14:creationId xmlns:p14="http://schemas.microsoft.com/office/powerpoint/2010/main" val="141183530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483504"/>
            <a:ext cx="8363527" cy="3450696"/>
          </a:xfrm>
        </p:spPr>
        <p:txBody>
          <a:bodyPr/>
          <a:lstStyle/>
          <a:p>
            <a:pPr>
              <a:buClr>
                <a:schemeClr val="tx2"/>
              </a:buClr>
              <a:buFont typeface="Wingdings" pitchFamily="2" charset="2"/>
              <a:buChar char="§"/>
            </a:pPr>
            <a:r>
              <a:rPr lang="en-US" dirty="0">
                <a:solidFill>
                  <a:schemeClr val="tx1"/>
                </a:solidFill>
              </a:rPr>
              <a:t>assume</a:t>
            </a:r>
            <a:r>
              <a:rPr lang="en-US" dirty="0">
                <a:solidFill>
                  <a:schemeClr val="bg2"/>
                </a:solidFill>
              </a:rPr>
              <a:t> </a:t>
            </a:r>
            <a:r>
              <a:rPr lang="en-US" dirty="0">
                <a:solidFill>
                  <a:schemeClr val="hlink"/>
                </a:solidFill>
              </a:rPr>
              <a:t>x</a:t>
            </a:r>
            <a:r>
              <a:rPr lang="en-US" dirty="0">
                <a:solidFill>
                  <a:schemeClr val="bg2"/>
                </a:solidFill>
              </a:rPr>
              <a:t> </a:t>
            </a:r>
            <a:r>
              <a:rPr lang="en-US" dirty="0">
                <a:solidFill>
                  <a:schemeClr val="tx1"/>
                </a:solidFill>
              </a:rPr>
              <a:t>has</a:t>
            </a:r>
            <a:r>
              <a:rPr lang="en-US" dirty="0">
                <a:solidFill>
                  <a:schemeClr val="bg2"/>
                </a:solidFill>
              </a:rPr>
              <a:t> </a:t>
            </a:r>
            <a:r>
              <a:rPr lang="en-US" dirty="0">
                <a:solidFill>
                  <a:schemeClr val="hlink"/>
                </a:solidFill>
              </a:rPr>
              <a:t>r </a:t>
            </a:r>
            <a:r>
              <a:rPr lang="en-US" dirty="0">
                <a:solidFill>
                  <a:schemeClr val="tx1"/>
                </a:solidFill>
              </a:rPr>
              <a:t>rows and</a:t>
            </a:r>
            <a:r>
              <a:rPr lang="en-US" dirty="0">
                <a:solidFill>
                  <a:schemeClr val="bg2"/>
                </a:solidFill>
              </a:rPr>
              <a:t> </a:t>
            </a:r>
            <a:r>
              <a:rPr lang="en-US" dirty="0">
                <a:solidFill>
                  <a:schemeClr val="hlink"/>
                </a:solidFill>
              </a:rPr>
              <a:t>c </a:t>
            </a:r>
            <a:r>
              <a:rPr lang="en-US" dirty="0">
                <a:solidFill>
                  <a:schemeClr val="tx1"/>
                </a:solidFill>
              </a:rPr>
              <a:t>columns</a:t>
            </a:r>
          </a:p>
          <a:p>
            <a:pPr>
              <a:buClr>
                <a:schemeClr val="tx2"/>
              </a:buClr>
              <a:buFont typeface="Wingdings" pitchFamily="2" charset="2"/>
              <a:buChar char="§"/>
            </a:pPr>
            <a:r>
              <a:rPr lang="en-US" dirty="0">
                <a:solidFill>
                  <a:schemeClr val="tx1"/>
                </a:solidFill>
              </a:rPr>
              <a:t>each row has </a:t>
            </a:r>
            <a:r>
              <a:rPr lang="en-US" dirty="0">
                <a:solidFill>
                  <a:schemeClr val="hlink"/>
                </a:solidFill>
              </a:rPr>
              <a:t>c</a:t>
            </a:r>
            <a:r>
              <a:rPr lang="en-US" dirty="0">
                <a:solidFill>
                  <a:schemeClr val="bg2"/>
                </a:solidFill>
              </a:rPr>
              <a:t> </a:t>
            </a:r>
            <a:r>
              <a:rPr lang="en-US" dirty="0">
                <a:solidFill>
                  <a:schemeClr val="tx1"/>
                </a:solidFill>
              </a:rPr>
              <a:t>elements</a:t>
            </a:r>
          </a:p>
          <a:p>
            <a:pPr>
              <a:buClr>
                <a:schemeClr val="tx2"/>
              </a:buClr>
              <a:buFont typeface="Wingdings" pitchFamily="2" charset="2"/>
              <a:buChar char="§"/>
            </a:pPr>
            <a:r>
              <a:rPr lang="en-US" dirty="0">
                <a:solidFill>
                  <a:schemeClr val="hlink"/>
                </a:solidFill>
              </a:rPr>
              <a:t>i </a:t>
            </a:r>
            <a:r>
              <a:rPr lang="en-US" dirty="0">
                <a:solidFill>
                  <a:schemeClr val="tx1"/>
                </a:solidFill>
              </a:rPr>
              <a:t>rows to the left of row </a:t>
            </a:r>
            <a:r>
              <a:rPr lang="en-US" dirty="0">
                <a:solidFill>
                  <a:schemeClr val="hlink"/>
                </a:solidFill>
              </a:rPr>
              <a:t>i</a:t>
            </a:r>
          </a:p>
          <a:p>
            <a:pPr>
              <a:buClr>
                <a:schemeClr val="tx2"/>
              </a:buClr>
              <a:buFont typeface="Wingdings" pitchFamily="2" charset="2"/>
              <a:buChar char="§"/>
            </a:pPr>
            <a:r>
              <a:rPr lang="en-US" dirty="0">
                <a:solidFill>
                  <a:schemeClr val="tx1"/>
                </a:solidFill>
              </a:rPr>
              <a:t>so </a:t>
            </a:r>
            <a:r>
              <a:rPr lang="en-US" dirty="0" err="1">
                <a:solidFill>
                  <a:schemeClr val="hlink"/>
                </a:solidFill>
              </a:rPr>
              <a:t>ic</a:t>
            </a:r>
            <a:r>
              <a:rPr lang="en-US" dirty="0">
                <a:solidFill>
                  <a:schemeClr val="hlink"/>
                </a:solidFill>
              </a:rPr>
              <a:t> </a:t>
            </a:r>
            <a:r>
              <a:rPr lang="en-US" dirty="0">
                <a:solidFill>
                  <a:schemeClr val="tx1"/>
                </a:solidFill>
              </a:rPr>
              <a:t>elements to the left of </a:t>
            </a:r>
            <a:r>
              <a:rPr lang="en-US" dirty="0">
                <a:solidFill>
                  <a:schemeClr val="hlink"/>
                </a:solidFill>
              </a:rPr>
              <a:t>x[i][0]</a:t>
            </a:r>
          </a:p>
          <a:p>
            <a:pPr>
              <a:buClr>
                <a:schemeClr val="tx2"/>
              </a:buClr>
              <a:buFont typeface="Wingdings" pitchFamily="2" charset="2"/>
              <a:buChar char="§"/>
            </a:pPr>
            <a:r>
              <a:rPr lang="en-US" dirty="0">
                <a:solidFill>
                  <a:schemeClr val="tx1"/>
                </a:solidFill>
              </a:rPr>
              <a:t>so</a:t>
            </a:r>
            <a:r>
              <a:rPr lang="en-US" dirty="0">
                <a:solidFill>
                  <a:schemeClr val="hlink"/>
                </a:solidFill>
              </a:rPr>
              <a:t> x[i][j] </a:t>
            </a:r>
            <a:r>
              <a:rPr lang="en-US" dirty="0">
                <a:solidFill>
                  <a:schemeClr val="tx1"/>
                </a:solidFill>
              </a:rPr>
              <a:t>is mapped to position </a:t>
            </a:r>
          </a:p>
          <a:p>
            <a:pPr marL="457200" lvl="1" indent="0">
              <a:buNone/>
            </a:pPr>
            <a:r>
              <a:rPr lang="en-US" sz="3200" dirty="0" err="1">
                <a:solidFill>
                  <a:schemeClr val="hlink"/>
                </a:solidFill>
              </a:rPr>
              <a:t>ic</a:t>
            </a:r>
            <a:r>
              <a:rPr lang="en-US" sz="3200" dirty="0">
                <a:solidFill>
                  <a:schemeClr val="hlink"/>
                </a:solidFill>
              </a:rPr>
              <a:t> + j</a:t>
            </a:r>
            <a:r>
              <a:rPr lang="en-US" sz="3200" dirty="0"/>
              <a:t> </a:t>
            </a:r>
            <a:r>
              <a:rPr lang="en-US" sz="3200" dirty="0">
                <a:solidFill>
                  <a:schemeClr val="tx1"/>
                </a:solidFill>
              </a:rPr>
              <a:t>of the 1D array</a:t>
            </a:r>
          </a:p>
          <a:p>
            <a:pPr>
              <a:buFont typeface="Wingdings" pitchFamily="2" charset="2"/>
              <a:buChar char="§"/>
            </a:pPr>
            <a:endParaRPr lang="en-US" dirty="0"/>
          </a:p>
        </p:txBody>
      </p:sp>
      <p:sp>
        <p:nvSpPr>
          <p:cNvPr id="3" name="Title 2"/>
          <p:cNvSpPr>
            <a:spLocks noGrp="1"/>
          </p:cNvSpPr>
          <p:nvPr>
            <p:ph type="title"/>
          </p:nvPr>
        </p:nvSpPr>
        <p:spPr/>
        <p:txBody>
          <a:bodyPr/>
          <a:lstStyle/>
          <a:p>
            <a:r>
              <a:rPr lang="en-US" dirty="0"/>
              <a:t>Locating Element</a:t>
            </a:r>
            <a:r>
              <a:rPr lang="en-US" dirty="0">
                <a:solidFill>
                  <a:schemeClr val="hlink"/>
                </a:solidFill>
              </a:rPr>
              <a:t> x[i][j]</a:t>
            </a:r>
            <a:endParaRPr lang="en-US" dirty="0"/>
          </a:p>
        </p:txBody>
      </p:sp>
      <p:grpSp>
        <p:nvGrpSpPr>
          <p:cNvPr id="23" name="Group 22"/>
          <p:cNvGrpSpPr>
            <a:grpSpLocks/>
          </p:cNvGrpSpPr>
          <p:nvPr/>
        </p:nvGrpSpPr>
        <p:grpSpPr bwMode="auto">
          <a:xfrm>
            <a:off x="533400" y="2346325"/>
            <a:ext cx="7461250" cy="930275"/>
            <a:chOff x="336" y="912"/>
            <a:chExt cx="4700" cy="586"/>
          </a:xfrm>
        </p:grpSpPr>
        <p:grpSp>
          <p:nvGrpSpPr>
            <p:cNvPr id="24" name="Group 16"/>
            <p:cNvGrpSpPr>
              <a:grpSpLocks/>
            </p:cNvGrpSpPr>
            <p:nvPr/>
          </p:nvGrpSpPr>
          <p:grpSpPr bwMode="auto">
            <a:xfrm>
              <a:off x="384" y="1244"/>
              <a:ext cx="4652" cy="254"/>
              <a:chOff x="384" y="1244"/>
              <a:chExt cx="4652" cy="254"/>
            </a:xfrm>
          </p:grpSpPr>
          <p:sp>
            <p:nvSpPr>
              <p:cNvPr id="30" name="Rectangle 4"/>
              <p:cNvSpPr>
                <a:spLocks noChangeArrowheads="1"/>
              </p:cNvSpPr>
              <p:nvPr/>
            </p:nvSpPr>
            <p:spPr bwMode="auto">
              <a:xfrm>
                <a:off x="384" y="1248"/>
                <a:ext cx="664" cy="23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Rectangle 5"/>
              <p:cNvSpPr>
                <a:spLocks noChangeArrowheads="1"/>
              </p:cNvSpPr>
              <p:nvPr/>
            </p:nvSpPr>
            <p:spPr bwMode="auto">
              <a:xfrm>
                <a:off x="428" y="1244"/>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solidFill>
                      <a:schemeClr val="bg2"/>
                    </a:solidFill>
                  </a:rPr>
                  <a:t>row 0</a:t>
                </a:r>
              </a:p>
            </p:txBody>
          </p:sp>
          <p:sp>
            <p:nvSpPr>
              <p:cNvPr id="32" name="Rectangle 6"/>
              <p:cNvSpPr>
                <a:spLocks noChangeArrowheads="1"/>
              </p:cNvSpPr>
              <p:nvPr/>
            </p:nvSpPr>
            <p:spPr bwMode="auto">
              <a:xfrm>
                <a:off x="1012" y="1252"/>
                <a:ext cx="664" cy="23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Rectangle 7"/>
              <p:cNvSpPr>
                <a:spLocks noChangeArrowheads="1"/>
              </p:cNvSpPr>
              <p:nvPr/>
            </p:nvSpPr>
            <p:spPr bwMode="auto">
              <a:xfrm>
                <a:off x="1104" y="1248"/>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solidFill>
                      <a:schemeClr val="bg2"/>
                    </a:solidFill>
                  </a:rPr>
                  <a:t>row 1</a:t>
                </a:r>
              </a:p>
            </p:txBody>
          </p:sp>
          <p:sp>
            <p:nvSpPr>
              <p:cNvPr id="34" name="Rectangle 8"/>
              <p:cNvSpPr>
                <a:spLocks noChangeArrowheads="1"/>
              </p:cNvSpPr>
              <p:nvPr/>
            </p:nvSpPr>
            <p:spPr bwMode="auto">
              <a:xfrm>
                <a:off x="1684" y="1252"/>
                <a:ext cx="664" cy="23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Rectangle 9"/>
              <p:cNvSpPr>
                <a:spLocks noChangeArrowheads="1"/>
              </p:cNvSpPr>
              <p:nvPr/>
            </p:nvSpPr>
            <p:spPr bwMode="auto">
              <a:xfrm>
                <a:off x="1776" y="1248"/>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solidFill>
                      <a:schemeClr val="bg2"/>
                    </a:solidFill>
                  </a:rPr>
                  <a:t>row 2</a:t>
                </a:r>
              </a:p>
            </p:txBody>
          </p:sp>
          <p:sp>
            <p:nvSpPr>
              <p:cNvPr id="36" name="Rectangle 10"/>
              <p:cNvSpPr>
                <a:spLocks noChangeArrowheads="1"/>
              </p:cNvSpPr>
              <p:nvPr/>
            </p:nvSpPr>
            <p:spPr bwMode="auto">
              <a:xfrm>
                <a:off x="2356" y="1252"/>
                <a:ext cx="664" cy="23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Rectangle 11"/>
              <p:cNvSpPr>
                <a:spLocks noChangeArrowheads="1"/>
              </p:cNvSpPr>
              <p:nvPr/>
            </p:nvSpPr>
            <p:spPr bwMode="auto">
              <a:xfrm>
                <a:off x="2544" y="1248"/>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solidFill>
                      <a:schemeClr val="bg2"/>
                    </a:solidFill>
                  </a:rPr>
                  <a:t>…</a:t>
                </a:r>
              </a:p>
            </p:txBody>
          </p:sp>
          <p:sp>
            <p:nvSpPr>
              <p:cNvPr id="38" name="Rectangle 12"/>
              <p:cNvSpPr>
                <a:spLocks noChangeArrowheads="1"/>
              </p:cNvSpPr>
              <p:nvPr/>
            </p:nvSpPr>
            <p:spPr bwMode="auto">
              <a:xfrm>
                <a:off x="3028" y="1252"/>
                <a:ext cx="664" cy="23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Rectangle 13"/>
              <p:cNvSpPr>
                <a:spLocks noChangeArrowheads="1"/>
              </p:cNvSpPr>
              <p:nvPr/>
            </p:nvSpPr>
            <p:spPr bwMode="auto">
              <a:xfrm>
                <a:off x="3120" y="1248"/>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solidFill>
                      <a:schemeClr val="bg2"/>
                    </a:solidFill>
                  </a:rPr>
                  <a:t>row i</a:t>
                </a:r>
              </a:p>
            </p:txBody>
          </p:sp>
          <p:sp>
            <p:nvSpPr>
              <p:cNvPr id="40" name="Rectangle 14"/>
              <p:cNvSpPr>
                <a:spLocks noChangeArrowheads="1"/>
              </p:cNvSpPr>
              <p:nvPr/>
            </p:nvSpPr>
            <p:spPr bwMode="auto">
              <a:xfrm>
                <a:off x="3700" y="1252"/>
                <a:ext cx="664" cy="23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Rectangle 15"/>
              <p:cNvSpPr>
                <a:spLocks noChangeArrowheads="1"/>
              </p:cNvSpPr>
              <p:nvPr/>
            </p:nvSpPr>
            <p:spPr bwMode="auto">
              <a:xfrm>
                <a:off x="4372" y="1252"/>
                <a:ext cx="664" cy="23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5" name="Text Box 17"/>
            <p:cNvSpPr txBox="1">
              <a:spLocks noChangeArrowheads="1"/>
            </p:cNvSpPr>
            <p:nvPr/>
          </p:nvSpPr>
          <p:spPr bwMode="auto">
            <a:xfrm>
              <a:off x="336" y="912"/>
              <a:ext cx="19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dirty="0"/>
                <a:t>0</a:t>
              </a:r>
            </a:p>
          </p:txBody>
        </p:sp>
        <p:sp>
          <p:nvSpPr>
            <p:cNvPr id="26" name="Text Box 18"/>
            <p:cNvSpPr txBox="1">
              <a:spLocks noChangeArrowheads="1"/>
            </p:cNvSpPr>
            <p:nvPr/>
          </p:nvSpPr>
          <p:spPr bwMode="auto">
            <a:xfrm>
              <a:off x="960" y="912"/>
              <a:ext cx="19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dirty="0"/>
                <a:t>c</a:t>
              </a:r>
            </a:p>
          </p:txBody>
        </p:sp>
        <p:sp>
          <p:nvSpPr>
            <p:cNvPr id="27" name="Text Box 19"/>
            <p:cNvSpPr txBox="1">
              <a:spLocks noChangeArrowheads="1"/>
            </p:cNvSpPr>
            <p:nvPr/>
          </p:nvSpPr>
          <p:spPr bwMode="auto">
            <a:xfrm>
              <a:off x="1584" y="912"/>
              <a:ext cx="38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dirty="0"/>
                <a:t>2c</a:t>
              </a:r>
            </a:p>
          </p:txBody>
        </p:sp>
        <p:sp>
          <p:nvSpPr>
            <p:cNvPr id="28" name="Text Box 20"/>
            <p:cNvSpPr txBox="1">
              <a:spLocks noChangeArrowheads="1"/>
            </p:cNvSpPr>
            <p:nvPr/>
          </p:nvSpPr>
          <p:spPr bwMode="auto">
            <a:xfrm>
              <a:off x="2304" y="912"/>
              <a:ext cx="33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dirty="0"/>
                <a:t>3c</a:t>
              </a:r>
            </a:p>
          </p:txBody>
        </p:sp>
        <p:sp>
          <p:nvSpPr>
            <p:cNvPr id="29" name="Text Box 21"/>
            <p:cNvSpPr txBox="1">
              <a:spLocks noChangeArrowheads="1"/>
            </p:cNvSpPr>
            <p:nvPr/>
          </p:nvSpPr>
          <p:spPr bwMode="auto">
            <a:xfrm>
              <a:off x="3024" y="912"/>
              <a:ext cx="43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dirty="0" err="1"/>
                <a:t>ic</a:t>
              </a:r>
              <a:endParaRPr lang="en-US" dirty="0"/>
            </a:p>
          </p:txBody>
        </p:sp>
      </p:grpSp>
      <p:sp>
        <p:nvSpPr>
          <p:cNvPr id="4" name="Slide Number Placeholder 3"/>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30217002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a:xfrm>
            <a:off x="48154" y="1981200"/>
            <a:ext cx="8783324" cy="3450696"/>
          </a:xfrm>
          <a:noFill/>
          <a:ln/>
        </p:spPr>
        <p:txBody>
          <a:bodyPr lIns="92075" tIns="46038" rIns="92075" bIns="46038"/>
          <a:lstStyle/>
          <a:p>
            <a:pPr>
              <a:buFont typeface="Wingdings" pitchFamily="2" charset="2"/>
              <a:buChar char="§"/>
            </a:pPr>
            <a:r>
              <a:rPr lang="en-US" dirty="0"/>
              <a:t>An </a:t>
            </a:r>
            <a:r>
              <a:rPr lang="en-US" i="1" dirty="0"/>
              <a:t>array</a:t>
            </a:r>
            <a:r>
              <a:rPr lang="en-US" dirty="0"/>
              <a:t> is an ordered list of values</a:t>
            </a:r>
          </a:p>
        </p:txBody>
      </p:sp>
      <p:sp>
        <p:nvSpPr>
          <p:cNvPr id="12290" name="Rectangle 2"/>
          <p:cNvSpPr>
            <a:spLocks noGrp="1" noChangeArrowheads="1"/>
          </p:cNvSpPr>
          <p:nvPr>
            <p:ph type="title"/>
          </p:nvPr>
        </p:nvSpPr>
        <p:spPr>
          <a:noFill/>
          <a:ln/>
        </p:spPr>
        <p:txBody>
          <a:bodyPr lIns="92075" tIns="46038" rIns="92075" bIns="46038"/>
          <a:lstStyle/>
          <a:p>
            <a:r>
              <a:rPr lang="en-US" dirty="0"/>
              <a:t>Arrays</a:t>
            </a:r>
          </a:p>
        </p:txBody>
      </p:sp>
      <p:sp>
        <p:nvSpPr>
          <p:cNvPr id="12292" name="Rectangle 4"/>
          <p:cNvSpPr>
            <a:spLocks noChangeArrowheads="1"/>
          </p:cNvSpPr>
          <p:nvPr/>
        </p:nvSpPr>
        <p:spPr bwMode="auto">
          <a:xfrm>
            <a:off x="2138992" y="3423894"/>
            <a:ext cx="5785808"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r>
              <a:rPr lang="en-US" sz="2400" b="0" dirty="0">
                <a:solidFill>
                  <a:schemeClr val="tx1"/>
                </a:solidFill>
                <a:latin typeface="Times New Roman" pitchFamily="18" charset="0"/>
              </a:rPr>
              <a:t>0     1     2     3     4     5     6     7     8     9</a:t>
            </a:r>
          </a:p>
        </p:txBody>
      </p:sp>
      <p:grpSp>
        <p:nvGrpSpPr>
          <p:cNvPr id="12311" name="Group 23"/>
          <p:cNvGrpSpPr>
            <a:grpSpLocks/>
          </p:cNvGrpSpPr>
          <p:nvPr/>
        </p:nvGrpSpPr>
        <p:grpSpPr bwMode="auto">
          <a:xfrm>
            <a:off x="1981201" y="3856037"/>
            <a:ext cx="5354654" cy="714375"/>
            <a:chOff x="1829" y="2112"/>
            <a:chExt cx="3389" cy="450"/>
          </a:xfrm>
        </p:grpSpPr>
        <p:grpSp>
          <p:nvGrpSpPr>
            <p:cNvPr id="12294" name="Group 6"/>
            <p:cNvGrpSpPr>
              <a:grpSpLocks/>
            </p:cNvGrpSpPr>
            <p:nvPr/>
          </p:nvGrpSpPr>
          <p:grpSpPr bwMode="auto">
            <a:xfrm>
              <a:off x="1829" y="2112"/>
              <a:ext cx="3389" cy="450"/>
              <a:chOff x="1533" y="3128"/>
              <a:chExt cx="3389" cy="450"/>
            </a:xfrm>
          </p:grpSpPr>
          <p:sp>
            <p:nvSpPr>
              <p:cNvPr id="12295" name="Rectangle 7"/>
              <p:cNvSpPr>
                <a:spLocks noChangeArrowheads="1"/>
              </p:cNvSpPr>
              <p:nvPr/>
            </p:nvSpPr>
            <p:spPr bwMode="auto">
              <a:xfrm>
                <a:off x="1533" y="3132"/>
                <a:ext cx="3389" cy="442"/>
              </a:xfrm>
              <a:prstGeom prst="rect">
                <a:avLst/>
              </a:prstGeom>
              <a:solidFill>
                <a:srgbClr val="F5E985"/>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6" name="Rectangle 8"/>
              <p:cNvSpPr>
                <a:spLocks noChangeArrowheads="1"/>
              </p:cNvSpPr>
              <p:nvPr/>
            </p:nvSpPr>
            <p:spPr bwMode="auto">
              <a:xfrm>
                <a:off x="1888" y="3132"/>
                <a:ext cx="333" cy="442"/>
              </a:xfrm>
              <a:prstGeom prst="rect">
                <a:avLst/>
              </a:prstGeom>
              <a:solidFill>
                <a:srgbClr val="F5E985"/>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7" name="Rectangle 9"/>
              <p:cNvSpPr>
                <a:spLocks noChangeArrowheads="1"/>
              </p:cNvSpPr>
              <p:nvPr/>
            </p:nvSpPr>
            <p:spPr bwMode="auto">
              <a:xfrm>
                <a:off x="2543" y="3132"/>
                <a:ext cx="333" cy="442"/>
              </a:xfrm>
              <a:prstGeom prst="rect">
                <a:avLst/>
              </a:prstGeom>
              <a:solidFill>
                <a:srgbClr val="F5E985"/>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8" name="Rectangle 10"/>
              <p:cNvSpPr>
                <a:spLocks noChangeArrowheads="1"/>
              </p:cNvSpPr>
              <p:nvPr/>
            </p:nvSpPr>
            <p:spPr bwMode="auto">
              <a:xfrm>
                <a:off x="3225" y="3132"/>
                <a:ext cx="333" cy="442"/>
              </a:xfrm>
              <a:prstGeom prst="rect">
                <a:avLst/>
              </a:prstGeom>
              <a:solidFill>
                <a:srgbClr val="F5E985"/>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9" name="Rectangle 11"/>
              <p:cNvSpPr>
                <a:spLocks noChangeArrowheads="1"/>
              </p:cNvSpPr>
              <p:nvPr/>
            </p:nvSpPr>
            <p:spPr bwMode="auto">
              <a:xfrm>
                <a:off x="3893" y="3132"/>
                <a:ext cx="333" cy="442"/>
              </a:xfrm>
              <a:prstGeom prst="rect">
                <a:avLst/>
              </a:prstGeom>
              <a:solidFill>
                <a:srgbClr val="F5E985"/>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0" name="Line 12"/>
              <p:cNvSpPr>
                <a:spLocks noChangeShapeType="1"/>
              </p:cNvSpPr>
              <p:nvPr/>
            </p:nvSpPr>
            <p:spPr bwMode="auto">
              <a:xfrm>
                <a:off x="4571" y="3128"/>
                <a:ext cx="0" cy="4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2301" name="Rectangle 13"/>
            <p:cNvSpPr>
              <a:spLocks noChangeArrowheads="1"/>
            </p:cNvSpPr>
            <p:nvPr/>
          </p:nvSpPr>
          <p:spPr bwMode="auto">
            <a:xfrm>
              <a:off x="1860" y="2200"/>
              <a:ext cx="33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2400" b="0" dirty="0">
                  <a:solidFill>
                    <a:schemeClr val="tx1"/>
                  </a:solidFill>
                  <a:latin typeface="Times New Roman" pitchFamily="18" charset="0"/>
                </a:rPr>
                <a:t>79   87   94   82   67   98   87   81   74   91</a:t>
              </a:r>
            </a:p>
          </p:txBody>
        </p:sp>
      </p:grpSp>
      <p:sp>
        <p:nvSpPr>
          <p:cNvPr id="12302" name="Text Box 14"/>
          <p:cNvSpPr txBox="1">
            <a:spLocks noChangeArrowheads="1"/>
          </p:cNvSpPr>
          <p:nvPr/>
        </p:nvSpPr>
        <p:spPr bwMode="auto">
          <a:xfrm>
            <a:off x="1052512" y="5076825"/>
            <a:ext cx="685475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dirty="0">
                <a:solidFill>
                  <a:schemeClr val="tx2"/>
                </a:solidFill>
                <a:latin typeface="Arial Unicode MS" pitchFamily="34" charset="-128"/>
              </a:rPr>
              <a:t>An array of size N is indexed from zero to N-1</a:t>
            </a:r>
          </a:p>
        </p:txBody>
      </p:sp>
      <p:grpSp>
        <p:nvGrpSpPr>
          <p:cNvPr id="12303" name="Group 15"/>
          <p:cNvGrpSpPr>
            <a:grpSpLocks/>
          </p:cNvGrpSpPr>
          <p:nvPr/>
        </p:nvGrpSpPr>
        <p:grpSpPr bwMode="auto">
          <a:xfrm>
            <a:off x="678576" y="2562225"/>
            <a:ext cx="2057180" cy="1919287"/>
            <a:chOff x="686" y="1345"/>
            <a:chExt cx="1093" cy="1209"/>
          </a:xfrm>
        </p:grpSpPr>
        <p:sp>
          <p:nvSpPr>
            <p:cNvPr id="12304" name="Rectangle 16"/>
            <p:cNvSpPr>
              <a:spLocks noChangeArrowheads="1"/>
            </p:cNvSpPr>
            <p:nvPr/>
          </p:nvSpPr>
          <p:spPr bwMode="auto">
            <a:xfrm>
              <a:off x="864" y="2304"/>
              <a:ext cx="69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solidFill>
                    <a:schemeClr val="tx1"/>
                  </a:solidFill>
                  <a:latin typeface="Courier New" pitchFamily="49" charset="0"/>
                </a:rPr>
                <a:t>scores</a:t>
              </a:r>
            </a:p>
          </p:txBody>
        </p:sp>
        <p:sp>
          <p:nvSpPr>
            <p:cNvPr id="12305" name="Text Box 17"/>
            <p:cNvSpPr txBox="1">
              <a:spLocks noChangeArrowheads="1"/>
            </p:cNvSpPr>
            <p:nvPr/>
          </p:nvSpPr>
          <p:spPr bwMode="auto">
            <a:xfrm>
              <a:off x="686" y="1345"/>
              <a:ext cx="1093"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dirty="0">
                  <a:solidFill>
                    <a:schemeClr val="tx2"/>
                  </a:solidFill>
                  <a:latin typeface="Arial Unicode MS" pitchFamily="34" charset="-128"/>
                </a:rPr>
                <a:t>The entire array</a:t>
              </a:r>
            </a:p>
            <a:p>
              <a:pPr algn="ctr"/>
              <a:r>
                <a:rPr lang="en-US" dirty="0">
                  <a:solidFill>
                    <a:schemeClr val="tx2"/>
                  </a:solidFill>
                  <a:latin typeface="Arial Unicode MS" pitchFamily="34" charset="-128"/>
                </a:rPr>
                <a:t>has a single name</a:t>
              </a:r>
            </a:p>
          </p:txBody>
        </p:sp>
        <p:sp>
          <p:nvSpPr>
            <p:cNvPr id="12306" name="Line 18"/>
            <p:cNvSpPr>
              <a:spLocks noChangeShapeType="1"/>
            </p:cNvSpPr>
            <p:nvPr/>
          </p:nvSpPr>
          <p:spPr bwMode="auto">
            <a:xfrm>
              <a:off x="1200" y="1824"/>
              <a:ext cx="0" cy="480"/>
            </a:xfrm>
            <a:prstGeom prst="line">
              <a:avLst/>
            </a:prstGeom>
            <a:noFill/>
            <a:ln w="38100">
              <a:solidFill>
                <a:srgbClr val="FF0000"/>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307" name="Group 19"/>
          <p:cNvGrpSpPr>
            <a:grpSpLocks/>
          </p:cNvGrpSpPr>
          <p:nvPr/>
        </p:nvGrpSpPr>
        <p:grpSpPr bwMode="auto">
          <a:xfrm>
            <a:off x="3880244" y="2560637"/>
            <a:ext cx="3455611" cy="836613"/>
            <a:chOff x="2382" y="1393"/>
            <a:chExt cx="1836" cy="527"/>
          </a:xfrm>
        </p:grpSpPr>
        <p:sp>
          <p:nvSpPr>
            <p:cNvPr id="12308" name="Text Box 20"/>
            <p:cNvSpPr txBox="1">
              <a:spLocks noChangeArrowheads="1"/>
            </p:cNvSpPr>
            <p:nvPr/>
          </p:nvSpPr>
          <p:spPr bwMode="auto">
            <a:xfrm>
              <a:off x="2382" y="1393"/>
              <a:ext cx="183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dirty="0">
                  <a:solidFill>
                    <a:schemeClr val="tx2"/>
                  </a:solidFill>
                  <a:latin typeface="Arial Unicode MS" pitchFamily="34" charset="-128"/>
                </a:rPr>
                <a:t>Each value has a numeric </a:t>
              </a:r>
              <a:r>
                <a:rPr lang="en-US" i="1" dirty="0">
                  <a:solidFill>
                    <a:schemeClr val="tx2"/>
                  </a:solidFill>
                  <a:latin typeface="Arial Unicode MS" pitchFamily="34" charset="-128"/>
                </a:rPr>
                <a:t>index</a:t>
              </a:r>
            </a:p>
          </p:txBody>
        </p:sp>
        <p:sp>
          <p:nvSpPr>
            <p:cNvPr id="12309" name="Line 21"/>
            <p:cNvSpPr>
              <a:spLocks noChangeShapeType="1"/>
            </p:cNvSpPr>
            <p:nvPr/>
          </p:nvSpPr>
          <p:spPr bwMode="auto">
            <a:xfrm flipH="1">
              <a:off x="3264" y="1632"/>
              <a:ext cx="336" cy="288"/>
            </a:xfrm>
            <a:prstGeom prst="line">
              <a:avLst/>
            </a:prstGeom>
            <a:noFill/>
            <a:ln w="38100">
              <a:solidFill>
                <a:srgbClr val="FF0000"/>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2310" name="Text Box 22"/>
          <p:cNvSpPr txBox="1">
            <a:spLocks noChangeArrowheads="1"/>
          </p:cNvSpPr>
          <p:nvPr/>
        </p:nvSpPr>
        <p:spPr bwMode="auto">
          <a:xfrm>
            <a:off x="604837" y="5686425"/>
            <a:ext cx="822683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dirty="0">
                <a:solidFill>
                  <a:schemeClr val="tx2"/>
                </a:solidFill>
                <a:latin typeface="Arial Unicode MS" pitchFamily="34" charset="-128"/>
              </a:rPr>
              <a:t>This array holds 10 values that are indexed from 0 to 9</a:t>
            </a:r>
          </a:p>
        </p:txBody>
      </p:sp>
      <p:sp>
        <p:nvSpPr>
          <p:cNvPr id="2" name="Slide Number Placeholder 1"/>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18177306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Space Overhead</a:t>
            </a:r>
          </a:p>
        </p:txBody>
      </p:sp>
      <p:grpSp>
        <p:nvGrpSpPr>
          <p:cNvPr id="4" name="Group 16"/>
          <p:cNvGrpSpPr>
            <a:grpSpLocks/>
          </p:cNvGrpSpPr>
          <p:nvPr/>
        </p:nvGrpSpPr>
        <p:grpSpPr bwMode="auto">
          <a:xfrm>
            <a:off x="539750" y="2803525"/>
            <a:ext cx="7454900" cy="396875"/>
            <a:chOff x="340" y="1248"/>
            <a:chExt cx="4696" cy="250"/>
          </a:xfrm>
        </p:grpSpPr>
        <p:sp>
          <p:nvSpPr>
            <p:cNvPr id="5" name="Rectangle 4"/>
            <p:cNvSpPr>
              <a:spLocks noChangeArrowheads="1"/>
            </p:cNvSpPr>
            <p:nvPr/>
          </p:nvSpPr>
          <p:spPr bwMode="auto">
            <a:xfrm>
              <a:off x="340" y="1252"/>
              <a:ext cx="664" cy="23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Rectangle 5"/>
            <p:cNvSpPr>
              <a:spLocks noChangeArrowheads="1"/>
            </p:cNvSpPr>
            <p:nvPr/>
          </p:nvSpPr>
          <p:spPr bwMode="auto">
            <a:xfrm>
              <a:off x="432" y="1248"/>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dirty="0">
                  <a:solidFill>
                    <a:schemeClr val="bg2"/>
                  </a:solidFill>
                </a:rPr>
                <a:t>row 0</a:t>
              </a:r>
            </a:p>
          </p:txBody>
        </p:sp>
        <p:sp>
          <p:nvSpPr>
            <p:cNvPr id="7" name="Rectangle 6"/>
            <p:cNvSpPr>
              <a:spLocks noChangeArrowheads="1"/>
            </p:cNvSpPr>
            <p:nvPr/>
          </p:nvSpPr>
          <p:spPr bwMode="auto">
            <a:xfrm>
              <a:off x="1012" y="1252"/>
              <a:ext cx="664" cy="23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Rectangle 7"/>
            <p:cNvSpPr>
              <a:spLocks noChangeArrowheads="1"/>
            </p:cNvSpPr>
            <p:nvPr/>
          </p:nvSpPr>
          <p:spPr bwMode="auto">
            <a:xfrm>
              <a:off x="1104" y="1248"/>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dirty="0">
                  <a:solidFill>
                    <a:schemeClr val="bg2"/>
                  </a:solidFill>
                </a:rPr>
                <a:t>row 1</a:t>
              </a:r>
            </a:p>
          </p:txBody>
        </p:sp>
        <p:sp>
          <p:nvSpPr>
            <p:cNvPr id="9" name="Rectangle 8"/>
            <p:cNvSpPr>
              <a:spLocks noChangeArrowheads="1"/>
            </p:cNvSpPr>
            <p:nvPr/>
          </p:nvSpPr>
          <p:spPr bwMode="auto">
            <a:xfrm>
              <a:off x="1684" y="1252"/>
              <a:ext cx="664" cy="23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Rectangle 9"/>
            <p:cNvSpPr>
              <a:spLocks noChangeArrowheads="1"/>
            </p:cNvSpPr>
            <p:nvPr/>
          </p:nvSpPr>
          <p:spPr bwMode="auto">
            <a:xfrm>
              <a:off x="1776" y="1248"/>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solidFill>
                    <a:schemeClr val="bg2"/>
                  </a:solidFill>
                </a:rPr>
                <a:t>row 2</a:t>
              </a:r>
            </a:p>
          </p:txBody>
        </p:sp>
        <p:sp>
          <p:nvSpPr>
            <p:cNvPr id="11" name="Rectangle 10"/>
            <p:cNvSpPr>
              <a:spLocks noChangeArrowheads="1"/>
            </p:cNvSpPr>
            <p:nvPr/>
          </p:nvSpPr>
          <p:spPr bwMode="auto">
            <a:xfrm>
              <a:off x="2356" y="1252"/>
              <a:ext cx="664" cy="23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Rectangle 11"/>
            <p:cNvSpPr>
              <a:spLocks noChangeArrowheads="1"/>
            </p:cNvSpPr>
            <p:nvPr/>
          </p:nvSpPr>
          <p:spPr bwMode="auto">
            <a:xfrm>
              <a:off x="2544" y="1248"/>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solidFill>
                    <a:schemeClr val="bg2"/>
                  </a:solidFill>
                </a:rPr>
                <a:t>…</a:t>
              </a:r>
            </a:p>
          </p:txBody>
        </p:sp>
        <p:sp>
          <p:nvSpPr>
            <p:cNvPr id="13" name="Rectangle 12"/>
            <p:cNvSpPr>
              <a:spLocks noChangeArrowheads="1"/>
            </p:cNvSpPr>
            <p:nvPr/>
          </p:nvSpPr>
          <p:spPr bwMode="auto">
            <a:xfrm>
              <a:off x="3028" y="1252"/>
              <a:ext cx="664" cy="23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Rectangle 13"/>
            <p:cNvSpPr>
              <a:spLocks noChangeArrowheads="1"/>
            </p:cNvSpPr>
            <p:nvPr/>
          </p:nvSpPr>
          <p:spPr bwMode="auto">
            <a:xfrm>
              <a:off x="3120" y="1248"/>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solidFill>
                    <a:schemeClr val="bg2"/>
                  </a:solidFill>
                </a:rPr>
                <a:t>row i</a:t>
              </a:r>
            </a:p>
          </p:txBody>
        </p:sp>
        <p:sp>
          <p:nvSpPr>
            <p:cNvPr id="15" name="Rectangle 14"/>
            <p:cNvSpPr>
              <a:spLocks noChangeArrowheads="1"/>
            </p:cNvSpPr>
            <p:nvPr/>
          </p:nvSpPr>
          <p:spPr bwMode="auto">
            <a:xfrm>
              <a:off x="3700" y="1252"/>
              <a:ext cx="664" cy="23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Rectangle 15"/>
            <p:cNvSpPr>
              <a:spLocks noChangeArrowheads="1"/>
            </p:cNvSpPr>
            <p:nvPr/>
          </p:nvSpPr>
          <p:spPr bwMode="auto">
            <a:xfrm>
              <a:off x="4372" y="1252"/>
              <a:ext cx="664" cy="23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7" name="Slide Number Placeholder 16"/>
          <p:cNvSpPr>
            <a:spLocks noGrp="1"/>
          </p:cNvSpPr>
          <p:nvPr>
            <p:ph type="sldNum" sz="quarter" idx="12"/>
          </p:nvPr>
        </p:nvSpPr>
        <p:spPr/>
        <p:txBody>
          <a:bodyPr/>
          <a:lstStyle/>
          <a:p>
            <a:fld id="{B6F15528-21DE-4FAA-801E-634DDDAF4B2B}" type="slidenum">
              <a:rPr lang="en-US" smtClean="0"/>
              <a:pPr/>
              <a:t>40</a:t>
            </a:fld>
            <a:endParaRPr lang="en-US"/>
          </a:p>
        </p:txBody>
      </p:sp>
      <p:sp>
        <p:nvSpPr>
          <p:cNvPr id="18" name="Content Placeholder 17"/>
          <p:cNvSpPr>
            <a:spLocks noGrp="1"/>
          </p:cNvSpPr>
          <p:nvPr>
            <p:ph idx="1"/>
          </p:nvPr>
        </p:nvSpPr>
        <p:spPr/>
        <p:txBody>
          <a:bodyPr/>
          <a:lstStyle/>
          <a:p>
            <a:endParaRPr lang="en-US"/>
          </a:p>
        </p:txBody>
      </p:sp>
    </p:spTree>
    <p:extLst>
      <p:ext uri="{BB962C8B-B14F-4D97-AF65-F5344CB8AC3E}">
        <p14:creationId xmlns:p14="http://schemas.microsoft.com/office/powerpoint/2010/main" val="257527914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Wingdings" pitchFamily="2" charset="2"/>
              <a:buChar char="§"/>
            </a:pPr>
            <a:r>
              <a:rPr lang="en-US" dirty="0"/>
              <a:t>Need contiguous memory of size </a:t>
            </a:r>
            <a:r>
              <a:rPr lang="en-US" dirty="0" err="1">
                <a:solidFill>
                  <a:schemeClr val="hlink"/>
                </a:solidFill>
              </a:rPr>
              <a:t>rc</a:t>
            </a:r>
            <a:r>
              <a:rPr lang="en-US" dirty="0">
                <a:solidFill>
                  <a:schemeClr val="bg2"/>
                </a:solidFill>
              </a:rPr>
              <a:t>.</a:t>
            </a:r>
          </a:p>
          <a:p>
            <a:endParaRPr lang="en-US" dirty="0"/>
          </a:p>
        </p:txBody>
      </p:sp>
      <p:sp>
        <p:nvSpPr>
          <p:cNvPr id="3" name="Title 2"/>
          <p:cNvSpPr>
            <a:spLocks noGrp="1"/>
          </p:cNvSpPr>
          <p:nvPr>
            <p:ph type="title"/>
          </p:nvPr>
        </p:nvSpPr>
        <p:spPr/>
        <p:txBody>
          <a:bodyPr/>
          <a:lstStyle/>
          <a:p>
            <a:r>
              <a:rPr lang="en-US" dirty="0"/>
              <a:t>Disadvantage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41</a:t>
            </a:fld>
            <a:endParaRPr lang="en-US"/>
          </a:p>
        </p:txBody>
      </p:sp>
    </p:spTree>
    <p:extLst>
      <p:ext uri="{BB962C8B-B14F-4D97-AF65-F5344CB8AC3E}">
        <p14:creationId xmlns:p14="http://schemas.microsoft.com/office/powerpoint/2010/main" val="31649384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Column-Major Mapping</a:t>
            </a:r>
          </a:p>
        </p:txBody>
      </p:sp>
      <p:sp>
        <p:nvSpPr>
          <p:cNvPr id="4" name="Rectangle 3"/>
          <p:cNvSpPr txBox="1">
            <a:spLocks noChangeArrowheads="1"/>
          </p:cNvSpPr>
          <p:nvPr/>
        </p:nvSpPr>
        <p:spPr>
          <a:xfrm>
            <a:off x="304800" y="2590800"/>
            <a:ext cx="8458200" cy="4114800"/>
          </a:xfrm>
          <a:prstGeom prst="rect">
            <a:avLst/>
          </a:prstGeom>
          <a:noFill/>
          <a:ln/>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742950" lvl="1" indent="-285750"/>
            <a:r>
              <a:rPr lang="en-US" sz="3200" dirty="0" smtClean="0">
                <a:solidFill>
                  <a:schemeClr val="hlink"/>
                </a:solidFill>
              </a:rPr>
              <a:t>a b c d</a:t>
            </a:r>
          </a:p>
          <a:p>
            <a:pPr marL="742950" lvl="1" indent="-285750"/>
            <a:r>
              <a:rPr lang="en-US" sz="3200" dirty="0" smtClean="0">
                <a:solidFill>
                  <a:schemeClr val="hlink"/>
                </a:solidFill>
              </a:rPr>
              <a:t>e f g h</a:t>
            </a:r>
          </a:p>
          <a:p>
            <a:pPr marL="742950" lvl="1" indent="-285750"/>
            <a:r>
              <a:rPr lang="en-US" sz="3200" dirty="0" smtClean="0">
                <a:solidFill>
                  <a:schemeClr val="hlink"/>
                </a:solidFill>
              </a:rPr>
              <a:t>i  j k l</a:t>
            </a:r>
          </a:p>
          <a:p>
            <a:pPr>
              <a:buClr>
                <a:schemeClr val="tx2"/>
              </a:buClr>
              <a:buFont typeface="Wingdings" pitchFamily="2" charset="2"/>
              <a:buChar char="§"/>
            </a:pPr>
            <a:r>
              <a:rPr lang="en-US" dirty="0" smtClean="0">
                <a:solidFill>
                  <a:schemeClr val="tx1"/>
                </a:solidFill>
              </a:rPr>
              <a:t>Convert into 1D array y by collecting elements by columns.</a:t>
            </a:r>
          </a:p>
          <a:p>
            <a:pPr>
              <a:buClr>
                <a:schemeClr val="tx2"/>
              </a:buClr>
              <a:buFont typeface="Wingdings" pitchFamily="2" charset="2"/>
              <a:buChar char="§"/>
            </a:pPr>
            <a:r>
              <a:rPr lang="en-US" dirty="0" smtClean="0">
                <a:solidFill>
                  <a:schemeClr val="tx1"/>
                </a:solidFill>
              </a:rPr>
              <a:t>Within a column elements are collected from top to bottom.</a:t>
            </a:r>
          </a:p>
          <a:p>
            <a:pPr>
              <a:buClr>
                <a:schemeClr val="tx2"/>
              </a:buClr>
              <a:buFont typeface="Wingdings" pitchFamily="2" charset="2"/>
              <a:buChar char="§"/>
            </a:pPr>
            <a:r>
              <a:rPr lang="en-US" dirty="0" smtClean="0">
                <a:solidFill>
                  <a:schemeClr val="tx1"/>
                </a:solidFill>
              </a:rPr>
              <a:t>Columns are collected from left to right.</a:t>
            </a:r>
          </a:p>
          <a:p>
            <a:pPr>
              <a:buClr>
                <a:schemeClr val="tx2"/>
              </a:buClr>
              <a:buFont typeface="Wingdings" pitchFamily="2" charset="2"/>
              <a:buChar char="§"/>
            </a:pPr>
            <a:r>
              <a:rPr lang="en-US" dirty="0" smtClean="0">
                <a:solidFill>
                  <a:schemeClr val="tx1"/>
                </a:solidFill>
              </a:rPr>
              <a:t>We get </a:t>
            </a:r>
            <a:r>
              <a:rPr lang="en-US" dirty="0" smtClean="0">
                <a:solidFill>
                  <a:schemeClr val="bg1"/>
                </a:solidFill>
              </a:rPr>
              <a:t>y =</a:t>
            </a:r>
            <a:r>
              <a:rPr lang="en-US" dirty="0" smtClean="0">
                <a:solidFill>
                  <a:schemeClr val="bg2"/>
                </a:solidFill>
              </a:rPr>
              <a:t> </a:t>
            </a:r>
            <a:r>
              <a:rPr lang="en-US" dirty="0" smtClean="0">
                <a:solidFill>
                  <a:schemeClr val="hlink"/>
                </a:solidFill>
              </a:rPr>
              <a:t>{a, e, i, b, f, j, c, g, k, d, h, l}</a:t>
            </a:r>
            <a:endParaRPr lang="en-US" dirty="0">
              <a:solidFill>
                <a:schemeClr val="hlink"/>
              </a:solidFill>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42</a:t>
            </a:fld>
            <a:endParaRPr lang="en-US"/>
          </a:p>
        </p:txBody>
      </p:sp>
    </p:spTree>
    <p:extLst>
      <p:ext uri="{BB962C8B-B14F-4D97-AF65-F5344CB8AC3E}">
        <p14:creationId xmlns:p14="http://schemas.microsoft.com/office/powerpoint/2010/main" val="397042792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1" name="Rectangle 3"/>
          <p:cNvSpPr>
            <a:spLocks noGrp="1" noChangeArrowheads="1"/>
          </p:cNvSpPr>
          <p:nvPr>
            <p:ph idx="1"/>
          </p:nvPr>
        </p:nvSpPr>
        <p:spPr>
          <a:xfrm>
            <a:off x="277091" y="2438400"/>
            <a:ext cx="8562109" cy="3505200"/>
          </a:xfrm>
        </p:spPr>
        <p:txBody>
          <a:bodyPr>
            <a:normAutofit fontScale="92500"/>
          </a:bodyPr>
          <a:lstStyle/>
          <a:p>
            <a:pPr>
              <a:buFont typeface="Wingdings" pitchFamily="2" charset="2"/>
              <a:buChar char="Ø"/>
            </a:pPr>
            <a:r>
              <a:rPr lang="en-US" dirty="0">
                <a:latin typeface="Courier" charset="0"/>
                <a:cs typeface="Times New Roman" pitchFamily="18" charset="0"/>
              </a:rPr>
              <a:t>Searching is the process of looking for a specific element in an array; for example, discovering whether a certain score is included in a list of scores. Searching, like sorting, is a common task in computer programming</a:t>
            </a:r>
            <a:r>
              <a:rPr lang="en-US" dirty="0" smtClean="0">
                <a:latin typeface="Courier" charset="0"/>
                <a:cs typeface="Times New Roman" pitchFamily="18" charset="0"/>
              </a:rPr>
              <a:t>.</a:t>
            </a:r>
          </a:p>
          <a:p>
            <a:pPr>
              <a:buFont typeface="Wingdings" pitchFamily="2" charset="2"/>
              <a:buChar char="Ø"/>
            </a:pPr>
            <a:endParaRPr lang="en-US" dirty="0" smtClean="0">
              <a:latin typeface="Courier" charset="0"/>
              <a:cs typeface="Times New Roman" pitchFamily="18" charset="0"/>
            </a:endParaRPr>
          </a:p>
          <a:p>
            <a:pPr>
              <a:buFont typeface="Wingdings" pitchFamily="2" charset="2"/>
              <a:buChar char="Ø"/>
            </a:pPr>
            <a:r>
              <a:rPr lang="en-US" dirty="0" smtClean="0">
                <a:latin typeface="Courier" charset="0"/>
                <a:cs typeface="Times New Roman" pitchFamily="18" charset="0"/>
              </a:rPr>
              <a:t> </a:t>
            </a:r>
            <a:r>
              <a:rPr lang="en-US" dirty="0">
                <a:latin typeface="Courier" charset="0"/>
                <a:cs typeface="Times New Roman" pitchFamily="18" charset="0"/>
              </a:rPr>
              <a:t>There are many algorithms and data structures devoted to searching. </a:t>
            </a:r>
            <a:r>
              <a:rPr lang="en-US" dirty="0" smtClean="0">
                <a:latin typeface="Courier" charset="0"/>
                <a:cs typeface="Times New Roman" pitchFamily="18" charset="0"/>
              </a:rPr>
              <a:t>Two </a:t>
            </a:r>
            <a:r>
              <a:rPr lang="en-US" dirty="0">
                <a:latin typeface="Courier" charset="0"/>
                <a:cs typeface="Times New Roman" pitchFamily="18" charset="0"/>
              </a:rPr>
              <a:t>commonly used approaches </a:t>
            </a:r>
            <a:r>
              <a:rPr lang="en-US" dirty="0" smtClean="0">
                <a:latin typeface="Courier" charset="0"/>
                <a:cs typeface="Times New Roman" pitchFamily="18" charset="0"/>
              </a:rPr>
              <a:t>are, </a:t>
            </a:r>
            <a:r>
              <a:rPr lang="en-US" i="1" dirty="0">
                <a:latin typeface="Courier" charset="0"/>
                <a:cs typeface="Times New Roman" pitchFamily="18" charset="0"/>
              </a:rPr>
              <a:t>linear search</a:t>
            </a:r>
            <a:r>
              <a:rPr lang="en-US" dirty="0">
                <a:latin typeface="Courier" charset="0"/>
                <a:cs typeface="Times New Roman" pitchFamily="18" charset="0"/>
              </a:rPr>
              <a:t> and </a:t>
            </a:r>
            <a:r>
              <a:rPr lang="en-US" i="1" dirty="0">
                <a:latin typeface="Courier" charset="0"/>
                <a:cs typeface="Times New Roman" pitchFamily="18" charset="0"/>
              </a:rPr>
              <a:t>binary search</a:t>
            </a:r>
            <a:r>
              <a:rPr lang="en-US" dirty="0">
                <a:latin typeface="Courier" charset="0"/>
                <a:cs typeface="Times New Roman" pitchFamily="18" charset="0"/>
              </a:rPr>
              <a:t>. </a:t>
            </a:r>
          </a:p>
        </p:txBody>
      </p:sp>
      <p:sp>
        <p:nvSpPr>
          <p:cNvPr id="293890" name="Rectangle 2"/>
          <p:cNvSpPr>
            <a:spLocks noGrp="1" noChangeArrowheads="1"/>
          </p:cNvSpPr>
          <p:nvPr>
            <p:ph type="title"/>
          </p:nvPr>
        </p:nvSpPr>
        <p:spPr>
          <a:xfrm>
            <a:off x="304800" y="304800"/>
            <a:ext cx="8534400" cy="990600"/>
          </a:xfrm>
        </p:spPr>
        <p:txBody>
          <a:bodyPr>
            <a:normAutofit fontScale="90000"/>
          </a:bodyPr>
          <a:lstStyle/>
          <a:p>
            <a:r>
              <a:rPr lang="en-US" dirty="0"/>
              <a:t>Searching </a:t>
            </a:r>
            <a:r>
              <a:rPr lang="en-US" dirty="0" smtClean="0"/>
              <a:t>Arrays, Linear/binary search</a:t>
            </a:r>
            <a:endParaRPr lang="en-US" u="sng" dirty="0">
              <a:latin typeface="Book Antiqua" pitchFamily="18" charset="0"/>
              <a:hlinkClick r:id="rId2" action="ppaction://program"/>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43</a:t>
            </a:fld>
            <a:endParaRPr lang="en-US"/>
          </a:p>
        </p:txBody>
      </p:sp>
    </p:spTree>
    <p:extLst>
      <p:ext uri="{BB962C8B-B14F-4D97-AF65-F5344CB8AC3E}">
        <p14:creationId xmlns:p14="http://schemas.microsoft.com/office/powerpoint/2010/main" val="333354814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Lectures by Mr. Mohammad </a:t>
            </a:r>
            <a:r>
              <a:rPr lang="en-US" dirty="0" err="1"/>
              <a:t>Asad</a:t>
            </a:r>
            <a:r>
              <a:rPr lang="en-US" dirty="0"/>
              <a:t> </a:t>
            </a:r>
            <a:r>
              <a:rPr lang="en-US" dirty="0" err="1"/>
              <a:t>Abbasi</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44</a:t>
            </a:fld>
            <a:endParaRPr lang="en-US"/>
          </a:p>
        </p:txBody>
      </p:sp>
      <p:sp>
        <p:nvSpPr>
          <p:cNvPr id="4" name="Title 3"/>
          <p:cNvSpPr>
            <a:spLocks noGrp="1"/>
          </p:cNvSpPr>
          <p:nvPr>
            <p:ph type="title"/>
          </p:nvPr>
        </p:nvSpPr>
        <p:spPr/>
        <p:txBody>
          <a:bodyPr/>
          <a:lstStyle/>
          <a:p>
            <a:r>
              <a:rPr lang="en-US" dirty="0" smtClean="0"/>
              <a:t>Sources used</a:t>
            </a:r>
            <a:endParaRPr lang="en-US" dirty="0"/>
          </a:p>
        </p:txBody>
      </p:sp>
    </p:spTree>
    <p:extLst>
      <p:ext uri="{BB962C8B-B14F-4D97-AF65-F5344CB8AC3E}">
        <p14:creationId xmlns:p14="http://schemas.microsoft.com/office/powerpoint/2010/main" val="11906426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a:xfrm>
            <a:off x="287867" y="2259831"/>
            <a:ext cx="8625224" cy="2616969"/>
          </a:xfrm>
        </p:spPr>
        <p:txBody>
          <a:bodyPr/>
          <a:lstStyle/>
          <a:p>
            <a:pPr algn="just" eaLnBrk="1" hangingPunct="1">
              <a:buFont typeface="Wingdings" pitchFamily="2" charset="2"/>
              <a:buChar char="§"/>
            </a:pPr>
            <a:r>
              <a:rPr lang="en-US" altLang="en-US" dirty="0" smtClean="0"/>
              <a:t>Heterogeneous (any data type!)</a:t>
            </a:r>
          </a:p>
          <a:p>
            <a:pPr algn="just" eaLnBrk="1" hangingPunct="1">
              <a:buFont typeface="Wingdings" pitchFamily="2" charset="2"/>
              <a:buChar char="§"/>
            </a:pPr>
            <a:r>
              <a:rPr lang="en-US" altLang="en-US" dirty="0" smtClean="0"/>
              <a:t>Contiguous</a:t>
            </a:r>
          </a:p>
          <a:p>
            <a:pPr algn="just" eaLnBrk="1" hangingPunct="1">
              <a:buFont typeface="Wingdings" pitchFamily="2" charset="2"/>
              <a:buChar char="§"/>
            </a:pPr>
            <a:r>
              <a:rPr lang="en-US" altLang="en-US" dirty="0" smtClean="0"/>
              <a:t>Have random access to any element</a:t>
            </a:r>
          </a:p>
          <a:p>
            <a:pPr algn="just" eaLnBrk="1" hangingPunct="1">
              <a:buFont typeface="Wingdings" pitchFamily="2" charset="2"/>
              <a:buChar char="§"/>
            </a:pPr>
            <a:r>
              <a:rPr lang="en-US" altLang="en-US" dirty="0" smtClean="0"/>
              <a:t>Ordered (numbered from 0 to n-1)</a:t>
            </a:r>
          </a:p>
          <a:p>
            <a:pPr algn="just" eaLnBrk="1" hangingPunct="1">
              <a:buFont typeface="Wingdings" pitchFamily="2" charset="2"/>
              <a:buChar char="§"/>
            </a:pPr>
            <a:r>
              <a:rPr lang="en-US" altLang="en-US" dirty="0" smtClean="0"/>
              <a:t>Number of elements can change very easily (use method .append)</a:t>
            </a:r>
          </a:p>
        </p:txBody>
      </p:sp>
      <p:sp>
        <p:nvSpPr>
          <p:cNvPr id="9218" name="Rectangle 2"/>
          <p:cNvSpPr>
            <a:spLocks noGrp="1" noChangeArrowheads="1"/>
          </p:cNvSpPr>
          <p:nvPr>
            <p:ph type="title"/>
          </p:nvPr>
        </p:nvSpPr>
        <p:spPr/>
        <p:txBody>
          <a:bodyPr/>
          <a:lstStyle/>
          <a:p>
            <a:pPr eaLnBrk="1" hangingPunct="1"/>
            <a:r>
              <a:rPr lang="en-US" altLang="en-US" dirty="0" smtClean="0"/>
              <a:t>Properties of an array (list)</a:t>
            </a:r>
          </a:p>
        </p:txBody>
      </p:sp>
      <p:sp>
        <p:nvSpPr>
          <p:cNvPr id="2" name="Slide Number Placeholder 1"/>
          <p:cNvSpPr>
            <a:spLocks noGrp="1"/>
          </p:cNvSpPr>
          <p:nvPr>
            <p:ph type="sldNum" sz="quarter" idx="12"/>
          </p:nvPr>
        </p:nvSpPr>
        <p:spPr/>
        <p:txBody>
          <a:bodyPr/>
          <a:lstStyle/>
          <a:p>
            <a:fld id="{B6F15528-21DE-4FAA-801E-634DDDAF4B2B}" type="slidenum">
              <a:rPr lang="en-US" smtClean="0"/>
              <a:pPr/>
              <a:t>5</a:t>
            </a:fld>
            <a:endParaRPr lang="en-US"/>
          </a:p>
        </p:txBody>
      </p:sp>
    </p:spTree>
    <p:custDataLst>
      <p:tags r:id="rId1"/>
    </p:custDataLst>
    <p:extLst>
      <p:ext uri="{BB962C8B-B14F-4D97-AF65-F5344CB8AC3E}">
        <p14:creationId xmlns:p14="http://schemas.microsoft.com/office/powerpoint/2010/main" val="6099034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2438400"/>
            <a:ext cx="8654472" cy="3450696"/>
          </a:xfrm>
        </p:spPr>
        <p:txBody>
          <a:bodyPr/>
          <a:lstStyle/>
          <a:p>
            <a:pPr marL="0" indent="0">
              <a:buNone/>
            </a:pPr>
            <a:r>
              <a:rPr lang="en-US" dirty="0"/>
              <a:t>I</a:t>
            </a:r>
            <a:r>
              <a:rPr lang="en-US" dirty="0" smtClean="0"/>
              <a:t>nstances </a:t>
            </a:r>
            <a:r>
              <a:rPr lang="en-US" dirty="0"/>
              <a:t>are of the form</a:t>
            </a:r>
          </a:p>
          <a:p>
            <a:pPr marL="0" indent="0">
              <a:buNone/>
            </a:pPr>
            <a:r>
              <a:rPr lang="en-US" dirty="0">
                <a:solidFill>
                  <a:schemeClr val="accent2"/>
                </a:solidFill>
              </a:rPr>
              <a:t>(e</a:t>
            </a:r>
            <a:r>
              <a:rPr lang="en-US" baseline="-25000" dirty="0">
                <a:solidFill>
                  <a:schemeClr val="accent2"/>
                </a:solidFill>
              </a:rPr>
              <a:t>0</a:t>
            </a:r>
            <a:r>
              <a:rPr lang="en-US" dirty="0">
                <a:solidFill>
                  <a:schemeClr val="accent2"/>
                </a:solidFill>
              </a:rPr>
              <a:t>, e</a:t>
            </a:r>
            <a:r>
              <a:rPr lang="en-US" baseline="-25000" dirty="0">
                <a:solidFill>
                  <a:schemeClr val="accent2"/>
                </a:solidFill>
              </a:rPr>
              <a:t>1</a:t>
            </a:r>
            <a:r>
              <a:rPr lang="en-US" dirty="0">
                <a:solidFill>
                  <a:schemeClr val="accent2"/>
                </a:solidFill>
              </a:rPr>
              <a:t>, e</a:t>
            </a:r>
            <a:r>
              <a:rPr lang="en-US" baseline="-25000" dirty="0">
                <a:solidFill>
                  <a:schemeClr val="accent2"/>
                </a:solidFill>
              </a:rPr>
              <a:t>2</a:t>
            </a:r>
            <a:r>
              <a:rPr lang="en-US" dirty="0">
                <a:solidFill>
                  <a:schemeClr val="accent2"/>
                </a:solidFill>
              </a:rPr>
              <a:t>, …, e</a:t>
            </a:r>
            <a:r>
              <a:rPr lang="en-US" baseline="-25000" dirty="0">
                <a:solidFill>
                  <a:schemeClr val="accent2"/>
                </a:solidFill>
              </a:rPr>
              <a:t>n-1</a:t>
            </a:r>
            <a:r>
              <a:rPr lang="en-US" dirty="0">
                <a:solidFill>
                  <a:schemeClr val="accent2"/>
                </a:solidFill>
              </a:rPr>
              <a:t>)</a:t>
            </a:r>
          </a:p>
          <a:p>
            <a:pPr marL="0" indent="0">
              <a:buNone/>
            </a:pPr>
            <a:endParaRPr lang="en-US" dirty="0">
              <a:solidFill>
                <a:schemeClr val="accent2"/>
              </a:solidFill>
            </a:endParaRPr>
          </a:p>
          <a:p>
            <a:pPr marL="0" indent="0">
              <a:buNone/>
            </a:pPr>
            <a:r>
              <a:rPr lang="en-US" dirty="0"/>
              <a:t>where </a:t>
            </a:r>
            <a:r>
              <a:rPr lang="en-US" dirty="0" err="1">
                <a:solidFill>
                  <a:schemeClr val="accent2"/>
                </a:solidFill>
              </a:rPr>
              <a:t>e</a:t>
            </a:r>
            <a:r>
              <a:rPr lang="en-US" baseline="-25000" dirty="0" err="1">
                <a:solidFill>
                  <a:schemeClr val="accent2"/>
                </a:solidFill>
              </a:rPr>
              <a:t>i</a:t>
            </a:r>
            <a:r>
              <a:rPr lang="en-US" dirty="0"/>
              <a:t> denotes a list element</a:t>
            </a:r>
          </a:p>
          <a:p>
            <a:pPr marL="0" indent="0">
              <a:buNone/>
            </a:pPr>
            <a:r>
              <a:rPr lang="en-US" dirty="0">
                <a:solidFill>
                  <a:schemeClr val="accent2"/>
                </a:solidFill>
              </a:rPr>
              <a:t>n &gt;= 0</a:t>
            </a:r>
            <a:r>
              <a:rPr lang="en-US" dirty="0"/>
              <a:t> is finite</a:t>
            </a:r>
          </a:p>
          <a:p>
            <a:pPr marL="0" indent="0">
              <a:buNone/>
            </a:pPr>
            <a:r>
              <a:rPr lang="en-US" dirty="0"/>
              <a:t>list size is</a:t>
            </a:r>
            <a:r>
              <a:rPr lang="en-US" i="1" dirty="0">
                <a:solidFill>
                  <a:schemeClr val="accent2"/>
                </a:solidFill>
              </a:rPr>
              <a:t> </a:t>
            </a:r>
            <a:r>
              <a:rPr lang="en-US" dirty="0">
                <a:solidFill>
                  <a:schemeClr val="accent2"/>
                </a:solidFill>
              </a:rPr>
              <a:t>n</a:t>
            </a:r>
          </a:p>
          <a:p>
            <a:pPr marL="0" indent="0">
              <a:buNone/>
            </a:pPr>
            <a:endParaRPr lang="en-US" dirty="0"/>
          </a:p>
        </p:txBody>
      </p:sp>
      <p:sp>
        <p:nvSpPr>
          <p:cNvPr id="3" name="Title 2"/>
          <p:cNvSpPr>
            <a:spLocks noGrp="1"/>
          </p:cNvSpPr>
          <p:nvPr>
            <p:ph type="title"/>
          </p:nvPr>
        </p:nvSpPr>
        <p:spPr/>
        <p:txBody>
          <a:bodyPr/>
          <a:lstStyle/>
          <a:p>
            <a:r>
              <a:rPr lang="en-US" dirty="0"/>
              <a:t>Linear (or Ordered) Lists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4070733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4128" name="Group 32"/>
          <p:cNvGrpSpPr>
            <a:grpSpLocks/>
          </p:cNvGrpSpPr>
          <p:nvPr/>
        </p:nvGrpSpPr>
        <p:grpSpPr bwMode="auto">
          <a:xfrm>
            <a:off x="1143000" y="2895600"/>
            <a:ext cx="6845300" cy="1066800"/>
            <a:chOff x="724" y="1622"/>
            <a:chExt cx="4312" cy="672"/>
          </a:xfrm>
        </p:grpSpPr>
        <p:sp>
          <p:nvSpPr>
            <p:cNvPr id="4100" name="Rectangle 4"/>
            <p:cNvSpPr>
              <a:spLocks noChangeArrowheads="1"/>
            </p:cNvSpPr>
            <p:nvPr/>
          </p:nvSpPr>
          <p:spPr bwMode="auto">
            <a:xfrm>
              <a:off x="724" y="1636"/>
              <a:ext cx="4312" cy="328"/>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1" name="Line 5"/>
            <p:cNvSpPr>
              <a:spLocks noChangeShapeType="1"/>
            </p:cNvSpPr>
            <p:nvPr/>
          </p:nvSpPr>
          <p:spPr bwMode="auto">
            <a:xfrm>
              <a:off x="1008"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2" name="Line 6"/>
            <p:cNvSpPr>
              <a:spLocks noChangeShapeType="1"/>
            </p:cNvSpPr>
            <p:nvPr/>
          </p:nvSpPr>
          <p:spPr bwMode="auto">
            <a:xfrm>
              <a:off x="1296"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3" name="Line 7"/>
            <p:cNvSpPr>
              <a:spLocks noChangeShapeType="1"/>
            </p:cNvSpPr>
            <p:nvPr/>
          </p:nvSpPr>
          <p:spPr bwMode="auto">
            <a:xfrm>
              <a:off x="1584"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4" name="Line 8"/>
            <p:cNvSpPr>
              <a:spLocks noChangeShapeType="1"/>
            </p:cNvSpPr>
            <p:nvPr/>
          </p:nvSpPr>
          <p:spPr bwMode="auto">
            <a:xfrm>
              <a:off x="1872"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5" name="Line 9"/>
            <p:cNvSpPr>
              <a:spLocks noChangeShapeType="1"/>
            </p:cNvSpPr>
            <p:nvPr/>
          </p:nvSpPr>
          <p:spPr bwMode="auto">
            <a:xfrm>
              <a:off x="2160"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6" name="Line 10"/>
            <p:cNvSpPr>
              <a:spLocks noChangeShapeType="1"/>
            </p:cNvSpPr>
            <p:nvPr/>
          </p:nvSpPr>
          <p:spPr bwMode="auto">
            <a:xfrm>
              <a:off x="2448"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7" name="Line 11"/>
            <p:cNvSpPr>
              <a:spLocks noChangeShapeType="1"/>
            </p:cNvSpPr>
            <p:nvPr/>
          </p:nvSpPr>
          <p:spPr bwMode="auto">
            <a:xfrm>
              <a:off x="2736"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8" name="Line 12"/>
            <p:cNvSpPr>
              <a:spLocks noChangeShapeType="1"/>
            </p:cNvSpPr>
            <p:nvPr/>
          </p:nvSpPr>
          <p:spPr bwMode="auto">
            <a:xfrm>
              <a:off x="3024"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9" name="Line 13"/>
            <p:cNvSpPr>
              <a:spLocks noChangeShapeType="1"/>
            </p:cNvSpPr>
            <p:nvPr/>
          </p:nvSpPr>
          <p:spPr bwMode="auto">
            <a:xfrm>
              <a:off x="3312"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0" name="Line 14"/>
            <p:cNvSpPr>
              <a:spLocks noChangeShapeType="1"/>
            </p:cNvSpPr>
            <p:nvPr/>
          </p:nvSpPr>
          <p:spPr bwMode="auto">
            <a:xfrm>
              <a:off x="3600"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1" name="Line 15"/>
            <p:cNvSpPr>
              <a:spLocks noChangeShapeType="1"/>
            </p:cNvSpPr>
            <p:nvPr/>
          </p:nvSpPr>
          <p:spPr bwMode="auto">
            <a:xfrm>
              <a:off x="3888"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2" name="Line 16"/>
            <p:cNvSpPr>
              <a:spLocks noChangeShapeType="1"/>
            </p:cNvSpPr>
            <p:nvPr/>
          </p:nvSpPr>
          <p:spPr bwMode="auto">
            <a:xfrm>
              <a:off x="4176"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3" name="Line 17"/>
            <p:cNvSpPr>
              <a:spLocks noChangeShapeType="1"/>
            </p:cNvSpPr>
            <p:nvPr/>
          </p:nvSpPr>
          <p:spPr bwMode="auto">
            <a:xfrm>
              <a:off x="4464"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4" name="Line 18"/>
            <p:cNvSpPr>
              <a:spLocks noChangeShapeType="1"/>
            </p:cNvSpPr>
            <p:nvPr/>
          </p:nvSpPr>
          <p:spPr bwMode="auto">
            <a:xfrm>
              <a:off x="4752"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5" name="Rectangle 19"/>
            <p:cNvSpPr>
              <a:spLocks noChangeArrowheads="1"/>
            </p:cNvSpPr>
            <p:nvPr/>
          </p:nvSpPr>
          <p:spPr bwMode="auto">
            <a:xfrm>
              <a:off x="806" y="1622"/>
              <a:ext cx="1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21" name="Rectangle 25"/>
            <p:cNvSpPr>
              <a:spLocks noChangeArrowheads="1"/>
            </p:cNvSpPr>
            <p:nvPr/>
          </p:nvSpPr>
          <p:spPr bwMode="auto">
            <a:xfrm>
              <a:off x="806" y="2006"/>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solidFill>
                    <a:schemeClr val="hlink"/>
                  </a:solidFill>
                  <a:latin typeface="Times New Roman" pitchFamily="18" charset="0"/>
                </a:rPr>
                <a:t>0</a:t>
              </a:r>
            </a:p>
          </p:txBody>
        </p:sp>
        <p:sp>
          <p:nvSpPr>
            <p:cNvPr id="4122" name="Rectangle 26"/>
            <p:cNvSpPr>
              <a:spLocks noChangeArrowheads="1"/>
            </p:cNvSpPr>
            <p:nvPr/>
          </p:nvSpPr>
          <p:spPr bwMode="auto">
            <a:xfrm>
              <a:off x="1094" y="2006"/>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solidFill>
                    <a:schemeClr val="hlink"/>
                  </a:solidFill>
                  <a:latin typeface="Times New Roman" pitchFamily="18" charset="0"/>
                </a:rPr>
                <a:t>1</a:t>
              </a:r>
            </a:p>
          </p:txBody>
        </p:sp>
        <p:sp>
          <p:nvSpPr>
            <p:cNvPr id="4123" name="Rectangle 27"/>
            <p:cNvSpPr>
              <a:spLocks noChangeArrowheads="1"/>
            </p:cNvSpPr>
            <p:nvPr/>
          </p:nvSpPr>
          <p:spPr bwMode="auto">
            <a:xfrm>
              <a:off x="1382" y="2006"/>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solidFill>
                    <a:schemeClr val="hlink"/>
                  </a:solidFill>
                  <a:latin typeface="Times New Roman" pitchFamily="18" charset="0"/>
                </a:rPr>
                <a:t>2</a:t>
              </a:r>
            </a:p>
          </p:txBody>
        </p:sp>
        <p:sp>
          <p:nvSpPr>
            <p:cNvPr id="4124" name="Rectangle 28"/>
            <p:cNvSpPr>
              <a:spLocks noChangeArrowheads="1"/>
            </p:cNvSpPr>
            <p:nvPr/>
          </p:nvSpPr>
          <p:spPr bwMode="auto">
            <a:xfrm>
              <a:off x="1718" y="2006"/>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solidFill>
                    <a:schemeClr val="hlink"/>
                  </a:solidFill>
                  <a:latin typeface="Times New Roman" pitchFamily="18" charset="0"/>
                </a:rPr>
                <a:t>3</a:t>
              </a:r>
            </a:p>
          </p:txBody>
        </p:sp>
        <p:sp>
          <p:nvSpPr>
            <p:cNvPr id="4125" name="Rectangle 29"/>
            <p:cNvSpPr>
              <a:spLocks noChangeArrowheads="1"/>
            </p:cNvSpPr>
            <p:nvPr/>
          </p:nvSpPr>
          <p:spPr bwMode="auto">
            <a:xfrm>
              <a:off x="1958" y="2006"/>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solidFill>
                    <a:schemeClr val="hlink"/>
                  </a:solidFill>
                  <a:latin typeface="Times New Roman" pitchFamily="18" charset="0"/>
                </a:rPr>
                <a:t>4</a:t>
              </a:r>
            </a:p>
          </p:txBody>
        </p:sp>
        <p:sp>
          <p:nvSpPr>
            <p:cNvPr id="4126" name="Rectangle 30"/>
            <p:cNvSpPr>
              <a:spLocks noChangeArrowheads="1"/>
            </p:cNvSpPr>
            <p:nvPr/>
          </p:nvSpPr>
          <p:spPr bwMode="auto">
            <a:xfrm>
              <a:off x="2246" y="2006"/>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solidFill>
                    <a:schemeClr val="hlink"/>
                  </a:solidFill>
                  <a:latin typeface="Times New Roman" pitchFamily="18" charset="0"/>
                </a:rPr>
                <a:t>5</a:t>
              </a:r>
            </a:p>
          </p:txBody>
        </p:sp>
        <p:sp>
          <p:nvSpPr>
            <p:cNvPr id="4127" name="Rectangle 31"/>
            <p:cNvSpPr>
              <a:spLocks noChangeArrowheads="1"/>
            </p:cNvSpPr>
            <p:nvPr/>
          </p:nvSpPr>
          <p:spPr bwMode="auto">
            <a:xfrm>
              <a:off x="2486" y="2006"/>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solidFill>
                    <a:schemeClr val="hlink"/>
                  </a:solidFill>
                  <a:latin typeface="Times New Roman" pitchFamily="18" charset="0"/>
                </a:rPr>
                <a:t>6</a:t>
              </a:r>
            </a:p>
          </p:txBody>
        </p:sp>
      </p:grpSp>
      <p:sp>
        <p:nvSpPr>
          <p:cNvPr id="4099" name="Rectangle 3"/>
          <p:cNvSpPr>
            <a:spLocks noGrp="1" noChangeArrowheads="1"/>
          </p:cNvSpPr>
          <p:nvPr>
            <p:ph idx="1"/>
          </p:nvPr>
        </p:nvSpPr>
        <p:spPr>
          <a:xfrm>
            <a:off x="228600" y="2209800"/>
            <a:ext cx="8686800" cy="4569691"/>
          </a:xfrm>
          <a:noFill/>
          <a:ln/>
        </p:spPr>
        <p:txBody>
          <a:bodyPr/>
          <a:lstStyle/>
          <a:p>
            <a:pPr>
              <a:buFontTx/>
              <a:buNone/>
            </a:pPr>
            <a:r>
              <a:rPr lang="en-US" dirty="0"/>
              <a:t>use a one-dimensional array </a:t>
            </a:r>
            <a:r>
              <a:rPr lang="en-US" dirty="0">
                <a:solidFill>
                  <a:schemeClr val="hlink"/>
                </a:solidFill>
              </a:rPr>
              <a:t>element[]</a:t>
            </a:r>
          </a:p>
        </p:txBody>
      </p:sp>
      <p:sp>
        <p:nvSpPr>
          <p:cNvPr id="4098" name="Rectangle 2"/>
          <p:cNvSpPr>
            <a:spLocks noGrp="1" noChangeArrowheads="1"/>
          </p:cNvSpPr>
          <p:nvPr>
            <p:ph type="title"/>
          </p:nvPr>
        </p:nvSpPr>
        <p:spPr>
          <a:noFill/>
          <a:ln/>
        </p:spPr>
        <p:txBody>
          <a:bodyPr/>
          <a:lstStyle/>
          <a:p>
            <a:r>
              <a:rPr lang="en-US"/>
              <a:t>Linear List Array Representation</a:t>
            </a:r>
          </a:p>
        </p:txBody>
      </p:sp>
      <p:sp>
        <p:nvSpPr>
          <p:cNvPr id="4116" name="Rectangle 20"/>
          <p:cNvSpPr>
            <a:spLocks noChangeArrowheads="1"/>
          </p:cNvSpPr>
          <p:nvPr/>
        </p:nvSpPr>
        <p:spPr bwMode="auto">
          <a:xfrm>
            <a:off x="1219200" y="2895600"/>
            <a:ext cx="319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a</a:t>
            </a:r>
          </a:p>
        </p:txBody>
      </p:sp>
      <p:sp>
        <p:nvSpPr>
          <p:cNvPr id="4117" name="Rectangle 21"/>
          <p:cNvSpPr>
            <a:spLocks noChangeArrowheads="1"/>
          </p:cNvSpPr>
          <p:nvPr/>
        </p:nvSpPr>
        <p:spPr bwMode="auto">
          <a:xfrm>
            <a:off x="1676400" y="28956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b</a:t>
            </a:r>
          </a:p>
        </p:txBody>
      </p:sp>
      <p:sp>
        <p:nvSpPr>
          <p:cNvPr id="4118" name="Rectangle 22"/>
          <p:cNvSpPr>
            <a:spLocks noChangeArrowheads="1"/>
          </p:cNvSpPr>
          <p:nvPr/>
        </p:nvSpPr>
        <p:spPr bwMode="auto">
          <a:xfrm>
            <a:off x="2133600" y="2895600"/>
            <a:ext cx="319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c</a:t>
            </a:r>
          </a:p>
        </p:txBody>
      </p:sp>
      <p:sp>
        <p:nvSpPr>
          <p:cNvPr id="4119" name="Rectangle 23"/>
          <p:cNvSpPr>
            <a:spLocks noChangeArrowheads="1"/>
          </p:cNvSpPr>
          <p:nvPr/>
        </p:nvSpPr>
        <p:spPr bwMode="auto">
          <a:xfrm>
            <a:off x="2590800" y="28956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d</a:t>
            </a:r>
          </a:p>
        </p:txBody>
      </p:sp>
      <p:sp>
        <p:nvSpPr>
          <p:cNvPr id="4120" name="Rectangle 24"/>
          <p:cNvSpPr>
            <a:spLocks noChangeArrowheads="1"/>
          </p:cNvSpPr>
          <p:nvPr/>
        </p:nvSpPr>
        <p:spPr bwMode="auto">
          <a:xfrm>
            <a:off x="3048000" y="2895600"/>
            <a:ext cx="319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e</a:t>
            </a:r>
          </a:p>
        </p:txBody>
      </p:sp>
      <p:sp>
        <p:nvSpPr>
          <p:cNvPr id="4129" name="Text Box 33"/>
          <p:cNvSpPr txBox="1">
            <a:spLocks noChangeArrowheads="1"/>
          </p:cNvSpPr>
          <p:nvPr/>
        </p:nvSpPr>
        <p:spPr bwMode="auto">
          <a:xfrm>
            <a:off x="685800" y="4495800"/>
            <a:ext cx="72390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3200">
                <a:solidFill>
                  <a:schemeClr val="hlink"/>
                </a:solidFill>
                <a:latin typeface="Times New Roman" pitchFamily="18" charset="0"/>
              </a:rPr>
              <a:t>L = (a, b, c, d, e)</a:t>
            </a:r>
          </a:p>
          <a:p>
            <a:pPr>
              <a:spcBef>
                <a:spcPct val="50000"/>
              </a:spcBef>
            </a:pPr>
            <a:r>
              <a:rPr lang="en-US" sz="3200">
                <a:latin typeface="Times New Roman" pitchFamily="18" charset="0"/>
              </a:rPr>
              <a:t>Store element </a:t>
            </a:r>
            <a:r>
              <a:rPr lang="en-US" sz="3200">
                <a:solidFill>
                  <a:schemeClr val="hlink"/>
                </a:solidFill>
                <a:latin typeface="Times New Roman" pitchFamily="18" charset="0"/>
              </a:rPr>
              <a:t>i</a:t>
            </a:r>
            <a:r>
              <a:rPr lang="en-US" sz="3200">
                <a:latin typeface="Times New Roman" pitchFamily="18" charset="0"/>
              </a:rPr>
              <a:t> of list in </a:t>
            </a:r>
            <a:r>
              <a:rPr lang="en-US" sz="3200">
                <a:solidFill>
                  <a:schemeClr val="hlink"/>
                </a:solidFill>
                <a:latin typeface="Times New Roman" pitchFamily="18" charset="0"/>
              </a:rPr>
              <a:t>element[i]</a:t>
            </a:r>
            <a:r>
              <a:rPr lang="en-US" sz="3200">
                <a:latin typeface="Times New Roman" pitchFamily="18" charset="0"/>
              </a:rPr>
              <a:t>.</a:t>
            </a:r>
          </a:p>
        </p:txBody>
      </p:sp>
      <p:sp>
        <p:nvSpPr>
          <p:cNvPr id="2" name="Slide Number Placeholder 1"/>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6673637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noFill/>
          <a:ln/>
        </p:spPr>
        <p:txBody>
          <a:bodyPr/>
          <a:lstStyle/>
          <a:p>
            <a:r>
              <a:rPr lang="en-US"/>
              <a:t>Right To Left Mapping</a:t>
            </a:r>
          </a:p>
        </p:txBody>
      </p:sp>
      <p:grpSp>
        <p:nvGrpSpPr>
          <p:cNvPr id="5144" name="Group 24"/>
          <p:cNvGrpSpPr>
            <a:grpSpLocks/>
          </p:cNvGrpSpPr>
          <p:nvPr/>
        </p:nvGrpSpPr>
        <p:grpSpPr bwMode="auto">
          <a:xfrm>
            <a:off x="1149350" y="2803525"/>
            <a:ext cx="6850063" cy="549275"/>
            <a:chOff x="724" y="1622"/>
            <a:chExt cx="4315" cy="346"/>
          </a:xfrm>
        </p:grpSpPr>
        <p:sp>
          <p:nvSpPr>
            <p:cNvPr id="5123" name="Rectangle 3"/>
            <p:cNvSpPr>
              <a:spLocks noChangeArrowheads="1"/>
            </p:cNvSpPr>
            <p:nvPr/>
          </p:nvSpPr>
          <p:spPr bwMode="auto">
            <a:xfrm>
              <a:off x="724" y="1636"/>
              <a:ext cx="4312" cy="328"/>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4" name="Line 4"/>
            <p:cNvSpPr>
              <a:spLocks noChangeShapeType="1"/>
            </p:cNvSpPr>
            <p:nvPr/>
          </p:nvSpPr>
          <p:spPr bwMode="auto">
            <a:xfrm>
              <a:off x="1008"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5" name="Line 5"/>
            <p:cNvSpPr>
              <a:spLocks noChangeShapeType="1"/>
            </p:cNvSpPr>
            <p:nvPr/>
          </p:nvSpPr>
          <p:spPr bwMode="auto">
            <a:xfrm>
              <a:off x="1296"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6" name="Line 6"/>
            <p:cNvSpPr>
              <a:spLocks noChangeShapeType="1"/>
            </p:cNvSpPr>
            <p:nvPr/>
          </p:nvSpPr>
          <p:spPr bwMode="auto">
            <a:xfrm>
              <a:off x="1584"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7" name="Line 7"/>
            <p:cNvSpPr>
              <a:spLocks noChangeShapeType="1"/>
            </p:cNvSpPr>
            <p:nvPr/>
          </p:nvSpPr>
          <p:spPr bwMode="auto">
            <a:xfrm>
              <a:off x="1872"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8" name="Line 8"/>
            <p:cNvSpPr>
              <a:spLocks noChangeShapeType="1"/>
            </p:cNvSpPr>
            <p:nvPr/>
          </p:nvSpPr>
          <p:spPr bwMode="auto">
            <a:xfrm>
              <a:off x="2160"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9" name="Line 9"/>
            <p:cNvSpPr>
              <a:spLocks noChangeShapeType="1"/>
            </p:cNvSpPr>
            <p:nvPr/>
          </p:nvSpPr>
          <p:spPr bwMode="auto">
            <a:xfrm>
              <a:off x="2448"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30" name="Line 10"/>
            <p:cNvSpPr>
              <a:spLocks noChangeShapeType="1"/>
            </p:cNvSpPr>
            <p:nvPr/>
          </p:nvSpPr>
          <p:spPr bwMode="auto">
            <a:xfrm>
              <a:off x="2736"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31" name="Line 11"/>
            <p:cNvSpPr>
              <a:spLocks noChangeShapeType="1"/>
            </p:cNvSpPr>
            <p:nvPr/>
          </p:nvSpPr>
          <p:spPr bwMode="auto">
            <a:xfrm>
              <a:off x="3024"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32" name="Line 12"/>
            <p:cNvSpPr>
              <a:spLocks noChangeShapeType="1"/>
            </p:cNvSpPr>
            <p:nvPr/>
          </p:nvSpPr>
          <p:spPr bwMode="auto">
            <a:xfrm>
              <a:off x="3312"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33" name="Line 13"/>
            <p:cNvSpPr>
              <a:spLocks noChangeShapeType="1"/>
            </p:cNvSpPr>
            <p:nvPr/>
          </p:nvSpPr>
          <p:spPr bwMode="auto">
            <a:xfrm>
              <a:off x="3600"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34" name="Line 14"/>
            <p:cNvSpPr>
              <a:spLocks noChangeShapeType="1"/>
            </p:cNvSpPr>
            <p:nvPr/>
          </p:nvSpPr>
          <p:spPr bwMode="auto">
            <a:xfrm>
              <a:off x="3888"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35" name="Line 15"/>
            <p:cNvSpPr>
              <a:spLocks noChangeShapeType="1"/>
            </p:cNvSpPr>
            <p:nvPr/>
          </p:nvSpPr>
          <p:spPr bwMode="auto">
            <a:xfrm>
              <a:off x="4176"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36" name="Line 16"/>
            <p:cNvSpPr>
              <a:spLocks noChangeShapeType="1"/>
            </p:cNvSpPr>
            <p:nvPr/>
          </p:nvSpPr>
          <p:spPr bwMode="auto">
            <a:xfrm>
              <a:off x="4464"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37" name="Line 17"/>
            <p:cNvSpPr>
              <a:spLocks noChangeShapeType="1"/>
            </p:cNvSpPr>
            <p:nvPr/>
          </p:nvSpPr>
          <p:spPr bwMode="auto">
            <a:xfrm>
              <a:off x="4752"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38" name="Rectangle 18"/>
            <p:cNvSpPr>
              <a:spLocks noChangeArrowheads="1"/>
            </p:cNvSpPr>
            <p:nvPr/>
          </p:nvSpPr>
          <p:spPr bwMode="auto">
            <a:xfrm>
              <a:off x="806" y="1622"/>
              <a:ext cx="1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9" name="Rectangle 19"/>
            <p:cNvSpPr>
              <a:spLocks noChangeArrowheads="1"/>
            </p:cNvSpPr>
            <p:nvPr/>
          </p:nvSpPr>
          <p:spPr bwMode="auto">
            <a:xfrm>
              <a:off x="4838" y="1670"/>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a</a:t>
              </a:r>
            </a:p>
          </p:txBody>
        </p:sp>
        <p:sp>
          <p:nvSpPr>
            <p:cNvPr id="5140" name="Rectangle 20"/>
            <p:cNvSpPr>
              <a:spLocks noChangeArrowheads="1"/>
            </p:cNvSpPr>
            <p:nvPr/>
          </p:nvSpPr>
          <p:spPr bwMode="auto">
            <a:xfrm>
              <a:off x="4502" y="167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b</a:t>
              </a:r>
            </a:p>
          </p:txBody>
        </p:sp>
        <p:sp>
          <p:nvSpPr>
            <p:cNvPr id="5141" name="Rectangle 21"/>
            <p:cNvSpPr>
              <a:spLocks noChangeArrowheads="1"/>
            </p:cNvSpPr>
            <p:nvPr/>
          </p:nvSpPr>
          <p:spPr bwMode="auto">
            <a:xfrm>
              <a:off x="4262" y="1670"/>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c</a:t>
              </a:r>
            </a:p>
          </p:txBody>
        </p:sp>
        <p:sp>
          <p:nvSpPr>
            <p:cNvPr id="5142" name="Rectangle 22"/>
            <p:cNvSpPr>
              <a:spLocks noChangeArrowheads="1"/>
            </p:cNvSpPr>
            <p:nvPr/>
          </p:nvSpPr>
          <p:spPr bwMode="auto">
            <a:xfrm>
              <a:off x="3974" y="167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d</a:t>
              </a:r>
            </a:p>
          </p:txBody>
        </p:sp>
        <p:sp>
          <p:nvSpPr>
            <p:cNvPr id="5143" name="Rectangle 23"/>
            <p:cNvSpPr>
              <a:spLocks noChangeArrowheads="1"/>
            </p:cNvSpPr>
            <p:nvPr/>
          </p:nvSpPr>
          <p:spPr bwMode="auto">
            <a:xfrm>
              <a:off x="3686" y="1670"/>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e</a:t>
              </a:r>
            </a:p>
          </p:txBody>
        </p:sp>
      </p:grpSp>
      <p:sp>
        <p:nvSpPr>
          <p:cNvPr id="2" name="Slide Number Placeholder 1"/>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39358760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0" y="609600"/>
            <a:ext cx="9144000" cy="1143000"/>
          </a:xfrm>
          <a:noFill/>
          <a:ln/>
        </p:spPr>
        <p:txBody>
          <a:bodyPr>
            <a:normAutofit fontScale="90000"/>
          </a:bodyPr>
          <a:lstStyle/>
          <a:p>
            <a:r>
              <a:rPr lang="en-US"/>
              <a:t>Mapping That Skips Every Other Position</a:t>
            </a:r>
          </a:p>
        </p:txBody>
      </p:sp>
      <p:grpSp>
        <p:nvGrpSpPr>
          <p:cNvPr id="6169" name="Group 25"/>
          <p:cNvGrpSpPr>
            <a:grpSpLocks/>
          </p:cNvGrpSpPr>
          <p:nvPr/>
        </p:nvGrpSpPr>
        <p:grpSpPr bwMode="auto">
          <a:xfrm>
            <a:off x="1149350" y="2574925"/>
            <a:ext cx="6845300" cy="549275"/>
            <a:chOff x="724" y="1622"/>
            <a:chExt cx="4312" cy="346"/>
          </a:xfrm>
        </p:grpSpPr>
        <p:sp>
          <p:nvSpPr>
            <p:cNvPr id="6148" name="Rectangle 4"/>
            <p:cNvSpPr>
              <a:spLocks noChangeArrowheads="1"/>
            </p:cNvSpPr>
            <p:nvPr/>
          </p:nvSpPr>
          <p:spPr bwMode="auto">
            <a:xfrm>
              <a:off x="724" y="1636"/>
              <a:ext cx="4312" cy="328"/>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9" name="Line 5"/>
            <p:cNvSpPr>
              <a:spLocks noChangeShapeType="1"/>
            </p:cNvSpPr>
            <p:nvPr/>
          </p:nvSpPr>
          <p:spPr bwMode="auto">
            <a:xfrm>
              <a:off x="1008"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0" name="Line 6"/>
            <p:cNvSpPr>
              <a:spLocks noChangeShapeType="1"/>
            </p:cNvSpPr>
            <p:nvPr/>
          </p:nvSpPr>
          <p:spPr bwMode="auto">
            <a:xfrm>
              <a:off x="1296"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1" name="Line 7"/>
            <p:cNvSpPr>
              <a:spLocks noChangeShapeType="1"/>
            </p:cNvSpPr>
            <p:nvPr/>
          </p:nvSpPr>
          <p:spPr bwMode="auto">
            <a:xfrm>
              <a:off x="1584"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2" name="Line 8"/>
            <p:cNvSpPr>
              <a:spLocks noChangeShapeType="1"/>
            </p:cNvSpPr>
            <p:nvPr/>
          </p:nvSpPr>
          <p:spPr bwMode="auto">
            <a:xfrm>
              <a:off x="1872"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3" name="Line 9"/>
            <p:cNvSpPr>
              <a:spLocks noChangeShapeType="1"/>
            </p:cNvSpPr>
            <p:nvPr/>
          </p:nvSpPr>
          <p:spPr bwMode="auto">
            <a:xfrm>
              <a:off x="2160"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4" name="Line 10"/>
            <p:cNvSpPr>
              <a:spLocks noChangeShapeType="1"/>
            </p:cNvSpPr>
            <p:nvPr/>
          </p:nvSpPr>
          <p:spPr bwMode="auto">
            <a:xfrm>
              <a:off x="2448"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5" name="Line 11"/>
            <p:cNvSpPr>
              <a:spLocks noChangeShapeType="1"/>
            </p:cNvSpPr>
            <p:nvPr/>
          </p:nvSpPr>
          <p:spPr bwMode="auto">
            <a:xfrm>
              <a:off x="2736"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6" name="Line 12"/>
            <p:cNvSpPr>
              <a:spLocks noChangeShapeType="1"/>
            </p:cNvSpPr>
            <p:nvPr/>
          </p:nvSpPr>
          <p:spPr bwMode="auto">
            <a:xfrm>
              <a:off x="3024"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7" name="Line 13"/>
            <p:cNvSpPr>
              <a:spLocks noChangeShapeType="1"/>
            </p:cNvSpPr>
            <p:nvPr/>
          </p:nvSpPr>
          <p:spPr bwMode="auto">
            <a:xfrm>
              <a:off x="3312"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8" name="Line 14"/>
            <p:cNvSpPr>
              <a:spLocks noChangeShapeType="1"/>
            </p:cNvSpPr>
            <p:nvPr/>
          </p:nvSpPr>
          <p:spPr bwMode="auto">
            <a:xfrm>
              <a:off x="3600"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9" name="Line 15"/>
            <p:cNvSpPr>
              <a:spLocks noChangeShapeType="1"/>
            </p:cNvSpPr>
            <p:nvPr/>
          </p:nvSpPr>
          <p:spPr bwMode="auto">
            <a:xfrm>
              <a:off x="3888"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60" name="Line 16"/>
            <p:cNvSpPr>
              <a:spLocks noChangeShapeType="1"/>
            </p:cNvSpPr>
            <p:nvPr/>
          </p:nvSpPr>
          <p:spPr bwMode="auto">
            <a:xfrm>
              <a:off x="4176"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61" name="Line 17"/>
            <p:cNvSpPr>
              <a:spLocks noChangeShapeType="1"/>
            </p:cNvSpPr>
            <p:nvPr/>
          </p:nvSpPr>
          <p:spPr bwMode="auto">
            <a:xfrm>
              <a:off x="4464"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62" name="Line 18"/>
            <p:cNvSpPr>
              <a:spLocks noChangeShapeType="1"/>
            </p:cNvSpPr>
            <p:nvPr/>
          </p:nvSpPr>
          <p:spPr bwMode="auto">
            <a:xfrm>
              <a:off x="4752"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63" name="Rectangle 19"/>
            <p:cNvSpPr>
              <a:spLocks noChangeArrowheads="1"/>
            </p:cNvSpPr>
            <p:nvPr/>
          </p:nvSpPr>
          <p:spPr bwMode="auto">
            <a:xfrm>
              <a:off x="806" y="1622"/>
              <a:ext cx="1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4" name="Rectangle 20"/>
            <p:cNvSpPr>
              <a:spLocks noChangeArrowheads="1"/>
            </p:cNvSpPr>
            <p:nvPr/>
          </p:nvSpPr>
          <p:spPr bwMode="auto">
            <a:xfrm>
              <a:off x="806" y="1670"/>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a</a:t>
              </a:r>
            </a:p>
          </p:txBody>
        </p:sp>
        <p:sp>
          <p:nvSpPr>
            <p:cNvPr id="6165" name="Rectangle 21"/>
            <p:cNvSpPr>
              <a:spLocks noChangeArrowheads="1"/>
            </p:cNvSpPr>
            <p:nvPr/>
          </p:nvSpPr>
          <p:spPr bwMode="auto">
            <a:xfrm>
              <a:off x="1382" y="167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b</a:t>
              </a:r>
            </a:p>
          </p:txBody>
        </p:sp>
        <p:sp>
          <p:nvSpPr>
            <p:cNvPr id="6166" name="Rectangle 22"/>
            <p:cNvSpPr>
              <a:spLocks noChangeArrowheads="1"/>
            </p:cNvSpPr>
            <p:nvPr/>
          </p:nvSpPr>
          <p:spPr bwMode="auto">
            <a:xfrm>
              <a:off x="1958" y="1670"/>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c</a:t>
              </a:r>
            </a:p>
          </p:txBody>
        </p:sp>
        <p:sp>
          <p:nvSpPr>
            <p:cNvPr id="6167" name="Rectangle 23"/>
            <p:cNvSpPr>
              <a:spLocks noChangeArrowheads="1"/>
            </p:cNvSpPr>
            <p:nvPr/>
          </p:nvSpPr>
          <p:spPr bwMode="auto">
            <a:xfrm>
              <a:off x="2534" y="167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d</a:t>
              </a:r>
            </a:p>
          </p:txBody>
        </p:sp>
        <p:sp>
          <p:nvSpPr>
            <p:cNvPr id="6168" name="Rectangle 24"/>
            <p:cNvSpPr>
              <a:spLocks noChangeArrowheads="1"/>
            </p:cNvSpPr>
            <p:nvPr/>
          </p:nvSpPr>
          <p:spPr bwMode="auto">
            <a:xfrm>
              <a:off x="3110" y="1670"/>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e</a:t>
              </a:r>
            </a:p>
          </p:txBody>
        </p:sp>
      </p:grpSp>
      <p:sp>
        <p:nvSpPr>
          <p:cNvPr id="2" name="Slide Number Placeholder 1"/>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52712708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NOPREFERENCE" val="False"/>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941</TotalTime>
  <Words>2279</Words>
  <Application>Microsoft Office PowerPoint</Application>
  <PresentationFormat>On-screen Show (4:3)</PresentationFormat>
  <Paragraphs>427</Paragraphs>
  <Slides>44</Slides>
  <Notes>11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44</vt:i4>
      </vt:variant>
    </vt:vector>
  </HeadingPairs>
  <TitlesOfParts>
    <vt:vector size="58" baseType="lpstr">
      <vt:lpstr>MS PGothic</vt:lpstr>
      <vt:lpstr>MS PGothic</vt:lpstr>
      <vt:lpstr>Arial</vt:lpstr>
      <vt:lpstr>Arial Unicode MS</vt:lpstr>
      <vt:lpstr>Book Antiqua</vt:lpstr>
      <vt:lpstr>Calibri</vt:lpstr>
      <vt:lpstr>Candara</vt:lpstr>
      <vt:lpstr>Courier</vt:lpstr>
      <vt:lpstr>Courier New</vt:lpstr>
      <vt:lpstr>Monotype Sorts</vt:lpstr>
      <vt:lpstr>Symbol</vt:lpstr>
      <vt:lpstr>Times New Roman</vt:lpstr>
      <vt:lpstr>Wingdings</vt:lpstr>
      <vt:lpstr>Waveform</vt:lpstr>
      <vt:lpstr>Arrays      </vt:lpstr>
      <vt:lpstr>Arrays</vt:lpstr>
      <vt:lpstr>ONE DIMENSIONAL ARRAY</vt:lpstr>
      <vt:lpstr>Arrays</vt:lpstr>
      <vt:lpstr>Properties of an array (list)</vt:lpstr>
      <vt:lpstr>Linear (or Ordered) Lists</vt:lpstr>
      <vt:lpstr>Linear List Array Representation</vt:lpstr>
      <vt:lpstr>Right To Left Mapping</vt:lpstr>
      <vt:lpstr>Mapping That Skips Every Other Position</vt:lpstr>
      <vt:lpstr>Wrap Around Mapping</vt:lpstr>
      <vt:lpstr>Representation Used In Text</vt:lpstr>
      <vt:lpstr>Array Applications</vt:lpstr>
      <vt:lpstr>Linear List Examples/Instances</vt:lpstr>
      <vt:lpstr>PowerPoint Presentation</vt:lpstr>
      <vt:lpstr>Linear List Operations—size()/length</vt:lpstr>
      <vt:lpstr>Linear List Operations—get(theIndex)</vt:lpstr>
      <vt:lpstr>Linear List Operations—indexOf(theElement)</vt:lpstr>
      <vt:lpstr>Linear List Operations—erase(theIndex)</vt:lpstr>
      <vt:lpstr>Linear List Operations—erase(theIndex)</vt:lpstr>
      <vt:lpstr>Linear List Operations—insert(theIndex, theElement)</vt:lpstr>
      <vt:lpstr>Insert/Erase An Element</vt:lpstr>
      <vt:lpstr>Linear List Operations—insert(theIndex, theElement)</vt:lpstr>
      <vt:lpstr>Length of Array element[]</vt:lpstr>
      <vt:lpstr>Increasing Array Length</vt:lpstr>
      <vt:lpstr>Increasing Array Length</vt:lpstr>
      <vt:lpstr>Increasing Array Length</vt:lpstr>
      <vt:lpstr>How Big Should The New Array Be?</vt:lpstr>
      <vt:lpstr>Array Doubling</vt:lpstr>
      <vt:lpstr>Multidimensional Array/2D Arrays</vt:lpstr>
      <vt:lpstr>PowerPoint Presentation</vt:lpstr>
      <vt:lpstr>Two-Dimensional Arrays (continued)</vt:lpstr>
      <vt:lpstr>Rows Of A 2D Array</vt:lpstr>
      <vt:lpstr>Columns Of A 2D Array</vt:lpstr>
      <vt:lpstr>2D Array Representation In C++</vt:lpstr>
      <vt:lpstr>2D Array Representation In C++</vt:lpstr>
      <vt:lpstr>Space Overhead</vt:lpstr>
      <vt:lpstr>Array Representation In C++</vt:lpstr>
      <vt:lpstr>Row-Major Mapping</vt:lpstr>
      <vt:lpstr>Locating Element x[i][j]</vt:lpstr>
      <vt:lpstr>Space Overhead</vt:lpstr>
      <vt:lpstr>Disadvantage</vt:lpstr>
      <vt:lpstr>Column-Major Mapping</vt:lpstr>
      <vt:lpstr>Searching Arrays, Linear/binary search</vt:lpstr>
      <vt:lpstr>Sources used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Muhammad Asad Abbasi</dc:creator>
  <cp:lastModifiedBy>Superuser</cp:lastModifiedBy>
  <cp:revision>108</cp:revision>
  <cp:lastPrinted>2019-09-24T13:43:07Z</cp:lastPrinted>
  <dcterms:created xsi:type="dcterms:W3CDTF">2006-08-16T00:00:00Z</dcterms:created>
  <dcterms:modified xsi:type="dcterms:W3CDTF">2022-10-03T12:02:21Z</dcterms:modified>
</cp:coreProperties>
</file>