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8"/>
  </p:notesMasterIdLst>
  <p:sldIdLst>
    <p:sldId id="450" r:id="rId2"/>
    <p:sldId id="445" r:id="rId3"/>
    <p:sldId id="453" r:id="rId4"/>
    <p:sldId id="452" r:id="rId5"/>
    <p:sldId id="519" r:id="rId6"/>
    <p:sldId id="451" r:id="rId7"/>
    <p:sldId id="447" r:id="rId8"/>
    <p:sldId id="396" r:id="rId9"/>
    <p:sldId id="448" r:id="rId10"/>
    <p:sldId id="469" r:id="rId11"/>
    <p:sldId id="475" r:id="rId12"/>
    <p:sldId id="543" r:id="rId13"/>
    <p:sldId id="544" r:id="rId14"/>
    <p:sldId id="545" r:id="rId15"/>
    <p:sldId id="476" r:id="rId16"/>
    <p:sldId id="477" r:id="rId17"/>
    <p:sldId id="485" r:id="rId18"/>
    <p:sldId id="486" r:id="rId19"/>
    <p:sldId id="487" r:id="rId20"/>
    <p:sldId id="488" r:id="rId21"/>
    <p:sldId id="520" r:id="rId22"/>
    <p:sldId id="489" r:id="rId23"/>
    <p:sldId id="478" r:id="rId24"/>
    <p:sldId id="479" r:id="rId25"/>
    <p:sldId id="494" r:id="rId26"/>
    <p:sldId id="480" r:id="rId27"/>
    <p:sldId id="496" r:id="rId28"/>
    <p:sldId id="531" r:id="rId29"/>
    <p:sldId id="532" r:id="rId30"/>
    <p:sldId id="533" r:id="rId31"/>
    <p:sldId id="534" r:id="rId32"/>
    <p:sldId id="535" r:id="rId33"/>
    <p:sldId id="536" r:id="rId34"/>
    <p:sldId id="537" r:id="rId35"/>
    <p:sldId id="511" r:id="rId36"/>
    <p:sldId id="512" r:id="rId37"/>
    <p:sldId id="522" r:id="rId38"/>
    <p:sldId id="523" r:id="rId39"/>
    <p:sldId id="524" r:id="rId40"/>
    <p:sldId id="525" r:id="rId41"/>
    <p:sldId id="526" r:id="rId42"/>
    <p:sldId id="527" r:id="rId43"/>
    <p:sldId id="528" r:id="rId44"/>
    <p:sldId id="529" r:id="rId45"/>
    <p:sldId id="530" r:id="rId46"/>
    <p:sldId id="513" r:id="rId47"/>
    <p:sldId id="521" r:id="rId48"/>
    <p:sldId id="514" r:id="rId49"/>
    <p:sldId id="515" r:id="rId50"/>
    <p:sldId id="516" r:id="rId51"/>
    <p:sldId id="539" r:id="rId52"/>
    <p:sldId id="540" r:id="rId53"/>
    <p:sldId id="541" r:id="rId54"/>
    <p:sldId id="542" r:id="rId55"/>
    <p:sldId id="517" r:id="rId56"/>
    <p:sldId id="518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69" autoAdjust="0"/>
  </p:normalViewPr>
  <p:slideViewPr>
    <p:cSldViewPr>
      <p:cViewPr varScale="1">
        <p:scale>
          <a:sx n="102" d="100"/>
          <a:sy n="102" d="100"/>
        </p:scale>
        <p:origin x="11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62D1A-DA54-4685-8002-55FBD68B6A27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20222-78E6-4356-B2FD-F4E0C79E48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4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85FD3C20-D044-4FCC-8E07-DC4AF436F516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A60494-2FC8-4B31-B07A-862835389437}" type="slidenum">
              <a:rPr lang="en-US" sz="1200">
                <a:latin typeface="Times New Roman" pitchFamily="18" charset="0"/>
              </a:rPr>
              <a:pPr eaLnBrk="1" hangingPunct="1"/>
              <a:t>17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32" y="4343091"/>
            <a:ext cx="5031537" cy="41141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A60494-2FC8-4B31-B07A-862835389437}" type="slidenum">
              <a:rPr lang="en-US" sz="1200">
                <a:latin typeface="Times New Roman" pitchFamily="18" charset="0"/>
              </a:rPr>
              <a:pPr eaLnBrk="1" hangingPunct="1"/>
              <a:t>18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32" y="4343091"/>
            <a:ext cx="5031537" cy="41141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A60494-2FC8-4B31-B07A-862835389437}" type="slidenum">
              <a:rPr lang="en-US" sz="1200">
                <a:latin typeface="Times New Roman" pitchFamily="18" charset="0"/>
              </a:rPr>
              <a:pPr eaLnBrk="1" hangingPunct="1"/>
              <a:t>19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32" y="4343091"/>
            <a:ext cx="5031537" cy="41141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A60494-2FC8-4B31-B07A-862835389437}" type="slidenum">
              <a:rPr lang="en-US" sz="1200">
                <a:latin typeface="Times New Roman" pitchFamily="18" charset="0"/>
              </a:rPr>
              <a:pPr eaLnBrk="1" hangingPunct="1"/>
              <a:t>20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32" y="4343091"/>
            <a:ext cx="5031537" cy="41141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A60494-2FC8-4B31-B07A-862835389437}" type="slidenum">
              <a:rPr lang="en-US" sz="1200">
                <a:latin typeface="Times New Roman" pitchFamily="18" charset="0"/>
              </a:rPr>
              <a:pPr eaLnBrk="1" hangingPunct="1"/>
              <a:t>22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32" y="4343091"/>
            <a:ext cx="5031537" cy="41141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DC90A-739F-4915-BA48-EC7D45571D5E}" type="slidenum">
              <a:rPr lang="en-US"/>
              <a:pPr/>
              <a:t>23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C862EC-BC13-4FE8-9086-51B5E7219502}" type="slidenum">
              <a:rPr lang="en-US"/>
              <a:pPr/>
              <a:t>24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BC120E-3928-43ED-A7A4-64B1F7150011}" type="slidenum">
              <a:rPr lang="en-US"/>
              <a:pPr/>
              <a:t>26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0222-78E6-4356-B2FD-F4E0C79E48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05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8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28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5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22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61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75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04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9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42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0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D343377-9E7A-4203-B6D7-D7744E4CF9A7}" type="slidenum">
              <a:rPr lang="en-US" sz="1200">
                <a:latin typeface="Times New Roman" pitchFamily="18" charset="0"/>
              </a:rPr>
              <a:pPr eaLnBrk="1" hangingPunct="1"/>
              <a:t>10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32" y="4343091"/>
            <a:ext cx="5031537" cy="41141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099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3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5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69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448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033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DC90A-739F-4915-BA48-EC7D45571D5E}" type="slidenum">
              <a:rPr lang="en-US"/>
              <a:pPr/>
              <a:t>46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DC90A-739F-4915-BA48-EC7D45571D5E}" type="slidenum">
              <a:rPr lang="en-US"/>
              <a:pPr/>
              <a:t>48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DC90A-739F-4915-BA48-EC7D45571D5E}" type="slidenum">
              <a:rPr lang="en-US"/>
              <a:pPr/>
              <a:t>49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DC90A-739F-4915-BA48-EC7D45571D5E}" type="slidenum">
              <a:rPr lang="en-US"/>
              <a:pPr/>
              <a:t>50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5DE3F-F6F3-4B6B-8B96-EAD2331F5C3A}" type="slidenum">
              <a:rPr lang="en-US"/>
              <a:pPr/>
              <a:t>11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DC90A-739F-4915-BA48-EC7D45571D5E}" type="slidenum">
              <a:rPr lang="en-US"/>
              <a:pPr/>
              <a:t>51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633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DC90A-739F-4915-BA48-EC7D45571D5E}" type="slidenum">
              <a:rPr lang="en-US"/>
              <a:pPr/>
              <a:t>52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2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DC90A-739F-4915-BA48-EC7D45571D5E}" type="slidenum">
              <a:rPr lang="en-US"/>
              <a:pPr/>
              <a:t>53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768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DC90A-739F-4915-BA48-EC7D45571D5E}" type="slidenum">
              <a:rPr lang="en-US"/>
              <a:pPr/>
              <a:t>54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217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DC90A-739F-4915-BA48-EC7D45571D5E}" type="slidenum">
              <a:rPr lang="en-US"/>
              <a:pPr/>
              <a:t>55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5DE3F-F6F3-4B6B-8B96-EAD2331F5C3A}" type="slidenum">
              <a:rPr lang="en-US"/>
              <a:pPr/>
              <a:t>12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51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5DE3F-F6F3-4B6B-8B96-EAD2331F5C3A}" type="slidenum">
              <a:rPr lang="en-US"/>
              <a:pPr/>
              <a:t>13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27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5DE3F-F6F3-4B6B-8B96-EAD2331F5C3A}" type="slidenum">
              <a:rPr lang="en-US"/>
              <a:pPr/>
              <a:t>14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71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9F0A8-27C2-4BEA-B032-F8139C745B66}" type="slidenum">
              <a:rPr lang="en-US"/>
              <a:pPr/>
              <a:t>15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EDFCD6-DBF9-4A21-AA26-0B0648697A0C}" type="slidenum">
              <a:rPr lang="en-US"/>
              <a:pPr/>
              <a:t>16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71E-242E-4289-8238-D340BF7086A6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C488-3941-4959-A287-C9CA202F1A64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C3A1-4EC8-41F1-B535-1D6A0D6DA706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2B9F-37A6-4625-886C-E5A02FC2D607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38F6-8B04-4EC6-9398-4D2B70C99CF8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6E1-BBD4-4DD8-B581-668B3191C559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5681-9D81-485A-ADCE-9310AFA78F37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4A9C-A2DD-4EF8-A291-5DA7998BFFFA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84C2-6CFB-4A89-A910-D50CEB2781BC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662F-E021-4442-B485-E317B6953F30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AA8B-2BBA-4CC7-A589-11F486F11EC8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B0FD7FA-AC66-4FAD-AC57-44315AE687CC}" type="datetime1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8EA7BCF-F100-4975-8A34-9A92A6F60D7B}" type="slidenum">
              <a:rPr 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61" name="Title 1"/>
          <p:cNvSpPr>
            <a:spLocks noGrp="1"/>
          </p:cNvSpPr>
          <p:nvPr>
            <p:ph type="ctrTitle"/>
          </p:nvPr>
        </p:nvSpPr>
        <p:spPr>
          <a:xfrm>
            <a:off x="488721" y="533400"/>
            <a:ext cx="8382000" cy="4267200"/>
          </a:xfrm>
        </p:spPr>
        <p:txBody>
          <a:bodyPr>
            <a:normAutofit/>
          </a:bodyPr>
          <a:lstStyle/>
          <a:p>
            <a:r>
              <a:rPr lang="en-US" b="1" dirty="0"/>
              <a:t>Sorting Algorithms</a:t>
            </a:r>
            <a:br>
              <a:rPr lang="en-US" b="1" dirty="0"/>
            </a:br>
            <a:br>
              <a:rPr lang="en-US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3200" dirty="0"/>
              <a:t>Lecture 6</a:t>
            </a:r>
            <a:br>
              <a:rPr lang="en-US" sz="3200" dirty="0"/>
            </a:br>
            <a:br>
              <a:rPr lang="en-US" b="1" dirty="0"/>
            </a:br>
            <a:endParaRPr 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44324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990600"/>
          </a:xfrm>
        </p:spPr>
        <p:txBody>
          <a:bodyPr>
            <a:normAutofit/>
          </a:bodyPr>
          <a:lstStyle/>
          <a:p>
            <a:r>
              <a:rPr lang="en-US" sz="3600" b="1" dirty="0"/>
              <a:t>BUBBLE SORT EXAMPLE</a:t>
            </a:r>
            <a:endParaRPr lang="en-US" sz="4000" dirty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981200"/>
            <a:ext cx="86868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Third Pass: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( </a:t>
            </a:r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en-US" dirty="0"/>
              <a:t> 4 5 8 ) ( </a:t>
            </a:r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en-US" dirty="0"/>
              <a:t> 4 5 8 )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( 1 </a:t>
            </a:r>
            <a:r>
              <a:rPr lang="en-US" b="1" dirty="0"/>
              <a:t>2</a:t>
            </a:r>
            <a:r>
              <a:rPr lang="en-US" dirty="0"/>
              <a:t> </a:t>
            </a:r>
            <a:r>
              <a:rPr lang="en-US" b="1" dirty="0"/>
              <a:t>4</a:t>
            </a:r>
            <a:r>
              <a:rPr lang="en-US" dirty="0"/>
              <a:t> 5 8 ) ( 1 </a:t>
            </a:r>
            <a:r>
              <a:rPr lang="en-US" b="1" dirty="0"/>
              <a:t>2</a:t>
            </a:r>
            <a:r>
              <a:rPr lang="en-US" dirty="0"/>
              <a:t> </a:t>
            </a:r>
            <a:r>
              <a:rPr lang="en-US" b="1" dirty="0"/>
              <a:t>4</a:t>
            </a:r>
            <a:r>
              <a:rPr lang="en-US" dirty="0"/>
              <a:t> 5 8 )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( 1 2 </a:t>
            </a:r>
            <a:r>
              <a:rPr lang="en-US" b="1" dirty="0"/>
              <a:t>4</a:t>
            </a:r>
            <a:r>
              <a:rPr lang="en-US" dirty="0"/>
              <a:t> </a:t>
            </a:r>
            <a:r>
              <a:rPr lang="en-US" b="1" dirty="0"/>
              <a:t>5</a:t>
            </a:r>
            <a:r>
              <a:rPr lang="en-US" dirty="0"/>
              <a:t> 8 ) ( 1 2 </a:t>
            </a:r>
            <a:r>
              <a:rPr lang="en-US" b="1" dirty="0"/>
              <a:t>4</a:t>
            </a:r>
            <a:r>
              <a:rPr lang="en-US" dirty="0"/>
              <a:t> </a:t>
            </a:r>
            <a:r>
              <a:rPr lang="en-US" b="1" dirty="0"/>
              <a:t>5</a:t>
            </a:r>
            <a:r>
              <a:rPr lang="en-US" dirty="0"/>
              <a:t> 8 )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( 1 2 4 </a:t>
            </a:r>
            <a:r>
              <a:rPr lang="en-US" b="1" dirty="0"/>
              <a:t>5</a:t>
            </a:r>
            <a:r>
              <a:rPr lang="en-US" dirty="0"/>
              <a:t> </a:t>
            </a:r>
            <a:r>
              <a:rPr lang="en-US" b="1" dirty="0"/>
              <a:t>8</a:t>
            </a:r>
            <a:r>
              <a:rPr lang="en-US" dirty="0"/>
              <a:t> ) ( 1 2 4 </a:t>
            </a:r>
            <a:r>
              <a:rPr lang="en-US" b="1" dirty="0"/>
              <a:t>5</a:t>
            </a:r>
            <a:r>
              <a:rPr lang="en-US" dirty="0"/>
              <a:t> </a:t>
            </a:r>
            <a:r>
              <a:rPr lang="en-US" b="1" dirty="0"/>
              <a:t>8</a:t>
            </a:r>
            <a:r>
              <a:rPr lang="en-US" dirty="0"/>
              <a:t> 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6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CC317-F67F-4E38-8438-443312FDDB50}" type="slidenum">
              <a:rPr lang="en-US"/>
              <a:pPr/>
              <a:t>11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EXAMPLE 2</a:t>
            </a:r>
            <a:endParaRPr lang="en-US" dirty="0"/>
          </a:p>
        </p:txBody>
      </p:sp>
      <p:pic>
        <p:nvPicPr>
          <p:cNvPr id="24" name="Picture 23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6" t="7620" r="6711" b="57988"/>
          <a:stretch/>
        </p:blipFill>
        <p:spPr>
          <a:xfrm>
            <a:off x="193638" y="2559885"/>
            <a:ext cx="875771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2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CC317-F67F-4E38-8438-443312FDDB50}" type="slidenum">
              <a:rPr lang="en-US"/>
              <a:pPr/>
              <a:t>12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EXAMPLE 2</a:t>
            </a:r>
            <a:endParaRPr lang="en-US" dirty="0"/>
          </a:p>
        </p:txBody>
      </p:sp>
      <p:pic>
        <p:nvPicPr>
          <p:cNvPr id="24" name="Picture 23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6" t="40666" r="6711" b="34768"/>
          <a:stretch/>
        </p:blipFill>
        <p:spPr>
          <a:xfrm>
            <a:off x="193638" y="2559885"/>
            <a:ext cx="875771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8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CC317-F67F-4E38-8438-443312FDDB50}" type="slidenum">
              <a:rPr lang="en-US"/>
              <a:pPr/>
              <a:t>13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EXAMPLE 2</a:t>
            </a:r>
            <a:endParaRPr lang="en-US" dirty="0"/>
          </a:p>
        </p:txBody>
      </p:sp>
      <p:pic>
        <p:nvPicPr>
          <p:cNvPr id="24" name="Picture 23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6" t="40667" r="6711" b="15114"/>
          <a:stretch/>
        </p:blipFill>
        <p:spPr>
          <a:xfrm>
            <a:off x="193638" y="2559885"/>
            <a:ext cx="87577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7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CC317-F67F-4E38-8438-443312FDDB50}" type="slidenum">
              <a:rPr lang="en-US"/>
              <a:pPr/>
              <a:t>14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EXAMPLE 2</a:t>
            </a:r>
            <a:endParaRPr lang="en-US" dirty="0"/>
          </a:p>
        </p:txBody>
      </p:sp>
      <p:pic>
        <p:nvPicPr>
          <p:cNvPr id="24" name="Picture 23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6" t="83409" r="6711" b="-13871"/>
          <a:stretch/>
        </p:blipFill>
        <p:spPr>
          <a:xfrm>
            <a:off x="193638" y="2559885"/>
            <a:ext cx="8757712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8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A4111-994C-433C-8B58-4EFA7AE8E744}" type="slidenum">
              <a:rPr lang="en-US"/>
              <a:pPr/>
              <a:t>15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78838" cy="72707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BUBBLE SORT EXAMPLE 2</a:t>
            </a:r>
            <a:endParaRPr lang="en-US" sz="4900" dirty="0"/>
          </a:p>
        </p:txBody>
      </p:sp>
      <p:pic>
        <p:nvPicPr>
          <p:cNvPr id="46" name="Picture 4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92" y="2667000"/>
            <a:ext cx="7835216" cy="24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40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600" y="362147"/>
            <a:ext cx="7793037" cy="7270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ALGORITHM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2362200"/>
            <a:ext cx="8686800" cy="4419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Let A be a linear array of </a:t>
            </a:r>
            <a:r>
              <a:rPr lang="en-US" i="1" dirty="0"/>
              <a:t>n </a:t>
            </a:r>
            <a:r>
              <a:rPr lang="en-US" dirty="0"/>
              <a:t>numbers. Swap is a temporary variable for swapping (or interchange) the position of the numbers.</a:t>
            </a:r>
          </a:p>
          <a:p>
            <a:pPr marL="0" indent="0">
              <a:buNone/>
            </a:pPr>
            <a:r>
              <a:rPr lang="en-US" dirty="0"/>
              <a:t>1. Input </a:t>
            </a:r>
            <a:r>
              <a:rPr lang="en-US" i="1" dirty="0"/>
              <a:t>n </a:t>
            </a:r>
            <a:r>
              <a:rPr lang="en-US" dirty="0"/>
              <a:t>numbers of an array A</a:t>
            </a:r>
          </a:p>
          <a:p>
            <a:pPr marL="0" indent="0">
              <a:buNone/>
            </a:pPr>
            <a:r>
              <a:rPr lang="en-US" dirty="0"/>
              <a:t>2. Initialize </a:t>
            </a:r>
            <a:r>
              <a:rPr lang="en-US" i="1" dirty="0"/>
              <a:t>i </a:t>
            </a:r>
            <a:r>
              <a:rPr lang="en-US" dirty="0"/>
              <a:t>= 0 and repeat through step 4 if (</a:t>
            </a:r>
            <a:r>
              <a:rPr lang="en-US" i="1" dirty="0"/>
              <a:t>i </a:t>
            </a:r>
            <a:r>
              <a:rPr lang="en-US" dirty="0"/>
              <a:t>&lt;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3. Initialize </a:t>
            </a:r>
            <a:r>
              <a:rPr lang="en-US" i="1" dirty="0"/>
              <a:t>j </a:t>
            </a:r>
            <a:r>
              <a:rPr lang="en-US" dirty="0"/>
              <a:t>= 0 and repeat through step 4 if (</a:t>
            </a:r>
            <a:r>
              <a:rPr lang="en-US" i="1" dirty="0"/>
              <a:t>j </a:t>
            </a:r>
            <a:r>
              <a:rPr lang="en-US" dirty="0"/>
              <a:t>&lt; </a:t>
            </a:r>
            <a:r>
              <a:rPr lang="en-US" i="1" dirty="0"/>
              <a:t>n </a:t>
            </a:r>
            <a:r>
              <a:rPr lang="en-US" dirty="0"/>
              <a:t>– </a:t>
            </a:r>
            <a:r>
              <a:rPr lang="en-US" i="1" dirty="0"/>
              <a:t>i </a:t>
            </a:r>
            <a:r>
              <a:rPr lang="en-US" dirty="0"/>
              <a:t>– 1)</a:t>
            </a:r>
          </a:p>
          <a:p>
            <a:pPr marL="0" indent="0">
              <a:buNone/>
            </a:pPr>
            <a:r>
              <a:rPr lang="en-US" dirty="0"/>
              <a:t>4. If (A[</a:t>
            </a:r>
            <a:r>
              <a:rPr lang="en-US" i="1" dirty="0"/>
              <a:t>j</a:t>
            </a:r>
            <a:r>
              <a:rPr lang="en-US" dirty="0"/>
              <a:t>] &gt; A[</a:t>
            </a:r>
            <a:r>
              <a:rPr lang="en-US" i="1" dirty="0"/>
              <a:t>j </a:t>
            </a:r>
            <a:r>
              <a:rPr lang="en-US" dirty="0"/>
              <a:t>+ 1])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Swap = A[</a:t>
            </a:r>
            <a:r>
              <a:rPr lang="en-US" i="1" dirty="0"/>
              <a:t>j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A[</a:t>
            </a:r>
            <a:r>
              <a:rPr lang="en-US" i="1" dirty="0"/>
              <a:t>j</a:t>
            </a:r>
            <a:r>
              <a:rPr lang="en-US" dirty="0"/>
              <a:t>] = A[</a:t>
            </a:r>
            <a:r>
              <a:rPr lang="en-US" i="1" dirty="0"/>
              <a:t>j </a:t>
            </a:r>
            <a:r>
              <a:rPr lang="en-US" dirty="0"/>
              <a:t>+ 1]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A[</a:t>
            </a:r>
            <a:r>
              <a:rPr lang="en-US" i="1" dirty="0"/>
              <a:t>j </a:t>
            </a:r>
            <a:r>
              <a:rPr lang="en-US" dirty="0"/>
              <a:t>+ 1] = Swap</a:t>
            </a:r>
          </a:p>
          <a:p>
            <a:pPr marL="0" indent="0">
              <a:buNone/>
            </a:pPr>
            <a:r>
              <a:rPr lang="en-US" dirty="0"/>
              <a:t>5. Display the sorted numbers of array A</a:t>
            </a:r>
          </a:p>
          <a:p>
            <a:pPr marL="0" indent="0">
              <a:buNone/>
            </a:pPr>
            <a:r>
              <a:rPr lang="en-US" dirty="0"/>
              <a:t>6. Exit.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5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8328"/>
            <a:ext cx="8686800" cy="1252728"/>
          </a:xfrm>
        </p:spPr>
        <p:txBody>
          <a:bodyPr>
            <a:normAutofit/>
          </a:bodyPr>
          <a:lstStyle/>
          <a:p>
            <a:r>
              <a:rPr lang="en-US" dirty="0"/>
              <a:t>Bubble Sort Code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610600" cy="4267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void </a:t>
            </a:r>
            <a:r>
              <a:rPr lang="en-US" sz="2000" b="1" dirty="0" err="1"/>
              <a:t>bubbleSort</a:t>
            </a:r>
            <a:r>
              <a:rPr lang="en-US" sz="2000" b="1" dirty="0"/>
              <a:t> (</a:t>
            </a:r>
            <a:r>
              <a:rPr lang="en-US" sz="2000" b="1" dirty="0" err="1"/>
              <a:t>int</a:t>
            </a:r>
            <a:r>
              <a:rPr lang="en-US" sz="2000" b="1" dirty="0"/>
              <a:t> a[ ] , </a:t>
            </a:r>
            <a:r>
              <a:rPr lang="en-US" sz="2000" b="1" dirty="0" err="1"/>
              <a:t>int</a:t>
            </a:r>
            <a:r>
              <a:rPr lang="en-US" sz="2000" b="1" dirty="0"/>
              <a:t> size)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    </a:t>
            </a:r>
            <a:r>
              <a:rPr lang="en-US" sz="2000" b="1" dirty="0" err="1"/>
              <a:t>int</a:t>
            </a:r>
            <a:r>
              <a:rPr lang="en-US" sz="2000" b="1" dirty="0"/>
              <a:t> i, j,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    for ( i = 0; i &lt; size; i++ )    /* controls passes through the list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for ( j = 0; j &lt; size - i-1; j++ )   /* performs adjacent comparisons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	if ( a[ j ] &gt; a[ j+1 ] )   /* determines if a swap should occur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		temp = a[ j ];       /* swap is performed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		a[ j ] = a[ j + 1 ];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		a[ j+1 ] =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2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8328"/>
            <a:ext cx="8686800" cy="1252728"/>
          </a:xfrm>
        </p:spPr>
        <p:txBody>
          <a:bodyPr>
            <a:normAutofit/>
          </a:bodyPr>
          <a:lstStyle/>
          <a:p>
            <a:r>
              <a:rPr lang="en-US" dirty="0"/>
              <a:t>Bubble Sort – Analysis 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1060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i="1" dirty="0"/>
              <a:t>Best-case:		</a:t>
            </a:r>
            <a:r>
              <a:rPr lang="en-US" b="1" dirty="0">
                <a:sym typeface="Wingdings" pitchFamily="2" charset="2"/>
              </a:rPr>
              <a:t> O(n)</a:t>
            </a:r>
            <a:endParaRPr lang="en-US" b="1" dirty="0"/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Array is already sorted in ascending order.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The number of moves: 0 		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O(1)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The number of key comparisons: (n-1) 	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O(n)</a:t>
            </a:r>
          </a:p>
          <a:p>
            <a:pPr>
              <a:buFont typeface="Wingdings" pitchFamily="2" charset="2"/>
              <a:buChar char="Ø"/>
            </a:pPr>
            <a:r>
              <a:rPr lang="en-US" b="1" i="1" dirty="0"/>
              <a:t>Worst-case: 	</a:t>
            </a:r>
            <a:r>
              <a:rPr lang="en-US" b="1" dirty="0">
                <a:sym typeface="Wingdings" pitchFamily="2" charset="2"/>
              </a:rPr>
              <a:t> O(n</a:t>
            </a:r>
            <a:r>
              <a:rPr lang="en-US" b="1" baseline="30000" dirty="0">
                <a:sym typeface="Wingdings" pitchFamily="2" charset="2"/>
              </a:rPr>
              <a:t>2</a:t>
            </a:r>
            <a:r>
              <a:rPr lang="en-US" b="1" dirty="0">
                <a:sym typeface="Wingdings" pitchFamily="2" charset="2"/>
              </a:rPr>
              <a:t>)</a:t>
            </a:r>
            <a:endParaRPr lang="en-US" b="1" i="1" dirty="0"/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Array is in reverse order: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Outer loop is executed n-1 times, 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The number of moves: 3*(1+2+...+n-1) = 3 * </a:t>
            </a:r>
            <a:r>
              <a:rPr lang="en-US" sz="1800" dirty="0">
                <a:sym typeface="Wingdings" pitchFamily="2" charset="2"/>
              </a:rPr>
              <a:t>n*(n-1)/2 		 </a:t>
            </a:r>
            <a:r>
              <a:rPr lang="en-US" sz="1800" dirty="0"/>
              <a:t>O(n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The number of key comparisons: (1+2+...+n-1)= </a:t>
            </a:r>
            <a:r>
              <a:rPr lang="en-US" sz="1800" dirty="0">
                <a:sym typeface="Wingdings" pitchFamily="2" charset="2"/>
              </a:rPr>
              <a:t>n*(n-1)/2 		 </a:t>
            </a:r>
            <a:r>
              <a:rPr lang="en-US" sz="1800" dirty="0"/>
              <a:t>O(n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Average-case: 	</a:t>
            </a:r>
            <a:r>
              <a:rPr lang="en-US" b="1" dirty="0">
                <a:sym typeface="Wingdings" pitchFamily="2" charset="2"/>
              </a:rPr>
              <a:t> O(n</a:t>
            </a:r>
            <a:r>
              <a:rPr lang="en-US" b="1" baseline="30000" dirty="0">
                <a:sym typeface="Wingdings" pitchFamily="2" charset="2"/>
              </a:rPr>
              <a:t>2</a:t>
            </a:r>
            <a:r>
              <a:rPr lang="en-US" b="1" dirty="0">
                <a:sym typeface="Wingdings" pitchFamily="2" charset="2"/>
              </a:rPr>
              <a:t>)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We have to look at all possible initial data organizations.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So, Bubble Sort is </a:t>
            </a:r>
            <a:r>
              <a:rPr lang="en-US" b="1" dirty="0">
                <a:sym typeface="Wingdings" pitchFamily="2" charset="2"/>
              </a:rPr>
              <a:t>O(n</a:t>
            </a:r>
            <a:r>
              <a:rPr lang="en-US" b="1" baseline="30000" dirty="0">
                <a:sym typeface="Wingdings" pitchFamily="2" charset="2"/>
              </a:rPr>
              <a:t>2</a:t>
            </a:r>
            <a:r>
              <a:rPr lang="en-US" b="1" dirty="0">
                <a:sym typeface="Wingdings" pitchFamily="2" charset="2"/>
              </a:rPr>
              <a:t>)</a:t>
            </a:r>
            <a:endParaRPr lang="en-US" b="1" i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2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832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Sort Algorithm (ascending)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438400"/>
            <a:ext cx="8610600" cy="27432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200" dirty="0"/>
              <a:t>Find smallest element (of remaining elements).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/>
              <a:t>Swap smallest element with current element (starting at index 0).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/>
              <a:t>Finished if at the end of the array. Otherwise, repeat 1 and 2 for the next index.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762999" cy="4572000"/>
          </a:xfrm>
        </p:spPr>
        <p:txBody>
          <a:bodyPr>
            <a:noAutofit/>
          </a:bodyPr>
          <a:lstStyle/>
          <a:p>
            <a:pPr indent="-457200" algn="just">
              <a:buFont typeface="Wingdings" pitchFamily="2" charset="2"/>
              <a:buChar char="Ø"/>
            </a:pPr>
            <a:r>
              <a:rPr lang="en-US" dirty="0"/>
              <a:t>Arranging elements of set into order.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dirty="0"/>
              <a:t>Let A be a list of </a:t>
            </a:r>
            <a:r>
              <a:rPr lang="en-US" sz="2200" i="1" dirty="0"/>
              <a:t>n </a:t>
            </a:r>
            <a:r>
              <a:rPr lang="en-US" sz="2200" dirty="0"/>
              <a:t>elements A1, A2, ....... An in memory. Sorting of list A refers to the operation of rearranging the contents of A so that they are in increasing (or decreasing) order (numerically or lexicographically); A1 &lt; A2 &lt; A3 &lt; ...... &lt; An.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dirty="0"/>
          </a:p>
          <a:p>
            <a:pPr marL="457200" indent="-4572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AU" sz="2200" dirty="0"/>
              <a:t>Examples of Sorting:</a:t>
            </a:r>
          </a:p>
          <a:p>
            <a:pPr marL="457200" indent="-457200" algn="just">
              <a:lnSpc>
                <a:spcPct val="80000"/>
              </a:lnSpc>
              <a:buFont typeface="Wingdings" pitchFamily="2" charset="2"/>
              <a:buChar char="Ø"/>
            </a:pPr>
            <a:endParaRPr lang="en-AU" sz="2200" dirty="0"/>
          </a:p>
          <a:p>
            <a:pPr marL="914400" lvl="1" indent="-457200" algn="just">
              <a:lnSpc>
                <a:spcPct val="70000"/>
              </a:lnSpc>
              <a:buFont typeface="Wingdings" pitchFamily="2" charset="2"/>
              <a:buChar char="§"/>
            </a:pPr>
            <a:r>
              <a:rPr lang="en-US" dirty="0"/>
              <a:t>Words in a dictionary are sorted (and case distinctions are ignored).</a:t>
            </a:r>
          </a:p>
          <a:p>
            <a:pPr marL="914400" lvl="1" indent="-457200" algn="just">
              <a:lnSpc>
                <a:spcPct val="70000"/>
              </a:lnSpc>
              <a:buFont typeface="Wingdings" pitchFamily="2" charset="2"/>
              <a:buChar char="§"/>
            </a:pPr>
            <a:r>
              <a:rPr lang="en-US" dirty="0"/>
              <a:t>Files in a directory are often listed in sorted order.</a:t>
            </a:r>
          </a:p>
          <a:p>
            <a:pPr marL="914400" lvl="1" indent="-457200" algn="just">
              <a:lnSpc>
                <a:spcPct val="70000"/>
              </a:lnSpc>
              <a:buFont typeface="Wingdings" pitchFamily="2" charset="2"/>
              <a:buChar char="§"/>
            </a:pPr>
            <a:r>
              <a:rPr lang="en-US" dirty="0"/>
              <a:t>The index of a book is sorted (and case distinctions are ignored).</a:t>
            </a:r>
          </a:p>
          <a:p>
            <a:pPr algn="just"/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8328"/>
            <a:ext cx="8686800" cy="1252728"/>
          </a:xfrm>
        </p:spPr>
        <p:txBody>
          <a:bodyPr>
            <a:normAutofit/>
          </a:bodyPr>
          <a:lstStyle/>
          <a:p>
            <a:r>
              <a:rPr lang="en-US" b="1" dirty="0"/>
              <a:t>SELECTION SORT</a:t>
            </a:r>
            <a:endParaRPr lang="en-US" dirty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610600" cy="3505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/>
              <a:t>Selection sort :</a:t>
            </a:r>
          </a:p>
          <a:p>
            <a:pPr>
              <a:buFont typeface="Wingdings" pitchFamily="2" charset="2"/>
              <a:buChar char="Ø"/>
            </a:pPr>
            <a:endParaRPr lang="en-US" sz="2200" b="1" dirty="0"/>
          </a:p>
          <a:p>
            <a:pPr marL="759143" lvl="1" indent="-457200">
              <a:buFont typeface="Wingdings" pitchFamily="2" charset="2"/>
              <a:buChar char="§"/>
            </a:pPr>
            <a:r>
              <a:rPr lang="en-US" dirty="0"/>
              <a:t>It finds the smallest element of the array and interchanges it with the element in the first position of the array. </a:t>
            </a:r>
          </a:p>
          <a:p>
            <a:pPr marL="759143" lvl="1" indent="-457200">
              <a:buFont typeface="Wingdings" pitchFamily="2" charset="2"/>
              <a:buChar char="§"/>
            </a:pPr>
            <a:endParaRPr lang="en-US" dirty="0"/>
          </a:p>
          <a:p>
            <a:pPr marL="759143" lvl="1" indent="-457200">
              <a:buFont typeface="Wingdings" pitchFamily="2" charset="2"/>
              <a:buChar char="§"/>
            </a:pPr>
            <a:r>
              <a:rPr lang="en-US" dirty="0"/>
              <a:t>Then it finds the second smallest element from the remaining elements in the array and places it in the second position of the array and so 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</a:t>
            </a:r>
            <a:endParaRPr lang="en-US" dirty="0"/>
          </a:p>
        </p:txBody>
      </p:sp>
      <p:pic>
        <p:nvPicPr>
          <p:cNvPr id="2050" name="Picture 2" descr="Image result for selection sort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37954"/>
            <a:ext cx="8524875" cy="485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75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8328"/>
            <a:ext cx="8686800" cy="1252728"/>
          </a:xfrm>
        </p:spPr>
        <p:txBody>
          <a:bodyPr>
            <a:normAutofit/>
          </a:bodyPr>
          <a:lstStyle/>
          <a:p>
            <a:r>
              <a:rPr lang="en-US" b="1" dirty="0"/>
              <a:t>SELECTION SORT(STEPS)</a:t>
            </a:r>
            <a:endParaRPr lang="en-US" dirty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8763000" cy="4191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Let A be a linear array of ‘</a:t>
            </a:r>
            <a:r>
              <a:rPr lang="en-US" sz="2200" i="1" dirty="0"/>
              <a:t>n</a:t>
            </a:r>
            <a:r>
              <a:rPr lang="en-US" sz="2200" dirty="0"/>
              <a:t>’ numbers, A [1], A [2], A [3],...... A [</a:t>
            </a:r>
            <a:r>
              <a:rPr lang="en-US" sz="2200" i="1" dirty="0"/>
              <a:t>n</a:t>
            </a:r>
            <a:r>
              <a:rPr lang="en-US" sz="2200" dirty="0"/>
              <a:t>].</a:t>
            </a:r>
          </a:p>
          <a:p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b="1" i="1" dirty="0"/>
              <a:t>Step </a:t>
            </a:r>
            <a:r>
              <a:rPr lang="en-US" sz="2200" b="1" dirty="0"/>
              <a:t>1:</a:t>
            </a:r>
          </a:p>
          <a:p>
            <a:pPr>
              <a:buFont typeface="Wingdings" pitchFamily="2" charset="2"/>
              <a:buChar char="Ø"/>
            </a:pPr>
            <a:endParaRPr lang="en-US" sz="2200" b="1" dirty="0"/>
          </a:p>
          <a:p>
            <a:pPr marL="759143" lvl="1" indent="-457200">
              <a:buFont typeface="Wingdings" pitchFamily="2" charset="2"/>
              <a:buChar char="§"/>
            </a:pPr>
            <a:r>
              <a:rPr lang="en-US" sz="2000" dirty="0"/>
              <a:t> Find the smallest element in the array of </a:t>
            </a:r>
            <a:r>
              <a:rPr lang="en-US" sz="2000" i="1" dirty="0"/>
              <a:t>n </a:t>
            </a:r>
            <a:r>
              <a:rPr lang="en-US" sz="2000" dirty="0"/>
              <a:t>numbers A[1], A[2], ...... A[</a:t>
            </a:r>
            <a:r>
              <a:rPr lang="en-US" sz="2000" i="1" dirty="0"/>
              <a:t>n</a:t>
            </a:r>
            <a:r>
              <a:rPr lang="en-US" sz="2000" dirty="0"/>
              <a:t>]. </a:t>
            </a:r>
          </a:p>
          <a:p>
            <a:pPr marL="759143" lvl="1" indent="-457200">
              <a:buFont typeface="Wingdings" pitchFamily="2" charset="2"/>
              <a:buChar char="§"/>
            </a:pPr>
            <a:endParaRPr lang="en-US" sz="2000" dirty="0"/>
          </a:p>
          <a:p>
            <a:pPr marL="759143" lvl="1" indent="-457200">
              <a:buFont typeface="Wingdings" pitchFamily="2" charset="2"/>
              <a:buChar char="§"/>
            </a:pPr>
            <a:r>
              <a:rPr lang="en-US" sz="2000" dirty="0"/>
              <a:t>Let LOC is the location of the smallest number in the array.</a:t>
            </a:r>
          </a:p>
          <a:p>
            <a:pPr marL="759143" lvl="1" indent="-457200">
              <a:buFont typeface="Wingdings" pitchFamily="2" charset="2"/>
              <a:buChar char="§"/>
            </a:pPr>
            <a:endParaRPr lang="en-US" sz="2000" dirty="0"/>
          </a:p>
          <a:p>
            <a:pPr marL="759143" lvl="1" indent="-457200">
              <a:buFont typeface="Wingdings" pitchFamily="2" charset="2"/>
              <a:buChar char="§"/>
            </a:pPr>
            <a:r>
              <a:rPr lang="en-US" sz="2000" dirty="0"/>
              <a:t>Then interchange A[LOC] and A[1] by swap = A[LOC]; A[LOC] = A[1]; A[1] = Swap.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2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764A-90C8-4FAF-BB21-5BB91EE341F7}" type="slidenum">
              <a:rPr lang="en-US"/>
              <a:pPr/>
              <a:t>23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SELECTION SORT(STEPS)</a:t>
            </a:r>
            <a:endParaRPr lang="en-US" sz="36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686800" cy="4495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i="1" dirty="0"/>
              <a:t>Step </a:t>
            </a:r>
            <a:r>
              <a:rPr lang="en-US" b="1" dirty="0"/>
              <a:t>2: </a:t>
            </a:r>
          </a:p>
          <a:p>
            <a:pPr marL="759143" lvl="1" indent="-457200">
              <a:buFont typeface="Wingdings" pitchFamily="2" charset="2"/>
              <a:buChar char="§"/>
            </a:pPr>
            <a:r>
              <a:rPr lang="en-US" dirty="0"/>
              <a:t>Find the second smallest number in the sub list of </a:t>
            </a:r>
            <a:r>
              <a:rPr lang="en-US" i="1" dirty="0"/>
              <a:t>n </a:t>
            </a:r>
            <a:r>
              <a:rPr lang="en-US" dirty="0"/>
              <a:t>– 1 elements A [2] A [3]...... A [</a:t>
            </a:r>
            <a:r>
              <a:rPr lang="en-US" i="1" dirty="0"/>
              <a:t>n </a:t>
            </a:r>
            <a:r>
              <a:rPr lang="en-US" dirty="0"/>
              <a:t>– 1] (first element is already sorted).</a:t>
            </a:r>
          </a:p>
          <a:p>
            <a:pPr marL="301943" lvl="1" indent="0">
              <a:buNone/>
            </a:pPr>
            <a:r>
              <a:rPr lang="en-US" dirty="0"/>
              <a:t> </a:t>
            </a:r>
          </a:p>
          <a:p>
            <a:pPr marL="759143" lvl="1" indent="-457200">
              <a:buFont typeface="Wingdings" pitchFamily="2" charset="2"/>
              <a:buChar char="§"/>
            </a:pPr>
            <a:r>
              <a:rPr lang="en-US" dirty="0"/>
              <a:t>Now we concentrate on the rest of the elements in the array.</a:t>
            </a:r>
          </a:p>
          <a:p>
            <a:pPr marL="759143" lvl="1" indent="-457200">
              <a:buFont typeface="Wingdings" pitchFamily="2" charset="2"/>
              <a:buChar char="§"/>
            </a:pPr>
            <a:endParaRPr lang="en-US" dirty="0"/>
          </a:p>
          <a:p>
            <a:pPr marL="759143" lvl="1" indent="-457200">
              <a:buFont typeface="Wingdings" pitchFamily="2" charset="2"/>
              <a:buChar char="§"/>
            </a:pPr>
            <a:r>
              <a:rPr lang="en-US" dirty="0"/>
              <a:t>Again A [LOC] is the smallest element in the remaining array and LOC the corresponding location then interchange A [LOC] and A [2].</a:t>
            </a:r>
          </a:p>
          <a:p>
            <a:pPr marL="759143" lvl="1" indent="-457200">
              <a:buFont typeface="Wingdings" pitchFamily="2" charset="2"/>
              <a:buChar char="§"/>
            </a:pPr>
            <a:endParaRPr lang="en-US" dirty="0"/>
          </a:p>
          <a:p>
            <a:pPr marL="759143" lvl="1" indent="-457200">
              <a:buFont typeface="Wingdings" pitchFamily="2" charset="2"/>
              <a:buChar char="§"/>
            </a:pPr>
            <a:r>
              <a:rPr lang="en-US" dirty="0"/>
              <a:t>Now A [1] and A [2] is sorted, since A [1] less than or equal to A [2].</a:t>
            </a:r>
          </a:p>
        </p:txBody>
      </p:sp>
    </p:spTree>
    <p:extLst>
      <p:ext uri="{BB962C8B-B14F-4D97-AF65-F5344CB8AC3E}">
        <p14:creationId xmlns:p14="http://schemas.microsoft.com/office/powerpoint/2010/main" val="401231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04A45-50C3-4430-869B-6E7F51B52703}" type="slidenum">
              <a:rPr lang="en-US"/>
              <a:pPr/>
              <a:t>24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SORT(STEPS)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6868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i="1" dirty="0"/>
              <a:t>Step n – </a:t>
            </a:r>
            <a:r>
              <a:rPr lang="en-US" sz="2200" b="1" dirty="0"/>
              <a:t>1: </a:t>
            </a:r>
          </a:p>
          <a:p>
            <a:pPr marL="644843" lvl="1" indent="-342900">
              <a:buFont typeface="Wingdings" pitchFamily="2" charset="2"/>
              <a:buChar char="§"/>
            </a:pPr>
            <a:r>
              <a:rPr lang="en-US" sz="2000" dirty="0"/>
              <a:t>Find the </a:t>
            </a:r>
            <a:r>
              <a:rPr lang="en-US" sz="2000" i="1" dirty="0"/>
              <a:t>n </a:t>
            </a:r>
            <a:r>
              <a:rPr lang="en-US" sz="2000" dirty="0"/>
              <a:t>– 1 smallest number in the sub array of 2 elements (</a:t>
            </a:r>
            <a:r>
              <a:rPr lang="en-US" sz="2000" i="1" dirty="0"/>
              <a:t>i.e</a:t>
            </a:r>
            <a:r>
              <a:rPr lang="en-US" sz="2000" dirty="0"/>
              <a:t>., A(</a:t>
            </a:r>
            <a:r>
              <a:rPr lang="en-US" sz="2000" i="1" dirty="0"/>
              <a:t>n</a:t>
            </a:r>
            <a:r>
              <a:rPr lang="en-US" sz="2000" dirty="0"/>
              <a:t>–1), A (</a:t>
            </a:r>
            <a:r>
              <a:rPr lang="en-US" sz="2000" i="1" dirty="0"/>
              <a:t>n</a:t>
            </a:r>
            <a:r>
              <a:rPr lang="en-US" sz="2000" dirty="0"/>
              <a:t>)).</a:t>
            </a:r>
          </a:p>
          <a:p>
            <a:pPr marL="644843" lvl="1" indent="-342900">
              <a:buFont typeface="Wingdings" pitchFamily="2" charset="2"/>
              <a:buChar char="§"/>
            </a:pPr>
            <a:endParaRPr lang="en-US" sz="2000" dirty="0"/>
          </a:p>
          <a:p>
            <a:pPr marL="644843" lvl="1" indent="-342900">
              <a:buFont typeface="Wingdings" pitchFamily="2" charset="2"/>
              <a:buChar char="§"/>
            </a:pPr>
            <a:r>
              <a:rPr lang="en-US" sz="2000" dirty="0"/>
              <a:t>Consider A [LOC] is the smallest element and LOC is its corresponding position.</a:t>
            </a:r>
          </a:p>
          <a:p>
            <a:pPr marL="644843" lvl="1" indent="-342900">
              <a:buFont typeface="Wingdings" pitchFamily="2" charset="2"/>
              <a:buChar char="§"/>
            </a:pPr>
            <a:endParaRPr lang="en-US" sz="2000" dirty="0"/>
          </a:p>
          <a:p>
            <a:pPr marL="644843" lvl="1" indent="-342900">
              <a:buFont typeface="Wingdings" pitchFamily="2" charset="2"/>
              <a:buChar char="§"/>
            </a:pPr>
            <a:r>
              <a:rPr lang="en-US" sz="2000" dirty="0"/>
              <a:t>Then interchange A [LOC] and A(</a:t>
            </a:r>
            <a:r>
              <a:rPr lang="en-US" sz="2000" i="1" dirty="0"/>
              <a:t>n </a:t>
            </a:r>
            <a:r>
              <a:rPr lang="en-US" sz="2000" dirty="0"/>
              <a:t>– 1).</a:t>
            </a:r>
          </a:p>
          <a:p>
            <a:pPr marL="644843" lvl="1" indent="-342900">
              <a:buFont typeface="Wingdings" pitchFamily="2" charset="2"/>
              <a:buChar char="§"/>
            </a:pPr>
            <a:endParaRPr lang="en-US" sz="2000" dirty="0"/>
          </a:p>
          <a:p>
            <a:pPr marL="644843" lvl="1" indent="-342900">
              <a:buFont typeface="Wingdings" pitchFamily="2" charset="2"/>
              <a:buChar char="§"/>
            </a:pPr>
            <a:r>
              <a:rPr lang="en-US" sz="2000" dirty="0"/>
              <a:t>Now the array A [1], A [2], A [3], A [4],………..A [</a:t>
            </a:r>
            <a:r>
              <a:rPr lang="en-US" sz="2000" i="1" dirty="0"/>
              <a:t>n</a:t>
            </a:r>
            <a:r>
              <a:rPr lang="en-US" sz="2000" dirty="0"/>
              <a:t>] will  be a sorted array.</a:t>
            </a:r>
          </a:p>
        </p:txBody>
      </p:sp>
    </p:spTree>
    <p:extLst>
      <p:ext uri="{BB962C8B-B14F-4D97-AF65-F5344CB8AC3E}">
        <p14:creationId xmlns:p14="http://schemas.microsoft.com/office/powerpoint/2010/main" val="426335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638175"/>
            <a:ext cx="8229600" cy="581025"/>
          </a:xfrm>
          <a:ln/>
        </p:spPr>
        <p:txBody>
          <a:bodyPr lIns="90000" tIns="46800" rIns="90000" bIns="46800" anchor="t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ALGORITHM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10600" cy="4857750"/>
          </a:xfrm>
          <a:ln/>
        </p:spPr>
        <p:txBody>
          <a:bodyPr lIns="90000" tIns="46800" rIns="90000" bIns="4680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/>
              <a:t>Let A be a linear array of </a:t>
            </a:r>
            <a:r>
              <a:rPr lang="en-US" sz="1600" i="1" dirty="0"/>
              <a:t>n </a:t>
            </a:r>
            <a:r>
              <a:rPr lang="en-US" sz="1600" dirty="0"/>
              <a:t>numbers A [1], A [2], A [3], ……… A [k], A [k+1], …….. A [n]. </a:t>
            </a:r>
            <a:r>
              <a:rPr lang="en-US" sz="1600" i="1" dirty="0"/>
              <a:t>Swap </a:t>
            </a:r>
            <a:r>
              <a:rPr lang="en-US" sz="1600" dirty="0"/>
              <a:t>be a temporary variable for swapping (or interchanging) the position of the numbers. </a:t>
            </a:r>
            <a:r>
              <a:rPr lang="en-US" sz="1600" i="1" dirty="0"/>
              <a:t>Min </a:t>
            </a:r>
            <a:r>
              <a:rPr lang="en-US" sz="1600" dirty="0"/>
              <a:t>is the variable to store smallest number and </a:t>
            </a:r>
            <a:r>
              <a:rPr lang="en-US" sz="1600" i="1" dirty="0" err="1"/>
              <a:t>Loc</a:t>
            </a:r>
            <a:r>
              <a:rPr lang="en-US" sz="1600" i="1" dirty="0"/>
              <a:t> </a:t>
            </a:r>
            <a:r>
              <a:rPr lang="en-US" sz="1600" dirty="0"/>
              <a:t>is the location of the smallest element.</a:t>
            </a:r>
          </a:p>
          <a:p>
            <a:pPr marL="0" indent="0">
              <a:buNone/>
            </a:pPr>
            <a:r>
              <a:rPr lang="en-US" sz="1600" dirty="0"/>
              <a:t>1. Input </a:t>
            </a:r>
            <a:r>
              <a:rPr lang="en-US" sz="1600" i="1" dirty="0"/>
              <a:t>n </a:t>
            </a:r>
            <a:r>
              <a:rPr lang="en-US" sz="1600" dirty="0"/>
              <a:t>numbers of an array A</a:t>
            </a:r>
          </a:p>
          <a:p>
            <a:pPr marL="0" indent="0">
              <a:buNone/>
            </a:pPr>
            <a:r>
              <a:rPr lang="en-US" sz="1600" dirty="0"/>
              <a:t>2. Initialize </a:t>
            </a:r>
            <a:r>
              <a:rPr lang="en-US" sz="1600" i="1" dirty="0"/>
              <a:t>i </a:t>
            </a:r>
            <a:r>
              <a:rPr lang="en-US" sz="1600" dirty="0"/>
              <a:t>= 0 and repeat through step5 if (</a:t>
            </a:r>
            <a:r>
              <a:rPr lang="en-US" sz="1600" i="1" dirty="0"/>
              <a:t>i </a:t>
            </a:r>
            <a:r>
              <a:rPr lang="en-US" sz="1600" dirty="0"/>
              <a:t>&lt; </a:t>
            </a:r>
            <a:r>
              <a:rPr lang="en-US" sz="1600" i="1" dirty="0"/>
              <a:t>n </a:t>
            </a:r>
            <a:r>
              <a:rPr lang="en-US" sz="1600" dirty="0"/>
              <a:t>– 1)</a:t>
            </a:r>
          </a:p>
          <a:p>
            <a:pPr marL="0" indent="0">
              <a:buNone/>
            </a:pPr>
            <a:r>
              <a:rPr lang="en-US" sz="1600" dirty="0"/>
              <a:t>	(</a:t>
            </a:r>
            <a:r>
              <a:rPr lang="en-US" sz="1600" i="1" dirty="0"/>
              <a:t>a</a:t>
            </a:r>
            <a:r>
              <a:rPr lang="en-US" sz="1600" dirty="0"/>
              <a:t>) min = </a:t>
            </a:r>
            <a:r>
              <a:rPr lang="en-US" sz="1600" i="1" dirty="0"/>
              <a:t>a</a:t>
            </a:r>
            <a:r>
              <a:rPr lang="en-US" sz="1600" dirty="0"/>
              <a:t>[</a:t>
            </a:r>
            <a:r>
              <a:rPr lang="en-US" sz="1600" i="1" dirty="0"/>
              <a:t>i</a:t>
            </a:r>
            <a:r>
              <a:rPr lang="en-US" sz="1600" dirty="0"/>
              <a:t>]</a:t>
            </a:r>
          </a:p>
          <a:p>
            <a:pPr marL="0" indent="0">
              <a:buNone/>
            </a:pPr>
            <a:r>
              <a:rPr lang="en-US" sz="1600" dirty="0"/>
              <a:t>	(</a:t>
            </a:r>
            <a:r>
              <a:rPr lang="en-US" sz="1600" i="1" dirty="0"/>
              <a:t>b</a:t>
            </a:r>
            <a:r>
              <a:rPr lang="en-US" sz="1600" dirty="0"/>
              <a:t>) </a:t>
            </a:r>
            <a:r>
              <a:rPr lang="en-US" sz="1600" dirty="0" err="1"/>
              <a:t>loc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endParaRPr lang="en-US" sz="1600" i="1" dirty="0"/>
          </a:p>
          <a:p>
            <a:pPr marL="0" indent="0">
              <a:buNone/>
            </a:pPr>
            <a:r>
              <a:rPr lang="en-US" sz="1600" dirty="0"/>
              <a:t>3. Initialize </a:t>
            </a:r>
            <a:r>
              <a:rPr lang="en-US" sz="1600" i="1" dirty="0"/>
              <a:t>j </a:t>
            </a:r>
            <a:r>
              <a:rPr lang="en-US" sz="1600" dirty="0"/>
              <a:t>= </a:t>
            </a:r>
            <a:r>
              <a:rPr lang="en-US" sz="1600" i="1" dirty="0"/>
              <a:t>i </a:t>
            </a:r>
            <a:r>
              <a:rPr lang="en-US" sz="1600" dirty="0"/>
              <a:t>+ 1 and repeat through step 4 if (</a:t>
            </a:r>
            <a:r>
              <a:rPr lang="en-US" sz="1600" i="1" dirty="0"/>
              <a:t>j </a:t>
            </a:r>
            <a:r>
              <a:rPr lang="en-US" sz="1600" dirty="0"/>
              <a:t>&lt; </a:t>
            </a:r>
            <a:r>
              <a:rPr lang="en-US" sz="1600" i="1" dirty="0"/>
              <a:t>n </a:t>
            </a:r>
            <a:r>
              <a:rPr lang="en-US" sz="1600" dirty="0"/>
              <a:t>– 1)</a:t>
            </a:r>
          </a:p>
          <a:p>
            <a:pPr marL="0" indent="0">
              <a:buNone/>
            </a:pPr>
            <a:r>
              <a:rPr lang="en-US" sz="1600" dirty="0"/>
              <a:t>4. if (a[</a:t>
            </a:r>
            <a:r>
              <a:rPr lang="en-US" sz="1600" i="1" dirty="0"/>
              <a:t>j</a:t>
            </a:r>
            <a:r>
              <a:rPr lang="en-US" sz="1600" dirty="0"/>
              <a:t>] &lt; min)</a:t>
            </a:r>
          </a:p>
          <a:p>
            <a:pPr marL="0" indent="0">
              <a:buNone/>
            </a:pPr>
            <a:r>
              <a:rPr lang="en-US" sz="1600" dirty="0"/>
              <a:t>	(</a:t>
            </a:r>
            <a:r>
              <a:rPr lang="en-US" sz="1600" i="1" dirty="0"/>
              <a:t>a</a:t>
            </a:r>
            <a:r>
              <a:rPr lang="en-US" sz="1600" dirty="0"/>
              <a:t>) min = a[</a:t>
            </a:r>
            <a:r>
              <a:rPr lang="en-US" sz="1600" i="1" dirty="0"/>
              <a:t>j</a:t>
            </a:r>
            <a:r>
              <a:rPr lang="en-US" sz="1600" dirty="0"/>
              <a:t>]</a:t>
            </a:r>
          </a:p>
          <a:p>
            <a:pPr marL="0" indent="0">
              <a:buNone/>
            </a:pPr>
            <a:r>
              <a:rPr lang="en-US" sz="1600" dirty="0"/>
              <a:t>	(</a:t>
            </a:r>
            <a:r>
              <a:rPr lang="en-US" sz="1600" i="1" dirty="0"/>
              <a:t>b</a:t>
            </a:r>
            <a:r>
              <a:rPr lang="en-US" sz="1600" dirty="0"/>
              <a:t>) </a:t>
            </a:r>
            <a:r>
              <a:rPr lang="en-US" sz="1600" dirty="0" err="1"/>
              <a:t>loc</a:t>
            </a:r>
            <a:r>
              <a:rPr lang="en-US" sz="1600" dirty="0"/>
              <a:t> = </a:t>
            </a:r>
            <a:r>
              <a:rPr lang="en-US" sz="1600" i="1" dirty="0"/>
              <a:t>j</a:t>
            </a:r>
          </a:p>
          <a:p>
            <a:pPr marL="0" indent="0">
              <a:buNone/>
            </a:pPr>
            <a:r>
              <a:rPr lang="en-US" sz="1600" dirty="0"/>
              <a:t>5. if (</a:t>
            </a:r>
            <a:r>
              <a:rPr lang="en-US" sz="1600" dirty="0" err="1"/>
              <a:t>loc</a:t>
            </a:r>
            <a:r>
              <a:rPr lang="en-US" sz="1600" dirty="0"/>
              <a:t> ! = i)</a:t>
            </a:r>
          </a:p>
          <a:p>
            <a:pPr marL="0" indent="0">
              <a:buNone/>
            </a:pPr>
            <a:r>
              <a:rPr lang="en-US" sz="1600" dirty="0"/>
              <a:t>	(</a:t>
            </a:r>
            <a:r>
              <a:rPr lang="en-US" sz="1600" i="1" dirty="0"/>
              <a:t>a</a:t>
            </a:r>
            <a:r>
              <a:rPr lang="en-US" sz="1600" dirty="0"/>
              <a:t>) swap = </a:t>
            </a:r>
            <a:r>
              <a:rPr lang="en-US" sz="1600" i="1" dirty="0"/>
              <a:t>a</a:t>
            </a:r>
            <a:r>
              <a:rPr lang="en-US" sz="1600" dirty="0"/>
              <a:t>[</a:t>
            </a:r>
            <a:r>
              <a:rPr lang="en-US" sz="1600" i="1" dirty="0"/>
              <a:t>i</a:t>
            </a:r>
            <a:r>
              <a:rPr lang="en-US" sz="1600" dirty="0"/>
              <a:t>]</a:t>
            </a:r>
          </a:p>
          <a:p>
            <a:pPr marL="0" indent="0">
              <a:buNone/>
            </a:pPr>
            <a:r>
              <a:rPr lang="en-US" sz="1600" dirty="0"/>
              <a:t>	(</a:t>
            </a:r>
            <a:r>
              <a:rPr lang="en-US" sz="1600" i="1" dirty="0"/>
              <a:t>b</a:t>
            </a:r>
            <a:r>
              <a:rPr lang="en-US" sz="1600" dirty="0"/>
              <a:t>) </a:t>
            </a:r>
            <a:r>
              <a:rPr lang="en-US" sz="1600" i="1" dirty="0"/>
              <a:t>a</a:t>
            </a:r>
            <a:r>
              <a:rPr lang="en-US" sz="1600" dirty="0"/>
              <a:t>[</a:t>
            </a:r>
            <a:r>
              <a:rPr lang="en-US" sz="1600" i="1" dirty="0"/>
              <a:t>i</a:t>
            </a:r>
            <a:r>
              <a:rPr lang="en-US" sz="1600" dirty="0"/>
              <a:t>] = </a:t>
            </a:r>
            <a:r>
              <a:rPr lang="en-US" sz="1600" i="1" dirty="0"/>
              <a:t>a</a:t>
            </a:r>
            <a:r>
              <a:rPr lang="en-US" sz="1600" dirty="0"/>
              <a:t>[</a:t>
            </a:r>
            <a:r>
              <a:rPr lang="en-US" sz="1600" dirty="0" err="1"/>
              <a:t>loc</a:t>
            </a:r>
            <a:r>
              <a:rPr lang="en-US" sz="1600" dirty="0"/>
              <a:t>]</a:t>
            </a:r>
          </a:p>
          <a:p>
            <a:pPr marL="0" indent="0">
              <a:buNone/>
            </a:pPr>
            <a:r>
              <a:rPr lang="en-US" sz="1600" dirty="0"/>
              <a:t>	(</a:t>
            </a:r>
            <a:r>
              <a:rPr lang="en-US" sz="1600" i="1" dirty="0"/>
              <a:t>c</a:t>
            </a:r>
            <a:r>
              <a:rPr lang="en-US" sz="1600" dirty="0"/>
              <a:t>) </a:t>
            </a:r>
            <a:r>
              <a:rPr lang="en-US" sz="1600" i="1" dirty="0"/>
              <a:t>a</a:t>
            </a:r>
            <a:r>
              <a:rPr lang="en-US" sz="1600" dirty="0"/>
              <a:t>[</a:t>
            </a:r>
            <a:r>
              <a:rPr lang="en-US" sz="1600" dirty="0" err="1"/>
              <a:t>loc</a:t>
            </a:r>
            <a:r>
              <a:rPr lang="en-US" sz="1600" dirty="0"/>
              <a:t>] = swap</a:t>
            </a:r>
          </a:p>
          <a:p>
            <a:pPr marL="0" indent="0">
              <a:buNone/>
            </a:pPr>
            <a:r>
              <a:rPr lang="en-US" sz="1600" dirty="0"/>
              <a:t>6. display “the sorted numbers of array A”</a:t>
            </a:r>
          </a:p>
          <a:p>
            <a:pPr marL="0" indent="0">
              <a:buNone/>
            </a:pPr>
            <a:r>
              <a:rPr lang="en-US" sz="1600" dirty="0"/>
              <a:t>7. Exit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999F2-3F53-477F-B9A5-734EE76D62B5}" type="slidenum">
              <a:rPr lang="en-US"/>
              <a:pPr/>
              <a:t>26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Sort Example(ascending)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304800" y="2527169"/>
            <a:ext cx="4038600" cy="452596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/>
              <a:t>70 75 89 61 37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Smallest is </a:t>
            </a:r>
            <a:r>
              <a:rPr lang="en-US" dirty="0">
                <a:solidFill>
                  <a:srgbClr val="FF0000"/>
                </a:solidFill>
              </a:rPr>
              <a:t>37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Swap with index 0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37</a:t>
            </a:r>
            <a:r>
              <a:rPr lang="en-US" dirty="0"/>
              <a:t>   75 89 61 70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Smallest is </a:t>
            </a:r>
            <a:r>
              <a:rPr lang="en-US" dirty="0">
                <a:solidFill>
                  <a:srgbClr val="FF0000"/>
                </a:solidFill>
              </a:rPr>
              <a:t>61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Swap with index 1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37 </a:t>
            </a:r>
            <a:r>
              <a:rPr lang="en-US" dirty="0">
                <a:solidFill>
                  <a:srgbClr val="FF0000"/>
                </a:solidFill>
              </a:rPr>
              <a:t>61</a:t>
            </a:r>
            <a:r>
              <a:rPr lang="en-US" dirty="0"/>
              <a:t>   89 75 70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Smallest is 70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Swap with index 2</a:t>
            </a:r>
          </a:p>
        </p:txBody>
      </p:sp>
      <p:sp>
        <p:nvSpPr>
          <p:cNvPr id="57" name="Content Placeholder 3"/>
          <p:cNvSpPr txBox="1">
            <a:spLocks/>
          </p:cNvSpPr>
          <p:nvPr/>
        </p:nvSpPr>
        <p:spPr>
          <a:xfrm>
            <a:off x="4724400" y="2514600"/>
            <a:ext cx="4038600" cy="452596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/>
              <a:t>37 61 </a:t>
            </a:r>
            <a:r>
              <a:rPr lang="en-US" dirty="0">
                <a:solidFill>
                  <a:srgbClr val="FF0000"/>
                </a:solidFill>
              </a:rPr>
              <a:t>70</a:t>
            </a:r>
            <a:r>
              <a:rPr lang="en-US" dirty="0"/>
              <a:t>   75 89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Smallest is </a:t>
            </a:r>
            <a:r>
              <a:rPr lang="en-US" dirty="0">
                <a:solidFill>
                  <a:srgbClr val="FF0000"/>
                </a:solidFill>
              </a:rPr>
              <a:t>75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Swap with index 3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Swap with itself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37 61 70 </a:t>
            </a:r>
            <a:r>
              <a:rPr lang="en-US" dirty="0">
                <a:solidFill>
                  <a:srgbClr val="FF0000"/>
                </a:solidFill>
              </a:rPr>
              <a:t>75</a:t>
            </a:r>
            <a:r>
              <a:rPr lang="en-US" dirty="0"/>
              <a:t>   89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Don’t need to do last element because there’s only one left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37 61 70 75 89</a:t>
            </a:r>
          </a:p>
        </p:txBody>
      </p:sp>
    </p:spTree>
    <p:extLst>
      <p:ext uri="{BB962C8B-B14F-4D97-AF65-F5344CB8AC3E}">
        <p14:creationId xmlns:p14="http://schemas.microsoft.com/office/powerpoint/2010/main" val="30735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81025"/>
          </a:xfrm>
          <a:ln/>
        </p:spPr>
        <p:txBody>
          <a:bodyPr lIns="90000" tIns="46800" rIns="90000" bIns="46800" anchor="t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Selection Sort Example 2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20273" b="61429"/>
          <a:stretch/>
        </p:blipFill>
        <p:spPr>
          <a:xfrm>
            <a:off x="1479514" y="2514600"/>
            <a:ext cx="6032571" cy="8321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81025"/>
          </a:xfrm>
          <a:ln/>
        </p:spPr>
        <p:txBody>
          <a:bodyPr lIns="90000" tIns="46800" rIns="90000" bIns="46800" anchor="t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Selection Sort Example 2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20273" b="53588"/>
          <a:stretch/>
        </p:blipFill>
        <p:spPr>
          <a:xfrm>
            <a:off x="1479514" y="2514600"/>
            <a:ext cx="6032571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81025"/>
          </a:xfrm>
          <a:ln/>
        </p:spPr>
        <p:txBody>
          <a:bodyPr lIns="90000" tIns="46800" rIns="90000" bIns="46800" anchor="t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Selection Sort Example 2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20272" b="45546"/>
          <a:stretch/>
        </p:blipFill>
        <p:spPr>
          <a:xfrm>
            <a:off x="1479514" y="2514600"/>
            <a:ext cx="6032571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37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952500"/>
          </a:xfrm>
          <a:noFill/>
        </p:spPr>
        <p:txBody>
          <a:bodyPr lIns="90488" tIns="44450" rIns="90488" bIns="44450" anchor="b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Types of Sorting Algorithms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94246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684491" cy="4419600"/>
          </a:xfrm>
        </p:spPr>
        <p:txBody>
          <a:bodyPr lIns="90488" tIns="44450" rIns="90488" bIns="44450">
            <a:noAutofit/>
          </a:bodyPr>
          <a:lstStyle/>
          <a:p>
            <a:pPr defTabSz="457200">
              <a:buFont typeface="Wingdings" pitchFamily="2" charset="2"/>
              <a:buChar char="Ø"/>
              <a:tabLst>
                <a:tab pos="20955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There are many, many different types of sorting algorithms, but the primary ones are: </a:t>
            </a:r>
          </a:p>
          <a:p>
            <a:pPr defTabSz="457200">
              <a:buFont typeface="Wingdings" pitchFamily="2" charset="2"/>
              <a:buChar char="Ø"/>
              <a:tabLst>
                <a:tab pos="20955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200" dirty="0"/>
          </a:p>
          <a:p>
            <a:pPr defTabSz="457200">
              <a:tabLst>
                <a:tab pos="20955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200" dirty="0"/>
          </a:p>
        </p:txBody>
      </p:sp>
      <p:sp>
        <p:nvSpPr>
          <p:cNvPr id="18457" name="Line 58"/>
          <p:cNvSpPr>
            <a:spLocks noChangeShapeType="1"/>
          </p:cNvSpPr>
          <p:nvPr/>
        </p:nvSpPr>
        <p:spPr bwMode="auto">
          <a:xfrm>
            <a:off x="76200" y="52578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D3FB4-AE33-8B7C-18B8-457F8FC47988}"/>
              </a:ext>
            </a:extLst>
          </p:cNvPr>
          <p:cNvSpPr txBox="1"/>
          <p:nvPr/>
        </p:nvSpPr>
        <p:spPr>
          <a:xfrm>
            <a:off x="410066" y="2895600"/>
            <a:ext cx="4572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20955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Bubble Sort</a:t>
            </a:r>
          </a:p>
          <a:p>
            <a:pPr marL="342900" indent="-342900" defTabSz="457200"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20955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Selection Sort</a:t>
            </a:r>
          </a:p>
          <a:p>
            <a:pPr marL="342900" indent="-342900" defTabSz="457200"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20955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Insertion Sort</a:t>
            </a:r>
          </a:p>
          <a:p>
            <a:pPr marL="342900" indent="-342900" defTabSz="457200"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20955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Merge Sort</a:t>
            </a:r>
          </a:p>
          <a:p>
            <a:pPr marL="342900" indent="-342900" defTabSz="457200"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20955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Quick Sort</a:t>
            </a:r>
          </a:p>
          <a:p>
            <a:pPr marL="342900" indent="-342900" defTabSz="457200"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20955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Shell Sort </a:t>
            </a:r>
          </a:p>
          <a:p>
            <a:pPr marL="342900" indent="-342900" defTabSz="457200"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20955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Radix Sort</a:t>
            </a:r>
          </a:p>
          <a:p>
            <a:pPr marL="342900" indent="-342900" defTabSz="457200"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20955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Swap Sort</a:t>
            </a:r>
          </a:p>
          <a:p>
            <a:pPr marL="342900" indent="-342900" defTabSz="457200"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209550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3056292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81025"/>
          </a:xfrm>
          <a:ln/>
        </p:spPr>
        <p:txBody>
          <a:bodyPr lIns="90000" tIns="46800" rIns="90000" bIns="46800" anchor="t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Selection Sort Example 2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20274" b="37502"/>
          <a:stretch/>
        </p:blipFill>
        <p:spPr>
          <a:xfrm>
            <a:off x="1479514" y="2514600"/>
            <a:ext cx="6032571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66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81025"/>
          </a:xfrm>
          <a:ln/>
        </p:spPr>
        <p:txBody>
          <a:bodyPr lIns="90000" tIns="46800" rIns="90000" bIns="46800" anchor="t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Selection Sort Example 2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20276" b="28856"/>
          <a:stretch/>
        </p:blipFill>
        <p:spPr>
          <a:xfrm>
            <a:off x="1479514" y="2514600"/>
            <a:ext cx="6032571" cy="23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11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81025"/>
          </a:xfrm>
          <a:ln/>
        </p:spPr>
        <p:txBody>
          <a:bodyPr lIns="90000" tIns="46800" rIns="90000" bIns="46800" anchor="t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Selection Sort Example 2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20275" b="20411"/>
          <a:stretch/>
        </p:blipFill>
        <p:spPr>
          <a:xfrm>
            <a:off x="1479514" y="2514600"/>
            <a:ext cx="6032571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14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81025"/>
          </a:xfrm>
          <a:ln/>
        </p:spPr>
        <p:txBody>
          <a:bodyPr lIns="90000" tIns="46800" rIns="90000" bIns="46800" anchor="t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Selection Sort Example 2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20274" b="12368"/>
          <a:stretch/>
        </p:blipFill>
        <p:spPr>
          <a:xfrm>
            <a:off x="1479514" y="2514600"/>
            <a:ext cx="6032571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3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81025"/>
          </a:xfrm>
          <a:ln/>
        </p:spPr>
        <p:txBody>
          <a:bodyPr lIns="90000" tIns="46800" rIns="90000" bIns="46800" anchor="t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Selection Sort Example 2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20275" b="1311"/>
          <a:stretch/>
        </p:blipFill>
        <p:spPr>
          <a:xfrm>
            <a:off x="1479514" y="2514600"/>
            <a:ext cx="6032571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93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Selection Sort -- Analysis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580438" cy="4648200"/>
          </a:xfrm>
        </p:spPr>
        <p:txBody>
          <a:bodyPr/>
          <a:lstStyle/>
          <a:p>
            <a:pPr eaLnBrk="1" hangingPunct="1"/>
            <a:r>
              <a:rPr lang="en-US" dirty="0"/>
              <a:t>In general, we compare keys and move items (or exchange items) in a sorting algorithm (which uses key comparisons). </a:t>
            </a:r>
          </a:p>
          <a:p>
            <a:pPr eaLnBrk="1" hangingPunct="1">
              <a:buFontTx/>
              <a:buNone/>
            </a:pP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   </a:t>
            </a:r>
            <a:r>
              <a:rPr lang="en-US" b="1" dirty="0">
                <a:sym typeface="Wingdings" pitchFamily="2" charset="2"/>
              </a:rPr>
              <a:t>So, to analyze a sorting algorithm we should count the number of key comparisons and the number of moves.</a:t>
            </a:r>
          </a:p>
          <a:p>
            <a:pPr lvl="2" eaLnBrk="1" hangingPunct="1"/>
            <a:r>
              <a:rPr lang="en-US" sz="1800" dirty="0">
                <a:sym typeface="Wingdings" pitchFamily="2" charset="2"/>
              </a:rPr>
              <a:t>Ignoring other operations does not affect our final result.</a:t>
            </a:r>
          </a:p>
          <a:p>
            <a:pPr eaLnBrk="1" hangingPunct="1"/>
            <a:endParaRPr lang="en-US" dirty="0">
              <a:sym typeface="Wingdings" pitchFamily="2" charset="2"/>
            </a:endParaRPr>
          </a:p>
          <a:p>
            <a:pPr eaLnBrk="1" hangingPunct="1"/>
            <a:r>
              <a:rPr lang="en-US" dirty="0">
                <a:sym typeface="Wingdings" pitchFamily="2" charset="2"/>
              </a:rPr>
              <a:t>In selection Sort function, the outer for loop executes n-1 times.</a:t>
            </a:r>
          </a:p>
          <a:p>
            <a:pPr eaLnBrk="1" hangingPunct="1"/>
            <a:r>
              <a:rPr lang="en-US" dirty="0">
                <a:sym typeface="Wingdings" pitchFamily="2" charset="2"/>
              </a:rPr>
              <a:t>We invoke swap function once at each iteration. </a:t>
            </a:r>
          </a:p>
          <a:p>
            <a:pPr eaLnBrk="1" hangingPunct="1">
              <a:buFontTx/>
              <a:buNone/>
            </a:pPr>
            <a:r>
              <a:rPr lang="en-US" dirty="0">
                <a:sym typeface="Wingdings" pitchFamily="2" charset="2"/>
              </a:rPr>
              <a:t>	  Total Swaps: n-1  </a:t>
            </a:r>
          </a:p>
          <a:p>
            <a:pPr eaLnBrk="1" hangingPunct="1">
              <a:buFontTx/>
              <a:buNone/>
            </a:pPr>
            <a:r>
              <a:rPr lang="en-US" dirty="0">
                <a:sym typeface="Wingdings" pitchFamily="2" charset="2"/>
              </a:rPr>
              <a:t>	  Total Moves: 3*(n-1)		(Each swap has three moves)</a:t>
            </a:r>
          </a:p>
        </p:txBody>
      </p:sp>
    </p:spTree>
    <p:extLst>
      <p:ext uri="{BB962C8B-B14F-4D97-AF65-F5344CB8AC3E}">
        <p14:creationId xmlns:p14="http://schemas.microsoft.com/office/powerpoint/2010/main" val="3628394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Selection Sort – Analysis (cont.)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580438" cy="4572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sym typeface="Wingdings" pitchFamily="2" charset="2"/>
              </a:rPr>
              <a:t>The inner for loop executes the size of the unsorted part minus 1 (from 1 to n-1), and in each iteration we make one key comparison.</a:t>
            </a:r>
          </a:p>
          <a:p>
            <a:pPr eaLnBrk="1" hangingPunct="1">
              <a:buFontTx/>
              <a:buNone/>
            </a:pPr>
            <a:r>
              <a:rPr lang="en-US" dirty="0">
                <a:sym typeface="Wingdings" pitchFamily="2" charset="2"/>
              </a:rPr>
              <a:t>	 # of key comparisons = 1+2+...+n-1 = n*(n-1)/2</a:t>
            </a:r>
          </a:p>
          <a:p>
            <a:pPr eaLnBrk="1" hangingPunct="1">
              <a:buFontTx/>
              <a:buNone/>
            </a:pPr>
            <a:r>
              <a:rPr lang="en-US" dirty="0">
                <a:sym typeface="Wingdings" pitchFamily="2" charset="2"/>
              </a:rPr>
              <a:t>	 </a:t>
            </a:r>
            <a:r>
              <a:rPr lang="en-US" b="1" dirty="0">
                <a:sym typeface="Wingdings" pitchFamily="2" charset="2"/>
              </a:rPr>
              <a:t>So, Selection sort is O(n</a:t>
            </a:r>
            <a:r>
              <a:rPr lang="en-US" b="1" baseline="30000" dirty="0">
                <a:sym typeface="Wingdings" pitchFamily="2" charset="2"/>
              </a:rPr>
              <a:t>2</a:t>
            </a:r>
            <a:r>
              <a:rPr lang="en-US" b="1" dirty="0">
                <a:sym typeface="Wingdings" pitchFamily="2" charset="2"/>
              </a:rPr>
              <a:t>)</a:t>
            </a:r>
          </a:p>
          <a:p>
            <a:pPr eaLnBrk="1" hangingPunct="1"/>
            <a:r>
              <a:rPr lang="en-US" dirty="0">
                <a:sym typeface="Wingdings" pitchFamily="2" charset="2"/>
              </a:rPr>
              <a:t>The best case, the worst case, and the average case of the selection sort algorithm are same.   all of them are </a:t>
            </a:r>
            <a:r>
              <a:rPr lang="en-US" b="1" dirty="0">
                <a:sym typeface="Wingdings" pitchFamily="2" charset="2"/>
              </a:rPr>
              <a:t>O(n</a:t>
            </a:r>
            <a:r>
              <a:rPr lang="en-US" b="1" baseline="30000" dirty="0">
                <a:sym typeface="Wingdings" pitchFamily="2" charset="2"/>
              </a:rPr>
              <a:t>2</a:t>
            </a:r>
            <a:r>
              <a:rPr lang="en-US" b="1" dirty="0">
                <a:sym typeface="Wingdings" pitchFamily="2" charset="2"/>
              </a:rPr>
              <a:t>)</a:t>
            </a:r>
            <a:endParaRPr lang="en-US" dirty="0">
              <a:sym typeface="Wingdings" pitchFamily="2" charset="2"/>
            </a:endParaRPr>
          </a:p>
          <a:p>
            <a:pPr lvl="1" eaLnBrk="1" hangingPunct="1"/>
            <a:r>
              <a:rPr lang="en-US" sz="1800" dirty="0">
                <a:sym typeface="Wingdings" pitchFamily="2" charset="2"/>
              </a:rPr>
              <a:t>This means that the behavior of the selection sort algorithm does not depend on the initial organization of data.</a:t>
            </a:r>
          </a:p>
          <a:p>
            <a:pPr lvl="1" eaLnBrk="1" hangingPunct="1"/>
            <a:r>
              <a:rPr lang="en-US" sz="1800" dirty="0">
                <a:sym typeface="Wingdings" pitchFamily="2" charset="2"/>
              </a:rPr>
              <a:t>Since O(n</a:t>
            </a:r>
            <a:r>
              <a:rPr lang="en-US" sz="1800" baseline="30000" dirty="0">
                <a:sym typeface="Wingdings" pitchFamily="2" charset="2"/>
              </a:rPr>
              <a:t>2</a:t>
            </a:r>
            <a:r>
              <a:rPr lang="en-US" sz="1800" dirty="0">
                <a:sym typeface="Wingdings" pitchFamily="2" charset="2"/>
              </a:rPr>
              <a:t>) grows so rapidly, the selection sort algorithm is appropriate only for small n.</a:t>
            </a:r>
          </a:p>
          <a:p>
            <a:pPr lvl="1" eaLnBrk="1" hangingPunct="1"/>
            <a:r>
              <a:rPr lang="en-US" sz="1800" dirty="0">
                <a:sym typeface="Wingdings" pitchFamily="2" charset="2"/>
              </a:rPr>
              <a:t>Although the selection sort algorithm requires O(n</a:t>
            </a:r>
            <a:r>
              <a:rPr lang="en-US" sz="1800" baseline="30000" dirty="0">
                <a:sym typeface="Wingdings" pitchFamily="2" charset="2"/>
              </a:rPr>
              <a:t>2</a:t>
            </a:r>
            <a:r>
              <a:rPr lang="en-US" sz="1800" dirty="0">
                <a:sym typeface="Wingdings" pitchFamily="2" charset="2"/>
              </a:rPr>
              <a:t>) key comparisons, it only requires  O(n) moves.</a:t>
            </a:r>
          </a:p>
          <a:p>
            <a:pPr lvl="1" eaLnBrk="1" hangingPunct="1"/>
            <a:r>
              <a:rPr lang="en-US" sz="1800" dirty="0">
                <a:sym typeface="Wingdings" pitchFamily="2" charset="2"/>
              </a:rPr>
              <a:t>A selection sort could be a good choice if data moves are costly but key comparisons are not costly (short keys, long records).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47398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81025"/>
          </a:xfrm>
          <a:ln/>
        </p:spPr>
        <p:txBody>
          <a:bodyPr lIns="90000" tIns="46800" rIns="90000" bIns="46800" anchor="t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Selection Sort Example 3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A99C7-A4CF-A898-ACA0-7588D54955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4419600" y="2743199"/>
            <a:ext cx="3429000" cy="3476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A6FFB-C1EB-15C5-746C-8500647F6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" b="88001"/>
          <a:stretch/>
        </p:blipFill>
        <p:spPr>
          <a:xfrm>
            <a:off x="381000" y="2195512"/>
            <a:ext cx="342900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9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81025"/>
          </a:xfrm>
          <a:ln/>
        </p:spPr>
        <p:txBody>
          <a:bodyPr lIns="90000" tIns="46800" rIns="90000" bIns="46800" anchor="t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Selection Sort Example 3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A99C7-A4CF-A898-ACA0-7588D54955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4419600" y="2743199"/>
            <a:ext cx="3429000" cy="3476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A6FFB-C1EB-15C5-746C-8500647F6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" b="61999"/>
          <a:stretch/>
        </p:blipFill>
        <p:spPr>
          <a:xfrm>
            <a:off x="381000" y="2195512"/>
            <a:ext cx="342900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43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81025"/>
          </a:xfrm>
          <a:ln/>
        </p:spPr>
        <p:txBody>
          <a:bodyPr lIns="90000" tIns="46800" rIns="90000" bIns="46800" anchor="t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Selection Sort Example 3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A99C7-A4CF-A898-ACA0-7588D54955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4419600" y="2743199"/>
            <a:ext cx="3429000" cy="3476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A6FFB-C1EB-15C5-746C-8500647F6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" b="37996"/>
          <a:stretch/>
        </p:blipFill>
        <p:spPr>
          <a:xfrm>
            <a:off x="381000" y="2195512"/>
            <a:ext cx="342900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135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</a:t>
            </a:r>
            <a:endParaRPr lang="en-US" dirty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712200" cy="387773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/>
              <a:t>In bubble sort: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/>
          </a:p>
          <a:p>
            <a:pPr lvl="1" algn="just">
              <a:buFont typeface="Wingdings" pitchFamily="2" charset="2"/>
              <a:buChar char="§"/>
            </a:pPr>
            <a:r>
              <a:rPr lang="en-US" sz="2000" dirty="0"/>
              <a:t>Each element is compared with its adjacent element. </a:t>
            </a:r>
          </a:p>
          <a:p>
            <a:pPr lvl="1" algn="just">
              <a:buFont typeface="Wingdings" pitchFamily="2" charset="2"/>
              <a:buChar char="§"/>
            </a:pPr>
            <a:endParaRPr lang="en-US" sz="2000" dirty="0"/>
          </a:p>
          <a:p>
            <a:pPr lvl="1" algn="just">
              <a:buFont typeface="Wingdings" pitchFamily="2" charset="2"/>
              <a:buChar char="§"/>
            </a:pPr>
            <a:r>
              <a:rPr lang="en-US" sz="2000" dirty="0"/>
              <a:t>If the first element is larger than the second one, then the positions of the elements are interchanged, otherwise it is not changed. </a:t>
            </a:r>
          </a:p>
          <a:p>
            <a:pPr lvl="1" algn="just">
              <a:buFont typeface="Wingdings" pitchFamily="2" charset="2"/>
              <a:buChar char="§"/>
            </a:pPr>
            <a:endParaRPr lang="en-US" sz="2000" dirty="0"/>
          </a:p>
          <a:p>
            <a:pPr lvl="1" algn="just">
              <a:buFont typeface="Wingdings" pitchFamily="2" charset="2"/>
              <a:buChar char="§"/>
            </a:pPr>
            <a:r>
              <a:rPr lang="en-US" sz="2000" dirty="0"/>
              <a:t>Then next element is compared with its adjacent element and the same process is repeated for all the elements in the array until we get a sorted array.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3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81025"/>
          </a:xfrm>
          <a:ln/>
        </p:spPr>
        <p:txBody>
          <a:bodyPr lIns="90000" tIns="46800" rIns="90000" bIns="46800" anchor="t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Selection Sort Example 3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A99C7-A4CF-A898-ACA0-7588D54955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4419600" y="2743199"/>
            <a:ext cx="3429000" cy="3476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A6FFB-C1EB-15C5-746C-8500647F6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19994"/>
          <a:stretch/>
        </p:blipFill>
        <p:spPr>
          <a:xfrm>
            <a:off x="381000" y="2195512"/>
            <a:ext cx="3429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20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81025"/>
          </a:xfrm>
          <a:ln/>
        </p:spPr>
        <p:txBody>
          <a:bodyPr lIns="90000" tIns="46800" rIns="90000" bIns="46800" anchor="t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Selection Sort Example 3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A99C7-A4CF-A898-ACA0-7588D54955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4419600" y="2743199"/>
            <a:ext cx="3429000" cy="3476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A6FFB-C1EB-15C5-746C-8500647F6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8"/>
          <a:stretch/>
        </p:blipFill>
        <p:spPr>
          <a:xfrm>
            <a:off x="381000" y="2195512"/>
            <a:ext cx="3429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27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81025"/>
          </a:xfrm>
          <a:ln/>
        </p:spPr>
        <p:txBody>
          <a:bodyPr lIns="90000" tIns="46800" rIns="90000" bIns="46800" anchor="t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Selection Sort Example 3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A99C7-A4CF-A898-ACA0-7588D54955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" b="73697"/>
          <a:stretch/>
        </p:blipFill>
        <p:spPr>
          <a:xfrm>
            <a:off x="4419600" y="2743199"/>
            <a:ext cx="34290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A6FFB-C1EB-15C5-746C-8500647F6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8"/>
          <a:stretch/>
        </p:blipFill>
        <p:spPr>
          <a:xfrm>
            <a:off x="381000" y="2195512"/>
            <a:ext cx="3429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72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81025"/>
          </a:xfrm>
          <a:ln/>
        </p:spPr>
        <p:txBody>
          <a:bodyPr lIns="90000" tIns="46800" rIns="90000" bIns="46800" anchor="t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Selection Sort Example 3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A99C7-A4CF-A898-ACA0-7588D54955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" b="44765"/>
          <a:stretch/>
        </p:blipFill>
        <p:spPr>
          <a:xfrm>
            <a:off x="4419600" y="2743199"/>
            <a:ext cx="3429000" cy="1920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A6FFB-C1EB-15C5-746C-8500647F6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8"/>
          <a:stretch/>
        </p:blipFill>
        <p:spPr>
          <a:xfrm>
            <a:off x="381000" y="2195512"/>
            <a:ext cx="3429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30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81025"/>
          </a:xfrm>
          <a:ln/>
        </p:spPr>
        <p:txBody>
          <a:bodyPr lIns="90000" tIns="46800" rIns="90000" bIns="46800" anchor="t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Selection Sort Example 3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A99C7-A4CF-A898-ACA0-7588D54955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" b="18463"/>
          <a:stretch/>
        </p:blipFill>
        <p:spPr>
          <a:xfrm>
            <a:off x="4419600" y="2743199"/>
            <a:ext cx="3429000" cy="2834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A6FFB-C1EB-15C5-746C-8500647F6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8"/>
          <a:stretch/>
        </p:blipFill>
        <p:spPr>
          <a:xfrm>
            <a:off x="381000" y="2195512"/>
            <a:ext cx="3429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06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81025"/>
          </a:xfrm>
          <a:ln/>
        </p:spPr>
        <p:txBody>
          <a:bodyPr lIns="90000" tIns="46800" rIns="90000" bIns="46800" anchor="t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Selection Sort Example 3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A99C7-A4CF-A898-ACA0-7588D54955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" b="-5208"/>
          <a:stretch/>
        </p:blipFill>
        <p:spPr>
          <a:xfrm>
            <a:off x="4419600" y="2743199"/>
            <a:ext cx="34290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A6FFB-C1EB-15C5-746C-8500647F6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8"/>
          <a:stretch/>
        </p:blipFill>
        <p:spPr>
          <a:xfrm>
            <a:off x="381000" y="2195512"/>
            <a:ext cx="3429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16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764A-90C8-4FAF-BB21-5BB91EE341F7}" type="slidenum">
              <a:rPr lang="en-US"/>
              <a:pPr/>
              <a:t>46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INSERTION SORT</a:t>
            </a:r>
            <a:endParaRPr lang="en-US" sz="36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6868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Insertion sort algorithm: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It  sorts a set of values by inserting values into an existing sorted file.</a:t>
            </a:r>
          </a:p>
          <a:p>
            <a:pPr lvl="1" algn="just">
              <a:buFont typeface="Wingdings" pitchFamily="2" charset="2"/>
              <a:buChar char="§"/>
            </a:pPr>
            <a:endParaRPr lang="en-US" dirty="0"/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Compare the second element with first, if the first element is greater than second, place it before the first one.</a:t>
            </a:r>
          </a:p>
          <a:p>
            <a:pPr lvl="1" algn="just">
              <a:buFont typeface="Wingdings" pitchFamily="2" charset="2"/>
              <a:buChar char="§"/>
            </a:pPr>
            <a:endParaRPr lang="en-US" dirty="0"/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Otherwise place is just after the first one.</a:t>
            </a:r>
          </a:p>
          <a:p>
            <a:pPr lvl="1" algn="just">
              <a:buFont typeface="Wingdings" pitchFamily="2" charset="2"/>
              <a:buChar char="§"/>
            </a:pPr>
            <a:endParaRPr lang="en-US" dirty="0"/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Compare the third value with second and then with first and so on.</a:t>
            </a:r>
          </a:p>
        </p:txBody>
      </p:sp>
    </p:spTree>
    <p:extLst>
      <p:ext uri="{BB962C8B-B14F-4D97-AF65-F5344CB8AC3E}">
        <p14:creationId xmlns:p14="http://schemas.microsoft.com/office/powerpoint/2010/main" val="4012315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INSERTION SORT</a:t>
            </a:r>
            <a:endParaRPr lang="en-US" dirty="0"/>
          </a:p>
        </p:txBody>
      </p:sp>
      <p:pic>
        <p:nvPicPr>
          <p:cNvPr id="3074" name="Picture 2" descr="Image result for insertion sort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706750" cy="52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764A-90C8-4FAF-BB21-5BB91EE341F7}" type="slidenum">
              <a:rPr lang="en-US"/>
              <a:pPr/>
              <a:t>48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INSERTION SORT (STEPS)</a:t>
            </a:r>
            <a:endParaRPr lang="en-US" sz="36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868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i="1" dirty="0"/>
              <a:t>Step </a:t>
            </a:r>
            <a:r>
              <a:rPr lang="en-US" b="1" dirty="0"/>
              <a:t>1: </a:t>
            </a:r>
          </a:p>
          <a:p>
            <a:pPr marL="759143" lvl="1" indent="-457200">
              <a:buFont typeface="Wingdings" pitchFamily="2" charset="2"/>
              <a:buChar char="§"/>
            </a:pPr>
            <a:r>
              <a:rPr lang="en-US" i="1" dirty="0"/>
              <a:t>As the single element A [1] by itself is sorted array.</a:t>
            </a:r>
          </a:p>
          <a:p>
            <a:pPr marL="759143" lvl="1" indent="-457200">
              <a:buNone/>
            </a:pPr>
            <a:endParaRPr lang="en-US" i="1" dirty="0"/>
          </a:p>
          <a:p>
            <a:pPr marL="759143" lvl="1" indent="-457200">
              <a:buNone/>
            </a:pPr>
            <a:endParaRPr lang="en-US" i="1" dirty="0"/>
          </a:p>
          <a:p>
            <a:pPr marL="759143" lvl="1" indent="-457200">
              <a:buNone/>
            </a:pPr>
            <a:endParaRPr lang="en-US" i="1" dirty="0"/>
          </a:p>
          <a:p>
            <a:pPr marL="274320" lvl="1">
              <a:buFont typeface="Wingdings" pitchFamily="2" charset="2"/>
              <a:buChar char="Ø"/>
            </a:pPr>
            <a:r>
              <a:rPr lang="en-US" sz="2400" b="1" i="1" dirty="0"/>
              <a:t>Step 2: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i="1" dirty="0"/>
              <a:t>A [2] is inserted either before or after A [1] by comparing it so that A[1], A[2] is sorted array.</a:t>
            </a:r>
          </a:p>
          <a:p>
            <a:pPr marL="759143" lvl="1" indent="-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15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764A-90C8-4FAF-BB21-5BB91EE341F7}" type="slidenum">
              <a:rPr lang="en-US"/>
              <a:pPr/>
              <a:t>49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INSERTION SORT (STEPS)</a:t>
            </a:r>
            <a:endParaRPr lang="en-US" sz="36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686800" cy="4495800"/>
          </a:xfrm>
        </p:spPr>
        <p:txBody>
          <a:bodyPr>
            <a:normAutofit/>
          </a:bodyPr>
          <a:lstStyle/>
          <a:p>
            <a:pPr marL="274320" lvl="1">
              <a:buFont typeface="Wingdings" pitchFamily="2" charset="2"/>
              <a:buChar char="Ø"/>
            </a:pPr>
            <a:r>
              <a:rPr lang="en-US" sz="2400" b="1" i="1" dirty="0"/>
              <a:t>Step 3: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i="1" dirty="0"/>
              <a:t>A [3] is inserted into the proper place in A [1], A [2], that is A [3] will be compared with A [1] and A [2] and placed before A [1], between A [1] and A[2], or after A [2] so that A [1], A [2], A [3] is a sorted array. </a:t>
            </a:r>
          </a:p>
          <a:p>
            <a:pPr lvl="1">
              <a:buFont typeface="Wingdings" pitchFamily="2" charset="2"/>
              <a:buChar char="§"/>
            </a:pPr>
            <a:endParaRPr lang="en-US" sz="2000" i="1" dirty="0"/>
          </a:p>
          <a:p>
            <a:pPr marL="274320" lvl="1">
              <a:buFont typeface="Wingdings" pitchFamily="2" charset="2"/>
              <a:buChar char="Ø"/>
            </a:pPr>
            <a:r>
              <a:rPr lang="en-US" sz="2400" b="1" i="1" dirty="0"/>
              <a:t>Step n: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i="1" dirty="0"/>
              <a:t>A [n] is inserted into its proper place in an array A [1], A [2], A [3], ...... A [n –1] so that A [1], A [2], A [3], ...... ,A [n] is a sorted array.</a:t>
            </a:r>
          </a:p>
          <a:p>
            <a:pPr lvl="1">
              <a:buNone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1231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pic>
        <p:nvPicPr>
          <p:cNvPr id="1026" name="Picture 2" descr="Image result for bubble sort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17320"/>
            <a:ext cx="8559800" cy="513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36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764A-90C8-4FAF-BB21-5BB91EE341F7}" type="slidenum">
              <a:rPr lang="en-US"/>
              <a:pPr/>
              <a:t>50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</a:t>
            </a:r>
            <a:endParaRPr lang="en-US" sz="36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" b="66708"/>
          <a:stretch/>
        </p:blipFill>
        <p:spPr>
          <a:xfrm>
            <a:off x="159088" y="1931801"/>
            <a:ext cx="2860185" cy="246888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60" y="2541775"/>
            <a:ext cx="3186113" cy="4290301"/>
          </a:xfrm>
          <a:prstGeom prst="rect">
            <a:avLst/>
          </a:prstGeom>
        </p:spPr>
      </p:pic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E34A0F63-9700-E5FB-D353-64EFEC5C0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30" b="11209"/>
          <a:stretch/>
        </p:blipFill>
        <p:spPr>
          <a:xfrm>
            <a:off x="3008275" y="2513632"/>
            <a:ext cx="286018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158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764A-90C8-4FAF-BB21-5BB91EE341F7}" type="slidenum">
              <a:rPr lang="en-US"/>
              <a:pPr/>
              <a:t>51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</a:t>
            </a:r>
            <a:endParaRPr lang="en-US" sz="36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43276"/>
          <a:stretch/>
        </p:blipFill>
        <p:spPr>
          <a:xfrm>
            <a:off x="159088" y="1931801"/>
            <a:ext cx="2860185" cy="420624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60" y="2541775"/>
            <a:ext cx="3186113" cy="4290301"/>
          </a:xfrm>
          <a:prstGeom prst="rect">
            <a:avLst/>
          </a:prstGeom>
        </p:spPr>
      </p:pic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E34A0F63-9700-E5FB-D353-64EFEC5C0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30" b="11209"/>
          <a:stretch/>
        </p:blipFill>
        <p:spPr>
          <a:xfrm>
            <a:off x="3008275" y="2513632"/>
            <a:ext cx="286018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40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764A-90C8-4FAF-BB21-5BB91EE341F7}" type="slidenum">
              <a:rPr lang="en-US"/>
              <a:pPr/>
              <a:t>52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</a:t>
            </a:r>
            <a:endParaRPr lang="en-US" sz="36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43276"/>
          <a:stretch/>
        </p:blipFill>
        <p:spPr>
          <a:xfrm>
            <a:off x="159088" y="1931801"/>
            <a:ext cx="2860185" cy="420624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60" y="2541775"/>
            <a:ext cx="3186113" cy="4290301"/>
          </a:xfrm>
          <a:prstGeom prst="rect">
            <a:avLst/>
          </a:prstGeom>
        </p:spPr>
      </p:pic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E34A0F63-9700-E5FB-D353-64EFEC5C0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31" b="109"/>
          <a:stretch/>
        </p:blipFill>
        <p:spPr>
          <a:xfrm>
            <a:off x="3008275" y="2513632"/>
            <a:ext cx="286018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382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764A-90C8-4FAF-BB21-5BB91EE341F7}" type="slidenum">
              <a:rPr lang="en-US"/>
              <a:pPr/>
              <a:t>53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</a:t>
            </a:r>
            <a:endParaRPr lang="en-US" sz="36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43276"/>
          <a:stretch/>
        </p:blipFill>
        <p:spPr>
          <a:xfrm>
            <a:off x="159088" y="1931801"/>
            <a:ext cx="2860185" cy="420624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50981"/>
          <a:stretch/>
        </p:blipFill>
        <p:spPr>
          <a:xfrm>
            <a:off x="5868460" y="2541775"/>
            <a:ext cx="3186113" cy="2103120"/>
          </a:xfrm>
          <a:prstGeom prst="rect">
            <a:avLst/>
          </a:prstGeom>
        </p:spPr>
      </p:pic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E34A0F63-9700-E5FB-D353-64EFEC5C0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31" b="109"/>
          <a:stretch/>
        </p:blipFill>
        <p:spPr>
          <a:xfrm>
            <a:off x="3008275" y="2513632"/>
            <a:ext cx="286018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807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" b="1957"/>
          <a:stretch/>
        </p:blipFill>
        <p:spPr>
          <a:xfrm>
            <a:off x="5868460" y="2541775"/>
            <a:ext cx="3186113" cy="42062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764A-90C8-4FAF-BB21-5BB91EE341F7}" type="slidenum">
              <a:rPr lang="en-US"/>
              <a:pPr/>
              <a:t>54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</a:t>
            </a:r>
            <a:endParaRPr lang="en-US" sz="36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43276"/>
          <a:stretch/>
        </p:blipFill>
        <p:spPr>
          <a:xfrm>
            <a:off x="159088" y="1931801"/>
            <a:ext cx="2860185" cy="4206240"/>
          </a:xfrm>
          <a:prstGeom prst="rect">
            <a:avLst/>
          </a:prstGeom>
        </p:spPr>
      </p:pic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E34A0F63-9700-E5FB-D353-64EFEC5C04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31" b="109"/>
          <a:stretch/>
        </p:blipFill>
        <p:spPr>
          <a:xfrm>
            <a:off x="3008275" y="2513632"/>
            <a:ext cx="286018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131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764A-90C8-4FAF-BB21-5BB91EE341F7}" type="slidenum">
              <a:rPr lang="en-US"/>
              <a:pPr/>
              <a:t>55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endParaRPr lang="en-US" sz="36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4724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Let A be a linear array of n numbers A [1], A [2], A [3], ...... ,A [n]......Swap be a temporary variable to interchange the two values. Pos is the control variable to hold the position of each pass.</a:t>
            </a:r>
          </a:p>
          <a:p>
            <a:pPr>
              <a:buNone/>
            </a:pPr>
            <a:r>
              <a:rPr lang="en-US" dirty="0"/>
              <a:t>1. Input an array A of </a:t>
            </a:r>
            <a:r>
              <a:rPr lang="en-US" i="1" dirty="0"/>
              <a:t>n numbers</a:t>
            </a:r>
          </a:p>
          <a:p>
            <a:pPr>
              <a:buNone/>
            </a:pPr>
            <a:r>
              <a:rPr lang="en-US" dirty="0"/>
              <a:t>2. Initialize </a:t>
            </a:r>
            <a:r>
              <a:rPr lang="en-US" i="1" dirty="0" err="1"/>
              <a:t>i</a:t>
            </a:r>
            <a:r>
              <a:rPr lang="en-US" i="1" dirty="0"/>
              <a:t> = 1 and repeat through steps 4 by incrementing </a:t>
            </a:r>
            <a:r>
              <a:rPr lang="en-US" i="1" dirty="0" err="1"/>
              <a:t>i</a:t>
            </a:r>
            <a:r>
              <a:rPr lang="en-US" i="1" dirty="0"/>
              <a:t> by one.</a:t>
            </a:r>
          </a:p>
          <a:p>
            <a:pPr>
              <a:buNone/>
            </a:pPr>
            <a:r>
              <a:rPr lang="en-US" dirty="0"/>
              <a:t>	(</a:t>
            </a:r>
            <a:r>
              <a:rPr lang="en-US" i="1" dirty="0"/>
              <a:t>a) If (</a:t>
            </a:r>
            <a:r>
              <a:rPr lang="en-US" i="1" dirty="0" err="1"/>
              <a:t>i</a:t>
            </a:r>
            <a:r>
              <a:rPr lang="en-US" i="1" dirty="0"/>
              <a:t> &lt; = n – 1)</a:t>
            </a:r>
          </a:p>
          <a:p>
            <a:pPr>
              <a:buNone/>
            </a:pPr>
            <a:r>
              <a:rPr lang="en-US" dirty="0"/>
              <a:t>	(</a:t>
            </a:r>
            <a:r>
              <a:rPr lang="en-US" i="1" dirty="0"/>
              <a:t>b) Swap = A [</a:t>
            </a:r>
            <a:r>
              <a:rPr lang="en-US" i="1" dirty="0" err="1"/>
              <a:t>i</a:t>
            </a:r>
            <a:r>
              <a:rPr lang="en-US" i="1" dirty="0"/>
              <a:t>],</a:t>
            </a:r>
          </a:p>
          <a:p>
            <a:pPr>
              <a:buNone/>
            </a:pPr>
            <a:r>
              <a:rPr lang="en-US" dirty="0"/>
              <a:t>	(</a:t>
            </a:r>
            <a:r>
              <a:rPr lang="en-US" i="1" dirty="0"/>
              <a:t>c) Pos = </a:t>
            </a:r>
            <a:r>
              <a:rPr lang="en-US" i="1" dirty="0" err="1"/>
              <a:t>i</a:t>
            </a:r>
            <a:r>
              <a:rPr lang="en-US" i="1" dirty="0"/>
              <a:t> – 1</a:t>
            </a:r>
          </a:p>
          <a:p>
            <a:pPr>
              <a:buNone/>
            </a:pPr>
            <a:r>
              <a:rPr lang="en-US" dirty="0"/>
              <a:t>3. Repeat the step 3 if (Swap &lt; A[Pos] and (Pos &gt;= 0))</a:t>
            </a:r>
          </a:p>
          <a:p>
            <a:pPr>
              <a:buNone/>
            </a:pPr>
            <a:r>
              <a:rPr lang="pt-BR" dirty="0"/>
              <a:t>	(</a:t>
            </a:r>
            <a:r>
              <a:rPr lang="pt-BR" i="1" dirty="0"/>
              <a:t>a) A [Pos+1] = A [Pos]</a:t>
            </a:r>
          </a:p>
          <a:p>
            <a:pPr>
              <a:buNone/>
            </a:pPr>
            <a:r>
              <a:rPr lang="en-US" dirty="0"/>
              <a:t>	(</a:t>
            </a:r>
            <a:r>
              <a:rPr lang="en-US" i="1" dirty="0"/>
              <a:t>b) Pos = Pos-1</a:t>
            </a:r>
          </a:p>
          <a:p>
            <a:pPr>
              <a:buNone/>
            </a:pPr>
            <a:r>
              <a:rPr lang="pt-BR" dirty="0"/>
              <a:t>4. A [Pos +1] = Swap</a:t>
            </a:r>
          </a:p>
          <a:p>
            <a:pPr>
              <a:buNone/>
            </a:pPr>
            <a:r>
              <a:rPr lang="en-US" dirty="0"/>
              <a:t>5. Exit</a:t>
            </a:r>
          </a:p>
        </p:txBody>
      </p:sp>
    </p:spTree>
    <p:extLst>
      <p:ext uri="{BB962C8B-B14F-4D97-AF65-F5344CB8AC3E}">
        <p14:creationId xmlns:p14="http://schemas.microsoft.com/office/powerpoint/2010/main" val="40123158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 by Mr. Mohammad </a:t>
            </a:r>
            <a:r>
              <a:rPr lang="en-US" dirty="0" err="1"/>
              <a:t>Asad</a:t>
            </a:r>
            <a:r>
              <a:rPr lang="en-US" dirty="0"/>
              <a:t> </a:t>
            </a:r>
            <a:r>
              <a:rPr lang="en-US" dirty="0" err="1"/>
              <a:t>Abbasi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used</a:t>
            </a:r>
          </a:p>
        </p:txBody>
      </p:sp>
    </p:spTree>
    <p:extLst>
      <p:ext uri="{BB962C8B-B14F-4D97-AF65-F5344CB8AC3E}">
        <p14:creationId xmlns:p14="http://schemas.microsoft.com/office/powerpoint/2010/main" val="119064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(STEPS)</a:t>
            </a:r>
            <a:endParaRPr lang="en-US" dirty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534399" cy="4572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i="1" dirty="0"/>
              <a:t>Step 1: </a:t>
            </a:r>
          </a:p>
          <a:p>
            <a:pPr>
              <a:buFont typeface="Wingdings" pitchFamily="2" charset="2"/>
              <a:buChar char="Ø"/>
            </a:pPr>
            <a:endParaRPr lang="en-US" b="1" i="1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Compare A[1] and A[2] and arrange them in the (or desired) ascending order, so that A[1] &lt; A[2].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if A[1] is greater than A[2] then interchange the position of data by swap = A[1]; A[1] = A[2]; A[2] = swap. 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Then compare A[2] and A[3] and arrange them so that A[2] &lt; A[3]. Continue the process until we compare A[N – 1] with A[N].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(STEPS)</a:t>
            </a:r>
            <a:endParaRPr lang="en-US" dirty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174" y="2117888"/>
            <a:ext cx="8703733" cy="3657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i="1" dirty="0"/>
              <a:t>Step 2: </a:t>
            </a:r>
          </a:p>
          <a:p>
            <a:pPr>
              <a:buFont typeface="Wingdings" pitchFamily="2" charset="2"/>
              <a:buChar char="Ø"/>
            </a:pPr>
            <a:endParaRPr lang="en-US" i="1" dirty="0"/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Repeat step 1 with one less comparisons that is, now stop comparison at A [</a:t>
            </a:r>
            <a:r>
              <a:rPr lang="en-US" i="1" dirty="0"/>
              <a:t>n </a:t>
            </a:r>
            <a:r>
              <a:rPr lang="en-US" dirty="0"/>
              <a:t>– 1] and possibly rearrange A[N – 2] and A[N – 1] and so on.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Step </a:t>
            </a:r>
            <a:r>
              <a:rPr lang="en-US" b="1" i="1" dirty="0"/>
              <a:t>n </a:t>
            </a:r>
            <a:r>
              <a:rPr lang="en-US" b="1" dirty="0"/>
              <a:t>– 1: 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Compare A[1]with A[2] and arrange them so that A[1] &lt; A[2].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2057400"/>
            <a:ext cx="8703733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b="1" dirty="0"/>
              <a:t>First Pass: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( </a:t>
            </a:r>
            <a:r>
              <a:rPr lang="en-US" b="1" dirty="0"/>
              <a:t>5</a:t>
            </a:r>
            <a:r>
              <a:rPr lang="en-US" dirty="0"/>
              <a:t> </a:t>
            </a:r>
            <a:r>
              <a:rPr lang="en-US" b="1" dirty="0"/>
              <a:t>1</a:t>
            </a:r>
            <a:r>
              <a:rPr lang="en-US" dirty="0"/>
              <a:t> 4 2 8 ) ( </a:t>
            </a:r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dirty="0"/>
              <a:t>5</a:t>
            </a:r>
            <a:r>
              <a:rPr lang="en-US" dirty="0"/>
              <a:t> 4 2 8 ), Here, algorithm compares the first two elements, and swaps since 5 &gt; 1.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( 1 </a:t>
            </a:r>
            <a:r>
              <a:rPr lang="en-US" b="1" dirty="0"/>
              <a:t>5</a:t>
            </a:r>
            <a:r>
              <a:rPr lang="en-US" dirty="0"/>
              <a:t> </a:t>
            </a:r>
            <a:r>
              <a:rPr lang="en-US" b="1" dirty="0"/>
              <a:t>4</a:t>
            </a:r>
            <a:r>
              <a:rPr lang="en-US" dirty="0"/>
              <a:t> 2 8 ) ( 1 </a:t>
            </a:r>
            <a:r>
              <a:rPr lang="en-US" b="1" dirty="0"/>
              <a:t>4</a:t>
            </a:r>
            <a:r>
              <a:rPr lang="en-US" dirty="0"/>
              <a:t> </a:t>
            </a:r>
            <a:r>
              <a:rPr lang="en-US" b="1" dirty="0"/>
              <a:t>5</a:t>
            </a:r>
            <a:r>
              <a:rPr lang="en-US" dirty="0"/>
              <a:t> 2 8 ), Swap since 5 &gt; 4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( 1 4 </a:t>
            </a:r>
            <a:r>
              <a:rPr lang="en-US" b="1" dirty="0"/>
              <a:t>5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en-US" dirty="0"/>
              <a:t> 8 ) ( 1 4 </a:t>
            </a:r>
            <a:r>
              <a:rPr lang="en-US" b="1" dirty="0"/>
              <a:t>2</a:t>
            </a:r>
            <a:r>
              <a:rPr lang="en-US" dirty="0"/>
              <a:t> </a:t>
            </a:r>
            <a:r>
              <a:rPr lang="en-US" b="1" dirty="0"/>
              <a:t>5</a:t>
            </a:r>
            <a:r>
              <a:rPr lang="en-US" dirty="0"/>
              <a:t> 8 ), Swap since 5 &gt; 2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( 1 4 2 </a:t>
            </a:r>
            <a:r>
              <a:rPr lang="en-US" b="1" dirty="0"/>
              <a:t>5</a:t>
            </a:r>
            <a:r>
              <a:rPr lang="en-US" dirty="0"/>
              <a:t> </a:t>
            </a:r>
            <a:r>
              <a:rPr lang="en-US" b="1" dirty="0"/>
              <a:t>8</a:t>
            </a:r>
            <a:r>
              <a:rPr lang="en-US" dirty="0"/>
              <a:t> ) ( 1 4 2 </a:t>
            </a:r>
            <a:r>
              <a:rPr lang="en-US" b="1" dirty="0"/>
              <a:t>5</a:t>
            </a:r>
            <a:r>
              <a:rPr lang="en-US" dirty="0"/>
              <a:t> </a:t>
            </a:r>
            <a:r>
              <a:rPr lang="en-US" b="1" dirty="0"/>
              <a:t>8</a:t>
            </a:r>
            <a:r>
              <a:rPr lang="en-US" dirty="0"/>
              <a:t> ), Now, since these elements are already in order (8 &gt; 5), algorithm does not swap them.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9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EXAMPLE</a:t>
            </a:r>
            <a:endParaRPr lang="en-US" dirty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10600" cy="4800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Second Pass: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( </a:t>
            </a:r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dirty="0"/>
              <a:t>4</a:t>
            </a:r>
            <a:r>
              <a:rPr lang="en-US" dirty="0"/>
              <a:t> 2 5 8 ) ( </a:t>
            </a:r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dirty="0"/>
              <a:t>4</a:t>
            </a:r>
            <a:r>
              <a:rPr lang="en-US" dirty="0"/>
              <a:t> 2 5 8 )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( 1 </a:t>
            </a:r>
            <a:r>
              <a:rPr lang="en-US" b="1" dirty="0"/>
              <a:t>4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en-US" dirty="0"/>
              <a:t> 5 8 ) ( 1 </a:t>
            </a:r>
            <a:r>
              <a:rPr lang="en-US" b="1" dirty="0"/>
              <a:t>2</a:t>
            </a:r>
            <a:r>
              <a:rPr lang="en-US" dirty="0"/>
              <a:t> </a:t>
            </a:r>
            <a:r>
              <a:rPr lang="en-US" b="1" dirty="0"/>
              <a:t>4</a:t>
            </a:r>
            <a:r>
              <a:rPr lang="en-US" dirty="0"/>
              <a:t> 5 8 ), Swap since 4 &gt; 2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( 1 2 </a:t>
            </a:r>
            <a:r>
              <a:rPr lang="en-US" b="1" dirty="0"/>
              <a:t>4</a:t>
            </a:r>
            <a:r>
              <a:rPr lang="en-US" dirty="0"/>
              <a:t> </a:t>
            </a:r>
            <a:r>
              <a:rPr lang="en-US" b="1" dirty="0"/>
              <a:t>5</a:t>
            </a:r>
            <a:r>
              <a:rPr lang="en-US" dirty="0"/>
              <a:t> 8 ) ( 1 2 </a:t>
            </a:r>
            <a:r>
              <a:rPr lang="en-US" b="1" dirty="0"/>
              <a:t>4</a:t>
            </a:r>
            <a:r>
              <a:rPr lang="en-US" dirty="0"/>
              <a:t> </a:t>
            </a:r>
            <a:r>
              <a:rPr lang="en-US" b="1" dirty="0"/>
              <a:t>5</a:t>
            </a:r>
            <a:r>
              <a:rPr lang="en-US" dirty="0"/>
              <a:t> 8 )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( 1 2 4 </a:t>
            </a:r>
            <a:r>
              <a:rPr lang="en-US" b="1" dirty="0"/>
              <a:t>5</a:t>
            </a:r>
            <a:r>
              <a:rPr lang="en-US" dirty="0"/>
              <a:t> </a:t>
            </a:r>
            <a:r>
              <a:rPr lang="en-US" b="1" dirty="0"/>
              <a:t>8</a:t>
            </a:r>
            <a:r>
              <a:rPr lang="en-US" dirty="0"/>
              <a:t> ) ( 1 2 4 </a:t>
            </a:r>
            <a:r>
              <a:rPr lang="en-US" b="1" dirty="0"/>
              <a:t>5</a:t>
            </a:r>
            <a:r>
              <a:rPr lang="en-US" dirty="0"/>
              <a:t> </a:t>
            </a:r>
            <a:r>
              <a:rPr lang="en-US" b="1" dirty="0"/>
              <a:t>8</a:t>
            </a:r>
            <a:r>
              <a:rPr lang="en-US" dirty="0"/>
              <a:t> )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Now, the array is already sorted, but our algorithm does not know if it is completed. The algorithm needs one </a:t>
            </a:r>
            <a:r>
              <a:rPr lang="en-US" b="1" dirty="0"/>
              <a:t>whole</a:t>
            </a:r>
            <a:r>
              <a:rPr lang="en-US" dirty="0"/>
              <a:t> pass without </a:t>
            </a:r>
            <a:r>
              <a:rPr lang="en-US" b="1" dirty="0"/>
              <a:t>any</a:t>
            </a:r>
            <a:r>
              <a:rPr lang="en-US" dirty="0"/>
              <a:t> swap to know it is sorted.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43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2014</TotalTime>
  <Words>2749</Words>
  <Application>Microsoft Office PowerPoint</Application>
  <PresentationFormat>On-screen Show (4:3)</PresentationFormat>
  <Paragraphs>338</Paragraphs>
  <Slides>56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Candara</vt:lpstr>
      <vt:lpstr>Courier New</vt:lpstr>
      <vt:lpstr>Symbol</vt:lpstr>
      <vt:lpstr>Tahoma</vt:lpstr>
      <vt:lpstr>Times New Roman</vt:lpstr>
      <vt:lpstr>Wingdings</vt:lpstr>
      <vt:lpstr>Waveform</vt:lpstr>
      <vt:lpstr>Sorting Algorithms    Lecture 6  </vt:lpstr>
      <vt:lpstr>Sorting</vt:lpstr>
      <vt:lpstr>Types of Sorting Algorithms</vt:lpstr>
      <vt:lpstr>BUBBLE SORT</vt:lpstr>
      <vt:lpstr>Bubble sort</vt:lpstr>
      <vt:lpstr>BUBBLE SORT (STEPS)</vt:lpstr>
      <vt:lpstr>BUBBLE SORT (STEPS)</vt:lpstr>
      <vt:lpstr>BUBBLE SORT EXAMPLE</vt:lpstr>
      <vt:lpstr>BUBBLE SORT EXAMPLE</vt:lpstr>
      <vt:lpstr>BUBBLE SORT EXAMPLE</vt:lpstr>
      <vt:lpstr>BUBBLE SORT EXAMPLE 2</vt:lpstr>
      <vt:lpstr>BUBBLE SORT EXAMPLE 2</vt:lpstr>
      <vt:lpstr>BUBBLE SORT EXAMPLE 2</vt:lpstr>
      <vt:lpstr>BUBBLE SORT EXAMPLE 2</vt:lpstr>
      <vt:lpstr>BUBBLE SORT EXAMPLE 2</vt:lpstr>
      <vt:lpstr>ALGORITHM</vt:lpstr>
      <vt:lpstr>Bubble Sort Code</vt:lpstr>
      <vt:lpstr>Bubble Sort – Analysis </vt:lpstr>
      <vt:lpstr>Selection Sort Algorithm (ascending)</vt:lpstr>
      <vt:lpstr>SELECTION SORT</vt:lpstr>
      <vt:lpstr>SELECTION SORT</vt:lpstr>
      <vt:lpstr>SELECTION SORT(STEPS)</vt:lpstr>
      <vt:lpstr>SELECTION SORT(STEPS)</vt:lpstr>
      <vt:lpstr>SELECTION SORT(STEPS)</vt:lpstr>
      <vt:lpstr>ALGORITHM</vt:lpstr>
      <vt:lpstr>Selection Sort Example(ascending)</vt:lpstr>
      <vt:lpstr>Selection Sort Example 2</vt:lpstr>
      <vt:lpstr>Selection Sort Example 2</vt:lpstr>
      <vt:lpstr>Selection Sort Example 2</vt:lpstr>
      <vt:lpstr>Selection Sort Example 2</vt:lpstr>
      <vt:lpstr>Selection Sort Example 2</vt:lpstr>
      <vt:lpstr>Selection Sort Example 2</vt:lpstr>
      <vt:lpstr>Selection Sort Example 2</vt:lpstr>
      <vt:lpstr>Selection Sort Example 2</vt:lpstr>
      <vt:lpstr>Selection Sort -- Analysis</vt:lpstr>
      <vt:lpstr>Selection Sort – Analysis (cont.)</vt:lpstr>
      <vt:lpstr>Selection Sort Example 3</vt:lpstr>
      <vt:lpstr>Selection Sort Example 3</vt:lpstr>
      <vt:lpstr>Selection Sort Example 3</vt:lpstr>
      <vt:lpstr>Selection Sort Example 3</vt:lpstr>
      <vt:lpstr>Selection Sort Example 3</vt:lpstr>
      <vt:lpstr>Selection Sort Example 3</vt:lpstr>
      <vt:lpstr>Selection Sort Example 3</vt:lpstr>
      <vt:lpstr>Selection Sort Example 3</vt:lpstr>
      <vt:lpstr>Selection Sort Example 3</vt:lpstr>
      <vt:lpstr>INSERTION SORT</vt:lpstr>
      <vt:lpstr>INSERTION SORT</vt:lpstr>
      <vt:lpstr>INSERTION SORT (STEPS)</vt:lpstr>
      <vt:lpstr>INSERTION SORT (STEPS)</vt:lpstr>
      <vt:lpstr>Example</vt:lpstr>
      <vt:lpstr>Example</vt:lpstr>
      <vt:lpstr>Example</vt:lpstr>
      <vt:lpstr>Example</vt:lpstr>
      <vt:lpstr>Example</vt:lpstr>
      <vt:lpstr>ALGORITHM</vt:lpstr>
      <vt:lpstr>Sources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Asad Abbasi</dc:creator>
  <cp:lastModifiedBy>Asim Riaz</cp:lastModifiedBy>
  <cp:revision>589</cp:revision>
  <dcterms:created xsi:type="dcterms:W3CDTF">2006-08-16T00:00:00Z</dcterms:created>
  <dcterms:modified xsi:type="dcterms:W3CDTF">2023-07-21T01:50:47Z</dcterms:modified>
</cp:coreProperties>
</file>