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 id="2147483711" r:id="rId2"/>
  </p:sldMasterIdLst>
  <p:notesMasterIdLst>
    <p:notesMasterId r:id="rId75"/>
  </p:notesMasterIdLst>
  <p:sldIdLst>
    <p:sldId id="256" r:id="rId3"/>
    <p:sldId id="268" r:id="rId4"/>
    <p:sldId id="270" r:id="rId5"/>
    <p:sldId id="269" r:id="rId6"/>
    <p:sldId id="273" r:id="rId7"/>
    <p:sldId id="327" r:id="rId8"/>
    <p:sldId id="274" r:id="rId9"/>
    <p:sldId id="275" r:id="rId10"/>
    <p:sldId id="313" r:id="rId11"/>
    <p:sldId id="314" r:id="rId12"/>
    <p:sldId id="285" r:id="rId13"/>
    <p:sldId id="286" r:id="rId14"/>
    <p:sldId id="287" r:id="rId15"/>
    <p:sldId id="276" r:id="rId16"/>
    <p:sldId id="277" r:id="rId17"/>
    <p:sldId id="278" r:id="rId18"/>
    <p:sldId id="279" r:id="rId19"/>
    <p:sldId id="280" r:id="rId20"/>
    <p:sldId id="281" r:id="rId21"/>
    <p:sldId id="294" r:id="rId22"/>
    <p:sldId id="308" r:id="rId23"/>
    <p:sldId id="311" r:id="rId24"/>
    <p:sldId id="295" r:id="rId25"/>
    <p:sldId id="296" r:id="rId26"/>
    <p:sldId id="297" r:id="rId27"/>
    <p:sldId id="298" r:id="rId28"/>
    <p:sldId id="299" r:id="rId29"/>
    <p:sldId id="300" r:id="rId30"/>
    <p:sldId id="301" r:id="rId31"/>
    <p:sldId id="302" r:id="rId32"/>
    <p:sldId id="303" r:id="rId33"/>
    <p:sldId id="290" r:id="rId34"/>
    <p:sldId id="333" r:id="rId35"/>
    <p:sldId id="329" r:id="rId36"/>
    <p:sldId id="330" r:id="rId37"/>
    <p:sldId id="332" r:id="rId38"/>
    <p:sldId id="328" r:id="rId39"/>
    <p:sldId id="271" r:id="rId40"/>
    <p:sldId id="293" r:id="rId41"/>
    <p:sldId id="289" r:id="rId42"/>
    <p:sldId id="326" r:id="rId43"/>
    <p:sldId id="291" r:id="rId44"/>
    <p:sldId id="317" r:id="rId45"/>
    <p:sldId id="309" r:id="rId46"/>
    <p:sldId id="310" r:id="rId47"/>
    <p:sldId id="292" r:id="rId48"/>
    <p:sldId id="259" r:id="rId49"/>
    <p:sldId id="260" r:id="rId50"/>
    <p:sldId id="261" r:id="rId51"/>
    <p:sldId id="262" r:id="rId52"/>
    <p:sldId id="263" r:id="rId53"/>
    <p:sldId id="264" r:id="rId54"/>
    <p:sldId id="315" r:id="rId55"/>
    <p:sldId id="316" r:id="rId56"/>
    <p:sldId id="266" r:id="rId57"/>
    <p:sldId id="318" r:id="rId58"/>
    <p:sldId id="319" r:id="rId59"/>
    <p:sldId id="320" r:id="rId60"/>
    <p:sldId id="267" r:id="rId61"/>
    <p:sldId id="321" r:id="rId62"/>
    <p:sldId id="322" r:id="rId63"/>
    <p:sldId id="323" r:id="rId64"/>
    <p:sldId id="324" r:id="rId65"/>
    <p:sldId id="325" r:id="rId66"/>
    <p:sldId id="334" r:id="rId67"/>
    <p:sldId id="344" r:id="rId68"/>
    <p:sldId id="335" r:id="rId69"/>
    <p:sldId id="336" r:id="rId70"/>
    <p:sldId id="337" r:id="rId71"/>
    <p:sldId id="338" r:id="rId72"/>
    <p:sldId id="339" r:id="rId73"/>
    <p:sldId id="345"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249" autoAdjust="0"/>
  </p:normalViewPr>
  <p:slideViewPr>
    <p:cSldViewPr>
      <p:cViewPr varScale="1">
        <p:scale>
          <a:sx n="90" d="100"/>
          <a:sy n="90" d="100"/>
        </p:scale>
        <p:origin x="14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489D4A-D53B-425D-BA63-8AEEECCB4F70}" type="datetimeFigureOut">
              <a:rPr lang="en-US" smtClean="0"/>
              <a:pPr/>
              <a:t>7/3/2023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D0DA2A-71AC-487E-B648-331927628E22}" type="slidenum">
              <a:rPr lang="en-US" smtClean="0"/>
              <a:pPr/>
              <a:t>‹#›</a:t>
            </a:fld>
            <a:endParaRPr lang="en-US"/>
          </a:p>
        </p:txBody>
      </p:sp>
    </p:spTree>
    <p:extLst>
      <p:ext uri="{BB962C8B-B14F-4D97-AF65-F5344CB8AC3E}">
        <p14:creationId xmlns:p14="http://schemas.microsoft.com/office/powerpoint/2010/main" val="2034586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t>
            </a:r>
            <a:r>
              <a:rPr lang="en-US" baseline="0" dirty="0"/>
              <a:t> example of manual </a:t>
            </a:r>
            <a:r>
              <a:rPr lang="en-US" dirty="0"/>
              <a:t>Problem solving</a:t>
            </a:r>
            <a:r>
              <a:rPr lang="en-US" baseline="0" dirty="0"/>
              <a:t> is like building a house…1</a:t>
            </a:r>
            <a:r>
              <a:rPr lang="en-US" baseline="30000" dirty="0"/>
              <a:t>st</a:t>
            </a:r>
            <a:r>
              <a:rPr lang="en-US" baseline="0" dirty="0"/>
              <a:t> sketch is made like designing programs phase in computer science…Then that structure is worked out, similar to writing programs and then after building it must be checked for confirmation like program testing and finally it is documented…</a:t>
            </a:r>
            <a:endParaRPr lang="en-US" dirty="0"/>
          </a:p>
        </p:txBody>
      </p:sp>
      <p:sp>
        <p:nvSpPr>
          <p:cNvPr id="4" name="Slide Number Placeholder 3"/>
          <p:cNvSpPr>
            <a:spLocks noGrp="1"/>
          </p:cNvSpPr>
          <p:nvPr>
            <p:ph type="sldNum" sz="quarter" idx="10"/>
          </p:nvPr>
        </p:nvSpPr>
        <p:spPr/>
        <p:txBody>
          <a:bodyPr/>
          <a:lstStyle/>
          <a:p>
            <a:fld id="{9AD0DA2A-71AC-487E-B648-331927628E22}" type="slidenum">
              <a:rPr lang="en-US" smtClean="0"/>
              <a:pPr/>
              <a:t>7</a:t>
            </a:fld>
            <a:endParaRPr lang="en-US"/>
          </a:p>
        </p:txBody>
      </p:sp>
    </p:spTree>
    <p:extLst>
      <p:ext uri="{BB962C8B-B14F-4D97-AF65-F5344CB8AC3E}">
        <p14:creationId xmlns:p14="http://schemas.microsoft.com/office/powerpoint/2010/main" val="2262132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mn-lt"/>
                <a:ea typeface="+mn-ea"/>
                <a:cs typeface="+mn-cs"/>
              </a:rPr>
              <a:t>forget about lower-order terms</a:t>
            </a:r>
          </a:p>
          <a:p>
            <a:r>
              <a:rPr lang="en-US" sz="1200" kern="1200" baseline="0" dirty="0">
                <a:solidFill>
                  <a:schemeClr val="tx1"/>
                </a:solidFill>
                <a:latin typeface="+mn-lt"/>
                <a:ea typeface="+mn-ea"/>
                <a:cs typeface="+mn-cs"/>
              </a:rPr>
              <a:t>• forget about constant factors</a:t>
            </a:r>
            <a:endParaRPr lang="en-US" dirty="0"/>
          </a:p>
        </p:txBody>
      </p:sp>
      <p:sp>
        <p:nvSpPr>
          <p:cNvPr id="4" name="Slide Number Placeholder 3"/>
          <p:cNvSpPr>
            <a:spLocks noGrp="1"/>
          </p:cNvSpPr>
          <p:nvPr>
            <p:ph type="sldNum" sz="quarter" idx="10"/>
          </p:nvPr>
        </p:nvSpPr>
        <p:spPr/>
        <p:txBody>
          <a:bodyPr/>
          <a:lstStyle/>
          <a:p>
            <a:fld id="{9AD0DA2A-71AC-487E-B648-331927628E22}" type="slidenum">
              <a:rPr lang="en-US" smtClean="0"/>
              <a:pPr/>
              <a:t>68</a:t>
            </a:fld>
            <a:endParaRPr lang="en-US"/>
          </a:p>
        </p:txBody>
      </p:sp>
    </p:spTree>
    <p:extLst>
      <p:ext uri="{BB962C8B-B14F-4D97-AF65-F5344CB8AC3E}">
        <p14:creationId xmlns:p14="http://schemas.microsoft.com/office/powerpoint/2010/main" val="1254435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an input data set containing 10 items takes one second to complete, a data set containing 100 items takes two seconds, and a data set containing 1000 items will take three seconds. Doubling the size of the input data set has little effect on its growth as after a single iteration of the algorithm the data set will be halved and therefore on a par with an input data set half the size. This makes algorithms like binary search extremely efficient when dealing with large data sets.</a:t>
            </a:r>
          </a:p>
        </p:txBody>
      </p:sp>
      <p:sp>
        <p:nvSpPr>
          <p:cNvPr id="4" name="Slide Number Placeholder 3"/>
          <p:cNvSpPr>
            <a:spLocks noGrp="1"/>
          </p:cNvSpPr>
          <p:nvPr>
            <p:ph type="sldNum" sz="quarter" idx="10"/>
          </p:nvPr>
        </p:nvSpPr>
        <p:spPr/>
        <p:txBody>
          <a:bodyPr/>
          <a:lstStyle/>
          <a:p>
            <a:fld id="{9AD0DA2A-71AC-487E-B648-331927628E22}" type="slidenum">
              <a:rPr lang="en-US" smtClean="0"/>
              <a:pPr/>
              <a:t>69</a:t>
            </a:fld>
            <a:endParaRPr lang="en-US"/>
          </a:p>
        </p:txBody>
      </p:sp>
    </p:spTree>
    <p:extLst>
      <p:ext uri="{BB962C8B-B14F-4D97-AF65-F5344CB8AC3E}">
        <p14:creationId xmlns:p14="http://schemas.microsoft.com/office/powerpoint/2010/main" val="1254435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an input data set containing 10 items takes one second to complete, a data set containing 100 items takes two seconds, and a data set containing 1000 items will take three seconds. Doubling the size of the input data set has little effect on its growth as after a single iteration of the algorithm the data set will be halved and therefore on a par with an input data set half the size. This makes algorithms like binary search extremely efficient when dealing with large data sets.</a:t>
            </a:r>
          </a:p>
        </p:txBody>
      </p:sp>
      <p:sp>
        <p:nvSpPr>
          <p:cNvPr id="4" name="Slide Number Placeholder 3"/>
          <p:cNvSpPr>
            <a:spLocks noGrp="1"/>
          </p:cNvSpPr>
          <p:nvPr>
            <p:ph type="sldNum" sz="quarter" idx="10"/>
          </p:nvPr>
        </p:nvSpPr>
        <p:spPr/>
        <p:txBody>
          <a:bodyPr/>
          <a:lstStyle/>
          <a:p>
            <a:fld id="{9AD0DA2A-71AC-487E-B648-331927628E22}" type="slidenum">
              <a:rPr lang="en-US" smtClean="0"/>
              <a:pPr/>
              <a:t>70</a:t>
            </a:fld>
            <a:endParaRPr lang="en-US"/>
          </a:p>
        </p:txBody>
      </p:sp>
    </p:spTree>
    <p:extLst>
      <p:ext uri="{BB962C8B-B14F-4D97-AF65-F5344CB8AC3E}">
        <p14:creationId xmlns:p14="http://schemas.microsoft.com/office/powerpoint/2010/main" val="1254435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an input data set containing 10 items takes one second to complete, a data set containing 100 items takes two seconds, and a data set containing 1000 items will take three seconds. Doubling the size of the input data set has little effect on its growth as after a single iteration of the algorithm the data set will be halved and therefore on a par with an input data set half the size. This makes algorithms like binary search extremely efficient when dealing with large data sets.</a:t>
            </a:r>
          </a:p>
        </p:txBody>
      </p:sp>
      <p:sp>
        <p:nvSpPr>
          <p:cNvPr id="4" name="Slide Number Placeholder 3"/>
          <p:cNvSpPr>
            <a:spLocks noGrp="1"/>
          </p:cNvSpPr>
          <p:nvPr>
            <p:ph type="sldNum" sz="quarter" idx="10"/>
          </p:nvPr>
        </p:nvSpPr>
        <p:spPr/>
        <p:txBody>
          <a:bodyPr/>
          <a:lstStyle/>
          <a:p>
            <a:fld id="{9AD0DA2A-71AC-487E-B648-331927628E22}" type="slidenum">
              <a:rPr lang="en-US" smtClean="0"/>
              <a:pPr/>
              <a:t>71</a:t>
            </a:fld>
            <a:endParaRPr lang="en-US"/>
          </a:p>
        </p:txBody>
      </p:sp>
    </p:spTree>
    <p:extLst>
      <p:ext uri="{BB962C8B-B14F-4D97-AF65-F5344CB8AC3E}">
        <p14:creationId xmlns:p14="http://schemas.microsoft.com/office/powerpoint/2010/main" val="1254435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a:t>
            </a:r>
            <a:r>
              <a:rPr lang="en-US" baseline="0" dirty="0"/>
              <a:t> we drive… while driving your input is speed and output is miles you travel.. Roads should be clear and finiteness not endless..</a:t>
            </a:r>
            <a:endParaRPr lang="en-US" dirty="0"/>
          </a:p>
        </p:txBody>
      </p:sp>
      <p:sp>
        <p:nvSpPr>
          <p:cNvPr id="4" name="Slide Number Placeholder 3"/>
          <p:cNvSpPr>
            <a:spLocks noGrp="1"/>
          </p:cNvSpPr>
          <p:nvPr>
            <p:ph type="sldNum" sz="quarter" idx="10"/>
          </p:nvPr>
        </p:nvSpPr>
        <p:spPr/>
        <p:txBody>
          <a:bodyPr/>
          <a:lstStyle/>
          <a:p>
            <a:fld id="{9AD0DA2A-71AC-487E-B648-331927628E22}" type="slidenum">
              <a:rPr lang="en-US" smtClean="0"/>
              <a:pPr/>
              <a:t>9</a:t>
            </a:fld>
            <a:endParaRPr lang="en-US"/>
          </a:p>
        </p:txBody>
      </p:sp>
    </p:spTree>
    <p:extLst>
      <p:ext uri="{BB962C8B-B14F-4D97-AF65-F5344CB8AC3E}">
        <p14:creationId xmlns:p14="http://schemas.microsoft.com/office/powerpoint/2010/main" val="2116125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Analysis means to compare different solutions</a:t>
            </a:r>
            <a:r>
              <a:rPr lang="en-US" baseline="0" dirty="0"/>
              <a:t> for a single problem/task</a:t>
            </a:r>
            <a:endParaRPr lang="en-US" dirty="0"/>
          </a:p>
        </p:txBody>
      </p:sp>
      <p:sp>
        <p:nvSpPr>
          <p:cNvPr id="4" name="Slide Number Placeholder 3"/>
          <p:cNvSpPr>
            <a:spLocks noGrp="1"/>
          </p:cNvSpPr>
          <p:nvPr>
            <p:ph type="sldNum" sz="quarter" idx="10"/>
          </p:nvPr>
        </p:nvSpPr>
        <p:spPr/>
        <p:txBody>
          <a:bodyPr/>
          <a:lstStyle/>
          <a:p>
            <a:fld id="{9AD0DA2A-71AC-487E-B648-331927628E22}" type="slidenum">
              <a:rPr lang="en-US" smtClean="0"/>
              <a:pPr/>
              <a:t>11</a:t>
            </a:fld>
            <a:endParaRPr lang="en-US"/>
          </a:p>
        </p:txBody>
      </p:sp>
    </p:spTree>
    <p:extLst>
      <p:ext uri="{BB962C8B-B14F-4D97-AF65-F5344CB8AC3E}">
        <p14:creationId xmlns:p14="http://schemas.microsoft.com/office/powerpoint/2010/main" val="1577291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a:t>
            </a:r>
            <a:r>
              <a:rPr lang="en-US" baseline="0" dirty="0"/>
              <a:t> different criteria's in order to evaluate the performance of any product. For example for a mobile phone some people want simple mobile, while others have their own measures.. </a:t>
            </a:r>
            <a:r>
              <a:rPr lang="en-US" dirty="0"/>
              <a:t>For comparison</a:t>
            </a:r>
            <a:r>
              <a:rPr lang="en-US" baseline="0" dirty="0"/>
              <a:t> of algorithms </a:t>
            </a:r>
            <a:r>
              <a:rPr lang="en-US" dirty="0"/>
              <a:t>One simplest matrix</a:t>
            </a:r>
            <a:r>
              <a:rPr lang="en-US" baseline="0" dirty="0"/>
              <a:t> is LOC.. A program with fewer number of lines is more efficient as it takes small amount of memory, fast, and easy to remove bugs…</a:t>
            </a:r>
            <a:endParaRPr lang="en-US" dirty="0"/>
          </a:p>
        </p:txBody>
      </p:sp>
      <p:sp>
        <p:nvSpPr>
          <p:cNvPr id="4" name="Slide Number Placeholder 3"/>
          <p:cNvSpPr>
            <a:spLocks noGrp="1"/>
          </p:cNvSpPr>
          <p:nvPr>
            <p:ph type="sldNum" sz="quarter" idx="10"/>
          </p:nvPr>
        </p:nvSpPr>
        <p:spPr/>
        <p:txBody>
          <a:bodyPr/>
          <a:lstStyle/>
          <a:p>
            <a:fld id="{9AD0DA2A-71AC-487E-B648-331927628E22}" type="slidenum">
              <a:rPr lang="en-US" smtClean="0"/>
              <a:pPr/>
              <a:t>12</a:t>
            </a:fld>
            <a:endParaRPr lang="en-US"/>
          </a:p>
        </p:txBody>
      </p:sp>
    </p:spTree>
    <p:extLst>
      <p:ext uri="{BB962C8B-B14F-4D97-AF65-F5344CB8AC3E}">
        <p14:creationId xmlns:p14="http://schemas.microsoft.com/office/powerpoint/2010/main" val="3047866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D0DA2A-71AC-487E-B648-331927628E22}" type="slidenum">
              <a:rPr lang="en-US" smtClean="0"/>
              <a:pPr/>
              <a:t>46</a:t>
            </a:fld>
            <a:endParaRPr lang="en-US"/>
          </a:p>
        </p:txBody>
      </p:sp>
    </p:spTree>
    <p:extLst>
      <p:ext uri="{BB962C8B-B14F-4D97-AF65-F5344CB8AC3E}">
        <p14:creationId xmlns:p14="http://schemas.microsoft.com/office/powerpoint/2010/main" val="2160146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an input data set containing 10 items takes one second to complete, a data set containing 100 items takes two seconds, and a data set containing 1000 items will take three seconds. Doubling the size of the input data set has little effect on its growth as after a single iteration of the algorithm the data set will be halved and therefore on a par with an input data set half the size. This makes algorithms like binary search extremely efficient when dealing with large data sets.</a:t>
            </a:r>
          </a:p>
        </p:txBody>
      </p:sp>
      <p:sp>
        <p:nvSpPr>
          <p:cNvPr id="4" name="Slide Number Placeholder 3"/>
          <p:cNvSpPr>
            <a:spLocks noGrp="1"/>
          </p:cNvSpPr>
          <p:nvPr>
            <p:ph type="sldNum" sz="quarter" idx="10"/>
          </p:nvPr>
        </p:nvSpPr>
        <p:spPr/>
        <p:txBody>
          <a:bodyPr/>
          <a:lstStyle/>
          <a:p>
            <a:fld id="{9AD0DA2A-71AC-487E-B648-331927628E22}" type="slidenum">
              <a:rPr lang="en-US" smtClean="0"/>
              <a:pPr/>
              <a:t>64</a:t>
            </a:fld>
            <a:endParaRPr lang="en-US"/>
          </a:p>
        </p:txBody>
      </p:sp>
    </p:spTree>
    <p:extLst>
      <p:ext uri="{BB962C8B-B14F-4D97-AF65-F5344CB8AC3E}">
        <p14:creationId xmlns:p14="http://schemas.microsoft.com/office/powerpoint/2010/main" val="1254435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D0DA2A-71AC-487E-B648-331927628E22}" type="slidenum">
              <a:rPr lang="en-US" smtClean="0"/>
              <a:pPr/>
              <a:t>65</a:t>
            </a:fld>
            <a:endParaRPr lang="en-US"/>
          </a:p>
        </p:txBody>
      </p:sp>
    </p:spTree>
    <p:extLst>
      <p:ext uri="{BB962C8B-B14F-4D97-AF65-F5344CB8AC3E}">
        <p14:creationId xmlns:p14="http://schemas.microsoft.com/office/powerpoint/2010/main" val="1254435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an input data set containing 10 items takes one second to complete, a data set containing 100 items takes two seconds, and a data set containing 1000 items will take three seconds. Doubling the size of the input data set has little effect on its growth as after a single iteration of the algorithm the data set will be halved and therefore on a par with an input data set half the size. This makes algorithms like binary search extremely efficient when dealing with large data sets.</a:t>
            </a:r>
          </a:p>
        </p:txBody>
      </p:sp>
      <p:sp>
        <p:nvSpPr>
          <p:cNvPr id="4" name="Slide Number Placeholder 3"/>
          <p:cNvSpPr>
            <a:spLocks noGrp="1"/>
          </p:cNvSpPr>
          <p:nvPr>
            <p:ph type="sldNum" sz="quarter" idx="10"/>
          </p:nvPr>
        </p:nvSpPr>
        <p:spPr/>
        <p:txBody>
          <a:bodyPr/>
          <a:lstStyle/>
          <a:p>
            <a:fld id="{9AD0DA2A-71AC-487E-B648-331927628E22}" type="slidenum">
              <a:rPr lang="en-US" smtClean="0"/>
              <a:pPr/>
              <a:t>66</a:t>
            </a:fld>
            <a:endParaRPr lang="en-US"/>
          </a:p>
        </p:txBody>
      </p:sp>
    </p:spTree>
    <p:extLst>
      <p:ext uri="{BB962C8B-B14F-4D97-AF65-F5344CB8AC3E}">
        <p14:creationId xmlns:p14="http://schemas.microsoft.com/office/powerpoint/2010/main" val="1254435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Font typeface="Wingdings" pitchFamily="2" charset="2"/>
              <a:buChar char="§"/>
            </a:pPr>
            <a:r>
              <a:rPr lang="en-US" dirty="0"/>
              <a:t>We are allowed to choose c and k to be integers we want as long as they are positive. They can be as big as we want, but they can't be functions of n.</a:t>
            </a:r>
          </a:p>
        </p:txBody>
      </p:sp>
      <p:sp>
        <p:nvSpPr>
          <p:cNvPr id="4" name="Slide Number Placeholder 3"/>
          <p:cNvSpPr>
            <a:spLocks noGrp="1"/>
          </p:cNvSpPr>
          <p:nvPr>
            <p:ph type="sldNum" sz="quarter" idx="10"/>
          </p:nvPr>
        </p:nvSpPr>
        <p:spPr/>
        <p:txBody>
          <a:bodyPr/>
          <a:lstStyle/>
          <a:p>
            <a:fld id="{9AD0DA2A-71AC-487E-B648-331927628E22}" type="slidenum">
              <a:rPr lang="en-US" smtClean="0"/>
              <a:pPr/>
              <a:t>67</a:t>
            </a:fld>
            <a:endParaRPr lang="en-US"/>
          </a:p>
        </p:txBody>
      </p:sp>
    </p:spTree>
    <p:extLst>
      <p:ext uri="{BB962C8B-B14F-4D97-AF65-F5344CB8AC3E}">
        <p14:creationId xmlns:p14="http://schemas.microsoft.com/office/powerpoint/2010/main" val="1254435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8A2FC4-DAB1-4EA4-BF81-9A228D38F17E}" type="datetime1">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eaLnBrk="0" fontAlgn="base" hangingPunct="0">
              <a:spcAft>
                <a:spcPct val="0"/>
              </a:spcAft>
            </a:pPr>
            <a:fld id="{6564B579-8629-4BB9-9CCF-60554012A43B}" type="slidenum">
              <a:rPr lang="en-US" smtClean="0"/>
              <a:pPr eaLnBrk="0" fontAlgn="base" hangingPunct="0">
                <a:spcAft>
                  <a:spcPct val="0"/>
                </a:spcAft>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BE1B57-BA49-4909-9F4B-3A12033BE785}" type="datetime1">
              <a:rPr lang="en-US" smtClean="0">
                <a:solidFill>
                  <a:srgbClr val="000000"/>
                </a:solidFill>
              </a:rPr>
              <a:pPr/>
              <a:t>7/3/2023</a:t>
            </a:fld>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23E78FF-B223-49C8-84B1-CE88DA48EAF1}" type="datetime1">
              <a:rPr lang="en-US" smtClean="0">
                <a:solidFill>
                  <a:srgbClr val="000000"/>
                </a:solidFill>
              </a:rPr>
              <a:pPr/>
              <a:t>7/3/2023</a:t>
            </a:fld>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EE36AB-1841-4F64-9A0B-183EA7A8451C}" type="datetime1">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CCB743-F0F6-4218-89E5-C9EE841EE2A6}" type="datetime1">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CE2D64-099D-46AB-9E9E-A2E93D8D1374}" type="datetime1">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FC336599-D2CE-43DE-A034-FC3C36BDE328}" type="datetime1">
              <a:rPr lang="en-US" smtClean="0"/>
              <a:pPr/>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FA7F60-AD6F-4D04-A712-0679B8CC0C9D}" type="datetime1">
              <a:rPr lang="en-US" smtClean="0"/>
              <a:pPr/>
              <a:t>7/3/2023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228F142-1C78-4775-A739-6779098899EC}" type="datetime1">
              <a:rPr lang="en-US" smtClean="0"/>
              <a:pPr/>
              <a:t>7/3/2023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85BE48C6-D28A-4286-8AC2-5B80311576EF}" type="datetime1">
              <a:rPr lang="en-US" smtClean="0"/>
              <a:pPr/>
              <a:t>7/3/2023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EBCB706-CF94-487A-92C1-6C66BDAD86F3}" type="datetime1">
              <a:rPr lang="en-US" smtClean="0"/>
              <a:pPr/>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B70D35-7500-456F-8592-D89B977164ED}" type="datetime1">
              <a:rPr lang="en-US" smtClean="0">
                <a:solidFill>
                  <a:srgbClr val="000000"/>
                </a:solidFill>
              </a:rPr>
              <a:pPr/>
              <a:t>7/3/2023</a:t>
            </a:fld>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F5D3D4-1836-4CEE-B695-EEE6F7BAA10E}" type="datetime1">
              <a:rPr lang="en-US" smtClean="0"/>
              <a:pPr/>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B41D39-C84F-4098-AF20-54EFF3A119DC}" type="datetime1">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92ECBE5-5D88-4E0F-9D42-26BA327B72C4}" type="datetime1">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63655036-4197-4222-983E-DDC712E61311}" type="datetime1">
              <a:rPr lang="en-US" smtClean="0"/>
              <a:pPr/>
              <a:t>7/3/2023</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0E361195-999C-42BE-9592-A270E43D2B13}" type="slidenum">
              <a:rPr lang="en-US"/>
              <a:pPr/>
              <a:t>‹#›</a:t>
            </a:fld>
            <a:endParaRPr lang="en-US"/>
          </a:p>
        </p:txBody>
      </p:sp>
    </p:spTree>
    <p:extLst>
      <p:ext uri="{BB962C8B-B14F-4D97-AF65-F5344CB8AC3E}">
        <p14:creationId xmlns:p14="http://schemas.microsoft.com/office/powerpoint/2010/main" val="912720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9A276F-2A37-44F8-AD3F-A0795E1355D9}" type="datetime1">
              <a:rPr lang="en-US" smtClean="0">
                <a:solidFill>
                  <a:srgbClr val="000000"/>
                </a:solidFill>
              </a:rPr>
              <a:pPr/>
              <a:t>7/3/2023</a:t>
            </a:fld>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F3E4D79C-5748-4EB1-B0C8-F55CD879BFA6}" type="datetime1">
              <a:rPr lang="en-US" smtClean="0">
                <a:solidFill>
                  <a:srgbClr val="000000"/>
                </a:solidFill>
              </a:rPr>
              <a:pPr/>
              <a:t>7/3/2023</a:t>
            </a:fld>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AACD52-56C4-4688-B223-9B7F559422F1}" type="datetime1">
              <a:rPr lang="en-US" smtClean="0">
                <a:solidFill>
                  <a:srgbClr val="000000"/>
                </a:solidFill>
              </a:rPr>
              <a:pPr/>
              <a:t>7/3/2023</a:t>
            </a:fld>
            <a:endParaRPr lang="en-US">
              <a:solidFill>
                <a:srgbClr val="000000"/>
              </a:solidFill>
            </a:endParaRPr>
          </a:p>
        </p:txBody>
      </p:sp>
      <p:sp>
        <p:nvSpPr>
          <p:cNvPr id="8" name="Footer Placeholder 7"/>
          <p:cNvSpPr>
            <a:spLocks noGrp="1"/>
          </p:cNvSpPr>
          <p:nvPr>
            <p:ph type="ftr" sz="quarter" idx="11"/>
          </p:nvPr>
        </p:nvSpPr>
        <p:spPr/>
        <p:txBody>
          <a:bodyPr/>
          <a:lstStyle/>
          <a:p>
            <a:endParaRPr lang="en-US">
              <a:solidFill>
                <a:srgbClr val="000000"/>
              </a:solidFill>
            </a:endParaRPr>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B5F2905-92D7-4263-BD5D-6BA163ABB84D}" type="datetime1">
              <a:rPr lang="en-US" smtClean="0">
                <a:solidFill>
                  <a:srgbClr val="000000"/>
                </a:solidFill>
              </a:rPr>
              <a:pPr/>
              <a:t>7/3/2023</a:t>
            </a:fld>
            <a:endParaRPr lang="en-US">
              <a:solidFill>
                <a:srgbClr val="000000"/>
              </a:solidFill>
            </a:endParaRPr>
          </a:p>
        </p:txBody>
      </p:sp>
      <p:sp>
        <p:nvSpPr>
          <p:cNvPr id="4" name="Footer Placeholder 3"/>
          <p:cNvSpPr>
            <a:spLocks noGrp="1"/>
          </p:cNvSpPr>
          <p:nvPr>
            <p:ph type="ftr" sz="quarter" idx="11"/>
          </p:nvPr>
        </p:nvSpPr>
        <p:spPr/>
        <p:txBody>
          <a:bodyPr/>
          <a:lstStyle/>
          <a:p>
            <a:endParaRPr lang="en-US">
              <a:solidFill>
                <a:srgbClr val="000000"/>
              </a:solidFill>
            </a:endParaRPr>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0BC8508E-EC58-4AD7-9720-B7AF13AFCC8A}" type="datetime1">
              <a:rPr lang="en-US" smtClean="0">
                <a:solidFill>
                  <a:srgbClr val="000000"/>
                </a:solidFill>
              </a:rPr>
              <a:pPr/>
              <a:t>7/3/2023</a:t>
            </a:fld>
            <a:endParaRPr lang="en-US">
              <a:solidFill>
                <a:srgbClr val="000000"/>
              </a:solidFill>
            </a:endParaRPr>
          </a:p>
        </p:txBody>
      </p:sp>
      <p:sp>
        <p:nvSpPr>
          <p:cNvPr id="3" name="Footer Placeholder 2"/>
          <p:cNvSpPr>
            <a:spLocks noGrp="1"/>
          </p:cNvSpPr>
          <p:nvPr>
            <p:ph type="ftr" sz="quarter" idx="11"/>
          </p:nvPr>
        </p:nvSpPr>
        <p:spPr/>
        <p:txBody>
          <a:bodyPr/>
          <a:lstStyle/>
          <a:p>
            <a:endParaRPr lang="en-US">
              <a:solidFill>
                <a:srgbClr val="000000"/>
              </a:solidFill>
            </a:endParaRPr>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E8278DB-BF26-4515-869B-55EB3BFD030D}" type="datetime1">
              <a:rPr lang="en-US" smtClean="0">
                <a:solidFill>
                  <a:srgbClr val="000000"/>
                </a:solidFill>
              </a:rPr>
              <a:pPr/>
              <a:t>7/3/2023</a:t>
            </a:fld>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DB621F-6B62-4A52-880E-A2BD52F8E63C}" type="datetime1">
              <a:rPr lang="en-US" smtClean="0">
                <a:solidFill>
                  <a:srgbClr val="000000"/>
                </a:solidFill>
              </a:rPr>
              <a:pPr/>
              <a:t>7/3/2023</a:t>
            </a:fld>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pPr eaLnBrk="0" fontAlgn="base" hangingPunct="0">
              <a:spcAft>
                <a:spcPct val="0"/>
              </a:spcAft>
            </a:pPr>
            <a:fld id="{79242ADA-8083-482D-80B2-E9BFF241F5C2}" type="datetime1">
              <a:rPr lang="en-US" smtClean="0">
                <a:solidFill>
                  <a:srgbClr val="000000"/>
                </a:solidFill>
              </a:rPr>
              <a:pPr eaLnBrk="0" fontAlgn="base" hangingPunct="0">
                <a:spcAft>
                  <a:spcPct val="0"/>
                </a:spcAft>
              </a:pPr>
              <a:t>7/3/2023</a:t>
            </a:fld>
            <a:endParaRPr lang="en-US">
              <a:solidFill>
                <a:srgbClr val="000000"/>
              </a:solidFill>
            </a:endParaRPr>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pPr eaLnBrk="0" fontAlgn="base" hangingPunct="0">
              <a:spcAft>
                <a:spcPct val="0"/>
              </a:spcAft>
            </a:pPr>
            <a:endParaRPr lang="en-US">
              <a:solidFill>
                <a:srgbClr val="000000"/>
              </a:solidFill>
            </a:endParaRPr>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87D7A59-36E2-48B9-B146-C1E59501F63F}"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pPr eaLnBrk="0" fontAlgn="base" hangingPunct="0">
              <a:spcAft>
                <a:spcPct val="0"/>
              </a:spcAft>
            </a:pPr>
            <a:fld id="{13AE46C7-9906-4260-8B12-A7CAADB17395}" type="datetime1">
              <a:rPr lang="en-US" smtClean="0">
                <a:solidFill>
                  <a:srgbClr val="000000"/>
                </a:solidFill>
              </a:rPr>
              <a:pPr eaLnBrk="0" fontAlgn="base" hangingPunct="0">
                <a:spcAft>
                  <a:spcPct val="0"/>
                </a:spcAft>
              </a:pPr>
              <a:t>7/3/2023</a:t>
            </a:fld>
            <a:endParaRPr lang="en-US">
              <a:solidFill>
                <a:srgbClr val="000000"/>
              </a:solidFill>
            </a:endParaRPr>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pPr eaLnBrk="0" fontAlgn="base" hangingPunct="0">
              <a:spcAft>
                <a:spcPct val="0"/>
              </a:spcAft>
            </a:pPr>
            <a:endParaRPr lang="en-US">
              <a:solidFill>
                <a:srgbClr val="000000"/>
              </a:solidFill>
            </a:endParaRPr>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87D7A59-36E2-48B9-B146-C1E59501F63F}"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hf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13.xml"/><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066800"/>
            <a:ext cx="7772400" cy="2438400"/>
          </a:xfrm>
        </p:spPr>
        <p:txBody>
          <a:bodyPr>
            <a:normAutofit/>
          </a:bodyPr>
          <a:lstStyle/>
          <a:p>
            <a:r>
              <a:rPr lang="en-US" dirty="0"/>
              <a:t>Data Structures and Algorithms</a:t>
            </a:r>
            <a:br>
              <a:rPr lang="en-US" dirty="0"/>
            </a:br>
            <a:br>
              <a:rPr lang="en-US" dirty="0"/>
            </a:br>
            <a:r>
              <a:rPr lang="en-US" dirty="0"/>
              <a:t>			</a:t>
            </a:r>
            <a:endParaRPr lang="en-US" sz="3100" dirty="0"/>
          </a:p>
        </p:txBody>
      </p:sp>
      <p:sp>
        <p:nvSpPr>
          <p:cNvPr id="4" name="Subtitle 3"/>
          <p:cNvSpPr>
            <a:spLocks noGrp="1" noChangeArrowheads="1"/>
          </p:cNvSpPr>
          <p:nvPr>
            <p:ph type="subTitle" idx="1"/>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normAutofit/>
          </a:bodyPr>
          <a:lstStyle>
            <a:lvl1pPr marL="0" indent="0" algn="ctr" rtl="0" eaLnBrk="0" fontAlgn="base" hangingPunct="0">
              <a:spcBef>
                <a:spcPct val="20000"/>
              </a:spcBef>
              <a:spcAft>
                <a:spcPct val="0"/>
              </a:spcAft>
              <a:buNone/>
              <a:defRPr sz="3200">
                <a:solidFill>
                  <a:schemeClr val="tx1"/>
                </a:solidFill>
                <a:latin typeface="+mn-lt"/>
                <a:ea typeface="MS PGothic" pitchFamily="34" charset="-128"/>
                <a:cs typeface="ＭＳ Ｐゴシック" charset="0"/>
              </a:defRPr>
            </a:lvl1pPr>
            <a:lvl2pPr marL="457200" indent="0" algn="ctr" rtl="0" eaLnBrk="0" fontAlgn="base" hangingPunct="0">
              <a:spcBef>
                <a:spcPct val="20000"/>
              </a:spcBef>
              <a:spcAft>
                <a:spcPct val="0"/>
              </a:spcAft>
              <a:buNone/>
              <a:defRPr sz="2800">
                <a:solidFill>
                  <a:schemeClr val="tx1"/>
                </a:solidFill>
                <a:latin typeface="+mn-lt"/>
                <a:ea typeface="MS PGothic" pitchFamily="34" charset="-128"/>
              </a:defRPr>
            </a:lvl2pPr>
            <a:lvl3pPr marL="914400" indent="0" algn="ctr" rtl="0" eaLnBrk="0" fontAlgn="base" hangingPunct="0">
              <a:spcBef>
                <a:spcPct val="20000"/>
              </a:spcBef>
              <a:spcAft>
                <a:spcPct val="0"/>
              </a:spcAft>
              <a:buNone/>
              <a:defRPr sz="2400">
                <a:solidFill>
                  <a:schemeClr val="tx1"/>
                </a:solidFill>
                <a:latin typeface="+mn-lt"/>
                <a:ea typeface="MS PGothic" pitchFamily="34" charset="-128"/>
              </a:defRPr>
            </a:lvl3pPr>
            <a:lvl4pPr marL="1371600" indent="0" algn="ctr" rtl="0" eaLnBrk="0" fontAlgn="base" hangingPunct="0">
              <a:spcBef>
                <a:spcPct val="20000"/>
              </a:spcBef>
              <a:spcAft>
                <a:spcPct val="0"/>
              </a:spcAft>
              <a:buNone/>
              <a:defRPr sz="2000">
                <a:solidFill>
                  <a:schemeClr val="tx1"/>
                </a:solidFill>
                <a:latin typeface="+mn-lt"/>
                <a:ea typeface="MS PGothic" pitchFamily="34" charset="-128"/>
              </a:defRPr>
            </a:lvl4pPr>
            <a:lvl5pPr marL="1828800" indent="0" algn="ctr" rtl="0" eaLnBrk="0" fontAlgn="base" hangingPunct="0">
              <a:spcBef>
                <a:spcPct val="20000"/>
              </a:spcBef>
              <a:spcAft>
                <a:spcPct val="0"/>
              </a:spcAft>
              <a:buNone/>
              <a:defRPr sz="2000">
                <a:solidFill>
                  <a:schemeClr val="tx1"/>
                </a:solidFill>
                <a:latin typeface="+mn-lt"/>
                <a:ea typeface="MS PGothic" pitchFamily="34" charset="-128"/>
              </a:defRPr>
            </a:lvl5pPr>
            <a:lvl6pPr marL="2286000" indent="0" algn="ctr" rtl="0" eaLnBrk="0" fontAlgn="base" hangingPunct="0">
              <a:spcBef>
                <a:spcPct val="20000"/>
              </a:spcBef>
              <a:spcAft>
                <a:spcPct val="0"/>
              </a:spcAft>
              <a:buNone/>
              <a:defRPr sz="2000">
                <a:solidFill>
                  <a:schemeClr val="tx1"/>
                </a:solidFill>
                <a:latin typeface="+mn-lt"/>
                <a:ea typeface="ＭＳ Ｐゴシック" pitchFamily="-108" charset="-128"/>
              </a:defRPr>
            </a:lvl6pPr>
            <a:lvl7pPr marL="2743200" indent="0" algn="ctr" rtl="0" eaLnBrk="0" fontAlgn="base" hangingPunct="0">
              <a:spcBef>
                <a:spcPct val="20000"/>
              </a:spcBef>
              <a:spcAft>
                <a:spcPct val="0"/>
              </a:spcAft>
              <a:buNone/>
              <a:defRPr sz="2000">
                <a:solidFill>
                  <a:schemeClr val="tx1"/>
                </a:solidFill>
                <a:latin typeface="+mn-lt"/>
                <a:ea typeface="ＭＳ Ｐゴシック" pitchFamily="-108" charset="-128"/>
              </a:defRPr>
            </a:lvl7pPr>
            <a:lvl8pPr marL="3200400" indent="0" algn="ctr" rtl="0" eaLnBrk="0" fontAlgn="base" hangingPunct="0">
              <a:spcBef>
                <a:spcPct val="20000"/>
              </a:spcBef>
              <a:spcAft>
                <a:spcPct val="0"/>
              </a:spcAft>
              <a:buNone/>
              <a:defRPr sz="2000">
                <a:solidFill>
                  <a:schemeClr val="tx1"/>
                </a:solidFill>
                <a:latin typeface="+mn-lt"/>
                <a:ea typeface="ＭＳ Ｐゴシック" pitchFamily="-108" charset="-128"/>
              </a:defRPr>
            </a:lvl8pPr>
            <a:lvl9pPr marL="3657600" indent="0" algn="ctr" rtl="0" eaLnBrk="0" fontAlgn="base" hangingPunct="0">
              <a:spcBef>
                <a:spcPct val="20000"/>
              </a:spcBef>
              <a:spcAft>
                <a:spcPct val="0"/>
              </a:spcAft>
              <a:buNone/>
              <a:defRPr sz="2000">
                <a:solidFill>
                  <a:schemeClr val="tx1"/>
                </a:solidFill>
                <a:latin typeface="+mn-lt"/>
                <a:ea typeface="ＭＳ Ｐゴシック" pitchFamily="-108" charset="-128"/>
              </a:defRPr>
            </a:lvl9pPr>
          </a:lstStyle>
          <a:p>
            <a:r>
              <a:rPr lang="en-US" sz="2800" dirty="0">
                <a:solidFill>
                  <a:srgbClr val="FFFFFF"/>
                </a:solidFill>
                <a:latin typeface="+mj-lt"/>
                <a:ea typeface="+mj-ea"/>
                <a:cs typeface="+mj-cs"/>
              </a:rPr>
              <a:t>Lecture 1: Introduction</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241081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idx="1"/>
          </p:nvPr>
        </p:nvSpPr>
        <p:spPr>
          <a:xfrm>
            <a:off x="228600" y="2438400"/>
            <a:ext cx="8001000" cy="3450696"/>
          </a:xfrm>
        </p:spPr>
        <p:txBody>
          <a:bodyPr/>
          <a:lstStyle/>
          <a:p>
            <a:pPr>
              <a:buFont typeface="Wingdings" pitchFamily="2" charset="2"/>
              <a:buChar char="Ø"/>
            </a:pPr>
            <a:r>
              <a:rPr lang="en-US" altLang="zh-TW" dirty="0">
                <a:effectLst/>
              </a:rPr>
              <a:t>Representation</a:t>
            </a:r>
          </a:p>
          <a:p>
            <a:pPr lvl="1">
              <a:buFont typeface="Wingdings" pitchFamily="2" charset="2"/>
              <a:buChar char="§"/>
            </a:pPr>
            <a:r>
              <a:rPr lang="en-US" altLang="zh-TW" dirty="0">
                <a:effectLst/>
              </a:rPr>
              <a:t>A natural language, like English or Chinese.</a:t>
            </a:r>
          </a:p>
          <a:p>
            <a:pPr lvl="1">
              <a:buFont typeface="Wingdings" pitchFamily="2" charset="2"/>
              <a:buChar char="§"/>
            </a:pPr>
            <a:r>
              <a:rPr lang="en-US" altLang="zh-TW" dirty="0">
                <a:effectLst/>
              </a:rPr>
              <a:t>A graphic, like flowcharts. </a:t>
            </a:r>
          </a:p>
          <a:p>
            <a:pPr lvl="1">
              <a:buFont typeface="Wingdings" pitchFamily="2" charset="2"/>
              <a:buChar char="§"/>
            </a:pPr>
            <a:r>
              <a:rPr lang="en-US" altLang="zh-TW" dirty="0">
                <a:effectLst/>
              </a:rPr>
              <a:t>A computer language, like C.</a:t>
            </a:r>
          </a:p>
        </p:txBody>
      </p:sp>
      <p:sp>
        <p:nvSpPr>
          <p:cNvPr id="110594" name="Rectangle 2"/>
          <p:cNvSpPr>
            <a:spLocks noGrp="1" noChangeArrowheads="1"/>
          </p:cNvSpPr>
          <p:nvPr>
            <p:ph type="title"/>
          </p:nvPr>
        </p:nvSpPr>
        <p:spPr>
          <a:xfrm>
            <a:off x="-20782" y="349250"/>
            <a:ext cx="8364537" cy="641350"/>
          </a:xfrm>
        </p:spPr>
        <p:txBody>
          <a:bodyPr>
            <a:normAutofit fontScale="90000"/>
          </a:bodyPr>
          <a:lstStyle/>
          <a:p>
            <a:r>
              <a:rPr lang="en-US" altLang="zh-TW" dirty="0"/>
              <a:t>Algorithm Specification</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22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 calcmode="lin" valueType="num">
                                      <p:cBhvr additive="base">
                                        <p:cTn id="7" dur="500" fill="hold"/>
                                        <p:tgtEl>
                                          <p:spTgt spid="1105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05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0595">
                                            <p:txEl>
                                              <p:pRg st="1" end="1"/>
                                            </p:txEl>
                                          </p:spTgt>
                                        </p:tgtEl>
                                        <p:attrNameLst>
                                          <p:attrName>style.visibility</p:attrName>
                                        </p:attrNameLst>
                                      </p:cBhvr>
                                      <p:to>
                                        <p:strVal val="visible"/>
                                      </p:to>
                                    </p:set>
                                    <p:anim calcmode="lin" valueType="num">
                                      <p:cBhvr additive="base">
                                        <p:cTn id="13" dur="500" fill="hold"/>
                                        <p:tgtEl>
                                          <p:spTgt spid="1105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05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0595">
                                            <p:txEl>
                                              <p:pRg st="2" end="2"/>
                                            </p:txEl>
                                          </p:spTgt>
                                        </p:tgtEl>
                                        <p:attrNameLst>
                                          <p:attrName>style.visibility</p:attrName>
                                        </p:attrNameLst>
                                      </p:cBhvr>
                                      <p:to>
                                        <p:strVal val="visible"/>
                                      </p:to>
                                    </p:set>
                                    <p:anim calcmode="lin" valueType="num">
                                      <p:cBhvr additive="base">
                                        <p:cTn id="19" dur="500" fill="hold"/>
                                        <p:tgtEl>
                                          <p:spTgt spid="1105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05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0595">
                                            <p:txEl>
                                              <p:pRg st="3" end="3"/>
                                            </p:txEl>
                                          </p:spTgt>
                                        </p:tgtEl>
                                        <p:attrNameLst>
                                          <p:attrName>style.visibility</p:attrName>
                                        </p:attrNameLst>
                                      </p:cBhvr>
                                      <p:to>
                                        <p:strVal val="visible"/>
                                      </p:to>
                                    </p:set>
                                    <p:anim calcmode="lin" valueType="num">
                                      <p:cBhvr additive="base">
                                        <p:cTn id="25" dur="500" fill="hold"/>
                                        <p:tgtEl>
                                          <p:spTgt spid="1105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05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3338286" y="0"/>
            <a:ext cx="174740" cy="36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93" tIns="43247" rIns="86493" bIns="43247">
            <a:spAutoFit/>
          </a:bodyPr>
          <a:lstStyle/>
          <a:p>
            <a:endParaRPr lang="en-US"/>
          </a:p>
        </p:txBody>
      </p:sp>
      <p:sp>
        <p:nvSpPr>
          <p:cNvPr id="118787" name="Rectangle 3"/>
          <p:cNvSpPr>
            <a:spLocks noChangeArrowheads="1"/>
          </p:cNvSpPr>
          <p:nvPr/>
        </p:nvSpPr>
        <p:spPr bwMode="auto">
          <a:xfrm flipV="1">
            <a:off x="176893" y="206872"/>
            <a:ext cx="175381" cy="549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lIns="86493" tIns="43247" rIns="86493" bIns="43247">
            <a:spAutoFit/>
          </a:bodyPr>
          <a:lstStyle/>
          <a:p>
            <a:endParaRPr lang="en-US" sz="3000"/>
          </a:p>
        </p:txBody>
      </p:sp>
      <p:sp>
        <p:nvSpPr>
          <p:cNvPr id="118789" name="Rectangle 5"/>
          <p:cNvSpPr>
            <a:spLocks noGrp="1" noChangeArrowheads="1"/>
          </p:cNvSpPr>
          <p:nvPr>
            <p:ph idx="1"/>
          </p:nvPr>
        </p:nvSpPr>
        <p:spPr>
          <a:xfrm>
            <a:off x="76200" y="2362200"/>
            <a:ext cx="8763000" cy="4449763"/>
          </a:xfrm>
        </p:spPr>
        <p:txBody>
          <a:bodyPr>
            <a:noAutofit/>
          </a:bodyPr>
          <a:lstStyle/>
          <a:p>
            <a:pPr>
              <a:buFont typeface="Wingdings" pitchFamily="2" charset="2"/>
              <a:buChar char="Ø"/>
            </a:pPr>
            <a:r>
              <a:rPr lang="en-US" sz="2800" dirty="0"/>
              <a:t>Foundations of Algorithm Analysis and Data Structures.</a:t>
            </a:r>
          </a:p>
          <a:p>
            <a:pPr>
              <a:buFont typeface="Wingdings" pitchFamily="2" charset="2"/>
              <a:buChar char="Ø"/>
            </a:pPr>
            <a:endParaRPr lang="en-US" sz="2800" dirty="0"/>
          </a:p>
          <a:p>
            <a:pPr>
              <a:buFont typeface="Wingdings" pitchFamily="2" charset="2"/>
              <a:buChar char="Ø"/>
            </a:pPr>
            <a:r>
              <a:rPr lang="en-US" sz="2800" dirty="0"/>
              <a:t>Analysis:</a:t>
            </a:r>
          </a:p>
          <a:p>
            <a:pPr lvl="1">
              <a:buFont typeface="Wingdings" pitchFamily="2" charset="2"/>
              <a:buChar char="§"/>
            </a:pPr>
            <a:r>
              <a:rPr lang="en-US" dirty="0"/>
              <a:t>How to predict an algorithm’s performance </a:t>
            </a:r>
          </a:p>
          <a:p>
            <a:pPr lvl="1">
              <a:buFont typeface="Wingdings" pitchFamily="2" charset="2"/>
              <a:buChar char="§"/>
            </a:pPr>
            <a:r>
              <a:rPr lang="en-US" dirty="0"/>
              <a:t>How well an algorithm scales up</a:t>
            </a:r>
          </a:p>
          <a:p>
            <a:pPr lvl="1">
              <a:buFont typeface="Wingdings" pitchFamily="2" charset="2"/>
              <a:buChar char="§"/>
            </a:pPr>
            <a:r>
              <a:rPr lang="en-US" dirty="0"/>
              <a:t>How to compare different algorithms for a problem</a:t>
            </a:r>
          </a:p>
          <a:p>
            <a:pPr lvl="1">
              <a:buFont typeface="Wingdings" pitchFamily="2" charset="2"/>
              <a:buChar char="§"/>
            </a:pPr>
            <a:endParaRPr lang="en-US" dirty="0"/>
          </a:p>
          <a:p>
            <a:pPr>
              <a:buFont typeface="Wingdings" pitchFamily="2" charset="2"/>
              <a:buChar char="Ø"/>
            </a:pPr>
            <a:r>
              <a:rPr lang="en-US" sz="2800" dirty="0"/>
              <a:t>Data Structures</a:t>
            </a:r>
          </a:p>
          <a:p>
            <a:pPr lvl="1">
              <a:buFont typeface="Wingdings" pitchFamily="2" charset="2"/>
              <a:buChar char="§"/>
            </a:pPr>
            <a:r>
              <a:rPr lang="en-US" dirty="0"/>
              <a:t>How to efficiently store, access, manage data </a:t>
            </a:r>
          </a:p>
          <a:p>
            <a:pPr lvl="1">
              <a:buFont typeface="Wingdings" pitchFamily="2" charset="2"/>
              <a:buChar char="§"/>
            </a:pPr>
            <a:r>
              <a:rPr lang="en-US" dirty="0"/>
              <a:t>Data structures effect algorithm’s performance</a:t>
            </a:r>
          </a:p>
          <a:p>
            <a:pPr lvl="1">
              <a:buFont typeface="Wingdings 2" pitchFamily="-128" charset="2"/>
              <a:buNone/>
            </a:pPr>
            <a:endParaRPr lang="en-US" dirty="0">
              <a:latin typeface="Comic Sans MS" pitchFamily="-128" charset="0"/>
            </a:endParaRPr>
          </a:p>
        </p:txBody>
      </p:sp>
      <p:sp>
        <p:nvSpPr>
          <p:cNvPr id="118788" name="Rectangle 4"/>
          <p:cNvSpPr>
            <a:spLocks noGrp="1" noChangeArrowheads="1"/>
          </p:cNvSpPr>
          <p:nvPr>
            <p:ph type="title"/>
          </p:nvPr>
        </p:nvSpPr>
        <p:spPr>
          <a:xfrm>
            <a:off x="359229" y="228600"/>
            <a:ext cx="5660571" cy="928688"/>
          </a:xfrm>
        </p:spPr>
        <p:txBody>
          <a:bodyPr>
            <a:normAutofit/>
          </a:bodyPr>
          <a:lstStyle/>
          <a:p>
            <a:r>
              <a:rPr lang="en-US" dirty="0"/>
              <a:t>Algorithm Analysis</a:t>
            </a:r>
          </a:p>
        </p:txBody>
      </p:sp>
      <p:sp>
        <p:nvSpPr>
          <p:cNvPr id="118790" name="Rectangle 6"/>
          <p:cNvSpPr>
            <a:spLocks noChangeArrowheads="1"/>
          </p:cNvSpPr>
          <p:nvPr/>
        </p:nvSpPr>
        <p:spPr bwMode="auto">
          <a:xfrm>
            <a:off x="508000" y="409278"/>
            <a:ext cx="5442857" cy="36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93" tIns="43247" rIns="86493" bIns="43247">
            <a:spAutoFit/>
          </a:bodyPr>
          <a:lstStyle/>
          <a:p>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418100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8789">
                                            <p:txEl>
                                              <p:pRg st="0" end="0"/>
                                            </p:txEl>
                                          </p:spTgt>
                                        </p:tgtEl>
                                        <p:attrNameLst>
                                          <p:attrName>style.visibility</p:attrName>
                                        </p:attrNameLst>
                                      </p:cBhvr>
                                      <p:to>
                                        <p:strVal val="visible"/>
                                      </p:to>
                                    </p:set>
                                    <p:anim calcmode="lin" valueType="num">
                                      <p:cBhvr additive="base">
                                        <p:cTn id="7" dur="500" fill="hold"/>
                                        <p:tgtEl>
                                          <p:spTgt spid="11878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878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8789">
                                            <p:txEl>
                                              <p:pRg st="2" end="2"/>
                                            </p:txEl>
                                          </p:spTgt>
                                        </p:tgtEl>
                                        <p:attrNameLst>
                                          <p:attrName>style.visibility</p:attrName>
                                        </p:attrNameLst>
                                      </p:cBhvr>
                                      <p:to>
                                        <p:strVal val="visible"/>
                                      </p:to>
                                    </p:set>
                                    <p:anim calcmode="lin" valueType="num">
                                      <p:cBhvr additive="base">
                                        <p:cTn id="13" dur="500" fill="hold"/>
                                        <p:tgtEl>
                                          <p:spTgt spid="11878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8789">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18789">
                                            <p:txEl>
                                              <p:pRg st="3" end="3"/>
                                            </p:txEl>
                                          </p:spTgt>
                                        </p:tgtEl>
                                        <p:attrNameLst>
                                          <p:attrName>style.visibility</p:attrName>
                                        </p:attrNameLst>
                                      </p:cBhvr>
                                      <p:to>
                                        <p:strVal val="visible"/>
                                      </p:to>
                                    </p:set>
                                    <p:anim calcmode="lin" valueType="num">
                                      <p:cBhvr additive="base">
                                        <p:cTn id="17" dur="500" fill="hold"/>
                                        <p:tgtEl>
                                          <p:spTgt spid="11878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8789">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8789">
                                            <p:txEl>
                                              <p:pRg st="4" end="4"/>
                                            </p:txEl>
                                          </p:spTgt>
                                        </p:tgtEl>
                                        <p:attrNameLst>
                                          <p:attrName>style.visibility</p:attrName>
                                        </p:attrNameLst>
                                      </p:cBhvr>
                                      <p:to>
                                        <p:strVal val="visible"/>
                                      </p:to>
                                    </p:set>
                                    <p:anim calcmode="lin" valueType="num">
                                      <p:cBhvr additive="base">
                                        <p:cTn id="21" dur="500" fill="hold"/>
                                        <p:tgtEl>
                                          <p:spTgt spid="118789">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8789">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18789">
                                            <p:txEl>
                                              <p:pRg st="5" end="5"/>
                                            </p:txEl>
                                          </p:spTgt>
                                        </p:tgtEl>
                                        <p:attrNameLst>
                                          <p:attrName>style.visibility</p:attrName>
                                        </p:attrNameLst>
                                      </p:cBhvr>
                                      <p:to>
                                        <p:strVal val="visible"/>
                                      </p:to>
                                    </p:set>
                                    <p:anim calcmode="lin" valueType="num">
                                      <p:cBhvr additive="base">
                                        <p:cTn id="25" dur="500" fill="hold"/>
                                        <p:tgtEl>
                                          <p:spTgt spid="11878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878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8789">
                                            <p:txEl>
                                              <p:pRg st="7" end="7"/>
                                            </p:txEl>
                                          </p:spTgt>
                                        </p:tgtEl>
                                        <p:attrNameLst>
                                          <p:attrName>style.visibility</p:attrName>
                                        </p:attrNameLst>
                                      </p:cBhvr>
                                      <p:to>
                                        <p:strVal val="visible"/>
                                      </p:to>
                                    </p:set>
                                    <p:anim calcmode="lin" valueType="num">
                                      <p:cBhvr additive="base">
                                        <p:cTn id="31" dur="500" fill="hold"/>
                                        <p:tgtEl>
                                          <p:spTgt spid="118789">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8789">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18789">
                                            <p:txEl>
                                              <p:pRg st="8" end="8"/>
                                            </p:txEl>
                                          </p:spTgt>
                                        </p:tgtEl>
                                        <p:attrNameLst>
                                          <p:attrName>style.visibility</p:attrName>
                                        </p:attrNameLst>
                                      </p:cBhvr>
                                      <p:to>
                                        <p:strVal val="visible"/>
                                      </p:to>
                                    </p:set>
                                    <p:anim calcmode="lin" valueType="num">
                                      <p:cBhvr additive="base">
                                        <p:cTn id="35" dur="500" fill="hold"/>
                                        <p:tgtEl>
                                          <p:spTgt spid="118789">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8789">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18789">
                                            <p:txEl>
                                              <p:pRg st="9" end="9"/>
                                            </p:txEl>
                                          </p:spTgt>
                                        </p:tgtEl>
                                        <p:attrNameLst>
                                          <p:attrName>style.visibility</p:attrName>
                                        </p:attrNameLst>
                                      </p:cBhvr>
                                      <p:to>
                                        <p:strVal val="visible"/>
                                      </p:to>
                                    </p:set>
                                    <p:anim calcmode="lin" valueType="num">
                                      <p:cBhvr additive="base">
                                        <p:cTn id="39" dur="500" fill="hold"/>
                                        <p:tgtEl>
                                          <p:spTgt spid="118789">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1878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228600" y="2255837"/>
            <a:ext cx="8686800" cy="4525963"/>
          </a:xfrm>
        </p:spPr>
        <p:txBody>
          <a:bodyPr>
            <a:normAutofit fontScale="77500" lnSpcReduction="20000"/>
          </a:bodyPr>
          <a:lstStyle/>
          <a:p>
            <a:pPr>
              <a:lnSpc>
                <a:spcPct val="90000"/>
              </a:lnSpc>
              <a:buFont typeface="Wingdings" pitchFamily="2" charset="2"/>
              <a:buChar char="§"/>
            </a:pPr>
            <a:r>
              <a:rPr lang="en-US" sz="2300" dirty="0"/>
              <a:t>Two algorithms for computing the Factorial </a:t>
            </a:r>
          </a:p>
          <a:p>
            <a:pPr>
              <a:lnSpc>
                <a:spcPct val="90000"/>
              </a:lnSpc>
              <a:buFont typeface="Wingdings" pitchFamily="2" charset="2"/>
              <a:buChar char="§"/>
            </a:pPr>
            <a:r>
              <a:rPr lang="en-US" sz="2300" dirty="0"/>
              <a:t>Which one is better</a:t>
            </a:r>
            <a:r>
              <a:rPr lang="en-US" sz="2300" dirty="0">
                <a:latin typeface="Comic Sans MS" pitchFamily="-128" charset="0"/>
              </a:rPr>
              <a:t>?</a:t>
            </a:r>
          </a:p>
          <a:p>
            <a:pPr>
              <a:lnSpc>
                <a:spcPct val="90000"/>
              </a:lnSpc>
            </a:pPr>
            <a:endParaRPr lang="en-US" sz="2300" dirty="0">
              <a:latin typeface="Comic Sans MS" pitchFamily="-128" charset="0"/>
            </a:endParaRPr>
          </a:p>
          <a:p>
            <a:pPr marL="0" indent="0">
              <a:lnSpc>
                <a:spcPct val="90000"/>
              </a:lnSpc>
              <a:buNone/>
            </a:pPr>
            <a:r>
              <a:rPr lang="en-US" sz="1900" dirty="0" err="1">
                <a:latin typeface="Comic Sans MS" pitchFamily="-128" charset="0"/>
              </a:rPr>
              <a:t>int</a:t>
            </a:r>
            <a:r>
              <a:rPr lang="en-US" sz="1900" dirty="0">
                <a:latin typeface="Comic Sans MS" pitchFamily="-128" charset="0"/>
              </a:rPr>
              <a:t> factorial (</a:t>
            </a:r>
            <a:r>
              <a:rPr lang="en-US" sz="1900" dirty="0" err="1">
                <a:latin typeface="Comic Sans MS" pitchFamily="-128" charset="0"/>
              </a:rPr>
              <a:t>int</a:t>
            </a:r>
            <a:r>
              <a:rPr lang="en-US" sz="1900" dirty="0">
                <a:latin typeface="Comic Sans MS" pitchFamily="-128" charset="0"/>
              </a:rPr>
              <a:t> n) {</a:t>
            </a:r>
          </a:p>
          <a:p>
            <a:pPr marL="0" indent="0">
              <a:lnSpc>
                <a:spcPct val="90000"/>
              </a:lnSpc>
              <a:buNone/>
            </a:pPr>
            <a:r>
              <a:rPr lang="en-US" sz="1900" dirty="0">
                <a:latin typeface="Comic Sans MS" pitchFamily="-128" charset="0"/>
              </a:rPr>
              <a:t>   if (n &lt;= 1)    return 1;</a:t>
            </a:r>
          </a:p>
          <a:p>
            <a:pPr marL="0" indent="0">
              <a:lnSpc>
                <a:spcPct val="90000"/>
              </a:lnSpc>
              <a:buNone/>
            </a:pPr>
            <a:r>
              <a:rPr lang="en-US" sz="1900" dirty="0">
                <a:latin typeface="Comic Sans MS" pitchFamily="-128" charset="0"/>
              </a:rPr>
              <a:t>   else   return n * factorial(n-1);</a:t>
            </a:r>
          </a:p>
          <a:p>
            <a:pPr marL="0" indent="0">
              <a:lnSpc>
                <a:spcPct val="90000"/>
              </a:lnSpc>
              <a:buNone/>
            </a:pPr>
            <a:r>
              <a:rPr lang="en-US" sz="1900" dirty="0">
                <a:latin typeface="Comic Sans MS" pitchFamily="-128" charset="0"/>
              </a:rPr>
              <a:t>}</a:t>
            </a:r>
          </a:p>
          <a:p>
            <a:pPr marL="0" indent="0">
              <a:lnSpc>
                <a:spcPct val="90000"/>
              </a:lnSpc>
              <a:buNone/>
            </a:pPr>
            <a:endParaRPr lang="en-US" sz="1900" dirty="0">
              <a:latin typeface="Comic Sans MS" pitchFamily="-128" charset="0"/>
            </a:endParaRPr>
          </a:p>
          <a:p>
            <a:pPr marL="0" indent="0">
              <a:lnSpc>
                <a:spcPct val="90000"/>
              </a:lnSpc>
              <a:buNone/>
            </a:pPr>
            <a:endParaRPr lang="en-US" sz="1900" dirty="0">
              <a:latin typeface="Comic Sans MS" pitchFamily="-128" charset="0"/>
            </a:endParaRPr>
          </a:p>
          <a:p>
            <a:pPr marL="0" indent="0">
              <a:lnSpc>
                <a:spcPct val="90000"/>
              </a:lnSpc>
              <a:buNone/>
            </a:pPr>
            <a:endParaRPr lang="en-US" sz="1900" dirty="0">
              <a:latin typeface="Comic Sans MS" pitchFamily="-128" charset="0"/>
            </a:endParaRPr>
          </a:p>
          <a:p>
            <a:pPr marL="0" indent="0">
              <a:lnSpc>
                <a:spcPct val="90000"/>
              </a:lnSpc>
              <a:buNone/>
            </a:pPr>
            <a:r>
              <a:rPr lang="en-US" sz="1700" b="1" dirty="0" err="1">
                <a:latin typeface="Comic Sans MS" pitchFamily="-128" charset="0"/>
              </a:rPr>
              <a:t>int</a:t>
            </a:r>
            <a:r>
              <a:rPr lang="en-US" sz="1700" b="1" dirty="0">
                <a:latin typeface="Comic Sans MS" pitchFamily="-128" charset="0"/>
              </a:rPr>
              <a:t> factorial (</a:t>
            </a:r>
            <a:r>
              <a:rPr lang="en-US" sz="1700" b="1" dirty="0" err="1">
                <a:latin typeface="Comic Sans MS" pitchFamily="-128" charset="0"/>
              </a:rPr>
              <a:t>int</a:t>
            </a:r>
            <a:r>
              <a:rPr lang="en-US" sz="1700" b="1" dirty="0">
                <a:latin typeface="Comic Sans MS" pitchFamily="-128" charset="0"/>
              </a:rPr>
              <a:t> n) {</a:t>
            </a:r>
          </a:p>
          <a:p>
            <a:pPr marL="0" indent="0">
              <a:lnSpc>
                <a:spcPct val="90000"/>
              </a:lnSpc>
              <a:buNone/>
            </a:pPr>
            <a:r>
              <a:rPr lang="en-US" sz="1700" b="1" dirty="0">
                <a:latin typeface="Comic Sans MS" pitchFamily="-128" charset="0"/>
              </a:rPr>
              <a:t>   if (n&lt;=1)    return 1;</a:t>
            </a:r>
          </a:p>
          <a:p>
            <a:pPr marL="0" indent="0">
              <a:lnSpc>
                <a:spcPct val="90000"/>
              </a:lnSpc>
              <a:buNone/>
            </a:pPr>
            <a:r>
              <a:rPr lang="en-US" sz="1700" b="1" dirty="0">
                <a:latin typeface="Comic Sans MS" pitchFamily="-128" charset="0"/>
              </a:rPr>
              <a:t>   else {</a:t>
            </a:r>
          </a:p>
          <a:p>
            <a:pPr marL="0" indent="0">
              <a:lnSpc>
                <a:spcPct val="90000"/>
              </a:lnSpc>
              <a:buNone/>
            </a:pPr>
            <a:r>
              <a:rPr lang="en-US" sz="1700" b="1" dirty="0">
                <a:latin typeface="Comic Sans MS" pitchFamily="-128" charset="0"/>
              </a:rPr>
              <a:t>     fact = 1;</a:t>
            </a:r>
          </a:p>
          <a:p>
            <a:pPr marL="0" indent="0">
              <a:lnSpc>
                <a:spcPct val="90000"/>
              </a:lnSpc>
              <a:buNone/>
            </a:pPr>
            <a:r>
              <a:rPr lang="en-US" sz="1700" b="1" dirty="0">
                <a:latin typeface="Comic Sans MS" pitchFamily="-128" charset="0"/>
              </a:rPr>
              <a:t>     for (k=2; k&lt;=n; k++) </a:t>
            </a:r>
          </a:p>
          <a:p>
            <a:pPr marL="0" indent="0">
              <a:lnSpc>
                <a:spcPct val="90000"/>
              </a:lnSpc>
              <a:buNone/>
            </a:pPr>
            <a:r>
              <a:rPr lang="en-US" sz="1700" b="1" dirty="0">
                <a:latin typeface="Comic Sans MS" pitchFamily="-128" charset="0"/>
              </a:rPr>
              <a:t>         fact *= k;</a:t>
            </a:r>
          </a:p>
          <a:p>
            <a:pPr marL="0" indent="0">
              <a:lnSpc>
                <a:spcPct val="90000"/>
              </a:lnSpc>
              <a:buNone/>
            </a:pPr>
            <a:r>
              <a:rPr lang="en-US" sz="1700" b="1" dirty="0">
                <a:latin typeface="Comic Sans MS" pitchFamily="-128" charset="0"/>
              </a:rPr>
              <a:t>     return fact;</a:t>
            </a:r>
          </a:p>
          <a:p>
            <a:pPr marL="0" indent="0">
              <a:lnSpc>
                <a:spcPct val="90000"/>
              </a:lnSpc>
              <a:buNone/>
            </a:pPr>
            <a:r>
              <a:rPr lang="en-US" sz="1700" b="1" dirty="0">
                <a:latin typeface="Comic Sans MS" pitchFamily="-128" charset="0"/>
              </a:rPr>
              <a:t>   }</a:t>
            </a:r>
          </a:p>
          <a:p>
            <a:pPr marL="0" indent="0">
              <a:lnSpc>
                <a:spcPct val="90000"/>
              </a:lnSpc>
              <a:buNone/>
            </a:pPr>
            <a:r>
              <a:rPr lang="en-US" sz="1700" dirty="0">
                <a:latin typeface="Comic Sans MS" pitchFamily="-128" charset="0"/>
              </a:rPr>
              <a:t>}</a:t>
            </a:r>
          </a:p>
          <a:p>
            <a:pPr marL="0" indent="0">
              <a:lnSpc>
                <a:spcPct val="90000"/>
              </a:lnSpc>
              <a:buNone/>
            </a:pPr>
            <a:endParaRPr lang="en-US" sz="2300" dirty="0">
              <a:latin typeface="Comic Sans MS" pitchFamily="-128" charset="0"/>
            </a:endParaRPr>
          </a:p>
          <a:p>
            <a:pPr marL="0" indent="0">
              <a:lnSpc>
                <a:spcPct val="90000"/>
              </a:lnSpc>
              <a:buNone/>
            </a:pPr>
            <a:r>
              <a:rPr lang="en-US" sz="1700" dirty="0">
                <a:latin typeface="Comic Sans MS" pitchFamily="-128" charset="0"/>
              </a:rPr>
              <a:t> </a:t>
            </a:r>
          </a:p>
        </p:txBody>
      </p:sp>
      <p:sp>
        <p:nvSpPr>
          <p:cNvPr id="45058" name="Rectangle 2"/>
          <p:cNvSpPr>
            <a:spLocks noGrp="1" noChangeArrowheads="1"/>
          </p:cNvSpPr>
          <p:nvPr>
            <p:ph type="title"/>
          </p:nvPr>
        </p:nvSpPr>
        <p:spPr>
          <a:xfrm>
            <a:off x="145143" y="228600"/>
            <a:ext cx="8791727" cy="762000"/>
          </a:xfrm>
        </p:spPr>
        <p:txBody>
          <a:bodyPr/>
          <a:lstStyle/>
          <a:p>
            <a:r>
              <a:rPr lang="en-US" dirty="0"/>
              <a:t>Example Algorithms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68609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idx="1"/>
          </p:nvPr>
        </p:nvSpPr>
        <p:spPr>
          <a:xfrm>
            <a:off x="228600" y="1819275"/>
            <a:ext cx="8686800" cy="2981325"/>
          </a:xfrm>
        </p:spPr>
        <p:txBody>
          <a:bodyPr>
            <a:normAutofit/>
          </a:bodyPr>
          <a:lstStyle/>
          <a:p>
            <a:pPr marL="759818" lvl="1" indent="-432465">
              <a:buFont typeface="Wingdings" pitchFamily="2" charset="2"/>
              <a:buChar char="Ø"/>
            </a:pPr>
            <a:r>
              <a:rPr lang="en-US" dirty="0"/>
              <a:t>Enormous amount of data </a:t>
            </a:r>
          </a:p>
          <a:p>
            <a:pPr marL="1039218" lvl="2" indent="-432465">
              <a:buFont typeface="Wingdings" pitchFamily="2" charset="2"/>
              <a:buChar char="§"/>
            </a:pPr>
            <a:r>
              <a:rPr lang="en-US" dirty="0"/>
              <a:t>E-commerce (Amazon, </a:t>
            </a:r>
            <a:r>
              <a:rPr lang="en-US" dirty="0" err="1"/>
              <a:t>Ebay</a:t>
            </a:r>
            <a:r>
              <a:rPr lang="en-US" dirty="0"/>
              <a:t>)</a:t>
            </a:r>
          </a:p>
          <a:p>
            <a:pPr marL="1039218" lvl="2" indent="-432465">
              <a:buFont typeface="Wingdings" pitchFamily="2" charset="2"/>
              <a:buChar char="§"/>
            </a:pPr>
            <a:r>
              <a:rPr lang="en-US" dirty="0"/>
              <a:t>Network traffic (telecom billing, monitoring)</a:t>
            </a:r>
          </a:p>
          <a:p>
            <a:pPr marL="1039218" lvl="2" indent="-432465">
              <a:buFont typeface="Wingdings" pitchFamily="2" charset="2"/>
              <a:buChar char="§"/>
            </a:pPr>
            <a:r>
              <a:rPr lang="en-US" dirty="0"/>
              <a:t>Database transactions (Sales, inventory)</a:t>
            </a:r>
          </a:p>
          <a:p>
            <a:pPr marL="1039218" lvl="2" indent="-432465">
              <a:buFont typeface="Wingdings" pitchFamily="2" charset="2"/>
              <a:buChar char="§"/>
            </a:pPr>
            <a:r>
              <a:rPr lang="en-US" dirty="0"/>
              <a:t>Scientific measurements (astrophysics, geology)</a:t>
            </a:r>
          </a:p>
          <a:p>
            <a:pPr marL="1039218" lvl="2" indent="-432465">
              <a:buFont typeface="Wingdings" pitchFamily="2" charset="2"/>
              <a:buChar char="§"/>
            </a:pPr>
            <a:r>
              <a:rPr lang="en-US" dirty="0"/>
              <a:t>Sensor networks. RFID tags</a:t>
            </a:r>
          </a:p>
          <a:p>
            <a:pPr marL="1039218" lvl="2" indent="-432465">
              <a:buFont typeface="Wingdings" pitchFamily="2" charset="2"/>
              <a:buChar char="§"/>
            </a:pPr>
            <a:r>
              <a:rPr lang="en-US" dirty="0"/>
              <a:t>Bioinformatics (genome, protein bank)</a:t>
            </a:r>
          </a:p>
          <a:p>
            <a:pPr marL="759818" lvl="1" indent="-432465">
              <a:buNone/>
            </a:pPr>
            <a:endParaRPr lang="en-US" dirty="0"/>
          </a:p>
        </p:txBody>
      </p:sp>
      <p:sp>
        <p:nvSpPr>
          <p:cNvPr id="125954" name="Rectangle 2"/>
          <p:cNvSpPr>
            <a:spLocks noGrp="1" noChangeArrowheads="1"/>
          </p:cNvSpPr>
          <p:nvPr>
            <p:ph type="title"/>
          </p:nvPr>
        </p:nvSpPr>
        <p:spPr>
          <a:xfrm>
            <a:off x="145143" y="304800"/>
            <a:ext cx="8791727" cy="762000"/>
          </a:xfrm>
        </p:spPr>
        <p:txBody>
          <a:bodyPr>
            <a:normAutofit/>
          </a:bodyPr>
          <a:lstStyle/>
          <a:p>
            <a:r>
              <a:rPr lang="en-US" dirty="0"/>
              <a:t>Role of Algorithms in Modern World</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 y="4572000"/>
            <a:ext cx="2743200" cy="2221186"/>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10045" y="4838700"/>
            <a:ext cx="2781155" cy="19431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91200" y="5105400"/>
            <a:ext cx="3324225" cy="1712191"/>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705205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anim calcmode="lin" valueType="num">
                                      <p:cBhvr additive="base">
                                        <p:cTn id="7" dur="500" fill="hold"/>
                                        <p:tgtEl>
                                          <p:spTgt spid="1259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595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5955">
                                            <p:txEl>
                                              <p:pRg st="1" end="1"/>
                                            </p:txEl>
                                          </p:spTgt>
                                        </p:tgtEl>
                                        <p:attrNameLst>
                                          <p:attrName>style.visibility</p:attrName>
                                        </p:attrNameLst>
                                      </p:cBhvr>
                                      <p:to>
                                        <p:strVal val="visible"/>
                                      </p:to>
                                    </p:set>
                                    <p:anim calcmode="lin" valueType="num">
                                      <p:cBhvr additive="base">
                                        <p:cTn id="11" dur="500" fill="hold"/>
                                        <p:tgtEl>
                                          <p:spTgt spid="12595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595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5955">
                                            <p:txEl>
                                              <p:pRg st="2" end="2"/>
                                            </p:txEl>
                                          </p:spTgt>
                                        </p:tgtEl>
                                        <p:attrNameLst>
                                          <p:attrName>style.visibility</p:attrName>
                                        </p:attrNameLst>
                                      </p:cBhvr>
                                      <p:to>
                                        <p:strVal val="visible"/>
                                      </p:to>
                                    </p:set>
                                    <p:anim calcmode="lin" valueType="num">
                                      <p:cBhvr additive="base">
                                        <p:cTn id="15" dur="500" fill="hold"/>
                                        <p:tgtEl>
                                          <p:spTgt spid="12595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595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5955">
                                            <p:txEl>
                                              <p:pRg st="3" end="3"/>
                                            </p:txEl>
                                          </p:spTgt>
                                        </p:tgtEl>
                                        <p:attrNameLst>
                                          <p:attrName>style.visibility</p:attrName>
                                        </p:attrNameLst>
                                      </p:cBhvr>
                                      <p:to>
                                        <p:strVal val="visible"/>
                                      </p:to>
                                    </p:set>
                                    <p:anim calcmode="lin" valueType="num">
                                      <p:cBhvr additive="base">
                                        <p:cTn id="19" dur="500" fill="hold"/>
                                        <p:tgtEl>
                                          <p:spTgt spid="12595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595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5955">
                                            <p:txEl>
                                              <p:pRg st="4" end="4"/>
                                            </p:txEl>
                                          </p:spTgt>
                                        </p:tgtEl>
                                        <p:attrNameLst>
                                          <p:attrName>style.visibility</p:attrName>
                                        </p:attrNameLst>
                                      </p:cBhvr>
                                      <p:to>
                                        <p:strVal val="visible"/>
                                      </p:to>
                                    </p:set>
                                    <p:anim calcmode="lin" valueType="num">
                                      <p:cBhvr additive="base">
                                        <p:cTn id="23" dur="500" fill="hold"/>
                                        <p:tgtEl>
                                          <p:spTgt spid="12595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595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5955">
                                            <p:txEl>
                                              <p:pRg st="5" end="5"/>
                                            </p:txEl>
                                          </p:spTgt>
                                        </p:tgtEl>
                                        <p:attrNameLst>
                                          <p:attrName>style.visibility</p:attrName>
                                        </p:attrNameLst>
                                      </p:cBhvr>
                                      <p:to>
                                        <p:strVal val="visible"/>
                                      </p:to>
                                    </p:set>
                                    <p:anim calcmode="lin" valueType="num">
                                      <p:cBhvr additive="base">
                                        <p:cTn id="27" dur="500" fill="hold"/>
                                        <p:tgtEl>
                                          <p:spTgt spid="12595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595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5955">
                                            <p:txEl>
                                              <p:pRg st="6" end="6"/>
                                            </p:txEl>
                                          </p:spTgt>
                                        </p:tgtEl>
                                        <p:attrNameLst>
                                          <p:attrName>style.visibility</p:attrName>
                                        </p:attrNameLst>
                                      </p:cBhvr>
                                      <p:to>
                                        <p:strVal val="visible"/>
                                      </p:to>
                                    </p:set>
                                    <p:anim calcmode="lin" valueType="num">
                                      <p:cBhvr additive="base">
                                        <p:cTn id="31" dur="500" fill="hold"/>
                                        <p:tgtEl>
                                          <p:spTgt spid="12595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595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additive="base">
                                        <p:cTn id="41" dur="500" fill="hold"/>
                                        <p:tgtEl>
                                          <p:spTgt spid="3"/>
                                        </p:tgtEl>
                                        <p:attrNameLst>
                                          <p:attrName>ppt_x</p:attrName>
                                        </p:attrNameLst>
                                      </p:cBhvr>
                                      <p:tavLst>
                                        <p:tav tm="0">
                                          <p:val>
                                            <p:strVal val="#ppt_x"/>
                                          </p:val>
                                        </p:tav>
                                        <p:tav tm="100000">
                                          <p:val>
                                            <p:strVal val="#ppt_x"/>
                                          </p:val>
                                        </p:tav>
                                      </p:tavLst>
                                    </p:anim>
                                    <p:anim calcmode="lin" valueType="num">
                                      <p:cBhvr additive="base">
                                        <p:cTn id="42" dur="500" fill="hold"/>
                                        <p:tgtEl>
                                          <p:spTgt spid="3"/>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
                                        </p:tgtEl>
                                        <p:attrNameLst>
                                          <p:attrName>style.visibility</p:attrName>
                                        </p:attrNameLst>
                                      </p:cBhvr>
                                      <p:to>
                                        <p:strVal val="visible"/>
                                      </p:to>
                                    </p:set>
                                    <p:anim calcmode="lin" valueType="num">
                                      <p:cBhvr additive="base">
                                        <p:cTn id="45" dur="500" fill="hold"/>
                                        <p:tgtEl>
                                          <p:spTgt spid="5"/>
                                        </p:tgtEl>
                                        <p:attrNameLst>
                                          <p:attrName>ppt_x</p:attrName>
                                        </p:attrNameLst>
                                      </p:cBhvr>
                                      <p:tavLst>
                                        <p:tav tm="0">
                                          <p:val>
                                            <p:strVal val="#ppt_x"/>
                                          </p:val>
                                        </p:tav>
                                        <p:tav tm="100000">
                                          <p:val>
                                            <p:strVal val="#ppt_x"/>
                                          </p:val>
                                        </p:tav>
                                      </p:tavLst>
                                    </p:anim>
                                    <p:anim calcmode="lin" valueType="num">
                                      <p:cBhvr additive="base">
                                        <p:cTn id="4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dirty="0"/>
              <a:t>Overall Picture</a:t>
            </a:r>
          </a:p>
        </p:txBody>
      </p:sp>
      <p:sp>
        <p:nvSpPr>
          <p:cNvPr id="200719" name="Text Box 15"/>
          <p:cNvSpPr txBox="1">
            <a:spLocks noChangeArrowheads="1"/>
          </p:cNvSpPr>
          <p:nvPr/>
        </p:nvSpPr>
        <p:spPr bwMode="auto">
          <a:xfrm>
            <a:off x="990600" y="2225675"/>
            <a:ext cx="4191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dirty="0">
                <a:latin typeface="Arial" charset="0"/>
              </a:rPr>
              <a:t>Data Structure and Algorithm Design Goals</a:t>
            </a:r>
            <a:endParaRPr lang="en-GB" sz="2400" b="1" dirty="0">
              <a:latin typeface="Arial" charset="0"/>
            </a:endParaRPr>
          </a:p>
        </p:txBody>
      </p:sp>
      <p:sp>
        <p:nvSpPr>
          <p:cNvPr id="200720" name="Text Box 16"/>
          <p:cNvSpPr txBox="1">
            <a:spLocks noChangeArrowheads="1"/>
          </p:cNvSpPr>
          <p:nvPr/>
        </p:nvSpPr>
        <p:spPr bwMode="auto">
          <a:xfrm>
            <a:off x="5257800" y="2378075"/>
            <a:ext cx="3352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Arial" charset="0"/>
              </a:rPr>
              <a:t>Implementation Goals</a:t>
            </a:r>
            <a:endParaRPr lang="en-GB" sz="2400" b="1">
              <a:latin typeface="Arial" charset="0"/>
            </a:endParaRPr>
          </a:p>
        </p:txBody>
      </p:sp>
      <p:grpSp>
        <p:nvGrpSpPr>
          <p:cNvPr id="200726" name="Group 22"/>
          <p:cNvGrpSpPr>
            <a:grpSpLocks/>
          </p:cNvGrpSpPr>
          <p:nvPr/>
        </p:nvGrpSpPr>
        <p:grpSpPr bwMode="auto">
          <a:xfrm>
            <a:off x="762000" y="3062287"/>
            <a:ext cx="2133600" cy="2278063"/>
            <a:chOff x="720" y="1632"/>
            <a:chExt cx="1344" cy="1435"/>
          </a:xfrm>
        </p:grpSpPr>
        <p:pic>
          <p:nvPicPr>
            <p:cNvPr id="200717" name="Picture 13" descr="C:\WINNT\Profiles\pfoser\Application Data\Microsoft\Media Catalog\Downloaded Clips\cl4b\j0188237.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8" y="1920"/>
              <a:ext cx="718" cy="1147"/>
            </a:xfrm>
            <a:prstGeom prst="rect">
              <a:avLst/>
            </a:prstGeom>
            <a:noFill/>
            <a:extLst>
              <a:ext uri="{909E8E84-426E-40DD-AFC4-6F175D3DCCD1}">
                <a14:hiddenFill xmlns:a14="http://schemas.microsoft.com/office/drawing/2010/main">
                  <a:solidFill>
                    <a:srgbClr val="FFFFFF"/>
                  </a:solidFill>
                </a14:hiddenFill>
              </a:ext>
            </a:extLst>
          </p:spPr>
        </p:pic>
        <p:sp>
          <p:nvSpPr>
            <p:cNvPr id="200721" name="Text Box 17"/>
            <p:cNvSpPr txBox="1">
              <a:spLocks noChangeArrowheads="1"/>
            </p:cNvSpPr>
            <p:nvPr/>
          </p:nvSpPr>
          <p:spPr bwMode="auto">
            <a:xfrm>
              <a:off x="720" y="1632"/>
              <a:ext cx="13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3333CC"/>
                  </a:solidFill>
                  <a:latin typeface="Arial" charset="0"/>
                </a:rPr>
                <a:t>Correctness</a:t>
              </a:r>
              <a:endParaRPr lang="en-GB" sz="2400">
                <a:solidFill>
                  <a:srgbClr val="3333CC"/>
                </a:solidFill>
                <a:latin typeface="Arial" charset="0"/>
              </a:endParaRPr>
            </a:p>
          </p:txBody>
        </p:sp>
      </p:grpSp>
      <p:grpSp>
        <p:nvGrpSpPr>
          <p:cNvPr id="200727" name="Group 23"/>
          <p:cNvGrpSpPr>
            <a:grpSpLocks/>
          </p:cNvGrpSpPr>
          <p:nvPr/>
        </p:nvGrpSpPr>
        <p:grpSpPr bwMode="auto">
          <a:xfrm>
            <a:off x="2743200" y="3748087"/>
            <a:ext cx="1676400" cy="2286000"/>
            <a:chOff x="2064" y="1920"/>
            <a:chExt cx="1056" cy="1440"/>
          </a:xfrm>
        </p:grpSpPr>
        <p:pic>
          <p:nvPicPr>
            <p:cNvPr id="200715" name="Picture 11" descr="C:\WINNT\Profiles\pfoser\Application Data\Microsoft\Media Catalog\Downloaded Clips\cl5c\j0230338.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4" y="2304"/>
              <a:ext cx="879" cy="1056"/>
            </a:xfrm>
            <a:prstGeom prst="rect">
              <a:avLst/>
            </a:prstGeom>
            <a:noFill/>
            <a:extLst>
              <a:ext uri="{909E8E84-426E-40DD-AFC4-6F175D3DCCD1}">
                <a14:hiddenFill xmlns:a14="http://schemas.microsoft.com/office/drawing/2010/main">
                  <a:solidFill>
                    <a:srgbClr val="FFFFFF"/>
                  </a:solidFill>
                </a14:hiddenFill>
              </a:ext>
            </a:extLst>
          </p:spPr>
        </p:pic>
        <p:sp>
          <p:nvSpPr>
            <p:cNvPr id="200722" name="Text Box 18"/>
            <p:cNvSpPr txBox="1">
              <a:spLocks noChangeArrowheads="1"/>
            </p:cNvSpPr>
            <p:nvPr/>
          </p:nvSpPr>
          <p:spPr bwMode="auto">
            <a:xfrm>
              <a:off x="2064" y="1920"/>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3333CC"/>
                  </a:solidFill>
                  <a:latin typeface="Arial" charset="0"/>
                </a:rPr>
                <a:t>Efficiency</a:t>
              </a:r>
              <a:endParaRPr lang="en-GB" sz="2400">
                <a:solidFill>
                  <a:srgbClr val="3333CC"/>
                </a:solidFill>
                <a:latin typeface="Arial" charset="0"/>
              </a:endParaRPr>
            </a:p>
          </p:txBody>
        </p:sp>
      </p:grpSp>
      <p:grpSp>
        <p:nvGrpSpPr>
          <p:cNvPr id="200728" name="Group 24"/>
          <p:cNvGrpSpPr>
            <a:grpSpLocks/>
          </p:cNvGrpSpPr>
          <p:nvPr/>
        </p:nvGrpSpPr>
        <p:grpSpPr bwMode="auto">
          <a:xfrm>
            <a:off x="4876800" y="2986087"/>
            <a:ext cx="1828800" cy="1828800"/>
            <a:chOff x="3312" y="1536"/>
            <a:chExt cx="1152" cy="1152"/>
          </a:xfrm>
        </p:grpSpPr>
        <p:pic>
          <p:nvPicPr>
            <p:cNvPr id="200713" name="Picture 9" descr="C:\WINNT\Profiles\pfoser\Application Data\Microsoft\Media Catalog\Downloaded Clips\cl0\na00810_.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6" y="1824"/>
              <a:ext cx="809" cy="864"/>
            </a:xfrm>
            <a:prstGeom prst="rect">
              <a:avLst/>
            </a:prstGeom>
            <a:noFill/>
            <a:extLst>
              <a:ext uri="{909E8E84-426E-40DD-AFC4-6F175D3DCCD1}">
                <a14:hiddenFill xmlns:a14="http://schemas.microsoft.com/office/drawing/2010/main">
                  <a:solidFill>
                    <a:srgbClr val="FFFFFF"/>
                  </a:solidFill>
                </a14:hiddenFill>
              </a:ext>
            </a:extLst>
          </p:spPr>
        </p:pic>
        <p:sp>
          <p:nvSpPr>
            <p:cNvPr id="200723" name="Text Box 19"/>
            <p:cNvSpPr txBox="1">
              <a:spLocks noChangeArrowheads="1"/>
            </p:cNvSpPr>
            <p:nvPr/>
          </p:nvSpPr>
          <p:spPr bwMode="auto">
            <a:xfrm>
              <a:off x="3312" y="1536"/>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3333CC"/>
                  </a:solidFill>
                  <a:latin typeface="Arial" charset="0"/>
                </a:rPr>
                <a:t>Robustness</a:t>
              </a:r>
              <a:endParaRPr lang="en-GB" sz="2400">
                <a:solidFill>
                  <a:srgbClr val="3333CC"/>
                </a:solidFill>
                <a:latin typeface="Arial" charset="0"/>
              </a:endParaRPr>
            </a:p>
          </p:txBody>
        </p:sp>
      </p:grpSp>
      <p:grpSp>
        <p:nvGrpSpPr>
          <p:cNvPr id="200729" name="Group 25"/>
          <p:cNvGrpSpPr>
            <a:grpSpLocks/>
          </p:cNvGrpSpPr>
          <p:nvPr/>
        </p:nvGrpSpPr>
        <p:grpSpPr bwMode="auto">
          <a:xfrm>
            <a:off x="6781800" y="3367087"/>
            <a:ext cx="1828800" cy="1905000"/>
            <a:chOff x="4368" y="1584"/>
            <a:chExt cx="1152" cy="1200"/>
          </a:xfrm>
        </p:grpSpPr>
        <p:pic>
          <p:nvPicPr>
            <p:cNvPr id="200712" name="Picture 8" descr="C:\WINNT\Profiles\pfoser\Application Data\Microsoft\Media Catalog\Downloaded Clips\cl0\hh00513_.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56" y="1920"/>
              <a:ext cx="675" cy="864"/>
            </a:xfrm>
            <a:prstGeom prst="rect">
              <a:avLst/>
            </a:prstGeom>
            <a:noFill/>
            <a:extLst>
              <a:ext uri="{909E8E84-426E-40DD-AFC4-6F175D3DCCD1}">
                <a14:hiddenFill xmlns:a14="http://schemas.microsoft.com/office/drawing/2010/main">
                  <a:solidFill>
                    <a:srgbClr val="FFFFFF"/>
                  </a:solidFill>
                </a14:hiddenFill>
              </a:ext>
            </a:extLst>
          </p:spPr>
        </p:pic>
        <p:sp>
          <p:nvSpPr>
            <p:cNvPr id="200724" name="Text Box 20"/>
            <p:cNvSpPr txBox="1">
              <a:spLocks noChangeArrowheads="1"/>
            </p:cNvSpPr>
            <p:nvPr/>
          </p:nvSpPr>
          <p:spPr bwMode="auto">
            <a:xfrm>
              <a:off x="4368" y="158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3333CC"/>
                  </a:solidFill>
                  <a:latin typeface="Arial" charset="0"/>
                </a:rPr>
                <a:t>Adaptability</a:t>
              </a:r>
              <a:endParaRPr lang="en-GB" sz="2400">
                <a:solidFill>
                  <a:srgbClr val="3333CC"/>
                </a:solidFill>
                <a:latin typeface="Arial" charset="0"/>
              </a:endParaRPr>
            </a:p>
          </p:txBody>
        </p:sp>
      </p:grpSp>
      <p:grpSp>
        <p:nvGrpSpPr>
          <p:cNvPr id="200730" name="Group 26"/>
          <p:cNvGrpSpPr>
            <a:grpSpLocks/>
          </p:cNvGrpSpPr>
          <p:nvPr/>
        </p:nvGrpSpPr>
        <p:grpSpPr bwMode="auto">
          <a:xfrm>
            <a:off x="5486400" y="4967287"/>
            <a:ext cx="1828800" cy="1814513"/>
            <a:chOff x="3840" y="2832"/>
            <a:chExt cx="1152" cy="1143"/>
          </a:xfrm>
        </p:grpSpPr>
        <p:pic>
          <p:nvPicPr>
            <p:cNvPr id="200716" name="Picture 12" descr="C:\WINNT\Profiles\pfoser\Application Data\Microsoft\Media Catalog\Downloaded Clips\cl64\j0250898.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84" y="3120"/>
              <a:ext cx="864" cy="855"/>
            </a:xfrm>
            <a:prstGeom prst="rect">
              <a:avLst/>
            </a:prstGeom>
            <a:noFill/>
            <a:extLst>
              <a:ext uri="{909E8E84-426E-40DD-AFC4-6F175D3DCCD1}">
                <a14:hiddenFill xmlns:a14="http://schemas.microsoft.com/office/drawing/2010/main">
                  <a:solidFill>
                    <a:srgbClr val="FFFFFF"/>
                  </a:solidFill>
                </a14:hiddenFill>
              </a:ext>
            </a:extLst>
          </p:spPr>
        </p:pic>
        <p:sp>
          <p:nvSpPr>
            <p:cNvPr id="200725" name="Text Box 21"/>
            <p:cNvSpPr txBox="1">
              <a:spLocks noChangeArrowheads="1"/>
            </p:cNvSpPr>
            <p:nvPr/>
          </p:nvSpPr>
          <p:spPr bwMode="auto">
            <a:xfrm>
              <a:off x="3840" y="2832"/>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3333CC"/>
                  </a:solidFill>
                  <a:latin typeface="Arial" charset="0"/>
                </a:rPr>
                <a:t>Reusability</a:t>
              </a:r>
              <a:endParaRPr lang="en-GB" sz="2400">
                <a:solidFill>
                  <a:srgbClr val="3333CC"/>
                </a:solidFill>
                <a:latin typeface="Arial" charset="0"/>
              </a:endParaRPr>
            </a:p>
          </p:txBody>
        </p:sp>
      </p:grpSp>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685706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0719"/>
                                        </p:tgtEl>
                                        <p:attrNameLst>
                                          <p:attrName>style.visibility</p:attrName>
                                        </p:attrNameLst>
                                      </p:cBhvr>
                                      <p:to>
                                        <p:strVal val="visible"/>
                                      </p:to>
                                    </p:set>
                                    <p:animEffect transition="in" filter="fade">
                                      <p:cBhvr>
                                        <p:cTn id="7" dur="500"/>
                                        <p:tgtEl>
                                          <p:spTgt spid="2007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0720"/>
                                        </p:tgtEl>
                                        <p:attrNameLst>
                                          <p:attrName>style.visibility</p:attrName>
                                        </p:attrNameLst>
                                      </p:cBhvr>
                                      <p:to>
                                        <p:strVal val="visible"/>
                                      </p:to>
                                    </p:set>
                                    <p:animEffect transition="in" filter="fade">
                                      <p:cBhvr>
                                        <p:cTn id="10" dur="500"/>
                                        <p:tgtEl>
                                          <p:spTgt spid="200720"/>
                                        </p:tgtEl>
                                      </p:cBhvr>
                                    </p:animEffect>
                                  </p:childTnLst>
                                </p:cTn>
                              </p:par>
                              <p:par>
                                <p:cTn id="11" presetID="10" presetClass="entr" presetSubtype="0" fill="hold" nodeType="withEffect">
                                  <p:stCondLst>
                                    <p:cond delay="0"/>
                                  </p:stCondLst>
                                  <p:childTnLst>
                                    <p:set>
                                      <p:cBhvr>
                                        <p:cTn id="12" dur="1" fill="hold">
                                          <p:stCondLst>
                                            <p:cond delay="0"/>
                                          </p:stCondLst>
                                        </p:cTn>
                                        <p:tgtEl>
                                          <p:spTgt spid="200726"/>
                                        </p:tgtEl>
                                        <p:attrNameLst>
                                          <p:attrName>style.visibility</p:attrName>
                                        </p:attrNameLst>
                                      </p:cBhvr>
                                      <p:to>
                                        <p:strVal val="visible"/>
                                      </p:to>
                                    </p:set>
                                    <p:animEffect transition="in" filter="fade">
                                      <p:cBhvr>
                                        <p:cTn id="13" dur="500"/>
                                        <p:tgtEl>
                                          <p:spTgt spid="200726"/>
                                        </p:tgtEl>
                                      </p:cBhvr>
                                    </p:animEffect>
                                  </p:childTnLst>
                                </p:cTn>
                              </p:par>
                              <p:par>
                                <p:cTn id="14" presetID="10" presetClass="entr" presetSubtype="0" fill="hold" nodeType="withEffect">
                                  <p:stCondLst>
                                    <p:cond delay="0"/>
                                  </p:stCondLst>
                                  <p:childTnLst>
                                    <p:set>
                                      <p:cBhvr>
                                        <p:cTn id="15" dur="1" fill="hold">
                                          <p:stCondLst>
                                            <p:cond delay="0"/>
                                          </p:stCondLst>
                                        </p:cTn>
                                        <p:tgtEl>
                                          <p:spTgt spid="200727"/>
                                        </p:tgtEl>
                                        <p:attrNameLst>
                                          <p:attrName>style.visibility</p:attrName>
                                        </p:attrNameLst>
                                      </p:cBhvr>
                                      <p:to>
                                        <p:strVal val="visible"/>
                                      </p:to>
                                    </p:set>
                                    <p:animEffect transition="in" filter="fade">
                                      <p:cBhvr>
                                        <p:cTn id="16" dur="500"/>
                                        <p:tgtEl>
                                          <p:spTgt spid="200727"/>
                                        </p:tgtEl>
                                      </p:cBhvr>
                                    </p:animEffect>
                                  </p:childTnLst>
                                </p:cTn>
                              </p:par>
                              <p:par>
                                <p:cTn id="17" presetID="10" presetClass="entr" presetSubtype="0" fill="hold" nodeType="withEffect">
                                  <p:stCondLst>
                                    <p:cond delay="0"/>
                                  </p:stCondLst>
                                  <p:childTnLst>
                                    <p:set>
                                      <p:cBhvr>
                                        <p:cTn id="18" dur="1" fill="hold">
                                          <p:stCondLst>
                                            <p:cond delay="0"/>
                                          </p:stCondLst>
                                        </p:cTn>
                                        <p:tgtEl>
                                          <p:spTgt spid="200728"/>
                                        </p:tgtEl>
                                        <p:attrNameLst>
                                          <p:attrName>style.visibility</p:attrName>
                                        </p:attrNameLst>
                                      </p:cBhvr>
                                      <p:to>
                                        <p:strVal val="visible"/>
                                      </p:to>
                                    </p:set>
                                    <p:animEffect transition="in" filter="fade">
                                      <p:cBhvr>
                                        <p:cTn id="19" dur="500"/>
                                        <p:tgtEl>
                                          <p:spTgt spid="200728"/>
                                        </p:tgtEl>
                                      </p:cBhvr>
                                    </p:animEffect>
                                  </p:childTnLst>
                                </p:cTn>
                              </p:par>
                              <p:par>
                                <p:cTn id="20" presetID="10" presetClass="entr" presetSubtype="0" fill="hold" nodeType="withEffect">
                                  <p:stCondLst>
                                    <p:cond delay="0"/>
                                  </p:stCondLst>
                                  <p:childTnLst>
                                    <p:set>
                                      <p:cBhvr>
                                        <p:cTn id="21" dur="1" fill="hold">
                                          <p:stCondLst>
                                            <p:cond delay="0"/>
                                          </p:stCondLst>
                                        </p:cTn>
                                        <p:tgtEl>
                                          <p:spTgt spid="200729"/>
                                        </p:tgtEl>
                                        <p:attrNameLst>
                                          <p:attrName>style.visibility</p:attrName>
                                        </p:attrNameLst>
                                      </p:cBhvr>
                                      <p:to>
                                        <p:strVal val="visible"/>
                                      </p:to>
                                    </p:set>
                                    <p:animEffect transition="in" filter="fade">
                                      <p:cBhvr>
                                        <p:cTn id="22" dur="500"/>
                                        <p:tgtEl>
                                          <p:spTgt spid="200729"/>
                                        </p:tgtEl>
                                      </p:cBhvr>
                                    </p:animEffect>
                                  </p:childTnLst>
                                </p:cTn>
                              </p:par>
                              <p:par>
                                <p:cTn id="23" presetID="10" presetClass="entr" presetSubtype="0" fill="hold" nodeType="withEffect">
                                  <p:stCondLst>
                                    <p:cond delay="0"/>
                                  </p:stCondLst>
                                  <p:childTnLst>
                                    <p:set>
                                      <p:cBhvr>
                                        <p:cTn id="24" dur="1" fill="hold">
                                          <p:stCondLst>
                                            <p:cond delay="0"/>
                                          </p:stCondLst>
                                        </p:cTn>
                                        <p:tgtEl>
                                          <p:spTgt spid="200730"/>
                                        </p:tgtEl>
                                        <p:attrNameLst>
                                          <p:attrName>style.visibility</p:attrName>
                                        </p:attrNameLst>
                                      </p:cBhvr>
                                      <p:to>
                                        <p:strVal val="visible"/>
                                      </p:to>
                                    </p:set>
                                    <p:animEffect transition="in" filter="fade">
                                      <p:cBhvr>
                                        <p:cTn id="25" dur="500"/>
                                        <p:tgtEl>
                                          <p:spTgt spid="20073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19" grpId="0"/>
      <p:bldP spid="200720"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Grp="1" noChangeArrowheads="1"/>
          </p:cNvSpPr>
          <p:nvPr>
            <p:ph idx="1"/>
          </p:nvPr>
        </p:nvSpPr>
        <p:spPr>
          <a:xfrm>
            <a:off x="228600" y="2286000"/>
            <a:ext cx="8686800" cy="3450696"/>
          </a:xfrm>
        </p:spPr>
        <p:txBody>
          <a:bodyPr/>
          <a:lstStyle/>
          <a:p>
            <a:pPr>
              <a:lnSpc>
                <a:spcPct val="90000"/>
              </a:lnSpc>
              <a:buFont typeface="Wingdings" pitchFamily="2" charset="2"/>
              <a:buChar char="Ø"/>
            </a:pPr>
            <a:r>
              <a:rPr lang="en-GB" dirty="0"/>
              <a:t>This course is </a:t>
            </a:r>
            <a:r>
              <a:rPr lang="en-GB" b="1" dirty="0"/>
              <a:t>not</a:t>
            </a:r>
            <a:r>
              <a:rPr lang="en-GB" dirty="0"/>
              <a:t> about:</a:t>
            </a:r>
          </a:p>
          <a:p>
            <a:pPr lvl="1">
              <a:lnSpc>
                <a:spcPct val="90000"/>
              </a:lnSpc>
              <a:buFont typeface="Wingdings" pitchFamily="2" charset="2"/>
              <a:buChar char="§"/>
            </a:pPr>
            <a:r>
              <a:rPr lang="en-GB" dirty="0"/>
              <a:t>Programming languages</a:t>
            </a:r>
          </a:p>
          <a:p>
            <a:pPr lvl="1">
              <a:lnSpc>
                <a:spcPct val="90000"/>
              </a:lnSpc>
              <a:buFont typeface="Wingdings" pitchFamily="2" charset="2"/>
              <a:buChar char="§"/>
            </a:pPr>
            <a:r>
              <a:rPr lang="en-GB" dirty="0"/>
              <a:t>Computer architecture</a:t>
            </a:r>
          </a:p>
          <a:p>
            <a:pPr lvl="1">
              <a:lnSpc>
                <a:spcPct val="90000"/>
              </a:lnSpc>
              <a:buFont typeface="Wingdings" pitchFamily="2" charset="2"/>
              <a:buChar char="§"/>
            </a:pPr>
            <a:r>
              <a:rPr lang="en-GB" dirty="0"/>
              <a:t>Software architecture</a:t>
            </a:r>
          </a:p>
          <a:p>
            <a:pPr lvl="1">
              <a:lnSpc>
                <a:spcPct val="90000"/>
              </a:lnSpc>
              <a:buFont typeface="Wingdings" pitchFamily="2" charset="2"/>
              <a:buChar char="§"/>
            </a:pPr>
            <a:r>
              <a:rPr lang="en-GB" dirty="0"/>
              <a:t>Software design and implementation principles</a:t>
            </a:r>
          </a:p>
          <a:p>
            <a:pPr lvl="2">
              <a:lnSpc>
                <a:spcPct val="90000"/>
              </a:lnSpc>
            </a:pPr>
            <a:r>
              <a:rPr lang="en-GB" dirty="0"/>
              <a:t>Issues concerning small and large scale programming</a:t>
            </a:r>
          </a:p>
          <a:p>
            <a:pPr lvl="2">
              <a:lnSpc>
                <a:spcPct val="90000"/>
              </a:lnSpc>
            </a:pPr>
            <a:endParaRPr lang="en-GB" dirty="0"/>
          </a:p>
          <a:p>
            <a:pPr>
              <a:lnSpc>
                <a:spcPct val="90000"/>
              </a:lnSpc>
              <a:buFont typeface="Wingdings" pitchFamily="2" charset="2"/>
              <a:buChar char="Ø"/>
            </a:pPr>
            <a:r>
              <a:rPr lang="en-GB" dirty="0"/>
              <a:t>We will only touch upon the theory of complexity and computability</a:t>
            </a:r>
          </a:p>
          <a:p>
            <a:pPr lvl="1">
              <a:lnSpc>
                <a:spcPct val="90000"/>
              </a:lnSpc>
            </a:pPr>
            <a:endParaRPr lang="en-GB" dirty="0"/>
          </a:p>
        </p:txBody>
      </p:sp>
      <p:sp>
        <p:nvSpPr>
          <p:cNvPr id="1026" name="Rectangle 2"/>
          <p:cNvSpPr>
            <a:spLocks noGrp="1" noChangeArrowheads="1"/>
          </p:cNvSpPr>
          <p:nvPr>
            <p:ph type="title"/>
          </p:nvPr>
        </p:nvSpPr>
        <p:spPr/>
        <p:txBody>
          <a:bodyPr/>
          <a:lstStyle/>
          <a:p>
            <a:r>
              <a:rPr lang="en-US"/>
              <a:t>Overall Picture (2)</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183935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 calcmode="lin" valueType="num">
                                      <p:cBhvr additive="base">
                                        <p:cTn id="7" dur="500" fill="hold"/>
                                        <p:tgtEl>
                                          <p:spTgt spid="10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27">
                                            <p:txEl>
                                              <p:pRg st="1" end="1"/>
                                            </p:txEl>
                                          </p:spTgt>
                                        </p:tgtEl>
                                        <p:attrNameLst>
                                          <p:attrName>style.visibility</p:attrName>
                                        </p:attrNameLst>
                                      </p:cBhvr>
                                      <p:to>
                                        <p:strVal val="visible"/>
                                      </p:to>
                                    </p:set>
                                    <p:anim calcmode="lin" valueType="num">
                                      <p:cBhvr additive="base">
                                        <p:cTn id="11" dur="500" fill="hold"/>
                                        <p:tgtEl>
                                          <p:spTgt spid="102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2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27">
                                            <p:txEl>
                                              <p:pRg st="2" end="2"/>
                                            </p:txEl>
                                          </p:spTgt>
                                        </p:tgtEl>
                                        <p:attrNameLst>
                                          <p:attrName>style.visibility</p:attrName>
                                        </p:attrNameLst>
                                      </p:cBhvr>
                                      <p:to>
                                        <p:strVal val="visible"/>
                                      </p:to>
                                    </p:set>
                                    <p:anim calcmode="lin" valueType="num">
                                      <p:cBhvr additive="base">
                                        <p:cTn id="15" dur="500" fill="hold"/>
                                        <p:tgtEl>
                                          <p:spTgt spid="102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2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27">
                                            <p:txEl>
                                              <p:pRg st="3" end="3"/>
                                            </p:txEl>
                                          </p:spTgt>
                                        </p:tgtEl>
                                        <p:attrNameLst>
                                          <p:attrName>style.visibility</p:attrName>
                                        </p:attrNameLst>
                                      </p:cBhvr>
                                      <p:to>
                                        <p:strVal val="visible"/>
                                      </p:to>
                                    </p:set>
                                    <p:anim calcmode="lin" valueType="num">
                                      <p:cBhvr additive="base">
                                        <p:cTn id="19" dur="500" fill="hold"/>
                                        <p:tgtEl>
                                          <p:spTgt spid="102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27">
                                            <p:txEl>
                                              <p:pRg st="4" end="4"/>
                                            </p:txEl>
                                          </p:spTgt>
                                        </p:tgtEl>
                                        <p:attrNameLst>
                                          <p:attrName>style.visibility</p:attrName>
                                        </p:attrNameLst>
                                      </p:cBhvr>
                                      <p:to>
                                        <p:strVal val="visible"/>
                                      </p:to>
                                    </p:set>
                                    <p:anim calcmode="lin" valueType="num">
                                      <p:cBhvr additive="base">
                                        <p:cTn id="23" dur="500" fill="hold"/>
                                        <p:tgtEl>
                                          <p:spTgt spid="102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27">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27">
                                            <p:txEl>
                                              <p:pRg st="5" end="5"/>
                                            </p:txEl>
                                          </p:spTgt>
                                        </p:tgtEl>
                                        <p:attrNameLst>
                                          <p:attrName>style.visibility</p:attrName>
                                        </p:attrNameLst>
                                      </p:cBhvr>
                                      <p:to>
                                        <p:strVal val="visible"/>
                                      </p:to>
                                    </p:set>
                                    <p:anim calcmode="lin" valueType="num">
                                      <p:cBhvr additive="base">
                                        <p:cTn id="27" dur="500" fill="hold"/>
                                        <p:tgtEl>
                                          <p:spTgt spid="102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2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027">
                                            <p:txEl>
                                              <p:pRg st="7" end="7"/>
                                            </p:txEl>
                                          </p:spTgt>
                                        </p:tgtEl>
                                        <p:attrNameLst>
                                          <p:attrName>style.visibility</p:attrName>
                                        </p:attrNameLst>
                                      </p:cBhvr>
                                      <p:to>
                                        <p:strVal val="visible"/>
                                      </p:to>
                                    </p:set>
                                    <p:anim calcmode="lin" valueType="num">
                                      <p:cBhvr additive="base">
                                        <p:cTn id="33" dur="500" fill="hold"/>
                                        <p:tgtEl>
                                          <p:spTgt spid="1027">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2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3" name="Rectangle 3"/>
          <p:cNvSpPr>
            <a:spLocks noGrp="1" noChangeArrowheads="1"/>
          </p:cNvSpPr>
          <p:nvPr>
            <p:ph idx="1"/>
          </p:nvPr>
        </p:nvSpPr>
        <p:spPr>
          <a:xfrm>
            <a:off x="215900" y="4940300"/>
            <a:ext cx="8699500" cy="1841500"/>
          </a:xfrm>
        </p:spPr>
        <p:txBody>
          <a:bodyPr>
            <a:noAutofit/>
          </a:bodyPr>
          <a:lstStyle/>
          <a:p>
            <a:pPr lvl="1">
              <a:buFont typeface="Wingdings" pitchFamily="2" charset="2"/>
              <a:buChar char="Ø"/>
            </a:pPr>
            <a:r>
              <a:rPr lang="en-US" dirty="0"/>
              <a:t>Infinite number of input </a:t>
            </a:r>
            <a:r>
              <a:rPr lang="en-US" i="1" dirty="0"/>
              <a:t>instances</a:t>
            </a:r>
            <a:r>
              <a:rPr lang="en-US" dirty="0"/>
              <a:t> satisfying the specification. For example:</a:t>
            </a:r>
          </a:p>
          <a:p>
            <a:pPr lvl="2">
              <a:buFont typeface="Wingdings" pitchFamily="2" charset="2"/>
              <a:buChar char="§"/>
            </a:pPr>
            <a:r>
              <a:rPr lang="en-US" sz="2200" dirty="0"/>
              <a:t>A sorted, non-decreasing sequence of natural numbers. The sequence is of non-zero, finite length:</a:t>
            </a:r>
          </a:p>
          <a:p>
            <a:pPr lvl="3">
              <a:buFont typeface="Wingdings" pitchFamily="2" charset="2"/>
              <a:buChar char="§"/>
            </a:pPr>
            <a:r>
              <a:rPr lang="en-US" sz="2200" dirty="0"/>
              <a:t>1, 20, 908, 909, 100000, 1000000000.</a:t>
            </a:r>
          </a:p>
        </p:txBody>
      </p:sp>
      <p:sp>
        <p:nvSpPr>
          <p:cNvPr id="302082" name="Rectangle 2"/>
          <p:cNvSpPr>
            <a:spLocks noGrp="1" noChangeArrowheads="1"/>
          </p:cNvSpPr>
          <p:nvPr>
            <p:ph type="title"/>
          </p:nvPr>
        </p:nvSpPr>
        <p:spPr>
          <a:xfrm>
            <a:off x="457200" y="304800"/>
            <a:ext cx="8229600" cy="1066800"/>
          </a:xfrm>
        </p:spPr>
        <p:txBody>
          <a:bodyPr/>
          <a:lstStyle/>
          <a:p>
            <a:r>
              <a:rPr lang="en-US" dirty="0"/>
              <a:t>Algorithmic problem</a:t>
            </a:r>
          </a:p>
        </p:txBody>
      </p:sp>
      <p:sp>
        <p:nvSpPr>
          <p:cNvPr id="302084" name="Rectangle 4"/>
          <p:cNvSpPr>
            <a:spLocks noChangeArrowheads="1"/>
          </p:cNvSpPr>
          <p:nvPr/>
        </p:nvSpPr>
        <p:spPr bwMode="auto">
          <a:xfrm>
            <a:off x="922338" y="2554287"/>
            <a:ext cx="2025650" cy="1830388"/>
          </a:xfrm>
          <a:prstGeom prst="rect">
            <a:avLst/>
          </a:prstGeom>
          <a:noFill/>
          <a:ln w="1905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085" name="Text Box 5"/>
          <p:cNvSpPr txBox="1">
            <a:spLocks noChangeArrowheads="1"/>
          </p:cNvSpPr>
          <p:nvPr/>
        </p:nvSpPr>
        <p:spPr bwMode="auto">
          <a:xfrm>
            <a:off x="1017588" y="3149600"/>
            <a:ext cx="19431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dirty="0">
                <a:latin typeface="Tahoma" pitchFamily="34" charset="0"/>
              </a:rPr>
              <a:t>Specification of input</a:t>
            </a:r>
          </a:p>
        </p:txBody>
      </p:sp>
      <p:sp>
        <p:nvSpPr>
          <p:cNvPr id="302086" name="AutoShape 6"/>
          <p:cNvSpPr>
            <a:spLocks noChangeArrowheads="1"/>
          </p:cNvSpPr>
          <p:nvPr/>
        </p:nvSpPr>
        <p:spPr bwMode="auto">
          <a:xfrm>
            <a:off x="3071813" y="3148012"/>
            <a:ext cx="496887" cy="461963"/>
          </a:xfrm>
          <a:prstGeom prst="rightArrow">
            <a:avLst>
              <a:gd name="adj1" fmla="val 50000"/>
              <a:gd name="adj2" fmla="val 26890"/>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088" name="Oval 8"/>
          <p:cNvSpPr>
            <a:spLocks noChangeArrowheads="1"/>
          </p:cNvSpPr>
          <p:nvPr/>
        </p:nvSpPr>
        <p:spPr bwMode="auto">
          <a:xfrm>
            <a:off x="3776663" y="2890837"/>
            <a:ext cx="1589087" cy="1022350"/>
          </a:xfrm>
          <a:prstGeom prst="ellipse">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089" name="Text Box 9"/>
          <p:cNvSpPr txBox="1">
            <a:spLocks noChangeArrowheads="1"/>
          </p:cNvSpPr>
          <p:nvPr/>
        </p:nvSpPr>
        <p:spPr bwMode="auto">
          <a:xfrm>
            <a:off x="4383088" y="3044825"/>
            <a:ext cx="4143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b="1">
                <a:latin typeface="Tahoma" pitchFamily="34" charset="0"/>
              </a:rPr>
              <a:t>?</a:t>
            </a:r>
          </a:p>
        </p:txBody>
      </p:sp>
      <p:sp>
        <p:nvSpPr>
          <p:cNvPr id="302090" name="AutoShape 10"/>
          <p:cNvSpPr>
            <a:spLocks noChangeArrowheads="1"/>
          </p:cNvSpPr>
          <p:nvPr/>
        </p:nvSpPr>
        <p:spPr bwMode="auto">
          <a:xfrm>
            <a:off x="5559425" y="3114675"/>
            <a:ext cx="496888" cy="461962"/>
          </a:xfrm>
          <a:prstGeom prst="rightArrow">
            <a:avLst>
              <a:gd name="adj1" fmla="val 50000"/>
              <a:gd name="adj2" fmla="val 26890"/>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091" name="Rectangle 11"/>
          <p:cNvSpPr>
            <a:spLocks noChangeArrowheads="1"/>
          </p:cNvSpPr>
          <p:nvPr/>
        </p:nvSpPr>
        <p:spPr bwMode="auto">
          <a:xfrm>
            <a:off x="6300788" y="2554287"/>
            <a:ext cx="2025650" cy="1865313"/>
          </a:xfrm>
          <a:prstGeom prst="rect">
            <a:avLst/>
          </a:prstGeom>
          <a:noFill/>
          <a:ln w="1905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092" name="Text Box 12"/>
          <p:cNvSpPr txBox="1">
            <a:spLocks noChangeArrowheads="1"/>
          </p:cNvSpPr>
          <p:nvPr/>
        </p:nvSpPr>
        <p:spPr bwMode="auto">
          <a:xfrm>
            <a:off x="6396038" y="2660650"/>
            <a:ext cx="19431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a:latin typeface="Tahoma" pitchFamily="34" charset="0"/>
              </a:rPr>
              <a:t>Specification of output as a function of input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804064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2084"/>
                                        </p:tgtEl>
                                        <p:attrNameLst>
                                          <p:attrName>style.visibility</p:attrName>
                                        </p:attrNameLst>
                                      </p:cBhvr>
                                      <p:to>
                                        <p:strVal val="visible"/>
                                      </p:to>
                                    </p:set>
                                    <p:anim calcmode="lin" valueType="num">
                                      <p:cBhvr additive="base">
                                        <p:cTn id="7" dur="500" fill="hold"/>
                                        <p:tgtEl>
                                          <p:spTgt spid="302084"/>
                                        </p:tgtEl>
                                        <p:attrNameLst>
                                          <p:attrName>ppt_x</p:attrName>
                                        </p:attrNameLst>
                                      </p:cBhvr>
                                      <p:tavLst>
                                        <p:tav tm="0">
                                          <p:val>
                                            <p:strVal val="#ppt_x"/>
                                          </p:val>
                                        </p:tav>
                                        <p:tav tm="100000">
                                          <p:val>
                                            <p:strVal val="#ppt_x"/>
                                          </p:val>
                                        </p:tav>
                                      </p:tavLst>
                                    </p:anim>
                                    <p:anim calcmode="lin" valueType="num">
                                      <p:cBhvr additive="base">
                                        <p:cTn id="8" dur="500" fill="hold"/>
                                        <p:tgtEl>
                                          <p:spTgt spid="30208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02085"/>
                                        </p:tgtEl>
                                        <p:attrNameLst>
                                          <p:attrName>style.visibility</p:attrName>
                                        </p:attrNameLst>
                                      </p:cBhvr>
                                      <p:to>
                                        <p:strVal val="visible"/>
                                      </p:to>
                                    </p:set>
                                    <p:anim calcmode="lin" valueType="num">
                                      <p:cBhvr additive="base">
                                        <p:cTn id="11" dur="500" fill="hold"/>
                                        <p:tgtEl>
                                          <p:spTgt spid="302085"/>
                                        </p:tgtEl>
                                        <p:attrNameLst>
                                          <p:attrName>ppt_x</p:attrName>
                                        </p:attrNameLst>
                                      </p:cBhvr>
                                      <p:tavLst>
                                        <p:tav tm="0">
                                          <p:val>
                                            <p:strVal val="#ppt_x"/>
                                          </p:val>
                                        </p:tav>
                                        <p:tav tm="100000">
                                          <p:val>
                                            <p:strVal val="#ppt_x"/>
                                          </p:val>
                                        </p:tav>
                                      </p:tavLst>
                                    </p:anim>
                                    <p:anim calcmode="lin" valueType="num">
                                      <p:cBhvr additive="base">
                                        <p:cTn id="12" dur="500" fill="hold"/>
                                        <p:tgtEl>
                                          <p:spTgt spid="30208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02086"/>
                                        </p:tgtEl>
                                        <p:attrNameLst>
                                          <p:attrName>style.visibility</p:attrName>
                                        </p:attrNameLst>
                                      </p:cBhvr>
                                      <p:to>
                                        <p:strVal val="visible"/>
                                      </p:to>
                                    </p:set>
                                    <p:anim calcmode="lin" valueType="num">
                                      <p:cBhvr additive="base">
                                        <p:cTn id="15" dur="500" fill="hold"/>
                                        <p:tgtEl>
                                          <p:spTgt spid="302086"/>
                                        </p:tgtEl>
                                        <p:attrNameLst>
                                          <p:attrName>ppt_x</p:attrName>
                                        </p:attrNameLst>
                                      </p:cBhvr>
                                      <p:tavLst>
                                        <p:tav tm="0">
                                          <p:val>
                                            <p:strVal val="#ppt_x"/>
                                          </p:val>
                                        </p:tav>
                                        <p:tav tm="100000">
                                          <p:val>
                                            <p:strVal val="#ppt_x"/>
                                          </p:val>
                                        </p:tav>
                                      </p:tavLst>
                                    </p:anim>
                                    <p:anim calcmode="lin" valueType="num">
                                      <p:cBhvr additive="base">
                                        <p:cTn id="16" dur="500" fill="hold"/>
                                        <p:tgtEl>
                                          <p:spTgt spid="30208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02088"/>
                                        </p:tgtEl>
                                        <p:attrNameLst>
                                          <p:attrName>style.visibility</p:attrName>
                                        </p:attrNameLst>
                                      </p:cBhvr>
                                      <p:to>
                                        <p:strVal val="visible"/>
                                      </p:to>
                                    </p:set>
                                    <p:anim calcmode="lin" valueType="num">
                                      <p:cBhvr additive="base">
                                        <p:cTn id="19" dur="500" fill="hold"/>
                                        <p:tgtEl>
                                          <p:spTgt spid="302088"/>
                                        </p:tgtEl>
                                        <p:attrNameLst>
                                          <p:attrName>ppt_x</p:attrName>
                                        </p:attrNameLst>
                                      </p:cBhvr>
                                      <p:tavLst>
                                        <p:tav tm="0">
                                          <p:val>
                                            <p:strVal val="#ppt_x"/>
                                          </p:val>
                                        </p:tav>
                                        <p:tav tm="100000">
                                          <p:val>
                                            <p:strVal val="#ppt_x"/>
                                          </p:val>
                                        </p:tav>
                                      </p:tavLst>
                                    </p:anim>
                                    <p:anim calcmode="lin" valueType="num">
                                      <p:cBhvr additive="base">
                                        <p:cTn id="20" dur="500" fill="hold"/>
                                        <p:tgtEl>
                                          <p:spTgt spid="30208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02089"/>
                                        </p:tgtEl>
                                        <p:attrNameLst>
                                          <p:attrName>style.visibility</p:attrName>
                                        </p:attrNameLst>
                                      </p:cBhvr>
                                      <p:to>
                                        <p:strVal val="visible"/>
                                      </p:to>
                                    </p:set>
                                    <p:anim calcmode="lin" valueType="num">
                                      <p:cBhvr additive="base">
                                        <p:cTn id="23" dur="500" fill="hold"/>
                                        <p:tgtEl>
                                          <p:spTgt spid="302089"/>
                                        </p:tgtEl>
                                        <p:attrNameLst>
                                          <p:attrName>ppt_x</p:attrName>
                                        </p:attrNameLst>
                                      </p:cBhvr>
                                      <p:tavLst>
                                        <p:tav tm="0">
                                          <p:val>
                                            <p:strVal val="#ppt_x"/>
                                          </p:val>
                                        </p:tav>
                                        <p:tav tm="100000">
                                          <p:val>
                                            <p:strVal val="#ppt_x"/>
                                          </p:val>
                                        </p:tav>
                                      </p:tavLst>
                                    </p:anim>
                                    <p:anim calcmode="lin" valueType="num">
                                      <p:cBhvr additive="base">
                                        <p:cTn id="24" dur="500" fill="hold"/>
                                        <p:tgtEl>
                                          <p:spTgt spid="30208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02090"/>
                                        </p:tgtEl>
                                        <p:attrNameLst>
                                          <p:attrName>style.visibility</p:attrName>
                                        </p:attrNameLst>
                                      </p:cBhvr>
                                      <p:to>
                                        <p:strVal val="visible"/>
                                      </p:to>
                                    </p:set>
                                    <p:anim calcmode="lin" valueType="num">
                                      <p:cBhvr additive="base">
                                        <p:cTn id="27" dur="500" fill="hold"/>
                                        <p:tgtEl>
                                          <p:spTgt spid="302090"/>
                                        </p:tgtEl>
                                        <p:attrNameLst>
                                          <p:attrName>ppt_x</p:attrName>
                                        </p:attrNameLst>
                                      </p:cBhvr>
                                      <p:tavLst>
                                        <p:tav tm="0">
                                          <p:val>
                                            <p:strVal val="#ppt_x"/>
                                          </p:val>
                                        </p:tav>
                                        <p:tav tm="100000">
                                          <p:val>
                                            <p:strVal val="#ppt_x"/>
                                          </p:val>
                                        </p:tav>
                                      </p:tavLst>
                                    </p:anim>
                                    <p:anim calcmode="lin" valueType="num">
                                      <p:cBhvr additive="base">
                                        <p:cTn id="28" dur="500" fill="hold"/>
                                        <p:tgtEl>
                                          <p:spTgt spid="30209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02091"/>
                                        </p:tgtEl>
                                        <p:attrNameLst>
                                          <p:attrName>style.visibility</p:attrName>
                                        </p:attrNameLst>
                                      </p:cBhvr>
                                      <p:to>
                                        <p:strVal val="visible"/>
                                      </p:to>
                                    </p:set>
                                    <p:anim calcmode="lin" valueType="num">
                                      <p:cBhvr additive="base">
                                        <p:cTn id="31" dur="500" fill="hold"/>
                                        <p:tgtEl>
                                          <p:spTgt spid="302091"/>
                                        </p:tgtEl>
                                        <p:attrNameLst>
                                          <p:attrName>ppt_x</p:attrName>
                                        </p:attrNameLst>
                                      </p:cBhvr>
                                      <p:tavLst>
                                        <p:tav tm="0">
                                          <p:val>
                                            <p:strVal val="#ppt_x"/>
                                          </p:val>
                                        </p:tav>
                                        <p:tav tm="100000">
                                          <p:val>
                                            <p:strVal val="#ppt_x"/>
                                          </p:val>
                                        </p:tav>
                                      </p:tavLst>
                                    </p:anim>
                                    <p:anim calcmode="lin" valueType="num">
                                      <p:cBhvr additive="base">
                                        <p:cTn id="32" dur="500" fill="hold"/>
                                        <p:tgtEl>
                                          <p:spTgt spid="30209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02092"/>
                                        </p:tgtEl>
                                        <p:attrNameLst>
                                          <p:attrName>style.visibility</p:attrName>
                                        </p:attrNameLst>
                                      </p:cBhvr>
                                      <p:to>
                                        <p:strVal val="visible"/>
                                      </p:to>
                                    </p:set>
                                    <p:anim calcmode="lin" valueType="num">
                                      <p:cBhvr additive="base">
                                        <p:cTn id="35" dur="500" fill="hold"/>
                                        <p:tgtEl>
                                          <p:spTgt spid="302092"/>
                                        </p:tgtEl>
                                        <p:attrNameLst>
                                          <p:attrName>ppt_x</p:attrName>
                                        </p:attrNameLst>
                                      </p:cBhvr>
                                      <p:tavLst>
                                        <p:tav tm="0">
                                          <p:val>
                                            <p:strVal val="#ppt_x"/>
                                          </p:val>
                                        </p:tav>
                                        <p:tav tm="100000">
                                          <p:val>
                                            <p:strVal val="#ppt_x"/>
                                          </p:val>
                                        </p:tav>
                                      </p:tavLst>
                                    </p:anim>
                                    <p:anim calcmode="lin" valueType="num">
                                      <p:cBhvr additive="base">
                                        <p:cTn id="36" dur="500" fill="hold"/>
                                        <p:tgtEl>
                                          <p:spTgt spid="30209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02083">
                                            <p:txEl>
                                              <p:pRg st="0" end="0"/>
                                            </p:txEl>
                                          </p:spTgt>
                                        </p:tgtEl>
                                        <p:attrNameLst>
                                          <p:attrName>style.visibility</p:attrName>
                                        </p:attrNameLst>
                                      </p:cBhvr>
                                      <p:to>
                                        <p:strVal val="visible"/>
                                      </p:to>
                                    </p:set>
                                    <p:anim calcmode="lin" valueType="num">
                                      <p:cBhvr additive="base">
                                        <p:cTn id="41" dur="500" fill="hold"/>
                                        <p:tgtEl>
                                          <p:spTgt spid="302083">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02083">
                                            <p:txEl>
                                              <p:pRg st="0" end="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02083">
                                            <p:txEl>
                                              <p:pRg st="1" end="1"/>
                                            </p:txEl>
                                          </p:spTgt>
                                        </p:tgtEl>
                                        <p:attrNameLst>
                                          <p:attrName>style.visibility</p:attrName>
                                        </p:attrNameLst>
                                      </p:cBhvr>
                                      <p:to>
                                        <p:strVal val="visible"/>
                                      </p:to>
                                    </p:set>
                                    <p:anim calcmode="lin" valueType="num">
                                      <p:cBhvr additive="base">
                                        <p:cTn id="45" dur="500" fill="hold"/>
                                        <p:tgtEl>
                                          <p:spTgt spid="302083">
                                            <p:txEl>
                                              <p:pRg st="1" end="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02083">
                                            <p:txEl>
                                              <p:pRg st="1" end="1"/>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02083">
                                            <p:txEl>
                                              <p:pRg st="2" end="2"/>
                                            </p:txEl>
                                          </p:spTgt>
                                        </p:tgtEl>
                                        <p:attrNameLst>
                                          <p:attrName>style.visibility</p:attrName>
                                        </p:attrNameLst>
                                      </p:cBhvr>
                                      <p:to>
                                        <p:strVal val="visible"/>
                                      </p:to>
                                    </p:set>
                                    <p:anim calcmode="lin" valueType="num">
                                      <p:cBhvr additive="base">
                                        <p:cTn id="49" dur="500" fill="hold"/>
                                        <p:tgtEl>
                                          <p:spTgt spid="302083">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0208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4" grpId="0" animBg="1"/>
      <p:bldP spid="302085" grpId="0"/>
      <p:bldP spid="302086" grpId="0" animBg="1"/>
      <p:bldP spid="302088" grpId="0" animBg="1"/>
      <p:bldP spid="302089" grpId="0"/>
      <p:bldP spid="302090" grpId="0" animBg="1"/>
      <p:bldP spid="302091" grpId="0" animBg="1"/>
      <p:bldP spid="30209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1027"/>
          <p:cNvSpPr>
            <a:spLocks noGrp="1" noChangeArrowheads="1"/>
          </p:cNvSpPr>
          <p:nvPr>
            <p:ph idx="1"/>
          </p:nvPr>
        </p:nvSpPr>
        <p:spPr>
          <a:xfrm>
            <a:off x="228600" y="5591175"/>
            <a:ext cx="8763000" cy="1266825"/>
          </a:xfrm>
        </p:spPr>
        <p:txBody>
          <a:bodyPr/>
          <a:lstStyle/>
          <a:p>
            <a:pPr lvl="1">
              <a:lnSpc>
                <a:spcPct val="90000"/>
              </a:lnSpc>
              <a:buFont typeface="Wingdings" pitchFamily="2" charset="2"/>
              <a:buChar char="§"/>
            </a:pPr>
            <a:r>
              <a:rPr lang="en-US" dirty="0"/>
              <a:t>Algorithm describes actions on the input instance</a:t>
            </a:r>
          </a:p>
          <a:p>
            <a:pPr lvl="1">
              <a:lnSpc>
                <a:spcPct val="90000"/>
              </a:lnSpc>
              <a:buFont typeface="Wingdings" pitchFamily="2" charset="2"/>
              <a:buChar char="§"/>
            </a:pPr>
            <a:r>
              <a:rPr lang="en-US" dirty="0"/>
              <a:t>Infinitely many correct algorithms for the same algorithmic problem </a:t>
            </a:r>
          </a:p>
        </p:txBody>
      </p:sp>
      <p:sp>
        <p:nvSpPr>
          <p:cNvPr id="303106" name="Rectangle 1026"/>
          <p:cNvSpPr>
            <a:spLocks noGrp="1" noChangeArrowheads="1"/>
          </p:cNvSpPr>
          <p:nvPr>
            <p:ph type="title"/>
          </p:nvPr>
        </p:nvSpPr>
        <p:spPr>
          <a:xfrm>
            <a:off x="457200" y="338328"/>
            <a:ext cx="8229600" cy="957072"/>
          </a:xfrm>
        </p:spPr>
        <p:txBody>
          <a:bodyPr/>
          <a:lstStyle/>
          <a:p>
            <a:r>
              <a:rPr lang="en-US"/>
              <a:t>Algorithmic Solution</a:t>
            </a:r>
          </a:p>
        </p:txBody>
      </p:sp>
      <p:sp>
        <p:nvSpPr>
          <p:cNvPr id="303108" name="Rectangle 1028"/>
          <p:cNvSpPr>
            <a:spLocks noChangeArrowheads="1"/>
          </p:cNvSpPr>
          <p:nvPr/>
        </p:nvSpPr>
        <p:spPr bwMode="auto">
          <a:xfrm>
            <a:off x="736600" y="2720975"/>
            <a:ext cx="2238375" cy="1749425"/>
          </a:xfrm>
          <a:prstGeom prst="rect">
            <a:avLst/>
          </a:prstGeom>
          <a:noFill/>
          <a:ln w="1905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09" name="Text Box 1029"/>
          <p:cNvSpPr txBox="1">
            <a:spLocks noChangeArrowheads="1"/>
          </p:cNvSpPr>
          <p:nvPr/>
        </p:nvSpPr>
        <p:spPr bwMode="auto">
          <a:xfrm>
            <a:off x="831850" y="2755900"/>
            <a:ext cx="2217738"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a:latin typeface="Tahoma" pitchFamily="34" charset="0"/>
              </a:rPr>
              <a:t>Input instance, adhering to the specification</a:t>
            </a:r>
          </a:p>
        </p:txBody>
      </p:sp>
      <p:sp>
        <p:nvSpPr>
          <p:cNvPr id="303110" name="AutoShape 1030"/>
          <p:cNvSpPr>
            <a:spLocks noChangeArrowheads="1"/>
          </p:cNvSpPr>
          <p:nvPr/>
        </p:nvSpPr>
        <p:spPr bwMode="auto">
          <a:xfrm>
            <a:off x="3071813" y="3314700"/>
            <a:ext cx="496887" cy="461963"/>
          </a:xfrm>
          <a:prstGeom prst="rightArrow">
            <a:avLst>
              <a:gd name="adj1" fmla="val 50000"/>
              <a:gd name="adj2" fmla="val 26890"/>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11" name="Oval 1031"/>
          <p:cNvSpPr>
            <a:spLocks noChangeArrowheads="1"/>
          </p:cNvSpPr>
          <p:nvPr/>
        </p:nvSpPr>
        <p:spPr bwMode="auto">
          <a:xfrm>
            <a:off x="3776663" y="2590800"/>
            <a:ext cx="1589087" cy="1022350"/>
          </a:xfrm>
          <a:prstGeom prst="ellipse">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12" name="Text Box 1032"/>
          <p:cNvSpPr txBox="1">
            <a:spLocks noChangeArrowheads="1"/>
          </p:cNvSpPr>
          <p:nvPr/>
        </p:nvSpPr>
        <p:spPr bwMode="auto">
          <a:xfrm>
            <a:off x="3833813" y="2819400"/>
            <a:ext cx="1476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latin typeface="Tahoma" pitchFamily="34" charset="0"/>
              </a:rPr>
              <a:t>Algorithm</a:t>
            </a:r>
          </a:p>
        </p:txBody>
      </p:sp>
      <p:sp>
        <p:nvSpPr>
          <p:cNvPr id="303113" name="AutoShape 1033"/>
          <p:cNvSpPr>
            <a:spLocks noChangeArrowheads="1"/>
          </p:cNvSpPr>
          <p:nvPr/>
        </p:nvSpPr>
        <p:spPr bwMode="auto">
          <a:xfrm>
            <a:off x="5559425" y="3281363"/>
            <a:ext cx="496888" cy="461962"/>
          </a:xfrm>
          <a:prstGeom prst="rightArrow">
            <a:avLst>
              <a:gd name="adj1" fmla="val 50000"/>
              <a:gd name="adj2" fmla="val 26890"/>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14" name="Rectangle 1034"/>
          <p:cNvSpPr>
            <a:spLocks noChangeArrowheads="1"/>
          </p:cNvSpPr>
          <p:nvPr/>
        </p:nvSpPr>
        <p:spPr bwMode="auto">
          <a:xfrm>
            <a:off x="6300788" y="2720975"/>
            <a:ext cx="2025650" cy="1749425"/>
          </a:xfrm>
          <a:prstGeom prst="rect">
            <a:avLst/>
          </a:prstGeom>
          <a:noFill/>
          <a:ln w="1905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15" name="Text Box 1035"/>
          <p:cNvSpPr txBox="1">
            <a:spLocks noChangeArrowheads="1"/>
          </p:cNvSpPr>
          <p:nvPr/>
        </p:nvSpPr>
        <p:spPr bwMode="auto">
          <a:xfrm>
            <a:off x="6367463" y="2798763"/>
            <a:ext cx="19431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a:latin typeface="Tahoma" pitchFamily="34" charset="0"/>
              </a:rPr>
              <a:t>Output related to the input as required</a:t>
            </a:r>
          </a:p>
        </p:txBody>
      </p:sp>
      <p:pic>
        <p:nvPicPr>
          <p:cNvPr id="303116" name="Picture 1036" descr="C:\Program Files\Common Files\Microsoft Shared\Clipart\cagcat50\bs00580_.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11600" y="3692525"/>
            <a:ext cx="1319213" cy="111125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63878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3108"/>
                                        </p:tgtEl>
                                        <p:attrNameLst>
                                          <p:attrName>style.visibility</p:attrName>
                                        </p:attrNameLst>
                                      </p:cBhvr>
                                      <p:to>
                                        <p:strVal val="visible"/>
                                      </p:to>
                                    </p:set>
                                    <p:anim calcmode="lin" valueType="num">
                                      <p:cBhvr additive="base">
                                        <p:cTn id="7" dur="500" fill="hold"/>
                                        <p:tgtEl>
                                          <p:spTgt spid="303108"/>
                                        </p:tgtEl>
                                        <p:attrNameLst>
                                          <p:attrName>ppt_x</p:attrName>
                                        </p:attrNameLst>
                                      </p:cBhvr>
                                      <p:tavLst>
                                        <p:tav tm="0">
                                          <p:val>
                                            <p:strVal val="#ppt_x"/>
                                          </p:val>
                                        </p:tav>
                                        <p:tav tm="100000">
                                          <p:val>
                                            <p:strVal val="#ppt_x"/>
                                          </p:val>
                                        </p:tav>
                                      </p:tavLst>
                                    </p:anim>
                                    <p:anim calcmode="lin" valueType="num">
                                      <p:cBhvr additive="base">
                                        <p:cTn id="8" dur="500" fill="hold"/>
                                        <p:tgtEl>
                                          <p:spTgt spid="30310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03109"/>
                                        </p:tgtEl>
                                        <p:attrNameLst>
                                          <p:attrName>style.visibility</p:attrName>
                                        </p:attrNameLst>
                                      </p:cBhvr>
                                      <p:to>
                                        <p:strVal val="visible"/>
                                      </p:to>
                                    </p:set>
                                    <p:anim calcmode="lin" valueType="num">
                                      <p:cBhvr additive="base">
                                        <p:cTn id="11" dur="500" fill="hold"/>
                                        <p:tgtEl>
                                          <p:spTgt spid="303109"/>
                                        </p:tgtEl>
                                        <p:attrNameLst>
                                          <p:attrName>ppt_x</p:attrName>
                                        </p:attrNameLst>
                                      </p:cBhvr>
                                      <p:tavLst>
                                        <p:tav tm="0">
                                          <p:val>
                                            <p:strVal val="#ppt_x"/>
                                          </p:val>
                                        </p:tav>
                                        <p:tav tm="100000">
                                          <p:val>
                                            <p:strVal val="#ppt_x"/>
                                          </p:val>
                                        </p:tav>
                                      </p:tavLst>
                                    </p:anim>
                                    <p:anim calcmode="lin" valueType="num">
                                      <p:cBhvr additive="base">
                                        <p:cTn id="12" dur="500" fill="hold"/>
                                        <p:tgtEl>
                                          <p:spTgt spid="30310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03110"/>
                                        </p:tgtEl>
                                        <p:attrNameLst>
                                          <p:attrName>style.visibility</p:attrName>
                                        </p:attrNameLst>
                                      </p:cBhvr>
                                      <p:to>
                                        <p:strVal val="visible"/>
                                      </p:to>
                                    </p:set>
                                    <p:anim calcmode="lin" valueType="num">
                                      <p:cBhvr additive="base">
                                        <p:cTn id="15" dur="500" fill="hold"/>
                                        <p:tgtEl>
                                          <p:spTgt spid="303110"/>
                                        </p:tgtEl>
                                        <p:attrNameLst>
                                          <p:attrName>ppt_x</p:attrName>
                                        </p:attrNameLst>
                                      </p:cBhvr>
                                      <p:tavLst>
                                        <p:tav tm="0">
                                          <p:val>
                                            <p:strVal val="#ppt_x"/>
                                          </p:val>
                                        </p:tav>
                                        <p:tav tm="100000">
                                          <p:val>
                                            <p:strVal val="#ppt_x"/>
                                          </p:val>
                                        </p:tav>
                                      </p:tavLst>
                                    </p:anim>
                                    <p:anim calcmode="lin" valueType="num">
                                      <p:cBhvr additive="base">
                                        <p:cTn id="16" dur="500" fill="hold"/>
                                        <p:tgtEl>
                                          <p:spTgt spid="3031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03111"/>
                                        </p:tgtEl>
                                        <p:attrNameLst>
                                          <p:attrName>style.visibility</p:attrName>
                                        </p:attrNameLst>
                                      </p:cBhvr>
                                      <p:to>
                                        <p:strVal val="visible"/>
                                      </p:to>
                                    </p:set>
                                    <p:anim calcmode="lin" valueType="num">
                                      <p:cBhvr additive="base">
                                        <p:cTn id="19" dur="500" fill="hold"/>
                                        <p:tgtEl>
                                          <p:spTgt spid="303111"/>
                                        </p:tgtEl>
                                        <p:attrNameLst>
                                          <p:attrName>ppt_x</p:attrName>
                                        </p:attrNameLst>
                                      </p:cBhvr>
                                      <p:tavLst>
                                        <p:tav tm="0">
                                          <p:val>
                                            <p:strVal val="#ppt_x"/>
                                          </p:val>
                                        </p:tav>
                                        <p:tav tm="100000">
                                          <p:val>
                                            <p:strVal val="#ppt_x"/>
                                          </p:val>
                                        </p:tav>
                                      </p:tavLst>
                                    </p:anim>
                                    <p:anim calcmode="lin" valueType="num">
                                      <p:cBhvr additive="base">
                                        <p:cTn id="20" dur="500" fill="hold"/>
                                        <p:tgtEl>
                                          <p:spTgt spid="3031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03112"/>
                                        </p:tgtEl>
                                        <p:attrNameLst>
                                          <p:attrName>style.visibility</p:attrName>
                                        </p:attrNameLst>
                                      </p:cBhvr>
                                      <p:to>
                                        <p:strVal val="visible"/>
                                      </p:to>
                                    </p:set>
                                    <p:anim calcmode="lin" valueType="num">
                                      <p:cBhvr additive="base">
                                        <p:cTn id="23" dur="500" fill="hold"/>
                                        <p:tgtEl>
                                          <p:spTgt spid="303112"/>
                                        </p:tgtEl>
                                        <p:attrNameLst>
                                          <p:attrName>ppt_x</p:attrName>
                                        </p:attrNameLst>
                                      </p:cBhvr>
                                      <p:tavLst>
                                        <p:tav tm="0">
                                          <p:val>
                                            <p:strVal val="#ppt_x"/>
                                          </p:val>
                                        </p:tav>
                                        <p:tav tm="100000">
                                          <p:val>
                                            <p:strVal val="#ppt_x"/>
                                          </p:val>
                                        </p:tav>
                                      </p:tavLst>
                                    </p:anim>
                                    <p:anim calcmode="lin" valueType="num">
                                      <p:cBhvr additive="base">
                                        <p:cTn id="24" dur="500" fill="hold"/>
                                        <p:tgtEl>
                                          <p:spTgt spid="3031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03113"/>
                                        </p:tgtEl>
                                        <p:attrNameLst>
                                          <p:attrName>style.visibility</p:attrName>
                                        </p:attrNameLst>
                                      </p:cBhvr>
                                      <p:to>
                                        <p:strVal val="visible"/>
                                      </p:to>
                                    </p:set>
                                    <p:anim calcmode="lin" valueType="num">
                                      <p:cBhvr additive="base">
                                        <p:cTn id="27" dur="500" fill="hold"/>
                                        <p:tgtEl>
                                          <p:spTgt spid="303113"/>
                                        </p:tgtEl>
                                        <p:attrNameLst>
                                          <p:attrName>ppt_x</p:attrName>
                                        </p:attrNameLst>
                                      </p:cBhvr>
                                      <p:tavLst>
                                        <p:tav tm="0">
                                          <p:val>
                                            <p:strVal val="#ppt_x"/>
                                          </p:val>
                                        </p:tav>
                                        <p:tav tm="100000">
                                          <p:val>
                                            <p:strVal val="#ppt_x"/>
                                          </p:val>
                                        </p:tav>
                                      </p:tavLst>
                                    </p:anim>
                                    <p:anim calcmode="lin" valueType="num">
                                      <p:cBhvr additive="base">
                                        <p:cTn id="28" dur="500" fill="hold"/>
                                        <p:tgtEl>
                                          <p:spTgt spid="30311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03114"/>
                                        </p:tgtEl>
                                        <p:attrNameLst>
                                          <p:attrName>style.visibility</p:attrName>
                                        </p:attrNameLst>
                                      </p:cBhvr>
                                      <p:to>
                                        <p:strVal val="visible"/>
                                      </p:to>
                                    </p:set>
                                    <p:anim calcmode="lin" valueType="num">
                                      <p:cBhvr additive="base">
                                        <p:cTn id="31" dur="500" fill="hold"/>
                                        <p:tgtEl>
                                          <p:spTgt spid="303114"/>
                                        </p:tgtEl>
                                        <p:attrNameLst>
                                          <p:attrName>ppt_x</p:attrName>
                                        </p:attrNameLst>
                                      </p:cBhvr>
                                      <p:tavLst>
                                        <p:tav tm="0">
                                          <p:val>
                                            <p:strVal val="#ppt_x"/>
                                          </p:val>
                                        </p:tav>
                                        <p:tav tm="100000">
                                          <p:val>
                                            <p:strVal val="#ppt_x"/>
                                          </p:val>
                                        </p:tav>
                                      </p:tavLst>
                                    </p:anim>
                                    <p:anim calcmode="lin" valueType="num">
                                      <p:cBhvr additive="base">
                                        <p:cTn id="32" dur="500" fill="hold"/>
                                        <p:tgtEl>
                                          <p:spTgt spid="30311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03115"/>
                                        </p:tgtEl>
                                        <p:attrNameLst>
                                          <p:attrName>style.visibility</p:attrName>
                                        </p:attrNameLst>
                                      </p:cBhvr>
                                      <p:to>
                                        <p:strVal val="visible"/>
                                      </p:to>
                                    </p:set>
                                    <p:anim calcmode="lin" valueType="num">
                                      <p:cBhvr additive="base">
                                        <p:cTn id="35" dur="500" fill="hold"/>
                                        <p:tgtEl>
                                          <p:spTgt spid="303115"/>
                                        </p:tgtEl>
                                        <p:attrNameLst>
                                          <p:attrName>ppt_x</p:attrName>
                                        </p:attrNameLst>
                                      </p:cBhvr>
                                      <p:tavLst>
                                        <p:tav tm="0">
                                          <p:val>
                                            <p:strVal val="#ppt_x"/>
                                          </p:val>
                                        </p:tav>
                                        <p:tav tm="100000">
                                          <p:val>
                                            <p:strVal val="#ppt_x"/>
                                          </p:val>
                                        </p:tav>
                                      </p:tavLst>
                                    </p:anim>
                                    <p:anim calcmode="lin" valueType="num">
                                      <p:cBhvr additive="base">
                                        <p:cTn id="36" dur="500" fill="hold"/>
                                        <p:tgtEl>
                                          <p:spTgt spid="30311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03116"/>
                                        </p:tgtEl>
                                        <p:attrNameLst>
                                          <p:attrName>style.visibility</p:attrName>
                                        </p:attrNameLst>
                                      </p:cBhvr>
                                      <p:to>
                                        <p:strVal val="visible"/>
                                      </p:to>
                                    </p:set>
                                    <p:anim calcmode="lin" valueType="num">
                                      <p:cBhvr additive="base">
                                        <p:cTn id="39" dur="500" fill="hold"/>
                                        <p:tgtEl>
                                          <p:spTgt spid="303116"/>
                                        </p:tgtEl>
                                        <p:attrNameLst>
                                          <p:attrName>ppt_x</p:attrName>
                                        </p:attrNameLst>
                                      </p:cBhvr>
                                      <p:tavLst>
                                        <p:tav tm="0">
                                          <p:val>
                                            <p:strVal val="#ppt_x"/>
                                          </p:val>
                                        </p:tav>
                                        <p:tav tm="100000">
                                          <p:val>
                                            <p:strVal val="#ppt_x"/>
                                          </p:val>
                                        </p:tav>
                                      </p:tavLst>
                                    </p:anim>
                                    <p:anim calcmode="lin" valueType="num">
                                      <p:cBhvr additive="base">
                                        <p:cTn id="40" dur="500" fill="hold"/>
                                        <p:tgtEl>
                                          <p:spTgt spid="30311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03107">
                                            <p:txEl>
                                              <p:pRg st="0" end="0"/>
                                            </p:txEl>
                                          </p:spTgt>
                                        </p:tgtEl>
                                        <p:attrNameLst>
                                          <p:attrName>style.visibility</p:attrName>
                                        </p:attrNameLst>
                                      </p:cBhvr>
                                      <p:to>
                                        <p:strVal val="visible"/>
                                      </p:to>
                                    </p:set>
                                    <p:anim calcmode="lin" valueType="num">
                                      <p:cBhvr additive="base">
                                        <p:cTn id="45" dur="500" fill="hold"/>
                                        <p:tgtEl>
                                          <p:spTgt spid="303107">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03107">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03107">
                                            <p:txEl>
                                              <p:pRg st="1" end="1"/>
                                            </p:txEl>
                                          </p:spTgt>
                                        </p:tgtEl>
                                        <p:attrNameLst>
                                          <p:attrName>style.visibility</p:attrName>
                                        </p:attrNameLst>
                                      </p:cBhvr>
                                      <p:to>
                                        <p:strVal val="visible"/>
                                      </p:to>
                                    </p:set>
                                    <p:anim calcmode="lin" valueType="num">
                                      <p:cBhvr additive="base">
                                        <p:cTn id="49" dur="500" fill="hold"/>
                                        <p:tgtEl>
                                          <p:spTgt spid="303107">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0310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build="p"/>
      <p:bldP spid="303108" grpId="0" animBg="1"/>
      <p:bldP spid="303109" grpId="0"/>
      <p:bldP spid="303110" grpId="0" animBg="1"/>
      <p:bldP spid="303111" grpId="0" animBg="1"/>
      <p:bldP spid="303112" grpId="0"/>
      <p:bldP spid="303113" grpId="0" animBg="1"/>
      <p:bldP spid="303114" grpId="0" animBg="1"/>
      <p:bldP spid="3031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31" name="Text Box 27"/>
          <p:cNvSpPr txBox="1">
            <a:spLocks noChangeArrowheads="1"/>
          </p:cNvSpPr>
          <p:nvPr/>
        </p:nvSpPr>
        <p:spPr bwMode="auto">
          <a:xfrm>
            <a:off x="4038600" y="3200400"/>
            <a:ext cx="1600200" cy="1604963"/>
          </a:xfrm>
          <a:prstGeom prst="rect">
            <a:avLst/>
          </a:prstGeom>
          <a:noFill/>
          <a:ln w="508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br>
              <a:rPr lang="en-US" sz="3200" b="1">
                <a:latin typeface="Arial" charset="0"/>
              </a:rPr>
            </a:br>
            <a:r>
              <a:rPr lang="en-US" sz="3200" b="1">
                <a:latin typeface="Arial" charset="0"/>
              </a:rPr>
              <a:t>Sort</a:t>
            </a:r>
            <a:br>
              <a:rPr lang="en-US" sz="3200" b="1">
                <a:latin typeface="Arial" charset="0"/>
              </a:rPr>
            </a:br>
            <a:endParaRPr lang="en-GB" sz="3200" b="1">
              <a:latin typeface="Arial" charset="0"/>
            </a:endParaRPr>
          </a:p>
        </p:txBody>
      </p:sp>
      <p:sp>
        <p:nvSpPr>
          <p:cNvPr id="251906" name="Rectangle 2"/>
          <p:cNvSpPr>
            <a:spLocks noGrp="1" noChangeArrowheads="1"/>
          </p:cNvSpPr>
          <p:nvPr>
            <p:ph type="title"/>
          </p:nvPr>
        </p:nvSpPr>
        <p:spPr>
          <a:xfrm>
            <a:off x="228600" y="304800"/>
            <a:ext cx="8229600" cy="838200"/>
          </a:xfrm>
        </p:spPr>
        <p:txBody>
          <a:bodyPr/>
          <a:lstStyle/>
          <a:p>
            <a:r>
              <a:rPr lang="en-US" dirty="0"/>
              <a:t>Example: Sorting</a:t>
            </a:r>
          </a:p>
        </p:txBody>
      </p:sp>
      <p:cxnSp>
        <p:nvCxnSpPr>
          <p:cNvPr id="251909" name="AutoShape 5"/>
          <p:cNvCxnSpPr>
            <a:cxnSpLocks noChangeShapeType="1"/>
          </p:cNvCxnSpPr>
          <p:nvPr/>
        </p:nvCxnSpPr>
        <p:spPr bwMode="auto">
          <a:xfrm>
            <a:off x="2505075" y="4038600"/>
            <a:ext cx="1066800" cy="0"/>
          </a:xfrm>
          <a:prstGeom prst="straightConnector1">
            <a:avLst/>
          </a:prstGeom>
          <a:noFill/>
          <a:ln w="1905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1910" name="AutoShape 6"/>
          <p:cNvCxnSpPr>
            <a:cxnSpLocks noChangeShapeType="1"/>
          </p:cNvCxnSpPr>
          <p:nvPr/>
        </p:nvCxnSpPr>
        <p:spPr bwMode="auto">
          <a:xfrm>
            <a:off x="5953125" y="4038600"/>
            <a:ext cx="1066800" cy="0"/>
          </a:xfrm>
          <a:prstGeom prst="straightConnector1">
            <a:avLst/>
          </a:prstGeom>
          <a:noFill/>
          <a:ln w="1905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1911" name="Text Box 7"/>
          <p:cNvSpPr txBox="1">
            <a:spLocks noChangeArrowheads="1"/>
          </p:cNvSpPr>
          <p:nvPr/>
        </p:nvSpPr>
        <p:spPr bwMode="auto">
          <a:xfrm>
            <a:off x="914400" y="2286000"/>
            <a:ext cx="2381250"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sz="2800" b="1">
                <a:solidFill>
                  <a:srgbClr val="3333CC"/>
                </a:solidFill>
                <a:latin typeface="Arial" charset="0"/>
              </a:rPr>
              <a:t>INPUT</a:t>
            </a:r>
          </a:p>
          <a:p>
            <a:pPr eaLnBrk="0" hangingPunct="0"/>
            <a:r>
              <a:rPr lang="en-US" sz="1800">
                <a:solidFill>
                  <a:srgbClr val="3333CC"/>
                </a:solidFill>
                <a:latin typeface="Arial" charset="0"/>
              </a:rPr>
              <a:t>sequence of numbers</a:t>
            </a:r>
            <a:endParaRPr lang="en-GB" sz="2800">
              <a:solidFill>
                <a:srgbClr val="3333CC"/>
              </a:solidFill>
              <a:latin typeface="Arial" charset="0"/>
            </a:endParaRPr>
          </a:p>
        </p:txBody>
      </p:sp>
      <p:sp>
        <p:nvSpPr>
          <p:cNvPr id="251912" name="Text Box 8"/>
          <p:cNvSpPr txBox="1">
            <a:spLocks noChangeArrowheads="1"/>
          </p:cNvSpPr>
          <p:nvPr/>
        </p:nvSpPr>
        <p:spPr bwMode="auto">
          <a:xfrm>
            <a:off x="895350" y="3505200"/>
            <a:ext cx="2208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sz="2400">
                <a:solidFill>
                  <a:srgbClr val="FF0000"/>
                </a:solidFill>
                <a:latin typeface="Arial" charset="0"/>
              </a:rPr>
              <a:t>a</a:t>
            </a:r>
            <a:r>
              <a:rPr lang="en-GB" sz="2400" baseline="-25000">
                <a:solidFill>
                  <a:srgbClr val="FF0000"/>
                </a:solidFill>
                <a:latin typeface="Arial" charset="0"/>
              </a:rPr>
              <a:t>1</a:t>
            </a:r>
            <a:r>
              <a:rPr lang="en-GB" sz="2400">
                <a:solidFill>
                  <a:srgbClr val="FF0000"/>
                </a:solidFill>
                <a:latin typeface="Arial" charset="0"/>
              </a:rPr>
              <a:t>, a</a:t>
            </a:r>
            <a:r>
              <a:rPr lang="en-GB" sz="2400" baseline="-25000">
                <a:solidFill>
                  <a:srgbClr val="FF0000"/>
                </a:solidFill>
                <a:latin typeface="Arial" charset="0"/>
              </a:rPr>
              <a:t>2</a:t>
            </a:r>
            <a:r>
              <a:rPr lang="en-GB" sz="2400">
                <a:solidFill>
                  <a:srgbClr val="FF0000"/>
                </a:solidFill>
                <a:latin typeface="Arial" charset="0"/>
              </a:rPr>
              <a:t>, a</a:t>
            </a:r>
            <a:r>
              <a:rPr lang="en-GB" sz="2400" baseline="-25000">
                <a:solidFill>
                  <a:srgbClr val="FF0000"/>
                </a:solidFill>
                <a:latin typeface="Arial" charset="0"/>
              </a:rPr>
              <a:t>3</a:t>
            </a:r>
            <a:r>
              <a:rPr lang="en-GB" sz="2400">
                <a:solidFill>
                  <a:srgbClr val="FF0000"/>
                </a:solidFill>
                <a:latin typeface="Arial" charset="0"/>
              </a:rPr>
              <a:t>,….,a</a:t>
            </a:r>
            <a:r>
              <a:rPr lang="en-GB" sz="2400" baseline="-25000">
                <a:solidFill>
                  <a:srgbClr val="FF0000"/>
                </a:solidFill>
                <a:latin typeface="Arial" charset="0"/>
              </a:rPr>
              <a:t>n</a:t>
            </a:r>
            <a:endParaRPr lang="en-GB" sz="2400">
              <a:solidFill>
                <a:srgbClr val="FF0000"/>
              </a:solidFill>
              <a:latin typeface="Arial" charset="0"/>
            </a:endParaRPr>
          </a:p>
        </p:txBody>
      </p:sp>
      <p:sp>
        <p:nvSpPr>
          <p:cNvPr id="251913" name="Text Box 9"/>
          <p:cNvSpPr txBox="1">
            <a:spLocks noChangeArrowheads="1"/>
          </p:cNvSpPr>
          <p:nvPr/>
        </p:nvSpPr>
        <p:spPr bwMode="auto">
          <a:xfrm>
            <a:off x="6629400" y="3429000"/>
            <a:ext cx="2039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sz="2400">
                <a:solidFill>
                  <a:srgbClr val="FF0000"/>
                </a:solidFill>
                <a:latin typeface="Arial" charset="0"/>
              </a:rPr>
              <a:t>b</a:t>
            </a:r>
            <a:r>
              <a:rPr lang="en-GB" sz="2400" baseline="-25000">
                <a:solidFill>
                  <a:srgbClr val="FF0000"/>
                </a:solidFill>
                <a:latin typeface="Arial" charset="0"/>
              </a:rPr>
              <a:t>1</a:t>
            </a:r>
            <a:r>
              <a:rPr lang="en-GB" sz="2400">
                <a:solidFill>
                  <a:srgbClr val="FF0000"/>
                </a:solidFill>
                <a:latin typeface="Arial" charset="0"/>
              </a:rPr>
              <a:t>,b</a:t>
            </a:r>
            <a:r>
              <a:rPr lang="en-GB" sz="2400" baseline="-25000">
                <a:solidFill>
                  <a:srgbClr val="FF0000"/>
                </a:solidFill>
                <a:latin typeface="Arial" charset="0"/>
              </a:rPr>
              <a:t>2</a:t>
            </a:r>
            <a:r>
              <a:rPr lang="en-GB" sz="2400">
                <a:solidFill>
                  <a:srgbClr val="FF0000"/>
                </a:solidFill>
                <a:latin typeface="Arial" charset="0"/>
              </a:rPr>
              <a:t>,b</a:t>
            </a:r>
            <a:r>
              <a:rPr lang="en-GB" sz="2400" baseline="-25000">
                <a:solidFill>
                  <a:srgbClr val="FF0000"/>
                </a:solidFill>
                <a:latin typeface="Arial" charset="0"/>
              </a:rPr>
              <a:t>3</a:t>
            </a:r>
            <a:r>
              <a:rPr lang="en-GB" sz="2400">
                <a:solidFill>
                  <a:srgbClr val="FF0000"/>
                </a:solidFill>
                <a:latin typeface="Arial" charset="0"/>
              </a:rPr>
              <a:t>,….,b</a:t>
            </a:r>
            <a:r>
              <a:rPr lang="en-GB" sz="2400" baseline="-25000">
                <a:solidFill>
                  <a:srgbClr val="FF0000"/>
                </a:solidFill>
                <a:latin typeface="Arial" charset="0"/>
              </a:rPr>
              <a:t>n</a:t>
            </a:r>
            <a:endParaRPr lang="en-GB" sz="2400">
              <a:solidFill>
                <a:srgbClr val="FF0000"/>
              </a:solidFill>
              <a:latin typeface="Arial" charset="0"/>
            </a:endParaRPr>
          </a:p>
        </p:txBody>
      </p:sp>
      <p:sp>
        <p:nvSpPr>
          <p:cNvPr id="251914" name="Text Box 10"/>
          <p:cNvSpPr txBox="1">
            <a:spLocks noChangeArrowheads="1"/>
          </p:cNvSpPr>
          <p:nvPr/>
        </p:nvSpPr>
        <p:spPr bwMode="auto">
          <a:xfrm>
            <a:off x="6172200" y="2209800"/>
            <a:ext cx="2381250" cy="106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sz="2800" b="1">
                <a:solidFill>
                  <a:srgbClr val="3333CC"/>
                </a:solidFill>
                <a:latin typeface="Arial" charset="0"/>
              </a:rPr>
              <a:t>OUTPUT</a:t>
            </a:r>
          </a:p>
          <a:p>
            <a:pPr eaLnBrk="0" hangingPunct="0"/>
            <a:r>
              <a:rPr lang="en-US" sz="1800">
                <a:solidFill>
                  <a:srgbClr val="3333CC"/>
                </a:solidFill>
                <a:latin typeface="Arial" charset="0"/>
              </a:rPr>
              <a:t>a permutation of the </a:t>
            </a:r>
            <a:br>
              <a:rPr lang="en-US" sz="1800">
                <a:solidFill>
                  <a:srgbClr val="3333CC"/>
                </a:solidFill>
                <a:latin typeface="Arial" charset="0"/>
              </a:rPr>
            </a:br>
            <a:r>
              <a:rPr lang="en-US" sz="1800">
                <a:solidFill>
                  <a:srgbClr val="3333CC"/>
                </a:solidFill>
                <a:latin typeface="Arial" charset="0"/>
              </a:rPr>
              <a:t>sequence of numbers</a:t>
            </a:r>
            <a:endParaRPr lang="en-GB" sz="1800">
              <a:solidFill>
                <a:srgbClr val="3333CC"/>
              </a:solidFill>
              <a:latin typeface="Arial" charset="0"/>
            </a:endParaRPr>
          </a:p>
        </p:txBody>
      </p:sp>
      <p:sp>
        <p:nvSpPr>
          <p:cNvPr id="251915" name="Text Box 11"/>
          <p:cNvSpPr txBox="1">
            <a:spLocks noChangeArrowheads="1"/>
          </p:cNvSpPr>
          <p:nvPr/>
        </p:nvSpPr>
        <p:spPr bwMode="auto">
          <a:xfrm>
            <a:off x="1143000" y="4267200"/>
            <a:ext cx="2057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GB" sz="1800">
                <a:solidFill>
                  <a:srgbClr val="009900"/>
                </a:solidFill>
                <a:latin typeface="Arial" charset="0"/>
              </a:rPr>
              <a:t>2    5    </a:t>
            </a:r>
            <a:r>
              <a:rPr lang="en-US" sz="1800">
                <a:solidFill>
                  <a:srgbClr val="009900"/>
                </a:solidFill>
                <a:latin typeface="Arial" charset="0"/>
              </a:rPr>
              <a:t>4    10    7  </a:t>
            </a:r>
            <a:endParaRPr lang="en-GB" sz="1800">
              <a:solidFill>
                <a:srgbClr val="009900"/>
              </a:solidFill>
              <a:latin typeface="Arial" charset="0"/>
            </a:endParaRPr>
          </a:p>
        </p:txBody>
      </p:sp>
      <p:sp>
        <p:nvSpPr>
          <p:cNvPr id="251926" name="Text Box 22"/>
          <p:cNvSpPr txBox="1">
            <a:spLocks noChangeArrowheads="1"/>
          </p:cNvSpPr>
          <p:nvPr/>
        </p:nvSpPr>
        <p:spPr bwMode="auto">
          <a:xfrm>
            <a:off x="6477000" y="4191000"/>
            <a:ext cx="2057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GB" sz="1800">
                <a:solidFill>
                  <a:srgbClr val="009900"/>
                </a:solidFill>
                <a:latin typeface="Arial" charset="0"/>
              </a:rPr>
              <a:t>2    </a:t>
            </a:r>
            <a:r>
              <a:rPr lang="en-US" sz="1800">
                <a:solidFill>
                  <a:srgbClr val="009900"/>
                </a:solidFill>
                <a:latin typeface="Arial" charset="0"/>
              </a:rPr>
              <a:t>4</a:t>
            </a:r>
            <a:r>
              <a:rPr lang="en-GB" sz="1800">
                <a:solidFill>
                  <a:srgbClr val="009900"/>
                </a:solidFill>
                <a:latin typeface="Arial" charset="0"/>
              </a:rPr>
              <a:t>    </a:t>
            </a:r>
            <a:r>
              <a:rPr lang="en-US" sz="1800">
                <a:solidFill>
                  <a:srgbClr val="009900"/>
                </a:solidFill>
                <a:latin typeface="Arial" charset="0"/>
              </a:rPr>
              <a:t>5    7    10  </a:t>
            </a:r>
            <a:endParaRPr lang="en-GB" sz="1800">
              <a:solidFill>
                <a:srgbClr val="009900"/>
              </a:solidFill>
              <a:latin typeface="Arial" charset="0"/>
            </a:endParaRPr>
          </a:p>
        </p:txBody>
      </p:sp>
      <p:pic>
        <p:nvPicPr>
          <p:cNvPr id="251927" name="Picture 23" descr="C:\WINNT\Profiles\pfoser\Application Data\Microsoft\Media Catalog\Downloaded Clips\cl1\pe03325_.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6200" y="3048000"/>
            <a:ext cx="1811338" cy="1828800"/>
          </a:xfrm>
          <a:prstGeom prst="rect">
            <a:avLst/>
          </a:prstGeom>
          <a:noFill/>
          <a:extLst>
            <a:ext uri="{909E8E84-426E-40DD-AFC4-6F175D3DCCD1}">
              <a14:hiddenFill xmlns:a14="http://schemas.microsoft.com/office/drawing/2010/main">
                <a:solidFill>
                  <a:srgbClr val="FFFFFF"/>
                </a:solidFill>
              </a14:hiddenFill>
            </a:ext>
          </a:extLst>
        </p:spPr>
      </p:pic>
      <p:sp>
        <p:nvSpPr>
          <p:cNvPr id="251928" name="Text Box 24"/>
          <p:cNvSpPr txBox="1">
            <a:spLocks noChangeArrowheads="1"/>
          </p:cNvSpPr>
          <p:nvPr/>
        </p:nvSpPr>
        <p:spPr bwMode="auto">
          <a:xfrm>
            <a:off x="762000" y="4876800"/>
            <a:ext cx="4419600" cy="19304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a:spAutoFit/>
          </a:bodyPr>
          <a:lstStyle/>
          <a:p>
            <a:pPr eaLnBrk="0" hangingPunct="0"/>
            <a:r>
              <a:rPr lang="en-US" sz="2000" b="1" dirty="0">
                <a:solidFill>
                  <a:srgbClr val="009900"/>
                </a:solidFill>
                <a:latin typeface="Arial" charset="0"/>
              </a:rPr>
              <a:t>Correctness</a:t>
            </a:r>
            <a:endParaRPr lang="en-GB" sz="2000" dirty="0">
              <a:solidFill>
                <a:srgbClr val="009900"/>
              </a:solidFill>
              <a:latin typeface="Arial" charset="0"/>
            </a:endParaRPr>
          </a:p>
          <a:p>
            <a:pPr eaLnBrk="0" hangingPunct="0"/>
            <a:r>
              <a:rPr lang="en-US" sz="2000" dirty="0">
                <a:latin typeface="Arial" charset="0"/>
              </a:rPr>
              <a:t>For any given input the algorithm halts with the output</a:t>
            </a:r>
            <a:r>
              <a:rPr lang="en-GB" sz="2000" dirty="0">
                <a:latin typeface="Arial" charset="0"/>
              </a:rPr>
              <a:t>:</a:t>
            </a:r>
          </a:p>
          <a:p>
            <a:pPr lvl="1" eaLnBrk="0" hangingPunct="0">
              <a:buFontTx/>
              <a:buChar char="•"/>
            </a:pPr>
            <a:r>
              <a:rPr lang="en-GB" sz="2000" dirty="0">
                <a:latin typeface="Arial" charset="0"/>
              </a:rPr>
              <a:t> </a:t>
            </a:r>
            <a:r>
              <a:rPr lang="en-GB" sz="2000" dirty="0">
                <a:solidFill>
                  <a:srgbClr val="FF0000"/>
                </a:solidFill>
                <a:latin typeface="Arial" charset="0"/>
              </a:rPr>
              <a:t>b</a:t>
            </a:r>
            <a:r>
              <a:rPr lang="en-GB" sz="2000" baseline="-25000" dirty="0">
                <a:solidFill>
                  <a:srgbClr val="FF0000"/>
                </a:solidFill>
                <a:latin typeface="Arial" charset="0"/>
              </a:rPr>
              <a:t>1</a:t>
            </a:r>
            <a:r>
              <a:rPr lang="en-GB" sz="2000" dirty="0">
                <a:latin typeface="Arial" charset="0"/>
              </a:rPr>
              <a:t> &lt; </a:t>
            </a:r>
            <a:r>
              <a:rPr lang="en-GB" sz="2000" dirty="0">
                <a:solidFill>
                  <a:srgbClr val="FF0000"/>
                </a:solidFill>
                <a:latin typeface="Arial" charset="0"/>
              </a:rPr>
              <a:t>b</a:t>
            </a:r>
            <a:r>
              <a:rPr lang="en-GB" sz="2000" baseline="-25000" dirty="0">
                <a:solidFill>
                  <a:srgbClr val="FF0000"/>
                </a:solidFill>
                <a:latin typeface="Arial" charset="0"/>
              </a:rPr>
              <a:t>2</a:t>
            </a:r>
            <a:r>
              <a:rPr lang="en-GB" sz="2000" dirty="0">
                <a:latin typeface="Arial" charset="0"/>
              </a:rPr>
              <a:t> &lt; </a:t>
            </a:r>
            <a:r>
              <a:rPr lang="en-GB" sz="2000" dirty="0">
                <a:solidFill>
                  <a:srgbClr val="FF0000"/>
                </a:solidFill>
                <a:latin typeface="Arial" charset="0"/>
              </a:rPr>
              <a:t>b</a:t>
            </a:r>
            <a:r>
              <a:rPr lang="en-GB" sz="2000" baseline="-25000" dirty="0">
                <a:solidFill>
                  <a:srgbClr val="FF0000"/>
                </a:solidFill>
                <a:latin typeface="Arial" charset="0"/>
              </a:rPr>
              <a:t>3</a:t>
            </a:r>
            <a:r>
              <a:rPr lang="en-GB" sz="2000" dirty="0">
                <a:latin typeface="Arial" charset="0"/>
              </a:rPr>
              <a:t> &lt; …. &lt;  </a:t>
            </a:r>
            <a:r>
              <a:rPr lang="en-GB" sz="2000" dirty="0" err="1">
                <a:solidFill>
                  <a:srgbClr val="FF0000"/>
                </a:solidFill>
                <a:latin typeface="Arial" charset="0"/>
              </a:rPr>
              <a:t>b</a:t>
            </a:r>
            <a:r>
              <a:rPr lang="en-GB" sz="2000" baseline="-25000" dirty="0" err="1">
                <a:solidFill>
                  <a:srgbClr val="FF0000"/>
                </a:solidFill>
                <a:latin typeface="Arial" charset="0"/>
              </a:rPr>
              <a:t>n</a:t>
            </a:r>
            <a:endParaRPr lang="en-GB" sz="2000" dirty="0">
              <a:latin typeface="Arial" charset="0"/>
            </a:endParaRPr>
          </a:p>
          <a:p>
            <a:pPr lvl="1" eaLnBrk="0" hangingPunct="0">
              <a:buFontTx/>
              <a:buChar char="•"/>
            </a:pPr>
            <a:r>
              <a:rPr lang="en-GB" sz="2000" dirty="0">
                <a:latin typeface="Arial" charset="0"/>
              </a:rPr>
              <a:t> </a:t>
            </a:r>
            <a:r>
              <a:rPr lang="en-GB" sz="2000" dirty="0">
                <a:solidFill>
                  <a:srgbClr val="FF0000"/>
                </a:solidFill>
                <a:latin typeface="Arial" charset="0"/>
              </a:rPr>
              <a:t>b</a:t>
            </a:r>
            <a:r>
              <a:rPr lang="en-GB" sz="2000" baseline="-25000" dirty="0">
                <a:solidFill>
                  <a:srgbClr val="FF0000"/>
                </a:solidFill>
                <a:latin typeface="Arial" charset="0"/>
              </a:rPr>
              <a:t>1</a:t>
            </a:r>
            <a:r>
              <a:rPr lang="en-GB" sz="2000" dirty="0">
                <a:solidFill>
                  <a:srgbClr val="FF0000"/>
                </a:solidFill>
                <a:latin typeface="Arial" charset="0"/>
              </a:rPr>
              <a:t>, b</a:t>
            </a:r>
            <a:r>
              <a:rPr lang="en-GB" sz="2000" baseline="-25000" dirty="0">
                <a:solidFill>
                  <a:srgbClr val="FF0000"/>
                </a:solidFill>
                <a:latin typeface="Arial" charset="0"/>
              </a:rPr>
              <a:t>2</a:t>
            </a:r>
            <a:r>
              <a:rPr lang="en-GB" sz="2000" dirty="0">
                <a:solidFill>
                  <a:srgbClr val="FF0000"/>
                </a:solidFill>
                <a:latin typeface="Arial" charset="0"/>
              </a:rPr>
              <a:t>, b</a:t>
            </a:r>
            <a:r>
              <a:rPr lang="en-GB" sz="2000" baseline="-25000" dirty="0">
                <a:solidFill>
                  <a:srgbClr val="FF0000"/>
                </a:solidFill>
                <a:latin typeface="Arial" charset="0"/>
              </a:rPr>
              <a:t>3</a:t>
            </a:r>
            <a:r>
              <a:rPr lang="en-GB" sz="2000" dirty="0">
                <a:solidFill>
                  <a:srgbClr val="FF0000"/>
                </a:solidFill>
                <a:latin typeface="Arial" charset="0"/>
              </a:rPr>
              <a:t>, …., </a:t>
            </a:r>
            <a:r>
              <a:rPr lang="en-GB" sz="2000" dirty="0" err="1">
                <a:solidFill>
                  <a:srgbClr val="FF0000"/>
                </a:solidFill>
                <a:latin typeface="Arial" charset="0"/>
              </a:rPr>
              <a:t>b</a:t>
            </a:r>
            <a:r>
              <a:rPr lang="en-GB" sz="2000" baseline="-25000" dirty="0" err="1">
                <a:solidFill>
                  <a:srgbClr val="FF0000"/>
                </a:solidFill>
                <a:latin typeface="Arial" charset="0"/>
              </a:rPr>
              <a:t>n</a:t>
            </a:r>
            <a:r>
              <a:rPr lang="en-GB" sz="2000" baseline="-25000" dirty="0">
                <a:latin typeface="Arial" charset="0"/>
              </a:rPr>
              <a:t>   </a:t>
            </a:r>
            <a:r>
              <a:rPr lang="en-US" sz="2000" dirty="0">
                <a:latin typeface="Arial" charset="0"/>
              </a:rPr>
              <a:t>is a permutation of</a:t>
            </a:r>
            <a:r>
              <a:rPr lang="en-GB" sz="2000" dirty="0">
                <a:latin typeface="Arial" charset="0"/>
              </a:rPr>
              <a:t> </a:t>
            </a:r>
            <a:r>
              <a:rPr lang="en-GB" sz="2000" dirty="0">
                <a:solidFill>
                  <a:srgbClr val="FF0000"/>
                </a:solidFill>
                <a:latin typeface="Arial" charset="0"/>
              </a:rPr>
              <a:t>a</a:t>
            </a:r>
            <a:r>
              <a:rPr lang="en-GB" sz="2000" baseline="-25000" dirty="0">
                <a:solidFill>
                  <a:srgbClr val="FF0000"/>
                </a:solidFill>
                <a:latin typeface="Arial" charset="0"/>
              </a:rPr>
              <a:t>1</a:t>
            </a:r>
            <a:r>
              <a:rPr lang="en-GB" sz="2000" dirty="0">
                <a:solidFill>
                  <a:srgbClr val="FF0000"/>
                </a:solidFill>
                <a:latin typeface="Arial" charset="0"/>
              </a:rPr>
              <a:t>, a</a:t>
            </a:r>
            <a:r>
              <a:rPr lang="en-GB" sz="2000" baseline="-25000" dirty="0">
                <a:solidFill>
                  <a:srgbClr val="FF0000"/>
                </a:solidFill>
                <a:latin typeface="Arial" charset="0"/>
              </a:rPr>
              <a:t>2</a:t>
            </a:r>
            <a:r>
              <a:rPr lang="en-GB" sz="2000" dirty="0">
                <a:solidFill>
                  <a:srgbClr val="FF0000"/>
                </a:solidFill>
                <a:latin typeface="Arial" charset="0"/>
              </a:rPr>
              <a:t>, a</a:t>
            </a:r>
            <a:r>
              <a:rPr lang="en-GB" sz="2000" baseline="-25000" dirty="0">
                <a:solidFill>
                  <a:srgbClr val="FF0000"/>
                </a:solidFill>
                <a:latin typeface="Arial" charset="0"/>
              </a:rPr>
              <a:t>3</a:t>
            </a:r>
            <a:r>
              <a:rPr lang="en-GB" sz="2000" dirty="0">
                <a:solidFill>
                  <a:srgbClr val="FF0000"/>
                </a:solidFill>
                <a:latin typeface="Arial" charset="0"/>
              </a:rPr>
              <a:t>,….,a</a:t>
            </a:r>
            <a:r>
              <a:rPr lang="en-GB" sz="2000" baseline="-25000" dirty="0">
                <a:solidFill>
                  <a:srgbClr val="FF0000"/>
                </a:solidFill>
                <a:latin typeface="Arial" charset="0"/>
              </a:rPr>
              <a:t>n</a:t>
            </a:r>
            <a:endParaRPr lang="en-GB" sz="2000" dirty="0">
              <a:latin typeface="Arial" charset="0"/>
            </a:endParaRPr>
          </a:p>
        </p:txBody>
      </p:sp>
      <p:sp>
        <p:nvSpPr>
          <p:cNvPr id="251929" name="Text Box 25"/>
          <p:cNvSpPr txBox="1">
            <a:spLocks noChangeArrowheads="1"/>
          </p:cNvSpPr>
          <p:nvPr/>
        </p:nvSpPr>
        <p:spPr bwMode="auto">
          <a:xfrm>
            <a:off x="5334000" y="4851400"/>
            <a:ext cx="3505200" cy="19304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a:spAutoFit/>
          </a:bodyPr>
          <a:lstStyle/>
          <a:p>
            <a:pPr eaLnBrk="0" hangingPunct="0"/>
            <a:r>
              <a:rPr lang="da-DK" sz="2000" b="1" dirty="0">
                <a:solidFill>
                  <a:srgbClr val="009900"/>
                </a:solidFill>
                <a:latin typeface="Arial" charset="0"/>
              </a:rPr>
              <a:t>Running time</a:t>
            </a:r>
            <a:endParaRPr lang="en-GB" sz="2000" b="1" dirty="0">
              <a:latin typeface="Arial" charset="0"/>
            </a:endParaRPr>
          </a:p>
          <a:p>
            <a:pPr eaLnBrk="0" hangingPunct="0"/>
            <a:r>
              <a:rPr lang="en-US" sz="2000" dirty="0">
                <a:latin typeface="Arial" charset="0"/>
              </a:rPr>
              <a:t>Depends on</a:t>
            </a:r>
            <a:endParaRPr lang="en-GB" sz="2000" dirty="0">
              <a:latin typeface="Arial" charset="0"/>
            </a:endParaRPr>
          </a:p>
          <a:p>
            <a:pPr lvl="1" eaLnBrk="0" hangingPunct="0">
              <a:buFontTx/>
              <a:buChar char="•"/>
            </a:pPr>
            <a:r>
              <a:rPr lang="en-GB" sz="2000" dirty="0">
                <a:latin typeface="Arial" charset="0"/>
              </a:rPr>
              <a:t> </a:t>
            </a:r>
            <a:r>
              <a:rPr lang="en-US" sz="2000" dirty="0">
                <a:latin typeface="Arial" charset="0"/>
              </a:rPr>
              <a:t>number of elements</a:t>
            </a:r>
            <a:r>
              <a:rPr lang="en-GB" sz="2000" dirty="0">
                <a:latin typeface="Arial" charset="0"/>
              </a:rPr>
              <a:t> (</a:t>
            </a:r>
            <a:r>
              <a:rPr lang="en-GB" sz="2000" dirty="0">
                <a:solidFill>
                  <a:srgbClr val="FF0000"/>
                </a:solidFill>
                <a:latin typeface="Arial" charset="0"/>
              </a:rPr>
              <a:t>n</a:t>
            </a:r>
            <a:r>
              <a:rPr lang="en-GB" sz="2000" dirty="0">
                <a:latin typeface="Arial" charset="0"/>
              </a:rPr>
              <a:t>)</a:t>
            </a:r>
          </a:p>
          <a:p>
            <a:pPr lvl="1" eaLnBrk="0" hangingPunct="0">
              <a:buFontTx/>
              <a:buChar char="•"/>
            </a:pPr>
            <a:r>
              <a:rPr lang="en-GB" sz="2000" dirty="0">
                <a:latin typeface="Arial" charset="0"/>
              </a:rPr>
              <a:t> </a:t>
            </a:r>
            <a:r>
              <a:rPr lang="en-US" sz="2000" dirty="0">
                <a:latin typeface="Arial" charset="0"/>
              </a:rPr>
              <a:t>how (partially) sorted</a:t>
            </a:r>
            <a:br>
              <a:rPr lang="da-DK" sz="2000" dirty="0">
                <a:latin typeface="Arial" charset="0"/>
              </a:rPr>
            </a:br>
            <a:r>
              <a:rPr lang="da-DK" sz="2000" dirty="0">
                <a:latin typeface="Arial" charset="0"/>
              </a:rPr>
              <a:t> </a:t>
            </a:r>
            <a:r>
              <a:rPr lang="en-US" sz="2000" dirty="0">
                <a:latin typeface="Arial" charset="0"/>
              </a:rPr>
              <a:t> they are</a:t>
            </a:r>
            <a:endParaRPr lang="en-GB" sz="2000" dirty="0">
              <a:latin typeface="Arial" charset="0"/>
            </a:endParaRPr>
          </a:p>
          <a:p>
            <a:pPr lvl="1" eaLnBrk="0" hangingPunct="0">
              <a:buFontTx/>
              <a:buChar char="•"/>
            </a:pPr>
            <a:r>
              <a:rPr lang="en-GB" sz="2000" dirty="0">
                <a:latin typeface="Arial" charset="0"/>
              </a:rPr>
              <a:t> </a:t>
            </a:r>
            <a:r>
              <a:rPr lang="en-US" sz="2000" dirty="0">
                <a:latin typeface="Arial" charset="0"/>
              </a:rPr>
              <a:t>algorithm</a:t>
            </a:r>
            <a:endParaRPr lang="en-GB" sz="2000" b="1" dirty="0">
              <a:latin typeface="Arial"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41714605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19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192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51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28" grpId="0" animBg="1" autoUpdateAnimBg="0"/>
      <p:bldP spid="251929"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3"/>
          <p:cNvSpPr>
            <a:spLocks noGrp="1" noChangeArrowheads="1"/>
          </p:cNvSpPr>
          <p:nvPr>
            <p:ph idx="1"/>
          </p:nvPr>
        </p:nvSpPr>
        <p:spPr>
          <a:xfrm>
            <a:off x="228600" y="2027237"/>
            <a:ext cx="8686800" cy="4525963"/>
          </a:xfrm>
        </p:spPr>
        <p:txBody>
          <a:bodyPr/>
          <a:lstStyle/>
          <a:p>
            <a:pPr>
              <a:buFont typeface="Wingdings" pitchFamily="2" charset="2"/>
              <a:buChar char="Ø"/>
            </a:pPr>
            <a:r>
              <a:rPr lang="en-US" dirty="0"/>
              <a:t>Efficiency:	</a:t>
            </a:r>
          </a:p>
          <a:p>
            <a:pPr lvl="1">
              <a:buFont typeface="Wingdings" pitchFamily="2" charset="2"/>
              <a:buChar char="§"/>
            </a:pPr>
            <a:r>
              <a:rPr lang="en-US" dirty="0"/>
              <a:t>Running time</a:t>
            </a:r>
          </a:p>
          <a:p>
            <a:pPr lvl="1">
              <a:buFont typeface="Wingdings" pitchFamily="2" charset="2"/>
              <a:buChar char="§"/>
            </a:pPr>
            <a:r>
              <a:rPr lang="en-US" dirty="0"/>
              <a:t>Space used</a:t>
            </a:r>
          </a:p>
          <a:p>
            <a:pPr lvl="1">
              <a:buFont typeface="Wingdings" pitchFamily="2" charset="2"/>
              <a:buChar char="§"/>
            </a:pPr>
            <a:endParaRPr lang="en-US" dirty="0"/>
          </a:p>
          <a:p>
            <a:pPr>
              <a:buFont typeface="Wingdings" pitchFamily="2" charset="2"/>
              <a:buChar char="Ø"/>
            </a:pPr>
            <a:r>
              <a:rPr lang="en-US" dirty="0"/>
              <a:t>Efficiency as a function of input size:</a:t>
            </a:r>
          </a:p>
          <a:p>
            <a:pPr lvl="1">
              <a:buFont typeface="Wingdings" pitchFamily="2" charset="2"/>
              <a:buChar char="§"/>
            </a:pPr>
            <a:r>
              <a:rPr lang="en-US" dirty="0"/>
              <a:t>Number of data elements (numbers, points)</a:t>
            </a:r>
          </a:p>
          <a:p>
            <a:pPr lvl="1">
              <a:buFont typeface="Wingdings" pitchFamily="2" charset="2"/>
              <a:buChar char="§"/>
            </a:pPr>
            <a:r>
              <a:rPr lang="en-US" dirty="0"/>
              <a:t>A number of bits in an input number </a:t>
            </a:r>
          </a:p>
        </p:txBody>
      </p:sp>
      <p:sp>
        <p:nvSpPr>
          <p:cNvPr id="304130" name="Rectangle 2"/>
          <p:cNvSpPr>
            <a:spLocks noGrp="1" noChangeArrowheads="1"/>
          </p:cNvSpPr>
          <p:nvPr>
            <p:ph type="title"/>
          </p:nvPr>
        </p:nvSpPr>
        <p:spPr/>
        <p:txBody>
          <a:bodyPr/>
          <a:lstStyle/>
          <a:p>
            <a:r>
              <a:rPr lang="en-US" dirty="0"/>
              <a:t>Analysis of Algorithms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571408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idx="1"/>
          </p:nvPr>
        </p:nvSpPr>
        <p:spPr/>
        <p:txBody>
          <a:bodyPr/>
          <a:lstStyle/>
          <a:p>
            <a:pPr>
              <a:buFont typeface="Wingdings" pitchFamily="2" charset="2"/>
              <a:buChar char="§"/>
            </a:pPr>
            <a:r>
              <a:rPr lang="en-US" dirty="0"/>
              <a:t>Lectures / Lab</a:t>
            </a:r>
          </a:p>
          <a:p>
            <a:pPr>
              <a:buFont typeface="Wingdings" pitchFamily="2" charset="2"/>
              <a:buChar char="§"/>
            </a:pPr>
            <a:r>
              <a:rPr lang="en-US" dirty="0"/>
              <a:t>Handson (Programming) in Lab</a:t>
            </a:r>
          </a:p>
          <a:p>
            <a:pPr>
              <a:buFont typeface="Wingdings" pitchFamily="2" charset="2"/>
              <a:buChar char="§"/>
            </a:pPr>
            <a:r>
              <a:rPr lang="en-US" dirty="0"/>
              <a:t>Test(s)</a:t>
            </a:r>
          </a:p>
          <a:p>
            <a:pPr>
              <a:buFont typeface="Wingdings" pitchFamily="2" charset="2"/>
              <a:buChar char="§"/>
            </a:pPr>
            <a:r>
              <a:rPr lang="en-US" dirty="0"/>
              <a:t>Midterm examination </a:t>
            </a:r>
          </a:p>
          <a:p>
            <a:pPr>
              <a:buFont typeface="Wingdings" pitchFamily="2" charset="2"/>
              <a:buChar char="§"/>
            </a:pPr>
            <a:r>
              <a:rPr lang="en-US" dirty="0"/>
              <a:t>Final examination </a:t>
            </a:r>
          </a:p>
        </p:txBody>
      </p:sp>
      <p:sp>
        <p:nvSpPr>
          <p:cNvPr id="16387" name="Rectangle 2"/>
          <p:cNvSpPr>
            <a:spLocks noGrp="1" noChangeArrowheads="1"/>
          </p:cNvSpPr>
          <p:nvPr>
            <p:ph type="title"/>
          </p:nvPr>
        </p:nvSpPr>
        <p:spPr/>
        <p:txBody>
          <a:bodyPr/>
          <a:lstStyle/>
          <a:p>
            <a:r>
              <a:rPr lang="en-US" dirty="0"/>
              <a:t>Structure of the Course</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439886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anim calcmode="lin" valueType="num">
                                      <p:cBhvr additive="base">
                                        <p:cTn id="7" dur="500" fill="hold"/>
                                        <p:tgtEl>
                                          <p:spTgt spid="1638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388">
                                            <p:txEl>
                                              <p:pRg st="1" end="1"/>
                                            </p:txEl>
                                          </p:spTgt>
                                        </p:tgtEl>
                                        <p:attrNameLst>
                                          <p:attrName>style.visibility</p:attrName>
                                        </p:attrNameLst>
                                      </p:cBhvr>
                                      <p:to>
                                        <p:strVal val="visible"/>
                                      </p:to>
                                    </p:set>
                                    <p:anim calcmode="lin" valueType="num">
                                      <p:cBhvr additive="base">
                                        <p:cTn id="13" dur="500" fill="hold"/>
                                        <p:tgtEl>
                                          <p:spTgt spid="1638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388">
                                            <p:txEl>
                                              <p:pRg st="2" end="2"/>
                                            </p:txEl>
                                          </p:spTgt>
                                        </p:tgtEl>
                                        <p:attrNameLst>
                                          <p:attrName>style.visibility</p:attrName>
                                        </p:attrNameLst>
                                      </p:cBhvr>
                                      <p:to>
                                        <p:strVal val="visible"/>
                                      </p:to>
                                    </p:set>
                                    <p:anim calcmode="lin" valueType="num">
                                      <p:cBhvr additive="base">
                                        <p:cTn id="19" dur="500" fill="hold"/>
                                        <p:tgtEl>
                                          <p:spTgt spid="1638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388">
                                            <p:txEl>
                                              <p:pRg st="3" end="3"/>
                                            </p:txEl>
                                          </p:spTgt>
                                        </p:tgtEl>
                                        <p:attrNameLst>
                                          <p:attrName>style.visibility</p:attrName>
                                        </p:attrNameLst>
                                      </p:cBhvr>
                                      <p:to>
                                        <p:strVal val="visible"/>
                                      </p:to>
                                    </p:set>
                                    <p:anim calcmode="lin" valueType="num">
                                      <p:cBhvr additive="base">
                                        <p:cTn id="25" dur="500" fill="hold"/>
                                        <p:tgtEl>
                                          <p:spTgt spid="1638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8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388">
                                            <p:txEl>
                                              <p:pRg st="4" end="4"/>
                                            </p:txEl>
                                          </p:spTgt>
                                        </p:tgtEl>
                                        <p:attrNameLst>
                                          <p:attrName>style.visibility</p:attrName>
                                        </p:attrNameLst>
                                      </p:cBhvr>
                                      <p:to>
                                        <p:strVal val="visible"/>
                                      </p:to>
                                    </p:set>
                                    <p:anim calcmode="lin" valueType="num">
                                      <p:cBhvr additive="base">
                                        <p:cTn id="31" dur="500" fill="hold"/>
                                        <p:tgtEl>
                                          <p:spTgt spid="1638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38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3030" y="2484437"/>
            <a:ext cx="8784770" cy="4525963"/>
          </a:xfrm>
        </p:spPr>
        <p:txBody>
          <a:bodyPr/>
          <a:lstStyle/>
          <a:p>
            <a:pPr>
              <a:buFont typeface="Wingdings" pitchFamily="2" charset="2"/>
              <a:buChar char="Ø"/>
            </a:pPr>
            <a:r>
              <a:rPr lang="en-US" dirty="0"/>
              <a:t>What does it mean for an algorithm to be fast?</a:t>
            </a:r>
          </a:p>
          <a:p>
            <a:pPr>
              <a:buFont typeface="Wingdings" pitchFamily="2" charset="2"/>
              <a:buChar char="Ø"/>
            </a:pPr>
            <a:endParaRPr lang="en-US" dirty="0"/>
          </a:p>
          <a:p>
            <a:pPr lvl="1">
              <a:buFont typeface="Wingdings" pitchFamily="2" charset="2"/>
              <a:buChar char="§"/>
            </a:pPr>
            <a:r>
              <a:rPr lang="en-US" dirty="0"/>
              <a:t>Low memory usage?</a:t>
            </a:r>
          </a:p>
          <a:p>
            <a:pPr lvl="1">
              <a:buFont typeface="Wingdings" pitchFamily="2" charset="2"/>
              <a:buChar char="§"/>
            </a:pPr>
            <a:r>
              <a:rPr lang="en-US" dirty="0"/>
              <a:t>Small amount of time measured on a stopwatch?</a:t>
            </a:r>
          </a:p>
          <a:p>
            <a:pPr lvl="1">
              <a:buFont typeface="Wingdings" pitchFamily="2" charset="2"/>
              <a:buChar char="§"/>
            </a:pPr>
            <a:r>
              <a:rPr lang="en-US" dirty="0"/>
              <a:t>Low power consumption?</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20</a:t>
            </a:fld>
            <a:endParaRPr lang="en-US"/>
          </a:p>
        </p:txBody>
      </p:sp>
      <p:sp>
        <p:nvSpPr>
          <p:cNvPr id="4" name="Rectangle 2"/>
          <p:cNvSpPr>
            <a:spLocks noGrp="1" noChangeArrowheads="1"/>
          </p:cNvSpPr>
          <p:nvPr>
            <p:ph type="title"/>
          </p:nvPr>
        </p:nvSpPr>
        <p:spPr>
          <a:xfrm>
            <a:off x="457200" y="338328"/>
            <a:ext cx="8229600" cy="1252728"/>
          </a:xfrm>
        </p:spPr>
        <p:txBody>
          <a:bodyPr/>
          <a:lstStyle/>
          <a:p>
            <a:r>
              <a:rPr lang="en-US" dirty="0"/>
              <a:t>Analysis of Algorithms</a:t>
            </a:r>
          </a:p>
        </p:txBody>
      </p:sp>
    </p:spTree>
    <p:extLst>
      <p:ext uri="{BB962C8B-B14F-4D97-AF65-F5344CB8AC3E}">
        <p14:creationId xmlns:p14="http://schemas.microsoft.com/office/powerpoint/2010/main" val="1629994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idx="1"/>
          </p:nvPr>
        </p:nvSpPr>
        <p:spPr>
          <a:xfrm>
            <a:off x="228600" y="2400444"/>
            <a:ext cx="8793238" cy="4228956"/>
          </a:xfrm>
        </p:spPr>
        <p:txBody>
          <a:bodyPr>
            <a:normAutofit/>
          </a:bodyPr>
          <a:lstStyle/>
          <a:p>
            <a:pPr>
              <a:buClr>
                <a:srgbClr val="31B6FD"/>
              </a:buClr>
              <a:buFont typeface="Wingdings" pitchFamily="2" charset="2"/>
              <a:buChar char="Ø"/>
            </a:pPr>
            <a:r>
              <a:rPr lang="en-US" dirty="0">
                <a:solidFill>
                  <a:srgbClr val="073E87"/>
                </a:solidFill>
              </a:rPr>
              <a:t>What metric should be used to judge algorithms?</a:t>
            </a:r>
          </a:p>
          <a:p>
            <a:pPr lvl="1">
              <a:buClr>
                <a:srgbClr val="31B6FD"/>
              </a:buClr>
              <a:buFont typeface="Wingdings" pitchFamily="2" charset="2"/>
              <a:buChar char="§"/>
            </a:pPr>
            <a:r>
              <a:rPr lang="en-US" dirty="0">
                <a:solidFill>
                  <a:srgbClr val="073E87"/>
                </a:solidFill>
              </a:rPr>
              <a:t>Length of the program (lines of code)</a:t>
            </a:r>
          </a:p>
          <a:p>
            <a:pPr lvl="1">
              <a:buClr>
                <a:srgbClr val="31B6FD"/>
              </a:buClr>
              <a:buFont typeface="Wingdings" pitchFamily="2" charset="2"/>
              <a:buChar char="§"/>
            </a:pPr>
            <a:r>
              <a:rPr lang="en-US" dirty="0">
                <a:solidFill>
                  <a:srgbClr val="073E87"/>
                </a:solidFill>
              </a:rPr>
              <a:t>Ease of programming (bugs, maintenance)</a:t>
            </a:r>
          </a:p>
          <a:p>
            <a:pPr lvl="1">
              <a:buClr>
                <a:srgbClr val="31B6FD"/>
              </a:buClr>
              <a:buFont typeface="Wingdings" pitchFamily="2" charset="2"/>
              <a:buChar char="§"/>
            </a:pPr>
            <a:r>
              <a:rPr lang="en-US" dirty="0">
                <a:solidFill>
                  <a:srgbClr val="073E87"/>
                </a:solidFill>
              </a:rPr>
              <a:t>Memory required</a:t>
            </a:r>
          </a:p>
          <a:p>
            <a:pPr lvl="1">
              <a:buClr>
                <a:srgbClr val="31B6FD"/>
              </a:buClr>
              <a:buFont typeface="Wingdings" pitchFamily="2" charset="2"/>
              <a:buChar char="§"/>
            </a:pPr>
            <a:r>
              <a:rPr lang="en-US" dirty="0">
                <a:solidFill>
                  <a:srgbClr val="073E87"/>
                </a:solidFill>
              </a:rPr>
              <a:t>Running time </a:t>
            </a:r>
          </a:p>
          <a:p>
            <a:pPr marL="301943" lvl="1" indent="0">
              <a:buNone/>
            </a:pPr>
            <a:endParaRPr lang="en-US" dirty="0">
              <a:solidFill>
                <a:schemeClr val="tx1"/>
              </a:solidFill>
              <a:latin typeface="Calibri" pitchFamily="34" charset="0"/>
            </a:endParaRPr>
          </a:p>
          <a:p>
            <a:pPr lvl="1">
              <a:buFont typeface="Arial" pitchFamily="34" charset="0"/>
              <a:buChar char="•"/>
            </a:pPr>
            <a:endParaRPr lang="en-US" b="1" dirty="0">
              <a:solidFill>
                <a:schemeClr val="tx1"/>
              </a:solidFill>
              <a:latin typeface="Calibri" pitchFamily="34" charset="0"/>
            </a:endParaRPr>
          </a:p>
          <a:p>
            <a:pPr>
              <a:buFont typeface="Wingdings" pitchFamily="2" charset="2"/>
              <a:buChar char="Ø"/>
            </a:pPr>
            <a:r>
              <a:rPr lang="en-US" sz="2200" dirty="0">
                <a:solidFill>
                  <a:srgbClr val="FF0000"/>
                </a:solidFill>
              </a:rPr>
              <a:t>Running time is the dominant standard</a:t>
            </a:r>
            <a:r>
              <a:rPr lang="en-US" sz="2200" b="1" dirty="0">
                <a:solidFill>
                  <a:srgbClr val="FF0000"/>
                </a:solidFill>
                <a:latin typeface="Calibri" pitchFamily="34" charset="0"/>
              </a:rPr>
              <a:t>.</a:t>
            </a:r>
          </a:p>
          <a:p>
            <a:pPr lvl="1">
              <a:buClr>
                <a:srgbClr val="31B6FD"/>
              </a:buClr>
              <a:buFont typeface="Wingdings" pitchFamily="2" charset="2"/>
              <a:buChar char="§"/>
            </a:pPr>
            <a:r>
              <a:rPr lang="en-US" dirty="0">
                <a:solidFill>
                  <a:srgbClr val="073E87"/>
                </a:solidFill>
              </a:rPr>
              <a:t>Quantifiable and easy to compare</a:t>
            </a:r>
          </a:p>
          <a:p>
            <a:pPr lvl="1">
              <a:buClr>
                <a:srgbClr val="31B6FD"/>
              </a:buClr>
              <a:buFont typeface="Wingdings" pitchFamily="2" charset="2"/>
              <a:buChar char="§"/>
            </a:pPr>
            <a:r>
              <a:rPr lang="en-US" dirty="0">
                <a:solidFill>
                  <a:srgbClr val="073E87"/>
                </a:solidFill>
              </a:rPr>
              <a:t>Often the critical bottleneck</a:t>
            </a:r>
          </a:p>
        </p:txBody>
      </p:sp>
      <p:sp>
        <p:nvSpPr>
          <p:cNvPr id="90114" name="Rectangle 2"/>
          <p:cNvSpPr>
            <a:spLocks noGrp="1" noChangeArrowheads="1"/>
          </p:cNvSpPr>
          <p:nvPr>
            <p:ph type="title"/>
          </p:nvPr>
        </p:nvSpPr>
        <p:spPr/>
        <p:txBody>
          <a:bodyPr>
            <a:normAutofit fontScale="90000"/>
          </a:bodyPr>
          <a:lstStyle/>
          <a:p>
            <a:r>
              <a:rPr lang="en-US" dirty="0">
                <a:effectLst/>
                <a:latin typeface="Calibri" pitchFamily="34" charset="0"/>
              </a:rPr>
              <a:t>How to Measure Algorithm Performance?</a:t>
            </a:r>
          </a:p>
        </p:txBody>
      </p:sp>
      <p:sp>
        <p:nvSpPr>
          <p:cNvPr id="2" name="Slide Number Placeholder 1"/>
          <p:cNvSpPr>
            <a:spLocks noGrp="1"/>
          </p:cNvSpPr>
          <p:nvPr>
            <p:ph type="sldNum" sz="quarter" idx="12"/>
          </p:nvPr>
        </p:nvSpPr>
        <p:spPr/>
        <p:txBody>
          <a:bodyPr/>
          <a:lstStyle/>
          <a:p>
            <a:fld id="{687D7A59-36E2-48B9-B146-C1E59501F63F}" type="slidenum">
              <a:rPr lang="en-US" smtClean="0"/>
              <a:pPr/>
              <a:t>21</a:t>
            </a:fld>
            <a:endParaRPr lang="en-US"/>
          </a:p>
        </p:txBody>
      </p:sp>
    </p:spTree>
    <p:extLst>
      <p:ext uri="{BB962C8B-B14F-4D97-AF65-F5344CB8AC3E}">
        <p14:creationId xmlns:p14="http://schemas.microsoft.com/office/powerpoint/2010/main" val="695488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133600"/>
            <a:ext cx="8686800" cy="3450696"/>
          </a:xfrm>
        </p:spPr>
        <p:txBody>
          <a:bodyPr>
            <a:normAutofit/>
          </a:bodyPr>
          <a:lstStyle/>
          <a:p>
            <a:pPr>
              <a:buFont typeface="Wingdings" pitchFamily="2" charset="2"/>
              <a:buChar char="Ø"/>
            </a:pPr>
            <a:r>
              <a:rPr lang="en-US" altLang="zh-TW" dirty="0">
                <a:solidFill>
                  <a:srgbClr val="073E87"/>
                </a:solidFill>
              </a:rPr>
              <a:t>Greedy</a:t>
            </a:r>
          </a:p>
          <a:p>
            <a:pPr>
              <a:buFont typeface="Wingdings" pitchFamily="2" charset="2"/>
              <a:buChar char="Ø"/>
            </a:pPr>
            <a:r>
              <a:rPr lang="en-US" altLang="zh-TW" dirty="0">
                <a:solidFill>
                  <a:srgbClr val="073E87"/>
                </a:solidFill>
              </a:rPr>
              <a:t>Divide and Conquer</a:t>
            </a:r>
          </a:p>
          <a:p>
            <a:pPr>
              <a:buFont typeface="Wingdings" pitchFamily="2" charset="2"/>
              <a:buChar char="Ø"/>
            </a:pPr>
            <a:r>
              <a:rPr lang="en-US" altLang="zh-TW" dirty="0">
                <a:solidFill>
                  <a:srgbClr val="073E87"/>
                </a:solidFill>
              </a:rPr>
              <a:t>Dynamic Programming</a:t>
            </a:r>
          </a:p>
          <a:p>
            <a:pPr>
              <a:buFont typeface="Wingdings" pitchFamily="2" charset="2"/>
              <a:buChar char="Ø"/>
            </a:pPr>
            <a:r>
              <a:rPr lang="en-US" altLang="zh-TW" dirty="0">
                <a:solidFill>
                  <a:srgbClr val="073E87"/>
                </a:solidFill>
              </a:rPr>
              <a:t>Exhaustive Search</a:t>
            </a:r>
          </a:p>
        </p:txBody>
      </p:sp>
      <p:sp>
        <p:nvSpPr>
          <p:cNvPr id="2" name="Title 1"/>
          <p:cNvSpPr>
            <a:spLocks noGrp="1"/>
          </p:cNvSpPr>
          <p:nvPr>
            <p:ph type="title"/>
          </p:nvPr>
        </p:nvSpPr>
        <p:spPr/>
        <p:txBody>
          <a:bodyPr/>
          <a:lstStyle/>
          <a:p>
            <a:r>
              <a:rPr lang="en-US" altLang="zh-TW" dirty="0"/>
              <a:t>Algorithm Strategies</a:t>
            </a:r>
            <a:endParaRPr lang="en-US" dirty="0"/>
          </a:p>
        </p:txBody>
      </p:sp>
      <p:sp>
        <p:nvSpPr>
          <p:cNvPr id="4" name="Slide Number Placeholder 3"/>
          <p:cNvSpPr>
            <a:spLocks noGrp="1"/>
          </p:cNvSpPr>
          <p:nvPr>
            <p:ph type="sldNum" sz="quarter" idx="12"/>
          </p:nvPr>
        </p:nvSpPr>
        <p:spPr/>
        <p:txBody>
          <a:bodyPr/>
          <a:lstStyle/>
          <a:p>
            <a:fld id="{687D7A59-36E2-48B9-B146-C1E59501F63F}" type="slidenum">
              <a:rPr lang="en-US" smtClean="0"/>
              <a:pPr/>
              <a:t>22</a:t>
            </a:fld>
            <a:endParaRPr lang="en-US"/>
          </a:p>
        </p:txBody>
      </p:sp>
    </p:spTree>
    <p:extLst>
      <p:ext uri="{BB962C8B-B14F-4D97-AF65-F5344CB8AC3E}">
        <p14:creationId xmlns:p14="http://schemas.microsoft.com/office/powerpoint/2010/main" val="2932766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514600"/>
            <a:ext cx="8686800" cy="3505200"/>
          </a:xfrm>
        </p:spPr>
        <p:txBody>
          <a:bodyPr>
            <a:normAutofit/>
          </a:bodyPr>
          <a:lstStyle/>
          <a:p>
            <a:pPr>
              <a:buFont typeface="Wingdings" pitchFamily="2" charset="2"/>
              <a:buChar char="Ø"/>
            </a:pPr>
            <a:r>
              <a:rPr lang="en-US" sz="2200" dirty="0"/>
              <a:t>The running time of an algorithm varies with the input and typically grows with the input size.</a:t>
            </a:r>
          </a:p>
          <a:p>
            <a:pPr>
              <a:buFont typeface="Wingdings" pitchFamily="2" charset="2"/>
              <a:buChar char="Ø"/>
            </a:pPr>
            <a:endParaRPr lang="en-US" sz="2200" dirty="0"/>
          </a:p>
          <a:p>
            <a:pPr>
              <a:buFont typeface="Wingdings" pitchFamily="2" charset="2"/>
              <a:buChar char="Ø"/>
            </a:pPr>
            <a:r>
              <a:rPr lang="en-US" sz="2200" dirty="0"/>
              <a:t>Average case difficult to determine.</a:t>
            </a:r>
          </a:p>
          <a:p>
            <a:pPr>
              <a:buFont typeface="Wingdings" pitchFamily="2" charset="2"/>
              <a:buChar char="Ø"/>
            </a:pPr>
            <a:endParaRPr lang="en-US" sz="2200" dirty="0"/>
          </a:p>
          <a:p>
            <a:pPr>
              <a:buFont typeface="Wingdings" pitchFamily="2" charset="2"/>
              <a:buChar char="Ø"/>
            </a:pPr>
            <a:r>
              <a:rPr lang="en-US" sz="2200" dirty="0"/>
              <a:t>In most of computer science we focus on the </a:t>
            </a:r>
            <a:r>
              <a:rPr lang="en-US" sz="2200" i="1" dirty="0"/>
              <a:t>worst </a:t>
            </a:r>
            <a:r>
              <a:rPr lang="en-US" sz="2200" dirty="0"/>
              <a:t>case running time.</a:t>
            </a:r>
          </a:p>
          <a:p>
            <a:pPr lvl="1">
              <a:buFont typeface="Wingdings" pitchFamily="2" charset="2"/>
              <a:buChar char="§"/>
            </a:pPr>
            <a:r>
              <a:rPr lang="en-US" sz="2000" dirty="0"/>
              <a:t>Easier to analyze.</a:t>
            </a:r>
          </a:p>
          <a:p>
            <a:pPr lvl="1">
              <a:buFont typeface="Wingdings" pitchFamily="2" charset="2"/>
              <a:buChar char="§"/>
            </a:pPr>
            <a:r>
              <a:rPr lang="en-US" sz="2000" dirty="0"/>
              <a:t>Crucial to many applications: what would happen if an autopilot algorithm ran drastically slower for some unforeseen, untested inputs?</a:t>
            </a:r>
          </a:p>
        </p:txBody>
      </p:sp>
      <p:sp>
        <p:nvSpPr>
          <p:cNvPr id="2" name="Title 1"/>
          <p:cNvSpPr>
            <a:spLocks noGrp="1"/>
          </p:cNvSpPr>
          <p:nvPr>
            <p:ph type="title"/>
          </p:nvPr>
        </p:nvSpPr>
        <p:spPr>
          <a:xfrm>
            <a:off x="0" y="258762"/>
            <a:ext cx="8229600" cy="808038"/>
          </a:xfrm>
        </p:spPr>
        <p:txBody>
          <a:bodyPr>
            <a:normAutofit/>
          </a:bodyPr>
          <a:lstStyle/>
          <a:p>
            <a:r>
              <a:rPr lang="en-US" b="1" dirty="0"/>
              <a:t>Running Time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288299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955074"/>
            <a:ext cx="9067800" cy="4445726"/>
          </a:xfrm>
        </p:spPr>
        <p:txBody>
          <a:bodyPr>
            <a:normAutofit/>
          </a:bodyPr>
          <a:lstStyle/>
          <a:p>
            <a:pPr algn="just">
              <a:buFont typeface="Wingdings" pitchFamily="2" charset="2"/>
              <a:buChar char="Ø"/>
            </a:pPr>
            <a:r>
              <a:rPr lang="en-US" sz="2200" dirty="0"/>
              <a:t>Experimentally</a:t>
            </a:r>
          </a:p>
          <a:p>
            <a:pPr lvl="1" algn="just">
              <a:buFont typeface="Wingdings" pitchFamily="2" charset="2"/>
              <a:buChar char="§"/>
            </a:pPr>
            <a:r>
              <a:rPr lang="en-US" sz="2000" dirty="0"/>
              <a:t>Write a program implementing the algorithm</a:t>
            </a:r>
          </a:p>
          <a:p>
            <a:pPr lvl="1" algn="just">
              <a:buFont typeface="Wingdings" pitchFamily="2" charset="2"/>
              <a:buChar char="§"/>
            </a:pPr>
            <a:r>
              <a:rPr lang="en-US" sz="2000" dirty="0"/>
              <a:t>Run the program with inputs of varying size</a:t>
            </a:r>
          </a:p>
          <a:p>
            <a:pPr lvl="1" algn="just">
              <a:buFont typeface="Wingdings" pitchFamily="2" charset="2"/>
              <a:buChar char="§"/>
            </a:pPr>
            <a:r>
              <a:rPr lang="en-US" sz="2000" dirty="0"/>
              <a:t>Measure the actual running times and plot the results</a:t>
            </a:r>
          </a:p>
          <a:p>
            <a:pPr marL="0" indent="0" algn="just">
              <a:buNone/>
            </a:pPr>
            <a:endParaRPr lang="en-US" sz="2200" dirty="0"/>
          </a:p>
          <a:p>
            <a:pPr marL="0" indent="0" algn="just">
              <a:buNone/>
            </a:pPr>
            <a:r>
              <a:rPr lang="en-US" sz="2200" dirty="0"/>
              <a:t>Why not?</a:t>
            </a:r>
          </a:p>
          <a:p>
            <a:pPr algn="just">
              <a:buFont typeface="Wingdings" pitchFamily="2" charset="2"/>
              <a:buChar char="§"/>
            </a:pPr>
            <a:r>
              <a:rPr lang="en-US" sz="2200" dirty="0"/>
              <a:t>You have to implement the algorithm which isn’t always doable!</a:t>
            </a:r>
          </a:p>
          <a:p>
            <a:pPr algn="just">
              <a:buFont typeface="Wingdings" pitchFamily="2" charset="2"/>
              <a:buChar char="§"/>
            </a:pPr>
            <a:r>
              <a:rPr lang="en-US" sz="2200" dirty="0"/>
              <a:t>Your inputs may not entirely test the algorithm.</a:t>
            </a:r>
          </a:p>
          <a:p>
            <a:pPr algn="just">
              <a:buFont typeface="Wingdings" pitchFamily="2" charset="2"/>
              <a:buChar char="§"/>
            </a:pPr>
            <a:r>
              <a:rPr lang="en-US" sz="2200" dirty="0"/>
              <a:t>The running time depends on the particular computer’s hardware and software speed.</a:t>
            </a:r>
          </a:p>
        </p:txBody>
      </p:sp>
      <p:sp>
        <p:nvSpPr>
          <p:cNvPr id="2" name="Title 1"/>
          <p:cNvSpPr>
            <a:spLocks noGrp="1"/>
          </p:cNvSpPr>
          <p:nvPr>
            <p:ph type="title"/>
          </p:nvPr>
        </p:nvSpPr>
        <p:spPr>
          <a:xfrm>
            <a:off x="152400" y="228600"/>
            <a:ext cx="8229600" cy="731838"/>
          </a:xfrm>
        </p:spPr>
        <p:txBody>
          <a:bodyPr>
            <a:normAutofit fontScale="90000"/>
          </a:bodyPr>
          <a:lstStyle/>
          <a:p>
            <a:r>
              <a:rPr lang="en-US" b="1" dirty="0"/>
              <a:t>How to measure running time?</a:t>
            </a:r>
            <a:endParaRPr lang="en-US" dirty="0"/>
          </a:p>
        </p:txBody>
      </p:sp>
      <p:pic>
        <p:nvPicPr>
          <p:cNvPr id="4" name="Picture 3" descr="Screen Clipping"/>
          <p:cNvPicPr>
            <a:picLocks noChangeAspect="1"/>
          </p:cNvPicPr>
          <p:nvPr/>
        </p:nvPicPr>
        <p:blipFill rotWithShape="1">
          <a:blip r:embed="rId2" cstate="print">
            <a:extLst>
              <a:ext uri="{28A0092B-C50C-407E-A947-70E740481C1C}">
                <a14:useLocalDpi xmlns:a14="http://schemas.microsoft.com/office/drawing/2010/main" val="0"/>
              </a:ext>
            </a:extLst>
          </a:blip>
          <a:srcRect l="4890" t="3453" r="6155" b="2619"/>
          <a:stretch/>
        </p:blipFill>
        <p:spPr>
          <a:xfrm>
            <a:off x="6533606" y="1600200"/>
            <a:ext cx="2610394" cy="2749732"/>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2723773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057400"/>
            <a:ext cx="8763000" cy="4800600"/>
          </a:xfrm>
        </p:spPr>
        <p:txBody>
          <a:bodyPr>
            <a:normAutofit/>
          </a:bodyPr>
          <a:lstStyle/>
          <a:p>
            <a:pPr>
              <a:buFont typeface="Wingdings" pitchFamily="2" charset="2"/>
              <a:buChar char="Ø"/>
            </a:pPr>
            <a:r>
              <a:rPr lang="en-US" dirty="0"/>
              <a:t>Uses a high-level description of the algorithm instead of an implementation.</a:t>
            </a:r>
          </a:p>
          <a:p>
            <a:pPr>
              <a:buFont typeface="Wingdings" pitchFamily="2" charset="2"/>
              <a:buChar char="Ø"/>
            </a:pPr>
            <a:endParaRPr lang="en-US" dirty="0"/>
          </a:p>
          <a:p>
            <a:pPr>
              <a:buFont typeface="Wingdings" pitchFamily="2" charset="2"/>
              <a:buChar char="Ø"/>
            </a:pPr>
            <a:r>
              <a:rPr lang="en-US" dirty="0"/>
              <a:t>Takes into account all possible inputs.</a:t>
            </a:r>
          </a:p>
          <a:p>
            <a:pPr>
              <a:buFont typeface="Wingdings" pitchFamily="2" charset="2"/>
              <a:buChar char="Ø"/>
            </a:pPr>
            <a:endParaRPr lang="en-US" dirty="0"/>
          </a:p>
          <a:p>
            <a:pPr>
              <a:buFont typeface="Wingdings" pitchFamily="2" charset="2"/>
              <a:buChar char="Ø"/>
            </a:pPr>
            <a:r>
              <a:rPr lang="en-US" dirty="0"/>
              <a:t>Evaluate speed of an algorithm independent of the hardware or software environment.</a:t>
            </a:r>
          </a:p>
          <a:p>
            <a:pPr>
              <a:buFont typeface="Wingdings" pitchFamily="2" charset="2"/>
              <a:buChar char="Ø"/>
            </a:pPr>
            <a:endParaRPr lang="en-US" dirty="0"/>
          </a:p>
          <a:p>
            <a:pPr>
              <a:buFont typeface="Wingdings" pitchFamily="2" charset="2"/>
              <a:buChar char="Ø"/>
            </a:pPr>
            <a:r>
              <a:rPr lang="en-US" dirty="0"/>
              <a:t>By inspecting </a:t>
            </a:r>
            <a:r>
              <a:rPr lang="en-US" dirty="0" err="1"/>
              <a:t>pseudocode</a:t>
            </a:r>
            <a:r>
              <a:rPr lang="en-US" dirty="0"/>
              <a:t>, we can determine the number of statements executed by an algorithm as a function of the input size.</a:t>
            </a:r>
          </a:p>
        </p:txBody>
      </p:sp>
      <p:sp>
        <p:nvSpPr>
          <p:cNvPr id="2" name="Title 1"/>
          <p:cNvSpPr>
            <a:spLocks noGrp="1"/>
          </p:cNvSpPr>
          <p:nvPr>
            <p:ph type="title"/>
          </p:nvPr>
        </p:nvSpPr>
        <p:spPr>
          <a:xfrm>
            <a:off x="228600" y="304800"/>
            <a:ext cx="8229600" cy="685800"/>
          </a:xfrm>
        </p:spPr>
        <p:txBody>
          <a:bodyPr>
            <a:normAutofit fontScale="90000"/>
          </a:bodyPr>
          <a:lstStyle/>
          <a:p>
            <a:r>
              <a:rPr lang="en-US" b="1" dirty="0"/>
              <a:t>Theoretical Analysis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29053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00200"/>
            <a:ext cx="8686800" cy="5257800"/>
          </a:xfrm>
        </p:spPr>
        <p:txBody>
          <a:bodyPr>
            <a:noAutofit/>
          </a:bodyPr>
          <a:lstStyle/>
          <a:p>
            <a:pPr>
              <a:buFont typeface="Wingdings" pitchFamily="2" charset="2"/>
              <a:buChar char="§"/>
            </a:pPr>
            <a:r>
              <a:rPr lang="en-US" sz="2200" dirty="0"/>
              <a:t>Algorithmic “time” is measured in elementary operations:</a:t>
            </a:r>
          </a:p>
          <a:p>
            <a:pPr>
              <a:buFont typeface="Wingdings" pitchFamily="2" charset="2"/>
              <a:buChar char="§"/>
            </a:pPr>
            <a:r>
              <a:rPr lang="en-US" sz="2200" dirty="0"/>
              <a:t>Math (+, -, *, /, max, min, log, sin, </a:t>
            </a:r>
            <a:r>
              <a:rPr lang="en-US" sz="2200" dirty="0" err="1"/>
              <a:t>cos</a:t>
            </a:r>
            <a:r>
              <a:rPr lang="en-US" sz="2200" dirty="0"/>
              <a:t>, abs, ...)</a:t>
            </a:r>
          </a:p>
          <a:p>
            <a:pPr>
              <a:buFont typeface="Wingdings" pitchFamily="2" charset="2"/>
              <a:buChar char="§"/>
            </a:pPr>
            <a:r>
              <a:rPr lang="en-US" sz="2200" dirty="0"/>
              <a:t>Comparisons ( ==, &gt;, &lt;=, ...)</a:t>
            </a:r>
          </a:p>
          <a:p>
            <a:pPr>
              <a:buFont typeface="Wingdings" pitchFamily="2" charset="2"/>
              <a:buChar char="§"/>
            </a:pPr>
            <a:r>
              <a:rPr lang="en-US" sz="2200" dirty="0"/>
              <a:t>Function calls and value returns</a:t>
            </a:r>
          </a:p>
          <a:p>
            <a:pPr>
              <a:buFont typeface="Wingdings" pitchFamily="2" charset="2"/>
              <a:buChar char="§"/>
            </a:pPr>
            <a:r>
              <a:rPr lang="en-US" sz="2200" dirty="0"/>
              <a:t>Variable assignment</a:t>
            </a:r>
          </a:p>
          <a:p>
            <a:pPr>
              <a:buFont typeface="Wingdings" pitchFamily="2" charset="2"/>
              <a:buChar char="§"/>
            </a:pPr>
            <a:r>
              <a:rPr lang="en-US" sz="2200" dirty="0"/>
              <a:t>Variable increment or decrement</a:t>
            </a:r>
          </a:p>
          <a:p>
            <a:pPr>
              <a:buFont typeface="Wingdings" pitchFamily="2" charset="2"/>
              <a:buChar char="§"/>
            </a:pPr>
            <a:r>
              <a:rPr lang="en-US" sz="2200" dirty="0"/>
              <a:t>Array allocation</a:t>
            </a:r>
          </a:p>
          <a:p>
            <a:pPr>
              <a:buFont typeface="Wingdings" pitchFamily="2" charset="2"/>
              <a:buChar char="§"/>
            </a:pPr>
            <a:r>
              <a:rPr lang="en-US" sz="2200" dirty="0"/>
              <a:t>Creating a new object (careful, object's constructor may have elementary ops too!)</a:t>
            </a:r>
          </a:p>
          <a:p>
            <a:pPr>
              <a:buFont typeface="Wingdings" pitchFamily="2" charset="2"/>
              <a:buChar char="§"/>
            </a:pPr>
            <a:r>
              <a:rPr lang="en-US" sz="2200" dirty="0">
                <a:solidFill>
                  <a:srgbClr val="FF0000"/>
                </a:solidFill>
              </a:rPr>
              <a:t>In practice, all of these operations take different amounts of time.</a:t>
            </a:r>
          </a:p>
          <a:p>
            <a:pPr>
              <a:buFont typeface="Wingdings" pitchFamily="2" charset="2"/>
              <a:buChar char="§"/>
            </a:pPr>
            <a:r>
              <a:rPr lang="en-US" sz="2200" dirty="0">
                <a:solidFill>
                  <a:srgbClr val="FF0000"/>
                </a:solidFill>
              </a:rPr>
              <a:t> For the purpose of algorithm analysis, we assume each of these operations takes the same time: “1 operation”</a:t>
            </a:r>
          </a:p>
        </p:txBody>
      </p:sp>
      <p:sp>
        <p:nvSpPr>
          <p:cNvPr id="2" name="Title 1"/>
          <p:cNvSpPr>
            <a:spLocks noGrp="1"/>
          </p:cNvSpPr>
          <p:nvPr>
            <p:ph type="title"/>
          </p:nvPr>
        </p:nvSpPr>
        <p:spPr>
          <a:xfrm>
            <a:off x="457200" y="335280"/>
            <a:ext cx="7391400" cy="579120"/>
          </a:xfrm>
        </p:spPr>
        <p:txBody>
          <a:bodyPr>
            <a:normAutofit fontScale="90000"/>
          </a:bodyPr>
          <a:lstStyle/>
          <a:p>
            <a:r>
              <a:rPr lang="en-US" b="1" dirty="0"/>
              <a:t>Elementary Operations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4016731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103437"/>
            <a:ext cx="8458200" cy="5135563"/>
          </a:xfrm>
        </p:spPr>
        <p:txBody>
          <a:bodyPr>
            <a:normAutofit/>
          </a:bodyPr>
          <a:lstStyle/>
          <a:p>
            <a:pPr marL="0" indent="0">
              <a:buNone/>
            </a:pPr>
            <a:r>
              <a:rPr lang="en-US" dirty="0"/>
              <a:t>	function first(array):</a:t>
            </a:r>
          </a:p>
          <a:p>
            <a:pPr marL="0" indent="0">
              <a:buNone/>
            </a:pPr>
            <a:r>
              <a:rPr lang="en-US" dirty="0"/>
              <a:t>				// Input: an array</a:t>
            </a:r>
          </a:p>
          <a:p>
            <a:pPr marL="0" indent="0">
              <a:buNone/>
            </a:pPr>
            <a:r>
              <a:rPr lang="en-US" dirty="0"/>
              <a:t>				// Output: the first element</a:t>
            </a:r>
          </a:p>
          <a:p>
            <a:pPr marL="0" indent="0">
              <a:buNone/>
            </a:pPr>
            <a:r>
              <a:rPr lang="en-US" dirty="0"/>
              <a:t>	return array[O] 	// index O and return, 2 ops</a:t>
            </a:r>
          </a:p>
          <a:p>
            <a:endParaRPr lang="en-US" dirty="0"/>
          </a:p>
          <a:p>
            <a:pPr>
              <a:buFont typeface="Wingdings" pitchFamily="2" charset="2"/>
              <a:buChar char="Ø"/>
            </a:pPr>
            <a:r>
              <a:rPr lang="en-US" dirty="0"/>
              <a:t>How many operations are performed ¡n this function if the list has ten elements? If ¡t has 100,000 elements?</a:t>
            </a:r>
          </a:p>
          <a:p>
            <a:pPr lvl="2">
              <a:buFont typeface="Wingdings" pitchFamily="2" charset="2"/>
              <a:buChar char="§"/>
            </a:pPr>
            <a:r>
              <a:rPr lang="en-US" dirty="0"/>
              <a:t>Always 2 operations performed</a:t>
            </a:r>
          </a:p>
          <a:p>
            <a:pPr lvl="2">
              <a:buFont typeface="Wingdings" pitchFamily="2" charset="2"/>
              <a:buChar char="§"/>
            </a:pPr>
            <a:r>
              <a:rPr lang="en-US" dirty="0"/>
              <a:t>Does not depend on the input size</a:t>
            </a:r>
          </a:p>
        </p:txBody>
      </p:sp>
      <p:sp>
        <p:nvSpPr>
          <p:cNvPr id="2" name="Title 1"/>
          <p:cNvSpPr>
            <a:spLocks noGrp="1"/>
          </p:cNvSpPr>
          <p:nvPr>
            <p:ph type="title"/>
          </p:nvPr>
        </p:nvSpPr>
        <p:spPr>
          <a:xfrm>
            <a:off x="76200" y="411162"/>
            <a:ext cx="8229600" cy="731838"/>
          </a:xfrm>
        </p:spPr>
        <p:txBody>
          <a:bodyPr>
            <a:normAutofit fontScale="90000"/>
          </a:bodyPr>
          <a:lstStyle/>
          <a:p>
            <a:r>
              <a:rPr lang="en-US" b="1" dirty="0"/>
              <a:t>Example: </a:t>
            </a:r>
            <a:r>
              <a:rPr lang="en-US" b="1" dirty="0">
                <a:solidFill>
                  <a:srgbClr val="FF0000"/>
                </a:solidFill>
              </a:rPr>
              <a:t>Constant Running Time</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82620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686800" cy="5791200"/>
          </a:xfrm>
        </p:spPr>
        <p:txBody>
          <a:bodyPr>
            <a:normAutofit fontScale="92500" lnSpcReduction="10000"/>
          </a:bodyPr>
          <a:lstStyle/>
          <a:p>
            <a:pPr marL="0" indent="0">
              <a:buNone/>
            </a:pPr>
            <a:r>
              <a:rPr lang="en-US" dirty="0"/>
              <a:t>function </a:t>
            </a:r>
            <a:r>
              <a:rPr lang="en-US" dirty="0" err="1"/>
              <a:t>argmax</a:t>
            </a:r>
            <a:r>
              <a:rPr lang="en-US" dirty="0"/>
              <a:t>(array):</a:t>
            </a:r>
          </a:p>
          <a:p>
            <a:pPr marL="0" indent="0">
              <a:buNone/>
            </a:pPr>
            <a:r>
              <a:rPr lang="en-US" dirty="0"/>
              <a:t>				// Input: an array</a:t>
            </a:r>
          </a:p>
          <a:p>
            <a:pPr marL="0" indent="0">
              <a:buNone/>
            </a:pPr>
            <a:r>
              <a:rPr lang="en-US" dirty="0"/>
              <a:t>				// Output: the index of the maximum 					value</a:t>
            </a:r>
          </a:p>
          <a:p>
            <a:pPr marL="0" indent="0">
              <a:buNone/>
            </a:pPr>
            <a:r>
              <a:rPr lang="en-US" dirty="0"/>
              <a:t>index = O 	// assignment, 1 op</a:t>
            </a:r>
          </a:p>
          <a:p>
            <a:pPr marL="0" indent="0">
              <a:buNone/>
            </a:pPr>
            <a:r>
              <a:rPr lang="en-US" dirty="0"/>
              <a:t>for i in [1, </a:t>
            </a:r>
            <a:r>
              <a:rPr lang="en-US" dirty="0" err="1"/>
              <a:t>array.length</a:t>
            </a:r>
            <a:r>
              <a:rPr lang="en-US" dirty="0"/>
              <a:t>): 	// 1 op per loop</a:t>
            </a:r>
          </a:p>
          <a:p>
            <a:pPr marL="0" indent="0">
              <a:buNone/>
            </a:pPr>
            <a:r>
              <a:rPr lang="en-US" dirty="0"/>
              <a:t>if array[i] &gt; array[index]: 	// 3 ops per loop</a:t>
            </a:r>
          </a:p>
          <a:p>
            <a:pPr marL="0" indent="0">
              <a:buNone/>
            </a:pPr>
            <a:r>
              <a:rPr lang="en-US" dirty="0"/>
              <a:t>index = i 			// 1 op per loop, sometimes</a:t>
            </a:r>
          </a:p>
          <a:p>
            <a:pPr marL="0" indent="0">
              <a:buNone/>
            </a:pPr>
            <a:r>
              <a:rPr lang="en-US" dirty="0"/>
              <a:t>return index 			// 1 op</a:t>
            </a:r>
          </a:p>
          <a:p>
            <a:pPr marL="0" indent="0">
              <a:buNone/>
            </a:pPr>
            <a:endParaRPr lang="en-US" dirty="0"/>
          </a:p>
          <a:p>
            <a:pPr>
              <a:buFont typeface="Wingdings" pitchFamily="2" charset="2"/>
              <a:buChar char="Ø"/>
            </a:pPr>
            <a:r>
              <a:rPr lang="en-US" dirty="0"/>
              <a:t>How many operations if the list has ten elements? 100,000</a:t>
            </a:r>
          </a:p>
          <a:p>
            <a:pPr marL="0" indent="0">
              <a:buNone/>
            </a:pPr>
            <a:r>
              <a:rPr lang="en-US" dirty="0"/>
              <a:t>elements?</a:t>
            </a:r>
          </a:p>
          <a:p>
            <a:pPr lvl="1">
              <a:buFont typeface="Wingdings" pitchFamily="2" charset="2"/>
              <a:buChar char="§"/>
            </a:pPr>
            <a:r>
              <a:rPr lang="en-US" dirty="0"/>
              <a:t>Varies proportional to the size of the input list: 5n + 2.</a:t>
            </a:r>
          </a:p>
          <a:p>
            <a:pPr lvl="1">
              <a:buFont typeface="Wingdings" pitchFamily="2" charset="2"/>
              <a:buChar char="§"/>
            </a:pPr>
            <a:r>
              <a:rPr lang="en-US" dirty="0"/>
              <a:t>We’ll be in the for loop longer and longer as the input list grows.</a:t>
            </a:r>
          </a:p>
          <a:p>
            <a:pPr lvl="1">
              <a:buFont typeface="Wingdings" pitchFamily="2" charset="2"/>
              <a:buChar char="§"/>
            </a:pPr>
            <a:r>
              <a:rPr lang="en-US" dirty="0"/>
              <a:t>If we were to plot, the runtime would increase linearly.</a:t>
            </a:r>
          </a:p>
        </p:txBody>
      </p:sp>
      <p:sp>
        <p:nvSpPr>
          <p:cNvPr id="2" name="Title 1"/>
          <p:cNvSpPr>
            <a:spLocks noGrp="1"/>
          </p:cNvSpPr>
          <p:nvPr>
            <p:ph type="title"/>
          </p:nvPr>
        </p:nvSpPr>
        <p:spPr>
          <a:xfrm>
            <a:off x="152400" y="258762"/>
            <a:ext cx="8229600" cy="808038"/>
          </a:xfrm>
        </p:spPr>
        <p:txBody>
          <a:bodyPr>
            <a:normAutofit/>
          </a:bodyPr>
          <a:lstStyle/>
          <a:p>
            <a:r>
              <a:rPr lang="en-US" dirty="0"/>
              <a:t>Example: </a:t>
            </a:r>
            <a:r>
              <a:rPr lang="en-US" dirty="0">
                <a:solidFill>
                  <a:srgbClr val="FF0000"/>
                </a:solidFill>
              </a:rPr>
              <a:t>Linear Running Time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241761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
                                            <p:txEl>
                                              <p:pRg st="11" end="11"/>
                                            </p:txEl>
                                          </p:spTgt>
                                        </p:tgtEl>
                                        <p:attrNameLst>
                                          <p:attrName>style.visibility</p:attrName>
                                        </p:attrNameLst>
                                      </p:cBhvr>
                                      <p:to>
                                        <p:strVal val="visible"/>
                                      </p:to>
                                    </p:set>
                                    <p:anim calcmode="lin" valueType="num">
                                      <p:cBhvr additive="base">
                                        <p:cTn id="6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3">
                                            <p:txEl>
                                              <p:pRg st="12" end="12"/>
                                            </p:txEl>
                                          </p:spTgt>
                                        </p:tgtEl>
                                        <p:attrNameLst>
                                          <p:attrName>style.visibility</p:attrName>
                                        </p:attrNameLst>
                                      </p:cBhvr>
                                      <p:to>
                                        <p:strVal val="visible"/>
                                      </p:to>
                                    </p:set>
                                    <p:anim calcmode="lin" valueType="num">
                                      <p:cBhvr additive="base">
                                        <p:cTn id="6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
                                            <p:txEl>
                                              <p:pRg st="13" end="13"/>
                                            </p:txEl>
                                          </p:spTgt>
                                        </p:tgtEl>
                                        <p:attrNameLst>
                                          <p:attrName>style.visibility</p:attrName>
                                        </p:attrNameLst>
                                      </p:cBhvr>
                                      <p:to>
                                        <p:strVal val="visible"/>
                                      </p:to>
                                    </p:set>
                                    <p:anim calcmode="lin" valueType="num">
                                      <p:cBhvr additive="base">
                                        <p:cTn id="7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911045" cy="5865222"/>
          </a:xfrm>
        </p:spPr>
        <p:txBody>
          <a:bodyPr>
            <a:normAutofit fontScale="77500" lnSpcReduction="20000"/>
          </a:bodyPr>
          <a:lstStyle/>
          <a:p>
            <a:pPr marL="0" indent="0">
              <a:buNone/>
            </a:pPr>
            <a:r>
              <a:rPr lang="en-US" dirty="0"/>
              <a:t>function </a:t>
            </a:r>
            <a:r>
              <a:rPr lang="en-US" dirty="0" err="1"/>
              <a:t>possible_products</a:t>
            </a:r>
            <a:r>
              <a:rPr lang="en-US" dirty="0"/>
              <a:t>(array):</a:t>
            </a:r>
          </a:p>
          <a:p>
            <a:pPr marL="0" indent="0">
              <a:buNone/>
            </a:pPr>
            <a:r>
              <a:rPr lang="en-US" dirty="0"/>
              <a:t>					// Input: an array</a:t>
            </a:r>
          </a:p>
          <a:p>
            <a:pPr marL="0" indent="0">
              <a:buNone/>
            </a:pPr>
            <a:r>
              <a:rPr lang="en-US" dirty="0"/>
              <a:t>					// Output: a list of all possible products</a:t>
            </a:r>
          </a:p>
          <a:p>
            <a:pPr marL="0" indent="0">
              <a:buNone/>
            </a:pPr>
            <a:r>
              <a:rPr lang="en-US" dirty="0"/>
              <a:t>					// between any two elements in the list</a:t>
            </a:r>
          </a:p>
          <a:p>
            <a:pPr marL="0" indent="0">
              <a:buNone/>
            </a:pPr>
            <a:r>
              <a:rPr lang="en-US" dirty="0"/>
              <a:t>products = [] 				// make an empty list, 1 op</a:t>
            </a:r>
          </a:p>
          <a:p>
            <a:pPr marL="0" indent="0">
              <a:buNone/>
            </a:pPr>
            <a:r>
              <a:rPr lang="en-US" dirty="0"/>
              <a:t>for i in [0, </a:t>
            </a:r>
            <a:r>
              <a:rPr lang="en-US" dirty="0" err="1"/>
              <a:t>array.length</a:t>
            </a:r>
            <a:r>
              <a:rPr lang="en-US" dirty="0"/>
              <a:t>):			// 1 op per loop</a:t>
            </a:r>
          </a:p>
          <a:p>
            <a:pPr marL="0" indent="0">
              <a:buNone/>
            </a:pPr>
            <a:r>
              <a:rPr lang="en-US" dirty="0"/>
              <a:t>for j in [0, </a:t>
            </a:r>
            <a:r>
              <a:rPr lang="en-US" dirty="0" err="1"/>
              <a:t>array.length</a:t>
            </a:r>
            <a:r>
              <a:rPr lang="en-US" dirty="0"/>
              <a:t>): 			// 1 op per loop</a:t>
            </a:r>
          </a:p>
          <a:p>
            <a:pPr marL="0" indent="0">
              <a:buNone/>
            </a:pPr>
            <a:r>
              <a:rPr lang="en-US" dirty="0" err="1"/>
              <a:t>products.append</a:t>
            </a:r>
            <a:r>
              <a:rPr lang="en-US" dirty="0"/>
              <a:t>(array[i] * array[j])		// 4 ops per </a:t>
            </a:r>
            <a:r>
              <a:rPr lang="en-US" dirty="0" err="1"/>
              <a:t>per</a:t>
            </a:r>
            <a:r>
              <a:rPr lang="en-US" dirty="0"/>
              <a:t> loop</a:t>
            </a:r>
          </a:p>
          <a:p>
            <a:pPr marL="0" indent="0">
              <a:buNone/>
            </a:pPr>
            <a:r>
              <a:rPr lang="en-US" dirty="0"/>
              <a:t>return products 				// 1 op</a:t>
            </a:r>
          </a:p>
          <a:p>
            <a:pPr marL="0" indent="0">
              <a:buNone/>
            </a:pPr>
            <a:endParaRPr lang="en-US" dirty="0"/>
          </a:p>
          <a:p>
            <a:pPr marL="0" indent="0">
              <a:buNone/>
            </a:pPr>
            <a:r>
              <a:rPr lang="en-US" dirty="0"/>
              <a:t>Requires about 5n2 + n + 2 operations (okay to approximate!)</a:t>
            </a:r>
          </a:p>
          <a:p>
            <a:pPr>
              <a:buFont typeface="Wingdings" pitchFamily="2" charset="2"/>
              <a:buChar char="§"/>
            </a:pPr>
            <a:r>
              <a:rPr lang="en-US" dirty="0"/>
              <a:t>If we were to plot this, the number of operations executed grows </a:t>
            </a:r>
            <a:r>
              <a:rPr lang="en-US" dirty="0" err="1"/>
              <a:t>quadratically</a:t>
            </a:r>
            <a:r>
              <a:rPr lang="en-US" dirty="0"/>
              <a:t>!</a:t>
            </a:r>
          </a:p>
          <a:p>
            <a:pPr marL="0" indent="0">
              <a:buNone/>
            </a:pPr>
            <a:endParaRPr lang="en-US" dirty="0"/>
          </a:p>
          <a:p>
            <a:pPr marL="0" indent="0">
              <a:buNone/>
            </a:pPr>
            <a:r>
              <a:rPr lang="en-US" dirty="0"/>
              <a:t>Consider adding one element to the list: the added element must be multiplied with every other element in the list.</a:t>
            </a:r>
          </a:p>
          <a:p>
            <a:pPr marL="0" indent="0">
              <a:buNone/>
            </a:pPr>
            <a:endParaRPr lang="en-US" dirty="0"/>
          </a:p>
          <a:p>
            <a:pPr marL="0" indent="0">
              <a:buNone/>
            </a:pPr>
            <a:r>
              <a:rPr lang="en-US" dirty="0"/>
              <a:t>Notice that the linear algorithm on the previous slide had only one for loop, while this quadratic one has two for loops, nested. What would be the highest-degree term (in number of operations) if there were three nested loops?</a:t>
            </a:r>
          </a:p>
        </p:txBody>
      </p:sp>
      <p:sp>
        <p:nvSpPr>
          <p:cNvPr id="2" name="Title 1"/>
          <p:cNvSpPr>
            <a:spLocks noGrp="1"/>
          </p:cNvSpPr>
          <p:nvPr>
            <p:ph type="title"/>
          </p:nvPr>
        </p:nvSpPr>
        <p:spPr>
          <a:xfrm>
            <a:off x="228600" y="334962"/>
            <a:ext cx="8229600" cy="808038"/>
          </a:xfrm>
        </p:spPr>
        <p:txBody>
          <a:bodyPr>
            <a:normAutofit/>
          </a:bodyPr>
          <a:lstStyle/>
          <a:p>
            <a:r>
              <a:rPr lang="en-US" dirty="0"/>
              <a:t>Example: </a:t>
            </a:r>
            <a:r>
              <a:rPr lang="en-US" dirty="0">
                <a:solidFill>
                  <a:srgbClr val="FF0000"/>
                </a:solidFill>
              </a:rPr>
              <a:t>Quadratic Running Time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981163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noChangeArrowheads="1"/>
          </p:cNvSpPr>
          <p:nvPr>
            <p:ph idx="1"/>
          </p:nvPr>
        </p:nvSpPr>
        <p:spPr>
          <a:xfrm>
            <a:off x="228600" y="2675467"/>
            <a:ext cx="8610599" cy="3450696"/>
          </a:xfrm>
        </p:spPr>
        <p:txBody>
          <a:bodyPr/>
          <a:lstStyle/>
          <a:p>
            <a:pPr>
              <a:buFont typeface="Wingdings" pitchFamily="2" charset="2"/>
              <a:buChar char="§"/>
            </a:pPr>
            <a:r>
              <a:rPr lang="en-US" dirty="0"/>
              <a:t>2 Test (N-1)  				20%</a:t>
            </a:r>
          </a:p>
          <a:p>
            <a:pPr>
              <a:buFont typeface="Wingdings" pitchFamily="2" charset="2"/>
              <a:buChar char="§"/>
            </a:pPr>
            <a:r>
              <a:rPr lang="en-US" dirty="0"/>
              <a:t>Midterm Exam			20%</a:t>
            </a:r>
          </a:p>
          <a:p>
            <a:pPr>
              <a:buFont typeface="Wingdings" pitchFamily="2" charset="2"/>
              <a:buChar char="§"/>
            </a:pPr>
            <a:r>
              <a:rPr lang="en-US" dirty="0"/>
              <a:t>Project				20%</a:t>
            </a:r>
          </a:p>
          <a:p>
            <a:pPr>
              <a:buFont typeface="Wingdings" pitchFamily="2" charset="2"/>
              <a:buChar char="§"/>
            </a:pPr>
            <a:r>
              <a:rPr lang="en-US" dirty="0"/>
              <a:t>Final Exam				40%            </a:t>
            </a:r>
          </a:p>
          <a:p>
            <a:pPr>
              <a:buFont typeface="Wingdings" pitchFamily="2" charset="2"/>
              <a:buChar char="§"/>
            </a:pPr>
            <a:r>
              <a:rPr lang="en-US" dirty="0"/>
              <a:t>Total					100%</a:t>
            </a:r>
          </a:p>
          <a:p>
            <a:pPr>
              <a:buFont typeface="Wingdings" pitchFamily="2" charset="2"/>
              <a:buChar char="§"/>
            </a:pPr>
            <a:endParaRPr lang="en-US" dirty="0"/>
          </a:p>
        </p:txBody>
      </p:sp>
      <p:sp>
        <p:nvSpPr>
          <p:cNvPr id="18435" name="Rectangle 2"/>
          <p:cNvSpPr>
            <a:spLocks noGrp="1" noChangeArrowheads="1"/>
          </p:cNvSpPr>
          <p:nvPr>
            <p:ph type="title"/>
          </p:nvPr>
        </p:nvSpPr>
        <p:spPr/>
        <p:txBody>
          <a:bodyPr/>
          <a:lstStyle/>
          <a:p>
            <a:r>
              <a:rPr lang="en-US" dirty="0"/>
              <a:t>Grading</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106121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animEffect transition="in" filter="fade">
                                      <p:cBhvr>
                                        <p:cTn id="7" dur="1000"/>
                                        <p:tgtEl>
                                          <p:spTgt spid="18436">
                                            <p:txEl>
                                              <p:pRg st="0" end="0"/>
                                            </p:txEl>
                                          </p:spTgt>
                                        </p:tgtEl>
                                      </p:cBhvr>
                                    </p:animEffect>
                                    <p:anim calcmode="lin" valueType="num">
                                      <p:cBhvr>
                                        <p:cTn id="8" dur="1000" fill="hold"/>
                                        <p:tgtEl>
                                          <p:spTgt spid="1843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43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8436">
                                            <p:txEl>
                                              <p:pRg st="1" end="1"/>
                                            </p:txEl>
                                          </p:spTgt>
                                        </p:tgtEl>
                                        <p:attrNameLst>
                                          <p:attrName>style.visibility</p:attrName>
                                        </p:attrNameLst>
                                      </p:cBhvr>
                                      <p:to>
                                        <p:strVal val="visible"/>
                                      </p:to>
                                    </p:set>
                                    <p:animEffect transition="in" filter="fade">
                                      <p:cBhvr>
                                        <p:cTn id="14" dur="1000"/>
                                        <p:tgtEl>
                                          <p:spTgt spid="18436">
                                            <p:txEl>
                                              <p:pRg st="1" end="1"/>
                                            </p:txEl>
                                          </p:spTgt>
                                        </p:tgtEl>
                                      </p:cBhvr>
                                    </p:animEffect>
                                    <p:anim calcmode="lin" valueType="num">
                                      <p:cBhvr>
                                        <p:cTn id="15" dur="1000" fill="hold"/>
                                        <p:tgtEl>
                                          <p:spTgt spid="1843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843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8436">
                                            <p:txEl>
                                              <p:pRg st="2" end="2"/>
                                            </p:txEl>
                                          </p:spTgt>
                                        </p:tgtEl>
                                        <p:attrNameLst>
                                          <p:attrName>style.visibility</p:attrName>
                                        </p:attrNameLst>
                                      </p:cBhvr>
                                      <p:to>
                                        <p:strVal val="visible"/>
                                      </p:to>
                                    </p:set>
                                    <p:animEffect transition="in" filter="fade">
                                      <p:cBhvr>
                                        <p:cTn id="21" dur="1000"/>
                                        <p:tgtEl>
                                          <p:spTgt spid="18436">
                                            <p:txEl>
                                              <p:pRg st="2" end="2"/>
                                            </p:txEl>
                                          </p:spTgt>
                                        </p:tgtEl>
                                      </p:cBhvr>
                                    </p:animEffect>
                                    <p:anim calcmode="lin" valueType="num">
                                      <p:cBhvr>
                                        <p:cTn id="22" dur="1000" fill="hold"/>
                                        <p:tgtEl>
                                          <p:spTgt spid="1843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843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8436">
                                            <p:txEl>
                                              <p:pRg st="3" end="3"/>
                                            </p:txEl>
                                          </p:spTgt>
                                        </p:tgtEl>
                                        <p:attrNameLst>
                                          <p:attrName>style.visibility</p:attrName>
                                        </p:attrNameLst>
                                      </p:cBhvr>
                                      <p:to>
                                        <p:strVal val="visible"/>
                                      </p:to>
                                    </p:set>
                                    <p:animEffect transition="in" filter="fade">
                                      <p:cBhvr>
                                        <p:cTn id="28" dur="1000"/>
                                        <p:tgtEl>
                                          <p:spTgt spid="18436">
                                            <p:txEl>
                                              <p:pRg st="3" end="3"/>
                                            </p:txEl>
                                          </p:spTgt>
                                        </p:tgtEl>
                                      </p:cBhvr>
                                    </p:animEffect>
                                    <p:anim calcmode="lin" valueType="num">
                                      <p:cBhvr>
                                        <p:cTn id="29" dur="1000" fill="hold"/>
                                        <p:tgtEl>
                                          <p:spTgt spid="1843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843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8436">
                                            <p:txEl>
                                              <p:pRg st="4" end="4"/>
                                            </p:txEl>
                                          </p:spTgt>
                                        </p:tgtEl>
                                        <p:attrNameLst>
                                          <p:attrName>style.visibility</p:attrName>
                                        </p:attrNameLst>
                                      </p:cBhvr>
                                      <p:to>
                                        <p:strVal val="visible"/>
                                      </p:to>
                                    </p:set>
                                    <p:animEffect transition="in" filter="fade">
                                      <p:cBhvr>
                                        <p:cTn id="35" dur="1000"/>
                                        <p:tgtEl>
                                          <p:spTgt spid="18436">
                                            <p:txEl>
                                              <p:pRg st="4" end="4"/>
                                            </p:txEl>
                                          </p:spTgt>
                                        </p:tgtEl>
                                      </p:cBhvr>
                                    </p:animEffect>
                                    <p:anim calcmode="lin" valueType="num">
                                      <p:cBhvr>
                                        <p:cTn id="36" dur="1000" fill="hold"/>
                                        <p:tgtEl>
                                          <p:spTgt spid="1843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843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52154"/>
            <a:ext cx="8617131" cy="5863046"/>
          </a:xfrm>
        </p:spPr>
        <p:txBody>
          <a:bodyPr>
            <a:normAutofit fontScale="92500" lnSpcReduction="10000"/>
          </a:bodyPr>
          <a:lstStyle/>
          <a:p>
            <a:pPr marL="0" indent="0">
              <a:buNone/>
            </a:pPr>
            <a:endParaRPr lang="en-US" dirty="0"/>
          </a:p>
          <a:p>
            <a:pPr marL="0" indent="0">
              <a:buNone/>
            </a:pPr>
            <a:r>
              <a:rPr lang="en-US" dirty="0"/>
              <a:t>0, 1, 1, 2, 3, 5, 8, 13, 21, 34, ...</a:t>
            </a:r>
          </a:p>
          <a:p>
            <a:pPr>
              <a:buFont typeface="Wingdings" pitchFamily="2" charset="2"/>
              <a:buChar char="Ø"/>
            </a:pPr>
            <a:r>
              <a:rPr lang="en-US" dirty="0"/>
              <a:t>The Fibonacci sequence is usually defined by the following recurrence relation:</a:t>
            </a:r>
          </a:p>
          <a:p>
            <a:pPr marL="0" indent="0">
              <a:buNone/>
            </a:pPr>
            <a:r>
              <a:rPr lang="en-US" dirty="0"/>
              <a:t>	F0=O,F1=1</a:t>
            </a:r>
          </a:p>
          <a:p>
            <a:pPr marL="0" indent="0">
              <a:buNone/>
            </a:pPr>
            <a:r>
              <a:rPr lang="en-US" dirty="0"/>
              <a:t>	F1 = F11 + F12</a:t>
            </a:r>
          </a:p>
          <a:p>
            <a:pPr marL="0" indent="0">
              <a:buNone/>
            </a:pPr>
            <a:endParaRPr lang="en-US" dirty="0"/>
          </a:p>
          <a:p>
            <a:pPr>
              <a:buFont typeface="Wingdings" pitchFamily="2" charset="2"/>
              <a:buChar char="Ø"/>
            </a:pPr>
            <a:r>
              <a:rPr lang="en-US" dirty="0"/>
              <a:t>This lends itself very well to a recursive function for finding the nth Fibonacci number</a:t>
            </a:r>
          </a:p>
          <a:p>
            <a:pPr marL="0" indent="0">
              <a:buNone/>
            </a:pPr>
            <a:r>
              <a:rPr lang="en-US" dirty="0"/>
              <a:t>	function fib(n):</a:t>
            </a:r>
          </a:p>
          <a:p>
            <a:pPr marL="0" indent="0">
              <a:buNone/>
            </a:pPr>
            <a:r>
              <a:rPr lang="en-US" dirty="0"/>
              <a:t>	if n = 0:</a:t>
            </a:r>
          </a:p>
          <a:p>
            <a:pPr marL="0" indent="0">
              <a:buNone/>
            </a:pPr>
            <a:r>
              <a:rPr lang="en-US" dirty="0"/>
              <a:t>	return 0</a:t>
            </a:r>
          </a:p>
          <a:p>
            <a:pPr marL="0" indent="0">
              <a:buNone/>
            </a:pPr>
            <a:r>
              <a:rPr lang="en-US" dirty="0"/>
              <a:t>	if n = 1:</a:t>
            </a:r>
          </a:p>
          <a:p>
            <a:pPr marL="0" indent="0">
              <a:buNone/>
            </a:pPr>
            <a:r>
              <a:rPr lang="en-US" dirty="0"/>
              <a:t>	return 1</a:t>
            </a:r>
          </a:p>
          <a:p>
            <a:pPr marL="0" indent="0">
              <a:buNone/>
            </a:pPr>
            <a:r>
              <a:rPr lang="en-US" dirty="0"/>
              <a:t>	return fib(n-1) + fib(n-2)</a:t>
            </a:r>
          </a:p>
        </p:txBody>
      </p:sp>
      <p:sp>
        <p:nvSpPr>
          <p:cNvPr id="2" name="Title 1"/>
          <p:cNvSpPr>
            <a:spLocks noGrp="1"/>
          </p:cNvSpPr>
          <p:nvPr>
            <p:ph type="title"/>
          </p:nvPr>
        </p:nvSpPr>
        <p:spPr>
          <a:xfrm>
            <a:off x="76200" y="411162"/>
            <a:ext cx="8229600" cy="731838"/>
          </a:xfrm>
        </p:spPr>
        <p:txBody>
          <a:bodyPr>
            <a:normAutofit fontScale="90000"/>
          </a:bodyPr>
          <a:lstStyle/>
          <a:p>
            <a:r>
              <a:rPr lang="en-US" b="1" dirty="0"/>
              <a:t>Fibonacci: Recursive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133537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 calcmode="lin" valueType="num">
                                      <p:cBhvr additive="base">
                                        <p:cTn id="6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Clipping"/>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2044339"/>
            <a:ext cx="6781796" cy="4172154"/>
          </a:xfrm>
        </p:spPr>
      </p:pic>
      <p:sp>
        <p:nvSpPr>
          <p:cNvPr id="4" name="Title 1"/>
          <p:cNvSpPr>
            <a:spLocks noGrp="1"/>
          </p:cNvSpPr>
          <p:nvPr>
            <p:ph type="title"/>
          </p:nvPr>
        </p:nvSpPr>
        <p:spPr>
          <a:xfrm>
            <a:off x="228600" y="334962"/>
            <a:ext cx="8229600" cy="731838"/>
          </a:xfrm>
        </p:spPr>
        <p:txBody>
          <a:bodyPr>
            <a:normAutofit fontScale="90000"/>
          </a:bodyPr>
          <a:lstStyle/>
          <a:p>
            <a:r>
              <a:rPr lang="en-US" b="1" dirty="0"/>
              <a:t>Fibonacci: Recursive</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4083969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idx="1"/>
          </p:nvPr>
        </p:nvSpPr>
        <p:spPr>
          <a:xfrm>
            <a:off x="228600" y="1600200"/>
            <a:ext cx="8686800" cy="4953000"/>
          </a:xfrm>
        </p:spPr>
        <p:txBody>
          <a:bodyPr>
            <a:normAutofit fontScale="92500" lnSpcReduction="20000"/>
          </a:bodyPr>
          <a:lstStyle/>
          <a:p>
            <a:pPr eaLnBrk="1" hangingPunct="1">
              <a:buFont typeface="Wingdings" pitchFamily="2" charset="2"/>
              <a:buChar char="Ø"/>
            </a:pPr>
            <a:endParaRPr lang="en-US" sz="2600" dirty="0"/>
          </a:p>
          <a:p>
            <a:pPr lvl="0" fontAlgn="base">
              <a:spcBef>
                <a:spcPct val="0"/>
              </a:spcBef>
              <a:spcAft>
                <a:spcPct val="0"/>
              </a:spcAft>
              <a:buFont typeface="Wingdings" pitchFamily="2" charset="2"/>
              <a:buChar char="Ø"/>
            </a:pPr>
            <a:r>
              <a:rPr lang="en-US" b="1" i="1" dirty="0">
                <a:latin typeface="Times New Roman" pitchFamily="18" charset="0"/>
                <a:cs typeface="Times New Roman" pitchFamily="18" charset="0"/>
              </a:rPr>
              <a:t>Data</a:t>
            </a:r>
          </a:p>
          <a:p>
            <a:pPr lvl="0" fontAlgn="base">
              <a:spcBef>
                <a:spcPct val="0"/>
              </a:spcBef>
              <a:spcAft>
                <a:spcPct val="0"/>
              </a:spcAft>
              <a:buFont typeface="Wingdings" pitchFamily="2" charset="2"/>
              <a:buChar char="v"/>
            </a:pPr>
            <a:endParaRPr lang="en-US" dirty="0">
              <a:latin typeface="Times New Roman" pitchFamily="18" charset="0"/>
              <a:cs typeface="Times New Roman" pitchFamily="18" charset="0"/>
            </a:endParaRPr>
          </a:p>
          <a:p>
            <a:pPr lvl="1" fontAlgn="base">
              <a:spcBef>
                <a:spcPct val="0"/>
              </a:spcBef>
              <a:spcAft>
                <a:spcPct val="0"/>
              </a:spcAft>
              <a:buFont typeface="Wingdings" pitchFamily="2" charset="2"/>
              <a:buChar char="§"/>
            </a:pPr>
            <a:r>
              <a:rPr lang="en-US" dirty="0">
                <a:latin typeface="Times New Roman" pitchFamily="18" charset="0"/>
                <a:cs typeface="Times New Roman" pitchFamily="18" charset="0"/>
              </a:rPr>
              <a:t>Data are values or a set of values</a:t>
            </a:r>
          </a:p>
          <a:p>
            <a:pPr lvl="1" fontAlgn="base">
              <a:spcBef>
                <a:spcPct val="0"/>
              </a:spcBef>
              <a:spcAft>
                <a:spcPct val="0"/>
              </a:spcAft>
              <a:buFont typeface="Wingdings" pitchFamily="2" charset="2"/>
              <a:buChar char="§"/>
            </a:pPr>
            <a:endParaRPr lang="en-US" dirty="0">
              <a:latin typeface="Times New Roman" pitchFamily="18" charset="0"/>
              <a:cs typeface="Times New Roman" pitchFamily="18" charset="0"/>
            </a:endParaRPr>
          </a:p>
          <a:p>
            <a:pPr lvl="1" fontAlgn="base">
              <a:spcBef>
                <a:spcPct val="0"/>
              </a:spcBef>
              <a:spcAft>
                <a:spcPct val="0"/>
              </a:spcAft>
              <a:buFont typeface="Wingdings" pitchFamily="2" charset="2"/>
              <a:buChar char="§"/>
            </a:pPr>
            <a:r>
              <a:rPr lang="en-US" dirty="0">
                <a:latin typeface="Times New Roman" pitchFamily="18" charset="0"/>
                <a:cs typeface="Times New Roman" pitchFamily="18" charset="0"/>
              </a:rPr>
              <a:t>Data item refers to  single unit of values</a:t>
            </a:r>
          </a:p>
          <a:p>
            <a:pPr lvl="0" fontAlgn="base">
              <a:spcBef>
                <a:spcPct val="0"/>
              </a:spcBef>
              <a:spcAft>
                <a:spcPct val="0"/>
              </a:spcAft>
              <a:buFont typeface="Wingdings" pitchFamily="2" charset="2"/>
              <a:buChar char="v"/>
            </a:pPr>
            <a:endParaRPr lang="en-US" dirty="0">
              <a:latin typeface="Times New Roman" pitchFamily="18" charset="0"/>
              <a:cs typeface="Times New Roman" pitchFamily="18" charset="0"/>
            </a:endParaRPr>
          </a:p>
          <a:p>
            <a:pPr lvl="0" fontAlgn="base">
              <a:spcBef>
                <a:spcPct val="0"/>
              </a:spcBef>
              <a:spcAft>
                <a:spcPct val="0"/>
              </a:spcAft>
              <a:buFont typeface="Wingdings" pitchFamily="2" charset="2"/>
              <a:buChar char="Ø"/>
            </a:pPr>
            <a:r>
              <a:rPr lang="en-US" b="1" dirty="0">
                <a:latin typeface="Times New Roman" pitchFamily="18" charset="0"/>
                <a:cs typeface="Times New Roman" pitchFamily="18" charset="0"/>
              </a:rPr>
              <a:t>Data item</a:t>
            </a:r>
          </a:p>
          <a:p>
            <a:pPr lvl="1" fontAlgn="base">
              <a:spcBef>
                <a:spcPct val="0"/>
              </a:spcBef>
              <a:spcAft>
                <a:spcPct val="0"/>
              </a:spcAft>
              <a:buFont typeface="Wingdings" pitchFamily="2" charset="2"/>
              <a:buChar char="§"/>
            </a:pPr>
            <a:r>
              <a:rPr lang="en-US" dirty="0">
                <a:latin typeface="Times New Roman" pitchFamily="18" charset="0"/>
                <a:cs typeface="Times New Roman" pitchFamily="18" charset="0"/>
              </a:rPr>
              <a:t>Group item :</a:t>
            </a:r>
          </a:p>
          <a:p>
            <a:pPr lvl="2" fontAlgn="base">
              <a:spcBef>
                <a:spcPct val="0"/>
              </a:spcBef>
              <a:spcAft>
                <a:spcPct val="0"/>
              </a:spcAft>
            </a:pPr>
            <a:r>
              <a:rPr lang="en-US" dirty="0">
                <a:latin typeface="Times New Roman" pitchFamily="18" charset="0"/>
                <a:cs typeface="Times New Roman" pitchFamily="18" charset="0"/>
              </a:rPr>
              <a:t>Data item that can be subdivided into sub item.</a:t>
            </a:r>
          </a:p>
          <a:p>
            <a:pPr lvl="2" fontAlgn="base">
              <a:spcBef>
                <a:spcPct val="0"/>
              </a:spcBef>
              <a:spcAft>
                <a:spcPct val="0"/>
              </a:spcAft>
            </a:pPr>
            <a:r>
              <a:rPr lang="en-US" dirty="0">
                <a:latin typeface="Times New Roman" pitchFamily="18" charset="0"/>
                <a:cs typeface="Times New Roman" pitchFamily="18" charset="0"/>
              </a:rPr>
              <a:t>Ex Name : First Name, Middle initial and Last Name</a:t>
            </a:r>
          </a:p>
          <a:p>
            <a:pPr lvl="0" fontAlgn="base">
              <a:spcBef>
                <a:spcPct val="0"/>
              </a:spcBef>
              <a:spcAft>
                <a:spcPct val="0"/>
              </a:spcAft>
              <a:buFont typeface="Wingdings" pitchFamily="2" charset="2"/>
              <a:buChar char="v"/>
            </a:pPr>
            <a:endParaRPr lang="en-US" dirty="0">
              <a:latin typeface="Times New Roman" pitchFamily="18" charset="0"/>
              <a:cs typeface="Times New Roman" pitchFamily="18" charset="0"/>
            </a:endParaRPr>
          </a:p>
          <a:p>
            <a:pPr lvl="1" fontAlgn="base">
              <a:spcBef>
                <a:spcPct val="0"/>
              </a:spcBef>
              <a:spcAft>
                <a:spcPct val="0"/>
              </a:spcAft>
              <a:buFont typeface="Wingdings" pitchFamily="2" charset="2"/>
              <a:buChar char="§"/>
            </a:pPr>
            <a:r>
              <a:rPr lang="en-US" dirty="0">
                <a:latin typeface="Times New Roman" pitchFamily="18" charset="0"/>
                <a:cs typeface="Times New Roman" pitchFamily="18" charset="0"/>
              </a:rPr>
              <a:t>Elementary item:</a:t>
            </a:r>
          </a:p>
          <a:p>
            <a:pPr lvl="2" fontAlgn="base">
              <a:spcBef>
                <a:spcPct val="0"/>
              </a:spcBef>
              <a:spcAft>
                <a:spcPct val="0"/>
              </a:spcAft>
            </a:pPr>
            <a:r>
              <a:rPr lang="en-US" dirty="0">
                <a:latin typeface="Times New Roman" pitchFamily="18" charset="0"/>
                <a:cs typeface="Times New Roman" pitchFamily="18" charset="0"/>
              </a:rPr>
              <a:t>Data item that can not be sub divided into sub item </a:t>
            </a:r>
          </a:p>
          <a:p>
            <a:pPr lvl="2" fontAlgn="base">
              <a:spcBef>
                <a:spcPct val="0"/>
              </a:spcBef>
              <a:spcAft>
                <a:spcPct val="0"/>
              </a:spcAft>
            </a:pPr>
            <a:r>
              <a:rPr lang="en-US" dirty="0">
                <a:latin typeface="Times New Roman" pitchFamily="18" charset="0"/>
                <a:cs typeface="Times New Roman" pitchFamily="18" charset="0"/>
              </a:rPr>
              <a:t>Ex :  PAN card number / Bank Pass Book Number is treated as single item</a:t>
            </a:r>
          </a:p>
          <a:p>
            <a:pPr lvl="2" fontAlgn="base">
              <a:spcBef>
                <a:spcPct val="0"/>
              </a:spcBef>
              <a:spcAft>
                <a:spcPct val="0"/>
              </a:spcAft>
            </a:pPr>
            <a:endParaRPr lang="en-US" dirty="0">
              <a:latin typeface="Times New Roman" pitchFamily="18" charset="0"/>
              <a:cs typeface="Times New Roman" pitchFamily="18" charset="0"/>
            </a:endParaRPr>
          </a:p>
          <a:p>
            <a:pPr fontAlgn="base">
              <a:spcBef>
                <a:spcPct val="0"/>
              </a:spcBef>
              <a:spcAft>
                <a:spcPct val="0"/>
              </a:spcAft>
              <a:buFont typeface="Wingdings" pitchFamily="2" charset="2"/>
              <a:buChar char="Ø"/>
            </a:pPr>
            <a:r>
              <a:rPr lang="en-US" dirty="0">
                <a:latin typeface="Times New Roman" pitchFamily="18" charset="0"/>
                <a:cs typeface="Times New Roman" pitchFamily="18" charset="0"/>
              </a:rPr>
              <a:t>Collection of data are frequently organized into a hierarchy of </a:t>
            </a:r>
            <a:r>
              <a:rPr lang="en-US" b="1" dirty="0">
                <a:latin typeface="Times New Roman" pitchFamily="18" charset="0"/>
                <a:cs typeface="Times New Roman" pitchFamily="18" charset="0"/>
              </a:rPr>
              <a:t>fields, records and files</a:t>
            </a:r>
          </a:p>
          <a:p>
            <a:pPr lvl="2" fontAlgn="base">
              <a:spcBef>
                <a:spcPct val="0"/>
              </a:spcBef>
              <a:spcAft>
                <a:spcPct val="0"/>
              </a:spcAft>
            </a:pPr>
            <a:endParaRPr lang="en-US" dirty="0">
              <a:latin typeface="Times New Roman" pitchFamily="18" charset="0"/>
              <a:cs typeface="Times New Roman" pitchFamily="18" charset="0"/>
            </a:endParaRPr>
          </a:p>
        </p:txBody>
      </p:sp>
      <p:sp>
        <p:nvSpPr>
          <p:cNvPr id="5123" name="Rectangle 2"/>
          <p:cNvSpPr>
            <a:spLocks noGrp="1" noChangeArrowheads="1"/>
          </p:cNvSpPr>
          <p:nvPr>
            <p:ph type="title"/>
          </p:nvPr>
        </p:nvSpPr>
        <p:spPr/>
        <p:txBody>
          <a:bodyPr/>
          <a:lstStyle/>
          <a:p>
            <a:pPr eaLnBrk="1" hangingPunct="1"/>
            <a:r>
              <a:rPr lang="en-US"/>
              <a:t>Introduction to Data Structures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37217971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en-US" dirty="0"/>
              <a:t>Data Structures</a:t>
            </a:r>
          </a:p>
        </p:txBody>
      </p:sp>
      <p:sp>
        <p:nvSpPr>
          <p:cNvPr id="377859" name="Rectangle 3"/>
          <p:cNvSpPr>
            <a:spLocks noGrp="1" noChangeArrowheads="1"/>
          </p:cNvSpPr>
          <p:nvPr>
            <p:ph type="body" sz="half" idx="1"/>
          </p:nvPr>
        </p:nvSpPr>
        <p:spPr>
          <a:xfrm>
            <a:off x="228600" y="1828800"/>
            <a:ext cx="8686800" cy="2362200"/>
          </a:xfrm>
        </p:spPr>
        <p:txBody>
          <a:bodyPr>
            <a:normAutofit fontScale="77500" lnSpcReduction="20000"/>
          </a:bodyPr>
          <a:lstStyle/>
          <a:p>
            <a:pPr eaLnBrk="0" hangingPunct="0">
              <a:buFont typeface="Wingdings" pitchFamily="2" charset="2"/>
              <a:buChar char="Ø"/>
            </a:pPr>
            <a:r>
              <a:rPr lang="en-US" b="1" dirty="0">
                <a:latin typeface="Times New Roman" pitchFamily="18" charset="0"/>
                <a:cs typeface="Times New Roman" pitchFamily="18" charset="0"/>
              </a:rPr>
              <a:t>Field</a:t>
            </a:r>
            <a:r>
              <a:rPr lang="en-US" dirty="0">
                <a:latin typeface="Times New Roman" pitchFamily="18" charset="0"/>
                <a:cs typeface="Times New Roman" pitchFamily="18" charset="0"/>
              </a:rPr>
              <a:t>  </a:t>
            </a:r>
          </a:p>
          <a:p>
            <a:pPr lvl="1" eaLnBrk="0" hangingPunct="0">
              <a:buFont typeface="Wingdings" pitchFamily="2" charset="2"/>
              <a:buChar char="§"/>
            </a:pPr>
            <a:r>
              <a:rPr lang="en-US" dirty="0">
                <a:latin typeface="Times New Roman" pitchFamily="18" charset="0"/>
                <a:cs typeface="Times New Roman" pitchFamily="18" charset="0"/>
              </a:rPr>
              <a:t>is a single elementary unit of information representing an attribute of an entity</a:t>
            </a:r>
          </a:p>
          <a:p>
            <a:pPr eaLnBrk="0" hangingPunct="0">
              <a:buFont typeface="Wingdings" pitchFamily="2" charset="2"/>
              <a:buChar char="v"/>
            </a:pPr>
            <a:endParaRPr lang="en-US" b="1" dirty="0">
              <a:latin typeface="Times New Roman" pitchFamily="18" charset="0"/>
              <a:cs typeface="Times New Roman" pitchFamily="18" charset="0"/>
            </a:endParaRPr>
          </a:p>
          <a:p>
            <a:pPr eaLnBrk="0" hangingPunct="0">
              <a:buFont typeface="Wingdings" pitchFamily="2" charset="2"/>
              <a:buChar char="Ø"/>
            </a:pPr>
            <a:r>
              <a:rPr lang="en-US" b="1" dirty="0">
                <a:latin typeface="Times New Roman" pitchFamily="18" charset="0"/>
                <a:cs typeface="Times New Roman" pitchFamily="18" charset="0"/>
              </a:rPr>
              <a:t>Record</a:t>
            </a:r>
            <a:r>
              <a:rPr lang="en-US" dirty="0">
                <a:latin typeface="Times New Roman" pitchFamily="18" charset="0"/>
                <a:cs typeface="Times New Roman" pitchFamily="18" charset="0"/>
              </a:rPr>
              <a:t> </a:t>
            </a:r>
          </a:p>
          <a:p>
            <a:pPr lvl="1" eaLnBrk="0" hangingPunct="0">
              <a:buFont typeface="Wingdings" pitchFamily="2" charset="2"/>
              <a:buChar char="§"/>
            </a:pPr>
            <a:r>
              <a:rPr lang="en-US" dirty="0">
                <a:latin typeface="Times New Roman" pitchFamily="18" charset="0"/>
                <a:cs typeface="Times New Roman" pitchFamily="18" charset="0"/>
              </a:rPr>
              <a:t>is the collection of field values of a given entity</a:t>
            </a:r>
          </a:p>
          <a:p>
            <a:pPr eaLnBrk="0" hangingPunct="0">
              <a:buFont typeface="Wingdings" pitchFamily="2" charset="2"/>
              <a:buChar char="v"/>
            </a:pPr>
            <a:endParaRPr lang="en-US" b="1" dirty="0">
              <a:latin typeface="Times New Roman" pitchFamily="18" charset="0"/>
              <a:cs typeface="Times New Roman" pitchFamily="18" charset="0"/>
            </a:endParaRPr>
          </a:p>
          <a:p>
            <a:pPr eaLnBrk="0" hangingPunct="0">
              <a:buFont typeface="Wingdings" pitchFamily="2" charset="2"/>
              <a:buChar char="Ø"/>
            </a:pPr>
            <a:r>
              <a:rPr lang="en-US" b="1" dirty="0">
                <a:latin typeface="Times New Roman" pitchFamily="18" charset="0"/>
                <a:cs typeface="Times New Roman" pitchFamily="18" charset="0"/>
              </a:rPr>
              <a:t>File</a:t>
            </a:r>
            <a:r>
              <a:rPr lang="en-US" dirty="0">
                <a:latin typeface="Times New Roman" pitchFamily="18" charset="0"/>
                <a:cs typeface="Times New Roman" pitchFamily="18" charset="0"/>
              </a:rPr>
              <a:t> </a:t>
            </a:r>
          </a:p>
          <a:p>
            <a:pPr lvl="1" eaLnBrk="0" hangingPunct="0">
              <a:buFont typeface="Wingdings" pitchFamily="2" charset="2"/>
              <a:buChar char="§"/>
            </a:pPr>
            <a:r>
              <a:rPr lang="en-US" dirty="0">
                <a:latin typeface="Times New Roman" pitchFamily="18" charset="0"/>
                <a:cs typeface="Times New Roman" pitchFamily="18" charset="0"/>
              </a:rPr>
              <a:t>is the collection of records of the entities in a given entity set  </a:t>
            </a:r>
            <a:endParaRPr lang="en-IN" dirty="0">
              <a:latin typeface="Times New Roman" pitchFamily="18" charset="0"/>
              <a:cs typeface="Times New Roman" pitchFamily="18" charset="0"/>
            </a:endParaRPr>
          </a:p>
          <a:p>
            <a:pPr eaLnBrk="0" hangingPunct="0">
              <a:buFont typeface="Wingdings" pitchFamily="2" charset="2"/>
              <a:buChar char="Ø"/>
            </a:pPr>
            <a:endParaRPr lang="en-US" b="1"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0E361195-999C-42BE-9592-A270E43D2B13}" type="slidenum">
              <a:rPr lang="en-US" smtClean="0"/>
              <a:pPr/>
              <a:t>33</a:t>
            </a:fld>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2797954743"/>
              </p:ext>
            </p:extLst>
          </p:nvPr>
        </p:nvGraphicFramePr>
        <p:xfrm>
          <a:off x="838200" y="4114800"/>
          <a:ext cx="7696201" cy="2286000"/>
        </p:xfrm>
        <a:graphic>
          <a:graphicData uri="http://schemas.openxmlformats.org/drawingml/2006/table">
            <a:tbl>
              <a:tblPr firstRow="1" bandRow="1">
                <a:tableStyleId>{5C22544A-7EE6-4342-B048-85BDC9FD1C3A}</a:tableStyleId>
              </a:tblPr>
              <a:tblGrid>
                <a:gridCol w="1158568">
                  <a:extLst>
                    <a:ext uri="{9D8B030D-6E8A-4147-A177-3AD203B41FA5}">
                      <a16:colId xmlns:a16="http://schemas.microsoft.com/office/drawing/2014/main" val="20000"/>
                    </a:ext>
                  </a:extLst>
                </a:gridCol>
                <a:gridCol w="694222">
                  <a:extLst>
                    <a:ext uri="{9D8B030D-6E8A-4147-A177-3AD203B41FA5}">
                      <a16:colId xmlns:a16="http://schemas.microsoft.com/office/drawing/2014/main" val="20001"/>
                    </a:ext>
                  </a:extLst>
                </a:gridCol>
                <a:gridCol w="1068917">
                  <a:extLst>
                    <a:ext uri="{9D8B030D-6E8A-4147-A177-3AD203B41FA5}">
                      <a16:colId xmlns:a16="http://schemas.microsoft.com/office/drawing/2014/main" val="20002"/>
                    </a:ext>
                  </a:extLst>
                </a:gridCol>
                <a:gridCol w="2137833">
                  <a:extLst>
                    <a:ext uri="{9D8B030D-6E8A-4147-A177-3AD203B41FA5}">
                      <a16:colId xmlns:a16="http://schemas.microsoft.com/office/drawing/2014/main" val="20003"/>
                    </a:ext>
                  </a:extLst>
                </a:gridCol>
                <a:gridCol w="2636661">
                  <a:extLst>
                    <a:ext uri="{9D8B030D-6E8A-4147-A177-3AD203B41FA5}">
                      <a16:colId xmlns:a16="http://schemas.microsoft.com/office/drawing/2014/main" val="20004"/>
                    </a:ext>
                  </a:extLst>
                </a:gridCol>
              </a:tblGrid>
              <a:tr h="370840">
                <a:tc>
                  <a:txBody>
                    <a:bodyPr/>
                    <a:lstStyle/>
                    <a:p>
                      <a:r>
                        <a:rPr lang="en-US" sz="2400" b="1" dirty="0">
                          <a:solidFill>
                            <a:schemeClr val="tx1"/>
                          </a:solidFill>
                          <a:latin typeface="Times New Roman" pitchFamily="18" charset="0"/>
                          <a:cs typeface="Times New Roman" pitchFamily="18" charset="0"/>
                        </a:rPr>
                        <a:t>Name</a:t>
                      </a:r>
                      <a:endParaRPr lang="en-IN" sz="2400" b="1" dirty="0">
                        <a:solidFill>
                          <a:schemeClr val="tx1"/>
                        </a:solidFill>
                        <a:latin typeface="Times New Roman" pitchFamily="18" charset="0"/>
                        <a:cs typeface="Times New Roman" pitchFamily="18" charset="0"/>
                      </a:endParaRPr>
                    </a:p>
                  </a:txBody>
                  <a:tcPr/>
                </a:tc>
                <a:tc>
                  <a:txBody>
                    <a:bodyPr/>
                    <a:lstStyle/>
                    <a:p>
                      <a:r>
                        <a:rPr lang="en-US" sz="2400" b="1" dirty="0">
                          <a:solidFill>
                            <a:schemeClr val="tx1"/>
                          </a:solidFill>
                          <a:latin typeface="Times New Roman" pitchFamily="18" charset="0"/>
                          <a:cs typeface="Times New Roman" pitchFamily="18" charset="0"/>
                        </a:rPr>
                        <a:t>Age </a:t>
                      </a:r>
                      <a:endParaRPr lang="en-IN" sz="2400" b="1" dirty="0">
                        <a:solidFill>
                          <a:schemeClr val="tx1"/>
                        </a:solidFill>
                        <a:latin typeface="Times New Roman" pitchFamily="18" charset="0"/>
                        <a:cs typeface="Times New Roman" pitchFamily="18" charset="0"/>
                      </a:endParaRPr>
                    </a:p>
                  </a:txBody>
                  <a:tcPr/>
                </a:tc>
                <a:tc>
                  <a:txBody>
                    <a:bodyPr/>
                    <a:lstStyle/>
                    <a:p>
                      <a:r>
                        <a:rPr lang="en-US" sz="2400" b="1" dirty="0">
                          <a:solidFill>
                            <a:schemeClr val="tx1"/>
                          </a:solidFill>
                          <a:latin typeface="Times New Roman" pitchFamily="18" charset="0"/>
                          <a:cs typeface="Times New Roman" pitchFamily="18" charset="0"/>
                        </a:rPr>
                        <a:t>Sex</a:t>
                      </a:r>
                      <a:endParaRPr lang="en-IN" sz="2400" b="1" dirty="0">
                        <a:solidFill>
                          <a:schemeClr val="tx1"/>
                        </a:solidFill>
                        <a:latin typeface="Times New Roman" pitchFamily="18" charset="0"/>
                        <a:cs typeface="Times New Roman" pitchFamily="18" charset="0"/>
                      </a:endParaRPr>
                    </a:p>
                  </a:txBody>
                  <a:tcPr/>
                </a:tc>
                <a:tc>
                  <a:txBody>
                    <a:bodyPr/>
                    <a:lstStyle/>
                    <a:p>
                      <a:r>
                        <a:rPr lang="en-US" sz="2400" b="1" dirty="0">
                          <a:solidFill>
                            <a:schemeClr val="tx1"/>
                          </a:solidFill>
                          <a:latin typeface="Times New Roman" pitchFamily="18" charset="0"/>
                          <a:cs typeface="Times New Roman" pitchFamily="18" charset="0"/>
                        </a:rPr>
                        <a:t>Roll Number</a:t>
                      </a:r>
                      <a:endParaRPr lang="en-IN" sz="2400" b="1" dirty="0">
                        <a:solidFill>
                          <a:schemeClr val="tx1"/>
                        </a:solidFill>
                        <a:latin typeface="Times New Roman" pitchFamily="18" charset="0"/>
                        <a:cs typeface="Times New Roman" pitchFamily="18" charset="0"/>
                      </a:endParaRPr>
                    </a:p>
                  </a:txBody>
                  <a:tcPr/>
                </a:tc>
                <a:tc>
                  <a:txBody>
                    <a:bodyPr/>
                    <a:lstStyle/>
                    <a:p>
                      <a:r>
                        <a:rPr lang="en-US" sz="2400" b="1" dirty="0">
                          <a:solidFill>
                            <a:schemeClr val="tx1"/>
                          </a:solidFill>
                          <a:latin typeface="Times New Roman" pitchFamily="18" charset="0"/>
                          <a:cs typeface="Times New Roman" pitchFamily="18" charset="0"/>
                        </a:rPr>
                        <a:t>Branch</a:t>
                      </a:r>
                      <a:endParaRPr lang="en-IN" sz="2400" b="1"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r>
                        <a:rPr lang="en-US" sz="2400" b="1" dirty="0">
                          <a:latin typeface="Times New Roman" pitchFamily="18" charset="0"/>
                          <a:cs typeface="Times New Roman" pitchFamily="18" charset="0"/>
                        </a:rPr>
                        <a:t>A</a:t>
                      </a:r>
                      <a:endParaRPr lang="en-IN" sz="2400" b="1" dirty="0">
                        <a:latin typeface="Times New Roman" pitchFamily="18" charset="0"/>
                        <a:cs typeface="Times New Roman" pitchFamily="18" charset="0"/>
                      </a:endParaRPr>
                    </a:p>
                  </a:txBody>
                  <a:tcPr/>
                </a:tc>
                <a:tc>
                  <a:txBody>
                    <a:bodyPr/>
                    <a:lstStyle/>
                    <a:p>
                      <a:r>
                        <a:rPr lang="en-US" sz="2400" b="1" dirty="0">
                          <a:latin typeface="Times New Roman" pitchFamily="18" charset="0"/>
                          <a:cs typeface="Times New Roman" pitchFamily="18" charset="0"/>
                        </a:rPr>
                        <a:t>17</a:t>
                      </a:r>
                      <a:endParaRPr lang="en-IN" sz="2400" b="1" dirty="0">
                        <a:latin typeface="Times New Roman" pitchFamily="18" charset="0"/>
                        <a:cs typeface="Times New Roman" pitchFamily="18" charset="0"/>
                      </a:endParaRPr>
                    </a:p>
                  </a:txBody>
                  <a:tcPr/>
                </a:tc>
                <a:tc>
                  <a:txBody>
                    <a:bodyPr/>
                    <a:lstStyle/>
                    <a:p>
                      <a:r>
                        <a:rPr lang="en-US" sz="2400" b="1" dirty="0">
                          <a:latin typeface="Times New Roman" pitchFamily="18" charset="0"/>
                          <a:cs typeface="Times New Roman" pitchFamily="18" charset="0"/>
                        </a:rPr>
                        <a:t>M</a:t>
                      </a:r>
                      <a:endParaRPr lang="en-IN" sz="2400" b="1" dirty="0">
                        <a:latin typeface="Times New Roman" pitchFamily="18" charset="0"/>
                        <a:cs typeface="Times New Roman" pitchFamily="18" charset="0"/>
                      </a:endParaRPr>
                    </a:p>
                  </a:txBody>
                  <a:tcPr/>
                </a:tc>
                <a:tc>
                  <a:txBody>
                    <a:bodyPr/>
                    <a:lstStyle/>
                    <a:p>
                      <a:r>
                        <a:rPr lang="en-US" sz="2400" b="1" dirty="0">
                          <a:latin typeface="Times New Roman" pitchFamily="18" charset="0"/>
                          <a:cs typeface="Times New Roman" pitchFamily="18" charset="0"/>
                        </a:rPr>
                        <a:t>109cs0132</a:t>
                      </a:r>
                      <a:endParaRPr lang="en-IN" sz="2400" b="1" dirty="0">
                        <a:latin typeface="Times New Roman" pitchFamily="18" charset="0"/>
                        <a:cs typeface="Times New Roman" pitchFamily="18" charset="0"/>
                      </a:endParaRPr>
                    </a:p>
                  </a:txBody>
                  <a:tcPr/>
                </a:tc>
                <a:tc>
                  <a:txBody>
                    <a:bodyPr/>
                    <a:lstStyle/>
                    <a:p>
                      <a:r>
                        <a:rPr lang="en-US" sz="2400" b="1" dirty="0">
                          <a:latin typeface="Times New Roman" pitchFamily="18" charset="0"/>
                          <a:cs typeface="Times New Roman" pitchFamily="18" charset="0"/>
                        </a:rPr>
                        <a:t>CSE</a:t>
                      </a:r>
                      <a:endParaRPr lang="en-IN" sz="2400" b="1"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r>
                        <a:rPr lang="en-US" sz="2400" b="1" dirty="0">
                          <a:latin typeface="Times New Roman" pitchFamily="18" charset="0"/>
                          <a:cs typeface="Times New Roman" pitchFamily="18" charset="0"/>
                        </a:rPr>
                        <a:t>B</a:t>
                      </a:r>
                      <a:endParaRPr lang="en-IN" sz="2400" b="1" dirty="0">
                        <a:latin typeface="Times New Roman" pitchFamily="18" charset="0"/>
                        <a:cs typeface="Times New Roman" pitchFamily="18" charset="0"/>
                      </a:endParaRPr>
                    </a:p>
                  </a:txBody>
                  <a:tcPr/>
                </a:tc>
                <a:tc>
                  <a:txBody>
                    <a:bodyPr/>
                    <a:lstStyle/>
                    <a:p>
                      <a:r>
                        <a:rPr lang="en-US" sz="2400" b="1" dirty="0">
                          <a:latin typeface="Times New Roman" pitchFamily="18" charset="0"/>
                          <a:cs typeface="Times New Roman" pitchFamily="18" charset="0"/>
                        </a:rPr>
                        <a:t>18</a:t>
                      </a:r>
                      <a:endParaRPr lang="en-IN" sz="2400" b="1" dirty="0">
                        <a:latin typeface="Times New Roman" pitchFamily="18" charset="0"/>
                        <a:cs typeface="Times New Roman" pitchFamily="18" charset="0"/>
                      </a:endParaRPr>
                    </a:p>
                  </a:txBody>
                  <a:tcPr/>
                </a:tc>
                <a:tc>
                  <a:txBody>
                    <a:bodyPr/>
                    <a:lstStyle/>
                    <a:p>
                      <a:r>
                        <a:rPr lang="en-US" sz="2400" b="1" dirty="0">
                          <a:latin typeface="Times New Roman" pitchFamily="18" charset="0"/>
                          <a:cs typeface="Times New Roman" pitchFamily="18" charset="0"/>
                        </a:rPr>
                        <a:t>M</a:t>
                      </a:r>
                      <a:endParaRPr lang="en-IN" sz="2400" b="1" dirty="0">
                        <a:latin typeface="Times New Roman" pitchFamily="18" charset="0"/>
                        <a:cs typeface="Times New Roman" pitchFamily="18" charset="0"/>
                      </a:endParaRPr>
                    </a:p>
                  </a:txBody>
                  <a:tcPr/>
                </a:tc>
                <a:tc>
                  <a:txBody>
                    <a:bodyPr/>
                    <a:lstStyle/>
                    <a:p>
                      <a:r>
                        <a:rPr lang="en-US" sz="2400" b="1" dirty="0">
                          <a:latin typeface="Times New Roman" pitchFamily="18" charset="0"/>
                          <a:cs typeface="Times New Roman" pitchFamily="18" charset="0"/>
                        </a:rPr>
                        <a:t>109ee1234</a:t>
                      </a:r>
                      <a:endParaRPr lang="en-IN" sz="2400" b="1" dirty="0">
                        <a:latin typeface="Times New Roman" pitchFamily="18" charset="0"/>
                        <a:cs typeface="Times New Roman" pitchFamily="18" charset="0"/>
                      </a:endParaRPr>
                    </a:p>
                  </a:txBody>
                  <a:tcPr/>
                </a:tc>
                <a:tc>
                  <a:txBody>
                    <a:bodyPr/>
                    <a:lstStyle/>
                    <a:p>
                      <a:r>
                        <a:rPr lang="en-US" sz="2400" b="1" dirty="0">
                          <a:latin typeface="Times New Roman" pitchFamily="18" charset="0"/>
                          <a:cs typeface="Times New Roman" pitchFamily="18" charset="0"/>
                        </a:rPr>
                        <a:t>EE</a:t>
                      </a:r>
                      <a:endParaRPr lang="en-IN" sz="2400" b="1"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r>
                        <a:rPr lang="en-US" sz="2400" b="1" dirty="0">
                          <a:latin typeface="Times New Roman" pitchFamily="18" charset="0"/>
                          <a:cs typeface="Times New Roman" pitchFamily="18" charset="0"/>
                        </a:rPr>
                        <a:t>C</a:t>
                      </a:r>
                      <a:endParaRPr lang="en-IN" sz="2400" b="1" dirty="0">
                        <a:latin typeface="Times New Roman" pitchFamily="18" charset="0"/>
                        <a:cs typeface="Times New Roman" pitchFamily="18" charset="0"/>
                      </a:endParaRPr>
                    </a:p>
                  </a:txBody>
                  <a:tcPr/>
                </a:tc>
                <a:tc>
                  <a:txBody>
                    <a:bodyPr/>
                    <a:lstStyle/>
                    <a:p>
                      <a:r>
                        <a:rPr lang="en-US" sz="2400" b="1" dirty="0">
                          <a:latin typeface="Times New Roman" pitchFamily="18" charset="0"/>
                          <a:cs typeface="Times New Roman" pitchFamily="18" charset="0"/>
                        </a:rPr>
                        <a:t>19</a:t>
                      </a:r>
                      <a:endParaRPr lang="en-IN" sz="2400" b="1" dirty="0">
                        <a:latin typeface="Times New Roman" pitchFamily="18" charset="0"/>
                        <a:cs typeface="Times New Roman" pitchFamily="18" charset="0"/>
                      </a:endParaRPr>
                    </a:p>
                  </a:txBody>
                  <a:tcPr/>
                </a:tc>
                <a:tc>
                  <a:txBody>
                    <a:bodyPr/>
                    <a:lstStyle/>
                    <a:p>
                      <a:r>
                        <a:rPr lang="en-US" sz="2400" b="1" dirty="0">
                          <a:latin typeface="Times New Roman" pitchFamily="18" charset="0"/>
                          <a:cs typeface="Times New Roman" pitchFamily="18" charset="0"/>
                        </a:rPr>
                        <a:t>F</a:t>
                      </a:r>
                      <a:endParaRPr lang="en-IN" sz="2400" b="1" dirty="0">
                        <a:latin typeface="Times New Roman" pitchFamily="18" charset="0"/>
                        <a:cs typeface="Times New Roman" pitchFamily="18" charset="0"/>
                      </a:endParaRPr>
                    </a:p>
                  </a:txBody>
                  <a:tcPr/>
                </a:tc>
                <a:tc>
                  <a:txBody>
                    <a:bodyPr/>
                    <a:lstStyle/>
                    <a:p>
                      <a:r>
                        <a:rPr lang="en-US" sz="2400" b="1" dirty="0">
                          <a:latin typeface="Times New Roman" pitchFamily="18" charset="0"/>
                          <a:cs typeface="Times New Roman" pitchFamily="18" charset="0"/>
                        </a:rPr>
                        <a:t>109ce0012</a:t>
                      </a:r>
                      <a:endParaRPr lang="en-IN" sz="2400" b="1" dirty="0">
                        <a:latin typeface="Times New Roman" pitchFamily="18" charset="0"/>
                        <a:cs typeface="Times New Roman" pitchFamily="18" charset="0"/>
                      </a:endParaRPr>
                    </a:p>
                  </a:txBody>
                  <a:tcPr/>
                </a:tc>
                <a:tc>
                  <a:txBody>
                    <a:bodyPr/>
                    <a:lstStyle/>
                    <a:p>
                      <a:r>
                        <a:rPr lang="en-US" sz="2400" b="1" dirty="0">
                          <a:latin typeface="Times New Roman" pitchFamily="18" charset="0"/>
                          <a:cs typeface="Times New Roman" pitchFamily="18" charset="0"/>
                        </a:rPr>
                        <a:t>CE</a:t>
                      </a:r>
                      <a:endParaRPr lang="en-IN" sz="2400" b="1"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r>
                        <a:rPr lang="en-US" sz="2400" b="1" dirty="0">
                          <a:latin typeface="Times New Roman" pitchFamily="18" charset="0"/>
                          <a:cs typeface="Times New Roman" pitchFamily="18" charset="0"/>
                        </a:rPr>
                        <a:t>D</a:t>
                      </a:r>
                      <a:endParaRPr lang="en-IN" sz="2400" b="1" dirty="0">
                        <a:latin typeface="Times New Roman" pitchFamily="18" charset="0"/>
                        <a:cs typeface="Times New Roman" pitchFamily="18" charset="0"/>
                      </a:endParaRPr>
                    </a:p>
                  </a:txBody>
                  <a:tcPr/>
                </a:tc>
                <a:tc>
                  <a:txBody>
                    <a:bodyPr/>
                    <a:lstStyle/>
                    <a:p>
                      <a:r>
                        <a:rPr lang="en-US" sz="2400" b="1" dirty="0">
                          <a:latin typeface="Times New Roman" pitchFamily="18" charset="0"/>
                          <a:cs typeface="Times New Roman" pitchFamily="18" charset="0"/>
                        </a:rPr>
                        <a:t>20</a:t>
                      </a:r>
                      <a:endParaRPr lang="en-IN" sz="2400" b="1" dirty="0">
                        <a:latin typeface="Times New Roman" pitchFamily="18" charset="0"/>
                        <a:cs typeface="Times New Roman" pitchFamily="18" charset="0"/>
                      </a:endParaRPr>
                    </a:p>
                  </a:txBody>
                  <a:tcPr/>
                </a:tc>
                <a:tc>
                  <a:txBody>
                    <a:bodyPr/>
                    <a:lstStyle/>
                    <a:p>
                      <a:r>
                        <a:rPr lang="en-US" sz="2400" b="1" dirty="0">
                          <a:latin typeface="Times New Roman" pitchFamily="18" charset="0"/>
                          <a:cs typeface="Times New Roman" pitchFamily="18" charset="0"/>
                        </a:rPr>
                        <a:t>F</a:t>
                      </a:r>
                      <a:endParaRPr lang="en-IN" sz="2400" b="1" dirty="0">
                        <a:latin typeface="Times New Roman" pitchFamily="18" charset="0"/>
                        <a:cs typeface="Times New Roman" pitchFamily="18" charset="0"/>
                      </a:endParaRPr>
                    </a:p>
                  </a:txBody>
                  <a:tcPr/>
                </a:tc>
                <a:tc>
                  <a:txBody>
                    <a:bodyPr/>
                    <a:lstStyle/>
                    <a:p>
                      <a:r>
                        <a:rPr lang="en-US" sz="2400" b="1" dirty="0">
                          <a:latin typeface="Times New Roman" pitchFamily="18" charset="0"/>
                          <a:cs typeface="Times New Roman" pitchFamily="18" charset="0"/>
                        </a:rPr>
                        <a:t>108mm0132</a:t>
                      </a:r>
                      <a:endParaRPr lang="en-IN" sz="2400" b="1" dirty="0">
                        <a:latin typeface="Times New Roman" pitchFamily="18" charset="0"/>
                        <a:cs typeface="Times New Roman" pitchFamily="18" charset="0"/>
                      </a:endParaRPr>
                    </a:p>
                  </a:txBody>
                  <a:tcPr/>
                </a:tc>
                <a:tc>
                  <a:txBody>
                    <a:bodyPr/>
                    <a:lstStyle/>
                    <a:p>
                      <a:r>
                        <a:rPr lang="en-US" sz="2400" b="1" dirty="0">
                          <a:latin typeface="Times New Roman" pitchFamily="18" charset="0"/>
                          <a:cs typeface="Times New Roman" pitchFamily="18" charset="0"/>
                        </a:rPr>
                        <a:t>MM</a:t>
                      </a:r>
                      <a:endParaRPr lang="en-IN" sz="2400" b="1"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7048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en-US" dirty="0"/>
              <a:t>Data Structures</a:t>
            </a:r>
          </a:p>
        </p:txBody>
      </p:sp>
      <p:sp>
        <p:nvSpPr>
          <p:cNvPr id="377859" name="Rectangle 3"/>
          <p:cNvSpPr>
            <a:spLocks noGrp="1" noChangeArrowheads="1"/>
          </p:cNvSpPr>
          <p:nvPr>
            <p:ph type="body" sz="half" idx="1"/>
          </p:nvPr>
        </p:nvSpPr>
        <p:spPr>
          <a:xfrm>
            <a:off x="228600" y="2012157"/>
            <a:ext cx="8686800" cy="3931443"/>
          </a:xfrm>
        </p:spPr>
        <p:txBody>
          <a:bodyPr>
            <a:normAutofit fontScale="92500" lnSpcReduction="10000"/>
          </a:bodyPr>
          <a:lstStyle/>
          <a:p>
            <a:pPr eaLnBrk="0" hangingPunct="0">
              <a:buFont typeface="Wingdings" pitchFamily="2" charset="2"/>
              <a:buChar char="Ø"/>
            </a:pPr>
            <a:r>
              <a:rPr lang="en-US" dirty="0">
                <a:latin typeface="Times New Roman" pitchFamily="18" charset="0"/>
                <a:cs typeface="Times New Roman" pitchFamily="18" charset="0"/>
              </a:rPr>
              <a:t>Entity</a:t>
            </a:r>
          </a:p>
          <a:p>
            <a:pPr eaLnBrk="0" hangingPunct="0">
              <a:buFont typeface="Wingdings" pitchFamily="2" charset="2"/>
              <a:buChar char="v"/>
            </a:pPr>
            <a:endParaRPr lang="en-US" dirty="0">
              <a:latin typeface="Times New Roman" pitchFamily="18" charset="0"/>
              <a:cs typeface="Times New Roman" pitchFamily="18" charset="0"/>
            </a:endParaRPr>
          </a:p>
          <a:p>
            <a:pPr lvl="1" eaLnBrk="0" hangingPunct="0">
              <a:buFont typeface="Wingdings" pitchFamily="2" charset="2"/>
              <a:buChar char="§"/>
            </a:pPr>
            <a:r>
              <a:rPr lang="en-US" dirty="0">
                <a:latin typeface="Times New Roman" pitchFamily="18" charset="0"/>
                <a:cs typeface="Times New Roman" pitchFamily="18" charset="0"/>
              </a:rPr>
              <a:t>Something that has certain attributes or properties which may be assigned values</a:t>
            </a:r>
          </a:p>
          <a:p>
            <a:pPr eaLnBrk="0" hangingPunct="0">
              <a:buFont typeface="Wingdings" pitchFamily="2" charset="2"/>
              <a:buChar char="v"/>
            </a:pPr>
            <a:endParaRPr lang="en-US" dirty="0">
              <a:latin typeface="Times New Roman" pitchFamily="18" charset="0"/>
              <a:cs typeface="Times New Roman" pitchFamily="18" charset="0"/>
            </a:endParaRPr>
          </a:p>
          <a:p>
            <a:pPr lvl="1" eaLnBrk="0" hangingPunct="0">
              <a:buFont typeface="Wingdings" pitchFamily="2" charset="2"/>
              <a:buChar char="§"/>
            </a:pPr>
            <a:r>
              <a:rPr lang="en-US" dirty="0">
                <a:latin typeface="Times New Roman" pitchFamily="18" charset="0"/>
                <a:cs typeface="Times New Roman" pitchFamily="18" charset="0"/>
              </a:rPr>
              <a:t>Values may be numeric or non-numeric</a:t>
            </a:r>
          </a:p>
          <a:p>
            <a:pPr eaLnBrk="0" hangingPunct="0">
              <a:buFont typeface="Wingdings" pitchFamily="2" charset="2"/>
              <a:buChar char="v"/>
            </a:pPr>
            <a:endParaRPr lang="en-US" dirty="0">
              <a:latin typeface="Times New Roman" pitchFamily="18" charset="0"/>
              <a:cs typeface="Times New Roman" pitchFamily="18" charset="0"/>
            </a:endParaRPr>
          </a:p>
          <a:p>
            <a:pPr eaLnBrk="0" hangingPunct="0">
              <a:buFont typeface="Wingdings" pitchFamily="2" charset="2"/>
              <a:buChar char="Ø"/>
            </a:pPr>
            <a:r>
              <a:rPr lang="en-US" dirty="0">
                <a:latin typeface="Times New Roman" pitchFamily="18" charset="0"/>
                <a:cs typeface="Times New Roman" pitchFamily="18" charset="0"/>
              </a:rPr>
              <a:t>Ex The employee of an organization</a:t>
            </a:r>
          </a:p>
          <a:p>
            <a:pPr eaLnBrk="0" hangingPunct="0">
              <a:buFont typeface="Wingdings" pitchFamily="2" charset="2"/>
              <a:buChar char="Ø"/>
            </a:pPr>
            <a:endParaRPr lang="en-US" dirty="0">
              <a:latin typeface="Times New Roman" pitchFamily="18" charset="0"/>
              <a:cs typeface="Times New Roman" pitchFamily="18" charset="0"/>
            </a:endParaRPr>
          </a:p>
          <a:p>
            <a:pPr lvl="1" eaLnBrk="0" hangingPunct="0">
              <a:buFont typeface="Wingdings" pitchFamily="2" charset="2"/>
              <a:buChar char="§"/>
            </a:pPr>
            <a:r>
              <a:rPr lang="en-US" b="1" dirty="0">
                <a:latin typeface="Times New Roman" pitchFamily="18" charset="0"/>
                <a:cs typeface="Times New Roman" pitchFamily="18" charset="0"/>
              </a:rPr>
              <a:t>Attributes</a:t>
            </a:r>
            <a:r>
              <a:rPr lang="en-US" dirty="0">
                <a:latin typeface="Times New Roman" pitchFamily="18" charset="0"/>
                <a:cs typeface="Times New Roman" pitchFamily="18" charset="0"/>
              </a:rPr>
              <a:t>	Name	Age	Sex	Employee Code</a:t>
            </a:r>
          </a:p>
          <a:p>
            <a:pPr lvl="1" eaLnBrk="0" hangingPunct="0">
              <a:buFont typeface="Wingdings" pitchFamily="2" charset="2"/>
              <a:buChar char="§"/>
            </a:pPr>
            <a:r>
              <a:rPr lang="en-US" b="1" dirty="0">
                <a:latin typeface="Times New Roman" pitchFamily="18" charset="0"/>
                <a:cs typeface="Times New Roman" pitchFamily="18" charset="0"/>
              </a:rPr>
              <a:t>Values</a:t>
            </a:r>
            <a:r>
              <a:rPr lang="en-US" dirty="0">
                <a:latin typeface="Times New Roman" pitchFamily="18" charset="0"/>
                <a:cs typeface="Times New Roman" pitchFamily="18" charset="0"/>
              </a:rPr>
              <a:t>	John	33	M	3472</a:t>
            </a:r>
            <a:endParaRPr lang="en-US" altLang="ja-JP" sz="2200" dirty="0">
              <a:ea typeface="ＭＳ Ｐゴシック" charset="-128"/>
            </a:endParaRPr>
          </a:p>
        </p:txBody>
      </p:sp>
      <p:sp>
        <p:nvSpPr>
          <p:cNvPr id="2" name="Slide Number Placeholder 1"/>
          <p:cNvSpPr>
            <a:spLocks noGrp="1"/>
          </p:cNvSpPr>
          <p:nvPr>
            <p:ph type="sldNum" sz="quarter" idx="12"/>
          </p:nvPr>
        </p:nvSpPr>
        <p:spPr/>
        <p:txBody>
          <a:bodyPr/>
          <a:lstStyle/>
          <a:p>
            <a:fld id="{0E361195-999C-42BE-9592-A270E43D2B13}" type="slidenum">
              <a:rPr lang="en-US" smtClean="0"/>
              <a:pPr/>
              <a:t>34</a:t>
            </a:fld>
            <a:endParaRPr lang="en-US"/>
          </a:p>
        </p:txBody>
      </p:sp>
    </p:spTree>
    <p:extLst>
      <p:ext uri="{BB962C8B-B14F-4D97-AF65-F5344CB8AC3E}">
        <p14:creationId xmlns:p14="http://schemas.microsoft.com/office/powerpoint/2010/main" val="35638569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en-US" dirty="0"/>
              <a:t>Data Structures</a:t>
            </a:r>
          </a:p>
        </p:txBody>
      </p:sp>
      <p:sp>
        <p:nvSpPr>
          <p:cNvPr id="377859" name="Rectangle 3"/>
          <p:cNvSpPr>
            <a:spLocks noGrp="1" noChangeArrowheads="1"/>
          </p:cNvSpPr>
          <p:nvPr>
            <p:ph type="body" sz="half" idx="1"/>
          </p:nvPr>
        </p:nvSpPr>
        <p:spPr>
          <a:xfrm>
            <a:off x="228600" y="2012157"/>
            <a:ext cx="8686800" cy="3931443"/>
          </a:xfrm>
        </p:spPr>
        <p:txBody>
          <a:bodyPr>
            <a:normAutofit/>
          </a:bodyPr>
          <a:lstStyle/>
          <a:p>
            <a:pPr algn="just" eaLnBrk="0" hangingPunct="0">
              <a:buFont typeface="Wingdings" pitchFamily="2" charset="2"/>
              <a:buChar char="v"/>
            </a:pPr>
            <a:r>
              <a:rPr lang="en-US" sz="2000" b="1" dirty="0">
                <a:latin typeface="Times New Roman" pitchFamily="18" charset="0"/>
                <a:cs typeface="Times New Roman" pitchFamily="18" charset="0"/>
              </a:rPr>
              <a:t>Entity Set</a:t>
            </a:r>
          </a:p>
          <a:p>
            <a:pPr algn="just" eaLnBrk="0" hangingPunct="0">
              <a:buFont typeface="Wingdings" pitchFamily="2" charset="2"/>
              <a:buChar char="v"/>
            </a:pPr>
            <a:endParaRPr lang="en-US" sz="2000" b="1" dirty="0">
              <a:latin typeface="Times New Roman" pitchFamily="18" charset="0"/>
              <a:cs typeface="Times New Roman" pitchFamily="18" charset="0"/>
            </a:endParaRPr>
          </a:p>
          <a:p>
            <a:pPr algn="just" eaLnBrk="0" hangingPunct="0">
              <a:buFont typeface="Wingdings" pitchFamily="2" charset="2"/>
              <a:buChar char="Ø"/>
            </a:pPr>
            <a:r>
              <a:rPr lang="en-US" sz="2000" dirty="0">
                <a:latin typeface="Times New Roman" pitchFamily="18" charset="0"/>
                <a:cs typeface="Times New Roman" pitchFamily="18" charset="0"/>
              </a:rPr>
              <a:t>Entity with similar attributes ( e. g  all employees of an organization) form an </a:t>
            </a:r>
            <a:r>
              <a:rPr lang="en-US" sz="2000" b="1" dirty="0">
                <a:latin typeface="Times New Roman" pitchFamily="18" charset="0"/>
                <a:cs typeface="Times New Roman" pitchFamily="18" charset="0"/>
              </a:rPr>
              <a:t>entity set</a:t>
            </a:r>
          </a:p>
          <a:p>
            <a:pPr algn="just" eaLnBrk="0" hangingPunct="0">
              <a:buFont typeface="Wingdings" pitchFamily="2" charset="2"/>
              <a:buChar char="v"/>
            </a:pPr>
            <a:endParaRPr lang="en-US" sz="2000" b="1" dirty="0">
              <a:latin typeface="Times New Roman" pitchFamily="18" charset="0"/>
              <a:cs typeface="Times New Roman" pitchFamily="18" charset="0"/>
            </a:endParaRPr>
          </a:p>
          <a:p>
            <a:pPr algn="just" eaLnBrk="0" hangingPunct="0">
              <a:buFont typeface="Wingdings" pitchFamily="2" charset="2"/>
              <a:buChar char="Ø"/>
            </a:pPr>
            <a:r>
              <a:rPr lang="en-US" sz="2000" dirty="0">
                <a:latin typeface="Times New Roman" pitchFamily="18" charset="0"/>
                <a:cs typeface="Times New Roman" pitchFamily="18" charset="0"/>
              </a:rPr>
              <a:t>Each attribute of an entity set has a </a:t>
            </a:r>
            <a:r>
              <a:rPr lang="en-US" sz="2000" b="1" dirty="0">
                <a:latin typeface="Times New Roman" pitchFamily="18" charset="0"/>
                <a:cs typeface="Times New Roman" pitchFamily="18" charset="0"/>
              </a:rPr>
              <a:t>range of values  </a:t>
            </a:r>
            <a:r>
              <a:rPr lang="en-US" sz="2000" dirty="0">
                <a:latin typeface="Times New Roman" pitchFamily="18" charset="0"/>
                <a:cs typeface="Times New Roman" pitchFamily="18" charset="0"/>
              </a:rPr>
              <a:t>[ the set of possible values that could be assigned to the particular attribute]</a:t>
            </a:r>
          </a:p>
          <a:p>
            <a:pPr algn="just" eaLnBrk="0" hangingPunct="0">
              <a:buFont typeface="Wingdings" pitchFamily="2" charset="2"/>
              <a:buChar char="v"/>
            </a:pPr>
            <a:endParaRPr lang="en-US" sz="2000" b="1" dirty="0">
              <a:latin typeface="Times New Roman" pitchFamily="18" charset="0"/>
              <a:cs typeface="Times New Roman" pitchFamily="18" charset="0"/>
            </a:endParaRPr>
          </a:p>
          <a:p>
            <a:pPr algn="just" eaLnBrk="0" hangingPunct="0">
              <a:buFont typeface="Wingdings" pitchFamily="2" charset="2"/>
              <a:buChar char="Ø"/>
            </a:pPr>
            <a:r>
              <a:rPr lang="en-US" sz="2000" b="1" dirty="0">
                <a:latin typeface="Times New Roman" pitchFamily="18" charset="0"/>
                <a:cs typeface="Times New Roman" pitchFamily="18" charset="0"/>
              </a:rPr>
              <a:t>Information</a:t>
            </a:r>
            <a:r>
              <a:rPr lang="en-US" sz="2000" dirty="0">
                <a:latin typeface="Times New Roman" pitchFamily="18" charset="0"/>
                <a:cs typeface="Times New Roman" pitchFamily="18" charset="0"/>
              </a:rPr>
              <a:t>:  Data with given attribute or processed data </a:t>
            </a:r>
            <a:endParaRPr lang="en-IN" sz="20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0E361195-999C-42BE-9592-A270E43D2B13}" type="slidenum">
              <a:rPr lang="en-US" smtClean="0"/>
              <a:pPr/>
              <a:t>35</a:t>
            </a:fld>
            <a:endParaRPr lang="en-US"/>
          </a:p>
        </p:txBody>
      </p:sp>
    </p:spTree>
    <p:extLst>
      <p:ext uri="{BB962C8B-B14F-4D97-AF65-F5344CB8AC3E}">
        <p14:creationId xmlns:p14="http://schemas.microsoft.com/office/powerpoint/2010/main" val="35638569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idx="1"/>
          </p:nvPr>
        </p:nvSpPr>
        <p:spPr>
          <a:xfrm>
            <a:off x="228600" y="1828800"/>
            <a:ext cx="8534400" cy="4800600"/>
          </a:xfrm>
        </p:spPr>
        <p:txBody>
          <a:bodyPr>
            <a:normAutofit fontScale="92500" lnSpcReduction="20000"/>
          </a:bodyPr>
          <a:lstStyle/>
          <a:p>
            <a:pPr eaLnBrk="0" hangingPunct="0">
              <a:buFont typeface="Wingdings" pitchFamily="2" charset="2"/>
              <a:buChar char="Ø"/>
            </a:pPr>
            <a:r>
              <a:rPr lang="en-US" b="1" dirty="0">
                <a:latin typeface="Times New Roman" pitchFamily="18" charset="0"/>
                <a:cs typeface="Times New Roman" pitchFamily="18" charset="0"/>
              </a:rPr>
              <a:t>Record</a:t>
            </a:r>
            <a:r>
              <a:rPr lang="en-US" dirty="0">
                <a:latin typeface="Times New Roman" pitchFamily="18" charset="0"/>
                <a:cs typeface="Times New Roman" pitchFamily="18" charset="0"/>
              </a:rPr>
              <a:t> </a:t>
            </a:r>
          </a:p>
          <a:p>
            <a:pPr eaLnBrk="0" hangingPunct="0">
              <a:buFont typeface="Wingdings" pitchFamily="2" charset="2"/>
              <a:buChar char="Ø"/>
            </a:pPr>
            <a:endParaRPr lang="en-US" dirty="0">
              <a:latin typeface="Times New Roman" pitchFamily="18" charset="0"/>
              <a:cs typeface="Times New Roman" pitchFamily="18" charset="0"/>
            </a:endParaRPr>
          </a:p>
          <a:p>
            <a:pPr eaLnBrk="0" hangingPunct="0">
              <a:buFont typeface="Wingdings" pitchFamily="2" charset="2"/>
              <a:buChar char="Ø"/>
            </a:pPr>
            <a:r>
              <a:rPr lang="en-US" dirty="0">
                <a:latin typeface="Times New Roman" pitchFamily="18" charset="0"/>
                <a:cs typeface="Times New Roman" pitchFamily="18" charset="0"/>
              </a:rPr>
              <a:t>Record may be of  fix and variable length</a:t>
            </a:r>
          </a:p>
          <a:p>
            <a:pPr eaLnBrk="0" hangingPunct="0">
              <a:buFont typeface="Wingdings" pitchFamily="2" charset="2"/>
              <a:buChar char="Ø"/>
            </a:pPr>
            <a:endParaRPr lang="en-US" dirty="0">
              <a:latin typeface="Times New Roman" pitchFamily="18" charset="0"/>
              <a:cs typeface="Times New Roman" pitchFamily="18" charset="0"/>
            </a:endParaRPr>
          </a:p>
          <a:p>
            <a:pPr eaLnBrk="0" hangingPunct="0">
              <a:buFont typeface="Wingdings" pitchFamily="2" charset="2"/>
              <a:buChar char="Ø"/>
            </a:pPr>
            <a:r>
              <a:rPr lang="en-US" dirty="0">
                <a:latin typeface="Times New Roman" pitchFamily="18" charset="0"/>
                <a:cs typeface="Times New Roman" pitchFamily="18" charset="0"/>
              </a:rPr>
              <a:t>Fixed Length Record</a:t>
            </a:r>
          </a:p>
          <a:p>
            <a:pPr lvl="1" eaLnBrk="0" hangingPunct="0">
              <a:buFont typeface="Wingdings" pitchFamily="2" charset="2"/>
              <a:buChar char="§"/>
            </a:pPr>
            <a:r>
              <a:rPr lang="en-US" dirty="0">
                <a:latin typeface="Times New Roman" pitchFamily="18" charset="0"/>
                <a:cs typeface="Times New Roman" pitchFamily="18" charset="0"/>
              </a:rPr>
              <a:t>All records contain the same amount of data items with the same amount of space assigned to each data item</a:t>
            </a:r>
          </a:p>
          <a:p>
            <a:pPr eaLnBrk="0" hangingPunct="0">
              <a:buFont typeface="Wingdings" pitchFamily="2" charset="2"/>
              <a:buChar char="Ø"/>
            </a:pPr>
            <a:endParaRPr lang="en-US" dirty="0">
              <a:latin typeface="Times New Roman" pitchFamily="18" charset="0"/>
              <a:cs typeface="Times New Roman" pitchFamily="18" charset="0"/>
            </a:endParaRPr>
          </a:p>
          <a:p>
            <a:pPr eaLnBrk="0" hangingPunct="0">
              <a:buFont typeface="Wingdings" pitchFamily="2" charset="2"/>
              <a:buChar char="Ø"/>
            </a:pPr>
            <a:endParaRPr lang="en-US" dirty="0">
              <a:latin typeface="Times New Roman" pitchFamily="18" charset="0"/>
              <a:cs typeface="Times New Roman" pitchFamily="18" charset="0"/>
            </a:endParaRPr>
          </a:p>
          <a:p>
            <a:pPr eaLnBrk="0" hangingPunct="0">
              <a:buFont typeface="Wingdings" pitchFamily="2" charset="2"/>
              <a:buChar char="Ø"/>
            </a:pPr>
            <a:r>
              <a:rPr lang="en-US" dirty="0">
                <a:latin typeface="Times New Roman" pitchFamily="18" charset="0"/>
                <a:cs typeface="Times New Roman" pitchFamily="18" charset="0"/>
              </a:rPr>
              <a:t>Variable Length Record</a:t>
            </a:r>
          </a:p>
          <a:p>
            <a:pPr lvl="1" eaLnBrk="0" hangingPunct="0">
              <a:buFont typeface="Wingdings" pitchFamily="2" charset="2"/>
              <a:buChar char="§"/>
            </a:pPr>
            <a:r>
              <a:rPr lang="en-US" dirty="0">
                <a:latin typeface="Times New Roman" pitchFamily="18" charset="0"/>
                <a:cs typeface="Times New Roman" pitchFamily="18" charset="0"/>
              </a:rPr>
              <a:t>File records may contain different lengths.</a:t>
            </a:r>
          </a:p>
          <a:p>
            <a:pPr lvl="1" eaLnBrk="0" hangingPunct="0">
              <a:buFont typeface="Wingdings" pitchFamily="2" charset="2"/>
              <a:buChar char="§"/>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e.g</a:t>
            </a:r>
            <a:r>
              <a:rPr lang="en-US" dirty="0">
                <a:latin typeface="Times New Roman" pitchFamily="18" charset="0"/>
                <a:cs typeface="Times New Roman" pitchFamily="18" charset="0"/>
              </a:rPr>
              <a:t> student record usually have variable lengths .since different  students take different number of courses</a:t>
            </a:r>
          </a:p>
          <a:p>
            <a:pPr lvl="1" eaLnBrk="0" hangingPunct="0">
              <a:buFont typeface="Wingdings" pitchFamily="2" charset="2"/>
              <a:buChar char="§"/>
            </a:pPr>
            <a:r>
              <a:rPr lang="en-US" dirty="0">
                <a:latin typeface="Times New Roman" pitchFamily="18" charset="0"/>
                <a:cs typeface="Times New Roman" pitchFamily="18" charset="0"/>
              </a:rPr>
              <a:t>Usually variable length records have a minimum and a maximum length </a:t>
            </a:r>
          </a:p>
        </p:txBody>
      </p:sp>
      <p:sp>
        <p:nvSpPr>
          <p:cNvPr id="5123" name="Rectangle 2"/>
          <p:cNvSpPr>
            <a:spLocks noGrp="1" noChangeArrowheads="1"/>
          </p:cNvSpPr>
          <p:nvPr>
            <p:ph type="title"/>
          </p:nvPr>
        </p:nvSpPr>
        <p:spPr/>
        <p:txBody>
          <a:bodyPr/>
          <a:lstStyle/>
          <a:p>
            <a:pPr eaLnBrk="1" hangingPunct="1"/>
            <a:r>
              <a:rPr lang="en-US"/>
              <a:t>Introduction to Data Structures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37217971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idx="1"/>
          </p:nvPr>
        </p:nvSpPr>
        <p:spPr>
          <a:xfrm>
            <a:off x="228600" y="2362200"/>
            <a:ext cx="8534400" cy="3450696"/>
          </a:xfrm>
        </p:spPr>
        <p:txBody>
          <a:bodyPr>
            <a:normAutofit fontScale="85000" lnSpcReduction="20000"/>
          </a:bodyPr>
          <a:lstStyle/>
          <a:p>
            <a:pPr eaLnBrk="1" hangingPunct="1">
              <a:buFont typeface="Wingdings" pitchFamily="2" charset="2"/>
              <a:buChar char="Ø"/>
            </a:pPr>
            <a:r>
              <a:rPr lang="en-US" sz="2600" dirty="0"/>
              <a:t>Data is a set of elementary items.</a:t>
            </a:r>
          </a:p>
          <a:p>
            <a:pPr eaLnBrk="1" hangingPunct="1">
              <a:buFont typeface="Wingdings" pitchFamily="2" charset="2"/>
              <a:buChar char="Ø"/>
            </a:pPr>
            <a:endParaRPr lang="en-US" sz="2600" dirty="0"/>
          </a:p>
          <a:p>
            <a:pPr>
              <a:buFont typeface="Wingdings" pitchFamily="2" charset="2"/>
              <a:buChar char="Ø"/>
            </a:pPr>
            <a:r>
              <a:rPr lang="en-US" sz="2800" dirty="0"/>
              <a:t>How do we organize information so that we can find, update, add and delete portions of it efficiently?</a:t>
            </a:r>
          </a:p>
          <a:p>
            <a:pPr>
              <a:buFont typeface="Wingdings" pitchFamily="2" charset="2"/>
              <a:buChar char="Ø"/>
            </a:pPr>
            <a:endParaRPr lang="en-US" sz="2800" dirty="0"/>
          </a:p>
          <a:p>
            <a:pPr>
              <a:buFont typeface="Wingdings" pitchFamily="2" charset="2"/>
              <a:buChar char="Ø"/>
            </a:pPr>
            <a:endParaRPr lang="en-US" sz="2600" dirty="0"/>
          </a:p>
          <a:p>
            <a:pPr eaLnBrk="1" hangingPunct="1">
              <a:buFont typeface="Wingdings" pitchFamily="2" charset="2"/>
              <a:buChar char="Ø"/>
            </a:pPr>
            <a:r>
              <a:rPr lang="en-US" sz="2600" dirty="0">
                <a:solidFill>
                  <a:srgbClr val="FF0000"/>
                </a:solidFill>
              </a:rPr>
              <a:t>“The data structures deal with the study of how the data is organized in the memory, how efficiently it can be retrieved and manipulated and the possible ways in which different data items are logically related”.</a:t>
            </a:r>
          </a:p>
        </p:txBody>
      </p:sp>
      <p:sp>
        <p:nvSpPr>
          <p:cNvPr id="5123" name="Rectangle 2"/>
          <p:cNvSpPr>
            <a:spLocks noGrp="1" noChangeArrowheads="1"/>
          </p:cNvSpPr>
          <p:nvPr>
            <p:ph type="title"/>
          </p:nvPr>
        </p:nvSpPr>
        <p:spPr/>
        <p:txBody>
          <a:bodyPr/>
          <a:lstStyle/>
          <a:p>
            <a:pPr eaLnBrk="1" hangingPunct="1"/>
            <a:r>
              <a:rPr lang="en-US"/>
              <a:t>Introduction to Data Structures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37217971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en-US" dirty="0"/>
              <a:t>Data Structures</a:t>
            </a:r>
          </a:p>
        </p:txBody>
      </p:sp>
      <p:sp>
        <p:nvSpPr>
          <p:cNvPr id="377859" name="Rectangle 3"/>
          <p:cNvSpPr>
            <a:spLocks noGrp="1" noChangeArrowheads="1"/>
          </p:cNvSpPr>
          <p:nvPr>
            <p:ph type="body" sz="half" idx="1"/>
          </p:nvPr>
        </p:nvSpPr>
        <p:spPr>
          <a:xfrm>
            <a:off x="228600" y="2012157"/>
            <a:ext cx="4953000" cy="3931443"/>
          </a:xfrm>
        </p:spPr>
        <p:txBody>
          <a:bodyPr>
            <a:normAutofit/>
          </a:bodyPr>
          <a:lstStyle/>
          <a:p>
            <a:pPr>
              <a:spcBef>
                <a:spcPct val="75000"/>
              </a:spcBef>
              <a:buFont typeface="Wingdings" pitchFamily="2" charset="2"/>
              <a:buChar char="Ø"/>
            </a:pPr>
            <a:r>
              <a:rPr lang="en-US" altLang="ja-JP" sz="2200" dirty="0">
                <a:ea typeface="ＭＳ Ｐゴシック" charset="-128"/>
              </a:rPr>
              <a:t>A data structure is a scheme for organizing data in the memory of a computer. </a:t>
            </a:r>
          </a:p>
          <a:p>
            <a:pPr>
              <a:spcBef>
                <a:spcPct val="75000"/>
              </a:spcBef>
              <a:buFont typeface="Wingdings" pitchFamily="2" charset="2"/>
              <a:buChar char="Ø"/>
            </a:pPr>
            <a:r>
              <a:rPr lang="en-US" altLang="ja-JP" sz="2200" dirty="0">
                <a:ea typeface="ＭＳ Ｐゴシック" charset="-128"/>
              </a:rPr>
              <a:t>Some of the more commonly used data structures include lists, arrays, stacks, queues, heaps, trees, and graphs.</a:t>
            </a:r>
          </a:p>
        </p:txBody>
      </p:sp>
      <p:pic>
        <p:nvPicPr>
          <p:cNvPr id="377860" name="Picture 4" descr="Figure 8-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1600" y="2667000"/>
            <a:ext cx="3505200" cy="297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77861" name="Text Box 5"/>
          <p:cNvSpPr txBox="1">
            <a:spLocks noChangeArrowheads="1"/>
          </p:cNvSpPr>
          <p:nvPr/>
        </p:nvSpPr>
        <p:spPr bwMode="auto">
          <a:xfrm>
            <a:off x="5181600" y="5729287"/>
            <a:ext cx="3505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dirty="0"/>
              <a:t>Binary Tree</a:t>
            </a:r>
          </a:p>
        </p:txBody>
      </p:sp>
      <p:sp>
        <p:nvSpPr>
          <p:cNvPr id="2" name="Slide Number Placeholder 1"/>
          <p:cNvSpPr>
            <a:spLocks noGrp="1"/>
          </p:cNvSpPr>
          <p:nvPr>
            <p:ph type="sldNum" sz="quarter" idx="12"/>
          </p:nvPr>
        </p:nvSpPr>
        <p:spPr/>
        <p:txBody>
          <a:bodyPr/>
          <a:lstStyle/>
          <a:p>
            <a:fld id="{0E361195-999C-42BE-9592-A270E43D2B13}" type="slidenum">
              <a:rPr lang="en-US" smtClean="0"/>
              <a:pPr/>
              <a:t>38</a:t>
            </a:fld>
            <a:endParaRPr lang="en-US"/>
          </a:p>
        </p:txBody>
      </p:sp>
    </p:spTree>
    <p:extLst>
      <p:ext uri="{BB962C8B-B14F-4D97-AF65-F5344CB8AC3E}">
        <p14:creationId xmlns:p14="http://schemas.microsoft.com/office/powerpoint/2010/main" val="35638569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867" y="2209800"/>
            <a:ext cx="7408333" cy="3450696"/>
          </a:xfrm>
        </p:spPr>
        <p:txBody>
          <a:bodyPr>
            <a:normAutofit lnSpcReduction="10000"/>
          </a:bodyPr>
          <a:lstStyle/>
          <a:p>
            <a:pPr marL="0" indent="0">
              <a:buNone/>
            </a:pPr>
            <a:r>
              <a:rPr lang="en-US" dirty="0"/>
              <a:t>It’s an agreement about:</a:t>
            </a:r>
          </a:p>
          <a:p>
            <a:pPr>
              <a:buFont typeface="Wingdings" pitchFamily="2" charset="2"/>
              <a:buChar char="Ø"/>
            </a:pPr>
            <a:r>
              <a:rPr lang="en-US" dirty="0"/>
              <a:t>how to store a collection of objects in memory</a:t>
            </a:r>
          </a:p>
          <a:p>
            <a:pPr>
              <a:buFont typeface="Wingdings" pitchFamily="2" charset="2"/>
              <a:buChar char="Ø"/>
            </a:pPr>
            <a:endParaRPr lang="en-US" dirty="0"/>
          </a:p>
          <a:p>
            <a:pPr>
              <a:buFont typeface="Wingdings" pitchFamily="2" charset="2"/>
              <a:buChar char="Ø"/>
            </a:pPr>
            <a:r>
              <a:rPr lang="en-US" dirty="0"/>
              <a:t>What operations we can perform on that data</a:t>
            </a:r>
          </a:p>
          <a:p>
            <a:pPr>
              <a:buFont typeface="Wingdings" pitchFamily="2" charset="2"/>
              <a:buChar char="Ø"/>
            </a:pPr>
            <a:endParaRPr lang="en-US" dirty="0"/>
          </a:p>
          <a:p>
            <a:pPr>
              <a:buFont typeface="Wingdings" pitchFamily="2" charset="2"/>
              <a:buChar char="Ø"/>
            </a:pPr>
            <a:r>
              <a:rPr lang="en-US" dirty="0"/>
              <a:t>The algorithms for those operations</a:t>
            </a:r>
          </a:p>
          <a:p>
            <a:pPr>
              <a:buFont typeface="Wingdings" pitchFamily="2" charset="2"/>
              <a:buChar char="Ø"/>
            </a:pPr>
            <a:endParaRPr lang="en-US" dirty="0"/>
          </a:p>
          <a:p>
            <a:pPr>
              <a:buFont typeface="Wingdings" pitchFamily="2" charset="2"/>
              <a:buChar char="Ø"/>
            </a:pPr>
            <a:r>
              <a:rPr lang="en-US" dirty="0"/>
              <a:t>How time and space efficient those algorithms are.</a:t>
            </a:r>
          </a:p>
        </p:txBody>
      </p:sp>
      <p:sp>
        <p:nvSpPr>
          <p:cNvPr id="2" name="Title 1"/>
          <p:cNvSpPr>
            <a:spLocks noGrp="1"/>
          </p:cNvSpPr>
          <p:nvPr>
            <p:ph type="title"/>
          </p:nvPr>
        </p:nvSpPr>
        <p:spPr/>
        <p:txBody>
          <a:bodyPr/>
          <a:lstStyle/>
          <a:p>
            <a:r>
              <a:rPr lang="en-US" dirty="0"/>
              <a:t>Data Structures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1858733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3"/>
          <p:cNvSpPr>
            <a:spLocks noGrp="1" noChangeArrowheads="1"/>
          </p:cNvSpPr>
          <p:nvPr>
            <p:ph idx="1"/>
          </p:nvPr>
        </p:nvSpPr>
        <p:spPr>
          <a:xfrm>
            <a:off x="304800" y="2514600"/>
            <a:ext cx="8610599" cy="3450696"/>
          </a:xfrm>
        </p:spPr>
        <p:txBody>
          <a:bodyPr>
            <a:normAutofit/>
          </a:bodyPr>
          <a:lstStyle/>
          <a:p>
            <a:pPr algn="just">
              <a:lnSpc>
                <a:spcPct val="90000"/>
              </a:lnSpc>
              <a:buFont typeface="Wingdings" pitchFamily="2" charset="2"/>
              <a:buChar char="§"/>
            </a:pPr>
            <a:r>
              <a:rPr lang="en-US" dirty="0"/>
              <a:t>Readings from the required text for each lecture -- read them in advance</a:t>
            </a:r>
          </a:p>
          <a:p>
            <a:pPr algn="just">
              <a:lnSpc>
                <a:spcPct val="90000"/>
              </a:lnSpc>
              <a:buFont typeface="Wingdings" pitchFamily="2" charset="2"/>
              <a:buChar char="§"/>
            </a:pPr>
            <a:r>
              <a:rPr lang="en-US" dirty="0"/>
              <a:t>The book contains self-test exercises in each section</a:t>
            </a:r>
          </a:p>
          <a:p>
            <a:pPr algn="just">
              <a:lnSpc>
                <a:spcPct val="90000"/>
              </a:lnSpc>
              <a:buFont typeface="Wingdings" pitchFamily="2" charset="2"/>
              <a:buChar char="§"/>
            </a:pPr>
            <a:r>
              <a:rPr lang="en-US" dirty="0"/>
              <a:t>Work these exercises (especially if you are new to the material)</a:t>
            </a:r>
          </a:p>
          <a:p>
            <a:pPr algn="just">
              <a:lnSpc>
                <a:spcPct val="90000"/>
              </a:lnSpc>
              <a:buFont typeface="Wingdings" pitchFamily="2" charset="2"/>
              <a:buChar char="§"/>
            </a:pPr>
            <a:r>
              <a:rPr lang="en-US" dirty="0"/>
              <a:t>Course books :</a:t>
            </a:r>
          </a:p>
          <a:p>
            <a:pPr lvl="1" algn="just">
              <a:lnSpc>
                <a:spcPct val="90000"/>
              </a:lnSpc>
              <a:buFont typeface="Wingdings" pitchFamily="2" charset="2"/>
              <a:buChar char="§"/>
            </a:pPr>
            <a:r>
              <a:rPr lang="en-US" dirty="0"/>
              <a:t>Data Structures and Algorithms in C++ </a:t>
            </a:r>
            <a:r>
              <a:rPr lang="en-US" dirty="0" err="1"/>
              <a:t>Sartaj</a:t>
            </a:r>
            <a:r>
              <a:rPr lang="en-US" dirty="0"/>
              <a:t> </a:t>
            </a:r>
            <a:r>
              <a:rPr lang="en-US" dirty="0" err="1"/>
              <a:t>Sahni</a:t>
            </a:r>
            <a:r>
              <a:rPr lang="en-US" dirty="0"/>
              <a:t> 	</a:t>
            </a:r>
          </a:p>
          <a:p>
            <a:pPr lvl="1" algn="just">
              <a:lnSpc>
                <a:spcPct val="90000"/>
              </a:lnSpc>
              <a:buFont typeface="Wingdings" pitchFamily="2" charset="2"/>
              <a:buChar char="§"/>
            </a:pPr>
            <a:r>
              <a:rPr lang="en-US" dirty="0"/>
              <a:t>Data Structures and Algorithm Analysis in C++  by Mark Allen Weiss </a:t>
            </a:r>
          </a:p>
          <a:p>
            <a:pPr algn="just">
              <a:lnSpc>
                <a:spcPct val="90000"/>
              </a:lnSpc>
              <a:buFont typeface="Wingdings" pitchFamily="2" charset="2"/>
              <a:buChar char="§"/>
            </a:pPr>
            <a:r>
              <a:rPr lang="en-US" dirty="0"/>
              <a:t>But I will use material from other books and research papers, so the ultimate source should be my lectures.</a:t>
            </a:r>
          </a:p>
        </p:txBody>
      </p:sp>
      <p:sp>
        <p:nvSpPr>
          <p:cNvPr id="17411" name="Rectangle 2"/>
          <p:cNvSpPr>
            <a:spLocks noGrp="1" noChangeArrowheads="1"/>
          </p:cNvSpPr>
          <p:nvPr>
            <p:ph type="title"/>
          </p:nvPr>
        </p:nvSpPr>
        <p:spPr/>
        <p:txBody>
          <a:bodyPr/>
          <a:lstStyle/>
          <a:p>
            <a:r>
              <a:rPr lang="en-US" dirty="0"/>
              <a:t>Readings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937931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animEffect transition="in" filter="fade">
                                      <p:cBhvr>
                                        <p:cTn id="7" dur="1000"/>
                                        <p:tgtEl>
                                          <p:spTgt spid="17412">
                                            <p:txEl>
                                              <p:pRg st="0" end="0"/>
                                            </p:txEl>
                                          </p:spTgt>
                                        </p:tgtEl>
                                      </p:cBhvr>
                                    </p:animEffect>
                                    <p:anim calcmode="lin" valueType="num">
                                      <p:cBhvr>
                                        <p:cTn id="8" dur="1000" fill="hold"/>
                                        <p:tgtEl>
                                          <p:spTgt spid="174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4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412">
                                            <p:txEl>
                                              <p:pRg st="1" end="1"/>
                                            </p:txEl>
                                          </p:spTgt>
                                        </p:tgtEl>
                                        <p:attrNameLst>
                                          <p:attrName>style.visibility</p:attrName>
                                        </p:attrNameLst>
                                      </p:cBhvr>
                                      <p:to>
                                        <p:strVal val="visible"/>
                                      </p:to>
                                    </p:set>
                                    <p:animEffect transition="in" filter="fade">
                                      <p:cBhvr>
                                        <p:cTn id="14" dur="1000"/>
                                        <p:tgtEl>
                                          <p:spTgt spid="17412">
                                            <p:txEl>
                                              <p:pRg st="1" end="1"/>
                                            </p:txEl>
                                          </p:spTgt>
                                        </p:tgtEl>
                                      </p:cBhvr>
                                    </p:animEffect>
                                    <p:anim calcmode="lin" valueType="num">
                                      <p:cBhvr>
                                        <p:cTn id="15" dur="1000" fill="hold"/>
                                        <p:tgtEl>
                                          <p:spTgt spid="1741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74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7412">
                                            <p:txEl>
                                              <p:pRg st="2" end="2"/>
                                            </p:txEl>
                                          </p:spTgt>
                                        </p:tgtEl>
                                        <p:attrNameLst>
                                          <p:attrName>style.visibility</p:attrName>
                                        </p:attrNameLst>
                                      </p:cBhvr>
                                      <p:to>
                                        <p:strVal val="visible"/>
                                      </p:to>
                                    </p:set>
                                    <p:animEffect transition="in" filter="fade">
                                      <p:cBhvr>
                                        <p:cTn id="21" dur="1000"/>
                                        <p:tgtEl>
                                          <p:spTgt spid="17412">
                                            <p:txEl>
                                              <p:pRg st="2" end="2"/>
                                            </p:txEl>
                                          </p:spTgt>
                                        </p:tgtEl>
                                      </p:cBhvr>
                                    </p:animEffect>
                                    <p:anim calcmode="lin" valueType="num">
                                      <p:cBhvr>
                                        <p:cTn id="22" dur="1000" fill="hold"/>
                                        <p:tgtEl>
                                          <p:spTgt spid="1741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74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7412">
                                            <p:txEl>
                                              <p:pRg st="3" end="3"/>
                                            </p:txEl>
                                          </p:spTgt>
                                        </p:tgtEl>
                                        <p:attrNameLst>
                                          <p:attrName>style.visibility</p:attrName>
                                        </p:attrNameLst>
                                      </p:cBhvr>
                                      <p:to>
                                        <p:strVal val="visible"/>
                                      </p:to>
                                    </p:set>
                                    <p:animEffect transition="in" filter="fade">
                                      <p:cBhvr>
                                        <p:cTn id="28" dur="1000"/>
                                        <p:tgtEl>
                                          <p:spTgt spid="17412">
                                            <p:txEl>
                                              <p:pRg st="3" end="3"/>
                                            </p:txEl>
                                          </p:spTgt>
                                        </p:tgtEl>
                                      </p:cBhvr>
                                    </p:animEffect>
                                    <p:anim calcmode="lin" valueType="num">
                                      <p:cBhvr>
                                        <p:cTn id="29" dur="1000" fill="hold"/>
                                        <p:tgtEl>
                                          <p:spTgt spid="1741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7412">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7412">
                                            <p:txEl>
                                              <p:pRg st="4" end="4"/>
                                            </p:txEl>
                                          </p:spTgt>
                                        </p:tgtEl>
                                        <p:attrNameLst>
                                          <p:attrName>style.visibility</p:attrName>
                                        </p:attrNameLst>
                                      </p:cBhvr>
                                      <p:to>
                                        <p:strVal val="visible"/>
                                      </p:to>
                                    </p:set>
                                    <p:animEffect transition="in" filter="fade">
                                      <p:cBhvr>
                                        <p:cTn id="33" dur="1000"/>
                                        <p:tgtEl>
                                          <p:spTgt spid="17412">
                                            <p:txEl>
                                              <p:pRg st="4" end="4"/>
                                            </p:txEl>
                                          </p:spTgt>
                                        </p:tgtEl>
                                      </p:cBhvr>
                                    </p:animEffect>
                                    <p:anim calcmode="lin" valueType="num">
                                      <p:cBhvr>
                                        <p:cTn id="34" dur="1000" fill="hold"/>
                                        <p:tgtEl>
                                          <p:spTgt spid="17412">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17412">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7412">
                                            <p:txEl>
                                              <p:pRg st="5" end="5"/>
                                            </p:txEl>
                                          </p:spTgt>
                                        </p:tgtEl>
                                        <p:attrNameLst>
                                          <p:attrName>style.visibility</p:attrName>
                                        </p:attrNameLst>
                                      </p:cBhvr>
                                      <p:to>
                                        <p:strVal val="visible"/>
                                      </p:to>
                                    </p:set>
                                    <p:animEffect transition="in" filter="fade">
                                      <p:cBhvr>
                                        <p:cTn id="38" dur="1000"/>
                                        <p:tgtEl>
                                          <p:spTgt spid="17412">
                                            <p:txEl>
                                              <p:pRg st="5" end="5"/>
                                            </p:txEl>
                                          </p:spTgt>
                                        </p:tgtEl>
                                      </p:cBhvr>
                                    </p:animEffect>
                                    <p:anim calcmode="lin" valueType="num">
                                      <p:cBhvr>
                                        <p:cTn id="39" dur="1000" fill="hold"/>
                                        <p:tgtEl>
                                          <p:spTgt spid="17412">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1741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7412">
                                            <p:txEl>
                                              <p:pRg st="6" end="6"/>
                                            </p:txEl>
                                          </p:spTgt>
                                        </p:tgtEl>
                                        <p:attrNameLst>
                                          <p:attrName>style.visibility</p:attrName>
                                        </p:attrNameLst>
                                      </p:cBhvr>
                                      <p:to>
                                        <p:strVal val="visible"/>
                                      </p:to>
                                    </p:set>
                                    <p:animEffect transition="in" filter="fade">
                                      <p:cBhvr>
                                        <p:cTn id="45" dur="1000"/>
                                        <p:tgtEl>
                                          <p:spTgt spid="17412">
                                            <p:txEl>
                                              <p:pRg st="6" end="6"/>
                                            </p:txEl>
                                          </p:spTgt>
                                        </p:tgtEl>
                                      </p:cBhvr>
                                    </p:animEffect>
                                    <p:anim calcmode="lin" valueType="num">
                                      <p:cBhvr>
                                        <p:cTn id="46" dur="1000" fill="hold"/>
                                        <p:tgtEl>
                                          <p:spTgt spid="17412">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1741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p:txBody>
          <a:bodyPr/>
          <a:lstStyle/>
          <a:p>
            <a:r>
              <a:rPr lang="en-US"/>
              <a:t>Data Structures</a:t>
            </a:r>
          </a:p>
        </p:txBody>
      </p:sp>
      <p:sp>
        <p:nvSpPr>
          <p:cNvPr id="378883" name="Rectangle 3"/>
          <p:cNvSpPr>
            <a:spLocks noGrp="1" noChangeArrowheads="1"/>
          </p:cNvSpPr>
          <p:nvPr>
            <p:ph type="body" sz="half" idx="1"/>
          </p:nvPr>
        </p:nvSpPr>
        <p:spPr>
          <a:xfrm>
            <a:off x="228600" y="2286000"/>
            <a:ext cx="8534400" cy="4191000"/>
          </a:xfrm>
        </p:spPr>
        <p:txBody>
          <a:bodyPr>
            <a:normAutofit/>
          </a:bodyPr>
          <a:lstStyle/>
          <a:p>
            <a:pPr>
              <a:spcBef>
                <a:spcPct val="75000"/>
              </a:spcBef>
              <a:buFont typeface="Wingdings" pitchFamily="2" charset="2"/>
              <a:buChar char="Ø"/>
            </a:pPr>
            <a:r>
              <a:rPr lang="en-US" altLang="ja-JP" sz="2200" dirty="0">
                <a:ea typeface="ＭＳ Ｐゴシック" charset="-128"/>
              </a:rPr>
              <a:t>The way in which the data is organized affects the performance of a program for different tasks. </a:t>
            </a:r>
          </a:p>
          <a:p>
            <a:pPr>
              <a:spcBef>
                <a:spcPct val="75000"/>
              </a:spcBef>
              <a:buFont typeface="Wingdings" pitchFamily="2" charset="2"/>
              <a:buChar char="Ø"/>
            </a:pPr>
            <a:r>
              <a:rPr lang="en-US" altLang="ja-JP" sz="2200" dirty="0">
                <a:ea typeface="ＭＳ Ｐゴシック" charset="-128"/>
              </a:rPr>
              <a:t>Computer programmers decide which data structures to use based on the nature of the data and the processes that need to be performed on that data.</a:t>
            </a:r>
          </a:p>
          <a:p>
            <a:pPr marL="0" indent="0">
              <a:spcBef>
                <a:spcPct val="75000"/>
              </a:spcBef>
              <a:buFontTx/>
              <a:buNone/>
            </a:pPr>
            <a:endParaRPr lang="en-US" altLang="ja-JP" sz="2200" dirty="0">
              <a:ea typeface="ＭＳ Ｐゴシック" charset="-128"/>
            </a:endParaRPr>
          </a:p>
          <a:p>
            <a:pPr>
              <a:buFont typeface="Wingdings" pitchFamily="2" charset="2"/>
              <a:buChar char="Ø"/>
            </a:pPr>
            <a:r>
              <a:rPr lang="en-US" sz="2200" dirty="0"/>
              <a:t>They can be classified in to</a:t>
            </a:r>
          </a:p>
          <a:p>
            <a:pPr lvl="1">
              <a:buFont typeface="Wingdings" pitchFamily="2" charset="2"/>
              <a:buChar char="§"/>
            </a:pPr>
            <a:r>
              <a:rPr lang="en-US" dirty="0"/>
              <a:t>Primitive data structures</a:t>
            </a:r>
          </a:p>
          <a:p>
            <a:pPr lvl="1">
              <a:buFont typeface="Wingdings" pitchFamily="2" charset="2"/>
              <a:buChar char="§"/>
            </a:pPr>
            <a:r>
              <a:rPr lang="en-US" dirty="0"/>
              <a:t>Non primitive data structure. </a:t>
            </a:r>
          </a:p>
          <a:p>
            <a:pPr>
              <a:spcBef>
                <a:spcPct val="75000"/>
              </a:spcBef>
              <a:buFont typeface="Wingdings" pitchFamily="2" charset="2"/>
              <a:buChar char="§"/>
            </a:pPr>
            <a:endParaRPr lang="en-US" altLang="ja-JP" sz="2200" dirty="0">
              <a:ea typeface="ＭＳ Ｐゴシック" charset="-128"/>
            </a:endParaRPr>
          </a:p>
        </p:txBody>
      </p:sp>
      <p:sp>
        <p:nvSpPr>
          <p:cNvPr id="2" name="Slide Number Placeholder 1"/>
          <p:cNvSpPr>
            <a:spLocks noGrp="1"/>
          </p:cNvSpPr>
          <p:nvPr>
            <p:ph type="sldNum" sz="quarter" idx="12"/>
          </p:nvPr>
        </p:nvSpPr>
        <p:spPr/>
        <p:txBody>
          <a:bodyPr/>
          <a:lstStyle/>
          <a:p>
            <a:fld id="{0E361195-999C-42BE-9592-A270E43D2B13}" type="slidenum">
              <a:rPr lang="en-US" smtClean="0"/>
              <a:pPr/>
              <a:t>40</a:t>
            </a:fld>
            <a:endParaRPr lang="en-US"/>
          </a:p>
        </p:txBody>
      </p:sp>
    </p:spTree>
    <p:extLst>
      <p:ext uri="{BB962C8B-B14F-4D97-AF65-F5344CB8AC3E}">
        <p14:creationId xmlns:p14="http://schemas.microsoft.com/office/powerpoint/2010/main" val="651226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228600" y="334962"/>
            <a:ext cx="8229600" cy="808038"/>
          </a:xfrm>
        </p:spPr>
        <p:txBody>
          <a:bodyPr>
            <a:normAutofit/>
          </a:bodyPr>
          <a:lstStyle/>
          <a:p>
            <a:r>
              <a:rPr lang="en-US" dirty="0"/>
              <a:t>Classifications of Data Structures</a:t>
            </a:r>
          </a:p>
        </p:txBody>
      </p:sp>
      <p:pic>
        <p:nvPicPr>
          <p:cNvPr id="2" name="Picture 1" descr="Screen Clippi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046" y="2481002"/>
            <a:ext cx="8649908" cy="4376998"/>
          </a:xfrm>
          <a:prstGeom prst="rect">
            <a:avLst/>
          </a:prstGeom>
        </p:spPr>
      </p:pic>
      <p:sp>
        <p:nvSpPr>
          <p:cNvPr id="3" name="Slide Number Placeholder 2"/>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42866896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p:cNvSpPr>
            <a:spLocks noGrp="1" noChangeArrowheads="1"/>
          </p:cNvSpPr>
          <p:nvPr>
            <p:ph idx="1"/>
          </p:nvPr>
        </p:nvSpPr>
        <p:spPr>
          <a:xfrm>
            <a:off x="228600" y="2315730"/>
            <a:ext cx="8763000" cy="4466070"/>
          </a:xfrm>
        </p:spPr>
        <p:txBody>
          <a:bodyPr>
            <a:normAutofit fontScale="92500" lnSpcReduction="20000"/>
          </a:bodyPr>
          <a:lstStyle/>
          <a:p>
            <a:pPr algn="just" eaLnBrk="1" hangingPunct="1">
              <a:lnSpc>
                <a:spcPct val="90000"/>
              </a:lnSpc>
              <a:buFont typeface="Wingdings" pitchFamily="2" charset="2"/>
              <a:buChar char="Ø"/>
            </a:pPr>
            <a:r>
              <a:rPr lang="en-US" sz="2600" b="1" dirty="0"/>
              <a:t>Primitive data structure</a:t>
            </a:r>
            <a:r>
              <a:rPr lang="en-US" sz="2600" dirty="0"/>
              <a:t> </a:t>
            </a:r>
          </a:p>
          <a:p>
            <a:pPr marL="800100" lvl="1" indent="-342900" algn="just">
              <a:lnSpc>
                <a:spcPct val="90000"/>
              </a:lnSpc>
              <a:buFont typeface="Wingdings" pitchFamily="2" charset="2"/>
              <a:buChar char="§"/>
            </a:pPr>
            <a:r>
              <a:rPr lang="en-US" dirty="0"/>
              <a:t>Basic data types that are available in most of the programming languages. The primitive data types are used to represent single values.</a:t>
            </a:r>
            <a:endParaRPr lang="en-US" sz="2200" dirty="0"/>
          </a:p>
          <a:p>
            <a:pPr marL="800100" lvl="1" indent="-342900" algn="just" eaLnBrk="1" hangingPunct="1">
              <a:lnSpc>
                <a:spcPct val="90000"/>
              </a:lnSpc>
              <a:buFont typeface="Wingdings" pitchFamily="2" charset="2"/>
              <a:buChar char="§"/>
            </a:pPr>
            <a:r>
              <a:rPr lang="en-US" sz="2200" dirty="0"/>
              <a:t>These are data structures that can be manipulated directly by machine instructions.</a:t>
            </a:r>
          </a:p>
          <a:p>
            <a:pPr marL="800100" lvl="1" indent="-342900" algn="just">
              <a:lnSpc>
                <a:spcPct val="90000"/>
              </a:lnSpc>
              <a:buFont typeface="Wingdings" pitchFamily="2" charset="2"/>
              <a:buChar char="§"/>
            </a:pPr>
            <a:r>
              <a:rPr lang="en-US" dirty="0"/>
              <a:t>Primitive types are also known as built-in types or basic types.</a:t>
            </a:r>
            <a:endParaRPr lang="en-US" sz="2200" dirty="0"/>
          </a:p>
          <a:p>
            <a:pPr marL="800100" lvl="1" indent="-342900" algn="just" eaLnBrk="1" hangingPunct="1">
              <a:lnSpc>
                <a:spcPct val="90000"/>
              </a:lnSpc>
              <a:buFont typeface="Wingdings" pitchFamily="2" charset="2"/>
              <a:buChar char="§"/>
            </a:pPr>
            <a:r>
              <a:rPr lang="en-US" sz="2200" dirty="0"/>
              <a:t>In C language, the different primitive data structures are </a:t>
            </a:r>
            <a:r>
              <a:rPr lang="en-US" sz="2200" dirty="0" err="1"/>
              <a:t>int</a:t>
            </a:r>
            <a:r>
              <a:rPr lang="en-US" sz="2200" dirty="0"/>
              <a:t>, float, char, double.</a:t>
            </a:r>
          </a:p>
          <a:p>
            <a:pPr algn="just" eaLnBrk="1" hangingPunct="1">
              <a:lnSpc>
                <a:spcPct val="90000"/>
              </a:lnSpc>
              <a:buFont typeface="Wingdings" pitchFamily="2" charset="2"/>
              <a:buNone/>
            </a:pPr>
            <a:endParaRPr lang="en-US" sz="2600" dirty="0"/>
          </a:p>
          <a:p>
            <a:pPr algn="just" eaLnBrk="1" hangingPunct="1">
              <a:lnSpc>
                <a:spcPct val="90000"/>
              </a:lnSpc>
              <a:buFont typeface="Wingdings" pitchFamily="2" charset="2"/>
              <a:buChar char="Ø"/>
            </a:pPr>
            <a:r>
              <a:rPr lang="en-US" sz="2600" b="1" dirty="0"/>
              <a:t>Non primitive data structures</a:t>
            </a:r>
            <a:r>
              <a:rPr lang="en-US" sz="2600" dirty="0"/>
              <a:t> </a:t>
            </a:r>
          </a:p>
          <a:p>
            <a:pPr marL="800100" lvl="1" indent="-342900" algn="just">
              <a:lnSpc>
                <a:spcPct val="90000"/>
              </a:lnSpc>
              <a:buFont typeface="Wingdings" pitchFamily="2" charset="2"/>
              <a:buChar char="§"/>
            </a:pPr>
            <a:r>
              <a:rPr lang="en-US" dirty="0"/>
              <a:t>The data types that are derived from primary data types are known as non-Primitive data types. These data types are used to store group of values.</a:t>
            </a:r>
            <a:endParaRPr lang="en-US" sz="2200" dirty="0"/>
          </a:p>
          <a:p>
            <a:pPr marL="800100" lvl="1" indent="-342900" algn="just" eaLnBrk="1" hangingPunct="1">
              <a:lnSpc>
                <a:spcPct val="90000"/>
              </a:lnSpc>
              <a:buFont typeface="Wingdings" pitchFamily="2" charset="2"/>
              <a:buChar char="§"/>
            </a:pPr>
            <a:r>
              <a:rPr lang="en-US" sz="2200" dirty="0"/>
              <a:t>These are data structures that can not be manipulated directly by machine instructions. Arrays, linked lists, files etc., are some of non-primitive data structures and are classified into </a:t>
            </a:r>
            <a:r>
              <a:rPr lang="en-US" sz="2200" i="1" dirty="0">
                <a:solidFill>
                  <a:srgbClr val="800080"/>
                </a:solidFill>
              </a:rPr>
              <a:t>linear data structures</a:t>
            </a:r>
            <a:r>
              <a:rPr lang="en-US" sz="2200" dirty="0"/>
              <a:t> and </a:t>
            </a:r>
            <a:r>
              <a:rPr lang="en-US" sz="2200" i="1" dirty="0">
                <a:solidFill>
                  <a:srgbClr val="800080"/>
                </a:solidFill>
              </a:rPr>
              <a:t>non-linear data structures</a:t>
            </a:r>
            <a:r>
              <a:rPr lang="en-US" sz="2200" dirty="0"/>
              <a:t>.</a:t>
            </a:r>
          </a:p>
        </p:txBody>
      </p:sp>
      <p:sp>
        <p:nvSpPr>
          <p:cNvPr id="6147" name="Rectangle 2"/>
          <p:cNvSpPr>
            <a:spLocks noGrp="1" noChangeArrowheads="1"/>
          </p:cNvSpPr>
          <p:nvPr>
            <p:ph type="title"/>
          </p:nvPr>
        </p:nvSpPr>
        <p:spPr>
          <a:xfrm>
            <a:off x="76200" y="152400"/>
            <a:ext cx="8229600" cy="808038"/>
          </a:xfrm>
        </p:spPr>
        <p:txBody>
          <a:bodyPr/>
          <a:lstStyle/>
          <a:p>
            <a:r>
              <a:rPr lang="en-US" dirty="0"/>
              <a:t>Classifications of Data Structures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10533864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Grp="1" noChangeArrowheads="1"/>
          </p:cNvSpPr>
          <p:nvPr>
            <p:ph idx="1"/>
          </p:nvPr>
        </p:nvSpPr>
        <p:spPr>
          <a:xfrm>
            <a:off x="152400" y="2209800"/>
            <a:ext cx="8686800" cy="4530725"/>
          </a:xfrm>
        </p:spPr>
        <p:txBody>
          <a:bodyPr/>
          <a:lstStyle/>
          <a:p>
            <a:pPr eaLnBrk="1" hangingPunct="1">
              <a:lnSpc>
                <a:spcPct val="90000"/>
              </a:lnSpc>
              <a:buFont typeface="Wingdings" pitchFamily="2" charset="2"/>
              <a:buChar char="Ø"/>
            </a:pPr>
            <a:r>
              <a:rPr lang="en-US" sz="2600" dirty="0"/>
              <a:t>The data structures that show the relationship of logical adjacency between the elements are called linear data structures.</a:t>
            </a:r>
          </a:p>
          <a:p>
            <a:pPr eaLnBrk="1" hangingPunct="1">
              <a:lnSpc>
                <a:spcPct val="90000"/>
              </a:lnSpc>
              <a:buFont typeface="Wingdings" pitchFamily="2" charset="2"/>
              <a:buChar char="Ø"/>
            </a:pPr>
            <a:endParaRPr lang="en-US" sz="2600" dirty="0"/>
          </a:p>
          <a:p>
            <a:pPr eaLnBrk="1" hangingPunct="1">
              <a:lnSpc>
                <a:spcPct val="90000"/>
              </a:lnSpc>
              <a:buFont typeface="Wingdings" pitchFamily="2" charset="2"/>
              <a:buChar char="Ø"/>
            </a:pPr>
            <a:r>
              <a:rPr lang="en-US" sz="2600" dirty="0"/>
              <a:t>Otherwise, they are called non-linear data structures.</a:t>
            </a:r>
          </a:p>
          <a:p>
            <a:pPr eaLnBrk="1" hangingPunct="1">
              <a:lnSpc>
                <a:spcPct val="90000"/>
              </a:lnSpc>
              <a:buFont typeface="Wingdings" pitchFamily="2" charset="2"/>
              <a:buChar char="Ø"/>
            </a:pPr>
            <a:endParaRPr lang="en-US" sz="2600" dirty="0"/>
          </a:p>
          <a:p>
            <a:pPr eaLnBrk="1" hangingPunct="1">
              <a:lnSpc>
                <a:spcPct val="90000"/>
              </a:lnSpc>
              <a:buFont typeface="Wingdings" pitchFamily="2" charset="2"/>
              <a:buChar char="Ø"/>
            </a:pPr>
            <a:r>
              <a:rPr lang="en-US" sz="2600" dirty="0"/>
              <a:t>Different linear data structures are stacks, queues, linear linked lists such as singly linked list, doubly linked linear lists etc.</a:t>
            </a:r>
          </a:p>
          <a:p>
            <a:pPr eaLnBrk="1" hangingPunct="1">
              <a:lnSpc>
                <a:spcPct val="90000"/>
              </a:lnSpc>
              <a:buFont typeface="Wingdings" pitchFamily="2" charset="2"/>
              <a:buChar char="Ø"/>
            </a:pPr>
            <a:endParaRPr lang="en-US" sz="2600" dirty="0"/>
          </a:p>
          <a:p>
            <a:pPr eaLnBrk="1" hangingPunct="1">
              <a:lnSpc>
                <a:spcPct val="90000"/>
              </a:lnSpc>
              <a:buFont typeface="Wingdings" pitchFamily="2" charset="2"/>
              <a:buChar char="Ø"/>
            </a:pPr>
            <a:r>
              <a:rPr lang="en-US" sz="2600" dirty="0"/>
              <a:t>Trees, graphs and files are non-linear data structures.</a:t>
            </a:r>
          </a:p>
        </p:txBody>
      </p:sp>
      <p:sp>
        <p:nvSpPr>
          <p:cNvPr id="26627" name="Rectangle 2"/>
          <p:cNvSpPr>
            <a:spLocks noGrp="1" noChangeArrowheads="1"/>
          </p:cNvSpPr>
          <p:nvPr>
            <p:ph type="title"/>
          </p:nvPr>
        </p:nvSpPr>
        <p:spPr>
          <a:xfrm>
            <a:off x="228600" y="381000"/>
            <a:ext cx="8610600" cy="712787"/>
          </a:xfrm>
        </p:spPr>
        <p:txBody>
          <a:bodyPr>
            <a:normAutofit fontScale="90000"/>
          </a:bodyPr>
          <a:lstStyle/>
          <a:p>
            <a:pPr eaLnBrk="1" hangingPunct="1"/>
            <a:r>
              <a:rPr lang="en-US" sz="4900" b="1" dirty="0">
                <a:solidFill>
                  <a:schemeClr val="bg1"/>
                </a:solidFill>
              </a:rPr>
              <a:t>Linear</a:t>
            </a:r>
            <a:r>
              <a:rPr lang="en-US" sz="3600" b="1" dirty="0">
                <a:solidFill>
                  <a:srgbClr val="993300"/>
                </a:solidFill>
              </a:rPr>
              <a:t> </a:t>
            </a:r>
            <a:r>
              <a:rPr lang="en-US" b="1" dirty="0">
                <a:solidFill>
                  <a:schemeClr val="bg1"/>
                </a:solidFill>
              </a:rPr>
              <a:t>and non- linear data structures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36720057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133600"/>
            <a:ext cx="8229600" cy="4525963"/>
          </a:xfrm>
        </p:spPr>
        <p:txBody>
          <a:bodyPr/>
          <a:lstStyle/>
          <a:p>
            <a:pPr>
              <a:lnSpc>
                <a:spcPct val="90000"/>
              </a:lnSpc>
              <a:buFont typeface="Wingdings" pitchFamily="2" charset="2"/>
              <a:buChar char="Ø"/>
            </a:pPr>
            <a:r>
              <a:rPr lang="en-US" altLang="zh-TW" dirty="0"/>
              <a:t>Array</a:t>
            </a:r>
          </a:p>
          <a:p>
            <a:pPr>
              <a:lnSpc>
                <a:spcPct val="90000"/>
              </a:lnSpc>
              <a:buFont typeface="Wingdings" pitchFamily="2" charset="2"/>
              <a:buChar char="Ø"/>
            </a:pPr>
            <a:r>
              <a:rPr lang="en-US" altLang="zh-TW" dirty="0"/>
              <a:t>Stack</a:t>
            </a:r>
          </a:p>
          <a:p>
            <a:pPr>
              <a:lnSpc>
                <a:spcPct val="90000"/>
              </a:lnSpc>
              <a:buFont typeface="Wingdings" pitchFamily="2" charset="2"/>
              <a:buChar char="Ø"/>
            </a:pPr>
            <a:r>
              <a:rPr lang="en-US" altLang="zh-TW" dirty="0"/>
              <a:t>Queue</a:t>
            </a:r>
          </a:p>
          <a:p>
            <a:pPr>
              <a:lnSpc>
                <a:spcPct val="90000"/>
              </a:lnSpc>
              <a:buFont typeface="Wingdings" pitchFamily="2" charset="2"/>
              <a:buChar char="Ø"/>
            </a:pPr>
            <a:r>
              <a:rPr lang="en-US" altLang="zh-TW" dirty="0"/>
              <a:t>Linked List</a:t>
            </a:r>
          </a:p>
          <a:p>
            <a:pPr>
              <a:lnSpc>
                <a:spcPct val="90000"/>
              </a:lnSpc>
              <a:buFont typeface="Wingdings" pitchFamily="2" charset="2"/>
              <a:buChar char="Ø"/>
            </a:pPr>
            <a:r>
              <a:rPr lang="en-US" altLang="zh-TW" dirty="0"/>
              <a:t>Tree</a:t>
            </a:r>
          </a:p>
          <a:p>
            <a:pPr>
              <a:lnSpc>
                <a:spcPct val="90000"/>
              </a:lnSpc>
              <a:buFont typeface="Wingdings" pitchFamily="2" charset="2"/>
              <a:buChar char="Ø"/>
            </a:pPr>
            <a:r>
              <a:rPr lang="en-US" altLang="zh-TW" dirty="0"/>
              <a:t>Heap</a:t>
            </a:r>
          </a:p>
          <a:p>
            <a:pPr>
              <a:lnSpc>
                <a:spcPct val="90000"/>
              </a:lnSpc>
              <a:buFont typeface="Wingdings" pitchFamily="2" charset="2"/>
              <a:buChar char="Ø"/>
            </a:pPr>
            <a:r>
              <a:rPr lang="en-US" altLang="zh-TW" dirty="0"/>
              <a:t>Hash Table</a:t>
            </a:r>
          </a:p>
          <a:p>
            <a:pPr>
              <a:lnSpc>
                <a:spcPct val="90000"/>
              </a:lnSpc>
              <a:buFont typeface="Wingdings" pitchFamily="2" charset="2"/>
              <a:buChar char="Ø"/>
            </a:pPr>
            <a:r>
              <a:rPr lang="en-US" altLang="zh-TW" dirty="0"/>
              <a:t>Priority Queue</a:t>
            </a:r>
          </a:p>
          <a:p>
            <a:endParaRPr lang="en-US" dirty="0"/>
          </a:p>
        </p:txBody>
      </p:sp>
      <p:sp>
        <p:nvSpPr>
          <p:cNvPr id="2" name="Title 1"/>
          <p:cNvSpPr>
            <a:spLocks noGrp="1"/>
          </p:cNvSpPr>
          <p:nvPr>
            <p:ph type="title"/>
          </p:nvPr>
        </p:nvSpPr>
        <p:spPr>
          <a:xfrm>
            <a:off x="457200" y="427038"/>
            <a:ext cx="7239000" cy="487362"/>
          </a:xfrm>
        </p:spPr>
        <p:txBody>
          <a:bodyPr>
            <a:normAutofit fontScale="90000"/>
          </a:bodyPr>
          <a:lstStyle/>
          <a:p>
            <a:r>
              <a:rPr lang="en-US" altLang="zh-TW" dirty="0"/>
              <a:t>Common Data Structures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35913500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981200"/>
            <a:ext cx="8229600" cy="4525963"/>
          </a:xfrm>
        </p:spPr>
        <p:txBody>
          <a:bodyPr/>
          <a:lstStyle/>
          <a:p>
            <a:pPr>
              <a:buFont typeface="Wingdings" pitchFamily="2" charset="2"/>
              <a:buChar char="Ø"/>
            </a:pPr>
            <a:r>
              <a:rPr lang="en-US" altLang="zh-TW" dirty="0"/>
              <a:t>Add</a:t>
            </a:r>
          </a:p>
          <a:p>
            <a:pPr lvl="1">
              <a:buFont typeface="Wingdings" pitchFamily="2" charset="2"/>
              <a:buChar char="§"/>
            </a:pPr>
            <a:r>
              <a:rPr lang="en-US" altLang="zh-TW" dirty="0"/>
              <a:t>Index</a:t>
            </a:r>
          </a:p>
          <a:p>
            <a:pPr lvl="1">
              <a:buFont typeface="Wingdings" pitchFamily="2" charset="2"/>
              <a:buChar char="§"/>
            </a:pPr>
            <a:r>
              <a:rPr lang="en-US" altLang="zh-TW" dirty="0"/>
              <a:t>Key</a:t>
            </a:r>
          </a:p>
          <a:p>
            <a:pPr lvl="1">
              <a:buFont typeface="Wingdings" pitchFamily="2" charset="2"/>
              <a:buChar char="§"/>
            </a:pPr>
            <a:r>
              <a:rPr lang="en-US" altLang="zh-TW" dirty="0"/>
              <a:t>Position</a:t>
            </a:r>
          </a:p>
          <a:p>
            <a:pPr lvl="1">
              <a:buFont typeface="Wingdings" pitchFamily="2" charset="2"/>
              <a:buChar char="§"/>
            </a:pPr>
            <a:r>
              <a:rPr lang="en-US" altLang="zh-TW" dirty="0"/>
              <a:t>Priority</a:t>
            </a:r>
          </a:p>
          <a:p>
            <a:pPr>
              <a:buFont typeface="Wingdings" pitchFamily="2" charset="2"/>
              <a:buChar char="Ø"/>
            </a:pPr>
            <a:r>
              <a:rPr lang="en-US" altLang="zh-TW" dirty="0"/>
              <a:t>Get</a:t>
            </a:r>
          </a:p>
          <a:p>
            <a:pPr>
              <a:buFont typeface="Wingdings" pitchFamily="2" charset="2"/>
              <a:buChar char="Ø"/>
            </a:pPr>
            <a:r>
              <a:rPr lang="en-US" altLang="zh-TW" dirty="0"/>
              <a:t>Change</a:t>
            </a:r>
          </a:p>
          <a:p>
            <a:pPr>
              <a:buFont typeface="Wingdings" pitchFamily="2" charset="2"/>
              <a:buChar char="Ø"/>
            </a:pPr>
            <a:r>
              <a:rPr lang="en-US" altLang="zh-TW" dirty="0"/>
              <a:t>Delete</a:t>
            </a:r>
          </a:p>
          <a:p>
            <a:endParaRPr lang="en-US" dirty="0"/>
          </a:p>
        </p:txBody>
      </p:sp>
      <p:sp>
        <p:nvSpPr>
          <p:cNvPr id="2" name="Title 1"/>
          <p:cNvSpPr>
            <a:spLocks noGrp="1"/>
          </p:cNvSpPr>
          <p:nvPr>
            <p:ph type="title"/>
          </p:nvPr>
        </p:nvSpPr>
        <p:spPr>
          <a:xfrm>
            <a:off x="76200" y="427038"/>
            <a:ext cx="8229600" cy="639762"/>
          </a:xfrm>
        </p:spPr>
        <p:txBody>
          <a:bodyPr>
            <a:normAutofit fontScale="90000"/>
          </a:bodyPr>
          <a:lstStyle/>
          <a:p>
            <a:r>
              <a:rPr lang="en-US" altLang="zh-TW" dirty="0"/>
              <a:t>Functions of Data Structures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707695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115127"/>
            <a:ext cx="8839200" cy="5123873"/>
          </a:xfrm>
        </p:spPr>
        <p:txBody>
          <a:bodyPr>
            <a:noAutofit/>
          </a:bodyPr>
          <a:lstStyle/>
          <a:p>
            <a:pPr marL="0" indent="0">
              <a:buNone/>
            </a:pPr>
            <a:r>
              <a:rPr lang="en-US" sz="2200" dirty="0"/>
              <a:t>1. How does Google quickly find web pages that contain a search term?</a:t>
            </a:r>
          </a:p>
          <a:p>
            <a:pPr marL="0" indent="0">
              <a:buNone/>
            </a:pPr>
            <a:endParaRPr lang="en-US" sz="2200" dirty="0"/>
          </a:p>
          <a:p>
            <a:pPr marL="0" indent="0">
              <a:buNone/>
            </a:pPr>
            <a:r>
              <a:rPr lang="en-US" sz="2200" dirty="0"/>
              <a:t>2. What’s the fastest way to broadcast a message to a network of computers?</a:t>
            </a:r>
          </a:p>
          <a:p>
            <a:pPr marL="0" indent="0">
              <a:buNone/>
            </a:pPr>
            <a:endParaRPr lang="en-US" sz="2200" dirty="0"/>
          </a:p>
          <a:p>
            <a:pPr marL="0" indent="0">
              <a:buNone/>
            </a:pPr>
            <a:r>
              <a:rPr lang="en-US" sz="2200" dirty="0"/>
              <a:t>3. How can a subsequence of DNA be quickly found within the genome?</a:t>
            </a:r>
          </a:p>
          <a:p>
            <a:pPr marL="0" indent="0">
              <a:buNone/>
            </a:pPr>
            <a:endParaRPr lang="en-US" sz="2200" dirty="0"/>
          </a:p>
          <a:p>
            <a:pPr marL="0" indent="0">
              <a:buNone/>
            </a:pPr>
            <a:r>
              <a:rPr lang="en-US" sz="2200" dirty="0"/>
              <a:t>4. How does your operating system track which memory (disk or RAM) is free?</a:t>
            </a:r>
          </a:p>
          <a:p>
            <a:pPr marL="0" indent="0">
              <a:buNone/>
            </a:pPr>
            <a:endParaRPr lang="en-US" sz="2200" dirty="0"/>
          </a:p>
          <a:p>
            <a:pPr marL="0" indent="0">
              <a:buNone/>
            </a:pPr>
            <a:r>
              <a:rPr lang="en-US" sz="2200" dirty="0"/>
              <a:t>5. In the game Half-Life, how can the computer determine which parts of the scene are visible?</a:t>
            </a:r>
          </a:p>
        </p:txBody>
      </p:sp>
      <p:sp>
        <p:nvSpPr>
          <p:cNvPr id="2" name="Title 1"/>
          <p:cNvSpPr>
            <a:spLocks noGrp="1"/>
          </p:cNvSpPr>
          <p:nvPr>
            <p:ph type="title"/>
          </p:nvPr>
        </p:nvSpPr>
        <p:spPr>
          <a:xfrm>
            <a:off x="457200" y="228600"/>
            <a:ext cx="8229600" cy="1252728"/>
          </a:xfrm>
        </p:spPr>
        <p:txBody>
          <a:bodyPr>
            <a:normAutofit fontScale="90000"/>
          </a:bodyPr>
          <a:lstStyle/>
          <a:p>
            <a:r>
              <a:rPr lang="en-US" b="1" dirty="0"/>
              <a:t>Data Structure Example Applications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21314529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696" y="1265237"/>
            <a:ext cx="8562703" cy="5897563"/>
          </a:xfrm>
        </p:spPr>
        <p:txBody>
          <a:bodyPr>
            <a:normAutofit fontScale="92500"/>
          </a:bodyPr>
          <a:lstStyle/>
          <a:p>
            <a:pPr>
              <a:buFont typeface="Wingdings" pitchFamily="2" charset="2"/>
              <a:buChar char="Ø"/>
            </a:pPr>
            <a:r>
              <a:rPr lang="en-US" dirty="0"/>
              <a:t>You want to store data about cities (location, elevation, population)...</a:t>
            </a:r>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r>
              <a:rPr lang="en-US" dirty="0"/>
              <a:t>What kind of operations should your data structure(s) support?</a:t>
            </a:r>
          </a:p>
        </p:txBody>
      </p:sp>
      <p:sp>
        <p:nvSpPr>
          <p:cNvPr id="2" name="Title 1"/>
          <p:cNvSpPr>
            <a:spLocks noGrp="1"/>
          </p:cNvSpPr>
          <p:nvPr>
            <p:ph type="title"/>
          </p:nvPr>
        </p:nvSpPr>
        <p:spPr>
          <a:xfrm>
            <a:off x="384538" y="228600"/>
            <a:ext cx="8229600" cy="1143000"/>
          </a:xfrm>
        </p:spPr>
        <p:txBody>
          <a:bodyPr>
            <a:normAutofit/>
          </a:bodyPr>
          <a:lstStyle/>
          <a:p>
            <a:r>
              <a:rPr lang="en-US" b="1" dirty="0"/>
              <a:t>Suppose You’re Google Maps...</a:t>
            </a:r>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2514600"/>
            <a:ext cx="776287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17923037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752600"/>
            <a:ext cx="8229600" cy="5715000"/>
          </a:xfrm>
        </p:spPr>
        <p:txBody>
          <a:bodyPr>
            <a:normAutofit/>
          </a:bodyPr>
          <a:lstStyle/>
          <a:p>
            <a:pPr>
              <a:buFont typeface="Wingdings" pitchFamily="2" charset="2"/>
              <a:buChar char="Ø"/>
            </a:pPr>
            <a:r>
              <a:rPr lang="en-US" dirty="0"/>
              <a:t>Finding addresses on map?</a:t>
            </a:r>
          </a:p>
          <a:p>
            <a:pPr lvl="1">
              <a:buFont typeface="Wingdings" pitchFamily="2" charset="2"/>
              <a:buChar char="§"/>
            </a:pPr>
            <a:r>
              <a:rPr lang="en-US" dirty="0"/>
              <a:t> Lookup city by name...</a:t>
            </a:r>
          </a:p>
          <a:p>
            <a:pPr>
              <a:buFont typeface="Wingdings" pitchFamily="2" charset="2"/>
              <a:buChar char="Ø"/>
            </a:pPr>
            <a:endParaRPr lang="en-US" dirty="0"/>
          </a:p>
          <a:p>
            <a:pPr>
              <a:buFont typeface="Wingdings" pitchFamily="2" charset="2"/>
              <a:buChar char="Ø"/>
            </a:pPr>
            <a:r>
              <a:rPr lang="en-US" dirty="0"/>
              <a:t>Mobile iPhone user?</a:t>
            </a:r>
          </a:p>
          <a:p>
            <a:pPr lvl="1">
              <a:buFont typeface="Wingdings" pitchFamily="2" charset="2"/>
              <a:buChar char="§"/>
            </a:pPr>
            <a:r>
              <a:rPr lang="en-US" dirty="0"/>
              <a:t>Find nearest point to me...</a:t>
            </a:r>
          </a:p>
          <a:p>
            <a:pPr>
              <a:buFont typeface="Wingdings" pitchFamily="2" charset="2"/>
              <a:buChar char="Ø"/>
            </a:pPr>
            <a:endParaRPr lang="en-US" dirty="0"/>
          </a:p>
          <a:p>
            <a:pPr>
              <a:buFont typeface="Wingdings" pitchFamily="2" charset="2"/>
              <a:buChar char="Ø"/>
            </a:pPr>
            <a:r>
              <a:rPr lang="en-US" dirty="0"/>
              <a:t>Car GPS system?</a:t>
            </a:r>
          </a:p>
          <a:p>
            <a:pPr lvl="1">
              <a:buFont typeface="Wingdings" pitchFamily="2" charset="2"/>
              <a:buChar char="§"/>
            </a:pPr>
            <a:r>
              <a:rPr lang="en-US" dirty="0"/>
              <a:t>Calculate shortest-path between cities...</a:t>
            </a:r>
          </a:p>
          <a:p>
            <a:pPr lvl="1">
              <a:buFont typeface="Wingdings" pitchFamily="2" charset="2"/>
              <a:buChar char="§"/>
            </a:pPr>
            <a:r>
              <a:rPr lang="en-US" dirty="0"/>
              <a:t>Show cities within a given window...</a:t>
            </a:r>
          </a:p>
          <a:p>
            <a:pPr>
              <a:buFont typeface="Wingdings" pitchFamily="2" charset="2"/>
              <a:buChar char="Ø"/>
            </a:pPr>
            <a:endParaRPr lang="en-US" dirty="0"/>
          </a:p>
          <a:p>
            <a:pPr>
              <a:buFont typeface="Wingdings" pitchFamily="2" charset="2"/>
              <a:buChar char="Ø"/>
            </a:pPr>
            <a:r>
              <a:rPr lang="en-US" dirty="0"/>
              <a:t>Political revolution?</a:t>
            </a:r>
          </a:p>
          <a:p>
            <a:pPr lvl="1">
              <a:buFont typeface="Wingdings" pitchFamily="2" charset="2"/>
              <a:buChar char="§"/>
            </a:pPr>
            <a:r>
              <a:rPr lang="en-US" dirty="0"/>
              <a:t>Insert, delete, rename cities</a:t>
            </a:r>
          </a:p>
        </p:txBody>
      </p:sp>
      <p:sp>
        <p:nvSpPr>
          <p:cNvPr id="2" name="Title 1"/>
          <p:cNvSpPr>
            <a:spLocks noGrp="1"/>
          </p:cNvSpPr>
          <p:nvPr>
            <p:ph type="title"/>
          </p:nvPr>
        </p:nvSpPr>
        <p:spPr>
          <a:xfrm>
            <a:off x="76200" y="198438"/>
            <a:ext cx="8229600" cy="792162"/>
          </a:xfrm>
        </p:spPr>
        <p:txBody>
          <a:bodyPr>
            <a:normAutofit fontScale="90000"/>
          </a:bodyPr>
          <a:lstStyle/>
          <a:p>
            <a:r>
              <a:rPr lang="en-US" sz="3200" b="1" dirty="0"/>
              <a:t>Operations to support the following scenarios...</a:t>
            </a:r>
            <a:endParaRPr lang="en-US" sz="3200"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8800" y="2683430"/>
            <a:ext cx="3410426" cy="3853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8645397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133600"/>
            <a:ext cx="8686800" cy="4800600"/>
          </a:xfrm>
        </p:spPr>
        <p:txBody>
          <a:bodyPr>
            <a:normAutofit fontScale="85000" lnSpcReduction="20000"/>
          </a:bodyPr>
          <a:lstStyle/>
          <a:p>
            <a:pPr>
              <a:buFont typeface="Wingdings" pitchFamily="2" charset="2"/>
              <a:buChar char="Ø"/>
            </a:pPr>
            <a:r>
              <a:rPr lang="en-US" b="1" dirty="0"/>
              <a:t>Ordering</a:t>
            </a:r>
            <a:endParaRPr lang="en-US" dirty="0"/>
          </a:p>
          <a:p>
            <a:pPr lvl="1">
              <a:buFont typeface="Wingdings" pitchFamily="2" charset="2"/>
              <a:buChar char="§"/>
            </a:pPr>
            <a:r>
              <a:rPr lang="en-US" dirty="0"/>
              <a:t>	Put keys into some order so that we know something about where each   	key is,  relative to the other keys.</a:t>
            </a:r>
          </a:p>
          <a:p>
            <a:pPr lvl="1">
              <a:buFont typeface="Wingdings" pitchFamily="2" charset="2"/>
              <a:buChar char="§"/>
            </a:pPr>
            <a:r>
              <a:rPr lang="en-US" dirty="0"/>
              <a:t>	Phone books are easier to search because they are alphabetized.</a:t>
            </a:r>
          </a:p>
          <a:p>
            <a:pPr marL="0" indent="0">
              <a:buNone/>
            </a:pPr>
            <a:endParaRPr lang="en-US" dirty="0"/>
          </a:p>
          <a:p>
            <a:pPr>
              <a:buFont typeface="Wingdings" pitchFamily="2" charset="2"/>
              <a:buChar char="Ø"/>
            </a:pPr>
            <a:r>
              <a:rPr lang="en-US" b="1" dirty="0"/>
              <a:t>Linking</a:t>
            </a:r>
            <a:endParaRPr lang="en-US" dirty="0"/>
          </a:p>
          <a:p>
            <a:pPr lvl="1">
              <a:buFont typeface="Wingdings" pitchFamily="2" charset="2"/>
              <a:buChar char="§"/>
            </a:pPr>
            <a:r>
              <a:rPr lang="en-US" dirty="0"/>
              <a:t>	Add pointers to each record so that we can find related records 	quickly.</a:t>
            </a:r>
          </a:p>
          <a:p>
            <a:pPr lvl="1">
              <a:buFont typeface="Wingdings" pitchFamily="2" charset="2"/>
              <a:buChar char="§"/>
            </a:pPr>
            <a:r>
              <a:rPr lang="en-US" dirty="0"/>
              <a:t>	E.g. The index in the back of book provides links from words to the pages on which they appear.</a:t>
            </a:r>
          </a:p>
          <a:p>
            <a:pPr marL="0" indent="0">
              <a:buNone/>
            </a:pPr>
            <a:endParaRPr lang="en-US" dirty="0"/>
          </a:p>
          <a:p>
            <a:pPr>
              <a:buFont typeface="Wingdings" pitchFamily="2" charset="2"/>
              <a:buChar char="Ø"/>
            </a:pPr>
            <a:r>
              <a:rPr lang="en-US" b="1" dirty="0"/>
              <a:t>Partitioning</a:t>
            </a:r>
            <a:endParaRPr lang="en-US" dirty="0"/>
          </a:p>
          <a:p>
            <a:pPr lvl="1">
              <a:buFont typeface="Wingdings" pitchFamily="2" charset="2"/>
              <a:buChar char="§"/>
            </a:pPr>
            <a:r>
              <a:rPr lang="en-US" dirty="0"/>
              <a:t>	Divide the records into 2 or more groups, each group sharing a 	particular 	property.</a:t>
            </a:r>
          </a:p>
          <a:p>
            <a:pPr lvl="1">
              <a:buFont typeface="Wingdings" pitchFamily="2" charset="2"/>
              <a:buChar char="§"/>
            </a:pPr>
            <a:r>
              <a:rPr lang="en-US" dirty="0"/>
              <a:t>	E.g. Multi-volume encyclopedias (</a:t>
            </a:r>
            <a:r>
              <a:rPr lang="en-US" dirty="0" err="1"/>
              <a:t>Aa</a:t>
            </a:r>
            <a:r>
              <a:rPr lang="en-US" dirty="0"/>
              <a:t>-Be, W-Z)</a:t>
            </a:r>
          </a:p>
          <a:p>
            <a:pPr lvl="1">
              <a:buFont typeface="Wingdings" pitchFamily="2" charset="2"/>
              <a:buChar char="§"/>
            </a:pPr>
            <a:r>
              <a:rPr lang="en-US" dirty="0"/>
              <a:t>	E.g. Folders on your hard drive</a:t>
            </a:r>
          </a:p>
        </p:txBody>
      </p:sp>
      <p:sp>
        <p:nvSpPr>
          <p:cNvPr id="2" name="Title 1"/>
          <p:cNvSpPr>
            <a:spLocks noGrp="1"/>
          </p:cNvSpPr>
          <p:nvPr>
            <p:ph type="title"/>
          </p:nvPr>
        </p:nvSpPr>
        <p:spPr>
          <a:xfrm>
            <a:off x="76200" y="334962"/>
            <a:ext cx="8229600" cy="884238"/>
          </a:xfrm>
        </p:spPr>
        <p:txBody>
          <a:bodyPr>
            <a:normAutofit/>
          </a:bodyPr>
          <a:lstStyle/>
          <a:p>
            <a:r>
              <a:rPr lang="en-US" b="1" dirty="0"/>
              <a:t>Data Organizing Principles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2832648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5" name="Rectangle 3"/>
          <p:cNvSpPr>
            <a:spLocks noGrp="1" noChangeArrowheads="1"/>
          </p:cNvSpPr>
          <p:nvPr>
            <p:ph idx="1"/>
          </p:nvPr>
        </p:nvSpPr>
        <p:spPr>
          <a:xfrm>
            <a:off x="228600" y="2439987"/>
            <a:ext cx="8566150" cy="4037013"/>
          </a:xfrm>
        </p:spPr>
        <p:txBody>
          <a:bodyPr>
            <a:normAutofit/>
          </a:bodyPr>
          <a:lstStyle/>
          <a:p>
            <a:pPr algn="just">
              <a:buFont typeface="Wingdings" pitchFamily="2" charset="2"/>
              <a:buChar char="§"/>
            </a:pPr>
            <a:r>
              <a:rPr lang="en-US" sz="2200" dirty="0"/>
              <a:t>Logic Building, Flowcharting and Pseudo code development </a:t>
            </a:r>
          </a:p>
          <a:p>
            <a:pPr algn="just">
              <a:buFont typeface="Wingdings" pitchFamily="2" charset="2"/>
              <a:buChar char="§"/>
            </a:pPr>
            <a:r>
              <a:rPr lang="en-US" sz="2200" dirty="0"/>
              <a:t>Introduction to Abstract Data Types, basic terminology Data structure operations, algorithms, space and time complexity Review of basic mathematical and programming background </a:t>
            </a:r>
          </a:p>
          <a:p>
            <a:pPr algn="just">
              <a:buFont typeface="Wingdings" pitchFamily="2" charset="2"/>
              <a:buChar char="§"/>
            </a:pPr>
            <a:r>
              <a:rPr lang="en-US" sz="2200" dirty="0"/>
              <a:t>Arrays: one D, 2D and 3D, Traversal, insertion and deletion </a:t>
            </a:r>
          </a:p>
          <a:p>
            <a:pPr algn="just">
              <a:buFont typeface="Wingdings" pitchFamily="2" charset="2"/>
              <a:buChar char="§"/>
            </a:pPr>
            <a:r>
              <a:rPr lang="en-US" sz="2200" dirty="0"/>
              <a:t> Representation in memory, Row Major Column Major and C++ representation Records and Structures </a:t>
            </a:r>
          </a:p>
          <a:p>
            <a:pPr algn="just">
              <a:buFont typeface="Wingdings" pitchFamily="2" charset="2"/>
              <a:buChar char="§"/>
            </a:pPr>
            <a:r>
              <a:rPr lang="en-US" sz="2200" dirty="0"/>
              <a:t>Linked Lists, Linked List Operations </a:t>
            </a:r>
          </a:p>
          <a:p>
            <a:pPr algn="just">
              <a:buFont typeface="Wingdings" pitchFamily="2" charset="2"/>
              <a:buChar char="§"/>
            </a:pPr>
            <a:r>
              <a:rPr lang="en-US" sz="2200" dirty="0"/>
              <a:t>Stacks and Queues </a:t>
            </a:r>
          </a:p>
          <a:p>
            <a:pPr algn="just">
              <a:buFont typeface="Wingdings" pitchFamily="2" charset="2"/>
              <a:buChar char="§"/>
            </a:pPr>
            <a:r>
              <a:rPr lang="en-US" sz="2200" dirty="0"/>
              <a:t>Priority Queues through Heaps</a:t>
            </a:r>
          </a:p>
        </p:txBody>
      </p:sp>
      <p:sp>
        <p:nvSpPr>
          <p:cNvPr id="207874" name="Rectangle 2"/>
          <p:cNvSpPr>
            <a:spLocks noGrp="1" noChangeArrowheads="1"/>
          </p:cNvSpPr>
          <p:nvPr>
            <p:ph type="title"/>
          </p:nvPr>
        </p:nvSpPr>
        <p:spPr/>
        <p:txBody>
          <a:bodyPr/>
          <a:lstStyle/>
          <a:p>
            <a:r>
              <a:rPr lang="en-US" dirty="0"/>
              <a:t>Syllabus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42580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7875">
                                            <p:txEl>
                                              <p:pRg st="0" end="0"/>
                                            </p:txEl>
                                          </p:spTgt>
                                        </p:tgtEl>
                                        <p:attrNameLst>
                                          <p:attrName>style.visibility</p:attrName>
                                        </p:attrNameLst>
                                      </p:cBhvr>
                                      <p:to>
                                        <p:strVal val="visible"/>
                                      </p:to>
                                    </p:set>
                                    <p:anim calcmode="lin" valueType="num">
                                      <p:cBhvr additive="base">
                                        <p:cTn id="7" dur="500" fill="hold"/>
                                        <p:tgtEl>
                                          <p:spTgt spid="2078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78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7875">
                                            <p:txEl>
                                              <p:pRg st="1" end="1"/>
                                            </p:txEl>
                                          </p:spTgt>
                                        </p:tgtEl>
                                        <p:attrNameLst>
                                          <p:attrName>style.visibility</p:attrName>
                                        </p:attrNameLst>
                                      </p:cBhvr>
                                      <p:to>
                                        <p:strVal val="visible"/>
                                      </p:to>
                                    </p:set>
                                    <p:anim calcmode="lin" valueType="num">
                                      <p:cBhvr additive="base">
                                        <p:cTn id="13" dur="500" fill="hold"/>
                                        <p:tgtEl>
                                          <p:spTgt spid="2078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78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7875">
                                            <p:txEl>
                                              <p:pRg st="2" end="2"/>
                                            </p:txEl>
                                          </p:spTgt>
                                        </p:tgtEl>
                                        <p:attrNameLst>
                                          <p:attrName>style.visibility</p:attrName>
                                        </p:attrNameLst>
                                      </p:cBhvr>
                                      <p:to>
                                        <p:strVal val="visible"/>
                                      </p:to>
                                    </p:set>
                                    <p:anim calcmode="lin" valueType="num">
                                      <p:cBhvr additive="base">
                                        <p:cTn id="19" dur="500" fill="hold"/>
                                        <p:tgtEl>
                                          <p:spTgt spid="2078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78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7875">
                                            <p:txEl>
                                              <p:pRg st="3" end="3"/>
                                            </p:txEl>
                                          </p:spTgt>
                                        </p:tgtEl>
                                        <p:attrNameLst>
                                          <p:attrName>style.visibility</p:attrName>
                                        </p:attrNameLst>
                                      </p:cBhvr>
                                      <p:to>
                                        <p:strVal val="visible"/>
                                      </p:to>
                                    </p:set>
                                    <p:anim calcmode="lin" valueType="num">
                                      <p:cBhvr additive="base">
                                        <p:cTn id="25" dur="500" fill="hold"/>
                                        <p:tgtEl>
                                          <p:spTgt spid="2078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78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07875">
                                            <p:txEl>
                                              <p:pRg st="4" end="4"/>
                                            </p:txEl>
                                          </p:spTgt>
                                        </p:tgtEl>
                                        <p:attrNameLst>
                                          <p:attrName>style.visibility</p:attrName>
                                        </p:attrNameLst>
                                      </p:cBhvr>
                                      <p:to>
                                        <p:strVal val="visible"/>
                                      </p:to>
                                    </p:set>
                                    <p:anim calcmode="lin" valueType="num">
                                      <p:cBhvr additive="base">
                                        <p:cTn id="31" dur="500" fill="hold"/>
                                        <p:tgtEl>
                                          <p:spTgt spid="20787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78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07875">
                                            <p:txEl>
                                              <p:pRg st="5" end="5"/>
                                            </p:txEl>
                                          </p:spTgt>
                                        </p:tgtEl>
                                        <p:attrNameLst>
                                          <p:attrName>style.visibility</p:attrName>
                                        </p:attrNameLst>
                                      </p:cBhvr>
                                      <p:to>
                                        <p:strVal val="visible"/>
                                      </p:to>
                                    </p:set>
                                    <p:anim calcmode="lin" valueType="num">
                                      <p:cBhvr additive="base">
                                        <p:cTn id="37" dur="500" fill="hold"/>
                                        <p:tgtEl>
                                          <p:spTgt spid="20787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787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07875">
                                            <p:txEl>
                                              <p:pRg st="6" end="6"/>
                                            </p:txEl>
                                          </p:spTgt>
                                        </p:tgtEl>
                                        <p:attrNameLst>
                                          <p:attrName>style.visibility</p:attrName>
                                        </p:attrNameLst>
                                      </p:cBhvr>
                                      <p:to>
                                        <p:strVal val="visible"/>
                                      </p:to>
                                    </p:set>
                                    <p:anim calcmode="lin" valueType="num">
                                      <p:cBhvr additive="base">
                                        <p:cTn id="43" dur="500" fill="hold"/>
                                        <p:tgtEl>
                                          <p:spTgt spid="20787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0787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3399" y="381000"/>
            <a:ext cx="8077201" cy="6283405"/>
          </a:xfrm>
        </p:spPr>
      </p:pic>
      <p:sp>
        <p:nvSpPr>
          <p:cNvPr id="2" name="Slide Number Placeholder 1"/>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22160893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400" y="2590800"/>
            <a:ext cx="8686800" cy="4114800"/>
          </a:xfrm>
        </p:spPr>
      </p:pic>
      <p:sp>
        <p:nvSpPr>
          <p:cNvPr id="2" name="Title 1"/>
          <p:cNvSpPr>
            <a:spLocks noGrp="1"/>
          </p:cNvSpPr>
          <p:nvPr>
            <p:ph type="title"/>
          </p:nvPr>
        </p:nvSpPr>
        <p:spPr>
          <a:xfrm>
            <a:off x="228600" y="334962"/>
            <a:ext cx="8229600" cy="884238"/>
          </a:xfrm>
        </p:spPr>
        <p:txBody>
          <a:bodyPr/>
          <a:lstStyle/>
          <a:p>
            <a:r>
              <a:rPr lang="en-US" b="1" dirty="0"/>
              <a:t>Linking</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4779402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981200"/>
            <a:ext cx="8763000" cy="2209800"/>
          </a:xfrm>
        </p:spPr>
        <p:txBody>
          <a:bodyPr/>
          <a:lstStyle/>
          <a:p>
            <a:pPr>
              <a:buFont typeface="Wingdings" pitchFamily="2" charset="2"/>
              <a:buChar char="Ø"/>
            </a:pPr>
            <a:r>
              <a:rPr lang="en-US" b="1" dirty="0"/>
              <a:t>Ordering implicitly gives a partitioning based on the “&lt;“ relation.</a:t>
            </a:r>
          </a:p>
          <a:p>
            <a:pPr>
              <a:buFont typeface="Wingdings" pitchFamily="2" charset="2"/>
              <a:buChar char="Ø"/>
            </a:pPr>
            <a:r>
              <a:rPr lang="en-US" b="1" dirty="0"/>
              <a:t>Partitioning usually combined with linking to point to the two halves.</a:t>
            </a:r>
          </a:p>
          <a:p>
            <a:pPr>
              <a:buFont typeface="Wingdings" pitchFamily="2" charset="2"/>
              <a:buChar char="Ø"/>
            </a:pPr>
            <a:r>
              <a:rPr lang="en-US" b="1" dirty="0"/>
              <a:t>Prototypical example is the Binary Search Tree:</a:t>
            </a:r>
            <a:endParaRPr lang="en-US" dirty="0"/>
          </a:p>
        </p:txBody>
      </p:sp>
      <p:sp>
        <p:nvSpPr>
          <p:cNvPr id="2" name="Title 1"/>
          <p:cNvSpPr>
            <a:spLocks noGrp="1"/>
          </p:cNvSpPr>
          <p:nvPr>
            <p:ph type="title"/>
          </p:nvPr>
        </p:nvSpPr>
        <p:spPr>
          <a:xfrm>
            <a:off x="228600" y="334962"/>
            <a:ext cx="8229600" cy="808038"/>
          </a:xfrm>
        </p:spPr>
        <p:txBody>
          <a:bodyPr/>
          <a:lstStyle/>
          <a:p>
            <a:r>
              <a:rPr lang="en-US" b="1" dirty="0"/>
              <a:t>Partitioning</a:t>
            </a:r>
            <a:endParaRPr lang="en-US" dirty="0"/>
          </a:p>
        </p:txBody>
      </p:sp>
      <p:pic>
        <p:nvPicPr>
          <p:cNvPr id="4" name="Picture 3" descr="Screen Clippi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3990575"/>
            <a:ext cx="7630590" cy="2867425"/>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14074691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idx="1"/>
          </p:nvPr>
        </p:nvSpPr>
        <p:spPr>
          <a:xfrm>
            <a:off x="152400" y="2189163"/>
            <a:ext cx="8740775" cy="4897437"/>
          </a:xfrm>
        </p:spPr>
        <p:txBody>
          <a:bodyPr>
            <a:normAutofit/>
          </a:bodyPr>
          <a:lstStyle/>
          <a:p>
            <a:pPr>
              <a:buFont typeface="Wingdings" pitchFamily="2" charset="2"/>
              <a:buChar char="Ø"/>
            </a:pPr>
            <a:r>
              <a:rPr lang="en-US" altLang="zh-TW" sz="2200" dirty="0"/>
              <a:t>Data Type</a:t>
            </a:r>
            <a:br>
              <a:rPr lang="en-US" altLang="zh-TW" sz="2200" dirty="0"/>
            </a:br>
            <a:r>
              <a:rPr lang="en-US" altLang="zh-TW" sz="2200" dirty="0"/>
              <a:t>A </a:t>
            </a:r>
            <a:r>
              <a:rPr lang="en-US" altLang="zh-TW" sz="2200" i="1" dirty="0"/>
              <a:t>data type</a:t>
            </a:r>
            <a:r>
              <a:rPr lang="en-US" altLang="zh-TW" sz="2200" dirty="0"/>
              <a:t> is a collection of </a:t>
            </a:r>
            <a:r>
              <a:rPr lang="en-US" altLang="zh-TW" sz="2200" i="1" dirty="0"/>
              <a:t>objects</a:t>
            </a:r>
            <a:r>
              <a:rPr lang="en-US" altLang="zh-TW" sz="2200" dirty="0"/>
              <a:t> and a set of </a:t>
            </a:r>
            <a:r>
              <a:rPr lang="en-US" altLang="zh-TW" sz="2200" i="1" dirty="0"/>
              <a:t>operations</a:t>
            </a:r>
            <a:r>
              <a:rPr lang="en-US" altLang="zh-TW" sz="2200" dirty="0"/>
              <a:t> that act on those objects.</a:t>
            </a:r>
          </a:p>
          <a:p>
            <a:pPr lvl="2">
              <a:buFont typeface="Wingdings" pitchFamily="2" charset="2"/>
              <a:buChar char="§"/>
            </a:pPr>
            <a:r>
              <a:rPr lang="en-US" altLang="zh-TW" sz="2200" dirty="0">
                <a:effectLst/>
              </a:rPr>
              <a:t>For example, the data type </a:t>
            </a:r>
            <a:r>
              <a:rPr lang="en-US" altLang="zh-TW" sz="2200" dirty="0" err="1">
                <a:effectLst/>
              </a:rPr>
              <a:t>int</a:t>
            </a:r>
            <a:r>
              <a:rPr lang="en-US" altLang="zh-TW" sz="2200" dirty="0">
                <a:effectLst/>
              </a:rPr>
              <a:t> consists of the objects {0, +1, -1, +2, -2, …, INT_MAX, INT_MIN} and the operations +, -, *, /, and %.</a:t>
            </a:r>
          </a:p>
          <a:p>
            <a:pPr>
              <a:buFont typeface="Wingdings" pitchFamily="2" charset="2"/>
              <a:buChar char="Ø"/>
            </a:pPr>
            <a:r>
              <a:rPr lang="en-US" altLang="zh-TW" sz="2200" dirty="0"/>
              <a:t>The data types of C</a:t>
            </a:r>
          </a:p>
          <a:p>
            <a:pPr lvl="2">
              <a:buFont typeface="Wingdings" pitchFamily="2" charset="2"/>
              <a:buChar char="§"/>
            </a:pPr>
            <a:r>
              <a:rPr lang="en-US" altLang="zh-TW" sz="2200" dirty="0"/>
              <a:t>The basic data types: char, </a:t>
            </a:r>
            <a:r>
              <a:rPr lang="en-US" altLang="zh-TW" sz="2200" dirty="0" err="1"/>
              <a:t>int</a:t>
            </a:r>
            <a:r>
              <a:rPr lang="en-US" altLang="zh-TW" sz="2200" dirty="0"/>
              <a:t>, float and double</a:t>
            </a:r>
          </a:p>
          <a:p>
            <a:pPr lvl="2">
              <a:buFont typeface="Wingdings" pitchFamily="2" charset="2"/>
              <a:buChar char="§"/>
            </a:pPr>
            <a:r>
              <a:rPr lang="en-US" altLang="zh-TW" sz="2200" dirty="0"/>
              <a:t>The group data types: array and </a:t>
            </a:r>
            <a:r>
              <a:rPr lang="en-US" altLang="zh-TW" sz="2200" dirty="0" err="1"/>
              <a:t>struct</a:t>
            </a:r>
            <a:endParaRPr lang="en-US" altLang="zh-TW" sz="2200" dirty="0"/>
          </a:p>
          <a:p>
            <a:pPr lvl="2">
              <a:buFont typeface="Wingdings" pitchFamily="2" charset="2"/>
              <a:buChar char="§"/>
            </a:pPr>
            <a:r>
              <a:rPr lang="en-US" altLang="zh-TW" sz="2200" dirty="0"/>
              <a:t>The pointer data type</a:t>
            </a:r>
          </a:p>
          <a:p>
            <a:pPr lvl="2">
              <a:buFont typeface="Wingdings" pitchFamily="2" charset="2"/>
              <a:buChar char="§"/>
            </a:pPr>
            <a:r>
              <a:rPr lang="en-US" altLang="zh-TW" sz="2200" dirty="0"/>
              <a:t>The user-defined types</a:t>
            </a:r>
            <a:endParaRPr lang="zh-TW" altLang="en-US" sz="2200" dirty="0"/>
          </a:p>
        </p:txBody>
      </p:sp>
      <p:sp>
        <p:nvSpPr>
          <p:cNvPr id="58370" name="Rectangle 2"/>
          <p:cNvSpPr>
            <a:spLocks noGrp="1" noChangeArrowheads="1"/>
          </p:cNvSpPr>
          <p:nvPr>
            <p:ph type="title"/>
          </p:nvPr>
        </p:nvSpPr>
        <p:spPr>
          <a:xfrm>
            <a:off x="455613" y="269875"/>
            <a:ext cx="8226425" cy="1143000"/>
          </a:xfrm>
        </p:spPr>
        <p:txBody>
          <a:bodyPr/>
          <a:lstStyle/>
          <a:p>
            <a:r>
              <a:rPr lang="en-US" altLang="zh-TW" dirty="0"/>
              <a:t>Data abstraction </a:t>
            </a:r>
            <a:endParaRPr lang="zh-TW" alt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16505321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idx="1"/>
          </p:nvPr>
        </p:nvSpPr>
        <p:spPr>
          <a:xfrm>
            <a:off x="228600" y="2513013"/>
            <a:ext cx="8666018" cy="3684587"/>
          </a:xfrm>
        </p:spPr>
        <p:txBody>
          <a:bodyPr>
            <a:normAutofit/>
          </a:bodyPr>
          <a:lstStyle/>
          <a:p>
            <a:pPr algn="just">
              <a:buFont typeface="Wingdings" pitchFamily="2" charset="2"/>
              <a:buChar char="Ø"/>
            </a:pPr>
            <a:r>
              <a:rPr lang="en-US" b="1" dirty="0"/>
              <a:t>Abstraction</a:t>
            </a:r>
            <a:r>
              <a:rPr lang="en-US" dirty="0"/>
              <a:t>? Anything that hides details &amp; provides only the essentials.</a:t>
            </a:r>
          </a:p>
          <a:p>
            <a:pPr algn="just"/>
            <a:endParaRPr lang="en-US" altLang="zh-TW" dirty="0"/>
          </a:p>
          <a:p>
            <a:pPr algn="just">
              <a:buFont typeface="Wingdings" pitchFamily="2" charset="2"/>
              <a:buChar char="Ø"/>
            </a:pPr>
            <a:r>
              <a:rPr lang="en-US" altLang="zh-TW" dirty="0"/>
              <a:t>Abstract Data Type</a:t>
            </a:r>
          </a:p>
          <a:p>
            <a:pPr lvl="1" algn="just">
              <a:buFont typeface="Wingdings" pitchFamily="2" charset="2"/>
              <a:buChar char="§"/>
            </a:pPr>
            <a:r>
              <a:rPr lang="en-US" altLang="zh-TW" dirty="0"/>
              <a:t>An </a:t>
            </a:r>
            <a:r>
              <a:rPr lang="en-US" altLang="zh-TW" i="1" dirty="0"/>
              <a:t>abstract data type(ADT)</a:t>
            </a:r>
            <a:r>
              <a:rPr lang="en-US" altLang="zh-TW" dirty="0"/>
              <a:t> is a data type that is organized in such a way that the specification of the objects and the operations on the objects is separated from the representation of the objects and  the implementation of the operations.</a:t>
            </a:r>
            <a:endParaRPr lang="zh-TW" altLang="en-US" dirty="0"/>
          </a:p>
          <a:p>
            <a:pPr lvl="1" algn="just">
              <a:buFont typeface="Wingdings" pitchFamily="2" charset="2"/>
              <a:buChar char="§"/>
            </a:pPr>
            <a:r>
              <a:rPr lang="en-US" altLang="zh-TW" dirty="0">
                <a:effectLst/>
              </a:rPr>
              <a:t>We know what is does, but not necessarily how it will do it.</a:t>
            </a:r>
            <a:endParaRPr lang="zh-TW" altLang="en-US" dirty="0">
              <a:effectLst/>
            </a:endParaRPr>
          </a:p>
        </p:txBody>
      </p:sp>
      <p:sp>
        <p:nvSpPr>
          <p:cNvPr id="119810" name="Rectangle 2"/>
          <p:cNvSpPr>
            <a:spLocks noGrp="1" noChangeArrowheads="1"/>
          </p:cNvSpPr>
          <p:nvPr>
            <p:ph type="title"/>
          </p:nvPr>
        </p:nvSpPr>
        <p:spPr>
          <a:xfrm>
            <a:off x="457200" y="338328"/>
            <a:ext cx="8229600" cy="1033272"/>
          </a:xfrm>
        </p:spPr>
        <p:txBody>
          <a:bodyPr/>
          <a:lstStyle/>
          <a:p>
            <a:r>
              <a:rPr lang="en-US" altLang="zh-TW" dirty="0"/>
              <a:t>Data abstraction</a:t>
            </a:r>
          </a:p>
        </p:txBody>
      </p:sp>
      <p:sp>
        <p:nvSpPr>
          <p:cNvPr id="2" name="Slide Number Placeholder 1"/>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8051554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867" y="2492904"/>
            <a:ext cx="8627533" cy="3450696"/>
          </a:xfrm>
        </p:spPr>
        <p:txBody>
          <a:bodyPr>
            <a:normAutofit/>
          </a:bodyPr>
          <a:lstStyle/>
          <a:p>
            <a:pPr>
              <a:buFont typeface="Wingdings" pitchFamily="2" charset="2"/>
              <a:buChar char="Ø"/>
            </a:pPr>
            <a:r>
              <a:rPr lang="en-US" sz="2200" dirty="0"/>
              <a:t>A mathematical model of the data objects that make up a data type as well as the functions that operate on these objects. </a:t>
            </a:r>
          </a:p>
          <a:p>
            <a:pPr>
              <a:buFont typeface="Wingdings" pitchFamily="2" charset="2"/>
              <a:buChar char="Ø"/>
            </a:pPr>
            <a:endParaRPr lang="en-US" sz="2200" dirty="0"/>
          </a:p>
          <a:p>
            <a:pPr>
              <a:buFont typeface="Wingdings" pitchFamily="2" charset="2"/>
              <a:buChar char="Ø"/>
            </a:pPr>
            <a:r>
              <a:rPr lang="en-US" sz="2200" dirty="0"/>
              <a:t>An </a:t>
            </a:r>
            <a:r>
              <a:rPr lang="en-US" sz="2200" i="1" dirty="0"/>
              <a:t>abstract data type</a:t>
            </a:r>
            <a:r>
              <a:rPr lang="en-US" sz="2200" dirty="0"/>
              <a:t> (ADT) specifies behavior, but not implementation</a:t>
            </a:r>
          </a:p>
          <a:p>
            <a:pPr>
              <a:buFont typeface="Wingdings" pitchFamily="2" charset="2"/>
              <a:buChar char="Ø"/>
            </a:pPr>
            <a:endParaRPr lang="en-US" sz="2200" dirty="0"/>
          </a:p>
          <a:p>
            <a:pPr>
              <a:buFont typeface="Wingdings" pitchFamily="2" charset="2"/>
              <a:buChar char="Ø"/>
            </a:pPr>
            <a:r>
              <a:rPr lang="en-US" sz="2200" dirty="0"/>
              <a:t>An </a:t>
            </a:r>
            <a:r>
              <a:rPr lang="en-US" sz="2200" i="1" dirty="0"/>
              <a:t>implementation</a:t>
            </a:r>
            <a:r>
              <a:rPr lang="en-US" sz="2200" dirty="0"/>
              <a:t> uses a particular low-level data type to implement the desired behavior.</a:t>
            </a:r>
          </a:p>
        </p:txBody>
      </p:sp>
      <p:sp>
        <p:nvSpPr>
          <p:cNvPr id="2" name="Title 1"/>
          <p:cNvSpPr>
            <a:spLocks noGrp="1"/>
          </p:cNvSpPr>
          <p:nvPr>
            <p:ph type="title"/>
          </p:nvPr>
        </p:nvSpPr>
        <p:spPr>
          <a:xfrm>
            <a:off x="457200" y="381000"/>
            <a:ext cx="6705600" cy="762000"/>
          </a:xfrm>
        </p:spPr>
        <p:txBody>
          <a:bodyPr>
            <a:normAutofit/>
          </a:bodyPr>
          <a:lstStyle/>
          <a:p>
            <a:r>
              <a:rPr lang="en-US" dirty="0"/>
              <a:t>Abstract Data Type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8742978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idx="1"/>
          </p:nvPr>
        </p:nvSpPr>
        <p:spPr>
          <a:xfrm>
            <a:off x="287867" y="2438400"/>
            <a:ext cx="8627533" cy="3450696"/>
          </a:xfrm>
        </p:spPr>
        <p:txBody>
          <a:bodyPr>
            <a:normAutofit/>
          </a:bodyPr>
          <a:lstStyle/>
          <a:p>
            <a:pPr>
              <a:buFont typeface="Wingdings" pitchFamily="2" charset="2"/>
              <a:buChar char="Ø"/>
            </a:pPr>
            <a:r>
              <a:rPr lang="en-US" sz="2200" dirty="0"/>
              <a:t>While designing ADTs, a designer has to deal with two types of questions: </a:t>
            </a:r>
          </a:p>
          <a:p>
            <a:pPr marL="301943" lvl="1" indent="0">
              <a:buNone/>
            </a:pPr>
            <a:endParaRPr lang="en-US" dirty="0"/>
          </a:p>
          <a:p>
            <a:pPr marL="301943" lvl="1" indent="0">
              <a:buNone/>
            </a:pPr>
            <a:r>
              <a:rPr lang="en-US" dirty="0"/>
              <a:t>(i) </a:t>
            </a:r>
            <a:r>
              <a:rPr lang="en-US" b="1" dirty="0"/>
              <a:t>What</a:t>
            </a:r>
            <a:r>
              <a:rPr lang="en-US" dirty="0"/>
              <a:t> values are in the domain? </a:t>
            </a:r>
            <a:r>
              <a:rPr lang="en-US" b="1" dirty="0"/>
              <a:t>What</a:t>
            </a:r>
            <a:r>
              <a:rPr lang="en-US" dirty="0"/>
              <a:t> operations can be performed on the values of a particular data type? </a:t>
            </a:r>
          </a:p>
          <a:p>
            <a:pPr marL="301943" lvl="1" indent="0">
              <a:buNone/>
            </a:pPr>
            <a:endParaRPr lang="en-US" dirty="0"/>
          </a:p>
          <a:p>
            <a:pPr marL="301943" lvl="1" indent="0">
              <a:buNone/>
            </a:pPr>
            <a:r>
              <a:rPr lang="en-US" dirty="0"/>
              <a:t>(ii) </a:t>
            </a:r>
            <a:r>
              <a:rPr lang="en-US" b="1" dirty="0"/>
              <a:t>How</a:t>
            </a:r>
            <a:r>
              <a:rPr lang="en-US" dirty="0"/>
              <a:t> is the data type represented? </a:t>
            </a:r>
            <a:r>
              <a:rPr lang="en-US" b="1" dirty="0"/>
              <a:t>How</a:t>
            </a:r>
            <a:r>
              <a:rPr lang="en-US" dirty="0"/>
              <a:t> are the operations implemented?</a:t>
            </a:r>
          </a:p>
          <a:p>
            <a:pPr lvl="1"/>
            <a:endParaRPr lang="en-US" dirty="0"/>
          </a:p>
        </p:txBody>
      </p:sp>
      <p:sp>
        <p:nvSpPr>
          <p:cNvPr id="83970" name="Rectangle 2"/>
          <p:cNvSpPr>
            <a:spLocks noGrp="1" noChangeArrowheads="1"/>
          </p:cNvSpPr>
          <p:nvPr>
            <p:ph type="title"/>
          </p:nvPr>
        </p:nvSpPr>
        <p:spPr>
          <a:xfrm>
            <a:off x="457200" y="381000"/>
            <a:ext cx="8229600" cy="1057656"/>
          </a:xfrm>
        </p:spPr>
        <p:txBody>
          <a:bodyPr/>
          <a:lstStyle/>
          <a:p>
            <a:r>
              <a:rPr lang="en-US" dirty="0"/>
              <a:t>ADTs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41269818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idx="1"/>
          </p:nvPr>
        </p:nvSpPr>
        <p:spPr>
          <a:xfrm>
            <a:off x="228600" y="2362200"/>
            <a:ext cx="8686800" cy="4495800"/>
          </a:xfrm>
        </p:spPr>
        <p:txBody>
          <a:bodyPr>
            <a:noAutofit/>
          </a:bodyPr>
          <a:lstStyle/>
          <a:p>
            <a:pPr>
              <a:lnSpc>
                <a:spcPct val="90000"/>
              </a:lnSpc>
              <a:buFont typeface="Wingdings" pitchFamily="2" charset="2"/>
              <a:buChar char="Ø"/>
            </a:pPr>
            <a:r>
              <a:rPr lang="en-US" sz="2200" dirty="0"/>
              <a:t>ADTs </a:t>
            </a:r>
            <a:r>
              <a:rPr lang="en-US" sz="2200" b="1" dirty="0"/>
              <a:t>specification</a:t>
            </a:r>
            <a:r>
              <a:rPr lang="en-US" sz="2200" dirty="0"/>
              <a:t> answers the ‘what’ questions. Specification is written first. </a:t>
            </a:r>
          </a:p>
          <a:p>
            <a:pPr>
              <a:lnSpc>
                <a:spcPct val="90000"/>
              </a:lnSpc>
              <a:buFont typeface="Wingdings" pitchFamily="2" charset="2"/>
              <a:buChar char="Ø"/>
            </a:pPr>
            <a:endParaRPr lang="en-US" sz="2200" dirty="0"/>
          </a:p>
          <a:p>
            <a:pPr>
              <a:lnSpc>
                <a:spcPct val="90000"/>
              </a:lnSpc>
              <a:buFont typeface="Wingdings" pitchFamily="2" charset="2"/>
              <a:buChar char="Ø"/>
            </a:pPr>
            <a:r>
              <a:rPr lang="en-US" sz="2200" dirty="0"/>
              <a:t>ADTs </a:t>
            </a:r>
            <a:r>
              <a:rPr lang="en-US" sz="2200" b="1" dirty="0"/>
              <a:t>implementation</a:t>
            </a:r>
            <a:r>
              <a:rPr lang="en-US" sz="2200" dirty="0"/>
              <a:t> answers the ‘how’ questions. Done after specification.</a:t>
            </a:r>
          </a:p>
          <a:p>
            <a:pPr>
              <a:lnSpc>
                <a:spcPct val="90000"/>
              </a:lnSpc>
              <a:buFont typeface="Wingdings" pitchFamily="2" charset="2"/>
              <a:buChar char="Ø"/>
            </a:pPr>
            <a:endParaRPr lang="en-US" sz="2200" dirty="0"/>
          </a:p>
          <a:p>
            <a:pPr>
              <a:lnSpc>
                <a:spcPct val="90000"/>
              </a:lnSpc>
              <a:buFont typeface="Wingdings" pitchFamily="2" charset="2"/>
              <a:buChar char="Ø"/>
            </a:pPr>
            <a:r>
              <a:rPr lang="en-US" sz="2200" dirty="0"/>
              <a:t>Users &amp; Implementers.</a:t>
            </a:r>
          </a:p>
          <a:p>
            <a:pPr>
              <a:lnSpc>
                <a:spcPct val="90000"/>
              </a:lnSpc>
              <a:buFont typeface="Wingdings" pitchFamily="2" charset="2"/>
              <a:buChar char="Ø"/>
            </a:pPr>
            <a:endParaRPr lang="en-US" sz="2200" dirty="0"/>
          </a:p>
          <a:p>
            <a:pPr>
              <a:lnSpc>
                <a:spcPct val="90000"/>
              </a:lnSpc>
              <a:buFont typeface="Wingdings" pitchFamily="2" charset="2"/>
              <a:buChar char="Ø"/>
            </a:pPr>
            <a:r>
              <a:rPr lang="en-US" sz="2200" dirty="0"/>
              <a:t>Users of an ADT need only know the specification …. no implementation details.</a:t>
            </a:r>
            <a:r>
              <a:rPr lang="en-US" sz="2200" dirty="0">
                <a:sym typeface="Wingdings" pitchFamily="2" charset="2"/>
              </a:rPr>
              <a:t> advantage</a:t>
            </a:r>
            <a:endParaRPr lang="en-US" sz="2200" dirty="0"/>
          </a:p>
          <a:p>
            <a:pPr>
              <a:lnSpc>
                <a:spcPct val="90000"/>
              </a:lnSpc>
              <a:buFont typeface="Wingdings" pitchFamily="2" charset="2"/>
              <a:buChar char="Ø"/>
            </a:pPr>
            <a:endParaRPr lang="en-US" sz="2200" dirty="0"/>
          </a:p>
          <a:p>
            <a:pPr>
              <a:lnSpc>
                <a:spcPct val="90000"/>
              </a:lnSpc>
              <a:buFont typeface="Wingdings" pitchFamily="2" charset="2"/>
              <a:buChar char="Ø"/>
            </a:pPr>
            <a:r>
              <a:rPr lang="en-US" sz="2200" dirty="0"/>
              <a:t>Programmer (Implementer) who implements ADT is concerned with specification, representation and implementation.</a:t>
            </a:r>
            <a:endParaRPr lang="en-GB" sz="2200" b="1" dirty="0"/>
          </a:p>
        </p:txBody>
      </p:sp>
      <p:sp>
        <p:nvSpPr>
          <p:cNvPr id="86018" name="Rectangle 2"/>
          <p:cNvSpPr>
            <a:spLocks noGrp="1" noChangeArrowheads="1"/>
          </p:cNvSpPr>
          <p:nvPr>
            <p:ph type="title"/>
          </p:nvPr>
        </p:nvSpPr>
        <p:spPr/>
        <p:txBody>
          <a:bodyPr/>
          <a:lstStyle/>
          <a:p>
            <a:r>
              <a:rPr lang="en-US"/>
              <a:t>ADTs</a:t>
            </a:r>
            <a:endParaRPr lang="en-GB"/>
          </a:p>
        </p:txBody>
      </p:sp>
      <p:sp>
        <p:nvSpPr>
          <p:cNvPr id="2" name="Slide Number Placeholder 1"/>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2840171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ADTs</a:t>
            </a:r>
            <a:endParaRPr lang="en-GB"/>
          </a:p>
        </p:txBody>
      </p:sp>
      <p:grpSp>
        <p:nvGrpSpPr>
          <p:cNvPr id="88110" name="Group 46"/>
          <p:cNvGrpSpPr>
            <a:grpSpLocks/>
          </p:cNvGrpSpPr>
          <p:nvPr/>
        </p:nvGrpSpPr>
        <p:grpSpPr bwMode="auto">
          <a:xfrm>
            <a:off x="2616200" y="2286000"/>
            <a:ext cx="4089400" cy="3810000"/>
            <a:chOff x="3072" y="1488"/>
            <a:chExt cx="2016" cy="2400"/>
          </a:xfrm>
        </p:grpSpPr>
        <p:grpSp>
          <p:nvGrpSpPr>
            <p:cNvPr id="88109" name="Group 45"/>
            <p:cNvGrpSpPr>
              <a:grpSpLocks/>
            </p:cNvGrpSpPr>
            <p:nvPr/>
          </p:nvGrpSpPr>
          <p:grpSpPr bwMode="auto">
            <a:xfrm>
              <a:off x="3072" y="1488"/>
              <a:ext cx="2016" cy="1296"/>
              <a:chOff x="3072" y="1488"/>
              <a:chExt cx="2016" cy="1296"/>
            </a:xfrm>
          </p:grpSpPr>
          <p:grpSp>
            <p:nvGrpSpPr>
              <p:cNvPr id="88108" name="Group 44"/>
              <p:cNvGrpSpPr>
                <a:grpSpLocks/>
              </p:cNvGrpSpPr>
              <p:nvPr/>
            </p:nvGrpSpPr>
            <p:grpSpPr bwMode="auto">
              <a:xfrm>
                <a:off x="3072" y="1488"/>
                <a:ext cx="722" cy="288"/>
                <a:chOff x="3072" y="1488"/>
                <a:chExt cx="722" cy="288"/>
              </a:xfrm>
            </p:grpSpPr>
            <p:sp>
              <p:nvSpPr>
                <p:cNvPr id="88070" name="Rectangle 6"/>
                <p:cNvSpPr>
                  <a:spLocks noChangeArrowheads="1"/>
                </p:cNvSpPr>
                <p:nvPr/>
              </p:nvSpPr>
              <p:spPr bwMode="auto">
                <a:xfrm>
                  <a:off x="3072" y="1488"/>
                  <a:ext cx="720"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71" name="Text Box 7"/>
                <p:cNvSpPr txBox="1">
                  <a:spLocks noChangeArrowheads="1"/>
                </p:cNvSpPr>
                <p:nvPr/>
              </p:nvSpPr>
              <p:spPr bwMode="auto">
                <a:xfrm>
                  <a:off x="3110" y="1512"/>
                  <a:ext cx="6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t>Elements</a:t>
                  </a:r>
                  <a:endParaRPr lang="en-GB" sz="1800" b="1"/>
                </a:p>
              </p:txBody>
            </p:sp>
          </p:grpSp>
          <p:grpSp>
            <p:nvGrpSpPr>
              <p:cNvPr id="88072" name="Group 8"/>
              <p:cNvGrpSpPr>
                <a:grpSpLocks/>
              </p:cNvGrpSpPr>
              <p:nvPr/>
            </p:nvGrpSpPr>
            <p:grpSpPr bwMode="auto">
              <a:xfrm>
                <a:off x="3840" y="1488"/>
                <a:ext cx="720" cy="288"/>
                <a:chOff x="4416" y="1968"/>
                <a:chExt cx="720" cy="288"/>
              </a:xfrm>
            </p:grpSpPr>
            <p:sp>
              <p:nvSpPr>
                <p:cNvPr id="88073" name="Text Box 9"/>
                <p:cNvSpPr txBox="1">
                  <a:spLocks noChangeArrowheads="1"/>
                </p:cNvSpPr>
                <p:nvPr/>
              </p:nvSpPr>
              <p:spPr bwMode="auto">
                <a:xfrm>
                  <a:off x="4416" y="2016"/>
                  <a:ext cx="7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dirty="0"/>
                    <a:t>Structure</a:t>
                  </a:r>
                  <a:endParaRPr lang="en-GB" sz="1800" b="1" dirty="0"/>
                </a:p>
              </p:txBody>
            </p:sp>
            <p:sp>
              <p:nvSpPr>
                <p:cNvPr id="88074" name="Rectangle 10"/>
                <p:cNvSpPr>
                  <a:spLocks noChangeArrowheads="1"/>
                </p:cNvSpPr>
                <p:nvPr/>
              </p:nvSpPr>
              <p:spPr bwMode="auto">
                <a:xfrm>
                  <a:off x="4416" y="1968"/>
                  <a:ext cx="720"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8075" name="Rectangle 11"/>
              <p:cNvSpPr>
                <a:spLocks noChangeArrowheads="1"/>
              </p:cNvSpPr>
              <p:nvPr/>
            </p:nvSpPr>
            <p:spPr bwMode="auto">
              <a:xfrm>
                <a:off x="3360" y="2112"/>
                <a:ext cx="720"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77" name="Rectangle 13"/>
              <p:cNvSpPr>
                <a:spLocks noChangeArrowheads="1"/>
              </p:cNvSpPr>
              <p:nvPr/>
            </p:nvSpPr>
            <p:spPr bwMode="auto">
              <a:xfrm>
                <a:off x="4272" y="2112"/>
                <a:ext cx="816"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78" name="Text Box 14"/>
              <p:cNvSpPr txBox="1">
                <a:spLocks noChangeArrowheads="1"/>
              </p:cNvSpPr>
              <p:nvPr/>
            </p:nvSpPr>
            <p:spPr bwMode="auto">
              <a:xfrm>
                <a:off x="4272" y="2160"/>
                <a:ext cx="8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dirty="0"/>
                  <a:t>Operations</a:t>
                </a:r>
                <a:endParaRPr lang="en-GB" sz="1800" b="1" dirty="0"/>
              </a:p>
            </p:txBody>
          </p:sp>
          <p:sp>
            <p:nvSpPr>
              <p:cNvPr id="88079" name="AutoShape 15"/>
              <p:cNvSpPr>
                <a:spLocks noChangeArrowheads="1"/>
              </p:cNvSpPr>
              <p:nvPr/>
            </p:nvSpPr>
            <p:spPr bwMode="auto">
              <a:xfrm>
                <a:off x="3360" y="1776"/>
                <a:ext cx="306" cy="336"/>
              </a:xfrm>
              <a:prstGeom prst="downArrow">
                <a:avLst>
                  <a:gd name="adj1" fmla="val 50000"/>
                  <a:gd name="adj2" fmla="val 2745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80" name="AutoShape 16"/>
              <p:cNvSpPr>
                <a:spLocks noChangeArrowheads="1"/>
              </p:cNvSpPr>
              <p:nvPr/>
            </p:nvSpPr>
            <p:spPr bwMode="auto">
              <a:xfrm>
                <a:off x="3840" y="1776"/>
                <a:ext cx="306" cy="336"/>
              </a:xfrm>
              <a:prstGeom prst="downArrow">
                <a:avLst>
                  <a:gd name="adj1" fmla="val 50000"/>
                  <a:gd name="adj2" fmla="val 2745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84" name="AutoShape 20"/>
              <p:cNvSpPr>
                <a:spLocks noChangeArrowheads="1"/>
              </p:cNvSpPr>
              <p:nvPr/>
            </p:nvSpPr>
            <p:spPr bwMode="auto">
              <a:xfrm>
                <a:off x="3696" y="2400"/>
                <a:ext cx="306" cy="384"/>
              </a:xfrm>
              <a:prstGeom prst="downArrow">
                <a:avLst>
                  <a:gd name="adj1" fmla="val 50000"/>
                  <a:gd name="adj2" fmla="val 3137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85" name="AutoShape 21"/>
              <p:cNvSpPr>
                <a:spLocks noChangeArrowheads="1"/>
              </p:cNvSpPr>
              <p:nvPr/>
            </p:nvSpPr>
            <p:spPr bwMode="auto">
              <a:xfrm>
                <a:off x="4464" y="2400"/>
                <a:ext cx="306" cy="384"/>
              </a:xfrm>
              <a:prstGeom prst="downArrow">
                <a:avLst>
                  <a:gd name="adj1" fmla="val 50000"/>
                  <a:gd name="adj2" fmla="val 3137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8089" name="Rectangle 25"/>
            <p:cNvSpPr>
              <a:spLocks noChangeArrowheads="1"/>
            </p:cNvSpPr>
            <p:nvPr/>
          </p:nvSpPr>
          <p:spPr bwMode="auto">
            <a:xfrm>
              <a:off x="3408" y="2160"/>
              <a:ext cx="6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t>Domain</a:t>
              </a:r>
              <a:endParaRPr lang="en-GB" sz="1800" b="1"/>
            </a:p>
          </p:txBody>
        </p:sp>
        <p:sp>
          <p:nvSpPr>
            <p:cNvPr id="88092" name="Rectangle 28"/>
            <p:cNvSpPr>
              <a:spLocks noChangeArrowheads="1"/>
            </p:cNvSpPr>
            <p:nvPr/>
          </p:nvSpPr>
          <p:spPr bwMode="auto">
            <a:xfrm>
              <a:off x="3696" y="2784"/>
              <a:ext cx="1104"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94" name="Rectangle 30"/>
            <p:cNvSpPr>
              <a:spLocks noChangeArrowheads="1"/>
            </p:cNvSpPr>
            <p:nvPr/>
          </p:nvSpPr>
          <p:spPr bwMode="auto">
            <a:xfrm>
              <a:off x="3696" y="3648"/>
              <a:ext cx="1104"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95" name="Rectangle 31"/>
            <p:cNvSpPr>
              <a:spLocks noChangeArrowheads="1"/>
            </p:cNvSpPr>
            <p:nvPr/>
          </p:nvSpPr>
          <p:spPr bwMode="auto">
            <a:xfrm>
              <a:off x="3696" y="3216"/>
              <a:ext cx="1104"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96" name="AutoShape 32"/>
            <p:cNvSpPr>
              <a:spLocks noChangeArrowheads="1"/>
            </p:cNvSpPr>
            <p:nvPr/>
          </p:nvSpPr>
          <p:spPr bwMode="auto">
            <a:xfrm>
              <a:off x="4080" y="3024"/>
              <a:ext cx="306" cy="192"/>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97" name="AutoShape 33"/>
            <p:cNvSpPr>
              <a:spLocks noChangeArrowheads="1"/>
            </p:cNvSpPr>
            <p:nvPr/>
          </p:nvSpPr>
          <p:spPr bwMode="auto">
            <a:xfrm>
              <a:off x="4080" y="3456"/>
              <a:ext cx="306" cy="192"/>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98" name="Text Box 34"/>
            <p:cNvSpPr txBox="1">
              <a:spLocks noChangeArrowheads="1"/>
            </p:cNvSpPr>
            <p:nvPr/>
          </p:nvSpPr>
          <p:spPr bwMode="auto">
            <a:xfrm>
              <a:off x="3792" y="2784"/>
              <a:ext cx="9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b="1"/>
                <a:t>Specification</a:t>
              </a:r>
              <a:endParaRPr lang="en-GB" sz="1800" b="1"/>
            </a:p>
          </p:txBody>
        </p:sp>
        <p:sp>
          <p:nvSpPr>
            <p:cNvPr id="88099" name="Text Box 35"/>
            <p:cNvSpPr txBox="1">
              <a:spLocks noChangeArrowheads="1"/>
            </p:cNvSpPr>
            <p:nvPr/>
          </p:nvSpPr>
          <p:spPr bwMode="auto">
            <a:xfrm>
              <a:off x="3696" y="3216"/>
              <a:ext cx="10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t>Representation</a:t>
              </a:r>
              <a:endParaRPr lang="en-GB" sz="1800" b="1"/>
            </a:p>
          </p:txBody>
        </p:sp>
        <p:sp>
          <p:nvSpPr>
            <p:cNvPr id="88100" name="Text Box 36"/>
            <p:cNvSpPr txBox="1">
              <a:spLocks noChangeArrowheads="1"/>
            </p:cNvSpPr>
            <p:nvPr/>
          </p:nvSpPr>
          <p:spPr bwMode="auto">
            <a:xfrm>
              <a:off x="3696" y="3648"/>
              <a:ext cx="11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t>Implementation</a:t>
              </a:r>
              <a:endParaRPr lang="en-GB" sz="1800" b="1"/>
            </a:p>
          </p:txBody>
        </p:sp>
      </p:grpSp>
      <p:sp>
        <p:nvSpPr>
          <p:cNvPr id="88103" name="Text Box 39"/>
          <p:cNvSpPr txBox="1">
            <a:spLocks noChangeArrowheads="1"/>
          </p:cNvSpPr>
          <p:nvPr/>
        </p:nvSpPr>
        <p:spPr bwMode="auto">
          <a:xfrm>
            <a:off x="1752600" y="4038600"/>
            <a:ext cx="17272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dirty="0"/>
              <a:t>User of an ADT</a:t>
            </a:r>
          </a:p>
          <a:p>
            <a:r>
              <a:rPr lang="en-US" sz="1800" b="1" dirty="0"/>
              <a:t>must know</a:t>
            </a:r>
          </a:p>
          <a:p>
            <a:r>
              <a:rPr lang="en-US" sz="1800" b="1" dirty="0"/>
              <a:t>only this</a:t>
            </a:r>
            <a:endParaRPr lang="en-GB" sz="1800" b="1" dirty="0"/>
          </a:p>
        </p:txBody>
      </p:sp>
      <p:sp>
        <p:nvSpPr>
          <p:cNvPr id="88106" name="AutoShape 42"/>
          <p:cNvSpPr>
            <a:spLocks/>
          </p:cNvSpPr>
          <p:nvPr/>
        </p:nvSpPr>
        <p:spPr bwMode="auto">
          <a:xfrm>
            <a:off x="3733800" y="4343400"/>
            <a:ext cx="76200" cy="457200"/>
          </a:xfrm>
          <a:prstGeom prst="leftBrace">
            <a:avLst>
              <a:gd name="adj1" fmla="val 50000"/>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17" name="Text Box 53"/>
          <p:cNvSpPr txBox="1">
            <a:spLocks noChangeArrowheads="1"/>
          </p:cNvSpPr>
          <p:nvPr/>
        </p:nvSpPr>
        <p:spPr bwMode="auto">
          <a:xfrm>
            <a:off x="6172200" y="4724400"/>
            <a:ext cx="19939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t>Implementer must</a:t>
            </a:r>
          </a:p>
          <a:p>
            <a:r>
              <a:rPr lang="en-US" sz="1800" b="1"/>
              <a:t>know all these.</a:t>
            </a:r>
            <a:endParaRPr lang="en-GB" sz="1800" b="1"/>
          </a:p>
        </p:txBody>
      </p:sp>
      <p:sp>
        <p:nvSpPr>
          <p:cNvPr id="88118" name="AutoShape 54"/>
          <p:cNvSpPr>
            <a:spLocks/>
          </p:cNvSpPr>
          <p:nvPr/>
        </p:nvSpPr>
        <p:spPr bwMode="auto">
          <a:xfrm>
            <a:off x="6096000" y="4343400"/>
            <a:ext cx="228600" cy="1828800"/>
          </a:xfrm>
          <a:prstGeom prst="rightBrace">
            <a:avLst>
              <a:gd name="adj1" fmla="val 66667"/>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646386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905000"/>
            <a:ext cx="8765309" cy="4953000"/>
          </a:xfrm>
        </p:spPr>
        <p:txBody>
          <a:bodyPr>
            <a:normAutofit/>
          </a:bodyPr>
          <a:lstStyle/>
          <a:p>
            <a:pPr>
              <a:buFont typeface="Wingdings" pitchFamily="2" charset="2"/>
              <a:buChar char="Ø"/>
            </a:pPr>
            <a:r>
              <a:rPr lang="en-US" dirty="0"/>
              <a:t>A stack is an abstract data type (ADT).</a:t>
            </a:r>
          </a:p>
          <a:p>
            <a:pPr>
              <a:buFont typeface="Wingdings" pitchFamily="2" charset="2"/>
              <a:buChar char="Ø"/>
            </a:pPr>
            <a:r>
              <a:rPr lang="en-US" dirty="0"/>
              <a:t>We push and pop from the top.</a:t>
            </a:r>
          </a:p>
          <a:p>
            <a:pPr>
              <a:buFont typeface="Wingdings" pitchFamily="2" charset="2"/>
              <a:buChar char="Ø"/>
            </a:pPr>
            <a:r>
              <a:rPr lang="en-US" dirty="0"/>
              <a:t>Consider three implementations:</a:t>
            </a:r>
          </a:p>
          <a:p>
            <a:pPr lvl="1">
              <a:buFontTx/>
              <a:buNone/>
            </a:pPr>
            <a:r>
              <a:rPr lang="en-US" dirty="0"/>
              <a:t>   (1) Every push causes all elements in an array to shift </a:t>
            </a:r>
          </a:p>
          <a:p>
            <a:pPr lvl="1">
              <a:buFontTx/>
              <a:buNone/>
            </a:pPr>
            <a:r>
              <a:rPr lang="en-US" dirty="0"/>
              <a:t>        down 1 before the insertion at s[0]. </a:t>
            </a:r>
          </a:p>
          <a:p>
            <a:pPr lvl="1">
              <a:buFontTx/>
              <a:buNone/>
            </a:pPr>
            <a:r>
              <a:rPr lang="en-US" dirty="0"/>
              <a:t>   (2) We add at </a:t>
            </a:r>
            <a:r>
              <a:rPr lang="en-US" dirty="0" err="1"/>
              <a:t>stackTop</a:t>
            </a:r>
            <a:r>
              <a:rPr lang="en-US" dirty="0"/>
              <a:t> and then add one to </a:t>
            </a:r>
            <a:r>
              <a:rPr lang="en-US" dirty="0" err="1"/>
              <a:t>stackTop</a:t>
            </a:r>
            <a:r>
              <a:rPr lang="en-US" dirty="0"/>
              <a:t>.</a:t>
            </a:r>
          </a:p>
          <a:p>
            <a:pPr lvl="1">
              <a:buFontTx/>
              <a:buNone/>
            </a:pPr>
            <a:r>
              <a:rPr lang="en-US" dirty="0"/>
              <a:t>   (3) A linked list use where the top is always at the list</a:t>
            </a:r>
            <a:r>
              <a:rPr lang="en-US" altLang="en-US" dirty="0"/>
              <a:t>’</a:t>
            </a:r>
            <a:r>
              <a:rPr lang="en-US" dirty="0"/>
              <a:t>s </a:t>
            </a:r>
          </a:p>
          <a:p>
            <a:pPr>
              <a:buFontTx/>
              <a:buNone/>
            </a:pPr>
            <a:r>
              <a:rPr lang="en-US" dirty="0"/>
              <a:t>        front end.</a:t>
            </a:r>
          </a:p>
          <a:p>
            <a:pPr>
              <a:buFont typeface="Wingdings" pitchFamily="2" charset="2"/>
              <a:buChar char="Ø"/>
            </a:pPr>
            <a:r>
              <a:rPr lang="en-US" dirty="0"/>
              <a:t>Each implementation can be written correctly.</a:t>
            </a:r>
          </a:p>
          <a:p>
            <a:pPr>
              <a:buFont typeface="Wingdings" pitchFamily="2" charset="2"/>
              <a:buChar char="Ø"/>
            </a:pPr>
            <a:r>
              <a:rPr lang="en-US" dirty="0"/>
              <a:t>Implementation (1) runs in Θ(n).</a:t>
            </a:r>
          </a:p>
          <a:p>
            <a:pPr>
              <a:buFont typeface="Wingdings" pitchFamily="2" charset="2"/>
              <a:buChar char="Ø"/>
            </a:pPr>
            <a:r>
              <a:rPr lang="en-US" dirty="0"/>
              <a:t>Implementations (2) and (3) run in Θ(1).</a:t>
            </a:r>
          </a:p>
          <a:p>
            <a:endParaRPr lang="en-US" dirty="0"/>
          </a:p>
        </p:txBody>
      </p:sp>
      <p:sp>
        <p:nvSpPr>
          <p:cNvPr id="2" name="Title 1"/>
          <p:cNvSpPr>
            <a:spLocks noGrp="1"/>
          </p:cNvSpPr>
          <p:nvPr>
            <p:ph type="title"/>
          </p:nvPr>
        </p:nvSpPr>
        <p:spPr>
          <a:xfrm>
            <a:off x="304800" y="258762"/>
            <a:ext cx="8229600" cy="884238"/>
          </a:xfrm>
        </p:spPr>
        <p:txBody>
          <a:bodyPr/>
          <a:lstStyle/>
          <a:p>
            <a:r>
              <a:rPr lang="en-US" dirty="0"/>
              <a:t>Example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2373914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6327" y="2514600"/>
            <a:ext cx="8617528" cy="3450696"/>
          </a:xfrm>
        </p:spPr>
        <p:txBody>
          <a:bodyPr>
            <a:normAutofit/>
          </a:bodyPr>
          <a:lstStyle/>
          <a:p>
            <a:pPr>
              <a:buFont typeface="Wingdings" pitchFamily="2" charset="2"/>
              <a:buChar char="§"/>
            </a:pPr>
            <a:r>
              <a:rPr lang="en-US" sz="2200" dirty="0"/>
              <a:t>Binary Tree, Linked Representation of Binary Trees, Insertion and Deletion, Traversal of Binary Trees (In order, Post order and Pre  Order) Post Fix and Infix notations </a:t>
            </a:r>
          </a:p>
          <a:p>
            <a:pPr>
              <a:buFont typeface="Wingdings" pitchFamily="2" charset="2"/>
              <a:buChar char="§"/>
            </a:pPr>
            <a:r>
              <a:rPr lang="en-US" sz="2200" dirty="0"/>
              <a:t>Binary Search Trees, Insertion and Deletion </a:t>
            </a:r>
          </a:p>
          <a:p>
            <a:pPr>
              <a:buFont typeface="Wingdings" pitchFamily="2" charset="2"/>
              <a:buChar char="§"/>
            </a:pPr>
            <a:r>
              <a:rPr lang="en-US" sz="2200" dirty="0"/>
              <a:t>Graphs, Graph representation, Graph traversal algorithms, Searching algorithms </a:t>
            </a:r>
          </a:p>
          <a:p>
            <a:pPr>
              <a:buFont typeface="Wingdings" pitchFamily="2" charset="2"/>
              <a:buChar char="§"/>
            </a:pPr>
            <a:r>
              <a:rPr lang="en-US" sz="2200" dirty="0"/>
              <a:t>Searching, Linear Search, Binary Search </a:t>
            </a:r>
          </a:p>
          <a:p>
            <a:pPr>
              <a:buFont typeface="Wingdings" pitchFamily="2" charset="2"/>
              <a:buChar char="§"/>
            </a:pPr>
            <a:r>
              <a:rPr lang="en-US" sz="2200" dirty="0"/>
              <a:t>Sorting Algorithms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
        <p:nvSpPr>
          <p:cNvPr id="4" name="Title 3"/>
          <p:cNvSpPr>
            <a:spLocks noGrp="1"/>
          </p:cNvSpPr>
          <p:nvPr>
            <p:ph type="title"/>
          </p:nvPr>
        </p:nvSpPr>
        <p:spPr/>
        <p:txBody>
          <a:bodyPr/>
          <a:lstStyle/>
          <a:p>
            <a:r>
              <a:rPr lang="en-US" dirty="0"/>
              <a:t>Syllabus</a:t>
            </a:r>
          </a:p>
        </p:txBody>
      </p:sp>
    </p:spTree>
    <p:extLst>
      <p:ext uri="{BB962C8B-B14F-4D97-AF65-F5344CB8AC3E}">
        <p14:creationId xmlns:p14="http://schemas.microsoft.com/office/powerpoint/2010/main" val="288100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514599"/>
            <a:ext cx="8686800" cy="4126345"/>
          </a:xfrm>
        </p:spPr>
        <p:txBody>
          <a:bodyPr>
            <a:noAutofit/>
          </a:bodyPr>
          <a:lstStyle/>
          <a:p>
            <a:pPr algn="just">
              <a:buFont typeface="Wingdings" pitchFamily="2" charset="2"/>
              <a:buChar char="Ø"/>
            </a:pPr>
            <a:r>
              <a:rPr lang="en-US" sz="2200" dirty="0"/>
              <a:t>Big O notation is used in Computer Science to describe the performance or complexity of an algorithm. </a:t>
            </a:r>
          </a:p>
          <a:p>
            <a:pPr algn="just">
              <a:buFont typeface="Wingdings" pitchFamily="2" charset="2"/>
              <a:buChar char="Ø"/>
            </a:pPr>
            <a:endParaRPr lang="en-US" sz="2200" dirty="0"/>
          </a:p>
          <a:p>
            <a:pPr algn="just">
              <a:buFont typeface="Wingdings" pitchFamily="2" charset="2"/>
              <a:buChar char="Ø"/>
            </a:pPr>
            <a:r>
              <a:rPr lang="en-US" sz="2200" dirty="0"/>
              <a:t>It is the formal method of expressing the upper bound of an algorithm's running time. It's a measure of the longest amount of time it could possibly take for the algorithm to complete.</a:t>
            </a:r>
          </a:p>
          <a:p>
            <a:pPr algn="just">
              <a:buFont typeface="Wingdings" pitchFamily="2" charset="2"/>
              <a:buChar char="Ø"/>
            </a:pPr>
            <a:endParaRPr lang="en-US" sz="2200" dirty="0"/>
          </a:p>
          <a:p>
            <a:pPr algn="just">
              <a:buFont typeface="Wingdings" pitchFamily="2" charset="2"/>
              <a:buChar char="Ø"/>
            </a:pPr>
            <a:r>
              <a:rPr lang="en-US" sz="2200" dirty="0"/>
              <a:t>Big O specifically describes the </a:t>
            </a:r>
            <a:r>
              <a:rPr lang="en-US" sz="2200" b="1" dirty="0"/>
              <a:t>worst-case</a:t>
            </a:r>
            <a:r>
              <a:rPr lang="en-US" sz="2200" dirty="0"/>
              <a:t> scenario, and can be used to describe the execution time required or the space used (e.g. in memory or on disk) by an algorithm.</a:t>
            </a:r>
          </a:p>
        </p:txBody>
      </p:sp>
      <p:sp>
        <p:nvSpPr>
          <p:cNvPr id="2" name="Title 1"/>
          <p:cNvSpPr>
            <a:spLocks noGrp="1"/>
          </p:cNvSpPr>
          <p:nvPr>
            <p:ph type="title"/>
          </p:nvPr>
        </p:nvSpPr>
        <p:spPr>
          <a:xfrm>
            <a:off x="76200" y="334962"/>
            <a:ext cx="8229600" cy="731838"/>
          </a:xfrm>
        </p:spPr>
        <p:txBody>
          <a:bodyPr>
            <a:normAutofit fontScale="90000"/>
          </a:bodyPr>
          <a:lstStyle/>
          <a:p>
            <a:r>
              <a:rPr lang="en-US" b="1" dirty="0"/>
              <a:t>Big O Notation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60</a:t>
            </a:fld>
            <a:endParaRPr lang="en-US"/>
          </a:p>
        </p:txBody>
      </p:sp>
    </p:spTree>
    <p:extLst>
      <p:ext uri="{BB962C8B-B14F-4D97-AF65-F5344CB8AC3E}">
        <p14:creationId xmlns:p14="http://schemas.microsoft.com/office/powerpoint/2010/main" val="16448459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0"/>
            <a:ext cx="7408333" cy="3450696"/>
          </a:xfrm>
        </p:spPr>
        <p:txBody>
          <a:bodyPr/>
          <a:lstStyle/>
          <a:p>
            <a:pPr>
              <a:buFont typeface="Wingdings" pitchFamily="2" charset="2"/>
              <a:buChar char="Ø"/>
            </a:pPr>
            <a:r>
              <a:rPr lang="en-US" b="1" dirty="0"/>
              <a:t>O(1)</a:t>
            </a:r>
          </a:p>
          <a:p>
            <a:pPr lvl="1">
              <a:buFont typeface="Wingdings" pitchFamily="2" charset="2"/>
              <a:buChar char="§"/>
            </a:pPr>
            <a:r>
              <a:rPr lang="en-US" dirty="0"/>
              <a:t>O(1) describes an algorithm that will always execute in the same time (or space) regardless of the size of the input data set.</a:t>
            </a:r>
          </a:p>
          <a:p>
            <a:pPr lvl="1">
              <a:buFont typeface="Wingdings" pitchFamily="2" charset="2"/>
              <a:buChar char="§"/>
            </a:pPr>
            <a:endParaRPr lang="en-US" dirty="0"/>
          </a:p>
          <a:p>
            <a:pPr>
              <a:buFont typeface="Wingdings" pitchFamily="2" charset="2"/>
              <a:buChar char="Ø"/>
            </a:pPr>
            <a:r>
              <a:rPr lang="en-US" b="1" dirty="0"/>
              <a:t>O(N)</a:t>
            </a:r>
          </a:p>
          <a:p>
            <a:pPr lvl="1">
              <a:buFont typeface="Wingdings" pitchFamily="2" charset="2"/>
              <a:buChar char="§"/>
            </a:pPr>
            <a:r>
              <a:rPr lang="en-US" dirty="0"/>
              <a:t>O(N) describes an algorithm whose performance will grow linearly and in direct proportion to the size of the input data set. </a:t>
            </a:r>
          </a:p>
          <a:p>
            <a:endParaRPr lang="en-US" dirty="0"/>
          </a:p>
        </p:txBody>
      </p:sp>
      <p:sp>
        <p:nvSpPr>
          <p:cNvPr id="2" name="Title 1"/>
          <p:cNvSpPr>
            <a:spLocks noGrp="1"/>
          </p:cNvSpPr>
          <p:nvPr>
            <p:ph type="title"/>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39503886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590800"/>
            <a:ext cx="8610600" cy="3450696"/>
          </a:xfrm>
        </p:spPr>
        <p:txBody>
          <a:bodyPr/>
          <a:lstStyle/>
          <a:p>
            <a:pPr>
              <a:buFont typeface="Wingdings" pitchFamily="2" charset="2"/>
              <a:buChar char="Ø"/>
            </a:pPr>
            <a:r>
              <a:rPr lang="en-US" b="1" dirty="0"/>
              <a:t>O(N</a:t>
            </a:r>
            <a:r>
              <a:rPr lang="en-US" b="1" baseline="30000" dirty="0"/>
              <a:t>2</a:t>
            </a:r>
            <a:r>
              <a:rPr lang="en-US" b="1" dirty="0"/>
              <a:t>)</a:t>
            </a:r>
          </a:p>
          <a:p>
            <a:pPr>
              <a:buFont typeface="Wingdings" pitchFamily="2" charset="2"/>
              <a:buChar char="Ø"/>
            </a:pPr>
            <a:endParaRPr lang="en-US" b="1" dirty="0"/>
          </a:p>
          <a:p>
            <a:pPr lvl="1">
              <a:buFont typeface="Wingdings" pitchFamily="2" charset="2"/>
              <a:buChar char="§"/>
            </a:pPr>
            <a:r>
              <a:rPr lang="en-US" dirty="0"/>
              <a:t>O(N</a:t>
            </a:r>
            <a:r>
              <a:rPr lang="en-US" baseline="30000" dirty="0"/>
              <a:t>2</a:t>
            </a:r>
            <a:r>
              <a:rPr lang="en-US" dirty="0"/>
              <a:t>) represents an algorithm whose performance is directly proportional to the square of the size of the input data set. </a:t>
            </a:r>
          </a:p>
          <a:p>
            <a:pPr lvl="1">
              <a:buFont typeface="Wingdings" pitchFamily="2" charset="2"/>
              <a:buChar char="§"/>
            </a:pPr>
            <a:endParaRPr lang="en-US" dirty="0"/>
          </a:p>
          <a:p>
            <a:pPr lvl="1">
              <a:buFont typeface="Wingdings" pitchFamily="2" charset="2"/>
              <a:buChar char="§"/>
            </a:pPr>
            <a:r>
              <a:rPr lang="en-US" dirty="0"/>
              <a:t>This is common with algorithms that involve nested iterations over the data set. Deeper nested iterations will result in O(N</a:t>
            </a:r>
            <a:r>
              <a:rPr lang="en-US" baseline="30000" dirty="0"/>
              <a:t>3</a:t>
            </a:r>
            <a:r>
              <a:rPr lang="en-US" dirty="0"/>
              <a:t>), O(N</a:t>
            </a:r>
            <a:r>
              <a:rPr lang="en-US" baseline="30000" dirty="0"/>
              <a:t>4</a:t>
            </a:r>
            <a:r>
              <a:rPr lang="en-US" dirty="0"/>
              <a:t>) etc.</a:t>
            </a:r>
          </a:p>
          <a:p>
            <a:endParaRPr lang="en-US" dirty="0"/>
          </a:p>
        </p:txBody>
      </p:sp>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28993841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362200"/>
            <a:ext cx="8686800" cy="3450696"/>
          </a:xfrm>
        </p:spPr>
        <p:txBody>
          <a:bodyPr/>
          <a:lstStyle/>
          <a:p>
            <a:pPr>
              <a:buFont typeface="Wingdings" pitchFamily="2" charset="2"/>
              <a:buChar char="Ø"/>
            </a:pPr>
            <a:r>
              <a:rPr lang="en-US" b="1" dirty="0"/>
              <a:t>O(2</a:t>
            </a:r>
            <a:r>
              <a:rPr lang="en-US" b="1" baseline="30000" dirty="0"/>
              <a:t>N</a:t>
            </a:r>
            <a:r>
              <a:rPr lang="en-US" b="1" dirty="0"/>
              <a:t>)</a:t>
            </a:r>
          </a:p>
          <a:p>
            <a:endParaRPr lang="en-US" b="1" dirty="0"/>
          </a:p>
          <a:p>
            <a:pPr lvl="1">
              <a:buFont typeface="Wingdings" pitchFamily="2" charset="2"/>
              <a:buChar char="§"/>
            </a:pPr>
            <a:r>
              <a:rPr lang="en-US" dirty="0"/>
              <a:t>O(2</a:t>
            </a:r>
            <a:r>
              <a:rPr lang="en-US" baseline="30000" dirty="0"/>
              <a:t>N</a:t>
            </a:r>
            <a:r>
              <a:rPr lang="en-US" dirty="0"/>
              <a:t>) denotes an algorithm whose growth will double with each additional element in the input data set. The execution time of an O(2</a:t>
            </a:r>
            <a:r>
              <a:rPr lang="en-US" baseline="30000" dirty="0"/>
              <a:t>N</a:t>
            </a:r>
            <a:r>
              <a:rPr lang="en-US" dirty="0"/>
              <a:t>) function will quickly become very large.</a:t>
            </a:r>
          </a:p>
          <a:p>
            <a:endParaRPr lang="en-US" dirty="0"/>
          </a:p>
        </p:txBody>
      </p:sp>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16651071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675467"/>
            <a:ext cx="8610599" cy="3450696"/>
          </a:xfrm>
        </p:spPr>
        <p:txBody>
          <a:bodyPr>
            <a:normAutofit/>
          </a:bodyPr>
          <a:lstStyle/>
          <a:p>
            <a:pPr>
              <a:buFont typeface="Wingdings" pitchFamily="2" charset="2"/>
              <a:buChar char="Ø"/>
            </a:pPr>
            <a:r>
              <a:rPr lang="en-US" b="1" dirty="0"/>
              <a:t>Logarithms O(log N)</a:t>
            </a:r>
            <a:endParaRPr lang="en-US" dirty="0"/>
          </a:p>
          <a:p>
            <a:endParaRPr lang="en-US" b="1" dirty="0"/>
          </a:p>
          <a:p>
            <a:pPr lvl="1">
              <a:buFont typeface="Wingdings" pitchFamily="2" charset="2"/>
              <a:buChar char="§"/>
            </a:pPr>
            <a:r>
              <a:rPr lang="en-US" dirty="0"/>
              <a:t>The iterative halving of data sets described in the binary search example produces a growth curve that peaks at the beginning and slowly flattens out as the size of the data sets increase.</a:t>
            </a:r>
          </a:p>
        </p:txBody>
      </p:sp>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val="566487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1" y="1981200"/>
            <a:ext cx="8610599" cy="1676400"/>
          </a:xfrm>
        </p:spPr>
        <p:txBody>
          <a:bodyPr>
            <a:normAutofit/>
          </a:bodyPr>
          <a:lstStyle/>
          <a:p>
            <a:endParaRPr lang="en-US" b="1" dirty="0"/>
          </a:p>
          <a:p>
            <a:pPr lvl="1" algn="ctr">
              <a:buFont typeface="Wingdings" pitchFamily="2" charset="2"/>
              <a:buChar char="§"/>
            </a:pPr>
            <a:r>
              <a:rPr lang="en-US" dirty="0"/>
              <a:t>Let f(n) and g(n) be two functions on positive integers. We say f(n) is O(g(n)) if there exist two positive constants c and k such that </a:t>
            </a:r>
            <a:r>
              <a:rPr lang="en-US" b="1" dirty="0"/>
              <a:t>f(n) &lt;= cg(n) </a:t>
            </a:r>
            <a:r>
              <a:rPr lang="en-US" dirty="0"/>
              <a:t>for all n &gt;= k.</a:t>
            </a:r>
          </a:p>
        </p:txBody>
      </p:sp>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65</a:t>
            </a:fld>
            <a:endParaRPr lang="en-US"/>
          </a:p>
        </p:txBody>
      </p:sp>
      <p:pic>
        <p:nvPicPr>
          <p:cNvPr id="5"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3271837"/>
            <a:ext cx="8001000" cy="3433763"/>
          </a:xfrm>
          <a:prstGeom prst="rect">
            <a:avLst/>
          </a:prstGeom>
        </p:spPr>
      </p:pic>
    </p:spTree>
    <p:extLst>
      <p:ext uri="{BB962C8B-B14F-4D97-AF65-F5344CB8AC3E}">
        <p14:creationId xmlns:p14="http://schemas.microsoft.com/office/powerpoint/2010/main" val="30375217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Big-Oh: Example 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66</a:t>
            </a:fld>
            <a:endParaRPr lang="en-US"/>
          </a:p>
        </p:txBody>
      </p:sp>
      <p:pic>
        <p:nvPicPr>
          <p:cNvPr id="67586" name="Picture 2"/>
          <p:cNvPicPr>
            <a:picLocks noGrp="1" noChangeAspect="1" noChangeArrowheads="1"/>
          </p:cNvPicPr>
          <p:nvPr>
            <p:ph idx="1"/>
          </p:nvPr>
        </p:nvPicPr>
        <p:blipFill>
          <a:blip r:embed="rId3" cstate="print"/>
          <a:srcRect l="17241" t="32927" r="13793" b="40165"/>
          <a:stretch>
            <a:fillRect/>
          </a:stretch>
        </p:blipFill>
        <p:spPr bwMode="auto">
          <a:xfrm>
            <a:off x="199666" y="3048000"/>
            <a:ext cx="8744668" cy="2558886"/>
          </a:xfrm>
          <a:prstGeom prst="rect">
            <a:avLst/>
          </a:prstGeom>
          <a:noFill/>
          <a:ln w="9525">
            <a:noFill/>
            <a:miter lim="800000"/>
            <a:headEnd/>
            <a:tailEnd/>
          </a:ln>
        </p:spPr>
      </p:pic>
    </p:spTree>
    <p:extLst>
      <p:ext uri="{BB962C8B-B14F-4D97-AF65-F5344CB8AC3E}">
        <p14:creationId xmlns:p14="http://schemas.microsoft.com/office/powerpoint/2010/main" val="19333772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0"/>
            <a:ext cx="8610599" cy="4800600"/>
          </a:xfrm>
        </p:spPr>
        <p:txBody>
          <a:bodyPr>
            <a:normAutofit/>
          </a:bodyPr>
          <a:lstStyle/>
          <a:p>
            <a:endParaRPr lang="en-US" b="1" dirty="0"/>
          </a:p>
          <a:p>
            <a:pPr lvl="1">
              <a:buFont typeface="Wingdings" pitchFamily="2" charset="2"/>
              <a:buChar char="§"/>
            </a:pPr>
            <a:r>
              <a:rPr lang="en-US" dirty="0"/>
              <a:t>f(n) = 10n + 5 and g(n) = n</a:t>
            </a:r>
            <a:br>
              <a:rPr lang="en-US" dirty="0"/>
            </a:br>
            <a:r>
              <a:rPr lang="en-US" dirty="0"/>
              <a:t>f(n) is O(g(n))</a:t>
            </a:r>
          </a:p>
          <a:p>
            <a:pPr lvl="1">
              <a:buFont typeface="Wingdings" pitchFamily="2" charset="2"/>
              <a:buChar char="§"/>
            </a:pPr>
            <a:r>
              <a:rPr lang="en-US" dirty="0"/>
              <a:t> To show f(n) is O(g(n)) we must show constants c and k such that f(n) &lt;= cg(n) for all n &gt;=k</a:t>
            </a:r>
          </a:p>
          <a:p>
            <a:pPr lvl="1">
              <a:buFont typeface="Wingdings" pitchFamily="2" charset="2"/>
              <a:buChar char="§"/>
            </a:pPr>
            <a:r>
              <a:rPr lang="en-US" dirty="0"/>
              <a:t> or: 10n+5 &lt;= </a:t>
            </a:r>
            <a:r>
              <a:rPr lang="en-US" dirty="0" err="1"/>
              <a:t>cn</a:t>
            </a:r>
            <a:r>
              <a:rPr lang="en-US" dirty="0"/>
              <a:t> for all n &gt;= k </a:t>
            </a:r>
          </a:p>
          <a:p>
            <a:pPr lvl="1">
              <a:buFont typeface="Wingdings" pitchFamily="2" charset="2"/>
              <a:buChar char="§"/>
            </a:pPr>
            <a:r>
              <a:rPr lang="en-US" dirty="0"/>
              <a:t>Try c = 15. Then we need to show: 10n + 5 &lt;= 15n.</a:t>
            </a:r>
          </a:p>
          <a:p>
            <a:pPr lvl="1">
              <a:buFont typeface="Wingdings" pitchFamily="2" charset="2"/>
              <a:buChar char="§"/>
            </a:pPr>
            <a:r>
              <a:rPr lang="en-US" dirty="0"/>
              <a:t> Solving for n we get: 5 &lt;= 5n or 1 &lt;= n. </a:t>
            </a:r>
          </a:p>
          <a:p>
            <a:pPr lvl="1">
              <a:buFont typeface="Wingdings" pitchFamily="2" charset="2"/>
              <a:buChar char="§"/>
            </a:pPr>
            <a:r>
              <a:rPr lang="en-US" dirty="0"/>
              <a:t>So f(n) = 10+5 &lt;= 15g(n) for all n &gt;= 1. (c = 15, k = 1). </a:t>
            </a:r>
          </a:p>
          <a:p>
            <a:pPr lvl="1">
              <a:buFont typeface="Wingdings" pitchFamily="2" charset="2"/>
              <a:buChar char="§"/>
            </a:pPr>
            <a:r>
              <a:rPr lang="en-US" dirty="0"/>
              <a:t>Therefore we have shown f(n) is O(g(n)). </a:t>
            </a:r>
          </a:p>
        </p:txBody>
      </p:sp>
      <p:sp>
        <p:nvSpPr>
          <p:cNvPr id="2" name="Title 1"/>
          <p:cNvSpPr>
            <a:spLocks noGrp="1"/>
          </p:cNvSpPr>
          <p:nvPr>
            <p:ph type="title"/>
          </p:nvPr>
        </p:nvSpPr>
        <p:spPr/>
        <p:txBody>
          <a:bodyPr/>
          <a:lstStyle/>
          <a:p>
            <a:r>
              <a:rPr lang="en-US" b="1" dirty="0"/>
              <a:t>Examples: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30375217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Big-Oh: Example 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68</a:t>
            </a:fld>
            <a:endParaRPr lang="en-US"/>
          </a:p>
        </p:txBody>
      </p:sp>
      <p:pic>
        <p:nvPicPr>
          <p:cNvPr id="6" name="Content Placeholder 5" descr="Screen Clipping"/>
          <p:cNvPicPr>
            <a:picLocks noGrp="1" noChangeAspect="1"/>
          </p:cNvPicPr>
          <p:nvPr>
            <p:ph idx="1"/>
          </p:nvPr>
        </p:nvPicPr>
        <p:blipFill>
          <a:blip r:embed="rId3" cstate="print">
            <a:extLst>
              <a:ext uri="{28A0092B-C50C-407E-A947-70E740481C1C}">
                <a14:useLocalDpi xmlns:a14="http://schemas.microsoft.com/office/drawing/2010/main" val="0"/>
              </a:ext>
            </a:extLst>
          </a:blip>
          <a:srcRect t="10831"/>
          <a:stretch>
            <a:fillRect/>
          </a:stretch>
        </p:blipFill>
        <p:spPr>
          <a:xfrm>
            <a:off x="1676400" y="2566078"/>
            <a:ext cx="5791200" cy="3851501"/>
          </a:xfrm>
        </p:spPr>
      </p:pic>
    </p:spTree>
    <p:extLst>
      <p:ext uri="{BB962C8B-B14F-4D97-AF65-F5344CB8AC3E}">
        <p14:creationId xmlns:p14="http://schemas.microsoft.com/office/powerpoint/2010/main" val="30375217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Big-Oh: Example 3</a:t>
            </a:r>
          </a:p>
        </p:txBody>
      </p:sp>
      <p:pic>
        <p:nvPicPr>
          <p:cNvPr id="5" name="Picture 4" descr="Screen Clipping"/>
          <p:cNvPicPr>
            <a:picLocks noChangeAspect="1"/>
          </p:cNvPicPr>
          <p:nvPr/>
        </p:nvPicPr>
        <p:blipFill>
          <a:blip r:embed="rId3" cstate="print">
            <a:extLst>
              <a:ext uri="{28A0092B-C50C-407E-A947-70E740481C1C}">
                <a14:useLocalDpi xmlns:a14="http://schemas.microsoft.com/office/drawing/2010/main" val="0"/>
              </a:ext>
            </a:extLst>
          </a:blip>
          <a:srcRect t="10000"/>
          <a:stretch>
            <a:fillRect/>
          </a:stretch>
        </p:blipFill>
        <p:spPr>
          <a:xfrm>
            <a:off x="1295400" y="2546618"/>
            <a:ext cx="6553200" cy="4077635"/>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a:p>
        </p:txBody>
      </p:sp>
    </p:spTree>
    <p:extLst>
      <p:ext uri="{BB962C8B-B14F-4D97-AF65-F5344CB8AC3E}">
        <p14:creationId xmlns:p14="http://schemas.microsoft.com/office/powerpoint/2010/main" val="3037521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5" name="Rectangle 3"/>
          <p:cNvSpPr>
            <a:spLocks noGrp="1" noChangeArrowheads="1"/>
          </p:cNvSpPr>
          <p:nvPr>
            <p:ph idx="1"/>
          </p:nvPr>
        </p:nvSpPr>
        <p:spPr>
          <a:xfrm>
            <a:off x="304801" y="2362200"/>
            <a:ext cx="7975600" cy="3962400"/>
          </a:xfrm>
        </p:spPr>
        <p:txBody>
          <a:bodyPr>
            <a:normAutofit fontScale="92500" lnSpcReduction="10000"/>
          </a:bodyPr>
          <a:lstStyle/>
          <a:p>
            <a:pPr>
              <a:lnSpc>
                <a:spcPct val="90000"/>
              </a:lnSpc>
              <a:buFont typeface="Wingdings" pitchFamily="2" charset="2"/>
              <a:buChar char="Ø"/>
            </a:pPr>
            <a:r>
              <a:rPr lang="en-GB" sz="2800" dirty="0"/>
              <a:t>Solving problems</a:t>
            </a:r>
          </a:p>
          <a:p>
            <a:pPr lvl="1">
              <a:lnSpc>
                <a:spcPct val="90000"/>
              </a:lnSpc>
              <a:buFont typeface="Wingdings" pitchFamily="2" charset="2"/>
              <a:buChar char="§"/>
            </a:pPr>
            <a:r>
              <a:rPr lang="en-GB" sz="2400" dirty="0"/>
              <a:t>Get me from home to work</a:t>
            </a:r>
          </a:p>
          <a:p>
            <a:pPr lvl="1">
              <a:lnSpc>
                <a:spcPct val="90000"/>
              </a:lnSpc>
              <a:buFont typeface="Wingdings" pitchFamily="2" charset="2"/>
              <a:buChar char="§"/>
            </a:pPr>
            <a:r>
              <a:rPr lang="en-GB" sz="2400" dirty="0"/>
              <a:t>Balance my </a:t>
            </a:r>
            <a:r>
              <a:rPr lang="en-GB" sz="2400" dirty="0" err="1"/>
              <a:t>checkbook</a:t>
            </a:r>
            <a:endParaRPr lang="en-GB" sz="2400" dirty="0"/>
          </a:p>
          <a:p>
            <a:pPr lvl="1">
              <a:lnSpc>
                <a:spcPct val="90000"/>
              </a:lnSpc>
              <a:buFont typeface="Wingdings" pitchFamily="2" charset="2"/>
              <a:buChar char="§"/>
            </a:pPr>
            <a:r>
              <a:rPr lang="en-GB" sz="2400" dirty="0"/>
              <a:t>Simulate a jet engine</a:t>
            </a:r>
          </a:p>
          <a:p>
            <a:pPr lvl="1">
              <a:lnSpc>
                <a:spcPct val="90000"/>
              </a:lnSpc>
              <a:buFont typeface="Wingdings" pitchFamily="2" charset="2"/>
              <a:buChar char="§"/>
            </a:pPr>
            <a:r>
              <a:rPr lang="en-GB" sz="2400" dirty="0"/>
              <a:t>Graduate from university</a:t>
            </a:r>
          </a:p>
          <a:p>
            <a:pPr lvl="1">
              <a:lnSpc>
                <a:spcPct val="90000"/>
              </a:lnSpc>
              <a:buFont typeface="Wingdings" pitchFamily="2" charset="2"/>
              <a:buChar char="§"/>
            </a:pPr>
            <a:endParaRPr lang="en-GB" sz="2400" dirty="0"/>
          </a:p>
          <a:p>
            <a:pPr>
              <a:lnSpc>
                <a:spcPct val="90000"/>
              </a:lnSpc>
              <a:buFont typeface="Wingdings" pitchFamily="2" charset="2"/>
              <a:buChar char="Ø"/>
            </a:pPr>
            <a:r>
              <a:rPr lang="en-GB" sz="2800" dirty="0"/>
              <a:t>Using a computer to help solve problems</a:t>
            </a:r>
          </a:p>
          <a:p>
            <a:pPr lvl="1">
              <a:lnSpc>
                <a:spcPct val="90000"/>
              </a:lnSpc>
              <a:buFont typeface="Wingdings" pitchFamily="2" charset="2"/>
              <a:buChar char="§"/>
            </a:pPr>
            <a:r>
              <a:rPr lang="en-GB" sz="2400" dirty="0"/>
              <a:t>Designing programs (architecture, algorithms)</a:t>
            </a:r>
          </a:p>
          <a:p>
            <a:pPr lvl="1">
              <a:lnSpc>
                <a:spcPct val="90000"/>
              </a:lnSpc>
              <a:buFont typeface="Wingdings" pitchFamily="2" charset="2"/>
              <a:buChar char="§"/>
            </a:pPr>
            <a:r>
              <a:rPr lang="en-GB" sz="2400" dirty="0"/>
              <a:t>Writing programs</a:t>
            </a:r>
          </a:p>
          <a:p>
            <a:pPr lvl="1">
              <a:lnSpc>
                <a:spcPct val="90000"/>
              </a:lnSpc>
              <a:buFont typeface="Wingdings" pitchFamily="2" charset="2"/>
              <a:buChar char="§"/>
            </a:pPr>
            <a:r>
              <a:rPr lang="en-GB" sz="2400" dirty="0"/>
              <a:t>Verifying programs</a:t>
            </a:r>
          </a:p>
          <a:p>
            <a:pPr lvl="1">
              <a:lnSpc>
                <a:spcPct val="90000"/>
              </a:lnSpc>
              <a:buFont typeface="Wingdings" pitchFamily="2" charset="2"/>
              <a:buChar char="§"/>
            </a:pPr>
            <a:r>
              <a:rPr lang="en-GB" sz="2400" dirty="0"/>
              <a:t>Documenting programs</a:t>
            </a:r>
          </a:p>
        </p:txBody>
      </p:sp>
      <p:sp>
        <p:nvSpPr>
          <p:cNvPr id="202754" name="Rectangle 2"/>
          <p:cNvSpPr>
            <a:spLocks noGrp="1" noChangeArrowheads="1"/>
          </p:cNvSpPr>
          <p:nvPr>
            <p:ph type="title"/>
          </p:nvPr>
        </p:nvSpPr>
        <p:spPr/>
        <p:txBody>
          <a:bodyPr/>
          <a:lstStyle/>
          <a:p>
            <a:r>
              <a:rPr lang="en-US"/>
              <a:t>What is it all about?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val="393925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2755">
                                            <p:txEl>
                                              <p:pRg st="0" end="0"/>
                                            </p:txEl>
                                          </p:spTgt>
                                        </p:tgtEl>
                                        <p:attrNameLst>
                                          <p:attrName>style.visibility</p:attrName>
                                        </p:attrNameLst>
                                      </p:cBhvr>
                                      <p:to>
                                        <p:strVal val="visible"/>
                                      </p:to>
                                    </p:set>
                                    <p:anim calcmode="lin" valueType="num">
                                      <p:cBhvr additive="base">
                                        <p:cTn id="7" dur="500" fill="hold"/>
                                        <p:tgtEl>
                                          <p:spTgt spid="2027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27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2755">
                                            <p:txEl>
                                              <p:pRg st="1" end="1"/>
                                            </p:txEl>
                                          </p:spTgt>
                                        </p:tgtEl>
                                        <p:attrNameLst>
                                          <p:attrName>style.visibility</p:attrName>
                                        </p:attrNameLst>
                                      </p:cBhvr>
                                      <p:to>
                                        <p:strVal val="visible"/>
                                      </p:to>
                                    </p:set>
                                    <p:anim calcmode="lin" valueType="num">
                                      <p:cBhvr additive="base">
                                        <p:cTn id="13" dur="500" fill="hold"/>
                                        <p:tgtEl>
                                          <p:spTgt spid="2027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27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2755">
                                            <p:txEl>
                                              <p:pRg st="2" end="2"/>
                                            </p:txEl>
                                          </p:spTgt>
                                        </p:tgtEl>
                                        <p:attrNameLst>
                                          <p:attrName>style.visibility</p:attrName>
                                        </p:attrNameLst>
                                      </p:cBhvr>
                                      <p:to>
                                        <p:strVal val="visible"/>
                                      </p:to>
                                    </p:set>
                                    <p:anim calcmode="lin" valueType="num">
                                      <p:cBhvr additive="base">
                                        <p:cTn id="19" dur="500" fill="hold"/>
                                        <p:tgtEl>
                                          <p:spTgt spid="20275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27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2755">
                                            <p:txEl>
                                              <p:pRg st="3" end="3"/>
                                            </p:txEl>
                                          </p:spTgt>
                                        </p:tgtEl>
                                        <p:attrNameLst>
                                          <p:attrName>style.visibility</p:attrName>
                                        </p:attrNameLst>
                                      </p:cBhvr>
                                      <p:to>
                                        <p:strVal val="visible"/>
                                      </p:to>
                                    </p:set>
                                    <p:anim calcmode="lin" valueType="num">
                                      <p:cBhvr additive="base">
                                        <p:cTn id="25" dur="500" fill="hold"/>
                                        <p:tgtEl>
                                          <p:spTgt spid="20275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27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2755">
                                            <p:txEl>
                                              <p:pRg st="4" end="4"/>
                                            </p:txEl>
                                          </p:spTgt>
                                        </p:tgtEl>
                                        <p:attrNameLst>
                                          <p:attrName>style.visibility</p:attrName>
                                        </p:attrNameLst>
                                      </p:cBhvr>
                                      <p:to>
                                        <p:strVal val="visible"/>
                                      </p:to>
                                    </p:set>
                                    <p:anim calcmode="lin" valueType="num">
                                      <p:cBhvr additive="base">
                                        <p:cTn id="31" dur="500" fill="hold"/>
                                        <p:tgtEl>
                                          <p:spTgt spid="20275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27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2755">
                                            <p:txEl>
                                              <p:pRg st="6" end="6"/>
                                            </p:txEl>
                                          </p:spTgt>
                                        </p:tgtEl>
                                        <p:attrNameLst>
                                          <p:attrName>style.visibility</p:attrName>
                                        </p:attrNameLst>
                                      </p:cBhvr>
                                      <p:to>
                                        <p:strVal val="visible"/>
                                      </p:to>
                                    </p:set>
                                    <p:anim calcmode="lin" valueType="num">
                                      <p:cBhvr additive="base">
                                        <p:cTn id="37" dur="500" fill="hold"/>
                                        <p:tgtEl>
                                          <p:spTgt spid="20275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275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02755">
                                            <p:txEl>
                                              <p:pRg st="7" end="7"/>
                                            </p:txEl>
                                          </p:spTgt>
                                        </p:tgtEl>
                                        <p:attrNameLst>
                                          <p:attrName>style.visibility</p:attrName>
                                        </p:attrNameLst>
                                      </p:cBhvr>
                                      <p:to>
                                        <p:strVal val="visible"/>
                                      </p:to>
                                    </p:set>
                                    <p:anim calcmode="lin" valueType="num">
                                      <p:cBhvr additive="base">
                                        <p:cTn id="43" dur="500" fill="hold"/>
                                        <p:tgtEl>
                                          <p:spTgt spid="20275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0275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02755">
                                            <p:txEl>
                                              <p:pRg st="8" end="8"/>
                                            </p:txEl>
                                          </p:spTgt>
                                        </p:tgtEl>
                                        <p:attrNameLst>
                                          <p:attrName>style.visibility</p:attrName>
                                        </p:attrNameLst>
                                      </p:cBhvr>
                                      <p:to>
                                        <p:strVal val="visible"/>
                                      </p:to>
                                    </p:set>
                                    <p:anim calcmode="lin" valueType="num">
                                      <p:cBhvr additive="base">
                                        <p:cTn id="49" dur="500" fill="hold"/>
                                        <p:tgtEl>
                                          <p:spTgt spid="20275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0275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02755">
                                            <p:txEl>
                                              <p:pRg st="9" end="9"/>
                                            </p:txEl>
                                          </p:spTgt>
                                        </p:tgtEl>
                                        <p:attrNameLst>
                                          <p:attrName>style.visibility</p:attrName>
                                        </p:attrNameLst>
                                      </p:cBhvr>
                                      <p:to>
                                        <p:strVal val="visible"/>
                                      </p:to>
                                    </p:set>
                                    <p:anim calcmode="lin" valueType="num">
                                      <p:cBhvr additive="base">
                                        <p:cTn id="55" dur="500" fill="hold"/>
                                        <p:tgtEl>
                                          <p:spTgt spid="202755">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0275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02755">
                                            <p:txEl>
                                              <p:pRg st="10" end="10"/>
                                            </p:txEl>
                                          </p:spTgt>
                                        </p:tgtEl>
                                        <p:attrNameLst>
                                          <p:attrName>style.visibility</p:attrName>
                                        </p:attrNameLst>
                                      </p:cBhvr>
                                      <p:to>
                                        <p:strVal val="visible"/>
                                      </p:to>
                                    </p:set>
                                    <p:anim calcmode="lin" valueType="num">
                                      <p:cBhvr additive="base">
                                        <p:cTn id="61" dur="500" fill="hold"/>
                                        <p:tgtEl>
                                          <p:spTgt spid="202755">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0275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Big-Oh: Example 4</a:t>
            </a:r>
          </a:p>
        </p:txBody>
      </p:sp>
      <p:pic>
        <p:nvPicPr>
          <p:cNvPr id="6" name="Picture 5" descr="Screen Clipping"/>
          <p:cNvPicPr>
            <a:picLocks noChangeAspect="1"/>
          </p:cNvPicPr>
          <p:nvPr/>
        </p:nvPicPr>
        <p:blipFill>
          <a:blip r:embed="rId3" cstate="print">
            <a:extLst>
              <a:ext uri="{28A0092B-C50C-407E-A947-70E740481C1C}">
                <a14:useLocalDpi xmlns:a14="http://schemas.microsoft.com/office/drawing/2010/main" val="0"/>
              </a:ext>
            </a:extLst>
          </a:blip>
          <a:srcRect t="12995"/>
          <a:stretch>
            <a:fillRect/>
          </a:stretch>
        </p:blipFill>
        <p:spPr>
          <a:xfrm>
            <a:off x="1181100" y="2640448"/>
            <a:ext cx="6781800" cy="3879224"/>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70</a:t>
            </a:fld>
            <a:endParaRPr lang="en-US"/>
          </a:p>
        </p:txBody>
      </p:sp>
    </p:spTree>
    <p:extLst>
      <p:ext uri="{BB962C8B-B14F-4D97-AF65-F5344CB8AC3E}">
        <p14:creationId xmlns:p14="http://schemas.microsoft.com/office/powerpoint/2010/main" val="30375217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Not Big-Oh: Example 1</a:t>
            </a:r>
          </a:p>
        </p:txBody>
      </p:sp>
      <p:pic>
        <p:nvPicPr>
          <p:cNvPr id="6" name="Picture 5" descr="Screen Clipping"/>
          <p:cNvPicPr>
            <a:picLocks noChangeAspect="1"/>
          </p:cNvPicPr>
          <p:nvPr/>
        </p:nvPicPr>
        <p:blipFill>
          <a:blip r:embed="rId3" cstate="print">
            <a:extLst>
              <a:ext uri="{28A0092B-C50C-407E-A947-70E740481C1C}">
                <a14:useLocalDpi xmlns:a14="http://schemas.microsoft.com/office/drawing/2010/main" val="0"/>
              </a:ext>
            </a:extLst>
          </a:blip>
          <a:srcRect t="12089"/>
          <a:stretch>
            <a:fillRect/>
          </a:stretch>
        </p:blipFill>
        <p:spPr>
          <a:xfrm>
            <a:off x="1143000" y="2512289"/>
            <a:ext cx="6591300" cy="3943744"/>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71</a:t>
            </a:fld>
            <a:endParaRPr lang="en-US"/>
          </a:p>
        </p:txBody>
      </p:sp>
    </p:spTree>
    <p:extLst>
      <p:ext uri="{BB962C8B-B14F-4D97-AF65-F5344CB8AC3E}">
        <p14:creationId xmlns:p14="http://schemas.microsoft.com/office/powerpoint/2010/main" val="19333772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Lectures by Mr. Mohammad </a:t>
            </a:r>
            <a:r>
              <a:rPr lang="en-US" dirty="0" err="1"/>
              <a:t>Asad</a:t>
            </a:r>
            <a:r>
              <a:rPr lang="en-US" dirty="0"/>
              <a:t> </a:t>
            </a:r>
            <a:r>
              <a:rPr lang="en-US" dirty="0" err="1"/>
              <a:t>Abbasi</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72</a:t>
            </a:fld>
            <a:endParaRPr lang="en-US"/>
          </a:p>
        </p:txBody>
      </p:sp>
      <p:sp>
        <p:nvSpPr>
          <p:cNvPr id="4" name="Title 3"/>
          <p:cNvSpPr>
            <a:spLocks noGrp="1"/>
          </p:cNvSpPr>
          <p:nvPr>
            <p:ph type="title"/>
          </p:nvPr>
        </p:nvSpPr>
        <p:spPr/>
        <p:txBody>
          <a:bodyPr/>
          <a:lstStyle/>
          <a:p>
            <a:r>
              <a:rPr lang="en-US" dirty="0"/>
              <a:t>Sources used</a:t>
            </a:r>
          </a:p>
        </p:txBody>
      </p:sp>
    </p:spTree>
    <p:extLst>
      <p:ext uri="{BB962C8B-B14F-4D97-AF65-F5344CB8AC3E}">
        <p14:creationId xmlns:p14="http://schemas.microsoft.com/office/powerpoint/2010/main" val="1710976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3" name="Rectangle 3"/>
          <p:cNvSpPr>
            <a:spLocks noGrp="1" noChangeArrowheads="1"/>
          </p:cNvSpPr>
          <p:nvPr>
            <p:ph idx="1"/>
          </p:nvPr>
        </p:nvSpPr>
        <p:spPr>
          <a:xfrm>
            <a:off x="228600" y="2514600"/>
            <a:ext cx="8763000" cy="4343400"/>
          </a:xfrm>
        </p:spPr>
        <p:txBody>
          <a:bodyPr>
            <a:normAutofit/>
          </a:bodyPr>
          <a:lstStyle/>
          <a:p>
            <a:pPr>
              <a:buFont typeface="Wingdings" pitchFamily="2" charset="2"/>
              <a:buChar char="Ø"/>
            </a:pPr>
            <a:r>
              <a:rPr lang="en-GB" dirty="0"/>
              <a:t>A famous quote: Program = Algorithm + Data Structure</a:t>
            </a:r>
          </a:p>
          <a:p>
            <a:pPr>
              <a:buFont typeface="Wingdings" pitchFamily="2" charset="2"/>
              <a:buChar char="Ø"/>
            </a:pPr>
            <a:endParaRPr lang="en-GB" dirty="0"/>
          </a:p>
          <a:p>
            <a:pPr>
              <a:buFont typeface="Wingdings" pitchFamily="2" charset="2"/>
              <a:buChar char="Ø"/>
            </a:pPr>
            <a:r>
              <a:rPr lang="en-GB" dirty="0"/>
              <a:t>Algorithm</a:t>
            </a:r>
          </a:p>
          <a:p>
            <a:pPr lvl="1">
              <a:buFont typeface="Wingdings" pitchFamily="2" charset="2"/>
              <a:buChar char="§"/>
            </a:pPr>
            <a:r>
              <a:rPr lang="en-GB" dirty="0"/>
              <a:t>Outline, the essence of a computational procedure, step-by-step instructions</a:t>
            </a:r>
          </a:p>
          <a:p>
            <a:pPr>
              <a:buFont typeface="Wingdings" pitchFamily="2" charset="2"/>
              <a:buChar char="Ø"/>
            </a:pPr>
            <a:r>
              <a:rPr lang="en-GB" dirty="0"/>
              <a:t>Data structure</a:t>
            </a:r>
          </a:p>
          <a:p>
            <a:pPr lvl="1">
              <a:buFont typeface="Wingdings" pitchFamily="2" charset="2"/>
              <a:buChar char="§"/>
            </a:pPr>
            <a:r>
              <a:rPr lang="en-GB" b="1" dirty="0"/>
              <a:t>Organization</a:t>
            </a:r>
            <a:r>
              <a:rPr lang="en-GB" dirty="0"/>
              <a:t> of data needed to solve the problem</a:t>
            </a:r>
            <a:endParaRPr lang="en-GB" b="1" dirty="0"/>
          </a:p>
          <a:p>
            <a:pPr>
              <a:buFont typeface="Wingdings" pitchFamily="2" charset="2"/>
              <a:buChar char="Ø"/>
            </a:pPr>
            <a:endParaRPr lang="en-GB" dirty="0"/>
          </a:p>
          <a:p>
            <a:pPr>
              <a:buFont typeface="Wingdings" pitchFamily="2" charset="2"/>
              <a:buChar char="Ø"/>
            </a:pPr>
            <a:r>
              <a:rPr lang="en-GB" dirty="0"/>
              <a:t>Program – an implementation of an algorithm in some programming language </a:t>
            </a:r>
          </a:p>
        </p:txBody>
      </p:sp>
      <p:sp>
        <p:nvSpPr>
          <p:cNvPr id="204802" name="Rectangle 2"/>
          <p:cNvSpPr>
            <a:spLocks noGrp="1" noChangeArrowheads="1"/>
          </p:cNvSpPr>
          <p:nvPr>
            <p:ph type="title"/>
          </p:nvPr>
        </p:nvSpPr>
        <p:spPr>
          <a:xfrm>
            <a:off x="1066800" y="304800"/>
            <a:ext cx="7993062" cy="1143000"/>
          </a:xfrm>
        </p:spPr>
        <p:txBody>
          <a:bodyPr/>
          <a:lstStyle/>
          <a:p>
            <a:r>
              <a:rPr lang="en-US" dirty="0"/>
              <a:t>Data Structures and Algorithms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1934220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03">
                                            <p:txEl>
                                              <p:pRg st="0" end="0"/>
                                            </p:txEl>
                                          </p:spTgt>
                                        </p:tgtEl>
                                        <p:attrNameLst>
                                          <p:attrName>style.visibility</p:attrName>
                                        </p:attrNameLst>
                                      </p:cBhvr>
                                      <p:to>
                                        <p:strVal val="visible"/>
                                      </p:to>
                                    </p:set>
                                    <p:anim calcmode="lin" valueType="num">
                                      <p:cBhvr additive="base">
                                        <p:cTn id="7" dur="500" fill="hold"/>
                                        <p:tgtEl>
                                          <p:spTgt spid="2048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03">
                                            <p:txEl>
                                              <p:pRg st="2" end="2"/>
                                            </p:txEl>
                                          </p:spTgt>
                                        </p:tgtEl>
                                        <p:attrNameLst>
                                          <p:attrName>style.visibility</p:attrName>
                                        </p:attrNameLst>
                                      </p:cBhvr>
                                      <p:to>
                                        <p:strVal val="visible"/>
                                      </p:to>
                                    </p:set>
                                    <p:anim calcmode="lin" valueType="num">
                                      <p:cBhvr additive="base">
                                        <p:cTn id="13" dur="500" fill="hold"/>
                                        <p:tgtEl>
                                          <p:spTgt spid="20480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4803">
                                            <p:txEl>
                                              <p:pRg st="3" end="3"/>
                                            </p:txEl>
                                          </p:spTgt>
                                        </p:tgtEl>
                                        <p:attrNameLst>
                                          <p:attrName>style.visibility</p:attrName>
                                        </p:attrNameLst>
                                      </p:cBhvr>
                                      <p:to>
                                        <p:strVal val="visible"/>
                                      </p:to>
                                    </p:set>
                                    <p:anim calcmode="lin" valueType="num">
                                      <p:cBhvr additive="base">
                                        <p:cTn id="19" dur="500" fill="hold"/>
                                        <p:tgtEl>
                                          <p:spTgt spid="20480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4803">
                                            <p:txEl>
                                              <p:pRg st="4" end="4"/>
                                            </p:txEl>
                                          </p:spTgt>
                                        </p:tgtEl>
                                        <p:attrNameLst>
                                          <p:attrName>style.visibility</p:attrName>
                                        </p:attrNameLst>
                                      </p:cBhvr>
                                      <p:to>
                                        <p:strVal val="visible"/>
                                      </p:to>
                                    </p:set>
                                    <p:anim calcmode="lin" valueType="num">
                                      <p:cBhvr additive="base">
                                        <p:cTn id="25" dur="500" fill="hold"/>
                                        <p:tgtEl>
                                          <p:spTgt spid="20480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48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4803">
                                            <p:txEl>
                                              <p:pRg st="5" end="5"/>
                                            </p:txEl>
                                          </p:spTgt>
                                        </p:tgtEl>
                                        <p:attrNameLst>
                                          <p:attrName>style.visibility</p:attrName>
                                        </p:attrNameLst>
                                      </p:cBhvr>
                                      <p:to>
                                        <p:strVal val="visible"/>
                                      </p:to>
                                    </p:set>
                                    <p:anim calcmode="lin" valueType="num">
                                      <p:cBhvr additive="base">
                                        <p:cTn id="31" dur="500" fill="hold"/>
                                        <p:tgtEl>
                                          <p:spTgt spid="20480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480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4803">
                                            <p:txEl>
                                              <p:pRg st="7" end="7"/>
                                            </p:txEl>
                                          </p:spTgt>
                                        </p:tgtEl>
                                        <p:attrNameLst>
                                          <p:attrName>style.visibility</p:attrName>
                                        </p:attrNameLst>
                                      </p:cBhvr>
                                      <p:to>
                                        <p:strVal val="visible"/>
                                      </p:to>
                                    </p:set>
                                    <p:anim calcmode="lin" valueType="num">
                                      <p:cBhvr additive="base">
                                        <p:cTn id="37" dur="500" fill="hold"/>
                                        <p:tgtEl>
                                          <p:spTgt spid="20480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480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a:xfrm>
            <a:off x="76200" y="1943100"/>
            <a:ext cx="8604250" cy="4762500"/>
          </a:xfrm>
        </p:spPr>
        <p:txBody>
          <a:bodyPr>
            <a:normAutofit/>
          </a:bodyPr>
          <a:lstStyle/>
          <a:p>
            <a:pPr>
              <a:buFont typeface="Wingdings" pitchFamily="2" charset="2"/>
              <a:buChar char="Ø"/>
            </a:pPr>
            <a:r>
              <a:rPr lang="en-US" altLang="zh-TW" sz="2800" dirty="0"/>
              <a:t>Introduction</a:t>
            </a:r>
          </a:p>
          <a:p>
            <a:pPr lvl="1">
              <a:buFont typeface="Wingdings" pitchFamily="2" charset="2"/>
              <a:buChar char="§"/>
            </a:pPr>
            <a:r>
              <a:rPr lang="en-US" altLang="zh-TW" sz="2400" dirty="0"/>
              <a:t>An algorithm is a finite set of instructions that accomplishes a particular task.</a:t>
            </a:r>
          </a:p>
          <a:p>
            <a:pPr lvl="1">
              <a:buFont typeface="Wingdings" pitchFamily="2" charset="2"/>
              <a:buChar char="§"/>
            </a:pPr>
            <a:endParaRPr lang="en-US" altLang="zh-TW" sz="2400" dirty="0"/>
          </a:p>
          <a:p>
            <a:pPr lvl="1">
              <a:buFont typeface="Wingdings" pitchFamily="2" charset="2"/>
              <a:buChar char="Ø"/>
            </a:pPr>
            <a:r>
              <a:rPr lang="en-US" altLang="zh-TW" sz="2400" dirty="0"/>
              <a:t>Criteria</a:t>
            </a:r>
          </a:p>
          <a:p>
            <a:pPr lvl="2">
              <a:buFont typeface="Wingdings" pitchFamily="2" charset="2"/>
              <a:buChar char="§"/>
            </a:pPr>
            <a:r>
              <a:rPr lang="en-US" altLang="zh-TW" sz="2000" dirty="0"/>
              <a:t>input: </a:t>
            </a:r>
            <a:r>
              <a:rPr lang="en-US" altLang="zh-TW" sz="2000" dirty="0">
                <a:solidFill>
                  <a:schemeClr val="tx2"/>
                </a:solidFill>
              </a:rPr>
              <a:t>zero or more quantities that are externally supplied</a:t>
            </a:r>
          </a:p>
          <a:p>
            <a:pPr lvl="2">
              <a:buFont typeface="Wingdings" pitchFamily="2" charset="2"/>
              <a:buChar char="§"/>
            </a:pPr>
            <a:r>
              <a:rPr lang="en-US" altLang="zh-TW" sz="2000" dirty="0"/>
              <a:t>output: </a:t>
            </a:r>
            <a:r>
              <a:rPr lang="en-US" altLang="zh-TW" sz="2000" dirty="0">
                <a:solidFill>
                  <a:schemeClr val="tx2"/>
                </a:solidFill>
              </a:rPr>
              <a:t>at least one quantity is produced</a:t>
            </a:r>
          </a:p>
          <a:p>
            <a:pPr lvl="2">
              <a:buFont typeface="Wingdings" pitchFamily="2" charset="2"/>
              <a:buChar char="§"/>
            </a:pPr>
            <a:r>
              <a:rPr lang="en-US" altLang="zh-TW" sz="2000" dirty="0"/>
              <a:t>definiteness: </a:t>
            </a:r>
            <a:r>
              <a:rPr lang="en-US" altLang="zh-TW" sz="2000" dirty="0">
                <a:solidFill>
                  <a:schemeClr val="tx2"/>
                </a:solidFill>
              </a:rPr>
              <a:t>clear and unambiguous</a:t>
            </a:r>
          </a:p>
          <a:p>
            <a:pPr lvl="2">
              <a:buFont typeface="Wingdings" pitchFamily="2" charset="2"/>
              <a:buChar char="§"/>
            </a:pPr>
            <a:r>
              <a:rPr lang="en-US" altLang="zh-TW" sz="2000" dirty="0"/>
              <a:t>finiteness: </a:t>
            </a:r>
            <a:r>
              <a:rPr lang="en-US" altLang="zh-TW" sz="2000" dirty="0">
                <a:solidFill>
                  <a:schemeClr val="tx2"/>
                </a:solidFill>
              </a:rPr>
              <a:t>terminate after a finite number of steps</a:t>
            </a:r>
          </a:p>
          <a:p>
            <a:pPr lvl="2">
              <a:buFont typeface="Wingdings" pitchFamily="2" charset="2"/>
              <a:buChar char="§"/>
            </a:pPr>
            <a:r>
              <a:rPr lang="en-US" altLang="zh-TW" sz="2000" dirty="0"/>
              <a:t>effectiveness: </a:t>
            </a:r>
            <a:r>
              <a:rPr lang="en-US" altLang="zh-TW" sz="2000" dirty="0">
                <a:solidFill>
                  <a:schemeClr val="tx2"/>
                </a:solidFill>
              </a:rPr>
              <a:t>instruction is basic enough to be carried out</a:t>
            </a:r>
          </a:p>
        </p:txBody>
      </p:sp>
      <p:sp>
        <p:nvSpPr>
          <p:cNvPr id="51202" name="Rectangle 2"/>
          <p:cNvSpPr>
            <a:spLocks noGrp="1" noChangeArrowheads="1"/>
          </p:cNvSpPr>
          <p:nvPr>
            <p:ph type="title"/>
          </p:nvPr>
        </p:nvSpPr>
        <p:spPr>
          <a:xfrm>
            <a:off x="-2309" y="204787"/>
            <a:ext cx="8451850" cy="785813"/>
          </a:xfrm>
        </p:spPr>
        <p:txBody>
          <a:bodyPr/>
          <a:lstStyle/>
          <a:p>
            <a:r>
              <a:rPr lang="en-US" altLang="zh-TW" dirty="0"/>
              <a:t>Algorithm Specification</a:t>
            </a:r>
          </a:p>
        </p:txBody>
      </p:sp>
      <p:sp>
        <p:nvSpPr>
          <p:cNvPr id="2" name="Slide Number Placeholder 1"/>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171863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 calcmode="lin" valueType="num">
                                      <p:cBhvr additive="base">
                                        <p:cTn id="7" dur="500" fill="hold"/>
                                        <p:tgtEl>
                                          <p:spTgt spid="512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203">
                                            <p:txEl>
                                              <p:pRg st="1" end="1"/>
                                            </p:txEl>
                                          </p:spTgt>
                                        </p:tgtEl>
                                        <p:attrNameLst>
                                          <p:attrName>style.visibility</p:attrName>
                                        </p:attrNameLst>
                                      </p:cBhvr>
                                      <p:to>
                                        <p:strVal val="visible"/>
                                      </p:to>
                                    </p:set>
                                    <p:anim calcmode="lin" valueType="num">
                                      <p:cBhvr additive="base">
                                        <p:cTn id="11" dur="500" fill="hold"/>
                                        <p:tgtEl>
                                          <p:spTgt spid="5120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2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1203">
                                            <p:txEl>
                                              <p:pRg st="3" end="3"/>
                                            </p:txEl>
                                          </p:spTgt>
                                        </p:tgtEl>
                                        <p:attrNameLst>
                                          <p:attrName>style.visibility</p:attrName>
                                        </p:attrNameLst>
                                      </p:cBhvr>
                                      <p:to>
                                        <p:strVal val="visible"/>
                                      </p:to>
                                    </p:set>
                                    <p:anim calcmode="lin" valueType="num">
                                      <p:cBhvr additive="base">
                                        <p:cTn id="17" dur="500" fill="hold"/>
                                        <p:tgtEl>
                                          <p:spTgt spid="5120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120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1203">
                                            <p:txEl>
                                              <p:pRg st="4" end="4"/>
                                            </p:txEl>
                                          </p:spTgt>
                                        </p:tgtEl>
                                        <p:attrNameLst>
                                          <p:attrName>style.visibility</p:attrName>
                                        </p:attrNameLst>
                                      </p:cBhvr>
                                      <p:to>
                                        <p:strVal val="visible"/>
                                      </p:to>
                                    </p:set>
                                    <p:anim calcmode="lin" valueType="num">
                                      <p:cBhvr additive="base">
                                        <p:cTn id="21" dur="500" fill="hold"/>
                                        <p:tgtEl>
                                          <p:spTgt spid="5120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120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1203">
                                            <p:txEl>
                                              <p:pRg st="5" end="5"/>
                                            </p:txEl>
                                          </p:spTgt>
                                        </p:tgtEl>
                                        <p:attrNameLst>
                                          <p:attrName>style.visibility</p:attrName>
                                        </p:attrNameLst>
                                      </p:cBhvr>
                                      <p:to>
                                        <p:strVal val="visible"/>
                                      </p:to>
                                    </p:set>
                                    <p:anim calcmode="lin" valueType="num">
                                      <p:cBhvr additive="base">
                                        <p:cTn id="25" dur="500" fill="hold"/>
                                        <p:tgtEl>
                                          <p:spTgt spid="5120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0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1203">
                                            <p:txEl>
                                              <p:pRg st="6" end="6"/>
                                            </p:txEl>
                                          </p:spTgt>
                                        </p:tgtEl>
                                        <p:attrNameLst>
                                          <p:attrName>style.visibility</p:attrName>
                                        </p:attrNameLst>
                                      </p:cBhvr>
                                      <p:to>
                                        <p:strVal val="visible"/>
                                      </p:to>
                                    </p:set>
                                    <p:anim calcmode="lin" valueType="num">
                                      <p:cBhvr additive="base">
                                        <p:cTn id="29" dur="500" fill="hold"/>
                                        <p:tgtEl>
                                          <p:spTgt spid="5120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120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1203">
                                            <p:txEl>
                                              <p:pRg st="7" end="7"/>
                                            </p:txEl>
                                          </p:spTgt>
                                        </p:tgtEl>
                                        <p:attrNameLst>
                                          <p:attrName>style.visibility</p:attrName>
                                        </p:attrNameLst>
                                      </p:cBhvr>
                                      <p:to>
                                        <p:strVal val="visible"/>
                                      </p:to>
                                    </p:set>
                                    <p:anim calcmode="lin" valueType="num">
                                      <p:cBhvr additive="base">
                                        <p:cTn id="33" dur="500" fill="hold"/>
                                        <p:tgtEl>
                                          <p:spTgt spid="5120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120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1203">
                                            <p:txEl>
                                              <p:pRg st="8" end="8"/>
                                            </p:txEl>
                                          </p:spTgt>
                                        </p:tgtEl>
                                        <p:attrNameLst>
                                          <p:attrName>style.visibility</p:attrName>
                                        </p:attrNameLst>
                                      </p:cBhvr>
                                      <p:to>
                                        <p:strVal val="visible"/>
                                      </p:to>
                                    </p:set>
                                    <p:anim calcmode="lin" valueType="num">
                                      <p:cBhvr additive="base">
                                        <p:cTn id="37" dur="500" fill="hold"/>
                                        <p:tgtEl>
                                          <p:spTgt spid="5120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120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1776</TotalTime>
  <Words>4808</Words>
  <Application>Microsoft Office PowerPoint</Application>
  <PresentationFormat>On-screen Show (4:3)</PresentationFormat>
  <Paragraphs>686</Paragraphs>
  <Slides>72</Slides>
  <Notes>13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72</vt:i4>
      </vt:variant>
    </vt:vector>
  </HeadingPairs>
  <TitlesOfParts>
    <vt:vector size="83" baseType="lpstr">
      <vt:lpstr>Arial</vt:lpstr>
      <vt:lpstr>Calibri</vt:lpstr>
      <vt:lpstr>Candara</vt:lpstr>
      <vt:lpstr>Comic Sans MS</vt:lpstr>
      <vt:lpstr>Symbol</vt:lpstr>
      <vt:lpstr>Tahoma</vt:lpstr>
      <vt:lpstr>Times New Roman</vt:lpstr>
      <vt:lpstr>Wingdings</vt:lpstr>
      <vt:lpstr>Wingdings 2</vt:lpstr>
      <vt:lpstr>1_Waveform</vt:lpstr>
      <vt:lpstr>Waveform</vt:lpstr>
      <vt:lpstr>Data Structures and Algorithms     </vt:lpstr>
      <vt:lpstr>Structure of the Course</vt:lpstr>
      <vt:lpstr>Grading</vt:lpstr>
      <vt:lpstr>Readings</vt:lpstr>
      <vt:lpstr>Syllabus</vt:lpstr>
      <vt:lpstr>Syllabus</vt:lpstr>
      <vt:lpstr>What is it all about?</vt:lpstr>
      <vt:lpstr>Data Structures and Algorithms</vt:lpstr>
      <vt:lpstr>Algorithm Specification</vt:lpstr>
      <vt:lpstr>Algorithm Specification</vt:lpstr>
      <vt:lpstr>Algorithm Analysis</vt:lpstr>
      <vt:lpstr>Example Algorithms</vt:lpstr>
      <vt:lpstr>Role of Algorithms in Modern World</vt:lpstr>
      <vt:lpstr>Overall Picture</vt:lpstr>
      <vt:lpstr>Overall Picture (2)</vt:lpstr>
      <vt:lpstr>Algorithmic problem</vt:lpstr>
      <vt:lpstr>Algorithmic Solution</vt:lpstr>
      <vt:lpstr>Example: Sorting</vt:lpstr>
      <vt:lpstr>Analysis of Algorithms</vt:lpstr>
      <vt:lpstr>Analysis of Algorithms</vt:lpstr>
      <vt:lpstr>How to Measure Algorithm Performance?</vt:lpstr>
      <vt:lpstr>Algorithm Strategies</vt:lpstr>
      <vt:lpstr>Running Time</vt:lpstr>
      <vt:lpstr>How to measure running time?</vt:lpstr>
      <vt:lpstr>Theoretical Analysis</vt:lpstr>
      <vt:lpstr>Elementary Operations</vt:lpstr>
      <vt:lpstr>Example: Constant Running Time</vt:lpstr>
      <vt:lpstr>Example: Linear Running Time</vt:lpstr>
      <vt:lpstr>Example: Quadratic Running Time</vt:lpstr>
      <vt:lpstr>Fibonacci: Recursive</vt:lpstr>
      <vt:lpstr>Fibonacci: Recursive</vt:lpstr>
      <vt:lpstr>Introduction to Data Structures</vt:lpstr>
      <vt:lpstr>Data Structures</vt:lpstr>
      <vt:lpstr>Data Structures</vt:lpstr>
      <vt:lpstr>Data Structures</vt:lpstr>
      <vt:lpstr>Introduction to Data Structures</vt:lpstr>
      <vt:lpstr>Introduction to Data Structures</vt:lpstr>
      <vt:lpstr>Data Structures</vt:lpstr>
      <vt:lpstr>Data Structures</vt:lpstr>
      <vt:lpstr>Data Structures</vt:lpstr>
      <vt:lpstr>Classifications of Data Structures</vt:lpstr>
      <vt:lpstr>Classifications of Data Structures</vt:lpstr>
      <vt:lpstr>Linear and non- linear data structures </vt:lpstr>
      <vt:lpstr>Common Data Structures</vt:lpstr>
      <vt:lpstr>Functions of Data Structures</vt:lpstr>
      <vt:lpstr>Data Structure Example Applications</vt:lpstr>
      <vt:lpstr>Suppose You’re Google Maps...</vt:lpstr>
      <vt:lpstr>Operations to support the following scenarios...</vt:lpstr>
      <vt:lpstr>Data Organizing Principles</vt:lpstr>
      <vt:lpstr>PowerPoint Presentation</vt:lpstr>
      <vt:lpstr>Linking</vt:lpstr>
      <vt:lpstr>Partitioning</vt:lpstr>
      <vt:lpstr>Data abstraction </vt:lpstr>
      <vt:lpstr>Data abstraction</vt:lpstr>
      <vt:lpstr>Abstract Data Type </vt:lpstr>
      <vt:lpstr>ADTs</vt:lpstr>
      <vt:lpstr>ADTs</vt:lpstr>
      <vt:lpstr>ADTs</vt:lpstr>
      <vt:lpstr>Example</vt:lpstr>
      <vt:lpstr>Big O Notation</vt:lpstr>
      <vt:lpstr>PowerPoint Presentation</vt:lpstr>
      <vt:lpstr>PowerPoint Presentation</vt:lpstr>
      <vt:lpstr>PowerPoint Presentation</vt:lpstr>
      <vt:lpstr>PowerPoint Presentation</vt:lpstr>
      <vt:lpstr>PowerPoint Presentation</vt:lpstr>
      <vt:lpstr>Proving Big-Oh: Example 1</vt:lpstr>
      <vt:lpstr>Examples:</vt:lpstr>
      <vt:lpstr>Proving Big-Oh: Example 2</vt:lpstr>
      <vt:lpstr>Proving Big-Oh: Example 3</vt:lpstr>
      <vt:lpstr>Proving Big-Oh: Example 4</vt:lpstr>
      <vt:lpstr>Proving Not Big-Oh: Example 1</vt:lpstr>
      <vt:lpstr>Sources 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Asad Abbasi</dc:creator>
  <cp:lastModifiedBy>Asim Riaz</cp:lastModifiedBy>
  <cp:revision>274</cp:revision>
  <dcterms:created xsi:type="dcterms:W3CDTF">2006-08-16T00:00:00Z</dcterms:created>
  <dcterms:modified xsi:type="dcterms:W3CDTF">2023-07-03T02:58:59Z</dcterms:modified>
</cp:coreProperties>
</file>