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2"/>
  </p:notesMasterIdLst>
  <p:sldIdLst>
    <p:sldId id="450" r:id="rId2"/>
    <p:sldId id="445" r:id="rId3"/>
    <p:sldId id="453" r:id="rId4"/>
    <p:sldId id="454" r:id="rId5"/>
    <p:sldId id="452" r:id="rId6"/>
    <p:sldId id="451" r:id="rId7"/>
    <p:sldId id="456" r:id="rId8"/>
    <p:sldId id="457" r:id="rId9"/>
    <p:sldId id="458" r:id="rId10"/>
    <p:sldId id="459" r:id="rId11"/>
    <p:sldId id="460" r:id="rId12"/>
    <p:sldId id="447" r:id="rId13"/>
    <p:sldId id="396" r:id="rId14"/>
    <p:sldId id="448" r:id="rId15"/>
    <p:sldId id="500" r:id="rId16"/>
    <p:sldId id="469" r:id="rId17"/>
    <p:sldId id="475" r:id="rId18"/>
    <p:sldId id="476" r:id="rId19"/>
    <p:sldId id="477" r:id="rId20"/>
    <p:sldId id="485" r:id="rId21"/>
    <p:sldId id="486" r:id="rId22"/>
    <p:sldId id="487" r:id="rId23"/>
    <p:sldId id="488" r:id="rId24"/>
    <p:sldId id="489" r:id="rId25"/>
    <p:sldId id="478" r:id="rId26"/>
    <p:sldId id="479" r:id="rId27"/>
    <p:sldId id="490" r:id="rId28"/>
    <p:sldId id="491" r:id="rId29"/>
    <p:sldId id="492" r:id="rId30"/>
    <p:sldId id="493" r:id="rId31"/>
    <p:sldId id="494" r:id="rId32"/>
    <p:sldId id="495" r:id="rId33"/>
    <p:sldId id="480" r:id="rId34"/>
    <p:sldId id="496" r:id="rId35"/>
    <p:sldId id="501" r:id="rId36"/>
    <p:sldId id="497" r:id="rId37"/>
    <p:sldId id="498" r:id="rId38"/>
    <p:sldId id="481" r:id="rId39"/>
    <p:sldId id="499" r:id="rId40"/>
    <p:sldId id="502" r:id="rId41"/>
    <p:sldId id="482" r:id="rId42"/>
    <p:sldId id="503" r:id="rId43"/>
    <p:sldId id="504" r:id="rId44"/>
    <p:sldId id="505" r:id="rId45"/>
    <p:sldId id="506" r:id="rId46"/>
    <p:sldId id="507" r:id="rId47"/>
    <p:sldId id="508" r:id="rId48"/>
    <p:sldId id="509" r:id="rId49"/>
    <p:sldId id="510" r:id="rId50"/>
    <p:sldId id="51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69" autoAdjust="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62D1A-DA54-4685-8002-55FBD68B6A27}" type="datetimeFigureOut">
              <a:rPr lang="en-US" smtClean="0"/>
              <a:pPr/>
              <a:t>10/16/2019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20222-78E6-4356-B2FD-F4E0C79E48B1}" type="slidenum">
              <a:rPr lang="en-US" smtClean="0"/>
              <a:pPr/>
              <a:t>‹#›</a:t>
            </a:fld>
            <a:endParaRPr lang="en-US"/>
          </a:p>
        </p:txBody>
      </p:sp>
    </p:spTree>
    <p:extLst>
      <p:ext uri="{BB962C8B-B14F-4D97-AF65-F5344CB8AC3E}">
        <p14:creationId xmlns:p14="http://schemas.microsoft.com/office/powerpoint/2010/main" val="824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85FD3C20-D044-4FCC-8E07-DC4AF436F516}" type="slidenum">
              <a:rPr lang="en-US" sz="1200"/>
              <a:pPr eaLnBrk="1" hangingPunct="1"/>
              <a:t>1</a:t>
            </a:fld>
            <a:endParaRPr lang="en-US" sz="1200"/>
          </a:p>
        </p:txBody>
      </p:sp>
      <p:sp>
        <p:nvSpPr>
          <p:cNvPr id="34818" name="Rectangle 2"/>
          <p:cNvSpPr>
            <a:spLocks noGrp="1" noRot="1" noChangeAspect="1" noChangeArrowheads="1" noTextEdit="1"/>
          </p:cNvSpPr>
          <p:nvPr>
            <p:ph type="sldImg"/>
          </p:nvPr>
        </p:nvSpPr>
        <p:spPr>
          <a:xfrm>
            <a:off x="1144588" y="687388"/>
            <a:ext cx="4570412" cy="3427412"/>
          </a:xfrm>
          <a:ln/>
        </p:spPr>
      </p:sp>
      <p:sp>
        <p:nvSpPr>
          <p:cNvPr id="34819"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pitchFamily="34"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pitchFamily="34"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pitchFamily="34"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pitchFamily="34" charset="0"/>
              </a:defRPr>
            </a:lvl9pPr>
          </a:lstStyle>
          <a:p>
            <a:pPr eaLnBrk="1" hangingPunct="1"/>
            <a:fld id="{ED343377-9E7A-4203-B6D7-D7744E4CF9A7}" type="slidenum">
              <a:rPr lang="en-US" sz="1200">
                <a:latin typeface="Times New Roman" pitchFamily="18" charset="0"/>
              </a:rPr>
              <a:pPr eaLnBrk="1" hangingPunct="1"/>
              <a:t>16</a:t>
            </a:fld>
            <a:endParaRPr lang="en-US" sz="1200">
              <a:latin typeface="Times New Roman" pitchFamily="18" charset="0"/>
            </a:endParaRPr>
          </a:p>
        </p:txBody>
      </p:sp>
      <p:sp>
        <p:nvSpPr>
          <p:cNvPr id="80899" name="Rectangle 2"/>
          <p:cNvSpPr>
            <a:spLocks noGrp="1" noRot="1" noChangeAspect="1" noChangeArrowheads="1" noTextEdit="1"/>
          </p:cNvSpPr>
          <p:nvPr>
            <p:ph type="sldImg"/>
          </p:nvPr>
        </p:nvSpPr>
        <p:spPr>
          <a:xfrm>
            <a:off x="1144588" y="687388"/>
            <a:ext cx="4570412" cy="3427412"/>
          </a:xfrm>
          <a:ln/>
        </p:spPr>
      </p:sp>
      <p:sp>
        <p:nvSpPr>
          <p:cNvPr id="80900" name="Rectangle 3"/>
          <p:cNvSpPr>
            <a:spLocks noGrp="1" noChangeArrowheads="1"/>
          </p:cNvSpPr>
          <p:nvPr>
            <p:ph type="body" idx="1"/>
          </p:nvPr>
        </p:nvSpPr>
        <p:spPr>
          <a:xfrm>
            <a:off x="913232" y="4343091"/>
            <a:ext cx="5031537" cy="41141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5DE3F-F6F3-4B6B-8B96-EAD2331F5C3A}" type="slidenum">
              <a:rPr lang="en-US"/>
              <a:pPr/>
              <a:t>17</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9F0A8-27C2-4BEA-B032-F8139C745B66}" type="slidenum">
              <a:rPr lang="en-US"/>
              <a:pPr/>
              <a:t>18</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DFCD6-DBF9-4A21-AA26-0B0648697A0C}" type="slidenum">
              <a:rPr lang="en-US"/>
              <a:pPr/>
              <a:t>19</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pitchFamily="34"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pitchFamily="34"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pitchFamily="34"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pitchFamily="34" charset="0"/>
              </a:defRPr>
            </a:lvl9pPr>
          </a:lstStyle>
          <a:p>
            <a:pPr eaLnBrk="1" hangingPunct="1"/>
            <a:fld id="{ACA60494-2FC8-4B31-B07A-862835389437}" type="slidenum">
              <a:rPr lang="en-US" sz="1200">
                <a:latin typeface="Times New Roman" pitchFamily="18" charset="0"/>
              </a:rPr>
              <a:pPr eaLnBrk="1" hangingPunct="1"/>
              <a:t>20</a:t>
            </a:fld>
            <a:endParaRPr lang="en-US" sz="1200">
              <a:latin typeface="Times New Roman" pitchFamily="18" charset="0"/>
            </a:endParaRPr>
          </a:p>
        </p:txBody>
      </p:sp>
      <p:sp>
        <p:nvSpPr>
          <p:cNvPr id="81923" name="Rectangle 2"/>
          <p:cNvSpPr>
            <a:spLocks noGrp="1" noRot="1" noChangeAspect="1" noChangeArrowheads="1" noTextEdit="1"/>
          </p:cNvSpPr>
          <p:nvPr>
            <p:ph type="sldImg"/>
          </p:nvPr>
        </p:nvSpPr>
        <p:spPr>
          <a:xfrm>
            <a:off x="1144588" y="687388"/>
            <a:ext cx="4570412" cy="3427412"/>
          </a:xfrm>
          <a:ln/>
        </p:spPr>
      </p:sp>
      <p:sp>
        <p:nvSpPr>
          <p:cNvPr id="81924" name="Rectangle 3"/>
          <p:cNvSpPr>
            <a:spLocks noGrp="1" noChangeArrowheads="1"/>
          </p:cNvSpPr>
          <p:nvPr>
            <p:ph type="body" idx="1"/>
          </p:nvPr>
        </p:nvSpPr>
        <p:spPr>
          <a:xfrm>
            <a:off x="913232" y="4343091"/>
            <a:ext cx="5031537" cy="41141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pitchFamily="34"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pitchFamily="34"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pitchFamily="34"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pitchFamily="34" charset="0"/>
              </a:defRPr>
            </a:lvl9pPr>
          </a:lstStyle>
          <a:p>
            <a:pPr eaLnBrk="1" hangingPunct="1"/>
            <a:fld id="{ACA60494-2FC8-4B31-B07A-862835389437}" type="slidenum">
              <a:rPr lang="en-US" sz="1200">
                <a:latin typeface="Times New Roman" pitchFamily="18" charset="0"/>
              </a:rPr>
              <a:pPr eaLnBrk="1" hangingPunct="1"/>
              <a:t>21</a:t>
            </a:fld>
            <a:endParaRPr lang="en-US" sz="1200">
              <a:latin typeface="Times New Roman" pitchFamily="18" charset="0"/>
            </a:endParaRPr>
          </a:p>
        </p:txBody>
      </p:sp>
      <p:sp>
        <p:nvSpPr>
          <p:cNvPr id="81923" name="Rectangle 2"/>
          <p:cNvSpPr>
            <a:spLocks noGrp="1" noRot="1" noChangeAspect="1" noChangeArrowheads="1" noTextEdit="1"/>
          </p:cNvSpPr>
          <p:nvPr>
            <p:ph type="sldImg"/>
          </p:nvPr>
        </p:nvSpPr>
        <p:spPr>
          <a:xfrm>
            <a:off x="1144588" y="687388"/>
            <a:ext cx="4570412" cy="3427412"/>
          </a:xfrm>
          <a:ln/>
        </p:spPr>
      </p:sp>
      <p:sp>
        <p:nvSpPr>
          <p:cNvPr id="81924" name="Rectangle 3"/>
          <p:cNvSpPr>
            <a:spLocks noGrp="1" noChangeArrowheads="1"/>
          </p:cNvSpPr>
          <p:nvPr>
            <p:ph type="body" idx="1"/>
          </p:nvPr>
        </p:nvSpPr>
        <p:spPr>
          <a:xfrm>
            <a:off x="913232" y="4343091"/>
            <a:ext cx="5031537" cy="41141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pitchFamily="34"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pitchFamily="34"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pitchFamily="34"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pitchFamily="34" charset="0"/>
              </a:defRPr>
            </a:lvl9pPr>
          </a:lstStyle>
          <a:p>
            <a:pPr eaLnBrk="1" hangingPunct="1"/>
            <a:fld id="{ACA60494-2FC8-4B31-B07A-862835389437}" type="slidenum">
              <a:rPr lang="en-US" sz="1200">
                <a:latin typeface="Times New Roman" pitchFamily="18" charset="0"/>
              </a:rPr>
              <a:pPr eaLnBrk="1" hangingPunct="1"/>
              <a:t>22</a:t>
            </a:fld>
            <a:endParaRPr lang="en-US" sz="1200">
              <a:latin typeface="Times New Roman" pitchFamily="18" charset="0"/>
            </a:endParaRPr>
          </a:p>
        </p:txBody>
      </p:sp>
      <p:sp>
        <p:nvSpPr>
          <p:cNvPr id="81923" name="Rectangle 2"/>
          <p:cNvSpPr>
            <a:spLocks noGrp="1" noRot="1" noChangeAspect="1" noChangeArrowheads="1" noTextEdit="1"/>
          </p:cNvSpPr>
          <p:nvPr>
            <p:ph type="sldImg"/>
          </p:nvPr>
        </p:nvSpPr>
        <p:spPr>
          <a:xfrm>
            <a:off x="1144588" y="687388"/>
            <a:ext cx="4570412" cy="3427412"/>
          </a:xfrm>
          <a:ln/>
        </p:spPr>
      </p:sp>
      <p:sp>
        <p:nvSpPr>
          <p:cNvPr id="81924" name="Rectangle 3"/>
          <p:cNvSpPr>
            <a:spLocks noGrp="1" noChangeArrowheads="1"/>
          </p:cNvSpPr>
          <p:nvPr>
            <p:ph type="body" idx="1"/>
          </p:nvPr>
        </p:nvSpPr>
        <p:spPr>
          <a:xfrm>
            <a:off x="913232" y="4343091"/>
            <a:ext cx="5031537" cy="41141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pitchFamily="34"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pitchFamily="34"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pitchFamily="34"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pitchFamily="34" charset="0"/>
              </a:defRPr>
            </a:lvl9pPr>
          </a:lstStyle>
          <a:p>
            <a:pPr eaLnBrk="1" hangingPunct="1"/>
            <a:fld id="{ACA60494-2FC8-4B31-B07A-862835389437}" type="slidenum">
              <a:rPr lang="en-US" sz="1200">
                <a:latin typeface="Times New Roman" pitchFamily="18" charset="0"/>
              </a:rPr>
              <a:pPr eaLnBrk="1" hangingPunct="1"/>
              <a:t>23</a:t>
            </a:fld>
            <a:endParaRPr lang="en-US" sz="1200">
              <a:latin typeface="Times New Roman" pitchFamily="18" charset="0"/>
            </a:endParaRPr>
          </a:p>
        </p:txBody>
      </p:sp>
      <p:sp>
        <p:nvSpPr>
          <p:cNvPr id="81923" name="Rectangle 2"/>
          <p:cNvSpPr>
            <a:spLocks noGrp="1" noRot="1" noChangeAspect="1" noChangeArrowheads="1" noTextEdit="1"/>
          </p:cNvSpPr>
          <p:nvPr>
            <p:ph type="sldImg"/>
          </p:nvPr>
        </p:nvSpPr>
        <p:spPr>
          <a:xfrm>
            <a:off x="1144588" y="687388"/>
            <a:ext cx="4570412" cy="3427412"/>
          </a:xfrm>
          <a:ln/>
        </p:spPr>
      </p:sp>
      <p:sp>
        <p:nvSpPr>
          <p:cNvPr id="81924" name="Rectangle 3"/>
          <p:cNvSpPr>
            <a:spLocks noGrp="1" noChangeArrowheads="1"/>
          </p:cNvSpPr>
          <p:nvPr>
            <p:ph type="body" idx="1"/>
          </p:nvPr>
        </p:nvSpPr>
        <p:spPr>
          <a:xfrm>
            <a:off x="913232" y="4343091"/>
            <a:ext cx="5031537" cy="41141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pitchFamily="34"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pitchFamily="34"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pitchFamily="34"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pitchFamily="34" charset="0"/>
              </a:defRPr>
            </a:lvl9pPr>
          </a:lstStyle>
          <a:p>
            <a:pPr eaLnBrk="1" hangingPunct="1"/>
            <a:fld id="{ACA60494-2FC8-4B31-B07A-862835389437}" type="slidenum">
              <a:rPr lang="en-US" sz="1200">
                <a:latin typeface="Times New Roman" pitchFamily="18" charset="0"/>
              </a:rPr>
              <a:pPr eaLnBrk="1" hangingPunct="1"/>
              <a:t>24</a:t>
            </a:fld>
            <a:endParaRPr lang="en-US" sz="1200">
              <a:latin typeface="Times New Roman" pitchFamily="18" charset="0"/>
            </a:endParaRPr>
          </a:p>
        </p:txBody>
      </p:sp>
      <p:sp>
        <p:nvSpPr>
          <p:cNvPr id="81923" name="Rectangle 2"/>
          <p:cNvSpPr>
            <a:spLocks noGrp="1" noRot="1" noChangeAspect="1" noChangeArrowheads="1" noTextEdit="1"/>
          </p:cNvSpPr>
          <p:nvPr>
            <p:ph type="sldImg"/>
          </p:nvPr>
        </p:nvSpPr>
        <p:spPr>
          <a:xfrm>
            <a:off x="1144588" y="687388"/>
            <a:ext cx="4570412" cy="3427412"/>
          </a:xfrm>
          <a:ln/>
        </p:spPr>
      </p:sp>
      <p:sp>
        <p:nvSpPr>
          <p:cNvPr id="81924" name="Rectangle 3"/>
          <p:cNvSpPr>
            <a:spLocks noGrp="1" noChangeArrowheads="1"/>
          </p:cNvSpPr>
          <p:nvPr>
            <p:ph type="body" idx="1"/>
          </p:nvPr>
        </p:nvSpPr>
        <p:spPr>
          <a:xfrm>
            <a:off x="913232" y="4343091"/>
            <a:ext cx="5031537" cy="41141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effectLst>
                  <a:outerShdw blurRad="38100" dist="38100" dir="2700000" algn="tl">
                    <a:srgbClr val="C0C0C0"/>
                  </a:outerShdw>
                </a:effectLst>
                <a:latin typeface="Times New Roman" pitchFamily="18" charset="0"/>
              </a:rPr>
              <a:t>Another common application of a queue is to adjust and create a balance between a fast producer of data and a slow consumer of data. For example, assume that a CPU is connected to a printer. The speed of a printer is not comparable with the speed of a CPU. If the CPU waits for the printer to print some data created by the</a:t>
            </a:r>
            <a:br>
              <a:rPr lang="en-US" sz="1200" b="0" dirty="0" smtClean="0">
                <a:effectLst>
                  <a:outerShdw blurRad="38100" dist="38100" dir="2700000" algn="tl">
                    <a:srgbClr val="C0C0C0"/>
                  </a:outerShdw>
                </a:effectLst>
                <a:latin typeface="Times New Roman" pitchFamily="18" charset="0"/>
              </a:rPr>
            </a:br>
            <a:r>
              <a:rPr lang="en-US" sz="1200" b="0" dirty="0" smtClean="0">
                <a:effectLst>
                  <a:outerShdw blurRad="38100" dist="38100" dir="2700000" algn="tl">
                    <a:srgbClr val="C0C0C0"/>
                  </a:outerShdw>
                </a:effectLst>
                <a:latin typeface="Times New Roman" pitchFamily="18" charset="0"/>
              </a:rPr>
              <a:t>CPU, the CPU would be idle for a long time. The solution is a queue. The CPU creates as many chunks of data as the queue can hold and sends them to the queue. The CPU is now free to do other jobs. The chunks are </a:t>
            </a:r>
            <a:r>
              <a:rPr lang="en-US" sz="1200" b="0" dirty="0" err="1" smtClean="0">
                <a:effectLst>
                  <a:outerShdw blurRad="38100" dist="38100" dir="2700000" algn="tl">
                    <a:srgbClr val="C0C0C0"/>
                  </a:outerShdw>
                </a:effectLst>
                <a:latin typeface="Times New Roman" pitchFamily="18" charset="0"/>
              </a:rPr>
              <a:t>dequeued</a:t>
            </a:r>
            <a:r>
              <a:rPr lang="en-US" sz="1200" b="0" dirty="0" smtClean="0">
                <a:effectLst>
                  <a:outerShdw blurRad="38100" dist="38100" dir="2700000" algn="tl">
                    <a:srgbClr val="C0C0C0"/>
                  </a:outerShdw>
                </a:effectLst>
                <a:latin typeface="Times New Roman" pitchFamily="18" charset="0"/>
              </a:rPr>
              <a:t> slowly and printed by the printer. The queue used for this purpose is normally referred to as a spool queue.</a:t>
            </a:r>
          </a:p>
          <a:p>
            <a:endParaRPr lang="en-US" dirty="0"/>
          </a:p>
        </p:txBody>
      </p:sp>
      <p:sp>
        <p:nvSpPr>
          <p:cNvPr id="4" name="Slide Number Placeholder 3"/>
          <p:cNvSpPr>
            <a:spLocks noGrp="1"/>
          </p:cNvSpPr>
          <p:nvPr>
            <p:ph type="sldNum" sz="quarter" idx="10"/>
          </p:nvPr>
        </p:nvSpPr>
        <p:spPr/>
        <p:txBody>
          <a:bodyPr/>
          <a:lstStyle/>
          <a:p>
            <a:fld id="{DDC20222-78E6-4356-B2FD-F4E0C79E48B1}" type="slidenum">
              <a:rPr lang="en-US" smtClean="0"/>
              <a:pPr/>
              <a:t>4</a:t>
            </a:fld>
            <a:endParaRPr lang="en-US"/>
          </a:p>
        </p:txBody>
      </p:sp>
    </p:spTree>
    <p:extLst>
      <p:ext uri="{BB962C8B-B14F-4D97-AF65-F5344CB8AC3E}">
        <p14:creationId xmlns:p14="http://schemas.microsoft.com/office/powerpoint/2010/main" val="2445797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C862EC-BC13-4FE8-9086-51B5E7219502}" type="slidenum">
              <a:rPr lang="en-US"/>
              <a:pPr/>
              <a:t>26</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BC120E-3928-43ED-A7A4-64B1F7150011}" type="slidenum">
              <a:rPr lang="en-US"/>
              <a:pPr/>
              <a:t>33</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D37B2-25A1-4545-929F-FFF53A54B885}" type="slidenum">
              <a:rPr lang="en-US"/>
              <a:pPr/>
              <a:t>7</a:t>
            </a:fld>
            <a:endParaRPr lang="en-US"/>
          </a:p>
        </p:txBody>
      </p:sp>
      <p:sp>
        <p:nvSpPr>
          <p:cNvPr id="1515522" name="Rectangle 2"/>
          <p:cNvSpPr>
            <a:spLocks noGrp="1" noRot="1" noChangeAspect="1" noChangeArrowheads="1" noTextEdit="1"/>
          </p:cNvSpPr>
          <p:nvPr>
            <p:ph type="sldImg"/>
          </p:nvPr>
        </p:nvSpPr>
        <p:spPr>
          <a:ln/>
        </p:spPr>
      </p:sp>
      <p:sp>
        <p:nvSpPr>
          <p:cNvPr id="151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83AB7-F7B2-44D4-9A53-1FB98E1841CC}" type="slidenum">
              <a:rPr lang="en-US"/>
              <a:pPr/>
              <a:t>38</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B999B-80D4-44A4-B1FB-763AA98E4C75}" type="slidenum">
              <a:rPr lang="en-US"/>
              <a:pPr/>
              <a:t>41</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B999B-80D4-44A4-B1FB-763AA98E4C75}" type="slidenum">
              <a:rPr lang="en-US"/>
              <a:pPr/>
              <a:t>42</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B999B-80D4-44A4-B1FB-763AA98E4C75}" type="slidenum">
              <a:rPr lang="en-US"/>
              <a:pPr/>
              <a:t>43</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mn-lt"/>
                <a:ea typeface="+mn-ea"/>
                <a:cs typeface="+mn-cs"/>
              </a:rPr>
              <a:t>After inserting an element at last location Q[5], the next element will be inserted at the very first location (</a:t>
            </a:r>
            <a:r>
              <a:rPr lang="en-US" sz="1200" b="0" i="1" u="none" strike="noStrike" kern="1200" baseline="0" dirty="0" smtClean="0">
                <a:solidFill>
                  <a:schemeClr val="tx1"/>
                </a:solidFill>
                <a:latin typeface="+mn-lt"/>
                <a:ea typeface="+mn-ea"/>
                <a:cs typeface="+mn-cs"/>
              </a:rPr>
              <a:t>i.e.</a:t>
            </a:r>
            <a:r>
              <a:rPr lang="en-US" sz="1200" b="0" i="0" u="none" strike="noStrike" kern="1200" baseline="0" dirty="0" smtClean="0">
                <a:solidFill>
                  <a:schemeClr val="tx1"/>
                </a:solidFill>
                <a:latin typeface="+mn-lt"/>
                <a:ea typeface="+mn-ea"/>
                <a:cs typeface="+mn-cs"/>
              </a:rPr>
              <a:t>, Q[0]) that is circular queue is one in which the first element comes just after the last element.</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B999B-80D4-44A4-B1FB-763AA98E4C75}" type="slidenum">
              <a:rPr lang="en-US"/>
              <a:pPr/>
              <a:t>44</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B999B-80D4-44A4-B1FB-763AA98E4C75}" type="slidenum">
              <a:rPr lang="en-US"/>
              <a:pPr/>
              <a:t>45</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C96D6C-C0FF-43E5-92A9-10B1DC1081B5}" type="slidenum">
              <a:rPr lang="en-US"/>
              <a:pPr/>
              <a:t>8</a:t>
            </a:fld>
            <a:endParaRPr lang="en-US"/>
          </a:p>
        </p:txBody>
      </p:sp>
      <p:sp>
        <p:nvSpPr>
          <p:cNvPr id="1669122" name="Rectangle 2"/>
          <p:cNvSpPr>
            <a:spLocks noGrp="1" noRot="1" noChangeAspect="1" noChangeArrowheads="1" noTextEdit="1"/>
          </p:cNvSpPr>
          <p:nvPr>
            <p:ph type="sldImg"/>
          </p:nvPr>
        </p:nvSpPr>
        <p:spPr>
          <a:ln/>
        </p:spPr>
      </p:sp>
      <p:sp>
        <p:nvSpPr>
          <p:cNvPr id="1669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B999B-80D4-44A4-B1FB-763AA98E4C75}" type="slidenum">
              <a:rPr lang="en-US"/>
              <a:pPr/>
              <a:t>46</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B999B-80D4-44A4-B1FB-763AA98E4C75}" type="slidenum">
              <a:rPr lang="en-US"/>
              <a:pPr/>
              <a:t>47</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B999B-80D4-44A4-B1FB-763AA98E4C75}" type="slidenum">
              <a:rPr lang="en-US"/>
              <a:pPr/>
              <a:t>48</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B999B-80D4-44A4-B1FB-763AA98E4C75}" type="slidenum">
              <a:rPr lang="en-US"/>
              <a:pPr/>
              <a:t>49</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B83CB6-4604-417E-91BE-F40A32307DB9}" type="slidenum">
              <a:rPr lang="en-US"/>
              <a:pPr/>
              <a:t>9</a:t>
            </a:fld>
            <a:endParaRPr lang="en-US"/>
          </a:p>
        </p:txBody>
      </p:sp>
      <p:sp>
        <p:nvSpPr>
          <p:cNvPr id="1671170" name="Rectangle 2"/>
          <p:cNvSpPr>
            <a:spLocks noGrp="1" noRot="1" noChangeAspect="1" noChangeArrowheads="1" noTextEdit="1"/>
          </p:cNvSpPr>
          <p:nvPr>
            <p:ph type="sldImg"/>
          </p:nvPr>
        </p:nvSpPr>
        <p:spPr>
          <a:ln/>
        </p:spPr>
      </p:sp>
      <p:sp>
        <p:nvSpPr>
          <p:cNvPr id="1671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67E33-1A8C-47A5-B660-CA9DA70273A2}" type="slidenum">
              <a:rPr lang="en-US"/>
              <a:pPr/>
              <a:t>10</a:t>
            </a:fld>
            <a:endParaRPr lang="en-US"/>
          </a:p>
        </p:txBody>
      </p:sp>
      <p:sp>
        <p:nvSpPr>
          <p:cNvPr id="1673218" name="Rectangle 2"/>
          <p:cNvSpPr>
            <a:spLocks noGrp="1" noRot="1" noChangeAspect="1" noChangeArrowheads="1" noTextEdit="1"/>
          </p:cNvSpPr>
          <p:nvPr>
            <p:ph type="sldImg"/>
          </p:nvPr>
        </p:nvSpPr>
        <p:spPr>
          <a:ln/>
        </p:spPr>
      </p:sp>
      <p:sp>
        <p:nvSpPr>
          <p:cNvPr id="167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9AD57-F0E5-4AA2-B1AA-7701ECD2E521}" type="slidenum">
              <a:rPr lang="en-US"/>
              <a:pPr/>
              <a:t>11</a:t>
            </a:fld>
            <a:endParaRPr lang="en-US"/>
          </a:p>
        </p:txBody>
      </p:sp>
      <p:sp>
        <p:nvSpPr>
          <p:cNvPr id="1677314" name="Rectangle 2"/>
          <p:cNvSpPr>
            <a:spLocks noGrp="1" noRot="1" noChangeAspect="1" noChangeArrowheads="1" noTextEdit="1"/>
          </p:cNvSpPr>
          <p:nvPr>
            <p:ph type="sldImg"/>
          </p:nvPr>
        </p:nvSpPr>
        <p:spPr>
          <a:ln/>
        </p:spPr>
      </p:sp>
      <p:sp>
        <p:nvSpPr>
          <p:cNvPr id="1677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C20222-78E6-4356-B2FD-F4E0C79E48B1}" type="slidenum">
              <a:rPr lang="en-US" smtClean="0"/>
              <a:pPr/>
              <a:t>12</a:t>
            </a:fld>
            <a:endParaRPr lang="en-US"/>
          </a:p>
        </p:txBody>
      </p:sp>
    </p:spTree>
    <p:extLst>
      <p:ext uri="{BB962C8B-B14F-4D97-AF65-F5344CB8AC3E}">
        <p14:creationId xmlns:p14="http://schemas.microsoft.com/office/powerpoint/2010/main" val="3599005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9AD57-F0E5-4AA2-B1AA-7701ECD2E521}" type="slidenum">
              <a:rPr lang="en-US"/>
              <a:pPr/>
              <a:t>15</a:t>
            </a:fld>
            <a:endParaRPr lang="en-US"/>
          </a:p>
        </p:txBody>
      </p:sp>
      <p:sp>
        <p:nvSpPr>
          <p:cNvPr id="1677314" name="Rectangle 2"/>
          <p:cNvSpPr>
            <a:spLocks noGrp="1" noRot="1" noChangeAspect="1" noChangeArrowheads="1" noTextEdit="1"/>
          </p:cNvSpPr>
          <p:nvPr>
            <p:ph type="sldImg"/>
          </p:nvPr>
        </p:nvSpPr>
        <p:spPr>
          <a:ln/>
        </p:spPr>
      </p:sp>
      <p:sp>
        <p:nvSpPr>
          <p:cNvPr id="16773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2A371E-242E-4289-8238-D340BF7086A6}" type="datetime1">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3C488-3941-4959-A287-C9CA202F1A64}" type="datetime1">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01CC3A1-4EC8-41F1-B535-1D6A0D6DA706}" type="datetime1">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42B9F-37A6-4625-886C-E5A02FC2D607}" type="datetime1">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A438F6-8B04-4EC6-9398-4D2B70C99CF8}" type="datetime1">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31456E1-BBD4-4DD8-B581-668B3191C559}" type="datetime1">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935681-9D81-485A-ADCE-9310AFA78F37}" type="datetime1">
              <a:rPr lang="en-US" smtClean="0"/>
              <a:pPr/>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DF4A9C-A2DD-4EF8-A291-5DA7998BFFFA}" type="datetime1">
              <a:rPr lang="en-US" smtClean="0"/>
              <a:pPr/>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F9884C2-6CFB-4A89-A910-D50CEB2781BC}" type="datetime1">
              <a:rPr lang="en-US" smtClean="0"/>
              <a:pPr/>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8F662F-E021-4442-B485-E317B6953F30}" type="datetime1">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42AA8B-2BBA-4CC7-A589-11F486F11EC8}" type="datetime1">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0FD7FA-AC66-4FAD-AC57-44315AE687CC}" type="datetime1">
              <a:rPr lang="en-US" smtClean="0"/>
              <a:pPr/>
              <a:t>10/16/2019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Microsoft_Word_97_-_2003_Document1.doc"/></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tmp"/></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38EA7BCF-F100-4975-8A34-9A92A6F60D7B}" type="slidenum">
              <a:rPr lang="en-US" sz="1400">
                <a:solidFill>
                  <a:schemeClr val="bg2"/>
                </a:solidFill>
              </a:rPr>
              <a:pPr eaLnBrk="1" hangingPunct="1"/>
              <a:t>1</a:t>
            </a:fld>
            <a:endParaRPr lang="en-US" sz="1400" dirty="0">
              <a:solidFill>
                <a:schemeClr val="bg2"/>
              </a:solidFill>
            </a:endParaRPr>
          </a:p>
        </p:txBody>
      </p:sp>
      <p:grpSp>
        <p:nvGrpSpPr>
          <p:cNvPr id="33796" name="Group 3"/>
          <p:cNvGrpSpPr>
            <a:grpSpLocks/>
          </p:cNvGrpSpPr>
          <p:nvPr/>
        </p:nvGrpSpPr>
        <p:grpSpPr bwMode="auto">
          <a:xfrm>
            <a:off x="2008333" y="4364399"/>
            <a:ext cx="1828800" cy="908050"/>
            <a:chOff x="1248" y="2736"/>
            <a:chExt cx="1152" cy="572"/>
          </a:xfrm>
        </p:grpSpPr>
        <p:sp>
          <p:nvSpPr>
            <p:cNvPr id="33833" name="Freeform 4"/>
            <p:cNvSpPr>
              <a:spLocks/>
            </p:cNvSpPr>
            <p:nvPr/>
          </p:nvSpPr>
          <p:spPr bwMode="auto">
            <a:xfrm>
              <a:off x="1378" y="285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bg2"/>
            </a:solidFill>
            <a:ln w="9525">
              <a:solidFill>
                <a:schemeClr val="tx1"/>
              </a:solidFill>
              <a:round/>
              <a:headEnd/>
              <a:tailEnd/>
            </a:ln>
          </p:spPr>
          <p:txBody>
            <a:bodyPr/>
            <a:lstStyle/>
            <a:p>
              <a:endParaRPr lang="en-US"/>
            </a:p>
          </p:txBody>
        </p:sp>
        <p:sp>
          <p:nvSpPr>
            <p:cNvPr id="33834" name="Freeform 5"/>
            <p:cNvSpPr>
              <a:spLocks/>
            </p:cNvSpPr>
            <p:nvPr/>
          </p:nvSpPr>
          <p:spPr bwMode="auto">
            <a:xfrm>
              <a:off x="1252" y="294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bg2"/>
            </a:solidFill>
            <a:ln w="9525">
              <a:solidFill>
                <a:schemeClr val="tx1"/>
              </a:solidFill>
              <a:round/>
              <a:headEnd/>
              <a:tailEnd/>
            </a:ln>
          </p:spPr>
          <p:txBody>
            <a:bodyPr/>
            <a:lstStyle/>
            <a:p>
              <a:endParaRPr lang="en-US"/>
            </a:p>
          </p:txBody>
        </p:sp>
        <p:sp>
          <p:nvSpPr>
            <p:cNvPr id="33835" name="Freeform 6"/>
            <p:cNvSpPr>
              <a:spLocks/>
            </p:cNvSpPr>
            <p:nvPr/>
          </p:nvSpPr>
          <p:spPr bwMode="auto">
            <a:xfrm>
              <a:off x="1251" y="310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bg2"/>
            </a:solidFill>
            <a:ln w="9525">
              <a:solidFill>
                <a:schemeClr val="tx1"/>
              </a:solidFill>
              <a:round/>
              <a:headEnd/>
              <a:tailEnd/>
            </a:ln>
          </p:spPr>
          <p:txBody>
            <a:bodyPr/>
            <a:lstStyle/>
            <a:p>
              <a:endParaRPr lang="en-US"/>
            </a:p>
          </p:txBody>
        </p:sp>
        <p:sp>
          <p:nvSpPr>
            <p:cNvPr id="33836" name="Freeform 7"/>
            <p:cNvSpPr>
              <a:spLocks/>
            </p:cNvSpPr>
            <p:nvPr/>
          </p:nvSpPr>
          <p:spPr bwMode="auto">
            <a:xfrm>
              <a:off x="1342" y="317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bg2"/>
            </a:solidFill>
            <a:ln w="9525">
              <a:solidFill>
                <a:schemeClr val="tx1"/>
              </a:solidFill>
              <a:round/>
              <a:headEnd/>
              <a:tailEnd/>
            </a:ln>
          </p:spPr>
          <p:txBody>
            <a:bodyPr/>
            <a:lstStyle/>
            <a:p>
              <a:endParaRPr lang="en-US"/>
            </a:p>
          </p:txBody>
        </p:sp>
        <p:sp>
          <p:nvSpPr>
            <p:cNvPr id="33837" name="Freeform 8"/>
            <p:cNvSpPr>
              <a:spLocks/>
            </p:cNvSpPr>
            <p:nvPr/>
          </p:nvSpPr>
          <p:spPr bwMode="auto">
            <a:xfrm>
              <a:off x="1495" y="291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bg2"/>
            </a:solidFill>
            <a:ln w="9525">
              <a:solidFill>
                <a:schemeClr val="tx1"/>
              </a:solidFill>
              <a:round/>
              <a:headEnd/>
              <a:tailEnd/>
            </a:ln>
          </p:spPr>
          <p:txBody>
            <a:bodyPr/>
            <a:lstStyle/>
            <a:p>
              <a:endParaRPr lang="en-US"/>
            </a:p>
          </p:txBody>
        </p:sp>
        <p:sp>
          <p:nvSpPr>
            <p:cNvPr id="33838" name="Freeform 9"/>
            <p:cNvSpPr>
              <a:spLocks/>
            </p:cNvSpPr>
            <p:nvPr/>
          </p:nvSpPr>
          <p:spPr bwMode="auto">
            <a:xfrm>
              <a:off x="1303" y="298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bg2"/>
            </a:solidFill>
            <a:ln w="9525">
              <a:solidFill>
                <a:schemeClr val="tx1"/>
              </a:solidFill>
              <a:round/>
              <a:headEnd/>
              <a:tailEnd/>
            </a:ln>
          </p:spPr>
          <p:txBody>
            <a:bodyPr/>
            <a:lstStyle/>
            <a:p>
              <a:endParaRPr lang="en-US"/>
            </a:p>
          </p:txBody>
        </p:sp>
        <p:sp>
          <p:nvSpPr>
            <p:cNvPr id="33839" name="Freeform 10"/>
            <p:cNvSpPr>
              <a:spLocks/>
            </p:cNvSpPr>
            <p:nvPr/>
          </p:nvSpPr>
          <p:spPr bwMode="auto">
            <a:xfrm>
              <a:off x="1314" y="304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chemeClr val="bg2"/>
            </a:solidFill>
            <a:ln w="9525">
              <a:solidFill>
                <a:schemeClr val="tx1"/>
              </a:solidFill>
              <a:round/>
              <a:headEnd/>
              <a:tailEnd/>
            </a:ln>
          </p:spPr>
          <p:txBody>
            <a:bodyPr/>
            <a:lstStyle/>
            <a:p>
              <a:endParaRPr lang="en-US"/>
            </a:p>
          </p:txBody>
        </p:sp>
        <p:sp>
          <p:nvSpPr>
            <p:cNvPr id="33840" name="Freeform 11"/>
            <p:cNvSpPr>
              <a:spLocks/>
            </p:cNvSpPr>
            <p:nvPr/>
          </p:nvSpPr>
          <p:spPr bwMode="auto">
            <a:xfrm>
              <a:off x="1662" y="278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bg2"/>
            </a:solidFill>
            <a:ln w="9525">
              <a:solidFill>
                <a:schemeClr val="tx1"/>
              </a:solidFill>
              <a:round/>
              <a:headEnd/>
              <a:tailEnd/>
            </a:ln>
          </p:spPr>
          <p:txBody>
            <a:bodyPr/>
            <a:lstStyle/>
            <a:p>
              <a:endParaRPr lang="en-US"/>
            </a:p>
          </p:txBody>
        </p:sp>
        <p:sp>
          <p:nvSpPr>
            <p:cNvPr id="33841" name="Freeform 12"/>
            <p:cNvSpPr>
              <a:spLocks/>
            </p:cNvSpPr>
            <p:nvPr/>
          </p:nvSpPr>
          <p:spPr bwMode="auto">
            <a:xfrm>
              <a:off x="1628" y="273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bg2"/>
            </a:solidFill>
            <a:ln w="9525">
              <a:solidFill>
                <a:schemeClr val="tx1"/>
              </a:solidFill>
              <a:round/>
              <a:headEnd/>
              <a:tailEnd/>
            </a:ln>
          </p:spPr>
          <p:txBody>
            <a:bodyPr/>
            <a:lstStyle/>
            <a:p>
              <a:endParaRPr lang="en-US"/>
            </a:p>
          </p:txBody>
        </p:sp>
        <p:sp>
          <p:nvSpPr>
            <p:cNvPr id="33842" name="Freeform 13"/>
            <p:cNvSpPr>
              <a:spLocks/>
            </p:cNvSpPr>
            <p:nvPr/>
          </p:nvSpPr>
          <p:spPr bwMode="auto">
            <a:xfrm>
              <a:off x="2029" y="279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chemeClr val="bg2"/>
            </a:solidFill>
            <a:ln w="9525">
              <a:solidFill>
                <a:schemeClr val="tx1"/>
              </a:solidFill>
              <a:round/>
              <a:headEnd/>
              <a:tailEnd/>
            </a:ln>
          </p:spPr>
          <p:txBody>
            <a:bodyPr/>
            <a:lstStyle/>
            <a:p>
              <a:endParaRPr lang="en-US"/>
            </a:p>
          </p:txBody>
        </p:sp>
        <p:sp>
          <p:nvSpPr>
            <p:cNvPr id="33843" name="Freeform 14"/>
            <p:cNvSpPr>
              <a:spLocks/>
            </p:cNvSpPr>
            <p:nvPr/>
          </p:nvSpPr>
          <p:spPr bwMode="auto">
            <a:xfrm>
              <a:off x="2117" y="297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bg2"/>
            </a:solidFill>
            <a:ln w="9525">
              <a:solidFill>
                <a:schemeClr val="tx1"/>
              </a:solidFill>
              <a:round/>
              <a:headEnd/>
              <a:tailEnd/>
            </a:ln>
          </p:spPr>
          <p:txBody>
            <a:bodyPr/>
            <a:lstStyle/>
            <a:p>
              <a:endParaRPr lang="en-US"/>
            </a:p>
          </p:txBody>
        </p:sp>
        <p:sp>
          <p:nvSpPr>
            <p:cNvPr id="33844" name="Freeform 15"/>
            <p:cNvSpPr>
              <a:spLocks/>
            </p:cNvSpPr>
            <p:nvPr/>
          </p:nvSpPr>
          <p:spPr bwMode="auto">
            <a:xfrm>
              <a:off x="2194" y="294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bg2"/>
            </a:solidFill>
            <a:ln w="9525">
              <a:solidFill>
                <a:schemeClr val="tx1"/>
              </a:solidFill>
              <a:round/>
              <a:headEnd/>
              <a:tailEnd/>
            </a:ln>
          </p:spPr>
          <p:txBody>
            <a:bodyPr/>
            <a:lstStyle/>
            <a:p>
              <a:endParaRPr lang="en-US"/>
            </a:p>
          </p:txBody>
        </p:sp>
        <p:sp>
          <p:nvSpPr>
            <p:cNvPr id="33845" name="Freeform 16"/>
            <p:cNvSpPr>
              <a:spLocks/>
            </p:cNvSpPr>
            <p:nvPr/>
          </p:nvSpPr>
          <p:spPr bwMode="auto">
            <a:xfrm>
              <a:off x="2130" y="307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bg2"/>
            </a:solidFill>
            <a:ln w="9525">
              <a:solidFill>
                <a:schemeClr val="tx1"/>
              </a:solidFill>
              <a:round/>
              <a:headEnd/>
              <a:tailEnd/>
            </a:ln>
          </p:spPr>
          <p:txBody>
            <a:bodyPr/>
            <a:lstStyle/>
            <a:p>
              <a:endParaRPr lang="en-US"/>
            </a:p>
          </p:txBody>
        </p:sp>
        <p:sp>
          <p:nvSpPr>
            <p:cNvPr id="33846" name="Freeform 17"/>
            <p:cNvSpPr>
              <a:spLocks/>
            </p:cNvSpPr>
            <p:nvPr/>
          </p:nvSpPr>
          <p:spPr bwMode="auto">
            <a:xfrm>
              <a:off x="2197" y="307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bg2"/>
            </a:solidFill>
            <a:ln w="9525">
              <a:solidFill>
                <a:schemeClr val="tx1"/>
              </a:solidFill>
              <a:round/>
              <a:headEnd/>
              <a:tailEnd/>
            </a:ln>
          </p:spPr>
          <p:txBody>
            <a:bodyPr/>
            <a:lstStyle/>
            <a:p>
              <a:endParaRPr lang="en-US"/>
            </a:p>
          </p:txBody>
        </p:sp>
        <p:sp>
          <p:nvSpPr>
            <p:cNvPr id="33847" name="Freeform 18"/>
            <p:cNvSpPr>
              <a:spLocks/>
            </p:cNvSpPr>
            <p:nvPr/>
          </p:nvSpPr>
          <p:spPr bwMode="auto">
            <a:xfrm>
              <a:off x="1615" y="308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bg2"/>
            </a:solidFill>
            <a:ln w="9525">
              <a:solidFill>
                <a:schemeClr val="tx1"/>
              </a:solidFill>
              <a:round/>
              <a:headEnd/>
              <a:tailEnd/>
            </a:ln>
          </p:spPr>
          <p:txBody>
            <a:bodyPr/>
            <a:lstStyle/>
            <a:p>
              <a:endParaRPr lang="en-US"/>
            </a:p>
          </p:txBody>
        </p:sp>
        <p:sp>
          <p:nvSpPr>
            <p:cNvPr id="33848" name="Freeform 19"/>
            <p:cNvSpPr>
              <a:spLocks/>
            </p:cNvSpPr>
            <p:nvPr/>
          </p:nvSpPr>
          <p:spPr bwMode="auto">
            <a:xfrm>
              <a:off x="1697" y="311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bg2"/>
            </a:solidFill>
            <a:ln w="9525">
              <a:solidFill>
                <a:schemeClr val="tx1"/>
              </a:solidFill>
              <a:round/>
              <a:headEnd/>
              <a:tailEnd/>
            </a:ln>
          </p:spPr>
          <p:txBody>
            <a:bodyPr/>
            <a:lstStyle/>
            <a:p>
              <a:endParaRPr lang="en-US"/>
            </a:p>
          </p:txBody>
        </p:sp>
        <p:sp>
          <p:nvSpPr>
            <p:cNvPr id="33849" name="Freeform 20"/>
            <p:cNvSpPr>
              <a:spLocks/>
            </p:cNvSpPr>
            <p:nvPr/>
          </p:nvSpPr>
          <p:spPr bwMode="auto">
            <a:xfrm>
              <a:off x="1248" y="320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bg2"/>
            </a:solidFill>
            <a:ln w="9525">
              <a:solidFill>
                <a:schemeClr val="tx1"/>
              </a:solidFill>
              <a:round/>
              <a:headEnd/>
              <a:tailEnd/>
            </a:ln>
          </p:spPr>
          <p:txBody>
            <a:bodyPr/>
            <a:lstStyle/>
            <a:p>
              <a:endParaRPr lang="en-US"/>
            </a:p>
          </p:txBody>
        </p:sp>
      </p:grpSp>
      <p:grpSp>
        <p:nvGrpSpPr>
          <p:cNvPr id="33797" name="Group 21"/>
          <p:cNvGrpSpPr>
            <a:grpSpLocks/>
          </p:cNvGrpSpPr>
          <p:nvPr/>
        </p:nvGrpSpPr>
        <p:grpSpPr bwMode="auto">
          <a:xfrm>
            <a:off x="3886200" y="3962400"/>
            <a:ext cx="1828800" cy="908050"/>
            <a:chOff x="2448" y="2496"/>
            <a:chExt cx="1152" cy="572"/>
          </a:xfrm>
        </p:grpSpPr>
        <p:sp>
          <p:nvSpPr>
            <p:cNvPr id="33816" name="Freeform 22"/>
            <p:cNvSpPr>
              <a:spLocks/>
            </p:cNvSpPr>
            <p:nvPr/>
          </p:nvSpPr>
          <p:spPr bwMode="auto">
            <a:xfrm>
              <a:off x="2578" y="261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accent1"/>
            </a:solidFill>
            <a:ln w="9525">
              <a:solidFill>
                <a:srgbClr val="000000"/>
              </a:solidFill>
              <a:round/>
              <a:headEnd/>
              <a:tailEnd/>
            </a:ln>
          </p:spPr>
          <p:txBody>
            <a:bodyPr/>
            <a:lstStyle/>
            <a:p>
              <a:endParaRPr lang="en-US"/>
            </a:p>
          </p:txBody>
        </p:sp>
        <p:sp>
          <p:nvSpPr>
            <p:cNvPr id="33817" name="Freeform 23"/>
            <p:cNvSpPr>
              <a:spLocks/>
            </p:cNvSpPr>
            <p:nvPr/>
          </p:nvSpPr>
          <p:spPr bwMode="auto">
            <a:xfrm>
              <a:off x="2452" y="270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accent1"/>
            </a:solidFill>
            <a:ln w="9525">
              <a:solidFill>
                <a:srgbClr val="000000"/>
              </a:solidFill>
              <a:round/>
              <a:headEnd/>
              <a:tailEnd/>
            </a:ln>
          </p:spPr>
          <p:txBody>
            <a:bodyPr/>
            <a:lstStyle/>
            <a:p>
              <a:endParaRPr lang="en-US"/>
            </a:p>
          </p:txBody>
        </p:sp>
        <p:sp>
          <p:nvSpPr>
            <p:cNvPr id="33818" name="Freeform 24"/>
            <p:cNvSpPr>
              <a:spLocks/>
            </p:cNvSpPr>
            <p:nvPr/>
          </p:nvSpPr>
          <p:spPr bwMode="auto">
            <a:xfrm>
              <a:off x="2451" y="286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accent1"/>
            </a:solidFill>
            <a:ln w="9525">
              <a:solidFill>
                <a:srgbClr val="000000"/>
              </a:solidFill>
              <a:round/>
              <a:headEnd/>
              <a:tailEnd/>
            </a:ln>
          </p:spPr>
          <p:txBody>
            <a:bodyPr/>
            <a:lstStyle/>
            <a:p>
              <a:endParaRPr lang="en-US"/>
            </a:p>
          </p:txBody>
        </p:sp>
        <p:sp>
          <p:nvSpPr>
            <p:cNvPr id="33819" name="Freeform 25"/>
            <p:cNvSpPr>
              <a:spLocks/>
            </p:cNvSpPr>
            <p:nvPr/>
          </p:nvSpPr>
          <p:spPr bwMode="auto">
            <a:xfrm>
              <a:off x="2542" y="293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accent1"/>
            </a:solidFill>
            <a:ln w="9525">
              <a:solidFill>
                <a:srgbClr val="000000"/>
              </a:solidFill>
              <a:round/>
              <a:headEnd/>
              <a:tailEnd/>
            </a:ln>
          </p:spPr>
          <p:txBody>
            <a:bodyPr/>
            <a:lstStyle/>
            <a:p>
              <a:endParaRPr lang="en-US"/>
            </a:p>
          </p:txBody>
        </p:sp>
        <p:sp>
          <p:nvSpPr>
            <p:cNvPr id="33820" name="Freeform 26"/>
            <p:cNvSpPr>
              <a:spLocks/>
            </p:cNvSpPr>
            <p:nvPr/>
          </p:nvSpPr>
          <p:spPr bwMode="auto">
            <a:xfrm>
              <a:off x="2695" y="267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accent1"/>
            </a:solidFill>
            <a:ln w="9525">
              <a:solidFill>
                <a:srgbClr val="000000"/>
              </a:solidFill>
              <a:round/>
              <a:headEnd/>
              <a:tailEnd/>
            </a:ln>
          </p:spPr>
          <p:txBody>
            <a:bodyPr/>
            <a:lstStyle/>
            <a:p>
              <a:endParaRPr lang="en-US"/>
            </a:p>
          </p:txBody>
        </p:sp>
        <p:sp>
          <p:nvSpPr>
            <p:cNvPr id="33821" name="Freeform 27"/>
            <p:cNvSpPr>
              <a:spLocks/>
            </p:cNvSpPr>
            <p:nvPr/>
          </p:nvSpPr>
          <p:spPr bwMode="auto">
            <a:xfrm>
              <a:off x="2503" y="274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accent1"/>
            </a:solidFill>
            <a:ln w="9525">
              <a:solidFill>
                <a:srgbClr val="000000"/>
              </a:solidFill>
              <a:round/>
              <a:headEnd/>
              <a:tailEnd/>
            </a:ln>
          </p:spPr>
          <p:txBody>
            <a:bodyPr/>
            <a:lstStyle/>
            <a:p>
              <a:endParaRPr lang="en-US"/>
            </a:p>
          </p:txBody>
        </p:sp>
        <p:sp>
          <p:nvSpPr>
            <p:cNvPr id="33822" name="Freeform 28"/>
            <p:cNvSpPr>
              <a:spLocks/>
            </p:cNvSpPr>
            <p:nvPr/>
          </p:nvSpPr>
          <p:spPr bwMode="auto">
            <a:xfrm>
              <a:off x="2514" y="280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chemeClr val="accent1"/>
            </a:solidFill>
            <a:ln w="9525">
              <a:solidFill>
                <a:srgbClr val="000000"/>
              </a:solidFill>
              <a:round/>
              <a:headEnd/>
              <a:tailEnd/>
            </a:ln>
          </p:spPr>
          <p:txBody>
            <a:bodyPr/>
            <a:lstStyle/>
            <a:p>
              <a:endParaRPr lang="en-US"/>
            </a:p>
          </p:txBody>
        </p:sp>
        <p:sp>
          <p:nvSpPr>
            <p:cNvPr id="33823" name="Freeform 29"/>
            <p:cNvSpPr>
              <a:spLocks/>
            </p:cNvSpPr>
            <p:nvPr/>
          </p:nvSpPr>
          <p:spPr bwMode="auto">
            <a:xfrm>
              <a:off x="2862" y="254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accent1"/>
            </a:solidFill>
            <a:ln w="9525">
              <a:solidFill>
                <a:srgbClr val="000000"/>
              </a:solidFill>
              <a:round/>
              <a:headEnd/>
              <a:tailEnd/>
            </a:ln>
          </p:spPr>
          <p:txBody>
            <a:bodyPr/>
            <a:lstStyle/>
            <a:p>
              <a:endParaRPr lang="en-US"/>
            </a:p>
          </p:txBody>
        </p:sp>
        <p:sp>
          <p:nvSpPr>
            <p:cNvPr id="33824" name="Freeform 30"/>
            <p:cNvSpPr>
              <a:spLocks/>
            </p:cNvSpPr>
            <p:nvPr/>
          </p:nvSpPr>
          <p:spPr bwMode="auto">
            <a:xfrm>
              <a:off x="2828" y="249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accent1"/>
            </a:solidFill>
            <a:ln w="9525">
              <a:solidFill>
                <a:srgbClr val="000000"/>
              </a:solidFill>
              <a:round/>
              <a:headEnd/>
              <a:tailEnd/>
            </a:ln>
          </p:spPr>
          <p:txBody>
            <a:bodyPr/>
            <a:lstStyle/>
            <a:p>
              <a:endParaRPr lang="en-US"/>
            </a:p>
          </p:txBody>
        </p:sp>
        <p:sp>
          <p:nvSpPr>
            <p:cNvPr id="33825" name="Freeform 31"/>
            <p:cNvSpPr>
              <a:spLocks/>
            </p:cNvSpPr>
            <p:nvPr/>
          </p:nvSpPr>
          <p:spPr bwMode="auto">
            <a:xfrm>
              <a:off x="3229" y="255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chemeClr val="accent1"/>
            </a:solidFill>
            <a:ln w="9525">
              <a:solidFill>
                <a:srgbClr val="000000"/>
              </a:solidFill>
              <a:round/>
              <a:headEnd/>
              <a:tailEnd/>
            </a:ln>
          </p:spPr>
          <p:txBody>
            <a:bodyPr/>
            <a:lstStyle/>
            <a:p>
              <a:endParaRPr lang="en-US"/>
            </a:p>
          </p:txBody>
        </p:sp>
        <p:sp>
          <p:nvSpPr>
            <p:cNvPr id="33826" name="Freeform 32"/>
            <p:cNvSpPr>
              <a:spLocks/>
            </p:cNvSpPr>
            <p:nvPr/>
          </p:nvSpPr>
          <p:spPr bwMode="auto">
            <a:xfrm>
              <a:off x="3317" y="273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accent1"/>
            </a:solidFill>
            <a:ln w="9525">
              <a:solidFill>
                <a:srgbClr val="000000"/>
              </a:solidFill>
              <a:round/>
              <a:headEnd/>
              <a:tailEnd/>
            </a:ln>
          </p:spPr>
          <p:txBody>
            <a:bodyPr/>
            <a:lstStyle/>
            <a:p>
              <a:endParaRPr lang="en-US"/>
            </a:p>
          </p:txBody>
        </p:sp>
        <p:sp>
          <p:nvSpPr>
            <p:cNvPr id="33827" name="Freeform 33"/>
            <p:cNvSpPr>
              <a:spLocks/>
            </p:cNvSpPr>
            <p:nvPr/>
          </p:nvSpPr>
          <p:spPr bwMode="auto">
            <a:xfrm>
              <a:off x="3394" y="270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accent1"/>
            </a:solidFill>
            <a:ln w="9525">
              <a:solidFill>
                <a:srgbClr val="000000"/>
              </a:solidFill>
              <a:round/>
              <a:headEnd/>
              <a:tailEnd/>
            </a:ln>
          </p:spPr>
          <p:txBody>
            <a:bodyPr/>
            <a:lstStyle/>
            <a:p>
              <a:endParaRPr lang="en-US"/>
            </a:p>
          </p:txBody>
        </p:sp>
        <p:sp>
          <p:nvSpPr>
            <p:cNvPr id="33828" name="Freeform 34"/>
            <p:cNvSpPr>
              <a:spLocks/>
            </p:cNvSpPr>
            <p:nvPr/>
          </p:nvSpPr>
          <p:spPr bwMode="auto">
            <a:xfrm>
              <a:off x="3330" y="283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accent1"/>
            </a:solidFill>
            <a:ln w="9525">
              <a:solidFill>
                <a:srgbClr val="000000"/>
              </a:solidFill>
              <a:round/>
              <a:headEnd/>
              <a:tailEnd/>
            </a:ln>
          </p:spPr>
          <p:txBody>
            <a:bodyPr/>
            <a:lstStyle/>
            <a:p>
              <a:endParaRPr lang="en-US"/>
            </a:p>
          </p:txBody>
        </p:sp>
        <p:sp>
          <p:nvSpPr>
            <p:cNvPr id="33829" name="Freeform 35"/>
            <p:cNvSpPr>
              <a:spLocks/>
            </p:cNvSpPr>
            <p:nvPr/>
          </p:nvSpPr>
          <p:spPr bwMode="auto">
            <a:xfrm>
              <a:off x="3397" y="283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accent1"/>
            </a:solidFill>
            <a:ln w="9525">
              <a:solidFill>
                <a:srgbClr val="000000"/>
              </a:solidFill>
              <a:round/>
              <a:headEnd/>
              <a:tailEnd/>
            </a:ln>
          </p:spPr>
          <p:txBody>
            <a:bodyPr/>
            <a:lstStyle/>
            <a:p>
              <a:endParaRPr lang="en-US"/>
            </a:p>
          </p:txBody>
        </p:sp>
        <p:sp>
          <p:nvSpPr>
            <p:cNvPr id="33830" name="Freeform 36"/>
            <p:cNvSpPr>
              <a:spLocks/>
            </p:cNvSpPr>
            <p:nvPr/>
          </p:nvSpPr>
          <p:spPr bwMode="auto">
            <a:xfrm>
              <a:off x="2815" y="284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accent1"/>
            </a:solidFill>
            <a:ln w="9525">
              <a:solidFill>
                <a:srgbClr val="000000"/>
              </a:solidFill>
              <a:round/>
              <a:headEnd/>
              <a:tailEnd/>
            </a:ln>
          </p:spPr>
          <p:txBody>
            <a:bodyPr/>
            <a:lstStyle/>
            <a:p>
              <a:endParaRPr lang="en-US"/>
            </a:p>
          </p:txBody>
        </p:sp>
        <p:sp>
          <p:nvSpPr>
            <p:cNvPr id="33831" name="Freeform 37"/>
            <p:cNvSpPr>
              <a:spLocks/>
            </p:cNvSpPr>
            <p:nvPr/>
          </p:nvSpPr>
          <p:spPr bwMode="auto">
            <a:xfrm>
              <a:off x="2897" y="287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accent1"/>
            </a:solidFill>
            <a:ln w="9525">
              <a:solidFill>
                <a:srgbClr val="000000"/>
              </a:solidFill>
              <a:round/>
              <a:headEnd/>
              <a:tailEnd/>
            </a:ln>
          </p:spPr>
          <p:txBody>
            <a:bodyPr/>
            <a:lstStyle/>
            <a:p>
              <a:endParaRPr lang="en-US"/>
            </a:p>
          </p:txBody>
        </p:sp>
        <p:sp>
          <p:nvSpPr>
            <p:cNvPr id="33832" name="Freeform 38"/>
            <p:cNvSpPr>
              <a:spLocks/>
            </p:cNvSpPr>
            <p:nvPr/>
          </p:nvSpPr>
          <p:spPr bwMode="auto">
            <a:xfrm>
              <a:off x="2448" y="296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accent1"/>
            </a:solidFill>
            <a:ln w="9525">
              <a:solidFill>
                <a:srgbClr val="000000"/>
              </a:solidFill>
              <a:round/>
              <a:headEnd/>
              <a:tailEnd/>
            </a:ln>
          </p:spPr>
          <p:txBody>
            <a:bodyPr/>
            <a:lstStyle/>
            <a:p>
              <a:endParaRPr lang="en-US"/>
            </a:p>
          </p:txBody>
        </p:sp>
      </p:grpSp>
      <p:grpSp>
        <p:nvGrpSpPr>
          <p:cNvPr id="33798" name="Group 39"/>
          <p:cNvGrpSpPr>
            <a:grpSpLocks/>
          </p:cNvGrpSpPr>
          <p:nvPr/>
        </p:nvGrpSpPr>
        <p:grpSpPr bwMode="auto">
          <a:xfrm>
            <a:off x="5791200" y="3581400"/>
            <a:ext cx="1828800" cy="908050"/>
            <a:chOff x="3648" y="2256"/>
            <a:chExt cx="1152" cy="572"/>
          </a:xfrm>
        </p:grpSpPr>
        <p:sp>
          <p:nvSpPr>
            <p:cNvPr id="33799" name="Freeform 40"/>
            <p:cNvSpPr>
              <a:spLocks/>
            </p:cNvSpPr>
            <p:nvPr/>
          </p:nvSpPr>
          <p:spPr bwMode="auto">
            <a:xfrm>
              <a:off x="3778" y="237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rgbClr val="8DA888"/>
            </a:solidFill>
            <a:ln w="9525">
              <a:solidFill>
                <a:schemeClr val="accent2"/>
              </a:solidFill>
              <a:round/>
              <a:headEnd/>
              <a:tailEnd/>
            </a:ln>
          </p:spPr>
          <p:txBody>
            <a:bodyPr/>
            <a:lstStyle/>
            <a:p>
              <a:endParaRPr lang="en-US"/>
            </a:p>
          </p:txBody>
        </p:sp>
        <p:sp>
          <p:nvSpPr>
            <p:cNvPr id="33800" name="Freeform 41"/>
            <p:cNvSpPr>
              <a:spLocks/>
            </p:cNvSpPr>
            <p:nvPr/>
          </p:nvSpPr>
          <p:spPr bwMode="auto">
            <a:xfrm>
              <a:off x="3652" y="246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rgbClr val="8DA888"/>
            </a:solidFill>
            <a:ln w="9525">
              <a:solidFill>
                <a:schemeClr val="accent2"/>
              </a:solidFill>
              <a:round/>
              <a:headEnd/>
              <a:tailEnd/>
            </a:ln>
          </p:spPr>
          <p:txBody>
            <a:bodyPr/>
            <a:lstStyle/>
            <a:p>
              <a:endParaRPr lang="en-US"/>
            </a:p>
          </p:txBody>
        </p:sp>
        <p:sp>
          <p:nvSpPr>
            <p:cNvPr id="33801" name="Freeform 42"/>
            <p:cNvSpPr>
              <a:spLocks/>
            </p:cNvSpPr>
            <p:nvPr/>
          </p:nvSpPr>
          <p:spPr bwMode="auto">
            <a:xfrm>
              <a:off x="3651" y="262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rgbClr val="8DA888"/>
            </a:solidFill>
            <a:ln w="9525">
              <a:solidFill>
                <a:schemeClr val="accent2"/>
              </a:solidFill>
              <a:round/>
              <a:headEnd/>
              <a:tailEnd/>
            </a:ln>
          </p:spPr>
          <p:txBody>
            <a:bodyPr/>
            <a:lstStyle/>
            <a:p>
              <a:endParaRPr lang="en-US"/>
            </a:p>
          </p:txBody>
        </p:sp>
        <p:sp>
          <p:nvSpPr>
            <p:cNvPr id="33802" name="Freeform 43"/>
            <p:cNvSpPr>
              <a:spLocks/>
            </p:cNvSpPr>
            <p:nvPr/>
          </p:nvSpPr>
          <p:spPr bwMode="auto">
            <a:xfrm>
              <a:off x="3742" y="269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rgbClr val="8DA888"/>
            </a:solidFill>
            <a:ln w="9525">
              <a:solidFill>
                <a:schemeClr val="accent2"/>
              </a:solidFill>
              <a:round/>
              <a:headEnd/>
              <a:tailEnd/>
            </a:ln>
          </p:spPr>
          <p:txBody>
            <a:bodyPr/>
            <a:lstStyle/>
            <a:p>
              <a:endParaRPr lang="en-US"/>
            </a:p>
          </p:txBody>
        </p:sp>
        <p:sp>
          <p:nvSpPr>
            <p:cNvPr id="33803" name="Freeform 44"/>
            <p:cNvSpPr>
              <a:spLocks/>
            </p:cNvSpPr>
            <p:nvPr/>
          </p:nvSpPr>
          <p:spPr bwMode="auto">
            <a:xfrm>
              <a:off x="3895" y="243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rgbClr val="8DA888"/>
            </a:solidFill>
            <a:ln w="9525">
              <a:solidFill>
                <a:schemeClr val="accent2"/>
              </a:solidFill>
              <a:round/>
              <a:headEnd/>
              <a:tailEnd/>
            </a:ln>
          </p:spPr>
          <p:txBody>
            <a:bodyPr/>
            <a:lstStyle/>
            <a:p>
              <a:endParaRPr lang="en-US"/>
            </a:p>
          </p:txBody>
        </p:sp>
        <p:sp>
          <p:nvSpPr>
            <p:cNvPr id="33804" name="Freeform 45"/>
            <p:cNvSpPr>
              <a:spLocks/>
            </p:cNvSpPr>
            <p:nvPr/>
          </p:nvSpPr>
          <p:spPr bwMode="auto">
            <a:xfrm>
              <a:off x="3703" y="250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rgbClr val="8DA888"/>
            </a:solidFill>
            <a:ln w="9525">
              <a:solidFill>
                <a:schemeClr val="accent2"/>
              </a:solidFill>
              <a:round/>
              <a:headEnd/>
              <a:tailEnd/>
            </a:ln>
          </p:spPr>
          <p:txBody>
            <a:bodyPr/>
            <a:lstStyle/>
            <a:p>
              <a:endParaRPr lang="en-US"/>
            </a:p>
          </p:txBody>
        </p:sp>
        <p:sp>
          <p:nvSpPr>
            <p:cNvPr id="33805" name="Freeform 46"/>
            <p:cNvSpPr>
              <a:spLocks/>
            </p:cNvSpPr>
            <p:nvPr/>
          </p:nvSpPr>
          <p:spPr bwMode="auto">
            <a:xfrm>
              <a:off x="3714" y="256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rgbClr val="8DA888"/>
            </a:solidFill>
            <a:ln w="9525">
              <a:solidFill>
                <a:schemeClr val="accent2"/>
              </a:solidFill>
              <a:round/>
              <a:headEnd/>
              <a:tailEnd/>
            </a:ln>
          </p:spPr>
          <p:txBody>
            <a:bodyPr/>
            <a:lstStyle/>
            <a:p>
              <a:endParaRPr lang="en-US"/>
            </a:p>
          </p:txBody>
        </p:sp>
        <p:sp>
          <p:nvSpPr>
            <p:cNvPr id="33806" name="Freeform 47"/>
            <p:cNvSpPr>
              <a:spLocks/>
            </p:cNvSpPr>
            <p:nvPr/>
          </p:nvSpPr>
          <p:spPr bwMode="auto">
            <a:xfrm>
              <a:off x="4062" y="230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rgbClr val="8DA888"/>
            </a:solidFill>
            <a:ln w="9525">
              <a:solidFill>
                <a:schemeClr val="accent2"/>
              </a:solidFill>
              <a:round/>
              <a:headEnd/>
              <a:tailEnd/>
            </a:ln>
          </p:spPr>
          <p:txBody>
            <a:bodyPr/>
            <a:lstStyle/>
            <a:p>
              <a:endParaRPr lang="en-US"/>
            </a:p>
          </p:txBody>
        </p:sp>
        <p:sp>
          <p:nvSpPr>
            <p:cNvPr id="33807" name="Freeform 48"/>
            <p:cNvSpPr>
              <a:spLocks/>
            </p:cNvSpPr>
            <p:nvPr/>
          </p:nvSpPr>
          <p:spPr bwMode="auto">
            <a:xfrm>
              <a:off x="4028" y="225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rgbClr val="8DA888"/>
            </a:solidFill>
            <a:ln w="9525">
              <a:solidFill>
                <a:schemeClr val="accent2"/>
              </a:solidFill>
              <a:round/>
              <a:headEnd/>
              <a:tailEnd/>
            </a:ln>
          </p:spPr>
          <p:txBody>
            <a:bodyPr/>
            <a:lstStyle/>
            <a:p>
              <a:endParaRPr lang="en-US"/>
            </a:p>
          </p:txBody>
        </p:sp>
        <p:sp>
          <p:nvSpPr>
            <p:cNvPr id="33808" name="Freeform 49"/>
            <p:cNvSpPr>
              <a:spLocks/>
            </p:cNvSpPr>
            <p:nvPr/>
          </p:nvSpPr>
          <p:spPr bwMode="auto">
            <a:xfrm>
              <a:off x="4429" y="231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rgbClr val="8DA888"/>
            </a:solidFill>
            <a:ln w="9525">
              <a:solidFill>
                <a:schemeClr val="accent2"/>
              </a:solidFill>
              <a:round/>
              <a:headEnd/>
              <a:tailEnd/>
            </a:ln>
          </p:spPr>
          <p:txBody>
            <a:bodyPr/>
            <a:lstStyle/>
            <a:p>
              <a:endParaRPr lang="en-US"/>
            </a:p>
          </p:txBody>
        </p:sp>
        <p:sp>
          <p:nvSpPr>
            <p:cNvPr id="33809" name="Freeform 50"/>
            <p:cNvSpPr>
              <a:spLocks/>
            </p:cNvSpPr>
            <p:nvPr/>
          </p:nvSpPr>
          <p:spPr bwMode="auto">
            <a:xfrm>
              <a:off x="4517" y="249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rgbClr val="8DA888"/>
            </a:solidFill>
            <a:ln w="9525">
              <a:solidFill>
                <a:schemeClr val="accent2"/>
              </a:solidFill>
              <a:round/>
              <a:headEnd/>
              <a:tailEnd/>
            </a:ln>
          </p:spPr>
          <p:txBody>
            <a:bodyPr/>
            <a:lstStyle/>
            <a:p>
              <a:endParaRPr lang="en-US"/>
            </a:p>
          </p:txBody>
        </p:sp>
        <p:sp>
          <p:nvSpPr>
            <p:cNvPr id="33810" name="Freeform 51"/>
            <p:cNvSpPr>
              <a:spLocks/>
            </p:cNvSpPr>
            <p:nvPr/>
          </p:nvSpPr>
          <p:spPr bwMode="auto">
            <a:xfrm>
              <a:off x="4594" y="246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rgbClr val="8DA888"/>
            </a:solidFill>
            <a:ln w="9525">
              <a:solidFill>
                <a:schemeClr val="accent2"/>
              </a:solidFill>
              <a:round/>
              <a:headEnd/>
              <a:tailEnd/>
            </a:ln>
          </p:spPr>
          <p:txBody>
            <a:bodyPr/>
            <a:lstStyle/>
            <a:p>
              <a:endParaRPr lang="en-US"/>
            </a:p>
          </p:txBody>
        </p:sp>
        <p:sp>
          <p:nvSpPr>
            <p:cNvPr id="33811" name="Freeform 52"/>
            <p:cNvSpPr>
              <a:spLocks/>
            </p:cNvSpPr>
            <p:nvPr/>
          </p:nvSpPr>
          <p:spPr bwMode="auto">
            <a:xfrm>
              <a:off x="4530" y="259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rgbClr val="8DA888"/>
            </a:solidFill>
            <a:ln w="9525">
              <a:solidFill>
                <a:schemeClr val="accent2"/>
              </a:solidFill>
              <a:round/>
              <a:headEnd/>
              <a:tailEnd/>
            </a:ln>
          </p:spPr>
          <p:txBody>
            <a:bodyPr/>
            <a:lstStyle/>
            <a:p>
              <a:endParaRPr lang="en-US"/>
            </a:p>
          </p:txBody>
        </p:sp>
        <p:sp>
          <p:nvSpPr>
            <p:cNvPr id="33812" name="Freeform 53"/>
            <p:cNvSpPr>
              <a:spLocks/>
            </p:cNvSpPr>
            <p:nvPr/>
          </p:nvSpPr>
          <p:spPr bwMode="auto">
            <a:xfrm>
              <a:off x="4597" y="259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rgbClr val="8DA888"/>
            </a:solidFill>
            <a:ln w="9525">
              <a:solidFill>
                <a:schemeClr val="accent2"/>
              </a:solidFill>
              <a:round/>
              <a:headEnd/>
              <a:tailEnd/>
            </a:ln>
          </p:spPr>
          <p:txBody>
            <a:bodyPr/>
            <a:lstStyle/>
            <a:p>
              <a:endParaRPr lang="en-US"/>
            </a:p>
          </p:txBody>
        </p:sp>
        <p:sp>
          <p:nvSpPr>
            <p:cNvPr id="33813" name="Freeform 54"/>
            <p:cNvSpPr>
              <a:spLocks/>
            </p:cNvSpPr>
            <p:nvPr/>
          </p:nvSpPr>
          <p:spPr bwMode="auto">
            <a:xfrm>
              <a:off x="4015" y="260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rgbClr val="8DA888"/>
            </a:solidFill>
            <a:ln w="9525">
              <a:solidFill>
                <a:schemeClr val="accent2"/>
              </a:solidFill>
              <a:round/>
              <a:headEnd/>
              <a:tailEnd/>
            </a:ln>
          </p:spPr>
          <p:txBody>
            <a:bodyPr/>
            <a:lstStyle/>
            <a:p>
              <a:endParaRPr lang="en-US"/>
            </a:p>
          </p:txBody>
        </p:sp>
        <p:sp>
          <p:nvSpPr>
            <p:cNvPr id="33814" name="Freeform 55"/>
            <p:cNvSpPr>
              <a:spLocks/>
            </p:cNvSpPr>
            <p:nvPr/>
          </p:nvSpPr>
          <p:spPr bwMode="auto">
            <a:xfrm>
              <a:off x="4097" y="263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rgbClr val="8DA888"/>
            </a:solidFill>
            <a:ln w="9525">
              <a:solidFill>
                <a:schemeClr val="accent2"/>
              </a:solidFill>
              <a:round/>
              <a:headEnd/>
              <a:tailEnd/>
            </a:ln>
          </p:spPr>
          <p:txBody>
            <a:bodyPr/>
            <a:lstStyle/>
            <a:p>
              <a:endParaRPr lang="en-US"/>
            </a:p>
          </p:txBody>
        </p:sp>
        <p:sp>
          <p:nvSpPr>
            <p:cNvPr id="33815" name="Freeform 56"/>
            <p:cNvSpPr>
              <a:spLocks/>
            </p:cNvSpPr>
            <p:nvPr/>
          </p:nvSpPr>
          <p:spPr bwMode="auto">
            <a:xfrm>
              <a:off x="3648" y="272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rgbClr val="8DA888"/>
            </a:solidFill>
            <a:ln w="9525">
              <a:solidFill>
                <a:schemeClr val="accent2"/>
              </a:solidFill>
              <a:round/>
              <a:headEnd/>
              <a:tailEnd/>
            </a:ln>
          </p:spPr>
          <p:txBody>
            <a:bodyPr/>
            <a:lstStyle/>
            <a:p>
              <a:endParaRPr lang="en-US"/>
            </a:p>
          </p:txBody>
        </p:sp>
      </p:grpSp>
      <p:sp>
        <p:nvSpPr>
          <p:cNvPr id="61" name="Title 1"/>
          <p:cNvSpPr>
            <a:spLocks noGrp="1"/>
          </p:cNvSpPr>
          <p:nvPr>
            <p:ph type="ctrTitle"/>
          </p:nvPr>
        </p:nvSpPr>
        <p:spPr>
          <a:xfrm>
            <a:off x="381000" y="457200"/>
            <a:ext cx="8382000" cy="2667000"/>
          </a:xfrm>
        </p:spPr>
        <p:txBody>
          <a:bodyPr>
            <a:normAutofit/>
          </a:bodyPr>
          <a:lstStyle/>
          <a:p>
            <a:r>
              <a:rPr lang="en-US" b="1" dirty="0" smtClean="0"/>
              <a:t>Queues</a:t>
            </a:r>
            <a:r>
              <a:rPr lang="en-US" b="1" dirty="0"/>
              <a:t/>
            </a:r>
            <a:br>
              <a:rPr lang="en-US" b="1" dirty="0"/>
            </a:br>
            <a:r>
              <a:rPr lang="en-US" b="1" dirty="0" smtClean="0"/>
              <a:t/>
            </a:r>
            <a:br>
              <a:rPr lang="en-US" b="1" dirty="0" smtClean="0"/>
            </a:br>
            <a:r>
              <a:rPr lang="en-US" sz="3200" dirty="0" smtClean="0"/>
              <a:t>Lecture </a:t>
            </a:r>
            <a:r>
              <a:rPr lang="en-US" sz="3200" dirty="0"/>
              <a:t>5</a:t>
            </a:r>
            <a:br>
              <a:rPr lang="en-US" sz="3200" dirty="0"/>
            </a:br>
            <a:endParaRPr lang="en-US" sz="3100" b="1" dirty="0"/>
          </a:p>
        </p:txBody>
      </p:sp>
    </p:spTree>
    <p:extLst>
      <p:ext uri="{BB962C8B-B14F-4D97-AF65-F5344CB8AC3E}">
        <p14:creationId xmlns:p14="http://schemas.microsoft.com/office/powerpoint/2010/main" val="443243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t>12.</a:t>
            </a:r>
            <a:fld id="{95DB78A2-B43E-4E4F-9D48-5D2A47863E32}" type="slidenum">
              <a:rPr lang="en-US"/>
              <a:pPr/>
              <a:t>10</a:t>
            </a:fld>
            <a:endParaRPr lang="en-US"/>
          </a:p>
        </p:txBody>
      </p:sp>
      <p:sp>
        <p:nvSpPr>
          <p:cNvPr id="1672194" name="Text Box 2"/>
          <p:cNvSpPr txBox="1">
            <a:spLocks noChangeArrowheads="1"/>
          </p:cNvSpPr>
          <p:nvPr/>
        </p:nvSpPr>
        <p:spPr bwMode="auto">
          <a:xfrm>
            <a:off x="3276600" y="304800"/>
            <a:ext cx="515557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400" dirty="0">
                <a:solidFill>
                  <a:prstClr val="white"/>
                </a:solidFill>
              </a:rPr>
              <a:t>The empty</a:t>
            </a:r>
            <a:r>
              <a:rPr lang="en-US" sz="2800" dirty="0" smtClean="0">
                <a:solidFill>
                  <a:srgbClr val="660066"/>
                </a:solidFill>
                <a:latin typeface="Times New Roman" pitchFamily="18" charset="0"/>
              </a:rPr>
              <a:t> </a:t>
            </a:r>
            <a:r>
              <a:rPr lang="en-US" sz="4400" dirty="0">
                <a:solidFill>
                  <a:prstClr val="white"/>
                </a:solidFill>
              </a:rPr>
              <a:t>operation</a:t>
            </a:r>
          </a:p>
        </p:txBody>
      </p:sp>
      <p:sp>
        <p:nvSpPr>
          <p:cNvPr id="1672195" name="Rectangle 3"/>
          <p:cNvSpPr>
            <a:spLocks noChangeArrowheads="1"/>
          </p:cNvSpPr>
          <p:nvPr/>
        </p:nvSpPr>
        <p:spPr bwMode="auto">
          <a:xfrm>
            <a:off x="76200" y="2286000"/>
            <a:ext cx="891540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buFont typeface="Wingdings" pitchFamily="2" charset="2"/>
              <a:buChar char="Ø"/>
            </a:pPr>
            <a:r>
              <a:rPr lang="en-US" sz="2200" dirty="0" smtClean="0">
                <a:solidFill>
                  <a:srgbClr val="073E87"/>
                </a:solidFill>
              </a:rPr>
              <a:t>The </a:t>
            </a:r>
            <a:r>
              <a:rPr lang="en-US" sz="2200" dirty="0">
                <a:solidFill>
                  <a:srgbClr val="073E87"/>
                </a:solidFill>
              </a:rPr>
              <a:t>empty operation checks the status of the queue. The following shows the format.</a:t>
            </a:r>
          </a:p>
        </p:txBody>
      </p:sp>
      <p:sp>
        <p:nvSpPr>
          <p:cNvPr id="1672197" name="Rectangle 5"/>
          <p:cNvSpPr>
            <a:spLocks noChangeArrowheads="1"/>
          </p:cNvSpPr>
          <p:nvPr/>
        </p:nvSpPr>
        <p:spPr bwMode="auto">
          <a:xfrm>
            <a:off x="0" y="5410200"/>
            <a:ext cx="891540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buFont typeface="Wingdings" pitchFamily="2" charset="2"/>
              <a:buChar char="Ø"/>
            </a:pPr>
            <a:r>
              <a:rPr lang="en-US" sz="2200" dirty="0">
                <a:solidFill>
                  <a:srgbClr val="073E87"/>
                </a:solidFill>
              </a:rPr>
              <a:t>This operation returns true if the queue is empty and false if the queue is not empty.</a:t>
            </a:r>
          </a:p>
        </p:txBody>
      </p:sp>
      <p:pic>
        <p:nvPicPr>
          <p:cNvPr id="167219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6307" y="3810000"/>
            <a:ext cx="2093912"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048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1" name="Rectangle 3"/>
          <p:cNvSpPr>
            <a:spLocks noChangeArrowheads="1"/>
          </p:cNvSpPr>
          <p:nvPr/>
        </p:nvSpPr>
        <p:spPr bwMode="auto">
          <a:xfrm>
            <a:off x="76200" y="1443464"/>
            <a:ext cx="8839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just">
              <a:buFont typeface="Wingdings" pitchFamily="2" charset="2"/>
              <a:buChar char="Ø"/>
            </a:pPr>
            <a:r>
              <a:rPr lang="en-US" sz="2400" dirty="0" smtClean="0">
                <a:solidFill>
                  <a:srgbClr val="073E87"/>
                </a:solidFill>
              </a:rPr>
              <a:t>A </a:t>
            </a:r>
            <a:r>
              <a:rPr lang="en-US" sz="2400" dirty="0">
                <a:solidFill>
                  <a:srgbClr val="073E87"/>
                </a:solidFill>
              </a:rPr>
              <a:t>segment of an algorithm that applies the previously defined operations on a queue Q. </a:t>
            </a:r>
          </a:p>
        </p:txBody>
      </p:sp>
      <p:pic>
        <p:nvPicPr>
          <p:cNvPr id="167629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3061050"/>
            <a:ext cx="527367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62400" y="297359"/>
            <a:ext cx="2819400" cy="769441"/>
          </a:xfrm>
          <a:prstGeom prst="rect">
            <a:avLst/>
          </a:prstGeom>
        </p:spPr>
        <p:txBody>
          <a:bodyPr wrap="square">
            <a:spAutoFit/>
          </a:bodyPr>
          <a:lstStyle/>
          <a:p>
            <a:r>
              <a:rPr lang="en-US" sz="4400" dirty="0" smtClean="0">
                <a:solidFill>
                  <a:prstClr val="white"/>
                </a:solidFill>
              </a:rPr>
              <a:t>Example</a:t>
            </a:r>
            <a:endParaRPr lang="en-US" sz="4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469831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dirty="0" smtClean="0"/>
              <a:t>Implementing a Queue</a:t>
            </a:r>
          </a:p>
        </p:txBody>
      </p:sp>
      <p:sp>
        <p:nvSpPr>
          <p:cNvPr id="31749" name="Rectangle 3"/>
          <p:cNvSpPr>
            <a:spLocks noGrp="1" noChangeArrowheads="1"/>
          </p:cNvSpPr>
          <p:nvPr>
            <p:ph type="body" idx="1"/>
          </p:nvPr>
        </p:nvSpPr>
        <p:spPr>
          <a:xfrm>
            <a:off x="228600" y="2438400"/>
            <a:ext cx="8703733" cy="1219200"/>
          </a:xfrm>
        </p:spPr>
        <p:txBody>
          <a:bodyPr>
            <a:normAutofit lnSpcReduction="10000"/>
          </a:bodyPr>
          <a:lstStyle/>
          <a:p>
            <a:pPr>
              <a:buFont typeface="Wingdings" pitchFamily="2" charset="2"/>
              <a:buChar char="Ø"/>
            </a:pPr>
            <a:r>
              <a:rPr lang="en-US" dirty="0" smtClean="0"/>
              <a:t>Just like a stack, we can implement a queue in two ways:</a:t>
            </a:r>
          </a:p>
          <a:p>
            <a:pPr lvl="1">
              <a:buFont typeface="Wingdings" pitchFamily="2" charset="2"/>
              <a:buChar char="§"/>
            </a:pPr>
            <a:r>
              <a:rPr lang="en-US" dirty="0" smtClean="0"/>
              <a:t>Using an array</a:t>
            </a:r>
          </a:p>
          <a:p>
            <a:pPr lvl="1">
              <a:buFont typeface="Wingdings" pitchFamily="2" charset="2"/>
              <a:buChar char="§"/>
            </a:pPr>
            <a:r>
              <a:rPr lang="en-US" dirty="0" smtClean="0"/>
              <a:t>Using a linked list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360930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Implementing a Queue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661" y="2514600"/>
            <a:ext cx="89217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992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en-US" smtClean="0"/>
              <a:t>Implementing a Queue</a:t>
            </a:r>
          </a:p>
        </p:txBody>
      </p:sp>
      <p:sp>
        <p:nvSpPr>
          <p:cNvPr id="32773" name="Rectangle 3"/>
          <p:cNvSpPr>
            <a:spLocks noGrp="1" noChangeArrowheads="1"/>
          </p:cNvSpPr>
          <p:nvPr>
            <p:ph type="body" idx="1"/>
          </p:nvPr>
        </p:nvSpPr>
        <p:spPr>
          <a:xfrm>
            <a:off x="304800" y="2438400"/>
            <a:ext cx="8610600" cy="1676400"/>
          </a:xfrm>
        </p:spPr>
        <p:txBody>
          <a:bodyPr/>
          <a:lstStyle/>
          <a:p>
            <a:pPr>
              <a:buFont typeface="Wingdings" pitchFamily="2" charset="2"/>
              <a:buChar char="Ø"/>
            </a:pPr>
            <a:r>
              <a:rPr lang="en-US" dirty="0" smtClean="0"/>
              <a:t>Using an array to implement a queue is significantly harder than using an array to implement a stack.  Why?</a:t>
            </a:r>
          </a:p>
          <a:p>
            <a:pPr lvl="1">
              <a:buFont typeface="Wingdings" pitchFamily="2" charset="2"/>
              <a:buChar char="§"/>
            </a:pPr>
            <a:r>
              <a:rPr lang="en-US" dirty="0" smtClean="0"/>
              <a:t>Unlike a stack, where we add and remove at the same end, in a queue we add to one end and remove from the other.</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775143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
            <a:ext cx="8915400" cy="769441"/>
          </a:xfrm>
          <a:prstGeom prst="rect">
            <a:avLst/>
          </a:prstGeom>
        </p:spPr>
        <p:txBody>
          <a:bodyPr wrap="square">
            <a:spAutoFit/>
          </a:bodyPr>
          <a:lstStyle/>
          <a:p>
            <a:r>
              <a:rPr lang="en-US" sz="4400" dirty="0" smtClean="0">
                <a:solidFill>
                  <a:prstClr val="white"/>
                </a:solidFill>
              </a:rPr>
              <a:t>Example(Array Implementation)</a:t>
            </a:r>
            <a:endParaRPr lang="en-US" sz="4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600200"/>
            <a:ext cx="4191490" cy="4934383"/>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752600"/>
            <a:ext cx="3810000" cy="2848373"/>
          </a:xfrm>
          <a:prstGeom prst="rect">
            <a:avLst/>
          </a:prstGeom>
        </p:spPr>
      </p:pic>
    </p:spTree>
    <p:extLst>
      <p:ext uri="{BB962C8B-B14F-4D97-AF65-F5344CB8AC3E}">
        <p14:creationId xmlns:p14="http://schemas.microsoft.com/office/powerpoint/2010/main" val="174997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228600" y="304800"/>
            <a:ext cx="8686800" cy="990600"/>
          </a:xfrm>
        </p:spPr>
        <p:txBody>
          <a:bodyPr>
            <a:normAutofit fontScale="90000"/>
          </a:bodyPr>
          <a:lstStyle/>
          <a:p>
            <a:pPr eaLnBrk="1" hangingPunct="1"/>
            <a:r>
              <a:rPr lang="en-US" sz="4000" dirty="0" smtClean="0"/>
              <a:t>Implementation </a:t>
            </a:r>
            <a:br>
              <a:rPr lang="en-US" sz="4000" dirty="0" smtClean="0"/>
            </a:br>
            <a:r>
              <a:rPr lang="en-US" sz="4000" dirty="0" smtClean="0"/>
              <a:t>Array-based Queue</a:t>
            </a:r>
          </a:p>
        </p:txBody>
      </p:sp>
      <p:sp>
        <p:nvSpPr>
          <p:cNvPr id="37893" name="Rectangle 3"/>
          <p:cNvSpPr>
            <a:spLocks noGrp="1" noChangeArrowheads="1"/>
          </p:cNvSpPr>
          <p:nvPr>
            <p:ph type="body" sz="half" idx="4294967295"/>
          </p:nvPr>
        </p:nvSpPr>
        <p:spPr>
          <a:xfrm>
            <a:off x="228600" y="2362200"/>
            <a:ext cx="8686800" cy="1905000"/>
          </a:xfrm>
          <a:prstGeom prst="rect">
            <a:avLst/>
          </a:prstGeom>
        </p:spPr>
        <p:txBody>
          <a:bodyPr/>
          <a:lstStyle/>
          <a:p>
            <a:pPr eaLnBrk="1" hangingPunct="1">
              <a:lnSpc>
                <a:spcPct val="90000"/>
              </a:lnSpc>
              <a:buFont typeface="Wingdings" pitchFamily="2" charset="2"/>
              <a:buChar char="Ø"/>
            </a:pPr>
            <a:r>
              <a:rPr lang="en-US" sz="2400" dirty="0" smtClean="0"/>
              <a:t>Use an array of size </a:t>
            </a:r>
            <a:r>
              <a:rPr lang="en-US" sz="2400" b="1" i="1" dirty="0" smtClean="0">
                <a:latin typeface="Times New Roman" pitchFamily="18" charset="0"/>
              </a:rPr>
              <a:t>N</a:t>
            </a:r>
            <a:r>
              <a:rPr lang="en-US" sz="2400" dirty="0" smtClean="0"/>
              <a:t> in a circular fashion</a:t>
            </a:r>
          </a:p>
          <a:p>
            <a:pPr eaLnBrk="1" hangingPunct="1">
              <a:lnSpc>
                <a:spcPct val="90000"/>
              </a:lnSpc>
              <a:buFont typeface="Wingdings" pitchFamily="2" charset="2"/>
              <a:buChar char="Ø"/>
            </a:pPr>
            <a:r>
              <a:rPr lang="en-US" sz="2400" dirty="0" smtClean="0"/>
              <a:t>Two variables keep track of the front and rear</a:t>
            </a:r>
          </a:p>
          <a:p>
            <a:pPr lvl="1" eaLnBrk="1" hangingPunct="1">
              <a:lnSpc>
                <a:spcPct val="90000"/>
              </a:lnSpc>
              <a:buFont typeface="Wingdings" pitchFamily="2" charset="2"/>
              <a:buChar char="§"/>
            </a:pPr>
            <a:r>
              <a:rPr lang="en-US" sz="2000" b="1" i="1" dirty="0" smtClean="0">
                <a:latin typeface="Times New Roman" pitchFamily="18" charset="0"/>
              </a:rPr>
              <a:t>f</a:t>
            </a:r>
            <a:r>
              <a:rPr lang="en-US" sz="2000" dirty="0" smtClean="0"/>
              <a:t> 	index of the front element</a:t>
            </a:r>
          </a:p>
          <a:p>
            <a:pPr lvl="1" eaLnBrk="1" hangingPunct="1">
              <a:lnSpc>
                <a:spcPct val="90000"/>
              </a:lnSpc>
              <a:buFont typeface="Wingdings" pitchFamily="2" charset="2"/>
              <a:buChar char="§"/>
            </a:pPr>
            <a:r>
              <a:rPr lang="en-US" sz="2000" b="1" i="1" dirty="0" smtClean="0">
                <a:latin typeface="Times New Roman" pitchFamily="18" charset="0"/>
              </a:rPr>
              <a:t>r</a:t>
            </a:r>
            <a:r>
              <a:rPr lang="en-US" sz="2000" dirty="0" smtClean="0"/>
              <a:t>	index immediately past the rear element</a:t>
            </a:r>
          </a:p>
          <a:p>
            <a:pPr eaLnBrk="1" hangingPunct="1">
              <a:lnSpc>
                <a:spcPct val="90000"/>
              </a:lnSpc>
              <a:buFont typeface="Wingdings" pitchFamily="2" charset="2"/>
              <a:buChar char="Ø"/>
            </a:pPr>
            <a:r>
              <a:rPr lang="en-US" sz="2400" dirty="0" smtClean="0"/>
              <a:t>Array location </a:t>
            </a:r>
            <a:r>
              <a:rPr lang="en-US" sz="2400" b="1" i="1" dirty="0" smtClean="0">
                <a:latin typeface="Times New Roman" pitchFamily="18" charset="0"/>
              </a:rPr>
              <a:t>r</a:t>
            </a:r>
            <a:r>
              <a:rPr lang="en-US" sz="2400" dirty="0" smtClean="0"/>
              <a:t> is kept empty</a:t>
            </a:r>
          </a:p>
        </p:txBody>
      </p:sp>
      <p:grpSp>
        <p:nvGrpSpPr>
          <p:cNvPr id="37894" name="Group 4"/>
          <p:cNvGrpSpPr>
            <a:grpSpLocks/>
          </p:cNvGrpSpPr>
          <p:nvPr/>
        </p:nvGrpSpPr>
        <p:grpSpPr bwMode="auto">
          <a:xfrm>
            <a:off x="1524000" y="5570538"/>
            <a:ext cx="5638800" cy="754062"/>
            <a:chOff x="960" y="2597"/>
            <a:chExt cx="3552" cy="475"/>
          </a:xfrm>
        </p:grpSpPr>
        <p:sp>
          <p:nvSpPr>
            <p:cNvPr id="37921" name="Rectangle 5"/>
            <p:cNvSpPr>
              <a:spLocks noChangeArrowheads="1"/>
            </p:cNvSpPr>
            <p:nvPr/>
          </p:nvSpPr>
          <p:spPr bwMode="auto">
            <a:xfrm>
              <a:off x="960" y="2597"/>
              <a:ext cx="18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0"/>
                </a:spcBef>
                <a:buFontTx/>
                <a:buNone/>
              </a:pPr>
              <a:r>
                <a:rPr lang="en-US" sz="2400" b="1" i="1">
                  <a:solidFill>
                    <a:schemeClr val="accent2"/>
                  </a:solidFill>
                  <a:latin typeface="Times New Roman" pitchFamily="18" charset="0"/>
                </a:rPr>
                <a:t>Q</a:t>
              </a:r>
              <a:endParaRPr lang="en-US" sz="2400" b="1">
                <a:solidFill>
                  <a:schemeClr val="accent2"/>
                </a:solidFill>
                <a:latin typeface="Tahoma" pitchFamily="34" charset="0"/>
              </a:endParaRPr>
            </a:p>
          </p:txBody>
        </p:sp>
        <p:sp>
          <p:nvSpPr>
            <p:cNvPr id="37922" name="Rectangle 6"/>
            <p:cNvSpPr>
              <a:spLocks noChangeArrowheads="1"/>
            </p:cNvSpPr>
            <p:nvPr/>
          </p:nvSpPr>
          <p:spPr bwMode="auto">
            <a:xfrm>
              <a:off x="1296" y="284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FontTx/>
                <a:buNone/>
              </a:pPr>
              <a:r>
                <a:rPr lang="en-US" sz="2400">
                  <a:solidFill>
                    <a:schemeClr val="accent2"/>
                  </a:solidFill>
                  <a:latin typeface="Times New Roman" pitchFamily="18" charset="0"/>
                </a:rPr>
                <a:t>0</a:t>
              </a:r>
              <a:endParaRPr lang="en-US" sz="2400">
                <a:solidFill>
                  <a:schemeClr val="accent2"/>
                </a:solidFill>
                <a:latin typeface="Tahoma" pitchFamily="34" charset="0"/>
              </a:endParaRPr>
            </a:p>
          </p:txBody>
        </p:sp>
        <p:sp>
          <p:nvSpPr>
            <p:cNvPr id="37923" name="Rectangle 7"/>
            <p:cNvSpPr>
              <a:spLocks noChangeArrowheads="1"/>
            </p:cNvSpPr>
            <p:nvPr/>
          </p:nvSpPr>
          <p:spPr bwMode="auto">
            <a:xfrm>
              <a:off x="1488" y="284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FontTx/>
                <a:buNone/>
              </a:pPr>
              <a:r>
                <a:rPr lang="en-US" sz="2400">
                  <a:solidFill>
                    <a:schemeClr val="accent2"/>
                  </a:solidFill>
                  <a:latin typeface="Times New Roman" pitchFamily="18" charset="0"/>
                </a:rPr>
                <a:t>1</a:t>
              </a:r>
              <a:endParaRPr lang="en-US" sz="2400">
                <a:solidFill>
                  <a:schemeClr val="accent2"/>
                </a:solidFill>
                <a:latin typeface="Tahoma" pitchFamily="34" charset="0"/>
              </a:endParaRPr>
            </a:p>
          </p:txBody>
        </p:sp>
        <p:sp>
          <p:nvSpPr>
            <p:cNvPr id="37924" name="Rectangle 8"/>
            <p:cNvSpPr>
              <a:spLocks noChangeArrowheads="1"/>
            </p:cNvSpPr>
            <p:nvPr/>
          </p:nvSpPr>
          <p:spPr bwMode="auto">
            <a:xfrm>
              <a:off x="1680" y="284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FontTx/>
                <a:buNone/>
              </a:pPr>
              <a:r>
                <a:rPr lang="en-US" sz="2400">
                  <a:solidFill>
                    <a:schemeClr val="accent2"/>
                  </a:solidFill>
                  <a:latin typeface="Times New Roman" pitchFamily="18" charset="0"/>
                </a:rPr>
                <a:t>2</a:t>
              </a:r>
              <a:endParaRPr lang="en-US" sz="2400">
                <a:solidFill>
                  <a:schemeClr val="accent2"/>
                </a:solidFill>
                <a:latin typeface="Tahoma" pitchFamily="34" charset="0"/>
              </a:endParaRPr>
            </a:p>
          </p:txBody>
        </p:sp>
        <p:sp>
          <p:nvSpPr>
            <p:cNvPr id="37925" name="Rectangle 9"/>
            <p:cNvSpPr>
              <a:spLocks noChangeArrowheads="1"/>
            </p:cNvSpPr>
            <p:nvPr/>
          </p:nvSpPr>
          <p:spPr bwMode="auto">
            <a:xfrm>
              <a:off x="3936" y="2842"/>
              <a:ext cx="1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0"/>
                </a:spcBef>
                <a:buFontTx/>
                <a:buNone/>
              </a:pPr>
              <a:r>
                <a:rPr lang="en-US" sz="2400" b="1" i="1">
                  <a:solidFill>
                    <a:schemeClr val="accent2"/>
                  </a:solidFill>
                  <a:latin typeface="Times New Roman" pitchFamily="18" charset="0"/>
                </a:rPr>
                <a:t>r</a:t>
              </a:r>
              <a:endParaRPr lang="en-US" sz="2400" b="1">
                <a:solidFill>
                  <a:schemeClr val="accent2"/>
                </a:solidFill>
                <a:latin typeface="Tahoma" pitchFamily="34" charset="0"/>
              </a:endParaRPr>
            </a:p>
          </p:txBody>
        </p:sp>
        <p:sp>
          <p:nvSpPr>
            <p:cNvPr id="37926" name="Rectangle 10"/>
            <p:cNvSpPr>
              <a:spLocks noChangeArrowheads="1"/>
            </p:cNvSpPr>
            <p:nvPr/>
          </p:nvSpPr>
          <p:spPr bwMode="auto">
            <a:xfrm>
              <a:off x="2016" y="2842"/>
              <a:ext cx="1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0"/>
                </a:spcBef>
                <a:buFontTx/>
                <a:buNone/>
              </a:pPr>
              <a:r>
                <a:rPr lang="en-US" sz="2400" b="1" i="1">
                  <a:solidFill>
                    <a:schemeClr val="accent2"/>
                  </a:solidFill>
                  <a:latin typeface="Times New Roman" pitchFamily="18" charset="0"/>
                </a:rPr>
                <a:t>f</a:t>
              </a:r>
              <a:endParaRPr lang="en-US" sz="2400" b="1">
                <a:solidFill>
                  <a:schemeClr val="accent2"/>
                </a:solidFill>
                <a:latin typeface="Tahoma" pitchFamily="34" charset="0"/>
              </a:endParaRPr>
            </a:p>
          </p:txBody>
        </p:sp>
        <p:sp>
          <p:nvSpPr>
            <p:cNvPr id="37927" name="Rectangle 11"/>
            <p:cNvSpPr>
              <a:spLocks noChangeArrowheads="1"/>
            </p:cNvSpPr>
            <p:nvPr/>
          </p:nvSpPr>
          <p:spPr bwMode="auto">
            <a:xfrm>
              <a:off x="1248" y="2645"/>
              <a:ext cx="192" cy="192"/>
            </a:xfrm>
            <a:prstGeom prst="rect">
              <a:avLst/>
            </a:prstGeom>
            <a:solidFill>
              <a:schemeClr val="bg1"/>
            </a:solidFill>
            <a:ln w="38100">
              <a:solidFill>
                <a:schemeClr val="tx1"/>
              </a:solidFill>
              <a:miter lim="800000"/>
              <a:headEnd/>
              <a:tailEnd/>
            </a:ln>
          </p:spPr>
          <p:txBody>
            <a:bodyPr wrap="none" anchor="ctr"/>
            <a:lstStyle/>
            <a:p>
              <a:pPr algn="ctr">
                <a:spcBef>
                  <a:spcPct val="0"/>
                </a:spcBef>
                <a:buFontTx/>
                <a:buNone/>
              </a:pPr>
              <a:endParaRPr lang="en-US" sz="2400">
                <a:latin typeface="Tahoma" pitchFamily="34" charset="0"/>
              </a:endParaRPr>
            </a:p>
          </p:txBody>
        </p:sp>
        <p:sp>
          <p:nvSpPr>
            <p:cNvPr id="37928" name="Rectangle 12"/>
            <p:cNvSpPr>
              <a:spLocks noChangeArrowheads="1"/>
            </p:cNvSpPr>
            <p:nvPr/>
          </p:nvSpPr>
          <p:spPr bwMode="auto">
            <a:xfrm>
              <a:off x="1440" y="2645"/>
              <a:ext cx="192" cy="192"/>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37929" name="Rectangle 13"/>
            <p:cNvSpPr>
              <a:spLocks noChangeArrowheads="1"/>
            </p:cNvSpPr>
            <p:nvPr/>
          </p:nvSpPr>
          <p:spPr bwMode="auto">
            <a:xfrm>
              <a:off x="1632" y="2645"/>
              <a:ext cx="192" cy="192"/>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37930" name="Rectangle 14"/>
            <p:cNvSpPr>
              <a:spLocks noChangeArrowheads="1"/>
            </p:cNvSpPr>
            <p:nvPr/>
          </p:nvSpPr>
          <p:spPr bwMode="auto">
            <a:xfrm>
              <a:off x="1824" y="2645"/>
              <a:ext cx="192" cy="192"/>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37931" name="Rectangle 15"/>
            <p:cNvSpPr>
              <a:spLocks noChangeArrowheads="1"/>
            </p:cNvSpPr>
            <p:nvPr/>
          </p:nvSpPr>
          <p:spPr bwMode="auto">
            <a:xfrm>
              <a:off x="2016" y="2645"/>
              <a:ext cx="192" cy="192"/>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7932" name="Rectangle 16"/>
            <p:cNvSpPr>
              <a:spLocks noChangeArrowheads="1"/>
            </p:cNvSpPr>
            <p:nvPr/>
          </p:nvSpPr>
          <p:spPr bwMode="auto">
            <a:xfrm>
              <a:off x="2208" y="2645"/>
              <a:ext cx="192" cy="192"/>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7933" name="Rectangle 17"/>
            <p:cNvSpPr>
              <a:spLocks noChangeArrowheads="1"/>
            </p:cNvSpPr>
            <p:nvPr/>
          </p:nvSpPr>
          <p:spPr bwMode="auto">
            <a:xfrm>
              <a:off x="2400" y="2645"/>
              <a:ext cx="192" cy="192"/>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7934" name="Rectangle 18"/>
            <p:cNvSpPr>
              <a:spLocks noChangeArrowheads="1"/>
            </p:cNvSpPr>
            <p:nvPr/>
          </p:nvSpPr>
          <p:spPr bwMode="auto">
            <a:xfrm>
              <a:off x="2592" y="2645"/>
              <a:ext cx="192" cy="192"/>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7935" name="Rectangle 19"/>
            <p:cNvSpPr>
              <a:spLocks noChangeArrowheads="1"/>
            </p:cNvSpPr>
            <p:nvPr/>
          </p:nvSpPr>
          <p:spPr bwMode="auto">
            <a:xfrm>
              <a:off x="2784" y="2645"/>
              <a:ext cx="192" cy="192"/>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7936" name="Rectangle 20"/>
            <p:cNvSpPr>
              <a:spLocks noChangeArrowheads="1"/>
            </p:cNvSpPr>
            <p:nvPr/>
          </p:nvSpPr>
          <p:spPr bwMode="auto">
            <a:xfrm>
              <a:off x="2976" y="2645"/>
              <a:ext cx="192" cy="192"/>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7937" name="Rectangle 21"/>
            <p:cNvSpPr>
              <a:spLocks noChangeArrowheads="1"/>
            </p:cNvSpPr>
            <p:nvPr/>
          </p:nvSpPr>
          <p:spPr bwMode="auto">
            <a:xfrm>
              <a:off x="3168" y="2645"/>
              <a:ext cx="192" cy="192"/>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7938" name="Rectangle 22"/>
            <p:cNvSpPr>
              <a:spLocks noChangeArrowheads="1"/>
            </p:cNvSpPr>
            <p:nvPr/>
          </p:nvSpPr>
          <p:spPr bwMode="auto">
            <a:xfrm>
              <a:off x="3360" y="2645"/>
              <a:ext cx="192" cy="192"/>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7939" name="Rectangle 23"/>
            <p:cNvSpPr>
              <a:spLocks noChangeArrowheads="1"/>
            </p:cNvSpPr>
            <p:nvPr/>
          </p:nvSpPr>
          <p:spPr bwMode="auto">
            <a:xfrm>
              <a:off x="3552" y="2645"/>
              <a:ext cx="192" cy="192"/>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7940" name="Rectangle 24"/>
            <p:cNvSpPr>
              <a:spLocks noChangeArrowheads="1"/>
            </p:cNvSpPr>
            <p:nvPr/>
          </p:nvSpPr>
          <p:spPr bwMode="auto">
            <a:xfrm>
              <a:off x="3744" y="2645"/>
              <a:ext cx="192" cy="192"/>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7941" name="Rectangle 25"/>
            <p:cNvSpPr>
              <a:spLocks noChangeArrowheads="1"/>
            </p:cNvSpPr>
            <p:nvPr/>
          </p:nvSpPr>
          <p:spPr bwMode="auto">
            <a:xfrm>
              <a:off x="3936" y="2645"/>
              <a:ext cx="192" cy="192"/>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37942" name="Rectangle 26"/>
            <p:cNvSpPr>
              <a:spLocks noChangeArrowheads="1"/>
            </p:cNvSpPr>
            <p:nvPr/>
          </p:nvSpPr>
          <p:spPr bwMode="auto">
            <a:xfrm>
              <a:off x="4128" y="2645"/>
              <a:ext cx="192" cy="192"/>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37943" name="Rectangle 27"/>
            <p:cNvSpPr>
              <a:spLocks noChangeArrowheads="1"/>
            </p:cNvSpPr>
            <p:nvPr/>
          </p:nvSpPr>
          <p:spPr bwMode="auto">
            <a:xfrm>
              <a:off x="4320" y="2645"/>
              <a:ext cx="192" cy="192"/>
            </a:xfrm>
            <a:prstGeom prst="rect">
              <a:avLst/>
            </a:prstGeom>
            <a:solidFill>
              <a:schemeClr val="bg1"/>
            </a:solidFill>
            <a:ln w="38100">
              <a:solidFill>
                <a:schemeClr val="tx1"/>
              </a:solidFill>
              <a:miter lim="800000"/>
              <a:headEnd/>
              <a:tailEnd/>
            </a:ln>
          </p:spPr>
          <p:txBody>
            <a:bodyPr wrap="none" anchor="ctr"/>
            <a:lstStyle/>
            <a:p>
              <a:endParaRPr lang="en-US"/>
            </a:p>
          </p:txBody>
        </p:sp>
      </p:grpSp>
      <p:sp>
        <p:nvSpPr>
          <p:cNvPr id="37895" name="Text Box 28"/>
          <p:cNvSpPr txBox="1">
            <a:spLocks noChangeArrowheads="1"/>
          </p:cNvSpPr>
          <p:nvPr/>
        </p:nvSpPr>
        <p:spPr bwMode="auto">
          <a:xfrm>
            <a:off x="2860675" y="5113338"/>
            <a:ext cx="2967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pitchFamily="34"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pitchFamily="34"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pitchFamily="34"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pitchFamily="34" charset="0"/>
              </a:defRPr>
            </a:lvl9pPr>
          </a:lstStyle>
          <a:p>
            <a:pPr algn="ctr" eaLnBrk="1" hangingPunct="1">
              <a:spcBef>
                <a:spcPct val="0"/>
              </a:spcBef>
              <a:buFontTx/>
              <a:buNone/>
            </a:pPr>
            <a:r>
              <a:rPr lang="en-US" sz="2400" dirty="0">
                <a:latin typeface="Tahoma" pitchFamily="34" charset="0"/>
              </a:rPr>
              <a:t>normal configuration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200669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Slide Number Placeholder 4"/>
          <p:cNvSpPr>
            <a:spLocks noGrp="1"/>
          </p:cNvSpPr>
          <p:nvPr>
            <p:ph type="sldNum" sz="quarter" idx="10"/>
          </p:nvPr>
        </p:nvSpPr>
        <p:spPr/>
        <p:txBody>
          <a:bodyPr/>
          <a:lstStyle/>
          <a:p>
            <a:fld id="{98ACC317-F67F-4E38-8438-443312FDDB50}" type="slidenum">
              <a:rPr lang="en-US"/>
              <a:pPr/>
              <a:t>17</a:t>
            </a:fld>
            <a:endParaRPr lang="en-US"/>
          </a:p>
        </p:txBody>
      </p:sp>
      <p:sp>
        <p:nvSpPr>
          <p:cNvPr id="20482" name="Rectangle 2"/>
          <p:cNvSpPr>
            <a:spLocks noGrp="1" noChangeArrowheads="1"/>
          </p:cNvSpPr>
          <p:nvPr>
            <p:ph type="title"/>
          </p:nvPr>
        </p:nvSpPr>
        <p:spPr/>
        <p:txBody>
          <a:bodyPr/>
          <a:lstStyle/>
          <a:p>
            <a:r>
              <a:rPr lang="en-US" dirty="0"/>
              <a:t>Array implementation of queues</a:t>
            </a:r>
          </a:p>
        </p:txBody>
      </p:sp>
      <p:sp>
        <p:nvSpPr>
          <p:cNvPr id="20529" name="Rectangle 49"/>
          <p:cNvSpPr>
            <a:spLocks noGrp="1" noChangeArrowheads="1"/>
          </p:cNvSpPr>
          <p:nvPr>
            <p:ph type="body" sz="half" idx="4294967295"/>
          </p:nvPr>
        </p:nvSpPr>
        <p:spPr>
          <a:xfrm>
            <a:off x="685800" y="5334000"/>
            <a:ext cx="8305800" cy="838200"/>
          </a:xfrm>
          <a:prstGeom prst="rect">
            <a:avLst/>
          </a:prstGeom>
        </p:spPr>
        <p:txBody>
          <a:bodyPr/>
          <a:lstStyle/>
          <a:p>
            <a:pPr>
              <a:lnSpc>
                <a:spcPct val="90000"/>
              </a:lnSpc>
              <a:buFont typeface="Wingdings" pitchFamily="2" charset="2"/>
              <a:buChar char="Ø"/>
            </a:pPr>
            <a:r>
              <a:rPr lang="en-US" sz="2400" b="1" dirty="0"/>
              <a:t>To insert:</a:t>
            </a:r>
            <a:r>
              <a:rPr lang="en-US" sz="2400" dirty="0"/>
              <a:t> put new element in  location</a:t>
            </a:r>
            <a:r>
              <a:rPr lang="en-US" sz="2400" dirty="0">
                <a:solidFill>
                  <a:schemeClr val="accent2"/>
                </a:solidFill>
              </a:rPr>
              <a:t> </a:t>
            </a:r>
            <a:r>
              <a:rPr lang="en-US" sz="2000" dirty="0">
                <a:solidFill>
                  <a:schemeClr val="accent2"/>
                </a:solidFill>
                <a:latin typeface="Verdana" pitchFamily="34" charset="0"/>
              </a:rPr>
              <a:t>4</a:t>
            </a:r>
            <a:r>
              <a:rPr lang="en-US" sz="2400" dirty="0"/>
              <a:t>, and set </a:t>
            </a:r>
            <a:r>
              <a:rPr lang="en-US" sz="2400" dirty="0">
                <a:solidFill>
                  <a:schemeClr val="accent2"/>
                </a:solidFill>
              </a:rPr>
              <a:t>rear</a:t>
            </a:r>
            <a:r>
              <a:rPr lang="en-US" sz="2400" dirty="0"/>
              <a:t> to </a:t>
            </a:r>
            <a:r>
              <a:rPr lang="en-US" sz="2400" dirty="0">
                <a:solidFill>
                  <a:schemeClr val="accent2"/>
                </a:solidFill>
              </a:rPr>
              <a:t>4</a:t>
            </a:r>
          </a:p>
          <a:p>
            <a:pPr>
              <a:lnSpc>
                <a:spcPct val="90000"/>
              </a:lnSpc>
              <a:buFont typeface="Wingdings" pitchFamily="2" charset="2"/>
              <a:buChar char="Ø"/>
            </a:pPr>
            <a:r>
              <a:rPr lang="en-US" sz="2400" b="1" dirty="0"/>
              <a:t>To delete:</a:t>
            </a:r>
            <a:r>
              <a:rPr lang="en-US" sz="2400" dirty="0"/>
              <a:t> take element from location </a:t>
            </a:r>
            <a:r>
              <a:rPr lang="en-US" sz="2400" dirty="0">
                <a:solidFill>
                  <a:schemeClr val="accent2"/>
                </a:solidFill>
              </a:rPr>
              <a:t>0</a:t>
            </a:r>
            <a:r>
              <a:rPr lang="en-US" sz="2400" dirty="0"/>
              <a:t>, and set </a:t>
            </a:r>
            <a:r>
              <a:rPr lang="en-US" sz="2400" dirty="0">
                <a:solidFill>
                  <a:schemeClr val="accent2"/>
                </a:solidFill>
              </a:rPr>
              <a:t>front</a:t>
            </a:r>
            <a:r>
              <a:rPr lang="en-US" sz="2400" dirty="0"/>
              <a:t> to </a:t>
            </a:r>
            <a:r>
              <a:rPr lang="en-US" sz="2400" dirty="0">
                <a:solidFill>
                  <a:schemeClr val="accent2"/>
                </a:solidFill>
              </a:rPr>
              <a:t>1</a:t>
            </a:r>
            <a:r>
              <a:rPr lang="en-US" sz="2400" dirty="0"/>
              <a:t> </a:t>
            </a:r>
          </a:p>
        </p:txBody>
      </p:sp>
      <p:grpSp>
        <p:nvGrpSpPr>
          <p:cNvPr id="20556" name="Group 76"/>
          <p:cNvGrpSpPr>
            <a:grpSpLocks/>
          </p:cNvGrpSpPr>
          <p:nvPr/>
        </p:nvGrpSpPr>
        <p:grpSpPr bwMode="auto">
          <a:xfrm>
            <a:off x="609600" y="3352800"/>
            <a:ext cx="7391400" cy="990600"/>
            <a:chOff x="384" y="2112"/>
            <a:chExt cx="4656" cy="624"/>
          </a:xfrm>
        </p:grpSpPr>
        <p:grpSp>
          <p:nvGrpSpPr>
            <p:cNvPr id="20555" name="Group 75"/>
            <p:cNvGrpSpPr>
              <a:grpSpLocks/>
            </p:cNvGrpSpPr>
            <p:nvPr/>
          </p:nvGrpSpPr>
          <p:grpSpPr bwMode="auto">
            <a:xfrm>
              <a:off x="1549" y="2112"/>
              <a:ext cx="3491" cy="624"/>
              <a:chOff x="1549" y="2112"/>
              <a:chExt cx="3491" cy="624"/>
            </a:xfrm>
          </p:grpSpPr>
          <p:sp>
            <p:nvSpPr>
              <p:cNvPr id="20534" name="Rectangle 54"/>
              <p:cNvSpPr>
                <a:spLocks noChangeArrowheads="1"/>
              </p:cNvSpPr>
              <p:nvPr/>
            </p:nvSpPr>
            <p:spPr bwMode="auto">
              <a:xfrm>
                <a:off x="1549" y="2352"/>
                <a:ext cx="431"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17</a:t>
                </a:r>
              </a:p>
            </p:txBody>
          </p:sp>
          <p:sp>
            <p:nvSpPr>
              <p:cNvPr id="20535" name="Rectangle 55"/>
              <p:cNvSpPr>
                <a:spLocks noChangeArrowheads="1"/>
              </p:cNvSpPr>
              <p:nvPr/>
            </p:nvSpPr>
            <p:spPr bwMode="auto">
              <a:xfrm>
                <a:off x="1981" y="2352"/>
                <a:ext cx="431"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23</a:t>
                </a:r>
              </a:p>
            </p:txBody>
          </p:sp>
          <p:sp>
            <p:nvSpPr>
              <p:cNvPr id="20536" name="Rectangle 56"/>
              <p:cNvSpPr>
                <a:spLocks noChangeArrowheads="1"/>
              </p:cNvSpPr>
              <p:nvPr/>
            </p:nvSpPr>
            <p:spPr bwMode="auto">
              <a:xfrm>
                <a:off x="2413" y="2352"/>
                <a:ext cx="431"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97</a:t>
                </a:r>
              </a:p>
            </p:txBody>
          </p:sp>
          <p:sp>
            <p:nvSpPr>
              <p:cNvPr id="20537" name="Rectangle 57"/>
              <p:cNvSpPr>
                <a:spLocks noChangeArrowheads="1"/>
              </p:cNvSpPr>
              <p:nvPr/>
            </p:nvSpPr>
            <p:spPr bwMode="auto">
              <a:xfrm>
                <a:off x="2845" y="2352"/>
                <a:ext cx="431"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44</a:t>
                </a:r>
              </a:p>
            </p:txBody>
          </p:sp>
          <p:sp>
            <p:nvSpPr>
              <p:cNvPr id="20538" name="Rectangle 58"/>
              <p:cNvSpPr>
                <a:spLocks noChangeArrowheads="1"/>
              </p:cNvSpPr>
              <p:nvPr/>
            </p:nvSpPr>
            <p:spPr bwMode="auto">
              <a:xfrm>
                <a:off x="3277" y="2352"/>
                <a:ext cx="431"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9" name="Rectangle 59"/>
              <p:cNvSpPr>
                <a:spLocks noChangeArrowheads="1"/>
              </p:cNvSpPr>
              <p:nvPr/>
            </p:nvSpPr>
            <p:spPr bwMode="auto">
              <a:xfrm>
                <a:off x="3709" y="2352"/>
                <a:ext cx="431"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0" name="Rectangle 60"/>
              <p:cNvSpPr>
                <a:spLocks noChangeArrowheads="1"/>
              </p:cNvSpPr>
              <p:nvPr/>
            </p:nvSpPr>
            <p:spPr bwMode="auto">
              <a:xfrm>
                <a:off x="4141" y="2352"/>
                <a:ext cx="431"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1" name="Rectangle 61"/>
              <p:cNvSpPr>
                <a:spLocks noChangeArrowheads="1"/>
              </p:cNvSpPr>
              <p:nvPr/>
            </p:nvSpPr>
            <p:spPr bwMode="auto">
              <a:xfrm>
                <a:off x="4573" y="2352"/>
                <a:ext cx="431"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4" name="Text Box 64"/>
              <p:cNvSpPr txBox="1">
                <a:spLocks noChangeArrowheads="1"/>
              </p:cNvSpPr>
              <p:nvPr/>
            </p:nvSpPr>
            <p:spPr bwMode="auto">
              <a:xfrm>
                <a:off x="1693" y="2112"/>
                <a:ext cx="3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Verdana" pitchFamily="34" charset="0"/>
                  </a:rPr>
                  <a:t>0      1      2      3      4      5      6     7</a:t>
                </a:r>
              </a:p>
            </p:txBody>
          </p:sp>
        </p:grpSp>
        <p:sp>
          <p:nvSpPr>
            <p:cNvPr id="20545" name="Text Box 65"/>
            <p:cNvSpPr txBox="1">
              <a:spLocks noChangeArrowheads="1"/>
            </p:cNvSpPr>
            <p:nvPr/>
          </p:nvSpPr>
          <p:spPr bwMode="auto">
            <a:xfrm>
              <a:off x="384" y="2352"/>
              <a:ext cx="11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latin typeface="Verdana" pitchFamily="34" charset="0"/>
                </a:rPr>
                <a:t>myQueue:</a:t>
              </a:r>
            </a:p>
          </p:txBody>
        </p:sp>
      </p:grpSp>
      <p:grpSp>
        <p:nvGrpSpPr>
          <p:cNvPr id="20547" name="Group 67"/>
          <p:cNvGrpSpPr>
            <a:grpSpLocks/>
          </p:cNvGrpSpPr>
          <p:nvPr/>
        </p:nvGrpSpPr>
        <p:grpSpPr bwMode="auto">
          <a:xfrm>
            <a:off x="4872038" y="4421188"/>
            <a:ext cx="2138362" cy="608012"/>
            <a:chOff x="2458" y="1489"/>
            <a:chExt cx="1347" cy="383"/>
          </a:xfrm>
        </p:grpSpPr>
        <p:sp>
          <p:nvSpPr>
            <p:cNvPr id="20548" name="Text Box 68"/>
            <p:cNvSpPr txBox="1">
              <a:spLocks noChangeArrowheads="1"/>
            </p:cNvSpPr>
            <p:nvPr/>
          </p:nvSpPr>
          <p:spPr bwMode="auto">
            <a:xfrm>
              <a:off x="2749" y="158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latin typeface="Verdana" pitchFamily="34" charset="0"/>
                </a:rPr>
                <a:t>rear = 3</a:t>
              </a:r>
            </a:p>
          </p:txBody>
        </p:sp>
        <p:sp>
          <p:nvSpPr>
            <p:cNvPr id="20549" name="Freeform 69"/>
            <p:cNvSpPr>
              <a:spLocks/>
            </p:cNvSpPr>
            <p:nvPr/>
          </p:nvSpPr>
          <p:spPr bwMode="auto">
            <a:xfrm>
              <a:off x="2458" y="1489"/>
              <a:ext cx="242" cy="242"/>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54" name="Group 74"/>
          <p:cNvGrpSpPr>
            <a:grpSpLocks/>
          </p:cNvGrpSpPr>
          <p:nvPr/>
        </p:nvGrpSpPr>
        <p:grpSpPr bwMode="auto">
          <a:xfrm>
            <a:off x="838200" y="4419600"/>
            <a:ext cx="1981200" cy="608013"/>
            <a:chOff x="1056" y="3025"/>
            <a:chExt cx="1248" cy="383"/>
          </a:xfrm>
        </p:grpSpPr>
        <p:sp>
          <p:nvSpPr>
            <p:cNvPr id="20551" name="Text Box 71"/>
            <p:cNvSpPr txBox="1">
              <a:spLocks noChangeArrowheads="1"/>
            </p:cNvSpPr>
            <p:nvPr/>
          </p:nvSpPr>
          <p:spPr bwMode="auto">
            <a:xfrm>
              <a:off x="1056" y="312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latin typeface="Verdana" pitchFamily="34" charset="0"/>
                </a:rPr>
                <a:t>front = 0</a:t>
              </a:r>
            </a:p>
          </p:txBody>
        </p:sp>
        <p:sp>
          <p:nvSpPr>
            <p:cNvPr id="20552" name="Freeform 72"/>
            <p:cNvSpPr>
              <a:spLocks/>
            </p:cNvSpPr>
            <p:nvPr/>
          </p:nvSpPr>
          <p:spPr bwMode="auto">
            <a:xfrm flipH="1">
              <a:off x="2062" y="3025"/>
              <a:ext cx="242" cy="242"/>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886328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56"/>
                                        </p:tgtEl>
                                        <p:attrNameLst>
                                          <p:attrName>style.visibility</p:attrName>
                                        </p:attrNameLst>
                                      </p:cBhvr>
                                      <p:to>
                                        <p:strVal val="visible"/>
                                      </p:to>
                                    </p:set>
                                    <p:animEffect transition="in" filter="wipe(left)">
                                      <p:cBhvr>
                                        <p:cTn id="7" dur="500"/>
                                        <p:tgtEl>
                                          <p:spTgt spid="20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547"/>
                                        </p:tgtEl>
                                        <p:attrNameLst>
                                          <p:attrName>style.visibility</p:attrName>
                                        </p:attrNameLst>
                                      </p:cBhvr>
                                      <p:to>
                                        <p:strVal val="visible"/>
                                      </p:to>
                                    </p:set>
                                    <p:animEffect transition="in" filter="dissolve">
                                      <p:cBhvr>
                                        <p:cTn id="12" dur="500"/>
                                        <p:tgtEl>
                                          <p:spTgt spid="20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554"/>
                                        </p:tgtEl>
                                        <p:attrNameLst>
                                          <p:attrName>style.visibility</p:attrName>
                                        </p:attrNameLst>
                                      </p:cBhvr>
                                      <p:to>
                                        <p:strVal val="visible"/>
                                      </p:to>
                                    </p:set>
                                    <p:animEffect transition="in" filter="dissolve">
                                      <p:cBhvr>
                                        <p:cTn id="17" dur="500"/>
                                        <p:tgtEl>
                                          <p:spTgt spid="205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29">
                                            <p:txEl>
                                              <p:pRg st="0" end="0"/>
                                            </p:txEl>
                                          </p:spTgt>
                                        </p:tgtEl>
                                        <p:attrNameLst>
                                          <p:attrName>style.visibility</p:attrName>
                                        </p:attrNameLst>
                                      </p:cBhvr>
                                      <p:to>
                                        <p:strVal val="visible"/>
                                      </p:to>
                                    </p:set>
                                    <p:animEffect transition="in" filter="wipe(left)">
                                      <p:cBhvr>
                                        <p:cTn id="22" dur="500"/>
                                        <p:tgtEl>
                                          <p:spTgt spid="2052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29">
                                            <p:txEl>
                                              <p:pRg st="1" end="1"/>
                                            </p:txEl>
                                          </p:spTgt>
                                        </p:tgtEl>
                                        <p:attrNameLst>
                                          <p:attrName>style.visibility</p:attrName>
                                        </p:attrNameLst>
                                      </p:cBhvr>
                                      <p:to>
                                        <p:strVal val="visible"/>
                                      </p:to>
                                    </p:set>
                                    <p:animEffect transition="in" filter="wipe(left)">
                                      <p:cBhvr>
                                        <p:cTn id="27" dur="500"/>
                                        <p:tgtEl>
                                          <p:spTgt spid="205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9" grpId="0" build="p" bldLvl="4"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B14A4111-994C-433C-8B58-4EFA7AE8E744}" type="slidenum">
              <a:rPr lang="en-US"/>
              <a:pPr/>
              <a:t>18</a:t>
            </a:fld>
            <a:endParaRPr lang="en-US"/>
          </a:p>
        </p:txBody>
      </p:sp>
      <p:sp>
        <p:nvSpPr>
          <p:cNvPr id="22530" name="Rectangle 2"/>
          <p:cNvSpPr>
            <a:spLocks noGrp="1" noChangeArrowheads="1"/>
          </p:cNvSpPr>
          <p:nvPr>
            <p:ph type="title"/>
          </p:nvPr>
        </p:nvSpPr>
        <p:spPr>
          <a:xfrm>
            <a:off x="533400" y="304800"/>
            <a:ext cx="8478838" cy="727075"/>
          </a:xfrm>
        </p:spPr>
        <p:txBody>
          <a:bodyPr>
            <a:normAutofit fontScale="90000"/>
          </a:bodyPr>
          <a:lstStyle/>
          <a:p>
            <a:r>
              <a:rPr lang="en-US" sz="4900" dirty="0"/>
              <a:t>Array</a:t>
            </a:r>
            <a:r>
              <a:rPr lang="en-US" dirty="0"/>
              <a:t> </a:t>
            </a:r>
            <a:r>
              <a:rPr lang="en-US" sz="4900" dirty="0"/>
              <a:t>implementation of queues</a:t>
            </a:r>
          </a:p>
        </p:txBody>
      </p:sp>
      <p:sp>
        <p:nvSpPr>
          <p:cNvPr id="22531" name="Rectangle 3"/>
          <p:cNvSpPr>
            <a:spLocks noGrp="1" noChangeArrowheads="1"/>
          </p:cNvSpPr>
          <p:nvPr>
            <p:ph type="body" idx="1"/>
          </p:nvPr>
        </p:nvSpPr>
        <p:spPr>
          <a:xfrm>
            <a:off x="304800" y="5753100"/>
            <a:ext cx="8574088" cy="952500"/>
          </a:xfrm>
        </p:spPr>
        <p:txBody>
          <a:bodyPr>
            <a:normAutofit fontScale="92500" lnSpcReduction="20000"/>
          </a:bodyPr>
          <a:lstStyle/>
          <a:p>
            <a:pPr>
              <a:lnSpc>
                <a:spcPct val="90000"/>
              </a:lnSpc>
              <a:buFont typeface="Wingdings" pitchFamily="2" charset="2"/>
              <a:buChar char="Ø"/>
            </a:pPr>
            <a:r>
              <a:rPr lang="en-US" sz="2400" dirty="0"/>
              <a:t>Notice how the array contents “crawl” to the right as elements are inserted and deleted</a:t>
            </a:r>
          </a:p>
          <a:p>
            <a:pPr>
              <a:lnSpc>
                <a:spcPct val="90000"/>
              </a:lnSpc>
              <a:buFont typeface="Wingdings" pitchFamily="2" charset="2"/>
              <a:buChar char="Ø"/>
            </a:pPr>
            <a:r>
              <a:rPr lang="en-US" sz="2400" dirty="0"/>
              <a:t>This will be a problem after a while!</a:t>
            </a:r>
          </a:p>
        </p:txBody>
      </p:sp>
      <p:grpSp>
        <p:nvGrpSpPr>
          <p:cNvPr id="22579" name="Group 51"/>
          <p:cNvGrpSpPr>
            <a:grpSpLocks/>
          </p:cNvGrpSpPr>
          <p:nvPr/>
        </p:nvGrpSpPr>
        <p:grpSpPr bwMode="auto">
          <a:xfrm>
            <a:off x="533400" y="3505200"/>
            <a:ext cx="8001000" cy="609600"/>
            <a:chOff x="336" y="1827"/>
            <a:chExt cx="4861" cy="384"/>
          </a:xfrm>
        </p:grpSpPr>
        <p:sp>
          <p:nvSpPr>
            <p:cNvPr id="22543" name="Rectangle 15"/>
            <p:cNvSpPr>
              <a:spLocks noChangeArrowheads="1"/>
            </p:cNvSpPr>
            <p:nvPr/>
          </p:nvSpPr>
          <p:spPr bwMode="auto">
            <a:xfrm>
              <a:off x="1741" y="1827"/>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17</a:t>
              </a:r>
              <a:endParaRPr lang="en-US">
                <a:latin typeface="Times New Roman" pitchFamily="18" charset="0"/>
              </a:endParaRPr>
            </a:p>
          </p:txBody>
        </p:sp>
        <p:sp>
          <p:nvSpPr>
            <p:cNvPr id="22544" name="Rectangle 16"/>
            <p:cNvSpPr>
              <a:spLocks noChangeArrowheads="1"/>
            </p:cNvSpPr>
            <p:nvPr/>
          </p:nvSpPr>
          <p:spPr bwMode="auto">
            <a:xfrm>
              <a:off x="2173" y="1827"/>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23</a:t>
              </a:r>
              <a:endParaRPr lang="en-US">
                <a:latin typeface="Times New Roman" pitchFamily="18" charset="0"/>
              </a:endParaRPr>
            </a:p>
          </p:txBody>
        </p:sp>
        <p:sp>
          <p:nvSpPr>
            <p:cNvPr id="22545" name="Rectangle 17"/>
            <p:cNvSpPr>
              <a:spLocks noChangeArrowheads="1"/>
            </p:cNvSpPr>
            <p:nvPr/>
          </p:nvSpPr>
          <p:spPr bwMode="auto">
            <a:xfrm>
              <a:off x="2605" y="1827"/>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97</a:t>
              </a:r>
              <a:endParaRPr lang="en-US">
                <a:latin typeface="Times New Roman" pitchFamily="18" charset="0"/>
              </a:endParaRPr>
            </a:p>
          </p:txBody>
        </p:sp>
        <p:sp>
          <p:nvSpPr>
            <p:cNvPr id="22546" name="Rectangle 18"/>
            <p:cNvSpPr>
              <a:spLocks noChangeArrowheads="1"/>
            </p:cNvSpPr>
            <p:nvPr/>
          </p:nvSpPr>
          <p:spPr bwMode="auto">
            <a:xfrm>
              <a:off x="3037" y="1827"/>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44</a:t>
              </a:r>
              <a:endParaRPr lang="en-US">
                <a:latin typeface="Times New Roman" pitchFamily="18" charset="0"/>
              </a:endParaRPr>
            </a:p>
          </p:txBody>
        </p:sp>
        <p:sp>
          <p:nvSpPr>
            <p:cNvPr id="22547" name="Rectangle 19"/>
            <p:cNvSpPr>
              <a:spLocks noChangeArrowheads="1"/>
            </p:cNvSpPr>
            <p:nvPr/>
          </p:nvSpPr>
          <p:spPr bwMode="auto">
            <a:xfrm>
              <a:off x="3469" y="1827"/>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333</a:t>
              </a:r>
              <a:endParaRPr lang="en-US">
                <a:latin typeface="Times New Roman" pitchFamily="18" charset="0"/>
              </a:endParaRPr>
            </a:p>
          </p:txBody>
        </p:sp>
        <p:sp>
          <p:nvSpPr>
            <p:cNvPr id="22548" name="Rectangle 20"/>
            <p:cNvSpPr>
              <a:spLocks noChangeArrowheads="1"/>
            </p:cNvSpPr>
            <p:nvPr/>
          </p:nvSpPr>
          <p:spPr bwMode="auto">
            <a:xfrm>
              <a:off x="3901" y="1827"/>
              <a:ext cx="432"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Rectangle 21"/>
            <p:cNvSpPr>
              <a:spLocks noChangeArrowheads="1"/>
            </p:cNvSpPr>
            <p:nvPr/>
          </p:nvSpPr>
          <p:spPr bwMode="auto">
            <a:xfrm>
              <a:off x="4333" y="1827"/>
              <a:ext cx="432"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Rectangle 22"/>
            <p:cNvSpPr>
              <a:spLocks noChangeArrowheads="1"/>
            </p:cNvSpPr>
            <p:nvPr/>
          </p:nvSpPr>
          <p:spPr bwMode="auto">
            <a:xfrm>
              <a:off x="4765" y="1827"/>
              <a:ext cx="432"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Text Box 23"/>
            <p:cNvSpPr txBox="1">
              <a:spLocks noChangeArrowheads="1"/>
            </p:cNvSpPr>
            <p:nvPr/>
          </p:nvSpPr>
          <p:spPr bwMode="auto">
            <a:xfrm>
              <a:off x="336" y="1875"/>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imes New Roman" pitchFamily="18" charset="0"/>
                </a:rPr>
                <a:t>After insertion:</a:t>
              </a:r>
            </a:p>
          </p:txBody>
        </p:sp>
      </p:grpSp>
      <p:grpSp>
        <p:nvGrpSpPr>
          <p:cNvPr id="22581" name="Group 53"/>
          <p:cNvGrpSpPr>
            <a:grpSpLocks/>
          </p:cNvGrpSpPr>
          <p:nvPr/>
        </p:nvGrpSpPr>
        <p:grpSpPr bwMode="auto">
          <a:xfrm>
            <a:off x="533400" y="4343400"/>
            <a:ext cx="8001000" cy="1295400"/>
            <a:chOff x="336" y="2355"/>
            <a:chExt cx="4861" cy="816"/>
          </a:xfrm>
        </p:grpSpPr>
        <p:grpSp>
          <p:nvGrpSpPr>
            <p:cNvPr id="22580" name="Group 52"/>
            <p:cNvGrpSpPr>
              <a:grpSpLocks/>
            </p:cNvGrpSpPr>
            <p:nvPr/>
          </p:nvGrpSpPr>
          <p:grpSpPr bwMode="auto">
            <a:xfrm>
              <a:off x="336" y="2355"/>
              <a:ext cx="4861" cy="384"/>
              <a:chOff x="336" y="2355"/>
              <a:chExt cx="4861" cy="384"/>
            </a:xfrm>
          </p:grpSpPr>
          <p:sp>
            <p:nvSpPr>
              <p:cNvPr id="22553" name="Rectangle 25"/>
              <p:cNvSpPr>
                <a:spLocks noChangeArrowheads="1"/>
              </p:cNvSpPr>
              <p:nvPr/>
            </p:nvSpPr>
            <p:spPr bwMode="auto">
              <a:xfrm>
                <a:off x="1741" y="2355"/>
                <a:ext cx="432"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22554" name="Rectangle 26"/>
              <p:cNvSpPr>
                <a:spLocks noChangeArrowheads="1"/>
              </p:cNvSpPr>
              <p:nvPr/>
            </p:nvSpPr>
            <p:spPr bwMode="auto">
              <a:xfrm>
                <a:off x="2173" y="2355"/>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23</a:t>
                </a:r>
                <a:endParaRPr lang="en-US">
                  <a:latin typeface="Times New Roman" pitchFamily="18" charset="0"/>
                </a:endParaRPr>
              </a:p>
            </p:txBody>
          </p:sp>
          <p:sp>
            <p:nvSpPr>
              <p:cNvPr id="22555" name="Rectangle 27"/>
              <p:cNvSpPr>
                <a:spLocks noChangeArrowheads="1"/>
              </p:cNvSpPr>
              <p:nvPr/>
            </p:nvSpPr>
            <p:spPr bwMode="auto">
              <a:xfrm>
                <a:off x="2605" y="2355"/>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97</a:t>
                </a:r>
                <a:endParaRPr lang="en-US">
                  <a:latin typeface="Times New Roman" pitchFamily="18" charset="0"/>
                </a:endParaRPr>
              </a:p>
            </p:txBody>
          </p:sp>
          <p:sp>
            <p:nvSpPr>
              <p:cNvPr id="22556" name="Rectangle 28"/>
              <p:cNvSpPr>
                <a:spLocks noChangeArrowheads="1"/>
              </p:cNvSpPr>
              <p:nvPr/>
            </p:nvSpPr>
            <p:spPr bwMode="auto">
              <a:xfrm>
                <a:off x="3037" y="2355"/>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44</a:t>
                </a:r>
                <a:endParaRPr lang="en-US">
                  <a:latin typeface="Times New Roman" pitchFamily="18" charset="0"/>
                </a:endParaRPr>
              </a:p>
            </p:txBody>
          </p:sp>
          <p:sp>
            <p:nvSpPr>
              <p:cNvPr id="22557" name="Rectangle 29"/>
              <p:cNvSpPr>
                <a:spLocks noChangeArrowheads="1"/>
              </p:cNvSpPr>
              <p:nvPr/>
            </p:nvSpPr>
            <p:spPr bwMode="auto">
              <a:xfrm>
                <a:off x="3469" y="2355"/>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333</a:t>
                </a:r>
                <a:endParaRPr lang="en-US">
                  <a:latin typeface="Times New Roman" pitchFamily="18" charset="0"/>
                </a:endParaRPr>
              </a:p>
            </p:txBody>
          </p:sp>
          <p:sp>
            <p:nvSpPr>
              <p:cNvPr id="22558" name="Rectangle 30"/>
              <p:cNvSpPr>
                <a:spLocks noChangeArrowheads="1"/>
              </p:cNvSpPr>
              <p:nvPr/>
            </p:nvSpPr>
            <p:spPr bwMode="auto">
              <a:xfrm>
                <a:off x="3901" y="2355"/>
                <a:ext cx="432"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9" name="Rectangle 31"/>
              <p:cNvSpPr>
                <a:spLocks noChangeArrowheads="1"/>
              </p:cNvSpPr>
              <p:nvPr/>
            </p:nvSpPr>
            <p:spPr bwMode="auto">
              <a:xfrm>
                <a:off x="4333" y="2355"/>
                <a:ext cx="432"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0" name="Rectangle 32"/>
              <p:cNvSpPr>
                <a:spLocks noChangeArrowheads="1"/>
              </p:cNvSpPr>
              <p:nvPr/>
            </p:nvSpPr>
            <p:spPr bwMode="auto">
              <a:xfrm>
                <a:off x="4765" y="2355"/>
                <a:ext cx="432"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1" name="Text Box 33"/>
              <p:cNvSpPr txBox="1">
                <a:spLocks noChangeArrowheads="1"/>
              </p:cNvSpPr>
              <p:nvPr/>
            </p:nvSpPr>
            <p:spPr bwMode="auto">
              <a:xfrm>
                <a:off x="336" y="2403"/>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imes New Roman" pitchFamily="18" charset="0"/>
                  </a:rPr>
                  <a:t>After deletion:</a:t>
                </a:r>
              </a:p>
            </p:txBody>
          </p:sp>
        </p:grpSp>
        <p:sp>
          <p:nvSpPr>
            <p:cNvPr id="22564" name="Text Box 36"/>
            <p:cNvSpPr txBox="1">
              <a:spLocks noChangeArrowheads="1"/>
            </p:cNvSpPr>
            <p:nvPr/>
          </p:nvSpPr>
          <p:spPr bwMode="auto">
            <a:xfrm>
              <a:off x="3936" y="2883"/>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latin typeface="Verdana" pitchFamily="34" charset="0"/>
                </a:rPr>
                <a:t>rear = 4</a:t>
              </a:r>
            </a:p>
          </p:txBody>
        </p:sp>
        <p:sp>
          <p:nvSpPr>
            <p:cNvPr id="22565" name="Freeform 37"/>
            <p:cNvSpPr>
              <a:spLocks/>
            </p:cNvSpPr>
            <p:nvPr/>
          </p:nvSpPr>
          <p:spPr bwMode="auto">
            <a:xfrm>
              <a:off x="3645" y="2788"/>
              <a:ext cx="242" cy="242"/>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7" name="Text Box 39"/>
            <p:cNvSpPr txBox="1">
              <a:spLocks noChangeArrowheads="1"/>
            </p:cNvSpPr>
            <p:nvPr/>
          </p:nvSpPr>
          <p:spPr bwMode="auto">
            <a:xfrm>
              <a:off x="1104" y="2882"/>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latin typeface="Verdana" pitchFamily="34" charset="0"/>
                </a:rPr>
                <a:t>front = 1</a:t>
              </a:r>
            </a:p>
          </p:txBody>
        </p:sp>
        <p:sp>
          <p:nvSpPr>
            <p:cNvPr id="22568" name="Freeform 40"/>
            <p:cNvSpPr>
              <a:spLocks/>
            </p:cNvSpPr>
            <p:nvPr/>
          </p:nvSpPr>
          <p:spPr bwMode="auto">
            <a:xfrm flipH="1">
              <a:off x="2110" y="2787"/>
              <a:ext cx="242" cy="242"/>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78" name="Group 50"/>
          <p:cNvGrpSpPr>
            <a:grpSpLocks/>
          </p:cNvGrpSpPr>
          <p:nvPr/>
        </p:nvGrpSpPr>
        <p:grpSpPr bwMode="auto">
          <a:xfrm>
            <a:off x="533400" y="1900237"/>
            <a:ext cx="8001000" cy="1376363"/>
            <a:chOff x="336" y="816"/>
            <a:chExt cx="4861" cy="867"/>
          </a:xfrm>
        </p:grpSpPr>
        <p:grpSp>
          <p:nvGrpSpPr>
            <p:cNvPr id="22577" name="Group 49"/>
            <p:cNvGrpSpPr>
              <a:grpSpLocks/>
            </p:cNvGrpSpPr>
            <p:nvPr/>
          </p:nvGrpSpPr>
          <p:grpSpPr bwMode="auto">
            <a:xfrm>
              <a:off x="336" y="1299"/>
              <a:ext cx="4861" cy="384"/>
              <a:chOff x="336" y="1299"/>
              <a:chExt cx="4861" cy="384"/>
            </a:xfrm>
          </p:grpSpPr>
          <p:sp>
            <p:nvSpPr>
              <p:cNvPr id="22533" name="Rectangle 5"/>
              <p:cNvSpPr>
                <a:spLocks noChangeArrowheads="1"/>
              </p:cNvSpPr>
              <p:nvPr/>
            </p:nvSpPr>
            <p:spPr bwMode="auto">
              <a:xfrm>
                <a:off x="1741" y="1299"/>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17</a:t>
                </a:r>
                <a:endParaRPr lang="en-US">
                  <a:latin typeface="Times New Roman" pitchFamily="18" charset="0"/>
                </a:endParaRPr>
              </a:p>
            </p:txBody>
          </p:sp>
          <p:sp>
            <p:nvSpPr>
              <p:cNvPr id="22534" name="Rectangle 6"/>
              <p:cNvSpPr>
                <a:spLocks noChangeArrowheads="1"/>
              </p:cNvSpPr>
              <p:nvPr/>
            </p:nvSpPr>
            <p:spPr bwMode="auto">
              <a:xfrm>
                <a:off x="2173" y="1299"/>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23</a:t>
                </a:r>
                <a:endParaRPr lang="en-US">
                  <a:latin typeface="Times New Roman" pitchFamily="18" charset="0"/>
                </a:endParaRPr>
              </a:p>
            </p:txBody>
          </p:sp>
          <p:sp>
            <p:nvSpPr>
              <p:cNvPr id="22535" name="Rectangle 7"/>
              <p:cNvSpPr>
                <a:spLocks noChangeArrowheads="1"/>
              </p:cNvSpPr>
              <p:nvPr/>
            </p:nvSpPr>
            <p:spPr bwMode="auto">
              <a:xfrm>
                <a:off x="2605" y="1299"/>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97</a:t>
                </a:r>
                <a:endParaRPr lang="en-US">
                  <a:latin typeface="Times New Roman" pitchFamily="18" charset="0"/>
                </a:endParaRPr>
              </a:p>
            </p:txBody>
          </p:sp>
          <p:sp>
            <p:nvSpPr>
              <p:cNvPr id="22536" name="Rectangle 8"/>
              <p:cNvSpPr>
                <a:spLocks noChangeArrowheads="1"/>
              </p:cNvSpPr>
              <p:nvPr/>
            </p:nvSpPr>
            <p:spPr bwMode="auto">
              <a:xfrm>
                <a:off x="3037" y="1299"/>
                <a:ext cx="432"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44</a:t>
                </a:r>
                <a:endParaRPr lang="en-US">
                  <a:latin typeface="Times New Roman" pitchFamily="18" charset="0"/>
                </a:endParaRPr>
              </a:p>
            </p:txBody>
          </p:sp>
          <p:sp>
            <p:nvSpPr>
              <p:cNvPr id="22537" name="Rectangle 9"/>
              <p:cNvSpPr>
                <a:spLocks noChangeArrowheads="1"/>
              </p:cNvSpPr>
              <p:nvPr/>
            </p:nvSpPr>
            <p:spPr bwMode="auto">
              <a:xfrm>
                <a:off x="3469" y="1299"/>
                <a:ext cx="432"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Rectangle 10"/>
              <p:cNvSpPr>
                <a:spLocks noChangeArrowheads="1"/>
              </p:cNvSpPr>
              <p:nvPr/>
            </p:nvSpPr>
            <p:spPr bwMode="auto">
              <a:xfrm>
                <a:off x="3901" y="1299"/>
                <a:ext cx="432"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Rectangle 11"/>
              <p:cNvSpPr>
                <a:spLocks noChangeArrowheads="1"/>
              </p:cNvSpPr>
              <p:nvPr/>
            </p:nvSpPr>
            <p:spPr bwMode="auto">
              <a:xfrm>
                <a:off x="4333" y="1299"/>
                <a:ext cx="432"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Rectangle 12"/>
              <p:cNvSpPr>
                <a:spLocks noChangeArrowheads="1"/>
              </p:cNvSpPr>
              <p:nvPr/>
            </p:nvSpPr>
            <p:spPr bwMode="auto">
              <a:xfrm>
                <a:off x="4765" y="1299"/>
                <a:ext cx="432"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Text Box 13"/>
              <p:cNvSpPr txBox="1">
                <a:spLocks noChangeArrowheads="1"/>
              </p:cNvSpPr>
              <p:nvPr/>
            </p:nvSpPr>
            <p:spPr bwMode="auto">
              <a:xfrm>
                <a:off x="336" y="1347"/>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imes New Roman" pitchFamily="18" charset="0"/>
                  </a:rPr>
                  <a:t>Initial queue:</a:t>
                </a:r>
              </a:p>
            </p:txBody>
          </p:sp>
        </p:grpSp>
        <p:sp>
          <p:nvSpPr>
            <p:cNvPr id="22570" name="Text Box 42"/>
            <p:cNvSpPr txBox="1">
              <a:spLocks noChangeArrowheads="1"/>
            </p:cNvSpPr>
            <p:nvPr/>
          </p:nvSpPr>
          <p:spPr bwMode="auto">
            <a:xfrm>
              <a:off x="3552" y="816"/>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latin typeface="Verdana" pitchFamily="34" charset="0"/>
                </a:rPr>
                <a:t>rear = 3</a:t>
              </a:r>
            </a:p>
          </p:txBody>
        </p:sp>
        <p:sp>
          <p:nvSpPr>
            <p:cNvPr id="22571" name="Freeform 43"/>
            <p:cNvSpPr>
              <a:spLocks/>
            </p:cNvSpPr>
            <p:nvPr/>
          </p:nvSpPr>
          <p:spPr bwMode="auto">
            <a:xfrm flipV="1">
              <a:off x="3261" y="1009"/>
              <a:ext cx="242" cy="242"/>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3" name="Text Box 45"/>
            <p:cNvSpPr txBox="1">
              <a:spLocks noChangeArrowheads="1"/>
            </p:cNvSpPr>
            <p:nvPr/>
          </p:nvSpPr>
          <p:spPr bwMode="auto">
            <a:xfrm>
              <a:off x="720" y="86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latin typeface="Verdana" pitchFamily="34" charset="0"/>
                </a:rPr>
                <a:t>front = 0</a:t>
              </a:r>
            </a:p>
          </p:txBody>
        </p:sp>
        <p:sp>
          <p:nvSpPr>
            <p:cNvPr id="22574" name="Freeform 46"/>
            <p:cNvSpPr>
              <a:spLocks/>
            </p:cNvSpPr>
            <p:nvPr/>
          </p:nvSpPr>
          <p:spPr bwMode="auto">
            <a:xfrm flipH="1" flipV="1">
              <a:off x="1726" y="1008"/>
              <a:ext cx="242" cy="242"/>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680840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78"/>
                                        </p:tgtEl>
                                        <p:attrNameLst>
                                          <p:attrName>style.visibility</p:attrName>
                                        </p:attrNameLst>
                                      </p:cBhvr>
                                      <p:to>
                                        <p:strVal val="visible"/>
                                      </p:to>
                                    </p:set>
                                    <p:animEffect transition="in" filter="wipe(left)">
                                      <p:cBhvr>
                                        <p:cTn id="7" dur="500"/>
                                        <p:tgtEl>
                                          <p:spTgt spid="2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79"/>
                                        </p:tgtEl>
                                        <p:attrNameLst>
                                          <p:attrName>style.visibility</p:attrName>
                                        </p:attrNameLst>
                                      </p:cBhvr>
                                      <p:to>
                                        <p:strVal val="visible"/>
                                      </p:to>
                                    </p:set>
                                    <p:animEffect transition="in" filter="wipe(left)">
                                      <p:cBhvr>
                                        <p:cTn id="12" dur="500"/>
                                        <p:tgtEl>
                                          <p:spTgt spid="22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581"/>
                                        </p:tgtEl>
                                        <p:attrNameLst>
                                          <p:attrName>style.visibility</p:attrName>
                                        </p:attrNameLst>
                                      </p:cBhvr>
                                      <p:to>
                                        <p:strVal val="visible"/>
                                      </p:to>
                                    </p:set>
                                    <p:animEffect transition="in" filter="wipe(left)">
                                      <p:cBhvr>
                                        <p:cTn id="17" dur="500"/>
                                        <p:tgtEl>
                                          <p:spTgt spid="22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1">
                                            <p:txEl>
                                              <p:pRg st="0" end="0"/>
                                            </p:txEl>
                                          </p:spTgt>
                                        </p:tgtEl>
                                        <p:attrNameLst>
                                          <p:attrName>style.visibility</p:attrName>
                                        </p:attrNameLst>
                                      </p:cBhvr>
                                      <p:to>
                                        <p:strVal val="visible"/>
                                      </p:to>
                                    </p:set>
                                    <p:animEffect transition="in" filter="wipe(left)">
                                      <p:cBhvr>
                                        <p:cTn id="22" dur="500"/>
                                        <p:tgtEl>
                                          <p:spTgt spid="2253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1">
                                            <p:txEl>
                                              <p:pRg st="1" end="1"/>
                                            </p:txEl>
                                          </p:spTgt>
                                        </p:tgtEl>
                                        <p:attrNameLst>
                                          <p:attrName>style.visibility</p:attrName>
                                        </p:attrNameLst>
                                      </p:cBhvr>
                                      <p:to>
                                        <p:strVal val="visible"/>
                                      </p:to>
                                    </p:set>
                                    <p:animEffect transition="in" filter="wipe(left)">
                                      <p:cBhvr>
                                        <p:cTn id="27"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4"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50963" y="381000"/>
            <a:ext cx="7793037" cy="727075"/>
          </a:xfrm>
        </p:spPr>
        <p:txBody>
          <a:bodyPr>
            <a:normAutofit fontScale="90000"/>
          </a:bodyPr>
          <a:lstStyle/>
          <a:p>
            <a:r>
              <a:rPr lang="en-US"/>
              <a:t>Circular arrays</a:t>
            </a:r>
          </a:p>
        </p:txBody>
      </p:sp>
      <p:sp>
        <p:nvSpPr>
          <p:cNvPr id="24579" name="Rectangle 3"/>
          <p:cNvSpPr>
            <a:spLocks noGrp="1" noChangeArrowheads="1"/>
          </p:cNvSpPr>
          <p:nvPr>
            <p:ph type="body" sz="half" idx="4294967295"/>
          </p:nvPr>
        </p:nvSpPr>
        <p:spPr>
          <a:xfrm>
            <a:off x="228600" y="2362200"/>
            <a:ext cx="8686800" cy="914400"/>
          </a:xfrm>
          <a:prstGeom prst="rect">
            <a:avLst/>
          </a:prstGeom>
        </p:spPr>
        <p:txBody>
          <a:bodyPr/>
          <a:lstStyle/>
          <a:p>
            <a:pPr>
              <a:buFont typeface="Wingdings" pitchFamily="2" charset="2"/>
              <a:buChar char="Ø"/>
            </a:pPr>
            <a:r>
              <a:rPr lang="en-US" sz="2400" dirty="0"/>
              <a:t>We can treat the array holding the queue elements as circular (joined at the ends)</a:t>
            </a:r>
          </a:p>
        </p:txBody>
      </p:sp>
      <p:grpSp>
        <p:nvGrpSpPr>
          <p:cNvPr id="24605" name="Group 29"/>
          <p:cNvGrpSpPr>
            <a:grpSpLocks/>
          </p:cNvGrpSpPr>
          <p:nvPr/>
        </p:nvGrpSpPr>
        <p:grpSpPr bwMode="auto">
          <a:xfrm>
            <a:off x="609600" y="3124200"/>
            <a:ext cx="8169275" cy="2151062"/>
            <a:chOff x="384" y="1573"/>
            <a:chExt cx="5146" cy="1355"/>
          </a:xfrm>
        </p:grpSpPr>
        <p:sp>
          <p:nvSpPr>
            <p:cNvPr id="24582" name="Rectangle 6"/>
            <p:cNvSpPr>
              <a:spLocks noChangeArrowheads="1"/>
            </p:cNvSpPr>
            <p:nvPr/>
          </p:nvSpPr>
          <p:spPr bwMode="auto">
            <a:xfrm>
              <a:off x="1549" y="2112"/>
              <a:ext cx="431"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latin typeface="Verdana" pitchFamily="34" charset="0"/>
                </a:rPr>
                <a:t>44</a:t>
              </a:r>
            </a:p>
          </p:txBody>
        </p:sp>
        <p:sp>
          <p:nvSpPr>
            <p:cNvPr id="24583" name="Rectangle 7"/>
            <p:cNvSpPr>
              <a:spLocks noChangeArrowheads="1"/>
            </p:cNvSpPr>
            <p:nvPr/>
          </p:nvSpPr>
          <p:spPr bwMode="auto">
            <a:xfrm>
              <a:off x="1981" y="2112"/>
              <a:ext cx="431"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55</a:t>
              </a:r>
            </a:p>
          </p:txBody>
        </p:sp>
        <p:sp>
          <p:nvSpPr>
            <p:cNvPr id="24584" name="Rectangle 8"/>
            <p:cNvSpPr>
              <a:spLocks noChangeArrowheads="1"/>
            </p:cNvSpPr>
            <p:nvPr/>
          </p:nvSpPr>
          <p:spPr bwMode="auto">
            <a:xfrm>
              <a:off x="2413" y="2112"/>
              <a:ext cx="431"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Verdana" pitchFamily="34" charset="0"/>
              </a:endParaRPr>
            </a:p>
          </p:txBody>
        </p:sp>
        <p:sp>
          <p:nvSpPr>
            <p:cNvPr id="24585" name="Rectangle 9"/>
            <p:cNvSpPr>
              <a:spLocks noChangeArrowheads="1"/>
            </p:cNvSpPr>
            <p:nvPr/>
          </p:nvSpPr>
          <p:spPr bwMode="auto">
            <a:xfrm>
              <a:off x="2845" y="2112"/>
              <a:ext cx="431"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Verdana" pitchFamily="34" charset="0"/>
              </a:endParaRPr>
            </a:p>
          </p:txBody>
        </p:sp>
        <p:sp>
          <p:nvSpPr>
            <p:cNvPr id="24586" name="Rectangle 10"/>
            <p:cNvSpPr>
              <a:spLocks noChangeArrowheads="1"/>
            </p:cNvSpPr>
            <p:nvPr/>
          </p:nvSpPr>
          <p:spPr bwMode="auto">
            <a:xfrm>
              <a:off x="3277" y="2112"/>
              <a:ext cx="431" cy="38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Rectangle 11"/>
            <p:cNvSpPr>
              <a:spLocks noChangeArrowheads="1"/>
            </p:cNvSpPr>
            <p:nvPr/>
          </p:nvSpPr>
          <p:spPr bwMode="auto">
            <a:xfrm>
              <a:off x="3709" y="2112"/>
              <a:ext cx="431"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11</a:t>
              </a:r>
            </a:p>
          </p:txBody>
        </p:sp>
        <p:sp>
          <p:nvSpPr>
            <p:cNvPr id="24588" name="Rectangle 12"/>
            <p:cNvSpPr>
              <a:spLocks noChangeArrowheads="1"/>
            </p:cNvSpPr>
            <p:nvPr/>
          </p:nvSpPr>
          <p:spPr bwMode="auto">
            <a:xfrm>
              <a:off x="4141" y="2112"/>
              <a:ext cx="431"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22</a:t>
              </a:r>
            </a:p>
          </p:txBody>
        </p:sp>
        <p:sp>
          <p:nvSpPr>
            <p:cNvPr id="24589" name="Rectangle 13"/>
            <p:cNvSpPr>
              <a:spLocks noChangeArrowheads="1"/>
            </p:cNvSpPr>
            <p:nvPr/>
          </p:nvSpPr>
          <p:spPr bwMode="auto">
            <a:xfrm>
              <a:off x="4573" y="2112"/>
              <a:ext cx="431" cy="384"/>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33</a:t>
              </a:r>
            </a:p>
          </p:txBody>
        </p:sp>
        <p:sp>
          <p:nvSpPr>
            <p:cNvPr id="24590" name="Text Box 14"/>
            <p:cNvSpPr txBox="1">
              <a:spLocks noChangeArrowheads="1"/>
            </p:cNvSpPr>
            <p:nvPr/>
          </p:nvSpPr>
          <p:spPr bwMode="auto">
            <a:xfrm>
              <a:off x="1693" y="1872"/>
              <a:ext cx="3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Verdana" pitchFamily="34" charset="0"/>
                </a:rPr>
                <a:t>0      1      2      3      4      5      6     7</a:t>
              </a:r>
              <a:endParaRPr lang="en-US" sz="2000">
                <a:latin typeface="Times New Roman" pitchFamily="18" charset="0"/>
              </a:endParaRPr>
            </a:p>
          </p:txBody>
        </p:sp>
        <p:sp>
          <p:nvSpPr>
            <p:cNvPr id="24591" name="Text Box 15"/>
            <p:cNvSpPr txBox="1">
              <a:spLocks noChangeArrowheads="1"/>
            </p:cNvSpPr>
            <p:nvPr/>
          </p:nvSpPr>
          <p:spPr bwMode="auto">
            <a:xfrm>
              <a:off x="384" y="2112"/>
              <a:ext cx="11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latin typeface="Verdana" pitchFamily="34" charset="0"/>
                </a:rPr>
                <a:t>myQueue:</a:t>
              </a:r>
            </a:p>
          </p:txBody>
        </p:sp>
        <p:grpSp>
          <p:nvGrpSpPr>
            <p:cNvPr id="24600" name="Group 24"/>
            <p:cNvGrpSpPr>
              <a:grpSpLocks/>
            </p:cNvGrpSpPr>
            <p:nvPr/>
          </p:nvGrpSpPr>
          <p:grpSpPr bwMode="auto">
            <a:xfrm>
              <a:off x="1008" y="2545"/>
              <a:ext cx="1149" cy="383"/>
              <a:chOff x="2499" y="2785"/>
              <a:chExt cx="1149" cy="383"/>
            </a:xfrm>
          </p:grpSpPr>
          <p:sp>
            <p:nvSpPr>
              <p:cNvPr id="24593" name="Text Box 17"/>
              <p:cNvSpPr txBox="1">
                <a:spLocks noChangeArrowheads="1"/>
              </p:cNvSpPr>
              <p:nvPr/>
            </p:nvSpPr>
            <p:spPr bwMode="auto">
              <a:xfrm>
                <a:off x="2499" y="288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latin typeface="Verdana" pitchFamily="34" charset="0"/>
                  </a:rPr>
                  <a:t>rear = 1</a:t>
                </a:r>
              </a:p>
            </p:txBody>
          </p:sp>
          <p:sp>
            <p:nvSpPr>
              <p:cNvPr id="24594" name="Freeform 18"/>
              <p:cNvSpPr>
                <a:spLocks/>
              </p:cNvSpPr>
              <p:nvPr/>
            </p:nvSpPr>
            <p:spPr bwMode="auto">
              <a:xfrm flipH="1">
                <a:off x="3406" y="2785"/>
                <a:ext cx="242" cy="242"/>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598" name="Group 22"/>
            <p:cNvGrpSpPr>
              <a:grpSpLocks/>
            </p:cNvGrpSpPr>
            <p:nvPr/>
          </p:nvGrpSpPr>
          <p:grpSpPr bwMode="auto">
            <a:xfrm>
              <a:off x="2640" y="2544"/>
              <a:ext cx="1248" cy="383"/>
              <a:chOff x="528" y="2784"/>
              <a:chExt cx="1248" cy="383"/>
            </a:xfrm>
          </p:grpSpPr>
          <p:sp>
            <p:nvSpPr>
              <p:cNvPr id="24596" name="Text Box 20"/>
              <p:cNvSpPr txBox="1">
                <a:spLocks noChangeArrowheads="1"/>
              </p:cNvSpPr>
              <p:nvPr/>
            </p:nvSpPr>
            <p:spPr bwMode="auto">
              <a:xfrm>
                <a:off x="528" y="2879"/>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latin typeface="Verdana" pitchFamily="34" charset="0"/>
                  </a:rPr>
                  <a:t>front = 5</a:t>
                </a:r>
              </a:p>
            </p:txBody>
          </p:sp>
          <p:sp>
            <p:nvSpPr>
              <p:cNvPr id="24597" name="Freeform 21"/>
              <p:cNvSpPr>
                <a:spLocks/>
              </p:cNvSpPr>
              <p:nvPr/>
            </p:nvSpPr>
            <p:spPr bwMode="auto">
              <a:xfrm flipH="1">
                <a:off x="1534" y="2784"/>
                <a:ext cx="242" cy="242"/>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01" name="Line 25"/>
            <p:cNvSpPr>
              <a:spLocks noChangeShapeType="1"/>
            </p:cNvSpPr>
            <p:nvPr/>
          </p:nvSpPr>
          <p:spPr bwMode="auto">
            <a:xfrm>
              <a:off x="1392" y="2160"/>
              <a:ext cx="3840" cy="0"/>
            </a:xfrm>
            <a:prstGeom prst="line">
              <a:avLst/>
            </a:prstGeom>
            <a:noFill/>
            <a:ln w="2540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Freeform 26"/>
            <p:cNvSpPr>
              <a:spLocks/>
            </p:cNvSpPr>
            <p:nvPr/>
          </p:nvSpPr>
          <p:spPr bwMode="auto">
            <a:xfrm>
              <a:off x="906" y="1573"/>
              <a:ext cx="4624" cy="595"/>
            </a:xfrm>
            <a:custGeom>
              <a:avLst/>
              <a:gdLst>
                <a:gd name="T0" fmla="*/ 4408 w 4624"/>
                <a:gd name="T1" fmla="*/ 587 h 595"/>
                <a:gd name="T2" fmla="*/ 4566 w 4624"/>
                <a:gd name="T3" fmla="*/ 508 h 595"/>
                <a:gd name="T4" fmla="*/ 4592 w 4624"/>
                <a:gd name="T5" fmla="*/ 284 h 595"/>
                <a:gd name="T6" fmla="*/ 4374 w 4624"/>
                <a:gd name="T7" fmla="*/ 107 h 595"/>
                <a:gd name="T8" fmla="*/ 3267 w 4624"/>
                <a:gd name="T9" fmla="*/ 40 h 595"/>
                <a:gd name="T10" fmla="*/ 1638 w 4624"/>
                <a:gd name="T11" fmla="*/ 11 h 595"/>
                <a:gd name="T12" fmla="*/ 294 w 4624"/>
                <a:gd name="T13" fmla="*/ 107 h 595"/>
                <a:gd name="T14" fmla="*/ 24 w 4624"/>
                <a:gd name="T15" fmla="*/ 343 h 595"/>
                <a:gd name="T16" fmla="*/ 149 w 4624"/>
                <a:gd name="T17" fmla="*/ 554 h 595"/>
                <a:gd name="T18" fmla="*/ 390 w 4624"/>
                <a:gd name="T19" fmla="*/ 587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24" h="595">
                  <a:moveTo>
                    <a:pt x="4408" y="587"/>
                  </a:moveTo>
                  <a:cubicBezTo>
                    <a:pt x="4434" y="574"/>
                    <a:pt x="4535" y="559"/>
                    <a:pt x="4566" y="508"/>
                  </a:cubicBezTo>
                  <a:cubicBezTo>
                    <a:pt x="4597" y="457"/>
                    <a:pt x="4624" y="351"/>
                    <a:pt x="4592" y="284"/>
                  </a:cubicBezTo>
                  <a:cubicBezTo>
                    <a:pt x="4560" y="217"/>
                    <a:pt x="4595" y="148"/>
                    <a:pt x="4374" y="107"/>
                  </a:cubicBezTo>
                  <a:cubicBezTo>
                    <a:pt x="4153" y="66"/>
                    <a:pt x="3723" y="56"/>
                    <a:pt x="3267" y="40"/>
                  </a:cubicBezTo>
                  <a:cubicBezTo>
                    <a:pt x="2811" y="24"/>
                    <a:pt x="2134" y="0"/>
                    <a:pt x="1638" y="11"/>
                  </a:cubicBezTo>
                  <a:cubicBezTo>
                    <a:pt x="1142" y="22"/>
                    <a:pt x="563" y="52"/>
                    <a:pt x="294" y="107"/>
                  </a:cubicBezTo>
                  <a:cubicBezTo>
                    <a:pt x="25" y="162"/>
                    <a:pt x="48" y="269"/>
                    <a:pt x="24" y="343"/>
                  </a:cubicBezTo>
                  <a:cubicBezTo>
                    <a:pt x="0" y="417"/>
                    <a:pt x="88" y="513"/>
                    <a:pt x="149" y="554"/>
                  </a:cubicBezTo>
                  <a:cubicBezTo>
                    <a:pt x="210" y="595"/>
                    <a:pt x="340" y="580"/>
                    <a:pt x="390" y="587"/>
                  </a:cubicBezTo>
                </a:path>
              </a:pathLst>
            </a:custGeom>
            <a:noFill/>
            <a:ln w="19050" cap="flat" cmpd="sng">
              <a:solidFill>
                <a:schemeClr val="tx2"/>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03" name="Rectangle 27"/>
          <p:cNvSpPr>
            <a:spLocks noGrp="1" noChangeArrowheads="1"/>
          </p:cNvSpPr>
          <p:nvPr>
            <p:ph type="body" sz="half" idx="4294967295"/>
          </p:nvPr>
        </p:nvSpPr>
        <p:spPr>
          <a:xfrm>
            <a:off x="304800" y="5257800"/>
            <a:ext cx="8382000" cy="1524000"/>
          </a:xfrm>
          <a:prstGeom prst="rect">
            <a:avLst/>
          </a:prstGeom>
        </p:spPr>
        <p:txBody>
          <a:bodyPr/>
          <a:lstStyle/>
          <a:p>
            <a:pPr>
              <a:buFont typeface="Wingdings" pitchFamily="2" charset="2"/>
              <a:buChar char="Ø"/>
            </a:pPr>
            <a:r>
              <a:rPr lang="en-US" sz="2200" dirty="0"/>
              <a:t>Elements were added to this queue in the order 11, 22, 33, 44, 55, and will be removed in the same order</a:t>
            </a:r>
          </a:p>
          <a:p>
            <a:pPr>
              <a:buFont typeface="Wingdings" pitchFamily="2" charset="2"/>
              <a:buChar char="Ø"/>
            </a:pPr>
            <a:r>
              <a:rPr lang="en-US" sz="2200" dirty="0"/>
              <a:t>Use: </a:t>
            </a:r>
            <a:r>
              <a:rPr lang="en-US" sz="2200" dirty="0">
                <a:solidFill>
                  <a:schemeClr val="accent2"/>
                </a:solidFill>
              </a:rPr>
              <a:t>front = (front + 1) % </a:t>
            </a:r>
            <a:r>
              <a:rPr lang="en-US" sz="2200" dirty="0" err="1">
                <a:solidFill>
                  <a:schemeClr val="accent2"/>
                </a:solidFill>
              </a:rPr>
              <a:t>myQueue.length</a:t>
            </a:r>
            <a:r>
              <a:rPr lang="en-US" sz="2200" dirty="0">
                <a:solidFill>
                  <a:schemeClr val="accent2"/>
                </a:solidFill>
              </a:rPr>
              <a:t>;</a:t>
            </a:r>
            <a:br>
              <a:rPr lang="en-US" sz="2200" dirty="0">
                <a:solidFill>
                  <a:schemeClr val="accent2"/>
                </a:solidFill>
              </a:rPr>
            </a:br>
            <a:r>
              <a:rPr lang="en-US" sz="2200" dirty="0"/>
              <a:t>and: </a:t>
            </a:r>
            <a:r>
              <a:rPr lang="en-US" sz="2200" dirty="0">
                <a:solidFill>
                  <a:schemeClr val="accent2"/>
                </a:solidFill>
              </a:rPr>
              <a:t>rear = (rear + 1) % </a:t>
            </a:r>
            <a:r>
              <a:rPr lang="en-US" sz="2200" dirty="0" err="1">
                <a:solidFill>
                  <a:schemeClr val="accent2"/>
                </a:solidFill>
              </a:rPr>
              <a:t>myQueue.length</a:t>
            </a:r>
            <a:r>
              <a:rPr lang="en-US" sz="2200" dirty="0">
                <a:solidFill>
                  <a:schemeClr val="accent2"/>
                </a:solidFill>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677341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605"/>
                                        </p:tgtEl>
                                        <p:attrNameLst>
                                          <p:attrName>style.visibility</p:attrName>
                                        </p:attrNameLst>
                                      </p:cBhvr>
                                      <p:to>
                                        <p:strVal val="visible"/>
                                      </p:to>
                                    </p:set>
                                    <p:animEffect transition="in" filter="wipe(left)">
                                      <p:cBhvr>
                                        <p:cTn id="12" dur="500"/>
                                        <p:tgtEl>
                                          <p:spTgt spid="246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03">
                                            <p:txEl>
                                              <p:pRg st="0" end="0"/>
                                            </p:txEl>
                                          </p:spTgt>
                                        </p:tgtEl>
                                        <p:attrNameLst>
                                          <p:attrName>style.visibility</p:attrName>
                                        </p:attrNameLst>
                                      </p:cBhvr>
                                      <p:to>
                                        <p:strVal val="visible"/>
                                      </p:to>
                                    </p:set>
                                    <p:animEffect transition="in" filter="wipe(left)">
                                      <p:cBhvr>
                                        <p:cTn id="17" dur="500"/>
                                        <p:tgtEl>
                                          <p:spTgt spid="2460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03">
                                            <p:txEl>
                                              <p:pRg st="1" end="1"/>
                                            </p:txEl>
                                          </p:spTgt>
                                        </p:tgtEl>
                                        <p:attrNameLst>
                                          <p:attrName>style.visibility</p:attrName>
                                        </p:attrNameLst>
                                      </p:cBhvr>
                                      <p:to>
                                        <p:strVal val="visible"/>
                                      </p:to>
                                    </p:set>
                                    <p:animEffect transition="in" filter="wipe(left)">
                                      <p:cBhvr>
                                        <p:cTn id="22" dur="500"/>
                                        <p:tgtEl>
                                          <p:spTgt spid="24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5" autoUpdateAnimBg="0"/>
      <p:bldP spid="24603" grpId="0" build="p" bldLvl="4"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dirty="0" smtClean="0"/>
              <a:t>Queues</a:t>
            </a:r>
          </a:p>
        </p:txBody>
      </p:sp>
      <p:sp>
        <p:nvSpPr>
          <p:cNvPr id="28677" name="Rectangle 3"/>
          <p:cNvSpPr>
            <a:spLocks noGrp="1" noChangeArrowheads="1"/>
          </p:cNvSpPr>
          <p:nvPr>
            <p:ph type="body" idx="1"/>
          </p:nvPr>
        </p:nvSpPr>
        <p:spPr>
          <a:xfrm>
            <a:off x="228600" y="1828801"/>
            <a:ext cx="8762999" cy="2743200"/>
          </a:xfrm>
        </p:spPr>
        <p:txBody>
          <a:bodyPr>
            <a:normAutofit/>
          </a:bodyPr>
          <a:lstStyle/>
          <a:p>
            <a:pPr>
              <a:buFont typeface="Wingdings" pitchFamily="2" charset="2"/>
              <a:buChar char="Ø"/>
            </a:pPr>
            <a:r>
              <a:rPr lang="en-US" sz="2200" dirty="0" smtClean="0"/>
              <a:t>What is a queue?</a:t>
            </a:r>
          </a:p>
          <a:p>
            <a:pPr lvl="1">
              <a:buFont typeface="Wingdings" pitchFamily="2" charset="2"/>
              <a:buChar char="§"/>
            </a:pPr>
            <a:r>
              <a:rPr lang="en-US" dirty="0" smtClean="0"/>
              <a:t>A data structure of ordered items such that items can be inserted only at one end and removed at the other end.</a:t>
            </a:r>
          </a:p>
          <a:p>
            <a:pPr>
              <a:buFont typeface="Wingdings" pitchFamily="2" charset="2"/>
              <a:buChar char="Ø"/>
            </a:pPr>
            <a:r>
              <a:rPr lang="en-US" sz="2200" dirty="0"/>
              <a:t>A queue is called a FIFO (First in-First out) data structure.</a:t>
            </a:r>
          </a:p>
          <a:p>
            <a:pPr>
              <a:buFont typeface="Wingdings" pitchFamily="2" charset="2"/>
              <a:buChar char="Ø"/>
            </a:pPr>
            <a:r>
              <a:rPr lang="en-US" sz="2200" dirty="0"/>
              <a:t>Insertions and deletions follow the first-in first-out </a:t>
            </a:r>
            <a:r>
              <a:rPr lang="en-US" sz="2200" dirty="0" smtClean="0"/>
              <a:t>scheme.</a:t>
            </a:r>
            <a:endParaRPr lang="en-US" sz="2200" dirty="0"/>
          </a:p>
          <a:p>
            <a:pPr>
              <a:buFont typeface="Wingdings" pitchFamily="2" charset="2"/>
              <a:buChar char="Ø"/>
            </a:pPr>
            <a:r>
              <a:rPr lang="en-US" sz="2200" dirty="0"/>
              <a:t>Insertions are at the rear of the queue and removals are at the front of the </a:t>
            </a:r>
            <a:r>
              <a:rPr lang="en-US" sz="2200" dirty="0" smtClean="0"/>
              <a:t>queue.</a:t>
            </a:r>
            <a:endParaRPr lang="en-US" sz="2200" dirty="0"/>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250" y="4724400"/>
            <a:ext cx="8235950"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2895600" y="6400800"/>
            <a:ext cx="42282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chemeClr val="tx2"/>
                </a:solidFill>
              </a:rPr>
              <a:t>Two </a:t>
            </a:r>
            <a:r>
              <a:rPr lang="en-US" sz="2400" dirty="0" smtClean="0">
                <a:solidFill>
                  <a:schemeClr val="tx2"/>
                </a:solidFill>
              </a:rPr>
              <a:t>representations </a:t>
            </a:r>
            <a:r>
              <a:rPr lang="en-US" sz="2400" dirty="0">
                <a:solidFill>
                  <a:schemeClr val="tx2"/>
                </a:solidFill>
              </a:rPr>
              <a:t>of queues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05005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228600" y="338328"/>
            <a:ext cx="8686800" cy="1252728"/>
          </a:xfrm>
        </p:spPr>
        <p:txBody>
          <a:bodyPr>
            <a:normAutofit fontScale="90000"/>
          </a:bodyPr>
          <a:lstStyle/>
          <a:p>
            <a:r>
              <a:rPr lang="en-US" b="1" dirty="0" smtClean="0"/>
              <a:t>INSERTING AN ELEMENT INTO THE QUEUE</a:t>
            </a:r>
            <a:endParaRPr lang="en-US" dirty="0"/>
          </a:p>
        </p:txBody>
      </p:sp>
      <p:sp>
        <p:nvSpPr>
          <p:cNvPr id="38917" name="Rectangle 3"/>
          <p:cNvSpPr>
            <a:spLocks noGrp="1" noChangeArrowheads="1"/>
          </p:cNvSpPr>
          <p:nvPr>
            <p:ph type="body" idx="1"/>
          </p:nvPr>
        </p:nvSpPr>
        <p:spPr>
          <a:xfrm>
            <a:off x="304800" y="2057400"/>
            <a:ext cx="8610600" cy="3886200"/>
          </a:xfrm>
        </p:spPr>
        <p:txBody>
          <a:bodyPr>
            <a:normAutofit/>
          </a:bodyPr>
          <a:lstStyle/>
          <a:p>
            <a:pPr marL="514350" indent="-514350">
              <a:buFont typeface="+mj-lt"/>
              <a:buAutoNum type="arabicPeriod"/>
            </a:pPr>
            <a:r>
              <a:rPr lang="en-US" sz="2200" dirty="0" smtClean="0"/>
              <a:t>If queue is empty; Initialize front=0 </a:t>
            </a:r>
          </a:p>
          <a:p>
            <a:pPr marL="514350" indent="-514350">
              <a:buFont typeface="+mj-lt"/>
              <a:buAutoNum type="arabicPeriod"/>
            </a:pPr>
            <a:r>
              <a:rPr lang="en-US" sz="2200" dirty="0" smtClean="0"/>
              <a:t>Input </a:t>
            </a:r>
            <a:r>
              <a:rPr lang="en-US" sz="2200" dirty="0" smtClean="0"/>
              <a:t>the value to be inserted and assign to variable “data”</a:t>
            </a:r>
          </a:p>
          <a:p>
            <a:pPr marL="514350" indent="-514350">
              <a:buFont typeface="+mj-lt"/>
              <a:buAutoNum type="arabicPeriod"/>
            </a:pPr>
            <a:r>
              <a:rPr lang="en-US" sz="2200" dirty="0" smtClean="0"/>
              <a:t>If (rear &gt;= SIZE)</a:t>
            </a:r>
          </a:p>
          <a:p>
            <a:pPr marL="816293" lvl="1" indent="-514350">
              <a:buNone/>
            </a:pPr>
            <a:r>
              <a:rPr lang="en-US" dirty="0" smtClean="0"/>
              <a:t>	(</a:t>
            </a:r>
            <a:r>
              <a:rPr lang="en-US" i="1" dirty="0" smtClean="0"/>
              <a:t>a) Display “Queue overflow”</a:t>
            </a:r>
          </a:p>
          <a:p>
            <a:pPr marL="816293" lvl="1" indent="-514350">
              <a:buNone/>
            </a:pPr>
            <a:r>
              <a:rPr lang="en-US" dirty="0" smtClean="0"/>
              <a:t>	(</a:t>
            </a:r>
            <a:r>
              <a:rPr lang="en-US" i="1" dirty="0" smtClean="0"/>
              <a:t>b) Exit</a:t>
            </a:r>
          </a:p>
          <a:p>
            <a:pPr marL="514350" indent="-514350">
              <a:buFont typeface="+mj-lt"/>
              <a:buAutoNum type="arabicPeriod"/>
            </a:pPr>
            <a:r>
              <a:rPr lang="en-US" sz="2200" dirty="0" smtClean="0"/>
              <a:t>Else</a:t>
            </a:r>
          </a:p>
          <a:p>
            <a:pPr marL="816293" lvl="1" indent="-514350">
              <a:buNone/>
            </a:pPr>
            <a:r>
              <a:rPr lang="en-US" dirty="0" smtClean="0"/>
              <a:t>	(</a:t>
            </a:r>
            <a:r>
              <a:rPr lang="en-US" i="1" dirty="0" smtClean="0"/>
              <a:t>a) Rear = rear +1</a:t>
            </a:r>
          </a:p>
          <a:p>
            <a:pPr marL="0" indent="0">
              <a:buNone/>
            </a:pPr>
            <a:r>
              <a:rPr lang="en-US" dirty="0" smtClean="0"/>
              <a:t>	Q[rear</a:t>
            </a:r>
            <a:r>
              <a:rPr lang="en-US" dirty="0" smtClean="0"/>
              <a:t>] = data</a:t>
            </a:r>
          </a:p>
          <a:p>
            <a:pPr marL="514350" indent="-514350">
              <a:buFont typeface="+mj-lt"/>
              <a:buAutoNum type="arabicPeriod"/>
            </a:pPr>
            <a:r>
              <a:rPr lang="en-US" sz="2200" dirty="0" smtClean="0"/>
              <a:t>Exit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185072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228600" y="338328"/>
            <a:ext cx="8686800" cy="1252728"/>
          </a:xfrm>
        </p:spPr>
        <p:txBody>
          <a:bodyPr>
            <a:normAutofit fontScale="90000"/>
          </a:bodyPr>
          <a:lstStyle/>
          <a:p>
            <a:r>
              <a:rPr lang="en-US" b="1" dirty="0" smtClean="0"/>
              <a:t>PROGRAM TO INSERT AN ELEMENT INTO THE QUEUE</a:t>
            </a:r>
            <a:endParaRPr lang="en-US" dirty="0"/>
          </a:p>
        </p:txBody>
      </p:sp>
      <p:sp>
        <p:nvSpPr>
          <p:cNvPr id="38917" name="Rectangle 3"/>
          <p:cNvSpPr>
            <a:spLocks noGrp="1" noChangeArrowheads="1"/>
          </p:cNvSpPr>
          <p:nvPr>
            <p:ph type="body" idx="1"/>
          </p:nvPr>
        </p:nvSpPr>
        <p:spPr>
          <a:xfrm>
            <a:off x="304800" y="1524000"/>
            <a:ext cx="8610600" cy="5334000"/>
          </a:xfrm>
        </p:spPr>
        <p:txBody>
          <a:bodyPr>
            <a:normAutofit fontScale="77500" lnSpcReduction="20000"/>
          </a:bodyPr>
          <a:lstStyle/>
          <a:p>
            <a:pPr marL="457200" indent="-457200">
              <a:buFont typeface="+mj-lt"/>
              <a:buAutoNum type="arabicPeriod"/>
            </a:pPr>
            <a:r>
              <a:rPr lang="en-US" sz="2000" dirty="0" smtClean="0"/>
              <a:t>//This function will insert an element to the queue</a:t>
            </a:r>
          </a:p>
          <a:p>
            <a:pPr marL="457200" indent="-457200">
              <a:buFont typeface="+mj-lt"/>
              <a:buAutoNum type="arabicPeriod"/>
            </a:pPr>
            <a:r>
              <a:rPr lang="en-US" sz="2000" dirty="0" smtClean="0"/>
              <a:t>void insert ()</a:t>
            </a:r>
          </a:p>
          <a:p>
            <a:pPr marL="457200" indent="-457200">
              <a:buFont typeface="+mj-lt"/>
              <a:buAutoNum type="arabicPeriod"/>
            </a:pPr>
            <a:r>
              <a:rPr lang="en-US" sz="2000" dirty="0" smtClean="0"/>
              <a:t>{</a:t>
            </a:r>
          </a:p>
          <a:p>
            <a:pPr marL="457200" indent="-457200">
              <a:buFont typeface="+mj-lt"/>
              <a:buAutoNum type="arabicPeriod"/>
            </a:pPr>
            <a:r>
              <a:rPr lang="en-US" sz="2000" dirty="0" err="1" smtClean="0"/>
              <a:t>int</a:t>
            </a:r>
            <a:r>
              <a:rPr lang="en-US" sz="2000" dirty="0" smtClean="0"/>
              <a:t> </a:t>
            </a:r>
            <a:r>
              <a:rPr lang="en-US" sz="2000" dirty="0" err="1" smtClean="0"/>
              <a:t>added_item</a:t>
            </a:r>
            <a:r>
              <a:rPr lang="en-US" sz="2000" dirty="0" smtClean="0"/>
              <a:t>;</a:t>
            </a:r>
          </a:p>
          <a:p>
            <a:pPr marL="457200" indent="-457200">
              <a:buFont typeface="+mj-lt"/>
              <a:buAutoNum type="arabicPeriod"/>
            </a:pPr>
            <a:r>
              <a:rPr lang="en-US" sz="2000" dirty="0" smtClean="0"/>
              <a:t>if (rear==MAX-1)</a:t>
            </a:r>
          </a:p>
          <a:p>
            <a:pPr marL="457200" indent="-457200">
              <a:buFont typeface="+mj-lt"/>
              <a:buAutoNum type="arabicPeriod"/>
            </a:pPr>
            <a:r>
              <a:rPr lang="en-US" sz="2000" dirty="0" smtClean="0"/>
              <a:t>{</a:t>
            </a:r>
          </a:p>
          <a:p>
            <a:pPr marL="457200" indent="-457200">
              <a:buFont typeface="+mj-lt"/>
              <a:buAutoNum type="arabicPeriod"/>
            </a:pPr>
            <a:r>
              <a:rPr lang="en-US" sz="2000" dirty="0" err="1" smtClean="0"/>
              <a:t>printf</a:t>
            </a:r>
            <a:r>
              <a:rPr lang="en-US" sz="2000" dirty="0" smtClean="0"/>
              <a:t>("\</a:t>
            </a:r>
            <a:r>
              <a:rPr lang="en-US" sz="2000" dirty="0" err="1" smtClean="0"/>
              <a:t>nQueue</a:t>
            </a:r>
            <a:r>
              <a:rPr lang="en-US" sz="2000" dirty="0" smtClean="0"/>
              <a:t> Overflow\n");</a:t>
            </a:r>
          </a:p>
          <a:p>
            <a:pPr marL="457200" indent="-457200">
              <a:buFont typeface="+mj-lt"/>
              <a:buAutoNum type="arabicPeriod"/>
            </a:pPr>
            <a:r>
              <a:rPr lang="en-US" sz="2000" dirty="0" err="1" smtClean="0"/>
              <a:t>getch</a:t>
            </a:r>
            <a:r>
              <a:rPr lang="en-US" sz="2000" dirty="0" smtClean="0"/>
              <a:t>();</a:t>
            </a:r>
          </a:p>
          <a:p>
            <a:pPr marL="457200" indent="-457200">
              <a:buFont typeface="+mj-lt"/>
              <a:buAutoNum type="arabicPeriod"/>
            </a:pPr>
            <a:r>
              <a:rPr lang="en-US" sz="2000" dirty="0" smtClean="0"/>
              <a:t>return;</a:t>
            </a:r>
          </a:p>
          <a:p>
            <a:pPr marL="457200" indent="-457200">
              <a:buFont typeface="+mj-lt"/>
              <a:buAutoNum type="arabicPeriod"/>
            </a:pPr>
            <a:r>
              <a:rPr lang="en-US" sz="2000" dirty="0" smtClean="0"/>
              <a:t>}</a:t>
            </a:r>
          </a:p>
          <a:p>
            <a:pPr marL="457200" indent="-457200">
              <a:buFont typeface="+mj-lt"/>
              <a:buAutoNum type="arabicPeriod"/>
            </a:pPr>
            <a:r>
              <a:rPr lang="en-US" sz="2000" dirty="0" smtClean="0"/>
              <a:t>else</a:t>
            </a:r>
          </a:p>
          <a:p>
            <a:pPr marL="457200" indent="-457200">
              <a:buFont typeface="+mj-lt"/>
              <a:buAutoNum type="arabicPeriod"/>
            </a:pPr>
            <a:r>
              <a:rPr lang="en-US" sz="2000" dirty="0" smtClean="0"/>
              <a:t>{</a:t>
            </a:r>
          </a:p>
          <a:p>
            <a:pPr marL="457200" indent="-457200">
              <a:buFont typeface="+mj-lt"/>
              <a:buAutoNum type="arabicPeriod"/>
            </a:pPr>
            <a:r>
              <a:rPr lang="en-US" sz="2000" dirty="0" smtClean="0"/>
              <a:t>if (front==–1) 		/*If queue is initially empty */</a:t>
            </a:r>
          </a:p>
          <a:p>
            <a:pPr marL="457200" indent="-457200">
              <a:buFont typeface="+mj-lt"/>
              <a:buAutoNum type="arabicPeriod"/>
            </a:pPr>
            <a:r>
              <a:rPr lang="en-US" sz="2000" dirty="0" smtClean="0"/>
              <a:t>front=0;</a:t>
            </a:r>
          </a:p>
          <a:p>
            <a:pPr marL="457200" indent="-457200">
              <a:buFont typeface="+mj-lt"/>
              <a:buAutoNum type="arabicPeriod"/>
            </a:pPr>
            <a:r>
              <a:rPr lang="en-US" sz="2000" dirty="0" err="1" smtClean="0"/>
              <a:t>printf</a:t>
            </a:r>
            <a:r>
              <a:rPr lang="en-US" sz="2000" dirty="0" smtClean="0"/>
              <a:t>(“\</a:t>
            </a:r>
            <a:r>
              <a:rPr lang="en-US" sz="2000" dirty="0" err="1" smtClean="0"/>
              <a:t>nInput</a:t>
            </a:r>
            <a:r>
              <a:rPr lang="en-US" sz="2000" dirty="0" smtClean="0"/>
              <a:t> the element for adding in queue: ”);</a:t>
            </a:r>
          </a:p>
          <a:p>
            <a:pPr marL="457200" indent="-457200">
              <a:buFont typeface="+mj-lt"/>
              <a:buAutoNum type="arabicPeriod"/>
            </a:pPr>
            <a:r>
              <a:rPr lang="en-US" sz="2000" dirty="0" err="1" smtClean="0"/>
              <a:t>scanf</a:t>
            </a:r>
            <a:r>
              <a:rPr lang="en-US" sz="2000" dirty="0" smtClean="0"/>
              <a:t>(“%d”, &amp;</a:t>
            </a:r>
            <a:r>
              <a:rPr lang="en-US" sz="2000" dirty="0" err="1" smtClean="0"/>
              <a:t>added_item</a:t>
            </a:r>
            <a:r>
              <a:rPr lang="en-US" sz="2000" dirty="0" smtClean="0"/>
              <a:t>);</a:t>
            </a:r>
          </a:p>
          <a:p>
            <a:pPr marL="457200" indent="-457200">
              <a:buFont typeface="+mj-lt"/>
              <a:buAutoNum type="arabicPeriod"/>
            </a:pPr>
            <a:r>
              <a:rPr lang="en-US" sz="2000" dirty="0" smtClean="0"/>
              <a:t>rear=rear+1;</a:t>
            </a:r>
          </a:p>
          <a:p>
            <a:pPr marL="457200" indent="-457200">
              <a:buFont typeface="+mj-lt"/>
              <a:buAutoNum type="arabicPeriod"/>
            </a:pPr>
            <a:r>
              <a:rPr lang="en-US" sz="2000" dirty="0" smtClean="0"/>
              <a:t>//Inserting the element</a:t>
            </a:r>
          </a:p>
          <a:p>
            <a:pPr marL="457200" indent="-457200">
              <a:buFont typeface="+mj-lt"/>
              <a:buAutoNum type="arabicPeriod"/>
            </a:pPr>
            <a:r>
              <a:rPr lang="en-US" sz="2000" dirty="0" err="1" smtClean="0"/>
              <a:t>queue_arr</a:t>
            </a:r>
            <a:r>
              <a:rPr lang="en-US" sz="2000" dirty="0" smtClean="0"/>
              <a:t>[rear] = </a:t>
            </a:r>
            <a:r>
              <a:rPr lang="en-US" sz="2000" dirty="0" err="1" smtClean="0"/>
              <a:t>added_item</a:t>
            </a:r>
            <a:r>
              <a:rPr lang="en-US" sz="2000" dirty="0" smtClean="0"/>
              <a:t> ;</a:t>
            </a:r>
          </a:p>
          <a:p>
            <a:pPr marL="457200" indent="-457200">
              <a:buFont typeface="+mj-lt"/>
              <a:buAutoNum type="arabicPeriod"/>
            </a:pPr>
            <a:r>
              <a:rPr lang="en-US" sz="2000" dirty="0" smtClean="0"/>
              <a:t>}</a:t>
            </a:r>
          </a:p>
          <a:p>
            <a:pPr marL="457200" indent="-457200">
              <a:buFont typeface="+mj-lt"/>
              <a:buAutoNum type="arabicPeriod"/>
            </a:pPr>
            <a:r>
              <a:rPr lang="en-US" sz="2000" dirty="0" smtClean="0"/>
              <a:t>}/*End of insert()*/</a:t>
            </a: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185072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228600" y="338328"/>
            <a:ext cx="8686800" cy="1252728"/>
          </a:xfrm>
        </p:spPr>
        <p:txBody>
          <a:bodyPr>
            <a:normAutofit fontScale="90000"/>
          </a:bodyPr>
          <a:lstStyle/>
          <a:p>
            <a:r>
              <a:rPr lang="en-US" b="1" dirty="0" smtClean="0"/>
              <a:t>ALGORITHM TO DELETE AN ELEMENT FROM QUEUE</a:t>
            </a:r>
            <a:endParaRPr lang="en-US" dirty="0"/>
          </a:p>
        </p:txBody>
      </p:sp>
      <p:sp>
        <p:nvSpPr>
          <p:cNvPr id="38917" name="Rectangle 3"/>
          <p:cNvSpPr>
            <a:spLocks noGrp="1" noChangeArrowheads="1"/>
          </p:cNvSpPr>
          <p:nvPr>
            <p:ph type="body" idx="1"/>
          </p:nvPr>
        </p:nvSpPr>
        <p:spPr>
          <a:xfrm>
            <a:off x="304800" y="1981200"/>
            <a:ext cx="8610600" cy="3657600"/>
          </a:xfrm>
        </p:spPr>
        <p:txBody>
          <a:bodyPr>
            <a:normAutofit/>
          </a:bodyPr>
          <a:lstStyle/>
          <a:p>
            <a:pPr marL="457200" indent="-457200">
              <a:buFont typeface="+mj-lt"/>
              <a:buAutoNum type="arabicPeriod"/>
            </a:pPr>
            <a:r>
              <a:rPr lang="en-US" sz="2200" dirty="0" smtClean="0"/>
              <a:t>If (rear&lt; </a:t>
            </a:r>
            <a:r>
              <a:rPr lang="en-US" sz="2200" dirty="0" smtClean="0"/>
              <a:t>front or front=-1)</a:t>
            </a:r>
            <a:endParaRPr lang="en-US" sz="2200" dirty="0" smtClean="0"/>
          </a:p>
          <a:p>
            <a:pPr marL="457200" indent="-457200">
              <a:buNone/>
            </a:pPr>
            <a:r>
              <a:rPr lang="en-US" sz="2200" dirty="0" smtClean="0"/>
              <a:t>	(</a:t>
            </a:r>
            <a:r>
              <a:rPr lang="en-US" sz="2200" i="1" dirty="0" smtClean="0"/>
              <a:t>a) </a:t>
            </a:r>
            <a:r>
              <a:rPr lang="en-US" sz="2200" i="1" dirty="0" smtClean="0"/>
              <a:t>for e.g. Front </a:t>
            </a:r>
            <a:r>
              <a:rPr lang="en-US" sz="2200" i="1" dirty="0" smtClean="0"/>
              <a:t>= </a:t>
            </a:r>
            <a:r>
              <a:rPr lang="en-US" sz="2200" i="1" dirty="0" smtClean="0"/>
              <a:t>-1, </a:t>
            </a:r>
            <a:r>
              <a:rPr lang="en-US" sz="2200" i="1" dirty="0" smtClean="0"/>
              <a:t>rear = –1</a:t>
            </a:r>
          </a:p>
          <a:p>
            <a:pPr marL="457200" indent="-457200">
              <a:buNone/>
            </a:pPr>
            <a:r>
              <a:rPr lang="en-US" sz="2200" dirty="0" smtClean="0"/>
              <a:t>	(</a:t>
            </a:r>
            <a:r>
              <a:rPr lang="en-US" sz="2200" i="1" dirty="0" smtClean="0"/>
              <a:t>b) Display “The queue is empty”</a:t>
            </a:r>
          </a:p>
          <a:p>
            <a:pPr marL="457200" indent="-457200">
              <a:buNone/>
            </a:pPr>
            <a:r>
              <a:rPr lang="en-US" sz="2200" dirty="0" smtClean="0"/>
              <a:t>	(</a:t>
            </a:r>
            <a:r>
              <a:rPr lang="en-US" sz="2200" i="1" dirty="0" smtClean="0"/>
              <a:t>c) Exit</a:t>
            </a:r>
          </a:p>
          <a:p>
            <a:pPr marL="457200" indent="-457200">
              <a:buNone/>
            </a:pPr>
            <a:endParaRPr lang="en-US" sz="2200" dirty="0" smtClean="0"/>
          </a:p>
          <a:p>
            <a:pPr marL="457200" indent="-457200">
              <a:buNone/>
            </a:pPr>
            <a:r>
              <a:rPr lang="en-US" sz="2200" dirty="0" smtClean="0">
                <a:solidFill>
                  <a:schemeClr val="accent1"/>
                </a:solidFill>
              </a:rPr>
              <a:t>2.  </a:t>
            </a:r>
            <a:r>
              <a:rPr lang="en-US" sz="2200" dirty="0" smtClean="0"/>
              <a:t>Else</a:t>
            </a:r>
          </a:p>
          <a:p>
            <a:pPr marL="457200" indent="-457200">
              <a:buNone/>
            </a:pPr>
            <a:r>
              <a:rPr lang="en-US" sz="2200" dirty="0" smtClean="0"/>
              <a:t>	(</a:t>
            </a:r>
            <a:r>
              <a:rPr lang="en-US" sz="2200" i="1" dirty="0" smtClean="0"/>
              <a:t>a) Data = Q[front]</a:t>
            </a:r>
          </a:p>
          <a:p>
            <a:pPr marL="457200" indent="-457200">
              <a:buNone/>
            </a:pPr>
            <a:r>
              <a:rPr lang="en-US" sz="2200" dirty="0" smtClean="0">
                <a:solidFill>
                  <a:schemeClr val="accent1"/>
                </a:solidFill>
              </a:rPr>
              <a:t>3.  </a:t>
            </a:r>
            <a:r>
              <a:rPr lang="en-US" sz="2200" dirty="0" smtClean="0"/>
              <a:t>Front = front +1</a:t>
            </a:r>
          </a:p>
          <a:p>
            <a:pPr marL="457200" indent="-457200">
              <a:buNone/>
            </a:pPr>
            <a:r>
              <a:rPr lang="en-US" sz="2200" dirty="0" smtClean="0">
                <a:solidFill>
                  <a:schemeClr val="accent1"/>
                </a:solidFill>
              </a:rPr>
              <a:t>4.  </a:t>
            </a:r>
            <a:r>
              <a:rPr lang="en-US" sz="2200" dirty="0" smtClean="0"/>
              <a:t>Exit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185072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228600" y="338328"/>
            <a:ext cx="8686800" cy="1252728"/>
          </a:xfrm>
        </p:spPr>
        <p:txBody>
          <a:bodyPr>
            <a:normAutofit fontScale="90000"/>
          </a:bodyPr>
          <a:lstStyle/>
          <a:p>
            <a:r>
              <a:rPr lang="en-US" b="1" dirty="0"/>
              <a:t>PROGRAM TO DELETE AN ELEMENT FROM QUEUE</a:t>
            </a:r>
            <a:endParaRPr lang="en-US" dirty="0"/>
          </a:p>
        </p:txBody>
      </p:sp>
      <p:sp>
        <p:nvSpPr>
          <p:cNvPr id="38917" name="Rectangle 3"/>
          <p:cNvSpPr>
            <a:spLocks noGrp="1" noChangeArrowheads="1"/>
          </p:cNvSpPr>
          <p:nvPr>
            <p:ph type="body" idx="1"/>
          </p:nvPr>
        </p:nvSpPr>
        <p:spPr>
          <a:xfrm>
            <a:off x="304800" y="1524000"/>
            <a:ext cx="8610600" cy="5334000"/>
          </a:xfrm>
        </p:spPr>
        <p:txBody>
          <a:bodyPr>
            <a:noAutofit/>
          </a:bodyPr>
          <a:lstStyle/>
          <a:p>
            <a:pPr marL="342900" indent="-342900">
              <a:buFont typeface="+mj-lt"/>
              <a:buAutoNum type="arabicPeriod"/>
            </a:pPr>
            <a:r>
              <a:rPr lang="en-US" sz="1800" dirty="0" smtClean="0"/>
              <a:t>//This function will delete (or pop) an element from the queue</a:t>
            </a:r>
          </a:p>
          <a:p>
            <a:pPr marL="342900" indent="-342900">
              <a:buFont typeface="+mj-lt"/>
              <a:buAutoNum type="arabicPeriod"/>
            </a:pPr>
            <a:r>
              <a:rPr lang="en-US" sz="1800" dirty="0" smtClean="0"/>
              <a:t>void del()</a:t>
            </a:r>
          </a:p>
          <a:p>
            <a:pPr marL="342900" indent="-342900">
              <a:buFont typeface="+mj-lt"/>
              <a:buAutoNum type="arabicPeriod"/>
            </a:pPr>
            <a:r>
              <a:rPr lang="en-US" sz="1800" dirty="0" smtClean="0"/>
              <a:t>{</a:t>
            </a:r>
          </a:p>
          <a:p>
            <a:pPr marL="342900" indent="-342900">
              <a:buFont typeface="+mj-lt"/>
              <a:buAutoNum type="arabicPeriod"/>
            </a:pPr>
            <a:r>
              <a:rPr lang="en-US" sz="1800" dirty="0" smtClean="0"/>
              <a:t>if (front == –1 || front &gt; rear)</a:t>
            </a:r>
          </a:p>
          <a:p>
            <a:pPr marL="342900" indent="-342900">
              <a:buFont typeface="+mj-lt"/>
              <a:buAutoNum type="arabicPeriod"/>
            </a:pPr>
            <a:r>
              <a:rPr lang="en-US" sz="1800" dirty="0" smtClean="0"/>
              <a:t>{</a:t>
            </a:r>
          </a:p>
          <a:p>
            <a:pPr marL="342900" indent="-342900">
              <a:buFont typeface="+mj-lt"/>
              <a:buAutoNum type="arabicPeriod"/>
            </a:pPr>
            <a:r>
              <a:rPr lang="en-US" sz="1800" dirty="0" err="1" smtClean="0"/>
              <a:t>printf</a:t>
            </a:r>
            <a:r>
              <a:rPr lang="en-US" sz="1800" dirty="0" smtClean="0"/>
              <a:t> ("\</a:t>
            </a:r>
            <a:r>
              <a:rPr lang="en-US" sz="1800" dirty="0" err="1" smtClean="0"/>
              <a:t>nQueue</a:t>
            </a:r>
            <a:r>
              <a:rPr lang="en-US" sz="1800" dirty="0" smtClean="0"/>
              <a:t> Underflow\n");</a:t>
            </a:r>
          </a:p>
          <a:p>
            <a:pPr marL="342900" indent="-342900">
              <a:buFont typeface="+mj-lt"/>
              <a:buAutoNum type="arabicPeriod"/>
            </a:pPr>
            <a:r>
              <a:rPr lang="en-US" sz="1800" dirty="0" smtClean="0"/>
              <a:t>return;</a:t>
            </a:r>
          </a:p>
          <a:p>
            <a:pPr marL="342900" indent="-342900">
              <a:buFont typeface="+mj-lt"/>
              <a:buAutoNum type="arabicPeriod"/>
            </a:pPr>
            <a:r>
              <a:rPr lang="en-US" sz="1800" dirty="0" smtClean="0"/>
              <a:t>}</a:t>
            </a:r>
          </a:p>
          <a:p>
            <a:pPr marL="342900" indent="-342900">
              <a:buFont typeface="+mj-lt"/>
              <a:buAutoNum type="arabicPeriod"/>
            </a:pPr>
            <a:r>
              <a:rPr lang="en-US" sz="1800" dirty="0" smtClean="0"/>
              <a:t>else</a:t>
            </a:r>
          </a:p>
          <a:p>
            <a:pPr marL="342900" indent="-342900">
              <a:buFont typeface="+mj-lt"/>
              <a:buAutoNum type="arabicPeriod"/>
            </a:pPr>
            <a:r>
              <a:rPr lang="en-US" sz="1800" dirty="0" smtClean="0"/>
              <a:t>{				//</a:t>
            </a:r>
            <a:r>
              <a:rPr lang="en-US" sz="1800" dirty="0" err="1" smtClean="0"/>
              <a:t>deleteing</a:t>
            </a:r>
            <a:r>
              <a:rPr lang="en-US" sz="1800" dirty="0" smtClean="0"/>
              <a:t> the element</a:t>
            </a:r>
          </a:p>
          <a:p>
            <a:pPr marL="342900" indent="-342900">
              <a:buFont typeface="+mj-lt"/>
              <a:buAutoNum type="arabicPeriod"/>
            </a:pPr>
            <a:r>
              <a:rPr lang="en-US" sz="1800" dirty="0" err="1" smtClean="0"/>
              <a:t>printf</a:t>
            </a:r>
            <a:r>
              <a:rPr lang="en-US" sz="1800" dirty="0" smtClean="0"/>
              <a:t> ("\</a:t>
            </a:r>
            <a:r>
              <a:rPr lang="en-US" sz="1800" dirty="0" err="1" smtClean="0"/>
              <a:t>nElement</a:t>
            </a:r>
            <a:r>
              <a:rPr lang="en-US" sz="1800" dirty="0" smtClean="0"/>
              <a:t> deleted from queue is : %d\n",</a:t>
            </a:r>
          </a:p>
          <a:p>
            <a:pPr marL="342900" indent="-342900">
              <a:buFont typeface="+mj-lt"/>
              <a:buAutoNum type="arabicPeriod"/>
            </a:pPr>
            <a:r>
              <a:rPr lang="en-US" sz="1800" dirty="0" err="1" smtClean="0"/>
              <a:t>queue_arr</a:t>
            </a:r>
            <a:r>
              <a:rPr lang="en-US" sz="1800" dirty="0" smtClean="0"/>
              <a:t>[front]);</a:t>
            </a:r>
          </a:p>
          <a:p>
            <a:pPr marL="342900" indent="-342900">
              <a:buFont typeface="+mj-lt"/>
              <a:buAutoNum type="arabicPeriod"/>
            </a:pPr>
            <a:r>
              <a:rPr lang="en-US" sz="1800" dirty="0" smtClean="0"/>
              <a:t>front=front+1;</a:t>
            </a:r>
          </a:p>
          <a:p>
            <a:pPr marL="342900" indent="-342900">
              <a:buFont typeface="+mj-lt"/>
              <a:buAutoNum type="arabicPeriod"/>
            </a:pPr>
            <a:r>
              <a:rPr lang="en-US" sz="1800" dirty="0" smtClean="0"/>
              <a:t>}</a:t>
            </a:r>
          </a:p>
          <a:p>
            <a:pPr marL="342900" indent="-342900">
              <a:buFont typeface="+mj-lt"/>
              <a:buAutoNum type="arabicPeriod"/>
            </a:pPr>
            <a:r>
              <a:rPr lang="en-US" sz="1800" dirty="0" smtClean="0"/>
              <a:t>}/*End of 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185072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228600" y="338328"/>
            <a:ext cx="8686800" cy="1252728"/>
          </a:xfrm>
        </p:spPr>
        <p:txBody>
          <a:bodyPr>
            <a:normAutofit fontScale="90000"/>
          </a:bodyPr>
          <a:lstStyle/>
          <a:p>
            <a:r>
              <a:rPr lang="en-US" b="1" dirty="0" smtClean="0"/>
              <a:t>PROGRAM TO DISPLAY ALL QUEUE ELEMENTS</a:t>
            </a:r>
            <a:endParaRPr lang="en-US" dirty="0"/>
          </a:p>
        </p:txBody>
      </p:sp>
      <p:sp>
        <p:nvSpPr>
          <p:cNvPr id="38917" name="Rectangle 3"/>
          <p:cNvSpPr>
            <a:spLocks noGrp="1" noChangeArrowheads="1"/>
          </p:cNvSpPr>
          <p:nvPr>
            <p:ph type="body" idx="1"/>
          </p:nvPr>
        </p:nvSpPr>
        <p:spPr>
          <a:xfrm>
            <a:off x="304800" y="1524000"/>
            <a:ext cx="8610600" cy="5334000"/>
          </a:xfrm>
        </p:spPr>
        <p:txBody>
          <a:bodyPr>
            <a:noAutofit/>
          </a:bodyPr>
          <a:lstStyle/>
          <a:p>
            <a:pPr marL="342900" indent="-342900">
              <a:buFont typeface="+mj-lt"/>
              <a:buAutoNum type="arabicPeriod"/>
            </a:pPr>
            <a:r>
              <a:rPr lang="en-US" sz="1600" dirty="0" smtClean="0"/>
              <a:t>//Displaying all the elements of the queue</a:t>
            </a:r>
          </a:p>
          <a:p>
            <a:pPr marL="342900" indent="-342900">
              <a:buFont typeface="+mj-lt"/>
              <a:buAutoNum type="arabicPeriod"/>
            </a:pPr>
            <a:r>
              <a:rPr lang="en-US" sz="1600" dirty="0" smtClean="0"/>
              <a:t>void display()</a:t>
            </a:r>
          </a:p>
          <a:p>
            <a:pPr marL="342900" indent="-342900">
              <a:buFont typeface="+mj-lt"/>
              <a:buAutoNum type="arabicPeriod"/>
            </a:pPr>
            <a:r>
              <a:rPr lang="en-US" sz="1600" dirty="0" smtClean="0"/>
              <a:t>{</a:t>
            </a:r>
          </a:p>
          <a:p>
            <a:pPr marL="342900" indent="-342900">
              <a:buFont typeface="+mj-lt"/>
              <a:buAutoNum type="arabicPeriod"/>
            </a:pPr>
            <a:r>
              <a:rPr lang="en-US" sz="1600" dirty="0" err="1" smtClean="0"/>
              <a:t>int</a:t>
            </a:r>
            <a:r>
              <a:rPr lang="en-US" sz="1600" dirty="0" smtClean="0"/>
              <a:t> </a:t>
            </a:r>
            <a:r>
              <a:rPr lang="en-US" sz="1600" dirty="0" err="1" smtClean="0"/>
              <a:t>i</a:t>
            </a:r>
            <a:r>
              <a:rPr lang="en-US" sz="1600" dirty="0" smtClean="0"/>
              <a:t>;</a:t>
            </a:r>
          </a:p>
          <a:p>
            <a:pPr marL="342900" indent="-342900">
              <a:buFont typeface="+mj-lt"/>
              <a:buAutoNum type="arabicPeriod"/>
            </a:pPr>
            <a:r>
              <a:rPr lang="en-US" sz="1600" dirty="0" smtClean="0"/>
              <a:t>if (front == –1 || front &gt; rear</a:t>
            </a:r>
            <a:r>
              <a:rPr lang="en-US" sz="1600" dirty="0"/>
              <a:t>)		//Checking whether the queue is empty or not</a:t>
            </a:r>
          </a:p>
          <a:p>
            <a:pPr marL="342900" indent="-342900">
              <a:buFont typeface="+mj-lt"/>
              <a:buAutoNum type="arabicPeriod"/>
            </a:pPr>
            <a:r>
              <a:rPr lang="en-US" sz="1600" dirty="0" smtClean="0"/>
              <a:t>{</a:t>
            </a:r>
          </a:p>
          <a:p>
            <a:pPr marL="342900" indent="-342900">
              <a:buFont typeface="+mj-lt"/>
              <a:buAutoNum type="arabicPeriod"/>
            </a:pPr>
            <a:r>
              <a:rPr lang="en-US" sz="1600" dirty="0" err="1" smtClean="0"/>
              <a:t>printf</a:t>
            </a:r>
            <a:r>
              <a:rPr lang="en-US" sz="1600" dirty="0" smtClean="0"/>
              <a:t> (“\</a:t>
            </a:r>
            <a:r>
              <a:rPr lang="en-US" sz="1600" dirty="0" err="1" smtClean="0"/>
              <a:t>nQueue</a:t>
            </a:r>
            <a:r>
              <a:rPr lang="en-US" sz="1600" dirty="0" smtClean="0"/>
              <a:t> is empty\n”);</a:t>
            </a:r>
          </a:p>
          <a:p>
            <a:pPr marL="342900" indent="-342900">
              <a:buFont typeface="+mj-lt"/>
              <a:buAutoNum type="arabicPeriod"/>
            </a:pPr>
            <a:r>
              <a:rPr lang="en-US" sz="1600" dirty="0" smtClean="0"/>
              <a:t>return;</a:t>
            </a:r>
          </a:p>
          <a:p>
            <a:pPr marL="342900" indent="-342900">
              <a:buFont typeface="+mj-lt"/>
              <a:buAutoNum type="arabicPeriod"/>
            </a:pPr>
            <a:r>
              <a:rPr lang="en-US" sz="1600" dirty="0" smtClean="0"/>
              <a:t>}</a:t>
            </a:r>
          </a:p>
          <a:p>
            <a:pPr marL="342900" indent="-342900">
              <a:buFont typeface="+mj-lt"/>
              <a:buAutoNum type="arabicPeriod"/>
            </a:pPr>
            <a:r>
              <a:rPr lang="en-US" sz="1600" dirty="0" smtClean="0"/>
              <a:t>else</a:t>
            </a:r>
          </a:p>
          <a:p>
            <a:pPr marL="342900" indent="-342900">
              <a:buFont typeface="+mj-lt"/>
              <a:buAutoNum type="arabicPeriod"/>
            </a:pPr>
            <a:r>
              <a:rPr lang="en-US" sz="1600" dirty="0" smtClean="0"/>
              <a:t>{</a:t>
            </a:r>
          </a:p>
          <a:p>
            <a:pPr marL="342900" indent="-342900">
              <a:buFont typeface="+mj-lt"/>
              <a:buAutoNum type="arabicPeriod"/>
            </a:pPr>
            <a:r>
              <a:rPr lang="en-US" sz="1600" dirty="0" err="1" smtClean="0"/>
              <a:t>printf</a:t>
            </a:r>
            <a:r>
              <a:rPr lang="en-US" sz="1600" dirty="0" smtClean="0"/>
              <a:t>(“\</a:t>
            </a:r>
            <a:r>
              <a:rPr lang="en-US" sz="1600" dirty="0" err="1" smtClean="0"/>
              <a:t>nQueue</a:t>
            </a:r>
            <a:r>
              <a:rPr lang="en-US" sz="1600" dirty="0" smtClean="0"/>
              <a:t> is :\n”);</a:t>
            </a:r>
          </a:p>
          <a:p>
            <a:pPr marL="342900" indent="-342900">
              <a:buFont typeface="+mj-lt"/>
              <a:buAutoNum type="arabicPeriod"/>
            </a:pPr>
            <a:r>
              <a:rPr lang="en-US" sz="1600" dirty="0" smtClean="0"/>
              <a:t>for(</a:t>
            </a:r>
            <a:r>
              <a:rPr lang="en-US" sz="1600" dirty="0" err="1" smtClean="0"/>
              <a:t>i</a:t>
            </a:r>
            <a:r>
              <a:rPr lang="en-US" sz="1600" dirty="0" smtClean="0"/>
              <a:t>=</a:t>
            </a:r>
            <a:r>
              <a:rPr lang="en-US" sz="1600" dirty="0" err="1" smtClean="0"/>
              <a:t>front;i</a:t>
            </a:r>
            <a:r>
              <a:rPr lang="en-US" sz="1600" dirty="0" smtClean="0"/>
              <a:t>&lt;= </a:t>
            </a:r>
            <a:r>
              <a:rPr lang="en-US" sz="1600" dirty="0" err="1" smtClean="0"/>
              <a:t>rear;i</a:t>
            </a:r>
            <a:r>
              <a:rPr lang="en-US" sz="1600" dirty="0" smtClean="0"/>
              <a:t>++)</a:t>
            </a:r>
          </a:p>
          <a:p>
            <a:pPr marL="342900" indent="-342900">
              <a:buFont typeface="+mj-lt"/>
              <a:buAutoNum type="arabicPeriod"/>
            </a:pPr>
            <a:r>
              <a:rPr lang="en-US" sz="1600" dirty="0" err="1" smtClean="0"/>
              <a:t>printf</a:t>
            </a:r>
            <a:r>
              <a:rPr lang="en-US" sz="1600" dirty="0" smtClean="0"/>
              <a:t>(“%d ”,</a:t>
            </a:r>
            <a:r>
              <a:rPr lang="en-US" sz="1600" dirty="0" err="1" smtClean="0"/>
              <a:t>queue_arr</a:t>
            </a:r>
            <a:r>
              <a:rPr lang="en-US" sz="1600" dirty="0" smtClean="0"/>
              <a:t>[</a:t>
            </a:r>
            <a:r>
              <a:rPr lang="en-US" sz="1600" dirty="0" err="1" smtClean="0"/>
              <a:t>i</a:t>
            </a:r>
            <a:r>
              <a:rPr lang="en-US" sz="1600" dirty="0" smtClean="0"/>
              <a:t>]);</a:t>
            </a:r>
          </a:p>
          <a:p>
            <a:pPr marL="342900" indent="-342900">
              <a:buFont typeface="+mj-lt"/>
              <a:buAutoNum type="arabicPeriod"/>
            </a:pPr>
            <a:r>
              <a:rPr lang="en-US" sz="1600" dirty="0" err="1" smtClean="0"/>
              <a:t>printf</a:t>
            </a:r>
            <a:r>
              <a:rPr lang="en-US" sz="1600" dirty="0" smtClean="0"/>
              <a:t>(“\n”);</a:t>
            </a:r>
          </a:p>
          <a:p>
            <a:pPr marL="342900" indent="-342900">
              <a:buFont typeface="+mj-lt"/>
              <a:buAutoNum type="arabicPeriod"/>
            </a:pPr>
            <a:r>
              <a:rPr lang="en-US" sz="1600" dirty="0" smtClean="0"/>
              <a:t>}</a:t>
            </a:r>
          </a:p>
          <a:p>
            <a:pPr marL="342900" indent="-342900">
              <a:buFont typeface="+mj-lt"/>
              <a:buAutoNum type="arabicPeriod"/>
            </a:pPr>
            <a:r>
              <a:rPr lang="en-US" sz="1600" dirty="0" smtClean="0"/>
              <a:t>}/*End of display()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185072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25</a:t>
            </a:fld>
            <a:endParaRPr lang="en-US"/>
          </a:p>
        </p:txBody>
      </p:sp>
      <p:sp>
        <p:nvSpPr>
          <p:cNvPr id="28674" name="Rectangle 2"/>
          <p:cNvSpPr>
            <a:spLocks noGrp="1" noChangeArrowheads="1"/>
          </p:cNvSpPr>
          <p:nvPr>
            <p:ph type="title"/>
          </p:nvPr>
        </p:nvSpPr>
        <p:spPr/>
        <p:txBody>
          <a:bodyPr/>
          <a:lstStyle/>
          <a:p>
            <a:r>
              <a:rPr lang="en-US" sz="3600" dirty="0"/>
              <a:t>Linked-list implementation of queues</a:t>
            </a:r>
          </a:p>
        </p:txBody>
      </p:sp>
      <p:sp>
        <p:nvSpPr>
          <p:cNvPr id="28675" name="Rectangle 3"/>
          <p:cNvSpPr>
            <a:spLocks noGrp="1" noChangeArrowheads="1"/>
          </p:cNvSpPr>
          <p:nvPr>
            <p:ph type="body" idx="1"/>
          </p:nvPr>
        </p:nvSpPr>
        <p:spPr>
          <a:xfrm>
            <a:off x="228600" y="2514600"/>
            <a:ext cx="8686800" cy="3980468"/>
          </a:xfrm>
        </p:spPr>
        <p:txBody>
          <a:bodyPr/>
          <a:lstStyle/>
          <a:p>
            <a:pPr>
              <a:lnSpc>
                <a:spcPct val="90000"/>
              </a:lnSpc>
              <a:buFont typeface="Wingdings" pitchFamily="2" charset="2"/>
              <a:buChar char="Ø"/>
            </a:pPr>
            <a:r>
              <a:rPr lang="en-US" dirty="0"/>
              <a:t>In a queue, insertions occur at one end, deletions at the other end</a:t>
            </a:r>
          </a:p>
          <a:p>
            <a:pPr>
              <a:lnSpc>
                <a:spcPct val="90000"/>
              </a:lnSpc>
              <a:buFont typeface="Wingdings" pitchFamily="2" charset="2"/>
              <a:buChar char="Ø"/>
            </a:pPr>
            <a:r>
              <a:rPr lang="en-US" dirty="0"/>
              <a:t>Operations at the front of a singly-linked list (SLL) are O(1), but at the other end they are O(n)</a:t>
            </a:r>
          </a:p>
          <a:p>
            <a:pPr lvl="1">
              <a:lnSpc>
                <a:spcPct val="90000"/>
              </a:lnSpc>
              <a:buFont typeface="Wingdings" pitchFamily="2" charset="2"/>
              <a:buChar char="§"/>
            </a:pPr>
            <a:r>
              <a:rPr lang="en-US" dirty="0"/>
              <a:t>Because you have to find the last element each time</a:t>
            </a:r>
          </a:p>
          <a:p>
            <a:pPr>
              <a:lnSpc>
                <a:spcPct val="90000"/>
              </a:lnSpc>
              <a:buFont typeface="Wingdings" pitchFamily="2" charset="2"/>
              <a:buChar char="Ø"/>
            </a:pPr>
            <a:r>
              <a:rPr lang="en-US" dirty="0"/>
              <a:t>BUT: there is a simple way to use a singly-linked list to implement both insertions and deletions in O(1) time</a:t>
            </a:r>
          </a:p>
          <a:p>
            <a:pPr lvl="1">
              <a:lnSpc>
                <a:spcPct val="90000"/>
              </a:lnSpc>
              <a:buFont typeface="Wingdings" pitchFamily="2" charset="2"/>
              <a:buChar char="§"/>
            </a:pPr>
            <a:r>
              <a:rPr lang="en-US" dirty="0"/>
              <a:t>You always need a pointer to the first </a:t>
            </a:r>
            <a:r>
              <a:rPr lang="en-US" dirty="0" smtClean="0"/>
              <a:t>element in </a:t>
            </a:r>
            <a:r>
              <a:rPr lang="en-US" dirty="0"/>
              <a:t>the list</a:t>
            </a:r>
          </a:p>
          <a:p>
            <a:pPr lvl="1">
              <a:lnSpc>
                <a:spcPct val="90000"/>
              </a:lnSpc>
              <a:buFont typeface="Wingdings" pitchFamily="2" charset="2"/>
              <a:buChar char="§"/>
            </a:pPr>
            <a:r>
              <a:rPr lang="en-US" dirty="0"/>
              <a:t>You can keep an additional pointer to the </a:t>
            </a:r>
            <a:r>
              <a:rPr lang="en-US" i="1" dirty="0"/>
              <a:t>last</a:t>
            </a:r>
            <a:r>
              <a:rPr lang="en-US" dirty="0"/>
              <a:t> </a:t>
            </a:r>
            <a:r>
              <a:rPr lang="en-US" dirty="0" smtClean="0"/>
              <a:t>element </a:t>
            </a:r>
            <a:r>
              <a:rPr lang="en-US" dirty="0"/>
              <a:t>in the list</a:t>
            </a:r>
          </a:p>
        </p:txBody>
      </p:sp>
    </p:spTree>
    <p:extLst>
      <p:ext uri="{BB962C8B-B14F-4D97-AF65-F5344CB8AC3E}">
        <p14:creationId xmlns:p14="http://schemas.microsoft.com/office/powerpoint/2010/main" val="4012315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A804A45-50C3-4430-869B-6E7F51B52703}" type="slidenum">
              <a:rPr lang="en-US"/>
              <a:pPr/>
              <a:t>26</a:t>
            </a:fld>
            <a:endParaRPr lang="en-US"/>
          </a:p>
        </p:txBody>
      </p:sp>
      <p:sp>
        <p:nvSpPr>
          <p:cNvPr id="34818" name="Rectangle 2"/>
          <p:cNvSpPr>
            <a:spLocks noGrp="1" noChangeArrowheads="1"/>
          </p:cNvSpPr>
          <p:nvPr>
            <p:ph type="title"/>
          </p:nvPr>
        </p:nvSpPr>
        <p:spPr/>
        <p:txBody>
          <a:bodyPr/>
          <a:lstStyle/>
          <a:p>
            <a:r>
              <a:rPr lang="en-US"/>
              <a:t>SLL implementation of queues</a:t>
            </a:r>
          </a:p>
        </p:txBody>
      </p:sp>
      <p:sp>
        <p:nvSpPr>
          <p:cNvPr id="34819" name="Rectangle 3"/>
          <p:cNvSpPr>
            <a:spLocks noGrp="1" noChangeArrowheads="1"/>
          </p:cNvSpPr>
          <p:nvPr>
            <p:ph type="body" idx="1"/>
          </p:nvPr>
        </p:nvSpPr>
        <p:spPr>
          <a:xfrm>
            <a:off x="228600" y="2514600"/>
            <a:ext cx="8686800" cy="3352800"/>
          </a:xfrm>
        </p:spPr>
        <p:txBody>
          <a:bodyPr>
            <a:normAutofit/>
          </a:bodyPr>
          <a:lstStyle/>
          <a:p>
            <a:pPr>
              <a:lnSpc>
                <a:spcPct val="90000"/>
              </a:lnSpc>
            </a:pPr>
            <a:r>
              <a:rPr lang="en-US" sz="2200" dirty="0"/>
              <a:t>In an SLL you can easily find the successor of a node, but not its predecessor	</a:t>
            </a:r>
          </a:p>
          <a:p>
            <a:pPr lvl="1">
              <a:lnSpc>
                <a:spcPct val="90000"/>
              </a:lnSpc>
            </a:pPr>
            <a:r>
              <a:rPr lang="en-US" dirty="0"/>
              <a:t>Remember, pointers (references) are one-way</a:t>
            </a:r>
          </a:p>
          <a:p>
            <a:pPr>
              <a:lnSpc>
                <a:spcPct val="90000"/>
              </a:lnSpc>
            </a:pPr>
            <a:r>
              <a:rPr lang="en-US" sz="2200" dirty="0"/>
              <a:t>If you know where the </a:t>
            </a:r>
            <a:r>
              <a:rPr lang="en-US" sz="2200" i="1" dirty="0"/>
              <a:t>last</a:t>
            </a:r>
            <a:r>
              <a:rPr lang="en-US" sz="2200" dirty="0"/>
              <a:t> node in a list is, it’s hard to remove that node, but it’s easy to add a node after it</a:t>
            </a:r>
          </a:p>
          <a:p>
            <a:pPr>
              <a:lnSpc>
                <a:spcPct val="90000"/>
              </a:lnSpc>
            </a:pPr>
            <a:r>
              <a:rPr lang="en-US" sz="2200" dirty="0"/>
              <a:t>Hence,</a:t>
            </a:r>
          </a:p>
          <a:p>
            <a:pPr lvl="1">
              <a:lnSpc>
                <a:spcPct val="90000"/>
              </a:lnSpc>
            </a:pPr>
            <a:r>
              <a:rPr lang="en-US" dirty="0"/>
              <a:t>Use the </a:t>
            </a:r>
            <a:r>
              <a:rPr lang="en-US" i="1" dirty="0"/>
              <a:t>first</a:t>
            </a:r>
            <a:r>
              <a:rPr lang="en-US" dirty="0"/>
              <a:t> element in an SLL as the </a:t>
            </a:r>
            <a:r>
              <a:rPr lang="en-US" i="1" dirty="0"/>
              <a:t>front</a:t>
            </a:r>
            <a:r>
              <a:rPr lang="en-US" dirty="0"/>
              <a:t> of the queue</a:t>
            </a:r>
          </a:p>
          <a:p>
            <a:pPr lvl="1">
              <a:lnSpc>
                <a:spcPct val="90000"/>
              </a:lnSpc>
            </a:pPr>
            <a:r>
              <a:rPr lang="en-US" dirty="0"/>
              <a:t>Use the </a:t>
            </a:r>
            <a:r>
              <a:rPr lang="en-US" i="1" dirty="0"/>
              <a:t>last</a:t>
            </a:r>
            <a:r>
              <a:rPr lang="en-US" dirty="0"/>
              <a:t> element in an SLL as the </a:t>
            </a:r>
            <a:r>
              <a:rPr lang="en-US" i="1" dirty="0"/>
              <a:t>rear</a:t>
            </a:r>
            <a:r>
              <a:rPr lang="en-US" dirty="0"/>
              <a:t> of the queue</a:t>
            </a:r>
          </a:p>
          <a:p>
            <a:pPr lvl="1">
              <a:lnSpc>
                <a:spcPct val="90000"/>
              </a:lnSpc>
            </a:pPr>
            <a:r>
              <a:rPr lang="en-US" dirty="0"/>
              <a:t>Keep pointers to </a:t>
            </a:r>
            <a:r>
              <a:rPr lang="en-US" i="1" dirty="0"/>
              <a:t>both</a:t>
            </a:r>
            <a:r>
              <a:rPr lang="en-US" dirty="0"/>
              <a:t> the front and the rear of the SLL</a:t>
            </a:r>
          </a:p>
        </p:txBody>
      </p:sp>
    </p:spTree>
    <p:extLst>
      <p:ext uri="{BB962C8B-B14F-4D97-AF65-F5344CB8AC3E}">
        <p14:creationId xmlns:p14="http://schemas.microsoft.com/office/powerpoint/2010/main" val="4263357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7810500" y="5949950"/>
            <a:ext cx="1085850" cy="33655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000000"/>
                </a:solidFill>
                <a:ea typeface="DejaVu Sans" charset="0"/>
                <a:cs typeface="DejaVu Sans" charset="0"/>
              </a:rPr>
              <a:t>Figure 5-6</a:t>
            </a:r>
          </a:p>
        </p:txBody>
      </p:sp>
      <p:pic>
        <p:nvPicPr>
          <p:cNvPr id="11266"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srcRect/>
          <a:stretch>
            <a:fillRect/>
          </a:stretch>
        </p:blipFill>
        <p:spPr bwMode="auto">
          <a:xfrm>
            <a:off x="274638" y="1635125"/>
            <a:ext cx="8564562" cy="4994275"/>
          </a:xfrm>
          <a:prstGeom prst="rect">
            <a:avLst/>
          </a:prstGeom>
          <a:noFill/>
          <a:ln w="9525">
            <a:noFill/>
            <a:round/>
            <a:headEnd/>
            <a:tailEnd/>
          </a:ln>
          <a:effectLst/>
        </p:spPr>
      </p:pic>
      <p:sp>
        <p:nvSpPr>
          <p:cNvPr id="12291" name="Text Box 3"/>
          <p:cNvSpPr txBox="1">
            <a:spLocks noChangeArrowheads="1"/>
          </p:cNvSpPr>
          <p:nvPr/>
        </p:nvSpPr>
        <p:spPr bwMode="auto">
          <a:xfrm>
            <a:off x="2274888" y="260350"/>
            <a:ext cx="6030912" cy="710067"/>
          </a:xfrm>
          <a:prstGeom prst="rect">
            <a:avLst/>
          </a:prstGeom>
          <a:noFill/>
          <a:ln w="9525">
            <a:noFill/>
            <a:round/>
            <a:headEnd/>
            <a:tailEnd/>
          </a:ln>
          <a:effectLst/>
        </p:spPr>
        <p:txBody>
          <a:bodyPr wrap="squar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tr-TR" sz="4000" b="1" dirty="0">
                <a:solidFill>
                  <a:schemeClr val="bg1"/>
                </a:solidFill>
                <a:ea typeface="DejaVu Sans" charset="0"/>
                <a:cs typeface="DejaVu Sans" charset="0"/>
              </a:rPr>
              <a:t>Queue Linked List Design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457201" y="1716088"/>
            <a:ext cx="7696200" cy="4303712"/>
          </a:xfrm>
          <a:prstGeom prst="rect">
            <a:avLst/>
          </a:prstGeom>
          <a:noFill/>
          <a:ln w="9525">
            <a:noFill/>
            <a:round/>
            <a:headEnd/>
            <a:tailEnd/>
          </a:ln>
          <a:effectLst/>
        </p:spPr>
      </p:pic>
      <p:sp>
        <p:nvSpPr>
          <p:cNvPr id="13315" name="Text Box 3"/>
          <p:cNvSpPr txBox="1">
            <a:spLocks noChangeArrowheads="1"/>
          </p:cNvSpPr>
          <p:nvPr/>
        </p:nvSpPr>
        <p:spPr bwMode="auto">
          <a:xfrm>
            <a:off x="2927350" y="188913"/>
            <a:ext cx="4941074" cy="710067"/>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tr-TR" sz="4000" b="1" dirty="0">
                <a:solidFill>
                  <a:schemeClr val="bg1"/>
                </a:solidFill>
                <a:ea typeface="DejaVu Sans" charset="0"/>
                <a:cs typeface="DejaVu Sans" charset="0"/>
              </a:rPr>
              <a:t>Queue Data Structure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28600" y="304800"/>
            <a:ext cx="8686800" cy="952500"/>
          </a:xfrm>
          <a:noFill/>
        </p:spPr>
        <p:txBody>
          <a:bodyPr lIns="90488" tIns="44450" rIns="90488" bIns="44450" anchor="b">
            <a:noAutofit/>
          </a:bodyPr>
          <a:lstStyle/>
          <a:p>
            <a:r>
              <a:rPr lang="en-US" dirty="0" smtClean="0">
                <a:solidFill>
                  <a:schemeClr val="bg1"/>
                </a:solidFill>
              </a:rPr>
              <a:t>Queues</a:t>
            </a:r>
            <a:r>
              <a:rPr lang="en-US" altLang="zh-TW" dirty="0" smtClean="0">
                <a:solidFill>
                  <a:schemeClr val="bg1"/>
                </a:solidFill>
              </a:rPr>
              <a:t>( First-In-First-Out (FIFO) list)</a:t>
            </a:r>
          </a:p>
        </p:txBody>
      </p:sp>
      <p:sp>
        <p:nvSpPr>
          <p:cNvPr id="94246" name="Rectangle 38"/>
          <p:cNvSpPr>
            <a:spLocks noGrp="1" noChangeArrowheads="1"/>
          </p:cNvSpPr>
          <p:nvPr>
            <p:ph type="body" idx="1"/>
          </p:nvPr>
        </p:nvSpPr>
        <p:spPr>
          <a:xfrm>
            <a:off x="230908" y="1828800"/>
            <a:ext cx="8684491" cy="1981200"/>
          </a:xfrm>
        </p:spPr>
        <p:txBody>
          <a:bodyPr lIns="90488" tIns="44450" rIns="90488" bIns="44450">
            <a:normAutofit lnSpcReduction="10000"/>
          </a:bodyPr>
          <a:lstStyle/>
          <a:p>
            <a:pPr eaLnBrk="1" hangingPunct="1">
              <a:buFont typeface="Wingdings" pitchFamily="2" charset="2"/>
              <a:buChar char="Ø"/>
            </a:pPr>
            <a:r>
              <a:rPr lang="en-US" altLang="zh-TW" sz="2200" dirty="0" smtClean="0"/>
              <a:t>Queue</a:t>
            </a:r>
          </a:p>
          <a:p>
            <a:pPr lvl="1" eaLnBrk="1" hangingPunct="1">
              <a:buFont typeface="Wingdings" pitchFamily="2" charset="2"/>
              <a:buChar char="§"/>
            </a:pPr>
            <a:r>
              <a:rPr lang="en-US" altLang="zh-TW" dirty="0" smtClean="0"/>
              <a:t>An ordered list</a:t>
            </a:r>
          </a:p>
          <a:p>
            <a:pPr lvl="1" eaLnBrk="1" hangingPunct="1">
              <a:buFont typeface="Wingdings" pitchFamily="2" charset="2"/>
              <a:buChar char="§"/>
            </a:pPr>
            <a:r>
              <a:rPr lang="en-US" altLang="zh-TW" dirty="0" smtClean="0"/>
              <a:t>All insertions take place at one end, </a:t>
            </a:r>
            <a:r>
              <a:rPr lang="en-US" altLang="zh-TW" b="1" i="1" dirty="0" smtClean="0">
                <a:solidFill>
                  <a:schemeClr val="tx2"/>
                </a:solidFill>
                <a:effectLst>
                  <a:outerShdw blurRad="38100" dist="38100" dir="2700000" algn="tl">
                    <a:srgbClr val="C0C0C0"/>
                  </a:outerShdw>
                </a:effectLst>
              </a:rPr>
              <a:t>rear</a:t>
            </a:r>
            <a:endParaRPr lang="en-US" altLang="zh-TW" dirty="0" smtClean="0">
              <a:solidFill>
                <a:schemeClr val="tx2"/>
              </a:solidFill>
              <a:effectLst>
                <a:outerShdw blurRad="38100" dist="38100" dir="2700000" algn="tl">
                  <a:srgbClr val="C0C0C0"/>
                </a:outerShdw>
              </a:effectLst>
            </a:endParaRPr>
          </a:p>
          <a:p>
            <a:pPr lvl="1" eaLnBrk="1" hangingPunct="1">
              <a:buFont typeface="Wingdings" pitchFamily="2" charset="2"/>
              <a:buChar char="§"/>
            </a:pPr>
            <a:r>
              <a:rPr lang="en-US" altLang="zh-TW" dirty="0" smtClean="0"/>
              <a:t>All deletions take place at the opposite end, </a:t>
            </a:r>
            <a:r>
              <a:rPr lang="en-US" altLang="zh-TW" b="1" i="1" dirty="0" smtClean="0">
                <a:solidFill>
                  <a:srgbClr val="FF0000"/>
                </a:solidFill>
                <a:effectLst>
                  <a:outerShdw blurRad="38100" dist="38100" dir="2700000" algn="tl">
                    <a:srgbClr val="C0C0C0"/>
                  </a:outerShdw>
                </a:effectLst>
              </a:rPr>
              <a:t>front</a:t>
            </a:r>
            <a:endParaRPr lang="en-US" altLang="zh-TW" dirty="0" smtClean="0">
              <a:solidFill>
                <a:srgbClr val="FF0000"/>
              </a:solidFill>
              <a:effectLst>
                <a:outerShdw blurRad="38100" dist="38100" dir="2700000" algn="tl">
                  <a:srgbClr val="C0C0C0"/>
                </a:outerShdw>
              </a:effectLst>
            </a:endParaRPr>
          </a:p>
          <a:p>
            <a:pPr eaLnBrk="1" hangingPunct="1">
              <a:buFont typeface="Wingdings" pitchFamily="2" charset="2"/>
              <a:buChar char="Ø"/>
            </a:pPr>
            <a:r>
              <a:rPr lang="en-US" altLang="zh-TW" sz="2200" dirty="0" smtClean="0"/>
              <a:t>Illustration</a:t>
            </a:r>
          </a:p>
        </p:txBody>
      </p:sp>
      <p:sp>
        <p:nvSpPr>
          <p:cNvPr id="18438" name="Rectangle 39"/>
          <p:cNvSpPr>
            <a:spLocks noChangeArrowheads="1"/>
          </p:cNvSpPr>
          <p:nvPr/>
        </p:nvSpPr>
        <p:spPr bwMode="auto">
          <a:xfrm>
            <a:off x="76200" y="5257800"/>
            <a:ext cx="609600" cy="1447800"/>
          </a:xfrm>
          <a:prstGeom prst="rect">
            <a:avLst/>
          </a:prstGeom>
          <a:solidFill>
            <a:schemeClr val="bg1"/>
          </a:solidFill>
          <a:ln w="9525">
            <a:solidFill>
              <a:schemeClr val="tx1"/>
            </a:solidFill>
            <a:miter lim="800000"/>
            <a:headEnd/>
            <a:tailEnd/>
          </a:ln>
        </p:spPr>
        <p:txBody>
          <a:bodyPr wrap="none" anchor="ctr"/>
          <a:lstStyle/>
          <a:p>
            <a:pPr algn="ctr"/>
            <a:endParaRPr lang="zh-TW" altLang="zh-TW" sz="2400" dirty="0">
              <a:latin typeface="Times New Roman" pitchFamily="18" charset="0"/>
            </a:endParaRPr>
          </a:p>
          <a:p>
            <a:pPr algn="ctr"/>
            <a:endParaRPr lang="zh-TW" altLang="zh-TW" sz="2400" dirty="0">
              <a:latin typeface="Times New Roman" pitchFamily="18" charset="0"/>
            </a:endParaRPr>
          </a:p>
          <a:p>
            <a:pPr algn="ctr"/>
            <a:endParaRPr lang="zh-TW" altLang="zh-TW" sz="2400" dirty="0">
              <a:latin typeface="Times New Roman" pitchFamily="18" charset="0"/>
            </a:endParaRPr>
          </a:p>
          <a:p>
            <a:pPr algn="ctr"/>
            <a:r>
              <a:rPr lang="en-US" altLang="zh-TW" sz="2400" dirty="0">
                <a:latin typeface="Times New Roman" pitchFamily="18" charset="0"/>
              </a:rPr>
              <a:t>A</a:t>
            </a:r>
          </a:p>
        </p:txBody>
      </p:sp>
      <p:sp>
        <p:nvSpPr>
          <p:cNvPr id="18439" name="Rectangle 40"/>
          <p:cNvSpPr>
            <a:spLocks noChangeArrowheads="1"/>
          </p:cNvSpPr>
          <p:nvPr/>
        </p:nvSpPr>
        <p:spPr bwMode="auto">
          <a:xfrm>
            <a:off x="1752600" y="5257800"/>
            <a:ext cx="609600" cy="1447800"/>
          </a:xfrm>
          <a:prstGeom prst="rect">
            <a:avLst/>
          </a:prstGeom>
          <a:solidFill>
            <a:schemeClr val="bg1"/>
          </a:solidFill>
          <a:ln w="9525">
            <a:solidFill>
              <a:schemeClr val="tx1"/>
            </a:solidFill>
            <a:miter lim="800000"/>
            <a:headEnd/>
            <a:tailEnd/>
          </a:ln>
        </p:spPr>
        <p:txBody>
          <a:bodyPr wrap="none" anchor="ctr"/>
          <a:lstStyle/>
          <a:p>
            <a:pPr algn="ctr"/>
            <a:endParaRPr lang="zh-TW" altLang="zh-TW" sz="2400">
              <a:latin typeface="Times New Roman" pitchFamily="18" charset="0"/>
            </a:endParaRPr>
          </a:p>
          <a:p>
            <a:pPr algn="ctr"/>
            <a:endParaRPr lang="zh-TW" altLang="zh-TW" sz="2400">
              <a:latin typeface="Times New Roman" pitchFamily="18" charset="0"/>
            </a:endParaRPr>
          </a:p>
          <a:p>
            <a:pPr algn="ctr"/>
            <a:r>
              <a:rPr lang="en-US" altLang="zh-TW" sz="2400">
                <a:latin typeface="Times New Roman" pitchFamily="18" charset="0"/>
              </a:rPr>
              <a:t>B</a:t>
            </a:r>
          </a:p>
          <a:p>
            <a:pPr algn="ctr"/>
            <a:r>
              <a:rPr lang="en-US" altLang="zh-TW" sz="2400">
                <a:latin typeface="Times New Roman" pitchFamily="18" charset="0"/>
              </a:rPr>
              <a:t>A</a:t>
            </a:r>
          </a:p>
        </p:txBody>
      </p:sp>
      <p:sp>
        <p:nvSpPr>
          <p:cNvPr id="18440" name="Rectangle 41"/>
          <p:cNvSpPr>
            <a:spLocks noChangeArrowheads="1"/>
          </p:cNvSpPr>
          <p:nvPr/>
        </p:nvSpPr>
        <p:spPr bwMode="auto">
          <a:xfrm>
            <a:off x="3352800" y="5257800"/>
            <a:ext cx="609600" cy="1447800"/>
          </a:xfrm>
          <a:prstGeom prst="rect">
            <a:avLst/>
          </a:prstGeom>
          <a:solidFill>
            <a:schemeClr val="bg1"/>
          </a:solidFill>
          <a:ln w="9525">
            <a:solidFill>
              <a:schemeClr val="tx1"/>
            </a:solidFill>
            <a:miter lim="800000"/>
            <a:headEnd/>
            <a:tailEnd/>
          </a:ln>
        </p:spPr>
        <p:txBody>
          <a:bodyPr wrap="none" anchor="ctr"/>
          <a:lstStyle/>
          <a:p>
            <a:pPr algn="ctr"/>
            <a:endParaRPr lang="zh-TW" altLang="zh-TW" sz="2400">
              <a:latin typeface="Times New Roman" pitchFamily="18" charset="0"/>
            </a:endParaRPr>
          </a:p>
          <a:p>
            <a:pPr algn="ctr"/>
            <a:r>
              <a:rPr lang="en-US" altLang="zh-TW" sz="2400">
                <a:latin typeface="Times New Roman" pitchFamily="18" charset="0"/>
              </a:rPr>
              <a:t>C</a:t>
            </a:r>
          </a:p>
          <a:p>
            <a:pPr algn="ctr"/>
            <a:r>
              <a:rPr lang="en-US" altLang="zh-TW" sz="2400">
                <a:latin typeface="Times New Roman" pitchFamily="18" charset="0"/>
              </a:rPr>
              <a:t>B</a:t>
            </a:r>
          </a:p>
          <a:p>
            <a:pPr algn="ctr"/>
            <a:r>
              <a:rPr lang="en-US" altLang="zh-TW" sz="2400">
                <a:latin typeface="Times New Roman" pitchFamily="18" charset="0"/>
              </a:rPr>
              <a:t>A</a:t>
            </a:r>
          </a:p>
        </p:txBody>
      </p:sp>
      <p:sp>
        <p:nvSpPr>
          <p:cNvPr id="18441" name="Rectangle 42"/>
          <p:cNvSpPr>
            <a:spLocks noChangeArrowheads="1"/>
          </p:cNvSpPr>
          <p:nvPr/>
        </p:nvSpPr>
        <p:spPr bwMode="auto">
          <a:xfrm>
            <a:off x="4876800" y="5257800"/>
            <a:ext cx="609600" cy="1447800"/>
          </a:xfrm>
          <a:prstGeom prst="rect">
            <a:avLst/>
          </a:prstGeom>
          <a:solidFill>
            <a:schemeClr val="bg1"/>
          </a:solidFill>
          <a:ln w="9525">
            <a:solidFill>
              <a:schemeClr val="tx1"/>
            </a:solidFill>
            <a:miter lim="800000"/>
            <a:headEnd/>
            <a:tailEnd/>
          </a:ln>
        </p:spPr>
        <p:txBody>
          <a:bodyPr wrap="none" anchor="ctr"/>
          <a:lstStyle/>
          <a:p>
            <a:pPr algn="ctr"/>
            <a:r>
              <a:rPr lang="en-US" altLang="zh-TW" sz="2400">
                <a:latin typeface="Times New Roman" pitchFamily="18" charset="0"/>
              </a:rPr>
              <a:t>D</a:t>
            </a:r>
          </a:p>
          <a:p>
            <a:pPr algn="ctr"/>
            <a:r>
              <a:rPr lang="en-US" altLang="zh-TW" sz="2400">
                <a:latin typeface="Times New Roman" pitchFamily="18" charset="0"/>
              </a:rPr>
              <a:t>C</a:t>
            </a:r>
          </a:p>
          <a:p>
            <a:pPr algn="ctr"/>
            <a:r>
              <a:rPr lang="en-US" altLang="zh-TW" sz="2400">
                <a:latin typeface="Times New Roman" pitchFamily="18" charset="0"/>
              </a:rPr>
              <a:t>B</a:t>
            </a:r>
          </a:p>
          <a:p>
            <a:pPr algn="ctr"/>
            <a:r>
              <a:rPr lang="en-US" altLang="zh-TW" sz="2400">
                <a:latin typeface="Times New Roman" pitchFamily="18" charset="0"/>
              </a:rPr>
              <a:t>A</a:t>
            </a:r>
          </a:p>
        </p:txBody>
      </p:sp>
      <p:sp>
        <p:nvSpPr>
          <p:cNvPr id="18442" name="Rectangle 43"/>
          <p:cNvSpPr>
            <a:spLocks noChangeArrowheads="1"/>
          </p:cNvSpPr>
          <p:nvPr/>
        </p:nvSpPr>
        <p:spPr bwMode="auto">
          <a:xfrm>
            <a:off x="6400800" y="5181600"/>
            <a:ext cx="609600" cy="1447800"/>
          </a:xfrm>
          <a:prstGeom prst="rect">
            <a:avLst/>
          </a:prstGeom>
          <a:solidFill>
            <a:schemeClr val="bg1"/>
          </a:solidFill>
          <a:ln w="9525">
            <a:solidFill>
              <a:schemeClr val="tx1"/>
            </a:solidFill>
            <a:miter lim="800000"/>
            <a:headEnd/>
            <a:tailEnd/>
          </a:ln>
        </p:spPr>
        <p:txBody>
          <a:bodyPr wrap="none" anchor="ctr"/>
          <a:lstStyle/>
          <a:p>
            <a:pPr algn="ctr"/>
            <a:endParaRPr lang="zh-TW" altLang="zh-TW" sz="2400">
              <a:latin typeface="Times New Roman" pitchFamily="18" charset="0"/>
            </a:endParaRPr>
          </a:p>
          <a:p>
            <a:pPr algn="ctr"/>
            <a:r>
              <a:rPr lang="en-US" altLang="zh-TW" sz="2400">
                <a:latin typeface="Times New Roman" pitchFamily="18" charset="0"/>
              </a:rPr>
              <a:t>D</a:t>
            </a:r>
          </a:p>
          <a:p>
            <a:pPr algn="ctr"/>
            <a:r>
              <a:rPr lang="en-US" altLang="zh-TW" sz="2400">
                <a:latin typeface="Times New Roman" pitchFamily="18" charset="0"/>
              </a:rPr>
              <a:t>C</a:t>
            </a:r>
          </a:p>
          <a:p>
            <a:pPr algn="ctr"/>
            <a:r>
              <a:rPr lang="en-US" altLang="zh-TW" sz="2400">
                <a:latin typeface="Times New Roman" pitchFamily="18" charset="0"/>
              </a:rPr>
              <a:t>B</a:t>
            </a:r>
          </a:p>
        </p:txBody>
      </p:sp>
      <p:sp>
        <p:nvSpPr>
          <p:cNvPr id="18443" name="Line 44"/>
          <p:cNvSpPr>
            <a:spLocks noChangeShapeType="1"/>
          </p:cNvSpPr>
          <p:nvPr/>
        </p:nvSpPr>
        <p:spPr bwMode="auto">
          <a:xfrm flipH="1">
            <a:off x="673100" y="6477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45"/>
          <p:cNvSpPr>
            <a:spLocks noChangeShapeType="1"/>
          </p:cNvSpPr>
          <p:nvPr/>
        </p:nvSpPr>
        <p:spPr bwMode="auto">
          <a:xfrm flipH="1">
            <a:off x="647700" y="6654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46"/>
          <p:cNvSpPr>
            <a:spLocks noChangeShapeType="1"/>
          </p:cNvSpPr>
          <p:nvPr/>
        </p:nvSpPr>
        <p:spPr bwMode="auto">
          <a:xfrm flipH="1">
            <a:off x="2362200" y="61595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47"/>
          <p:cNvSpPr>
            <a:spLocks noChangeShapeType="1"/>
          </p:cNvSpPr>
          <p:nvPr/>
        </p:nvSpPr>
        <p:spPr bwMode="auto">
          <a:xfrm flipH="1">
            <a:off x="2362200" y="65405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48"/>
          <p:cNvSpPr>
            <a:spLocks noChangeShapeType="1"/>
          </p:cNvSpPr>
          <p:nvPr/>
        </p:nvSpPr>
        <p:spPr bwMode="auto">
          <a:xfrm flipH="1">
            <a:off x="3962400" y="5791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49"/>
          <p:cNvSpPr>
            <a:spLocks noChangeShapeType="1"/>
          </p:cNvSpPr>
          <p:nvPr/>
        </p:nvSpPr>
        <p:spPr bwMode="auto">
          <a:xfrm flipH="1">
            <a:off x="3962400" y="6553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50"/>
          <p:cNvSpPr>
            <a:spLocks noChangeShapeType="1"/>
          </p:cNvSpPr>
          <p:nvPr/>
        </p:nvSpPr>
        <p:spPr bwMode="auto">
          <a:xfrm flipH="1">
            <a:off x="5486400" y="65405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51"/>
          <p:cNvSpPr>
            <a:spLocks noChangeShapeType="1"/>
          </p:cNvSpPr>
          <p:nvPr/>
        </p:nvSpPr>
        <p:spPr bwMode="auto">
          <a:xfrm flipH="1">
            <a:off x="5486400" y="53975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52"/>
          <p:cNvSpPr>
            <a:spLocks noChangeShapeType="1"/>
          </p:cNvSpPr>
          <p:nvPr/>
        </p:nvSpPr>
        <p:spPr bwMode="auto">
          <a:xfrm flipH="1">
            <a:off x="7010400" y="6477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53"/>
          <p:cNvSpPr>
            <a:spLocks noChangeShapeType="1"/>
          </p:cNvSpPr>
          <p:nvPr/>
        </p:nvSpPr>
        <p:spPr bwMode="auto">
          <a:xfrm flipH="1">
            <a:off x="7010400" y="5715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3" name="Text Box 54"/>
          <p:cNvSpPr txBox="1">
            <a:spLocks noChangeArrowheads="1"/>
          </p:cNvSpPr>
          <p:nvPr/>
        </p:nvSpPr>
        <p:spPr bwMode="auto">
          <a:xfrm>
            <a:off x="901700" y="6121400"/>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a:latin typeface="Times New Roman" pitchFamily="18" charset="0"/>
              </a:rPr>
              <a:t>rear</a:t>
            </a:r>
          </a:p>
          <a:p>
            <a:pPr eaLnBrk="1" hangingPunct="1"/>
            <a:r>
              <a:rPr lang="en-US" altLang="zh-TW" sz="2400">
                <a:latin typeface="Times New Roman" pitchFamily="18" charset="0"/>
              </a:rPr>
              <a:t>front</a:t>
            </a:r>
          </a:p>
        </p:txBody>
      </p:sp>
      <p:sp>
        <p:nvSpPr>
          <p:cNvPr id="18454" name="Rectangle 55"/>
          <p:cNvSpPr>
            <a:spLocks noChangeArrowheads="1"/>
          </p:cNvSpPr>
          <p:nvPr/>
        </p:nvSpPr>
        <p:spPr bwMode="auto">
          <a:xfrm>
            <a:off x="2667000" y="5854700"/>
            <a:ext cx="776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400">
                <a:latin typeface="Times New Roman" pitchFamily="18" charset="0"/>
              </a:rPr>
              <a:t>rear</a:t>
            </a:r>
          </a:p>
          <a:p>
            <a:r>
              <a:rPr lang="en-US" altLang="zh-TW" sz="2400">
                <a:latin typeface="Times New Roman" pitchFamily="18" charset="0"/>
              </a:rPr>
              <a:t>front</a:t>
            </a:r>
            <a:endParaRPr lang="zh-TW" altLang="en-US" sz="2400">
              <a:latin typeface="Times New Roman" pitchFamily="18" charset="0"/>
            </a:endParaRPr>
          </a:p>
        </p:txBody>
      </p:sp>
      <p:sp>
        <p:nvSpPr>
          <p:cNvPr id="18455" name="Text Box 56"/>
          <p:cNvSpPr txBox="1">
            <a:spLocks noChangeArrowheads="1"/>
          </p:cNvSpPr>
          <p:nvPr/>
        </p:nvSpPr>
        <p:spPr bwMode="auto">
          <a:xfrm>
            <a:off x="4216400" y="5549900"/>
            <a:ext cx="7762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a:latin typeface="Times New Roman" pitchFamily="18" charset="0"/>
              </a:rPr>
              <a:t>rear</a:t>
            </a:r>
          </a:p>
          <a:p>
            <a:pPr eaLnBrk="1" hangingPunct="1"/>
            <a:endParaRPr lang="en-US" altLang="zh-TW" sz="2400">
              <a:latin typeface="Times New Roman" pitchFamily="18" charset="0"/>
            </a:endParaRPr>
          </a:p>
          <a:p>
            <a:pPr eaLnBrk="1" hangingPunct="1"/>
            <a:r>
              <a:rPr lang="en-US" altLang="zh-TW" sz="2400">
                <a:latin typeface="Times New Roman" pitchFamily="18" charset="0"/>
              </a:rPr>
              <a:t>front</a:t>
            </a:r>
          </a:p>
        </p:txBody>
      </p:sp>
      <p:sp>
        <p:nvSpPr>
          <p:cNvPr id="18456" name="Text Box 57"/>
          <p:cNvSpPr txBox="1">
            <a:spLocks noChangeArrowheads="1"/>
          </p:cNvSpPr>
          <p:nvPr/>
        </p:nvSpPr>
        <p:spPr bwMode="auto">
          <a:xfrm>
            <a:off x="5724525" y="5184775"/>
            <a:ext cx="7762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a:latin typeface="Times New Roman" pitchFamily="18" charset="0"/>
              </a:rPr>
              <a:t>rear</a:t>
            </a:r>
          </a:p>
          <a:p>
            <a:pPr eaLnBrk="1" hangingPunct="1"/>
            <a:endParaRPr lang="en-US" altLang="zh-TW" sz="2400">
              <a:latin typeface="Times New Roman" pitchFamily="18" charset="0"/>
            </a:endParaRPr>
          </a:p>
          <a:p>
            <a:pPr eaLnBrk="1" hangingPunct="1"/>
            <a:endParaRPr lang="en-US" altLang="zh-TW" sz="2400">
              <a:latin typeface="Times New Roman" pitchFamily="18" charset="0"/>
            </a:endParaRPr>
          </a:p>
          <a:p>
            <a:pPr eaLnBrk="1" hangingPunct="1"/>
            <a:r>
              <a:rPr lang="en-US" altLang="zh-TW" sz="2400">
                <a:latin typeface="Times New Roman" pitchFamily="18" charset="0"/>
              </a:rPr>
              <a:t>front</a:t>
            </a:r>
          </a:p>
        </p:txBody>
      </p:sp>
      <p:sp>
        <p:nvSpPr>
          <p:cNvPr id="18457" name="Line 58"/>
          <p:cNvSpPr>
            <a:spLocks noChangeShapeType="1"/>
          </p:cNvSpPr>
          <p:nvPr/>
        </p:nvSpPr>
        <p:spPr bwMode="auto">
          <a:xfrm>
            <a:off x="76200" y="52578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59"/>
          <p:cNvSpPr>
            <a:spLocks noChangeShapeType="1"/>
          </p:cNvSpPr>
          <p:nvPr/>
        </p:nvSpPr>
        <p:spPr bwMode="auto">
          <a:xfrm>
            <a:off x="1752600" y="52578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60"/>
          <p:cNvSpPr>
            <a:spLocks noChangeShapeType="1"/>
          </p:cNvSpPr>
          <p:nvPr/>
        </p:nvSpPr>
        <p:spPr bwMode="auto">
          <a:xfrm>
            <a:off x="3352800" y="52578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Line 61"/>
          <p:cNvSpPr>
            <a:spLocks noChangeShapeType="1"/>
          </p:cNvSpPr>
          <p:nvPr/>
        </p:nvSpPr>
        <p:spPr bwMode="auto">
          <a:xfrm>
            <a:off x="4876800" y="52578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1" name="Line 62"/>
          <p:cNvSpPr>
            <a:spLocks noChangeShapeType="1"/>
          </p:cNvSpPr>
          <p:nvPr/>
        </p:nvSpPr>
        <p:spPr bwMode="auto">
          <a:xfrm>
            <a:off x="6400800" y="51816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2" name="Text Box 63"/>
          <p:cNvSpPr txBox="1">
            <a:spLocks noChangeArrowheads="1"/>
          </p:cNvSpPr>
          <p:nvPr/>
        </p:nvSpPr>
        <p:spPr bwMode="auto">
          <a:xfrm>
            <a:off x="7299325" y="5424488"/>
            <a:ext cx="72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a:t>rear</a:t>
            </a:r>
          </a:p>
        </p:txBody>
      </p:sp>
      <p:sp>
        <p:nvSpPr>
          <p:cNvPr id="18463" name="Text Box 64"/>
          <p:cNvSpPr txBox="1">
            <a:spLocks noChangeArrowheads="1"/>
          </p:cNvSpPr>
          <p:nvPr/>
        </p:nvSpPr>
        <p:spPr bwMode="auto">
          <a:xfrm>
            <a:off x="7232650" y="62118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a:t>front</a:t>
            </a:r>
          </a:p>
        </p:txBody>
      </p:sp>
      <p:grpSp>
        <p:nvGrpSpPr>
          <p:cNvPr id="80" name="Group 97"/>
          <p:cNvGrpSpPr>
            <a:grpSpLocks/>
          </p:cNvGrpSpPr>
          <p:nvPr/>
        </p:nvGrpSpPr>
        <p:grpSpPr bwMode="auto">
          <a:xfrm>
            <a:off x="3225800" y="3387725"/>
            <a:ext cx="381000" cy="1295400"/>
            <a:chOff x="2784" y="2448"/>
            <a:chExt cx="240" cy="816"/>
          </a:xfrm>
        </p:grpSpPr>
        <p:grpSp>
          <p:nvGrpSpPr>
            <p:cNvPr id="81" name="Group 94"/>
            <p:cNvGrpSpPr>
              <a:grpSpLocks/>
            </p:cNvGrpSpPr>
            <p:nvPr/>
          </p:nvGrpSpPr>
          <p:grpSpPr bwMode="auto">
            <a:xfrm>
              <a:off x="2832" y="2784"/>
              <a:ext cx="144" cy="240"/>
              <a:chOff x="3312" y="3072"/>
              <a:chExt cx="144" cy="240"/>
            </a:xfrm>
          </p:grpSpPr>
          <p:sp>
            <p:nvSpPr>
              <p:cNvPr id="87" name="Rectangle 9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88" name="Rectangle 9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82" name="Rectangle 8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83" name="Oval 85"/>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84" name="Group 93"/>
            <p:cNvGrpSpPr>
              <a:grpSpLocks/>
            </p:cNvGrpSpPr>
            <p:nvPr/>
          </p:nvGrpSpPr>
          <p:grpSpPr bwMode="auto">
            <a:xfrm>
              <a:off x="2832" y="3024"/>
              <a:ext cx="144" cy="240"/>
              <a:chOff x="3312" y="3072"/>
              <a:chExt cx="144" cy="240"/>
            </a:xfrm>
          </p:grpSpPr>
          <p:sp>
            <p:nvSpPr>
              <p:cNvPr id="85" name="Rectangle 9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86" name="Rectangle 9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89" name="Group 98"/>
          <p:cNvGrpSpPr>
            <a:grpSpLocks/>
          </p:cNvGrpSpPr>
          <p:nvPr/>
        </p:nvGrpSpPr>
        <p:grpSpPr bwMode="auto">
          <a:xfrm>
            <a:off x="3886200" y="3387725"/>
            <a:ext cx="381000" cy="1295400"/>
            <a:chOff x="2784" y="2448"/>
            <a:chExt cx="240" cy="816"/>
          </a:xfrm>
        </p:grpSpPr>
        <p:grpSp>
          <p:nvGrpSpPr>
            <p:cNvPr id="90" name="Group 99"/>
            <p:cNvGrpSpPr>
              <a:grpSpLocks/>
            </p:cNvGrpSpPr>
            <p:nvPr/>
          </p:nvGrpSpPr>
          <p:grpSpPr bwMode="auto">
            <a:xfrm>
              <a:off x="2832" y="2784"/>
              <a:ext cx="144" cy="240"/>
              <a:chOff x="3312" y="3072"/>
              <a:chExt cx="144" cy="240"/>
            </a:xfrm>
          </p:grpSpPr>
          <p:sp>
            <p:nvSpPr>
              <p:cNvPr id="96" name="Rectangle 10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97" name="Rectangle 10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91" name="Rectangle 102"/>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92" name="Oval 103"/>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93" name="Group 104"/>
            <p:cNvGrpSpPr>
              <a:grpSpLocks/>
            </p:cNvGrpSpPr>
            <p:nvPr/>
          </p:nvGrpSpPr>
          <p:grpSpPr bwMode="auto">
            <a:xfrm>
              <a:off x="2832" y="3024"/>
              <a:ext cx="144" cy="240"/>
              <a:chOff x="3312" y="3072"/>
              <a:chExt cx="144" cy="240"/>
            </a:xfrm>
          </p:grpSpPr>
          <p:sp>
            <p:nvSpPr>
              <p:cNvPr id="94" name="Rectangle 10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95" name="Rectangle 10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98" name="Group 107"/>
          <p:cNvGrpSpPr>
            <a:grpSpLocks/>
          </p:cNvGrpSpPr>
          <p:nvPr/>
        </p:nvGrpSpPr>
        <p:grpSpPr bwMode="auto">
          <a:xfrm>
            <a:off x="4546600" y="3387725"/>
            <a:ext cx="381000" cy="1295400"/>
            <a:chOff x="2784" y="2448"/>
            <a:chExt cx="240" cy="816"/>
          </a:xfrm>
        </p:grpSpPr>
        <p:grpSp>
          <p:nvGrpSpPr>
            <p:cNvPr id="99" name="Group 108"/>
            <p:cNvGrpSpPr>
              <a:grpSpLocks/>
            </p:cNvGrpSpPr>
            <p:nvPr/>
          </p:nvGrpSpPr>
          <p:grpSpPr bwMode="auto">
            <a:xfrm>
              <a:off x="2832" y="2784"/>
              <a:ext cx="144" cy="240"/>
              <a:chOff x="3312" y="3072"/>
              <a:chExt cx="144" cy="240"/>
            </a:xfrm>
          </p:grpSpPr>
          <p:sp>
            <p:nvSpPr>
              <p:cNvPr id="105" name="Rectangle 10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06" name="Rectangle 11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100" name="Rectangle 111"/>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01" name="Oval 112"/>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102" name="Group 113"/>
            <p:cNvGrpSpPr>
              <a:grpSpLocks/>
            </p:cNvGrpSpPr>
            <p:nvPr/>
          </p:nvGrpSpPr>
          <p:grpSpPr bwMode="auto">
            <a:xfrm>
              <a:off x="2832" y="3024"/>
              <a:ext cx="144" cy="240"/>
              <a:chOff x="3312" y="3072"/>
              <a:chExt cx="144" cy="240"/>
            </a:xfrm>
          </p:grpSpPr>
          <p:sp>
            <p:nvSpPr>
              <p:cNvPr id="103" name="Rectangle 11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04" name="Rectangle 11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107" name="Group 116"/>
          <p:cNvGrpSpPr>
            <a:grpSpLocks/>
          </p:cNvGrpSpPr>
          <p:nvPr/>
        </p:nvGrpSpPr>
        <p:grpSpPr bwMode="auto">
          <a:xfrm>
            <a:off x="5207000" y="3387725"/>
            <a:ext cx="381000" cy="1295400"/>
            <a:chOff x="2784" y="2448"/>
            <a:chExt cx="240" cy="816"/>
          </a:xfrm>
        </p:grpSpPr>
        <p:grpSp>
          <p:nvGrpSpPr>
            <p:cNvPr id="108" name="Group 117"/>
            <p:cNvGrpSpPr>
              <a:grpSpLocks/>
            </p:cNvGrpSpPr>
            <p:nvPr/>
          </p:nvGrpSpPr>
          <p:grpSpPr bwMode="auto">
            <a:xfrm>
              <a:off x="2832" y="2784"/>
              <a:ext cx="144" cy="240"/>
              <a:chOff x="3312" y="3072"/>
              <a:chExt cx="144" cy="240"/>
            </a:xfrm>
          </p:grpSpPr>
          <p:sp>
            <p:nvSpPr>
              <p:cNvPr id="114" name="Rectangle 11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15" name="Rectangle 11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109" name="Rectangle 120"/>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10" name="Oval 121"/>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111" name="Group 122"/>
            <p:cNvGrpSpPr>
              <a:grpSpLocks/>
            </p:cNvGrpSpPr>
            <p:nvPr/>
          </p:nvGrpSpPr>
          <p:grpSpPr bwMode="auto">
            <a:xfrm>
              <a:off x="2832" y="3024"/>
              <a:ext cx="144" cy="240"/>
              <a:chOff x="3312" y="3072"/>
              <a:chExt cx="144" cy="240"/>
            </a:xfrm>
          </p:grpSpPr>
          <p:sp>
            <p:nvSpPr>
              <p:cNvPr id="112" name="Rectangle 12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13" name="Rectangle 12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116" name="Group 153"/>
          <p:cNvGrpSpPr>
            <a:grpSpLocks/>
          </p:cNvGrpSpPr>
          <p:nvPr/>
        </p:nvGrpSpPr>
        <p:grpSpPr bwMode="auto">
          <a:xfrm>
            <a:off x="8382000" y="3082925"/>
            <a:ext cx="457200" cy="1295400"/>
            <a:chOff x="5136" y="2304"/>
            <a:chExt cx="288" cy="816"/>
          </a:xfrm>
        </p:grpSpPr>
        <p:grpSp>
          <p:nvGrpSpPr>
            <p:cNvPr id="117" name="Group 125"/>
            <p:cNvGrpSpPr>
              <a:grpSpLocks/>
            </p:cNvGrpSpPr>
            <p:nvPr/>
          </p:nvGrpSpPr>
          <p:grpSpPr bwMode="auto">
            <a:xfrm>
              <a:off x="5160" y="2304"/>
              <a:ext cx="240" cy="816"/>
              <a:chOff x="2784" y="2448"/>
              <a:chExt cx="240" cy="816"/>
            </a:xfrm>
          </p:grpSpPr>
          <p:grpSp>
            <p:nvGrpSpPr>
              <p:cNvPr id="119" name="Group 126"/>
              <p:cNvGrpSpPr>
                <a:grpSpLocks/>
              </p:cNvGrpSpPr>
              <p:nvPr/>
            </p:nvGrpSpPr>
            <p:grpSpPr bwMode="auto">
              <a:xfrm>
                <a:off x="2832" y="2784"/>
                <a:ext cx="144" cy="240"/>
                <a:chOff x="3312" y="3072"/>
                <a:chExt cx="144" cy="240"/>
              </a:xfrm>
            </p:grpSpPr>
            <p:sp>
              <p:nvSpPr>
                <p:cNvPr id="125" name="Rectangle 127"/>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6" name="Rectangle 128"/>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20" name="Rectangle 129"/>
              <p:cNvSpPr>
                <a:spLocks noChangeArrowheads="1"/>
              </p:cNvSpPr>
              <p:nvPr/>
            </p:nvSpPr>
            <p:spPr bwMode="auto">
              <a:xfrm>
                <a:off x="2880" y="2688"/>
                <a:ext cx="48"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1" name="Oval 130"/>
              <p:cNvSpPr>
                <a:spLocks noChangeArrowheads="1"/>
              </p:cNvSpPr>
              <p:nvPr/>
            </p:nvSpPr>
            <p:spPr bwMode="auto">
              <a:xfrm>
                <a:off x="2784" y="2448"/>
                <a:ext cx="240" cy="288"/>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122" name="Group 131"/>
              <p:cNvGrpSpPr>
                <a:grpSpLocks/>
              </p:cNvGrpSpPr>
              <p:nvPr/>
            </p:nvGrpSpPr>
            <p:grpSpPr bwMode="auto">
              <a:xfrm>
                <a:off x="2832" y="3024"/>
                <a:ext cx="144" cy="240"/>
                <a:chOff x="3312" y="3072"/>
                <a:chExt cx="144" cy="240"/>
              </a:xfrm>
            </p:grpSpPr>
            <p:sp>
              <p:nvSpPr>
                <p:cNvPr id="123" name="Rectangle 132"/>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4" name="Rectangle 133"/>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sp>
          <p:nvSpPr>
            <p:cNvPr id="118" name="Rectangle 152"/>
            <p:cNvSpPr>
              <a:spLocks noChangeArrowheads="1"/>
            </p:cNvSpPr>
            <p:nvPr/>
          </p:nvSpPr>
          <p:spPr bwMode="auto">
            <a:xfrm>
              <a:off x="5136"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p>
              <a:pPr defTabSz="457200">
                <a:lnSpc>
                  <a:spcPct val="95000"/>
                </a:lnSpc>
                <a:spcBef>
                  <a:spcPts val="700"/>
                </a:spcBef>
                <a:buClr>
                  <a:srgbClr val="00CECE"/>
                </a:buClr>
                <a:buSzPct val="75000"/>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200" b="1" i="1">
                  <a:solidFill>
                    <a:schemeClr val="tx1"/>
                  </a:solidFill>
                </a:rPr>
                <a:t>$</a:t>
              </a:r>
              <a:r>
                <a:rPr lang="en-GB" sz="1200" b="1" i="1">
                  <a:solidFill>
                    <a:srgbClr val="00FF00"/>
                  </a:solidFill>
                </a:rPr>
                <a:t> </a:t>
              </a:r>
              <a:r>
                <a:rPr lang="en-GB" sz="1200" b="1" i="1">
                  <a:solidFill>
                    <a:schemeClr val="tx1"/>
                  </a:solidFill>
                </a:rPr>
                <a:t> $ </a:t>
              </a:r>
            </a:p>
          </p:txBody>
        </p:sp>
      </p:grpSp>
      <p:sp>
        <p:nvSpPr>
          <p:cNvPr id="127" name="AutoShape 156"/>
          <p:cNvSpPr>
            <a:spLocks noChangeArrowheads="1"/>
          </p:cNvSpPr>
          <p:nvPr/>
        </p:nvSpPr>
        <p:spPr bwMode="auto">
          <a:xfrm>
            <a:off x="5638800" y="4454525"/>
            <a:ext cx="9556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solidFill>
                  <a:schemeClr val="folHlink"/>
                </a:solidFill>
              </a:rPr>
              <a:t>Front</a:t>
            </a:r>
          </a:p>
        </p:txBody>
      </p:sp>
      <p:sp>
        <p:nvSpPr>
          <p:cNvPr id="128" name="AutoShape 157"/>
          <p:cNvSpPr>
            <a:spLocks noChangeArrowheads="1"/>
          </p:cNvSpPr>
          <p:nvPr/>
        </p:nvSpPr>
        <p:spPr bwMode="auto">
          <a:xfrm>
            <a:off x="2346325" y="4454525"/>
            <a:ext cx="8540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solidFill>
                  <a:schemeClr val="folHlink"/>
                </a:solidFill>
              </a:rPr>
              <a:t>Rear</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05629223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srcRect/>
          <a:stretch>
            <a:fillRect/>
          </a:stretch>
        </p:blipFill>
        <p:spPr bwMode="auto">
          <a:xfrm>
            <a:off x="0" y="76200"/>
            <a:ext cx="9036050" cy="67818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381000" y="638175"/>
            <a:ext cx="8229600" cy="581025"/>
          </a:xfrm>
          <a:ln/>
        </p:spPr>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tr-TR" b="1" dirty="0">
                <a:solidFill>
                  <a:schemeClr val="bg1"/>
                </a:solidFill>
              </a:rPr>
              <a:t>Queue Algorithms - Create Queue</a:t>
            </a:r>
          </a:p>
        </p:txBody>
      </p:sp>
      <p:sp>
        <p:nvSpPr>
          <p:cNvPr id="15362" name="Rectangle 2"/>
          <p:cNvSpPr>
            <a:spLocks noGrp="1" noChangeArrowheads="1"/>
          </p:cNvSpPr>
          <p:nvPr>
            <p:ph type="body" idx="1"/>
          </p:nvPr>
        </p:nvSpPr>
        <p:spPr>
          <a:xfrm>
            <a:off x="304800" y="1828800"/>
            <a:ext cx="8610600" cy="4857750"/>
          </a:xfrm>
          <a:ln/>
        </p:spPr>
        <p:txBody>
          <a:bodyPr lIns="90000" tIns="46800" rIns="90000" bIns="46800">
            <a:noAutofit/>
          </a:bodyPr>
          <a:lstStyle/>
          <a:p>
            <a:pPr marL="608013" indent="-608013">
              <a:lnSpc>
                <a:spcPct val="90000"/>
              </a:lnSpc>
              <a:spcBef>
                <a:spcPts val="500"/>
              </a:spcBef>
              <a:buFont typeface="Wingdings" pitchFamily="2" charset="2"/>
              <a:buChar char="§"/>
              <a:tabLst>
                <a:tab pos="1179513" algn="l"/>
                <a:tab pos="2093913" algn="l"/>
                <a:tab pos="3008313" algn="l"/>
                <a:tab pos="3922713" algn="l"/>
                <a:tab pos="4837113" algn="l"/>
                <a:tab pos="5751513" algn="l"/>
                <a:tab pos="6665913" algn="l"/>
                <a:tab pos="7580313" algn="l"/>
                <a:tab pos="8494713" algn="l"/>
                <a:tab pos="9409113" algn="l"/>
                <a:tab pos="10323513" algn="l"/>
              </a:tabLst>
            </a:pPr>
            <a:r>
              <a:rPr lang="en-US" sz="2000" dirty="0" smtClean="0"/>
              <a:t>A</a:t>
            </a:r>
            <a:r>
              <a:rPr lang="tr-TR" sz="2000" dirty="0" smtClean="0"/>
              <a:t>lgorithm </a:t>
            </a:r>
            <a:r>
              <a:rPr lang="tr-TR" sz="2000" dirty="0"/>
              <a:t>createQueue</a:t>
            </a:r>
          </a:p>
          <a:p>
            <a:pPr marL="608013" indent="-608013">
              <a:lnSpc>
                <a:spcPct val="90000"/>
              </a:lnSpc>
              <a:spcBef>
                <a:spcPts val="500"/>
              </a:spcBef>
              <a:buFont typeface="Wingdings" pitchFamily="2" charset="2"/>
              <a:buChar char="§"/>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Allocates memory for a queue head node from dynamic memory and returns its address to the caller.</a:t>
            </a:r>
          </a:p>
          <a:p>
            <a:pPr marL="608013" indent="-608013">
              <a:lnSpc>
                <a:spcPct val="90000"/>
              </a:lnSpc>
              <a:spcBef>
                <a:spcPts val="500"/>
              </a:spcBef>
              <a:buFont typeface="Wingdings" pitchFamily="2" charset="2"/>
              <a:buChar char="§"/>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Pre Nothing</a:t>
            </a:r>
          </a:p>
          <a:p>
            <a:pPr marL="608013" indent="-608013">
              <a:lnSpc>
                <a:spcPct val="90000"/>
              </a:lnSpc>
              <a:spcBef>
                <a:spcPts val="500"/>
              </a:spcBef>
              <a:buFont typeface="Wingdings" pitchFamily="2" charset="2"/>
              <a:buChar char="§"/>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Post head has been allocated and initialized</a:t>
            </a:r>
          </a:p>
          <a:p>
            <a:pPr marL="608013" indent="-608013">
              <a:lnSpc>
                <a:spcPct val="90000"/>
              </a:lnSpc>
              <a:spcBef>
                <a:spcPts val="500"/>
              </a:spcBef>
              <a:buFont typeface="Wingdings" pitchFamily="2" charset="2"/>
              <a:buChar char="§"/>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Return head’s address if successful, null if memory owerflow.</a:t>
            </a:r>
          </a:p>
          <a:p>
            <a:pPr marL="608013" indent="-608013">
              <a:lnSpc>
                <a:spcPct val="90000"/>
              </a:lnSpc>
              <a:spcBef>
                <a:spcPts val="50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if (memory available)</a:t>
            </a:r>
          </a:p>
          <a:p>
            <a:pPr marL="989013" lvl="1" indent="-531813">
              <a:lnSpc>
                <a:spcPct val="90000"/>
              </a:lnSpc>
              <a:spcBef>
                <a:spcPts val="45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allocate (newPtr)</a:t>
            </a:r>
          </a:p>
          <a:p>
            <a:pPr marL="989013" lvl="1" indent="-531813">
              <a:lnSpc>
                <a:spcPct val="90000"/>
              </a:lnSpc>
              <a:spcBef>
                <a:spcPts val="45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newPtr</a:t>
            </a:r>
            <a:r>
              <a:rPr lang="tr-TR" sz="2000" dirty="0">
                <a:latin typeface="Wingdings" charset="2"/>
              </a:rPr>
              <a:t></a:t>
            </a:r>
            <a:r>
              <a:rPr lang="tr-TR" sz="2000" dirty="0"/>
              <a:t>front = null pointer</a:t>
            </a:r>
          </a:p>
          <a:p>
            <a:pPr marL="989013" lvl="1" indent="-531813">
              <a:lnSpc>
                <a:spcPct val="90000"/>
              </a:lnSpc>
              <a:spcBef>
                <a:spcPts val="45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newPtr</a:t>
            </a:r>
            <a:r>
              <a:rPr lang="tr-TR" sz="2000" dirty="0">
                <a:latin typeface="Wingdings" charset="2"/>
              </a:rPr>
              <a:t></a:t>
            </a:r>
            <a:r>
              <a:rPr lang="tr-TR" sz="2000" dirty="0"/>
              <a:t>rear = null pointer</a:t>
            </a:r>
          </a:p>
          <a:p>
            <a:pPr marL="989013" lvl="1" indent="-531813">
              <a:lnSpc>
                <a:spcPct val="90000"/>
              </a:lnSpc>
              <a:spcBef>
                <a:spcPts val="45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newPtr</a:t>
            </a:r>
            <a:r>
              <a:rPr lang="tr-TR" sz="2000" dirty="0">
                <a:latin typeface="Wingdings" charset="2"/>
              </a:rPr>
              <a:t></a:t>
            </a:r>
            <a:r>
              <a:rPr lang="tr-TR" sz="2000" dirty="0"/>
              <a:t>count = 0</a:t>
            </a:r>
          </a:p>
          <a:p>
            <a:pPr marL="989013" lvl="1" indent="-531813">
              <a:lnSpc>
                <a:spcPct val="90000"/>
              </a:lnSpc>
              <a:spcBef>
                <a:spcPts val="45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return newPtr</a:t>
            </a:r>
          </a:p>
          <a:p>
            <a:pPr marL="608013" indent="-608013">
              <a:lnSpc>
                <a:spcPct val="90000"/>
              </a:lnSpc>
              <a:spcBef>
                <a:spcPts val="50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else</a:t>
            </a:r>
          </a:p>
          <a:p>
            <a:pPr marL="989013" lvl="1" indent="-531813">
              <a:lnSpc>
                <a:spcPct val="90000"/>
              </a:lnSpc>
              <a:spcBef>
                <a:spcPts val="45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return null pointer</a:t>
            </a:r>
          </a:p>
          <a:p>
            <a:pPr marL="608013" indent="-608013">
              <a:lnSpc>
                <a:spcPct val="90000"/>
              </a:lnSpc>
              <a:spcBef>
                <a:spcPts val="500"/>
              </a:spcBef>
              <a:buClrTx/>
              <a:buSzTx/>
              <a:buFontTx/>
              <a:buNone/>
              <a:tabLst>
                <a:tab pos="1179513" algn="l"/>
                <a:tab pos="2093913" algn="l"/>
                <a:tab pos="3008313" algn="l"/>
                <a:tab pos="3922713" algn="l"/>
                <a:tab pos="4837113" algn="l"/>
                <a:tab pos="5751513" algn="l"/>
                <a:tab pos="6665913" algn="l"/>
                <a:tab pos="7580313" algn="l"/>
                <a:tab pos="8494713" algn="l"/>
                <a:tab pos="9409113" algn="l"/>
                <a:tab pos="10323513" algn="l"/>
              </a:tabLst>
            </a:pPr>
            <a:r>
              <a:rPr lang="tr-TR" sz="2000" dirty="0"/>
              <a:t>end createQueue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cstate="print"/>
          <a:srcRect/>
          <a:stretch>
            <a:fillRect/>
          </a:stretch>
        </p:blipFill>
        <p:spPr bwMode="auto">
          <a:xfrm>
            <a:off x="228600" y="1790700"/>
            <a:ext cx="8686799" cy="4457700"/>
          </a:xfrm>
          <a:prstGeom prst="rect">
            <a:avLst/>
          </a:prstGeom>
          <a:noFill/>
          <a:ln w="9525">
            <a:noFill/>
            <a:round/>
            <a:headEnd/>
            <a:tailEnd/>
          </a:ln>
          <a:effectLst/>
        </p:spPr>
      </p:pic>
      <p:sp>
        <p:nvSpPr>
          <p:cNvPr id="16387" name="Rectangle 3"/>
          <p:cNvSpPr>
            <a:spLocks noChangeArrowheads="1"/>
          </p:cNvSpPr>
          <p:nvPr/>
        </p:nvSpPr>
        <p:spPr bwMode="auto">
          <a:xfrm>
            <a:off x="806450" y="188913"/>
            <a:ext cx="8229600" cy="561975"/>
          </a:xfrm>
          <a:prstGeom prst="rect">
            <a:avLst/>
          </a:prstGeom>
          <a:noFill/>
          <a:ln w="9525">
            <a:noFill/>
            <a:round/>
            <a:headEnd/>
            <a:tailEnd/>
          </a:ln>
          <a:effectLst/>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tr-TR" sz="3600" b="1" dirty="0">
                <a:solidFill>
                  <a:schemeClr val="bg1"/>
                </a:solidFill>
                <a:ea typeface="DejaVu Sans" charset="0"/>
                <a:cs typeface="DejaVu Sans" charset="0"/>
              </a:rPr>
              <a:t>Queue Algorithms -  Enqueue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2"/>
          <p:cNvSpPr>
            <a:spLocks noGrp="1"/>
          </p:cNvSpPr>
          <p:nvPr>
            <p:ph type="sldNum" sz="quarter" idx="10"/>
          </p:nvPr>
        </p:nvSpPr>
        <p:spPr/>
        <p:txBody>
          <a:bodyPr/>
          <a:lstStyle/>
          <a:p>
            <a:fld id="{1EB999F2-3F53-477F-B9A5-734EE76D62B5}" type="slidenum">
              <a:rPr lang="en-US"/>
              <a:pPr/>
              <a:t>33</a:t>
            </a:fld>
            <a:endParaRPr lang="en-US"/>
          </a:p>
        </p:txBody>
      </p:sp>
      <p:sp>
        <p:nvSpPr>
          <p:cNvPr id="35842" name="Rectangle 2"/>
          <p:cNvSpPr>
            <a:spLocks noGrp="1" noChangeArrowheads="1"/>
          </p:cNvSpPr>
          <p:nvPr>
            <p:ph type="title"/>
          </p:nvPr>
        </p:nvSpPr>
        <p:spPr/>
        <p:txBody>
          <a:bodyPr/>
          <a:lstStyle/>
          <a:p>
            <a:r>
              <a:rPr lang="en-US"/>
              <a:t>Enqueueing a node</a:t>
            </a:r>
          </a:p>
        </p:txBody>
      </p:sp>
      <p:grpSp>
        <p:nvGrpSpPr>
          <p:cNvPr id="35870" name="Group 30"/>
          <p:cNvGrpSpPr>
            <a:grpSpLocks/>
          </p:cNvGrpSpPr>
          <p:nvPr/>
        </p:nvGrpSpPr>
        <p:grpSpPr bwMode="auto">
          <a:xfrm>
            <a:off x="6324600" y="3995738"/>
            <a:ext cx="990600" cy="152400"/>
            <a:chOff x="1008" y="2304"/>
            <a:chExt cx="624" cy="96"/>
          </a:xfrm>
        </p:grpSpPr>
        <p:sp>
          <p:nvSpPr>
            <p:cNvPr id="35871" name="Oval 31"/>
            <p:cNvSpPr>
              <a:spLocks noChangeArrowheads="1"/>
            </p:cNvSpPr>
            <p:nvPr/>
          </p:nvSpPr>
          <p:spPr bwMode="auto">
            <a:xfrm>
              <a:off x="1008" y="2304"/>
              <a:ext cx="96" cy="96"/>
            </a:xfrm>
            <a:prstGeom prst="ellipse">
              <a:avLst/>
            </a:prstGeom>
            <a:solidFill>
              <a:schemeClr val="accent2"/>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2" name="Line 32"/>
            <p:cNvSpPr>
              <a:spLocks noChangeShapeType="1"/>
            </p:cNvSpPr>
            <p:nvPr/>
          </p:nvSpPr>
          <p:spPr bwMode="auto">
            <a:xfrm>
              <a:off x="1056" y="2352"/>
              <a:ext cx="576" cy="0"/>
            </a:xfrm>
            <a:prstGeom prst="line">
              <a:avLst/>
            </a:prstGeom>
            <a:noFill/>
            <a:ln w="28575">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84" name="Freeform 44"/>
          <p:cNvSpPr>
            <a:spLocks/>
          </p:cNvSpPr>
          <p:nvPr/>
        </p:nvSpPr>
        <p:spPr bwMode="auto">
          <a:xfrm>
            <a:off x="6386513" y="2840038"/>
            <a:ext cx="117475" cy="1101725"/>
          </a:xfrm>
          <a:custGeom>
            <a:avLst/>
            <a:gdLst>
              <a:gd name="T0" fmla="*/ 74 w 74"/>
              <a:gd name="T1" fmla="*/ 0 h 694"/>
              <a:gd name="T2" fmla="*/ 9 w 74"/>
              <a:gd name="T3" fmla="*/ 328 h 694"/>
              <a:gd name="T4" fmla="*/ 18 w 74"/>
              <a:gd name="T5" fmla="*/ 694 h 694"/>
            </a:gdLst>
            <a:ahLst/>
            <a:cxnLst>
              <a:cxn ang="0">
                <a:pos x="T0" y="T1"/>
              </a:cxn>
              <a:cxn ang="0">
                <a:pos x="T2" y="T3"/>
              </a:cxn>
              <a:cxn ang="0">
                <a:pos x="T4" y="T5"/>
              </a:cxn>
            </a:cxnLst>
            <a:rect l="0" t="0" r="r" b="b"/>
            <a:pathLst>
              <a:path w="74" h="694">
                <a:moveTo>
                  <a:pt x="74" y="0"/>
                </a:moveTo>
                <a:cubicBezTo>
                  <a:pt x="63" y="55"/>
                  <a:pt x="18" y="212"/>
                  <a:pt x="9" y="328"/>
                </a:cubicBezTo>
                <a:cubicBezTo>
                  <a:pt x="0" y="444"/>
                  <a:pt x="16" y="618"/>
                  <a:pt x="18" y="694"/>
                </a:cubicBezTo>
              </a:path>
            </a:pathLst>
          </a:custGeom>
          <a:noFill/>
          <a:ln w="19050" cap="flat">
            <a:solidFill>
              <a:schemeClr val="hlink"/>
            </a:solidFill>
            <a:prstDash val="dash"/>
            <a:round/>
            <a:headEnd type="none" w="med" len="med"/>
            <a:tailEnd type="arrow" w="lg" len="lg"/>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921" name="Group 81"/>
          <p:cNvGrpSpPr>
            <a:grpSpLocks/>
          </p:cNvGrpSpPr>
          <p:nvPr/>
        </p:nvGrpSpPr>
        <p:grpSpPr bwMode="auto">
          <a:xfrm>
            <a:off x="6343650" y="2590800"/>
            <a:ext cx="2362200" cy="1714500"/>
            <a:chOff x="3936" y="768"/>
            <a:chExt cx="1488" cy="1080"/>
          </a:xfrm>
        </p:grpSpPr>
        <p:sp>
          <p:nvSpPr>
            <p:cNvPr id="35886" name="Oval 46"/>
            <p:cNvSpPr>
              <a:spLocks noChangeArrowheads="1"/>
            </p:cNvSpPr>
            <p:nvPr/>
          </p:nvSpPr>
          <p:spPr bwMode="auto">
            <a:xfrm>
              <a:off x="4032" y="864"/>
              <a:ext cx="96" cy="96"/>
            </a:xfrm>
            <a:prstGeom prst="ellipse">
              <a:avLst/>
            </a:prstGeom>
            <a:solidFill>
              <a:schemeClr val="accent2"/>
            </a:solid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919" name="Group 79"/>
            <p:cNvGrpSpPr>
              <a:grpSpLocks/>
            </p:cNvGrpSpPr>
            <p:nvPr/>
          </p:nvGrpSpPr>
          <p:grpSpPr bwMode="auto">
            <a:xfrm>
              <a:off x="3936" y="768"/>
              <a:ext cx="1488" cy="1080"/>
              <a:chOff x="3936" y="768"/>
              <a:chExt cx="1488" cy="1080"/>
            </a:xfrm>
          </p:grpSpPr>
          <p:sp>
            <p:nvSpPr>
              <p:cNvPr id="35862" name="Rectangle 22"/>
              <p:cNvSpPr>
                <a:spLocks noChangeArrowheads="1"/>
              </p:cNvSpPr>
              <p:nvPr/>
            </p:nvSpPr>
            <p:spPr bwMode="auto">
              <a:xfrm>
                <a:off x="4608" y="1605"/>
                <a:ext cx="288" cy="242"/>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Verdana" pitchFamily="34" charset="0"/>
                  </a:rPr>
                  <a:t>17</a:t>
                </a:r>
                <a:endParaRPr lang="en-US">
                  <a:solidFill>
                    <a:schemeClr val="accent2"/>
                  </a:solidFill>
                  <a:latin typeface="Times New Roman" pitchFamily="18" charset="0"/>
                </a:endParaRPr>
              </a:p>
            </p:txBody>
          </p:sp>
          <p:grpSp>
            <p:nvGrpSpPr>
              <p:cNvPr id="35918" name="Group 78"/>
              <p:cNvGrpSpPr>
                <a:grpSpLocks/>
              </p:cNvGrpSpPr>
              <p:nvPr/>
            </p:nvGrpSpPr>
            <p:grpSpPr bwMode="auto">
              <a:xfrm>
                <a:off x="3936" y="768"/>
                <a:ext cx="1488" cy="1080"/>
                <a:chOff x="3936" y="768"/>
                <a:chExt cx="1488" cy="1080"/>
              </a:xfrm>
            </p:grpSpPr>
            <p:grpSp>
              <p:nvGrpSpPr>
                <p:cNvPr id="35855" name="Group 15"/>
                <p:cNvGrpSpPr>
                  <a:grpSpLocks/>
                </p:cNvGrpSpPr>
                <p:nvPr/>
              </p:nvGrpSpPr>
              <p:grpSpPr bwMode="auto">
                <a:xfrm>
                  <a:off x="4607" y="1605"/>
                  <a:ext cx="577" cy="243"/>
                  <a:chOff x="863" y="1536"/>
                  <a:chExt cx="577" cy="243"/>
                </a:xfrm>
              </p:grpSpPr>
              <p:sp>
                <p:nvSpPr>
                  <p:cNvPr id="35856" name="Rectangle 16"/>
                  <p:cNvSpPr>
                    <a:spLocks noChangeArrowheads="1"/>
                  </p:cNvSpPr>
                  <p:nvPr/>
                </p:nvSpPr>
                <p:spPr bwMode="auto">
                  <a:xfrm>
                    <a:off x="863" y="1537"/>
                    <a:ext cx="288" cy="242"/>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99CCFF"/>
                      </a:solidFill>
                      <a:latin typeface="Times New Roman" pitchFamily="18" charset="0"/>
                    </a:endParaRPr>
                  </a:p>
                </p:txBody>
              </p:sp>
              <p:sp>
                <p:nvSpPr>
                  <p:cNvPr id="35857" name="Rectangle 17"/>
                  <p:cNvSpPr>
                    <a:spLocks noChangeArrowheads="1"/>
                  </p:cNvSpPr>
                  <p:nvPr/>
                </p:nvSpPr>
                <p:spPr bwMode="auto">
                  <a:xfrm>
                    <a:off x="1152" y="1536"/>
                    <a:ext cx="288" cy="242"/>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73" name="Oval 33"/>
                <p:cNvSpPr>
                  <a:spLocks noChangeArrowheads="1"/>
                </p:cNvSpPr>
                <p:nvPr/>
              </p:nvSpPr>
              <p:spPr bwMode="auto">
                <a:xfrm>
                  <a:off x="4992" y="1655"/>
                  <a:ext cx="96" cy="96"/>
                </a:xfrm>
                <a:prstGeom prst="ellipse">
                  <a:avLst/>
                </a:prstGeom>
                <a:solidFill>
                  <a:schemeClr val="accent2"/>
                </a:solid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7" name="Rectangle 47"/>
                <p:cNvSpPr>
                  <a:spLocks noChangeArrowheads="1"/>
                </p:cNvSpPr>
                <p:nvPr/>
              </p:nvSpPr>
              <p:spPr bwMode="auto">
                <a:xfrm>
                  <a:off x="3936" y="816"/>
                  <a:ext cx="288" cy="240"/>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8" name="Text Box 48"/>
                <p:cNvSpPr txBox="1">
                  <a:spLocks noChangeArrowheads="1"/>
                </p:cNvSpPr>
                <p:nvPr/>
              </p:nvSpPr>
              <p:spPr bwMode="auto">
                <a:xfrm>
                  <a:off x="4464" y="768"/>
                  <a:ext cx="9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latin typeface="Times New Roman" pitchFamily="18" charset="0"/>
                    </a:rPr>
                    <a:t>Node to be enqueued</a:t>
                  </a:r>
                </a:p>
              </p:txBody>
            </p:sp>
            <p:sp>
              <p:nvSpPr>
                <p:cNvPr id="35890" name="Line 50"/>
                <p:cNvSpPr>
                  <a:spLocks noChangeShapeType="1"/>
                </p:cNvSpPr>
                <p:nvPr/>
              </p:nvSpPr>
              <p:spPr bwMode="auto">
                <a:xfrm flipH="1">
                  <a:off x="4272" y="912"/>
                  <a:ext cx="192" cy="0"/>
                </a:xfrm>
                <a:prstGeom prst="line">
                  <a:avLst/>
                </a:prstGeom>
                <a:noFill/>
                <a:ln w="19050">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91" name="Freeform 51"/>
                <p:cNvSpPr>
                  <a:spLocks/>
                </p:cNvSpPr>
                <p:nvPr/>
              </p:nvSpPr>
              <p:spPr bwMode="auto">
                <a:xfrm>
                  <a:off x="4107" y="954"/>
                  <a:ext cx="590" cy="628"/>
                </a:xfrm>
                <a:custGeom>
                  <a:avLst/>
                  <a:gdLst>
                    <a:gd name="T0" fmla="*/ 0 w 590"/>
                    <a:gd name="T1" fmla="*/ 0 h 628"/>
                    <a:gd name="T2" fmla="*/ 590 w 590"/>
                    <a:gd name="T3" fmla="*/ 628 h 628"/>
                  </a:gdLst>
                  <a:ahLst/>
                  <a:cxnLst>
                    <a:cxn ang="0">
                      <a:pos x="T0" y="T1"/>
                    </a:cxn>
                    <a:cxn ang="0">
                      <a:pos x="T2" y="T3"/>
                    </a:cxn>
                  </a:cxnLst>
                  <a:rect l="0" t="0" r="r" b="b"/>
                  <a:pathLst>
                    <a:path w="590" h="628">
                      <a:moveTo>
                        <a:pt x="0" y="0"/>
                      </a:moveTo>
                      <a:lnTo>
                        <a:pt x="590" y="628"/>
                      </a:lnTo>
                    </a:path>
                  </a:pathLst>
                </a:custGeom>
                <a:noFill/>
                <a:ln w="28575" cap="flat" cmpd="sng">
                  <a:solidFill>
                    <a:schemeClr val="accent2"/>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35892" name="Freeform 52"/>
          <p:cNvSpPr>
            <a:spLocks/>
          </p:cNvSpPr>
          <p:nvPr/>
        </p:nvSpPr>
        <p:spPr bwMode="auto">
          <a:xfrm>
            <a:off x="1773238" y="2667000"/>
            <a:ext cx="4703762" cy="292100"/>
          </a:xfrm>
          <a:custGeom>
            <a:avLst/>
            <a:gdLst>
              <a:gd name="T0" fmla="*/ 2963 w 2963"/>
              <a:gd name="T1" fmla="*/ 100 h 184"/>
              <a:gd name="T2" fmla="*/ 2381 w 2963"/>
              <a:gd name="T3" fmla="*/ 25 h 184"/>
              <a:gd name="T4" fmla="*/ 1603 w 2963"/>
              <a:gd name="T5" fmla="*/ 6 h 184"/>
              <a:gd name="T6" fmla="*/ 731 w 2963"/>
              <a:gd name="T7" fmla="*/ 62 h 184"/>
              <a:gd name="T8" fmla="*/ 0 w 2963"/>
              <a:gd name="T9" fmla="*/ 184 h 184"/>
            </a:gdLst>
            <a:ahLst/>
            <a:cxnLst>
              <a:cxn ang="0">
                <a:pos x="T0" y="T1"/>
              </a:cxn>
              <a:cxn ang="0">
                <a:pos x="T2" y="T3"/>
              </a:cxn>
              <a:cxn ang="0">
                <a:pos x="T4" y="T5"/>
              </a:cxn>
              <a:cxn ang="0">
                <a:pos x="T6" y="T7"/>
              </a:cxn>
              <a:cxn ang="0">
                <a:pos x="T8" y="T9"/>
              </a:cxn>
            </a:cxnLst>
            <a:rect l="0" t="0" r="r" b="b"/>
            <a:pathLst>
              <a:path w="2963" h="184">
                <a:moveTo>
                  <a:pt x="2963" y="100"/>
                </a:moveTo>
                <a:cubicBezTo>
                  <a:pt x="2868" y="89"/>
                  <a:pt x="2608" y="41"/>
                  <a:pt x="2381" y="25"/>
                </a:cubicBezTo>
                <a:cubicBezTo>
                  <a:pt x="2154" y="9"/>
                  <a:pt x="1878" y="0"/>
                  <a:pt x="1603" y="6"/>
                </a:cubicBezTo>
                <a:cubicBezTo>
                  <a:pt x="1328" y="12"/>
                  <a:pt x="998" y="32"/>
                  <a:pt x="731" y="62"/>
                </a:cubicBezTo>
                <a:cubicBezTo>
                  <a:pt x="464" y="92"/>
                  <a:pt x="152" y="159"/>
                  <a:pt x="0" y="184"/>
                </a:cubicBezTo>
              </a:path>
            </a:pathLst>
          </a:custGeom>
          <a:noFill/>
          <a:ln w="19050" cap="flat">
            <a:solidFill>
              <a:schemeClr val="hlink"/>
            </a:solidFill>
            <a:prstDash val="dash"/>
            <a:round/>
            <a:headEnd type="none" w="med" len="med"/>
            <a:tailEnd type="arrow" w="lg" len="lg"/>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93" name="Text Box 53"/>
          <p:cNvSpPr txBox="1">
            <a:spLocks noChangeArrowheads="1"/>
          </p:cNvSpPr>
          <p:nvPr/>
        </p:nvSpPr>
        <p:spPr bwMode="auto">
          <a:xfrm>
            <a:off x="1208809" y="4750713"/>
            <a:ext cx="55626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50000"/>
              </a:spcBef>
              <a:buFont typeface="Wingdings" pitchFamily="2" charset="2"/>
              <a:buChar char="Ø"/>
            </a:pPr>
            <a:r>
              <a:rPr lang="en-US" sz="2200" dirty="0" smtClean="0">
                <a:solidFill>
                  <a:srgbClr val="073E87"/>
                </a:solidFill>
              </a:rPr>
              <a:t>To </a:t>
            </a:r>
            <a:r>
              <a:rPr lang="en-US" sz="2200" dirty="0" err="1">
                <a:solidFill>
                  <a:srgbClr val="073E87"/>
                </a:solidFill>
              </a:rPr>
              <a:t>enqueue</a:t>
            </a:r>
            <a:r>
              <a:rPr lang="en-US" sz="2200" dirty="0">
                <a:solidFill>
                  <a:srgbClr val="073E87"/>
                </a:solidFill>
              </a:rPr>
              <a:t> (add) a node:</a:t>
            </a:r>
          </a:p>
        </p:txBody>
      </p:sp>
      <p:sp>
        <p:nvSpPr>
          <p:cNvPr id="35894" name="Text Box 54"/>
          <p:cNvSpPr txBox="1">
            <a:spLocks noChangeArrowheads="1"/>
          </p:cNvSpPr>
          <p:nvPr/>
        </p:nvSpPr>
        <p:spPr bwMode="auto">
          <a:xfrm>
            <a:off x="1676400" y="5259050"/>
            <a:ext cx="587533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Wingdings" pitchFamily="2" charset="2"/>
              <a:buChar char="§"/>
            </a:pPr>
            <a:r>
              <a:rPr lang="en-US" sz="2200" dirty="0">
                <a:solidFill>
                  <a:srgbClr val="073E87"/>
                </a:solidFill>
              </a:rPr>
              <a:t>Find the current last </a:t>
            </a:r>
            <a:r>
              <a:rPr lang="en-US" sz="2200" dirty="0" smtClean="0">
                <a:solidFill>
                  <a:srgbClr val="073E87"/>
                </a:solidFill>
              </a:rPr>
              <a:t>node</a:t>
            </a:r>
          </a:p>
          <a:p>
            <a:pPr marL="342900" indent="-342900">
              <a:spcBef>
                <a:spcPct val="50000"/>
              </a:spcBef>
              <a:buFont typeface="Wingdings" pitchFamily="2" charset="2"/>
              <a:buChar char="§"/>
            </a:pPr>
            <a:r>
              <a:rPr lang="en-US" sz="2200" dirty="0" smtClean="0">
                <a:solidFill>
                  <a:srgbClr val="073E87"/>
                </a:solidFill>
              </a:rPr>
              <a:t>Change </a:t>
            </a:r>
            <a:r>
              <a:rPr lang="en-US" sz="2200" dirty="0">
                <a:solidFill>
                  <a:srgbClr val="073E87"/>
                </a:solidFill>
              </a:rPr>
              <a:t>it to point to the new last </a:t>
            </a:r>
            <a:r>
              <a:rPr lang="en-US" sz="2200" dirty="0" smtClean="0">
                <a:solidFill>
                  <a:srgbClr val="073E87"/>
                </a:solidFill>
              </a:rPr>
              <a:t>node</a:t>
            </a:r>
          </a:p>
          <a:p>
            <a:pPr marL="342900" indent="-342900">
              <a:spcBef>
                <a:spcPct val="50000"/>
              </a:spcBef>
              <a:buFont typeface="Wingdings" pitchFamily="2" charset="2"/>
              <a:buChar char="§"/>
            </a:pPr>
            <a:r>
              <a:rPr lang="en-US" sz="2200" dirty="0">
                <a:solidFill>
                  <a:srgbClr val="073E87"/>
                </a:solidFill>
              </a:rPr>
              <a:t>Change the last pointer in the list </a:t>
            </a:r>
            <a:r>
              <a:rPr lang="en-US" sz="2200" dirty="0" smtClean="0">
                <a:solidFill>
                  <a:srgbClr val="073E87"/>
                </a:solidFill>
              </a:rPr>
              <a:t>header</a:t>
            </a:r>
            <a:endParaRPr lang="en-US" sz="2200" dirty="0">
              <a:solidFill>
                <a:srgbClr val="073E87"/>
              </a:solidFill>
            </a:endParaRPr>
          </a:p>
        </p:txBody>
      </p:sp>
      <p:grpSp>
        <p:nvGrpSpPr>
          <p:cNvPr id="35927" name="Group 87"/>
          <p:cNvGrpSpPr>
            <a:grpSpLocks/>
          </p:cNvGrpSpPr>
          <p:nvPr/>
        </p:nvGrpSpPr>
        <p:grpSpPr bwMode="auto">
          <a:xfrm>
            <a:off x="685800" y="2819400"/>
            <a:ext cx="5943600" cy="1471613"/>
            <a:chOff x="432" y="1392"/>
            <a:chExt cx="3744" cy="927"/>
          </a:xfrm>
        </p:grpSpPr>
        <p:sp>
          <p:nvSpPr>
            <p:cNvPr id="35883" name="Freeform 43"/>
            <p:cNvSpPr>
              <a:spLocks/>
            </p:cNvSpPr>
            <p:nvPr/>
          </p:nvSpPr>
          <p:spPr bwMode="auto">
            <a:xfrm>
              <a:off x="1056" y="1534"/>
              <a:ext cx="2550" cy="529"/>
            </a:xfrm>
            <a:custGeom>
              <a:avLst/>
              <a:gdLst>
                <a:gd name="T0" fmla="*/ 0 w 2550"/>
                <a:gd name="T1" fmla="*/ 2 h 529"/>
                <a:gd name="T2" fmla="*/ 624 w 2550"/>
                <a:gd name="T3" fmla="*/ 2 h 529"/>
                <a:gd name="T4" fmla="*/ 1125 w 2550"/>
                <a:gd name="T5" fmla="*/ 14 h 529"/>
                <a:gd name="T6" fmla="*/ 1650 w 2550"/>
                <a:gd name="T7" fmla="*/ 60 h 529"/>
                <a:gd name="T8" fmla="*/ 2175 w 2550"/>
                <a:gd name="T9" fmla="*/ 201 h 529"/>
                <a:gd name="T10" fmla="*/ 2550 w 2550"/>
                <a:gd name="T11" fmla="*/ 529 h 529"/>
              </a:gdLst>
              <a:ahLst/>
              <a:cxnLst>
                <a:cxn ang="0">
                  <a:pos x="T0" y="T1"/>
                </a:cxn>
                <a:cxn ang="0">
                  <a:pos x="T2" y="T3"/>
                </a:cxn>
                <a:cxn ang="0">
                  <a:pos x="T4" y="T5"/>
                </a:cxn>
                <a:cxn ang="0">
                  <a:pos x="T6" y="T7"/>
                </a:cxn>
                <a:cxn ang="0">
                  <a:pos x="T8" y="T9"/>
                </a:cxn>
                <a:cxn ang="0">
                  <a:pos x="T10" y="T11"/>
                </a:cxn>
              </a:cxnLst>
              <a:rect l="0" t="0" r="r" b="b"/>
              <a:pathLst>
                <a:path w="2550" h="529">
                  <a:moveTo>
                    <a:pt x="0" y="2"/>
                  </a:moveTo>
                  <a:cubicBezTo>
                    <a:pt x="180" y="2"/>
                    <a:pt x="437" y="0"/>
                    <a:pt x="624" y="2"/>
                  </a:cubicBezTo>
                  <a:cubicBezTo>
                    <a:pt x="811" y="4"/>
                    <a:pt x="954" y="4"/>
                    <a:pt x="1125" y="14"/>
                  </a:cubicBezTo>
                  <a:cubicBezTo>
                    <a:pt x="1296" y="24"/>
                    <a:pt x="1475" y="29"/>
                    <a:pt x="1650" y="60"/>
                  </a:cubicBezTo>
                  <a:cubicBezTo>
                    <a:pt x="1825" y="91"/>
                    <a:pt x="2025" y="123"/>
                    <a:pt x="2175" y="201"/>
                  </a:cubicBezTo>
                  <a:cubicBezTo>
                    <a:pt x="2325" y="279"/>
                    <a:pt x="2472" y="461"/>
                    <a:pt x="2550" y="529"/>
                  </a:cubicBezTo>
                </a:path>
              </a:pathLst>
            </a:custGeom>
            <a:noFill/>
            <a:ln w="2857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925" name="Group 85"/>
            <p:cNvGrpSpPr>
              <a:grpSpLocks/>
            </p:cNvGrpSpPr>
            <p:nvPr/>
          </p:nvGrpSpPr>
          <p:grpSpPr bwMode="auto">
            <a:xfrm>
              <a:off x="432" y="1392"/>
              <a:ext cx="3744" cy="927"/>
              <a:chOff x="432" y="1665"/>
              <a:chExt cx="3744" cy="927"/>
            </a:xfrm>
          </p:grpSpPr>
          <p:grpSp>
            <p:nvGrpSpPr>
              <p:cNvPr id="35924" name="Group 84"/>
              <p:cNvGrpSpPr>
                <a:grpSpLocks/>
              </p:cNvGrpSpPr>
              <p:nvPr/>
            </p:nvGrpSpPr>
            <p:grpSpPr bwMode="auto">
              <a:xfrm>
                <a:off x="1584" y="2343"/>
                <a:ext cx="2304" cy="243"/>
                <a:chOff x="1584" y="2071"/>
                <a:chExt cx="2304" cy="243"/>
              </a:xfrm>
            </p:grpSpPr>
            <p:sp>
              <p:nvSpPr>
                <p:cNvPr id="35861" name="Rectangle 21"/>
                <p:cNvSpPr>
                  <a:spLocks noChangeArrowheads="1"/>
                </p:cNvSpPr>
                <p:nvPr/>
              </p:nvSpPr>
              <p:spPr bwMode="auto">
                <a:xfrm>
                  <a:off x="3600" y="207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23</a:t>
                  </a:r>
                  <a:endParaRPr lang="en-US">
                    <a:latin typeface="Times New Roman" pitchFamily="18" charset="0"/>
                  </a:endParaRPr>
                </a:p>
              </p:txBody>
            </p:sp>
            <p:sp>
              <p:nvSpPr>
                <p:cNvPr id="35850" name="Rectangle 10"/>
                <p:cNvSpPr>
                  <a:spLocks noChangeArrowheads="1"/>
                </p:cNvSpPr>
                <p:nvPr/>
              </p:nvSpPr>
              <p:spPr bwMode="auto">
                <a:xfrm>
                  <a:off x="2591" y="2071"/>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35859" name="Rectangle 19"/>
                <p:cNvSpPr>
                  <a:spLocks noChangeArrowheads="1"/>
                </p:cNvSpPr>
                <p:nvPr/>
              </p:nvSpPr>
              <p:spPr bwMode="auto">
                <a:xfrm>
                  <a:off x="1584" y="2072"/>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44</a:t>
                  </a:r>
                  <a:endParaRPr lang="en-US">
                    <a:latin typeface="Times New Roman" pitchFamily="18" charset="0"/>
                  </a:endParaRPr>
                </a:p>
              </p:txBody>
            </p:sp>
          </p:grpSp>
          <p:grpSp>
            <p:nvGrpSpPr>
              <p:cNvPr id="35923" name="Group 83"/>
              <p:cNvGrpSpPr>
                <a:grpSpLocks/>
              </p:cNvGrpSpPr>
              <p:nvPr/>
            </p:nvGrpSpPr>
            <p:grpSpPr bwMode="auto">
              <a:xfrm>
                <a:off x="432" y="1665"/>
                <a:ext cx="3744" cy="927"/>
                <a:chOff x="432" y="1665"/>
                <a:chExt cx="3744" cy="927"/>
              </a:xfrm>
            </p:grpSpPr>
            <p:sp>
              <p:nvSpPr>
                <p:cNvPr id="35851" name="Rectangle 11"/>
                <p:cNvSpPr>
                  <a:spLocks noChangeArrowheads="1"/>
                </p:cNvSpPr>
                <p:nvPr/>
              </p:nvSpPr>
              <p:spPr bwMode="auto">
                <a:xfrm>
                  <a:off x="2880" y="2343"/>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3" name="Rectangle 13"/>
                <p:cNvSpPr>
                  <a:spLocks noChangeArrowheads="1"/>
                </p:cNvSpPr>
                <p:nvPr/>
              </p:nvSpPr>
              <p:spPr bwMode="auto">
                <a:xfrm>
                  <a:off x="3600" y="2344"/>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35854" name="Rectangle 14"/>
                <p:cNvSpPr>
                  <a:spLocks noChangeArrowheads="1"/>
                </p:cNvSpPr>
                <p:nvPr/>
              </p:nvSpPr>
              <p:spPr bwMode="auto">
                <a:xfrm>
                  <a:off x="3888" y="2350"/>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5" name="Oval 25"/>
                <p:cNvSpPr>
                  <a:spLocks noChangeArrowheads="1"/>
                </p:cNvSpPr>
                <p:nvPr/>
              </p:nvSpPr>
              <p:spPr bwMode="auto">
                <a:xfrm>
                  <a:off x="1968" y="2393"/>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6" name="Line 26"/>
                <p:cNvSpPr>
                  <a:spLocks noChangeShapeType="1"/>
                </p:cNvSpPr>
                <p:nvPr/>
              </p:nvSpPr>
              <p:spPr bwMode="auto">
                <a:xfrm>
                  <a:off x="2016" y="2441"/>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8" name="Oval 28"/>
                <p:cNvSpPr>
                  <a:spLocks noChangeArrowheads="1"/>
                </p:cNvSpPr>
                <p:nvPr/>
              </p:nvSpPr>
              <p:spPr bwMode="auto">
                <a:xfrm>
                  <a:off x="2976" y="2393"/>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9" name="Line 29"/>
                <p:cNvSpPr>
                  <a:spLocks noChangeShapeType="1"/>
                </p:cNvSpPr>
                <p:nvPr/>
              </p:nvSpPr>
              <p:spPr bwMode="auto">
                <a:xfrm>
                  <a:off x="3024" y="2441"/>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6" name="Oval 36"/>
                <p:cNvSpPr>
                  <a:spLocks noChangeArrowheads="1"/>
                </p:cNvSpPr>
                <p:nvPr/>
              </p:nvSpPr>
              <p:spPr bwMode="auto">
                <a:xfrm>
                  <a:off x="1008" y="2001"/>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7" name="Rectangle 37"/>
                <p:cNvSpPr>
                  <a:spLocks noChangeArrowheads="1"/>
                </p:cNvSpPr>
                <p:nvPr/>
              </p:nvSpPr>
              <p:spPr bwMode="auto">
                <a:xfrm>
                  <a:off x="912" y="1953"/>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8" name="Line 38"/>
                <p:cNvSpPr>
                  <a:spLocks noChangeShapeType="1"/>
                </p:cNvSpPr>
                <p:nvPr/>
              </p:nvSpPr>
              <p:spPr bwMode="auto">
                <a:xfrm>
                  <a:off x="1056" y="2049"/>
                  <a:ext cx="48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9" name="Text Box 39"/>
                <p:cNvSpPr txBox="1">
                  <a:spLocks noChangeArrowheads="1"/>
                </p:cNvSpPr>
                <p:nvPr/>
              </p:nvSpPr>
              <p:spPr bwMode="auto">
                <a:xfrm>
                  <a:off x="432" y="1665"/>
                  <a:ext cx="62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latin typeface="Verdana" pitchFamily="34" charset="0"/>
                    </a:rPr>
                    <a:t>last</a:t>
                  </a:r>
                  <a:r>
                    <a:rPr lang="en-US">
                      <a:solidFill>
                        <a:srgbClr val="FFFF99"/>
                      </a:solidFill>
                      <a:latin typeface="Verdana" pitchFamily="34" charset="0"/>
                    </a:rPr>
                    <a:t/>
                  </a:r>
                  <a:br>
                    <a:rPr lang="en-US">
                      <a:solidFill>
                        <a:srgbClr val="FFFF99"/>
                      </a:solidFill>
                      <a:latin typeface="Verdana" pitchFamily="34" charset="0"/>
                    </a:rPr>
                  </a:br>
                  <a:r>
                    <a:rPr lang="en-US">
                      <a:solidFill>
                        <a:schemeClr val="accent2"/>
                      </a:solidFill>
                      <a:latin typeface="Verdana" pitchFamily="34" charset="0"/>
                    </a:rPr>
                    <a:t>first</a:t>
                  </a:r>
                </a:p>
              </p:txBody>
            </p:sp>
            <p:sp>
              <p:nvSpPr>
                <p:cNvPr id="35881" name="Oval 41"/>
                <p:cNvSpPr>
                  <a:spLocks noChangeArrowheads="1"/>
                </p:cNvSpPr>
                <p:nvPr/>
              </p:nvSpPr>
              <p:spPr bwMode="auto">
                <a:xfrm>
                  <a:off x="1008" y="1761"/>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2" name="Rectangle 42"/>
                <p:cNvSpPr>
                  <a:spLocks noChangeArrowheads="1"/>
                </p:cNvSpPr>
                <p:nvPr/>
              </p:nvSpPr>
              <p:spPr bwMode="auto">
                <a:xfrm>
                  <a:off x="912" y="1713"/>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11" name="Oval 71"/>
                <p:cNvSpPr>
                  <a:spLocks noChangeArrowheads="1"/>
                </p:cNvSpPr>
                <p:nvPr/>
              </p:nvSpPr>
              <p:spPr bwMode="auto">
                <a:xfrm>
                  <a:off x="3984" y="2408"/>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Rectangle 7"/>
                <p:cNvSpPr>
                  <a:spLocks noChangeArrowheads="1"/>
                </p:cNvSpPr>
                <p:nvPr/>
              </p:nvSpPr>
              <p:spPr bwMode="auto">
                <a:xfrm>
                  <a:off x="1584" y="2345"/>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35848" name="Rectangle 8"/>
                <p:cNvSpPr>
                  <a:spLocks noChangeArrowheads="1"/>
                </p:cNvSpPr>
                <p:nvPr/>
              </p:nvSpPr>
              <p:spPr bwMode="auto">
                <a:xfrm>
                  <a:off x="1873" y="2344"/>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0" name="Rectangle 20"/>
                <p:cNvSpPr>
                  <a:spLocks noChangeArrowheads="1"/>
                </p:cNvSpPr>
                <p:nvPr/>
              </p:nvSpPr>
              <p:spPr bwMode="auto">
                <a:xfrm>
                  <a:off x="2592" y="2341"/>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97</a:t>
                  </a:r>
                  <a:endParaRPr lang="en-US">
                    <a:latin typeface="Times New Roman" pitchFamily="18" charset="0"/>
                  </a:endParaRPr>
                </a:p>
              </p:txBody>
            </p:sp>
          </p:grpSp>
        </p:grpSp>
      </p:grpSp>
      <p:grpSp>
        <p:nvGrpSpPr>
          <p:cNvPr id="35926" name="Group 86"/>
          <p:cNvGrpSpPr>
            <a:grpSpLocks/>
          </p:cNvGrpSpPr>
          <p:nvPr/>
        </p:nvGrpSpPr>
        <p:grpSpPr bwMode="auto">
          <a:xfrm>
            <a:off x="1752600" y="3040063"/>
            <a:ext cx="4964113" cy="1379537"/>
            <a:chOff x="1097" y="1531"/>
            <a:chExt cx="3127" cy="869"/>
          </a:xfrm>
        </p:grpSpPr>
        <p:sp>
          <p:nvSpPr>
            <p:cNvPr id="35898" name="Freeform 58"/>
            <p:cNvSpPr>
              <a:spLocks/>
            </p:cNvSpPr>
            <p:nvPr/>
          </p:nvSpPr>
          <p:spPr bwMode="auto">
            <a:xfrm>
              <a:off x="1097" y="1531"/>
              <a:ext cx="2522" cy="556"/>
            </a:xfrm>
            <a:custGeom>
              <a:avLst/>
              <a:gdLst>
                <a:gd name="T0" fmla="*/ 0 w 2522"/>
                <a:gd name="T1" fmla="*/ 3 h 556"/>
                <a:gd name="T2" fmla="*/ 694 w 2522"/>
                <a:gd name="T3" fmla="*/ 3 h 556"/>
                <a:gd name="T4" fmla="*/ 1125 w 2522"/>
                <a:gd name="T5" fmla="*/ 21 h 556"/>
                <a:gd name="T6" fmla="*/ 1669 w 2522"/>
                <a:gd name="T7" fmla="*/ 59 h 556"/>
                <a:gd name="T8" fmla="*/ 2176 w 2522"/>
                <a:gd name="T9" fmla="*/ 221 h 556"/>
                <a:gd name="T10" fmla="*/ 2522 w 2522"/>
                <a:gd name="T11" fmla="*/ 556 h 556"/>
              </a:gdLst>
              <a:ahLst/>
              <a:cxnLst>
                <a:cxn ang="0">
                  <a:pos x="T0" y="T1"/>
                </a:cxn>
                <a:cxn ang="0">
                  <a:pos x="T2" y="T3"/>
                </a:cxn>
                <a:cxn ang="0">
                  <a:pos x="T4" y="T5"/>
                </a:cxn>
                <a:cxn ang="0">
                  <a:pos x="T6" y="T7"/>
                </a:cxn>
                <a:cxn ang="0">
                  <a:pos x="T8" y="T9"/>
                </a:cxn>
                <a:cxn ang="0">
                  <a:pos x="T10" y="T11"/>
                </a:cxn>
              </a:cxnLst>
              <a:rect l="0" t="0" r="r" b="b"/>
              <a:pathLst>
                <a:path w="2522" h="556">
                  <a:moveTo>
                    <a:pt x="0" y="3"/>
                  </a:moveTo>
                  <a:cubicBezTo>
                    <a:pt x="116" y="5"/>
                    <a:pt x="507" y="0"/>
                    <a:pt x="694" y="3"/>
                  </a:cubicBezTo>
                  <a:cubicBezTo>
                    <a:pt x="881" y="6"/>
                    <a:pt x="963" y="12"/>
                    <a:pt x="1125" y="21"/>
                  </a:cubicBezTo>
                  <a:cubicBezTo>
                    <a:pt x="1287" y="30"/>
                    <a:pt x="1494" y="26"/>
                    <a:pt x="1669" y="59"/>
                  </a:cubicBezTo>
                  <a:cubicBezTo>
                    <a:pt x="1844" y="92"/>
                    <a:pt x="2034" y="138"/>
                    <a:pt x="2176" y="221"/>
                  </a:cubicBezTo>
                  <a:cubicBezTo>
                    <a:pt x="2318" y="304"/>
                    <a:pt x="2450" y="486"/>
                    <a:pt x="2522" y="556"/>
                  </a:cubicBezTo>
                </a:path>
              </a:pathLst>
            </a:custGeom>
            <a:noFill/>
            <a:ln w="41275" cap="flat" cmpd="sng">
              <a:solidFill>
                <a:srgbClr val="FF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13" name="Oval 73"/>
            <p:cNvSpPr>
              <a:spLocks noChangeArrowheads="1"/>
            </p:cNvSpPr>
            <p:nvPr/>
          </p:nvSpPr>
          <p:spPr bwMode="auto">
            <a:xfrm>
              <a:off x="3504" y="2016"/>
              <a:ext cx="720" cy="384"/>
            </a:xfrm>
            <a:prstGeom prst="ellipse">
              <a:avLst/>
            </a:prstGeom>
            <a:noFill/>
            <a:ln w="76200">
              <a:solidFill>
                <a:srgbClr val="FF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910" name="Group 70"/>
          <p:cNvGrpSpPr>
            <a:grpSpLocks/>
          </p:cNvGrpSpPr>
          <p:nvPr/>
        </p:nvGrpSpPr>
        <p:grpSpPr bwMode="auto">
          <a:xfrm>
            <a:off x="1676400" y="3038475"/>
            <a:ext cx="5611813" cy="893763"/>
            <a:chOff x="1069" y="1561"/>
            <a:chExt cx="3535" cy="563"/>
          </a:xfrm>
        </p:grpSpPr>
        <p:sp>
          <p:nvSpPr>
            <p:cNvPr id="35899" name="Freeform 59"/>
            <p:cNvSpPr>
              <a:spLocks/>
            </p:cNvSpPr>
            <p:nvPr/>
          </p:nvSpPr>
          <p:spPr bwMode="auto">
            <a:xfrm>
              <a:off x="1069" y="1561"/>
              <a:ext cx="3535" cy="558"/>
            </a:xfrm>
            <a:custGeom>
              <a:avLst/>
              <a:gdLst>
                <a:gd name="T0" fmla="*/ 0 w 3535"/>
                <a:gd name="T1" fmla="*/ 5 h 558"/>
                <a:gd name="T2" fmla="*/ 619 w 3535"/>
                <a:gd name="T3" fmla="*/ 5 h 558"/>
                <a:gd name="T4" fmla="*/ 1144 w 3535"/>
                <a:gd name="T5" fmla="*/ 33 h 558"/>
                <a:gd name="T6" fmla="*/ 1678 w 3535"/>
                <a:gd name="T7" fmla="*/ 70 h 558"/>
                <a:gd name="T8" fmla="*/ 2672 w 3535"/>
                <a:gd name="T9" fmla="*/ 261 h 558"/>
                <a:gd name="T10" fmla="*/ 3535 w 3535"/>
                <a:gd name="T11" fmla="*/ 558 h 558"/>
              </a:gdLst>
              <a:ahLst/>
              <a:cxnLst>
                <a:cxn ang="0">
                  <a:pos x="T0" y="T1"/>
                </a:cxn>
                <a:cxn ang="0">
                  <a:pos x="T2" y="T3"/>
                </a:cxn>
                <a:cxn ang="0">
                  <a:pos x="T4" y="T5"/>
                </a:cxn>
                <a:cxn ang="0">
                  <a:pos x="T6" y="T7"/>
                </a:cxn>
                <a:cxn ang="0">
                  <a:pos x="T8" y="T9"/>
                </a:cxn>
                <a:cxn ang="0">
                  <a:pos x="T10" y="T11"/>
                </a:cxn>
              </a:cxnLst>
              <a:rect l="0" t="0" r="r" b="b"/>
              <a:pathLst>
                <a:path w="3535" h="558">
                  <a:moveTo>
                    <a:pt x="0" y="5"/>
                  </a:moveTo>
                  <a:cubicBezTo>
                    <a:pt x="103" y="5"/>
                    <a:pt x="428" y="0"/>
                    <a:pt x="619" y="5"/>
                  </a:cubicBezTo>
                  <a:cubicBezTo>
                    <a:pt x="810" y="10"/>
                    <a:pt x="968" y="22"/>
                    <a:pt x="1144" y="33"/>
                  </a:cubicBezTo>
                  <a:cubicBezTo>
                    <a:pt x="1320" y="44"/>
                    <a:pt x="1423" y="32"/>
                    <a:pt x="1678" y="70"/>
                  </a:cubicBezTo>
                  <a:cubicBezTo>
                    <a:pt x="1933" y="108"/>
                    <a:pt x="2363" y="180"/>
                    <a:pt x="2672" y="261"/>
                  </a:cubicBezTo>
                  <a:cubicBezTo>
                    <a:pt x="2981" y="342"/>
                    <a:pt x="3355" y="496"/>
                    <a:pt x="3535" y="558"/>
                  </a:cubicBezTo>
                </a:path>
              </a:pathLst>
            </a:custGeom>
            <a:noFill/>
            <a:ln w="38100" cap="flat" cmpd="sng">
              <a:solidFill>
                <a:schemeClr val="accent2"/>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00" name="Freeform 60"/>
            <p:cNvSpPr>
              <a:spLocks/>
            </p:cNvSpPr>
            <p:nvPr/>
          </p:nvSpPr>
          <p:spPr bwMode="auto">
            <a:xfrm>
              <a:off x="3120" y="1836"/>
              <a:ext cx="528" cy="288"/>
            </a:xfrm>
            <a:custGeom>
              <a:avLst/>
              <a:gdLst>
                <a:gd name="T0" fmla="*/ 0 w 528"/>
                <a:gd name="T1" fmla="*/ 0 h 288"/>
                <a:gd name="T2" fmla="*/ 336 w 528"/>
                <a:gd name="T3" fmla="*/ 0 h 288"/>
                <a:gd name="T4" fmla="*/ 48 w 528"/>
                <a:gd name="T5" fmla="*/ 48 h 288"/>
                <a:gd name="T6" fmla="*/ 432 w 528"/>
                <a:gd name="T7" fmla="*/ 48 h 288"/>
                <a:gd name="T8" fmla="*/ 144 w 528"/>
                <a:gd name="T9" fmla="*/ 96 h 288"/>
                <a:gd name="T10" fmla="*/ 528 w 528"/>
                <a:gd name="T11" fmla="*/ 144 h 288"/>
                <a:gd name="T12" fmla="*/ 240 w 528"/>
                <a:gd name="T13" fmla="*/ 192 h 288"/>
                <a:gd name="T14" fmla="*/ 528 w 528"/>
                <a:gd name="T15" fmla="*/ 192 h 288"/>
                <a:gd name="T16" fmla="*/ 288 w 528"/>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288">
                  <a:moveTo>
                    <a:pt x="0" y="0"/>
                  </a:moveTo>
                  <a:lnTo>
                    <a:pt x="336" y="0"/>
                  </a:lnTo>
                  <a:lnTo>
                    <a:pt x="48" y="48"/>
                  </a:lnTo>
                  <a:lnTo>
                    <a:pt x="432" y="48"/>
                  </a:lnTo>
                  <a:lnTo>
                    <a:pt x="144" y="96"/>
                  </a:lnTo>
                  <a:lnTo>
                    <a:pt x="528" y="144"/>
                  </a:lnTo>
                  <a:lnTo>
                    <a:pt x="240" y="192"/>
                  </a:lnTo>
                  <a:lnTo>
                    <a:pt x="528" y="192"/>
                  </a:lnTo>
                  <a:lnTo>
                    <a:pt x="288" y="288"/>
                  </a:lnTo>
                </a:path>
              </a:pathLst>
            </a:custGeom>
            <a:noFill/>
            <a:ln w="38100" cap="flat" cmpd="sng">
              <a:solidFill>
                <a:schemeClr val="accent2"/>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073529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927"/>
                                        </p:tgtEl>
                                        <p:attrNameLst>
                                          <p:attrName>style.visibility</p:attrName>
                                        </p:attrNameLst>
                                      </p:cBhvr>
                                      <p:to>
                                        <p:strVal val="visible"/>
                                      </p:to>
                                    </p:set>
                                    <p:animEffect transition="in" filter="wipe(left)">
                                      <p:cBhvr>
                                        <p:cTn id="7" dur="500"/>
                                        <p:tgtEl>
                                          <p:spTgt spid="359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921"/>
                                        </p:tgtEl>
                                        <p:attrNameLst>
                                          <p:attrName>style.visibility</p:attrName>
                                        </p:attrNameLst>
                                      </p:cBhvr>
                                      <p:to>
                                        <p:strVal val="visible"/>
                                      </p:to>
                                    </p:set>
                                    <p:animEffect transition="in" filter="wipe(up)">
                                      <p:cBhvr>
                                        <p:cTn id="12" dur="500"/>
                                        <p:tgtEl>
                                          <p:spTgt spid="359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93"/>
                                        </p:tgtEl>
                                        <p:attrNameLst>
                                          <p:attrName>style.visibility</p:attrName>
                                        </p:attrNameLst>
                                      </p:cBhvr>
                                      <p:to>
                                        <p:strVal val="visible"/>
                                      </p:to>
                                    </p:set>
                                    <p:animEffect transition="in" filter="wipe(left)">
                                      <p:cBhvr>
                                        <p:cTn id="17" dur="500"/>
                                        <p:tgtEl>
                                          <p:spTgt spid="35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94"/>
                                        </p:tgtEl>
                                        <p:attrNameLst>
                                          <p:attrName>style.visibility</p:attrName>
                                        </p:attrNameLst>
                                      </p:cBhvr>
                                      <p:to>
                                        <p:strVal val="visible"/>
                                      </p:to>
                                    </p:set>
                                    <p:animEffect transition="in" filter="wipe(left)">
                                      <p:cBhvr>
                                        <p:cTn id="22" dur="500"/>
                                        <p:tgtEl>
                                          <p:spTgt spid="358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5926"/>
                                        </p:tgtEl>
                                        <p:attrNameLst>
                                          <p:attrName>style.visibility</p:attrName>
                                        </p:attrNameLst>
                                      </p:cBhvr>
                                      <p:to>
                                        <p:strVal val="visible"/>
                                      </p:to>
                                    </p:set>
                                    <p:animEffect transition="in" filter="wipe(left)">
                                      <p:cBhvr>
                                        <p:cTn id="27" dur="500"/>
                                        <p:tgtEl>
                                          <p:spTgt spid="35926"/>
                                        </p:tgtEl>
                                      </p:cBhvr>
                                    </p:animEffect>
                                  </p:childTnLst>
                                  <p:subTnLst>
                                    <p:set>
                                      <p:cBhvr override="childStyle">
                                        <p:cTn dur="1" fill="hold" display="0" masterRel="nextClick" afterEffect="1"/>
                                        <p:tgtEl>
                                          <p:spTgt spid="35926"/>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884"/>
                                        </p:tgtEl>
                                        <p:attrNameLst>
                                          <p:attrName>style.visibility</p:attrName>
                                        </p:attrNameLst>
                                      </p:cBhvr>
                                      <p:to>
                                        <p:strVal val="visible"/>
                                      </p:to>
                                    </p:set>
                                    <p:animEffect transition="in" filter="wipe(up)">
                                      <p:cBhvr>
                                        <p:cTn id="32" dur="500"/>
                                        <p:tgtEl>
                                          <p:spTgt spid="35884"/>
                                        </p:tgtEl>
                                      </p:cBhvr>
                                    </p:animEffect>
                                  </p:childTnLst>
                                  <p:subTnLst>
                                    <p:set>
                                      <p:cBhvr override="childStyle">
                                        <p:cTn dur="1" fill="hold" display="0" masterRel="nextClick" afterEffect="1"/>
                                        <p:tgtEl>
                                          <p:spTgt spid="35884"/>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5870"/>
                                        </p:tgtEl>
                                        <p:attrNameLst>
                                          <p:attrName>style.visibility</p:attrName>
                                        </p:attrNameLst>
                                      </p:cBhvr>
                                      <p:to>
                                        <p:strVal val="visible"/>
                                      </p:to>
                                    </p:set>
                                    <p:animEffect transition="in" filter="wipe(left)">
                                      <p:cBhvr>
                                        <p:cTn id="37" dur="500"/>
                                        <p:tgtEl>
                                          <p:spTgt spid="358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35892"/>
                                        </p:tgtEl>
                                        <p:attrNameLst>
                                          <p:attrName>style.visibility</p:attrName>
                                        </p:attrNameLst>
                                      </p:cBhvr>
                                      <p:to>
                                        <p:strVal val="visible"/>
                                      </p:to>
                                    </p:set>
                                    <p:animEffect transition="in" filter="wipe(right)">
                                      <p:cBhvr>
                                        <p:cTn id="42" dur="500"/>
                                        <p:tgtEl>
                                          <p:spTgt spid="35892"/>
                                        </p:tgtEl>
                                      </p:cBhvr>
                                    </p:animEffect>
                                  </p:childTnLst>
                                  <p:subTnLst>
                                    <p:set>
                                      <p:cBhvr override="childStyle">
                                        <p:cTn dur="1" fill="hold" display="0" masterRel="nextClick" afterEffect="1"/>
                                        <p:tgtEl>
                                          <p:spTgt spid="35892"/>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5910"/>
                                        </p:tgtEl>
                                        <p:attrNameLst>
                                          <p:attrName>style.visibility</p:attrName>
                                        </p:attrNameLst>
                                      </p:cBhvr>
                                      <p:to>
                                        <p:strVal val="visible"/>
                                      </p:to>
                                    </p:set>
                                    <p:animEffect transition="in" filter="wipe(left)">
                                      <p:cBhvr>
                                        <p:cTn id="47" dur="500"/>
                                        <p:tgtEl>
                                          <p:spTgt spid="35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84" grpId="0" animBg="1"/>
      <p:bldP spid="35892" grpId="0" animBg="1"/>
      <p:bldP spid="35893" grpId="0" autoUpdateAnimBg="0"/>
      <p:bldP spid="3589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381000" y="333375"/>
            <a:ext cx="8229600" cy="581025"/>
          </a:xfrm>
          <a:ln/>
        </p:spPr>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t>ALGORITHM FOR </a:t>
            </a:r>
            <a:r>
              <a:rPr lang="en-US" b="1" dirty="0" smtClean="0"/>
              <a:t>ENQUEUING </a:t>
            </a:r>
            <a:r>
              <a:rPr lang="en-US" b="1" dirty="0"/>
              <a:t>AN ELEMENT TO A </a:t>
            </a:r>
            <a:r>
              <a:rPr lang="en-US" b="1" dirty="0" smtClean="0"/>
              <a:t>QUEUE</a:t>
            </a:r>
            <a:endParaRPr lang="tr-TR" b="1" dirty="0">
              <a:solidFill>
                <a:schemeClr val="bg1"/>
              </a:solidFill>
            </a:endParaRPr>
          </a:p>
        </p:txBody>
      </p:sp>
      <p:sp>
        <p:nvSpPr>
          <p:cNvPr id="17410" name="Rectangle 2"/>
          <p:cNvSpPr>
            <a:spLocks noGrp="1" noChangeArrowheads="1"/>
          </p:cNvSpPr>
          <p:nvPr>
            <p:ph type="body" idx="1"/>
          </p:nvPr>
        </p:nvSpPr>
        <p:spPr>
          <a:xfrm>
            <a:off x="228600" y="1905000"/>
            <a:ext cx="8686800" cy="4419600"/>
          </a:xfrm>
          <a:ln/>
        </p:spPr>
        <p:txBody>
          <a:bodyPr lIns="90000" tIns="46800" rIns="90000" bIns="46800">
            <a:normAutofit/>
          </a:bodyPr>
          <a:lstStyle/>
          <a:p>
            <a:pPr>
              <a:buFont typeface="Wingdings" pitchFamily="2" charset="2"/>
              <a:buChar char="Ø"/>
            </a:pPr>
            <a:r>
              <a:rPr lang="en-US" sz="2000" dirty="0"/>
              <a:t>REAR is a pointer in queue where the new elements are added. FRONT is a </a:t>
            </a:r>
            <a:r>
              <a:rPr lang="en-US" sz="2000" dirty="0" smtClean="0"/>
              <a:t>pointer, which </a:t>
            </a:r>
            <a:r>
              <a:rPr lang="en-US" sz="2000" dirty="0"/>
              <a:t>is pointing to the queue where the elements are popped. DATA is an element to </a:t>
            </a:r>
            <a:r>
              <a:rPr lang="en-US" sz="2000" dirty="0" smtClean="0"/>
              <a:t>be inserted.</a:t>
            </a:r>
          </a:p>
          <a:p>
            <a:pPr>
              <a:buFont typeface="Wingdings" pitchFamily="2" charset="2"/>
              <a:buChar char="Ø"/>
            </a:pPr>
            <a:endParaRPr lang="en-US" sz="2000" dirty="0"/>
          </a:p>
          <a:p>
            <a:pPr marL="0" indent="0">
              <a:buNone/>
            </a:pPr>
            <a:r>
              <a:rPr lang="en-US" sz="2000" dirty="0"/>
              <a:t>1. Input the DATA element to be </a:t>
            </a:r>
            <a:r>
              <a:rPr lang="en-US" sz="2000" dirty="0" smtClean="0"/>
              <a:t>inserted</a:t>
            </a:r>
            <a:endParaRPr lang="en-US" sz="2000" dirty="0"/>
          </a:p>
          <a:p>
            <a:pPr marL="0" indent="0">
              <a:buNone/>
            </a:pPr>
            <a:r>
              <a:rPr lang="en-US" sz="2000" dirty="0"/>
              <a:t>2. Create a New Node</a:t>
            </a:r>
          </a:p>
          <a:p>
            <a:pPr marL="0" indent="0">
              <a:buNone/>
            </a:pPr>
            <a:r>
              <a:rPr lang="en-US" sz="2000" dirty="0"/>
              <a:t>3. </a:t>
            </a:r>
            <a:r>
              <a:rPr lang="en-US" sz="2000" dirty="0" err="1"/>
              <a:t>NewNode</a:t>
            </a:r>
            <a:r>
              <a:rPr lang="en-US" sz="2000" dirty="0"/>
              <a:t> → DATA = DATA</a:t>
            </a:r>
          </a:p>
          <a:p>
            <a:pPr marL="0" indent="0">
              <a:buNone/>
            </a:pPr>
            <a:r>
              <a:rPr lang="en-US" sz="2000" dirty="0"/>
              <a:t>4. </a:t>
            </a:r>
            <a:r>
              <a:rPr lang="en-US" sz="2000" dirty="0" err="1"/>
              <a:t>NewNode</a:t>
            </a:r>
            <a:r>
              <a:rPr lang="en-US" sz="2000" dirty="0"/>
              <a:t> → Next = NULL</a:t>
            </a:r>
          </a:p>
          <a:p>
            <a:pPr marL="0" indent="0">
              <a:buNone/>
            </a:pPr>
            <a:r>
              <a:rPr lang="en-US" sz="2000" dirty="0"/>
              <a:t>5. If(REAR not equal to NULL)</a:t>
            </a:r>
          </a:p>
          <a:p>
            <a:pPr marL="0" indent="0">
              <a:buNone/>
            </a:pPr>
            <a:r>
              <a:rPr lang="en-US" sz="2000" dirty="0"/>
              <a:t>(</a:t>
            </a:r>
            <a:r>
              <a:rPr lang="en-US" sz="2000" i="1" dirty="0"/>
              <a:t>a</a:t>
            </a:r>
            <a:r>
              <a:rPr lang="en-US" sz="2000" dirty="0"/>
              <a:t>) REAR → next = </a:t>
            </a:r>
            <a:r>
              <a:rPr lang="en-US" sz="2000" dirty="0" err="1"/>
              <a:t>NewNode</a:t>
            </a:r>
            <a:r>
              <a:rPr lang="en-US" sz="2000" dirty="0"/>
              <a:t>;</a:t>
            </a:r>
          </a:p>
          <a:p>
            <a:pPr marL="0" indent="0">
              <a:buNone/>
            </a:pPr>
            <a:r>
              <a:rPr lang="en-US" sz="2000" dirty="0"/>
              <a:t>6. REAR =</a:t>
            </a:r>
            <a:r>
              <a:rPr lang="en-US" sz="2000" dirty="0" err="1"/>
              <a:t>NewNode</a:t>
            </a:r>
            <a:r>
              <a:rPr lang="en-US" sz="2000" dirty="0"/>
              <a:t>;</a:t>
            </a:r>
          </a:p>
          <a:p>
            <a:pPr marL="0" indent="0">
              <a:buNone/>
            </a:pPr>
            <a:r>
              <a:rPr lang="en-US" sz="2000" dirty="0"/>
              <a:t>7. Exit</a:t>
            </a:r>
            <a:endParaRPr lang="tr-TR" sz="2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381000" y="333375"/>
            <a:ext cx="8229600" cy="581025"/>
          </a:xfrm>
          <a:ln/>
        </p:spPr>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t>PROGRAM FOR </a:t>
            </a:r>
            <a:r>
              <a:rPr lang="en-US" b="1" dirty="0"/>
              <a:t>ENQUEUING AN ELEMENT TO A </a:t>
            </a:r>
            <a:r>
              <a:rPr lang="en-US" b="1" dirty="0" smtClean="0"/>
              <a:t>QUEUE</a:t>
            </a:r>
            <a:endParaRPr lang="tr-TR" b="1" dirty="0">
              <a:solidFill>
                <a:schemeClr val="bg1"/>
              </a:solidFill>
            </a:endParaRPr>
          </a:p>
        </p:txBody>
      </p:sp>
      <p:sp>
        <p:nvSpPr>
          <p:cNvPr id="17410" name="Rectangle 2"/>
          <p:cNvSpPr>
            <a:spLocks noGrp="1" noChangeArrowheads="1"/>
          </p:cNvSpPr>
          <p:nvPr>
            <p:ph type="body" idx="1"/>
          </p:nvPr>
        </p:nvSpPr>
        <p:spPr>
          <a:xfrm>
            <a:off x="228600" y="1676400"/>
            <a:ext cx="8686800" cy="4876800"/>
          </a:xfrm>
          <a:ln/>
        </p:spPr>
        <p:txBody>
          <a:bodyPr lIns="90000" tIns="46800" rIns="90000" bIns="46800">
            <a:noAutofit/>
          </a:bodyPr>
          <a:lstStyle/>
          <a:p>
            <a:pPr marL="0" indent="0">
              <a:buNone/>
            </a:pPr>
            <a:r>
              <a:rPr lang="en-US" sz="2000" dirty="0" smtClean="0"/>
              <a:t>	//</a:t>
            </a:r>
            <a:r>
              <a:rPr lang="en-US" sz="2000" dirty="0"/>
              <a:t>This function will push an element into the queue</a:t>
            </a:r>
            <a:endParaRPr lang="en-US" sz="2200" dirty="0" smtClean="0"/>
          </a:p>
          <a:p>
            <a:pPr marL="457200" indent="-457200">
              <a:buFont typeface="+mj-lt"/>
              <a:buAutoNum type="arabicPeriod"/>
            </a:pPr>
            <a:r>
              <a:rPr lang="en-US" sz="2200" dirty="0" smtClean="0"/>
              <a:t>NODE </a:t>
            </a:r>
            <a:r>
              <a:rPr lang="en-US" sz="2200" dirty="0"/>
              <a:t>push(NODE rear)</a:t>
            </a:r>
          </a:p>
          <a:p>
            <a:pPr marL="457200" indent="-457200">
              <a:buFont typeface="+mj-lt"/>
              <a:buAutoNum type="arabicPeriod"/>
            </a:pPr>
            <a:r>
              <a:rPr lang="en-US" sz="2200" dirty="0"/>
              <a:t>{</a:t>
            </a:r>
          </a:p>
          <a:p>
            <a:pPr marL="457200" indent="-457200">
              <a:buFont typeface="+mj-lt"/>
              <a:buAutoNum type="arabicPeriod"/>
            </a:pPr>
            <a:r>
              <a:rPr lang="en-US" sz="2200" dirty="0"/>
              <a:t>NODE </a:t>
            </a:r>
            <a:r>
              <a:rPr lang="en-US" sz="2200" dirty="0" err="1"/>
              <a:t>NewNode</a:t>
            </a:r>
            <a:r>
              <a:rPr lang="en-US" sz="2200" dirty="0" smtClean="0"/>
              <a:t>;		//</a:t>
            </a:r>
            <a:r>
              <a:rPr lang="en-US" sz="2200" dirty="0"/>
              <a:t>New node is created to push the data</a:t>
            </a:r>
          </a:p>
          <a:p>
            <a:pPr marL="457200" indent="-457200">
              <a:buFont typeface="+mj-lt"/>
              <a:buAutoNum type="arabicPeriod"/>
            </a:pPr>
            <a:r>
              <a:rPr lang="en-US" sz="2200" dirty="0" err="1" smtClean="0"/>
              <a:t>printf</a:t>
            </a:r>
            <a:r>
              <a:rPr lang="en-US" sz="2200" dirty="0" smtClean="0"/>
              <a:t> </a:t>
            </a:r>
            <a:r>
              <a:rPr lang="en-US" sz="2200" dirty="0"/>
              <a:t>("\</a:t>
            </a:r>
            <a:r>
              <a:rPr lang="en-US" sz="2200" dirty="0" err="1"/>
              <a:t>nEnter</a:t>
            </a:r>
            <a:r>
              <a:rPr lang="en-US" sz="2200" dirty="0"/>
              <a:t> the no to be pushed = ");</a:t>
            </a:r>
          </a:p>
          <a:p>
            <a:pPr marL="457200" indent="-457200">
              <a:buFont typeface="+mj-lt"/>
              <a:buAutoNum type="arabicPeriod"/>
            </a:pPr>
            <a:r>
              <a:rPr lang="en-US" sz="2200" dirty="0" err="1"/>
              <a:t>scanf</a:t>
            </a:r>
            <a:r>
              <a:rPr lang="en-US" sz="2200" dirty="0"/>
              <a:t> ("%d",&amp;</a:t>
            </a:r>
            <a:r>
              <a:rPr lang="en-US" sz="2200" dirty="0" err="1"/>
              <a:t>NewNode</a:t>
            </a:r>
            <a:r>
              <a:rPr lang="en-US" sz="2200" dirty="0"/>
              <a:t>-&gt;info);</a:t>
            </a:r>
          </a:p>
          <a:p>
            <a:pPr marL="457200" indent="-457200">
              <a:buFont typeface="+mj-lt"/>
              <a:buAutoNum type="arabicPeriod"/>
            </a:pPr>
            <a:r>
              <a:rPr lang="en-US" sz="2200" dirty="0" err="1"/>
              <a:t>NewNode</a:t>
            </a:r>
            <a:r>
              <a:rPr lang="en-US" sz="2200" dirty="0"/>
              <a:t>-&gt;next=NULL;</a:t>
            </a:r>
          </a:p>
          <a:p>
            <a:pPr marL="457200" indent="-457200">
              <a:buFont typeface="+mj-lt"/>
              <a:buAutoNum type="arabicPeriod"/>
            </a:pPr>
            <a:r>
              <a:rPr lang="en-US" sz="2200" dirty="0" smtClean="0"/>
              <a:t>if </a:t>
            </a:r>
            <a:r>
              <a:rPr lang="en-US" sz="2200" dirty="0"/>
              <a:t>(rear != NULL</a:t>
            </a:r>
            <a:r>
              <a:rPr lang="en-US" sz="2200" dirty="0" smtClean="0"/>
              <a:t>)		</a:t>
            </a:r>
            <a:r>
              <a:rPr lang="en-US" sz="2200" dirty="0"/>
              <a:t>//setting the rear </a:t>
            </a:r>
            <a:r>
              <a:rPr lang="en-US" sz="2200" dirty="0" smtClean="0"/>
              <a:t>pointer</a:t>
            </a:r>
            <a:endParaRPr lang="en-US" sz="2200" dirty="0"/>
          </a:p>
          <a:p>
            <a:pPr marL="301943" lvl="1" indent="0">
              <a:buNone/>
            </a:pPr>
            <a:r>
              <a:rPr lang="en-US" sz="2000" dirty="0" smtClean="0"/>
              <a:t>	rear-</a:t>
            </a:r>
            <a:r>
              <a:rPr lang="en-US" sz="2000" dirty="0"/>
              <a:t>&gt;next=</a:t>
            </a:r>
            <a:r>
              <a:rPr lang="en-US" sz="2000" dirty="0" err="1"/>
              <a:t>NewNode</a:t>
            </a:r>
            <a:r>
              <a:rPr lang="en-US" sz="2000" dirty="0"/>
              <a:t>;</a:t>
            </a:r>
          </a:p>
          <a:p>
            <a:pPr marL="457200" indent="-457200">
              <a:buFont typeface="+mj-lt"/>
              <a:buAutoNum type="arabicPeriod"/>
            </a:pPr>
            <a:r>
              <a:rPr lang="en-US" sz="2200" dirty="0"/>
              <a:t>rear=</a:t>
            </a:r>
            <a:r>
              <a:rPr lang="en-US" sz="2200" dirty="0" err="1"/>
              <a:t>NewNode</a:t>
            </a:r>
            <a:r>
              <a:rPr lang="en-US" sz="2200" dirty="0"/>
              <a:t>;</a:t>
            </a:r>
          </a:p>
          <a:p>
            <a:pPr marL="457200" indent="-457200">
              <a:buFont typeface="+mj-lt"/>
              <a:buAutoNum type="arabicPeriod"/>
            </a:pPr>
            <a:r>
              <a:rPr lang="en-US" sz="2200" dirty="0"/>
              <a:t>return(rear);</a:t>
            </a:r>
          </a:p>
          <a:p>
            <a:pPr marL="457200" indent="-457200">
              <a:buFont typeface="+mj-lt"/>
              <a:buAutoNum type="arabicPeriod"/>
            </a:pPr>
            <a:r>
              <a:rPr lang="en-US" sz="2200" dirty="0"/>
              <a:t>}</a:t>
            </a:r>
            <a:endParaRPr lang="tr-TR" sz="2200" dirty="0"/>
          </a:p>
        </p:txBody>
      </p:sp>
    </p:spTree>
    <p:extLst>
      <p:ext uri="{BB962C8B-B14F-4D97-AF65-F5344CB8AC3E}">
        <p14:creationId xmlns:p14="http://schemas.microsoft.com/office/powerpoint/2010/main" val="5283709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cstate="print"/>
          <a:srcRect/>
          <a:stretch>
            <a:fillRect/>
          </a:stretch>
        </p:blipFill>
        <p:spPr bwMode="auto">
          <a:xfrm>
            <a:off x="0" y="738187"/>
            <a:ext cx="9144000" cy="6119813"/>
          </a:xfrm>
          <a:prstGeom prst="rect">
            <a:avLst/>
          </a:prstGeom>
          <a:noFill/>
          <a:ln w="9525">
            <a:noFill/>
            <a:round/>
            <a:headEnd/>
            <a:tailEnd/>
          </a:ln>
          <a:effectLst/>
        </p:spPr>
      </p:pic>
      <p:sp>
        <p:nvSpPr>
          <p:cNvPr id="2" name="Rectangle 1"/>
          <p:cNvSpPr/>
          <p:nvPr/>
        </p:nvSpPr>
        <p:spPr>
          <a:xfrm>
            <a:off x="2351988" y="152400"/>
            <a:ext cx="4048812" cy="646331"/>
          </a:xfrm>
          <a:prstGeom prst="rect">
            <a:avLst/>
          </a:prstGeom>
        </p:spPr>
        <p:txBody>
          <a:bodyPr wrap="square">
            <a:spAutoFit/>
          </a:bodyPr>
          <a:lstStyle/>
          <a:p>
            <a:r>
              <a:rPr lang="en-US" sz="3600" dirty="0" err="1">
                <a:solidFill>
                  <a:schemeClr val="bg1"/>
                </a:solidFill>
              </a:rPr>
              <a:t>Dequeueing</a:t>
            </a:r>
            <a:r>
              <a:rPr lang="en-US" sz="3600" dirty="0">
                <a:solidFill>
                  <a:schemeClr val="bg1"/>
                </a:solidFill>
              </a:rPr>
              <a:t> a node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739063" y="6021388"/>
            <a:ext cx="1185862" cy="33655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000000"/>
                </a:solidFill>
                <a:ea typeface="DejaVu Sans" charset="0"/>
                <a:cs typeface="DejaVu Sans" charset="0"/>
              </a:rPr>
              <a:t>Figure 5-11</a:t>
            </a:r>
          </a:p>
        </p:txBody>
      </p:sp>
      <p:pic>
        <p:nvPicPr>
          <p:cNvPr id="19458" name="Picture 2"/>
          <p:cNvPicPr>
            <a:picLocks noChangeAspect="1" noChangeArrowheads="1"/>
          </p:cNvPicPr>
          <p:nvPr/>
        </p:nvPicPr>
        <p:blipFill>
          <a:blip r:embed="rId3" cstate="print"/>
          <a:srcRect/>
          <a:stretch>
            <a:fillRect/>
          </a:stretch>
        </p:blipFill>
        <p:spPr bwMode="auto">
          <a:xfrm>
            <a:off x="722313" y="1409700"/>
            <a:ext cx="7659687" cy="44577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5F131D9E-96DD-45D9-B313-FA596DE18400}" type="slidenum">
              <a:rPr lang="en-US"/>
              <a:pPr/>
              <a:t>38</a:t>
            </a:fld>
            <a:endParaRPr lang="en-US"/>
          </a:p>
        </p:txBody>
      </p:sp>
      <p:sp>
        <p:nvSpPr>
          <p:cNvPr id="36866" name="Rectangle 2"/>
          <p:cNvSpPr>
            <a:spLocks noGrp="1" noChangeArrowheads="1"/>
          </p:cNvSpPr>
          <p:nvPr>
            <p:ph type="title"/>
          </p:nvPr>
        </p:nvSpPr>
        <p:spPr/>
        <p:txBody>
          <a:bodyPr/>
          <a:lstStyle/>
          <a:p>
            <a:r>
              <a:rPr lang="en-US" dirty="0" err="1"/>
              <a:t>Dequeueing</a:t>
            </a:r>
            <a:r>
              <a:rPr lang="en-US" dirty="0"/>
              <a:t> a node</a:t>
            </a:r>
          </a:p>
        </p:txBody>
      </p:sp>
      <p:sp>
        <p:nvSpPr>
          <p:cNvPr id="36867" name="Rectangle 3"/>
          <p:cNvSpPr>
            <a:spLocks noGrp="1" noChangeArrowheads="1"/>
          </p:cNvSpPr>
          <p:nvPr>
            <p:ph type="body" idx="1"/>
          </p:nvPr>
        </p:nvSpPr>
        <p:spPr>
          <a:xfrm>
            <a:off x="381000" y="4148139"/>
            <a:ext cx="8574088" cy="881062"/>
          </a:xfrm>
        </p:spPr>
        <p:txBody>
          <a:bodyPr/>
          <a:lstStyle/>
          <a:p>
            <a:pPr>
              <a:buFont typeface="Wingdings" pitchFamily="2" charset="2"/>
              <a:buChar char="Ø"/>
            </a:pPr>
            <a:r>
              <a:rPr lang="en-US" dirty="0"/>
              <a:t>To </a:t>
            </a:r>
            <a:r>
              <a:rPr lang="en-US" dirty="0" err="1">
                <a:solidFill>
                  <a:schemeClr val="tx2"/>
                </a:solidFill>
              </a:rPr>
              <a:t>dequeue</a:t>
            </a:r>
            <a:r>
              <a:rPr lang="en-US" dirty="0"/>
              <a:t> (remove) a node:</a:t>
            </a:r>
          </a:p>
          <a:p>
            <a:pPr lvl="1">
              <a:buFont typeface="Wingdings" pitchFamily="2" charset="2"/>
              <a:buChar char="§"/>
            </a:pPr>
            <a:r>
              <a:rPr lang="en-US" dirty="0"/>
              <a:t>Copy the pointer from the first node into the header</a:t>
            </a:r>
          </a:p>
        </p:txBody>
      </p:sp>
      <p:sp>
        <p:nvSpPr>
          <p:cNvPr id="36903" name="Freeform 39"/>
          <p:cNvSpPr>
            <a:spLocks/>
          </p:cNvSpPr>
          <p:nvPr/>
        </p:nvSpPr>
        <p:spPr bwMode="auto">
          <a:xfrm>
            <a:off x="1657350" y="2971800"/>
            <a:ext cx="1552575" cy="993775"/>
          </a:xfrm>
          <a:custGeom>
            <a:avLst/>
            <a:gdLst>
              <a:gd name="T0" fmla="*/ 978 w 978"/>
              <a:gd name="T1" fmla="*/ 319 h 626"/>
              <a:gd name="T2" fmla="*/ 762 w 978"/>
              <a:gd name="T3" fmla="*/ 581 h 626"/>
              <a:gd name="T4" fmla="*/ 312 w 978"/>
              <a:gd name="T5" fmla="*/ 590 h 626"/>
              <a:gd name="T6" fmla="*/ 50 w 978"/>
              <a:gd name="T7" fmla="*/ 394 h 626"/>
              <a:gd name="T8" fmla="*/ 12 w 978"/>
              <a:gd name="T9" fmla="*/ 0 h 626"/>
            </a:gdLst>
            <a:ahLst/>
            <a:cxnLst>
              <a:cxn ang="0">
                <a:pos x="T0" y="T1"/>
              </a:cxn>
              <a:cxn ang="0">
                <a:pos x="T2" y="T3"/>
              </a:cxn>
              <a:cxn ang="0">
                <a:pos x="T4" y="T5"/>
              </a:cxn>
              <a:cxn ang="0">
                <a:pos x="T6" y="T7"/>
              </a:cxn>
              <a:cxn ang="0">
                <a:pos x="T8" y="T9"/>
              </a:cxn>
            </a:cxnLst>
            <a:rect l="0" t="0" r="r" b="b"/>
            <a:pathLst>
              <a:path w="978" h="626">
                <a:moveTo>
                  <a:pt x="978" y="319"/>
                </a:moveTo>
                <a:cubicBezTo>
                  <a:pt x="942" y="363"/>
                  <a:pt x="873" y="536"/>
                  <a:pt x="762" y="581"/>
                </a:cubicBezTo>
                <a:cubicBezTo>
                  <a:pt x="651" y="626"/>
                  <a:pt x="431" y="621"/>
                  <a:pt x="312" y="590"/>
                </a:cubicBezTo>
                <a:cubicBezTo>
                  <a:pt x="193" y="559"/>
                  <a:pt x="100" y="492"/>
                  <a:pt x="50" y="394"/>
                </a:cubicBezTo>
                <a:cubicBezTo>
                  <a:pt x="0" y="296"/>
                  <a:pt x="20" y="82"/>
                  <a:pt x="12" y="0"/>
                </a:cubicBezTo>
              </a:path>
            </a:pathLst>
          </a:custGeom>
          <a:noFill/>
          <a:ln w="19050" cap="flat">
            <a:solidFill>
              <a:schemeClr val="bg2"/>
            </a:solidFill>
            <a:prstDash val="dash"/>
            <a:round/>
            <a:headEnd type="none" w="med" len="med"/>
            <a:tailEnd type="arrow" w="lg" len="lg"/>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919" name="Group 55"/>
          <p:cNvGrpSpPr>
            <a:grpSpLocks/>
          </p:cNvGrpSpPr>
          <p:nvPr/>
        </p:nvGrpSpPr>
        <p:grpSpPr bwMode="auto">
          <a:xfrm>
            <a:off x="685800" y="2230438"/>
            <a:ext cx="7543800" cy="1463675"/>
            <a:chOff x="432" y="1405"/>
            <a:chExt cx="4752" cy="922"/>
          </a:xfrm>
        </p:grpSpPr>
        <p:grpSp>
          <p:nvGrpSpPr>
            <p:cNvPr id="36868" name="Group 4"/>
            <p:cNvGrpSpPr>
              <a:grpSpLocks/>
            </p:cNvGrpSpPr>
            <p:nvPr/>
          </p:nvGrpSpPr>
          <p:grpSpPr bwMode="auto">
            <a:xfrm>
              <a:off x="1584" y="2080"/>
              <a:ext cx="577" cy="243"/>
              <a:chOff x="863" y="1536"/>
              <a:chExt cx="577" cy="243"/>
            </a:xfrm>
          </p:grpSpPr>
          <p:sp>
            <p:nvSpPr>
              <p:cNvPr id="36869" name="Rectangle 5"/>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36870" name="Rectangle 6"/>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871" name="Group 7"/>
            <p:cNvGrpSpPr>
              <a:grpSpLocks/>
            </p:cNvGrpSpPr>
            <p:nvPr/>
          </p:nvGrpSpPr>
          <p:grpSpPr bwMode="auto">
            <a:xfrm>
              <a:off x="2591" y="2083"/>
              <a:ext cx="577" cy="243"/>
              <a:chOff x="863" y="1536"/>
              <a:chExt cx="577" cy="243"/>
            </a:xfrm>
          </p:grpSpPr>
          <p:sp>
            <p:nvSpPr>
              <p:cNvPr id="36872" name="Rectangle 8"/>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36873" name="Rectangle 9"/>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874" name="Group 10"/>
            <p:cNvGrpSpPr>
              <a:grpSpLocks/>
            </p:cNvGrpSpPr>
            <p:nvPr/>
          </p:nvGrpSpPr>
          <p:grpSpPr bwMode="auto">
            <a:xfrm>
              <a:off x="3599" y="2083"/>
              <a:ext cx="577" cy="243"/>
              <a:chOff x="863" y="1536"/>
              <a:chExt cx="577" cy="243"/>
            </a:xfrm>
          </p:grpSpPr>
          <p:sp>
            <p:nvSpPr>
              <p:cNvPr id="36875" name="Rectangle 11"/>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36876" name="Rectangle 12"/>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877" name="Group 13"/>
            <p:cNvGrpSpPr>
              <a:grpSpLocks/>
            </p:cNvGrpSpPr>
            <p:nvPr/>
          </p:nvGrpSpPr>
          <p:grpSpPr bwMode="auto">
            <a:xfrm>
              <a:off x="4607" y="2083"/>
              <a:ext cx="577" cy="243"/>
              <a:chOff x="863" y="1536"/>
              <a:chExt cx="577" cy="243"/>
            </a:xfrm>
          </p:grpSpPr>
          <p:sp>
            <p:nvSpPr>
              <p:cNvPr id="36878" name="Rectangle 14"/>
              <p:cNvSpPr>
                <a:spLocks noChangeArrowheads="1"/>
              </p:cNvSpPr>
              <p:nvPr/>
            </p:nvSpPr>
            <p:spPr bwMode="auto">
              <a:xfrm>
                <a:off x="863" y="1537"/>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36879" name="Rectangle 15"/>
              <p:cNvSpPr>
                <a:spLocks noChangeArrowheads="1"/>
              </p:cNvSpPr>
              <p:nvPr/>
            </p:nvSpPr>
            <p:spPr bwMode="auto">
              <a:xfrm>
                <a:off x="1152" y="1536"/>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880" name="Rectangle 16"/>
            <p:cNvSpPr>
              <a:spLocks noChangeArrowheads="1"/>
            </p:cNvSpPr>
            <p:nvPr/>
          </p:nvSpPr>
          <p:spPr bwMode="auto">
            <a:xfrm>
              <a:off x="1584" y="2085"/>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44</a:t>
              </a:r>
              <a:endParaRPr lang="en-US">
                <a:latin typeface="Times New Roman" pitchFamily="18" charset="0"/>
              </a:endParaRPr>
            </a:p>
          </p:txBody>
        </p:sp>
        <p:sp>
          <p:nvSpPr>
            <p:cNvPr id="36881" name="Rectangle 17"/>
            <p:cNvSpPr>
              <a:spLocks noChangeArrowheads="1"/>
            </p:cNvSpPr>
            <p:nvPr/>
          </p:nvSpPr>
          <p:spPr bwMode="auto">
            <a:xfrm>
              <a:off x="2592" y="2085"/>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97</a:t>
              </a:r>
              <a:endParaRPr lang="en-US">
                <a:latin typeface="Times New Roman" pitchFamily="18" charset="0"/>
              </a:endParaRPr>
            </a:p>
          </p:txBody>
        </p:sp>
        <p:sp>
          <p:nvSpPr>
            <p:cNvPr id="36882" name="Rectangle 18"/>
            <p:cNvSpPr>
              <a:spLocks noChangeArrowheads="1"/>
            </p:cNvSpPr>
            <p:nvPr/>
          </p:nvSpPr>
          <p:spPr bwMode="auto">
            <a:xfrm>
              <a:off x="3600" y="2085"/>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23</a:t>
              </a:r>
              <a:endParaRPr lang="en-US">
                <a:latin typeface="Times New Roman" pitchFamily="18" charset="0"/>
              </a:endParaRPr>
            </a:p>
          </p:txBody>
        </p:sp>
        <p:sp>
          <p:nvSpPr>
            <p:cNvPr id="36883" name="Rectangle 19"/>
            <p:cNvSpPr>
              <a:spLocks noChangeArrowheads="1"/>
            </p:cNvSpPr>
            <p:nvPr/>
          </p:nvSpPr>
          <p:spPr bwMode="auto">
            <a:xfrm>
              <a:off x="4608" y="2085"/>
              <a:ext cx="288" cy="24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Verdana" pitchFamily="34" charset="0"/>
                </a:rPr>
                <a:t>17</a:t>
              </a:r>
              <a:endParaRPr lang="en-US">
                <a:latin typeface="Times New Roman" pitchFamily="18" charset="0"/>
              </a:endParaRPr>
            </a:p>
          </p:txBody>
        </p:sp>
        <p:grpSp>
          <p:nvGrpSpPr>
            <p:cNvPr id="36884" name="Group 20"/>
            <p:cNvGrpSpPr>
              <a:grpSpLocks/>
            </p:cNvGrpSpPr>
            <p:nvPr/>
          </p:nvGrpSpPr>
          <p:grpSpPr bwMode="auto">
            <a:xfrm>
              <a:off x="1968" y="2133"/>
              <a:ext cx="624" cy="96"/>
              <a:chOff x="1008" y="2304"/>
              <a:chExt cx="624" cy="96"/>
            </a:xfrm>
          </p:grpSpPr>
          <p:sp>
            <p:nvSpPr>
              <p:cNvPr id="36885" name="Oval 2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6" name="Line 22"/>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887" name="Group 23"/>
            <p:cNvGrpSpPr>
              <a:grpSpLocks/>
            </p:cNvGrpSpPr>
            <p:nvPr/>
          </p:nvGrpSpPr>
          <p:grpSpPr bwMode="auto">
            <a:xfrm>
              <a:off x="2976" y="2133"/>
              <a:ext cx="624" cy="96"/>
              <a:chOff x="1008" y="2304"/>
              <a:chExt cx="624" cy="96"/>
            </a:xfrm>
          </p:grpSpPr>
          <p:sp>
            <p:nvSpPr>
              <p:cNvPr id="36888" name="Oval 24"/>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9" name="Line 25"/>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890" name="Group 26"/>
            <p:cNvGrpSpPr>
              <a:grpSpLocks/>
            </p:cNvGrpSpPr>
            <p:nvPr/>
          </p:nvGrpSpPr>
          <p:grpSpPr bwMode="auto">
            <a:xfrm>
              <a:off x="3984" y="2133"/>
              <a:ext cx="624" cy="96"/>
              <a:chOff x="1008" y="2304"/>
              <a:chExt cx="624" cy="96"/>
            </a:xfrm>
          </p:grpSpPr>
          <p:sp>
            <p:nvSpPr>
              <p:cNvPr id="36891" name="Oval 27"/>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2" name="Line 28"/>
              <p:cNvSpPr>
                <a:spLocks noChangeShapeType="1"/>
              </p:cNvSpPr>
              <p:nvPr/>
            </p:nvSpPr>
            <p:spPr bwMode="auto">
              <a:xfrm>
                <a:off x="1056" y="2352"/>
                <a:ext cx="576"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893" name="Oval 29"/>
            <p:cNvSpPr>
              <a:spLocks noChangeArrowheads="1"/>
            </p:cNvSpPr>
            <p:nvPr/>
          </p:nvSpPr>
          <p:spPr bwMode="auto">
            <a:xfrm>
              <a:off x="4992" y="2135"/>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894" name="Group 30"/>
            <p:cNvGrpSpPr>
              <a:grpSpLocks/>
            </p:cNvGrpSpPr>
            <p:nvPr/>
          </p:nvGrpSpPr>
          <p:grpSpPr bwMode="auto">
            <a:xfrm>
              <a:off x="912" y="1693"/>
              <a:ext cx="288" cy="240"/>
              <a:chOff x="960" y="1584"/>
              <a:chExt cx="288" cy="240"/>
            </a:xfrm>
          </p:grpSpPr>
          <p:sp>
            <p:nvSpPr>
              <p:cNvPr id="36895" name="Oval 31"/>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6" name="Rectangle 32"/>
              <p:cNvSpPr>
                <a:spLocks noChangeArrowheads="1"/>
              </p:cNvSpPr>
              <p:nvPr/>
            </p:nvSpPr>
            <p:spPr bwMode="auto">
              <a:xfrm>
                <a:off x="960" y="1584"/>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897" name="Line 33"/>
            <p:cNvSpPr>
              <a:spLocks noChangeShapeType="1"/>
            </p:cNvSpPr>
            <p:nvPr/>
          </p:nvSpPr>
          <p:spPr bwMode="auto">
            <a:xfrm>
              <a:off x="1056" y="1789"/>
              <a:ext cx="48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8" name="Text Box 34"/>
            <p:cNvSpPr txBox="1">
              <a:spLocks noChangeArrowheads="1"/>
            </p:cNvSpPr>
            <p:nvPr/>
          </p:nvSpPr>
          <p:spPr bwMode="auto">
            <a:xfrm>
              <a:off x="432" y="1405"/>
              <a:ext cx="62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latin typeface="Verdana" pitchFamily="34" charset="0"/>
                </a:rPr>
                <a:t>last</a:t>
              </a:r>
              <a:r>
                <a:rPr lang="en-US">
                  <a:solidFill>
                    <a:srgbClr val="FFFF99"/>
                  </a:solidFill>
                  <a:latin typeface="Verdana" pitchFamily="34" charset="0"/>
                </a:rPr>
                <a:t/>
              </a:r>
              <a:br>
                <a:rPr lang="en-US">
                  <a:solidFill>
                    <a:srgbClr val="FFFF99"/>
                  </a:solidFill>
                  <a:latin typeface="Verdana" pitchFamily="34" charset="0"/>
                </a:rPr>
              </a:br>
              <a:r>
                <a:rPr lang="en-US">
                  <a:solidFill>
                    <a:schemeClr val="accent2"/>
                  </a:solidFill>
                  <a:latin typeface="Verdana" pitchFamily="34" charset="0"/>
                </a:rPr>
                <a:t>first</a:t>
              </a:r>
              <a:endParaRPr lang="en-US">
                <a:solidFill>
                  <a:schemeClr val="accent2"/>
                </a:solidFill>
                <a:latin typeface="Times New Roman" pitchFamily="18" charset="0"/>
              </a:endParaRPr>
            </a:p>
          </p:txBody>
        </p:sp>
        <p:grpSp>
          <p:nvGrpSpPr>
            <p:cNvPr id="36899" name="Group 35"/>
            <p:cNvGrpSpPr>
              <a:grpSpLocks/>
            </p:cNvGrpSpPr>
            <p:nvPr/>
          </p:nvGrpSpPr>
          <p:grpSpPr bwMode="auto">
            <a:xfrm>
              <a:off x="912" y="1453"/>
              <a:ext cx="288" cy="240"/>
              <a:chOff x="960" y="1584"/>
              <a:chExt cx="288" cy="240"/>
            </a:xfrm>
          </p:grpSpPr>
          <p:sp>
            <p:nvSpPr>
              <p:cNvPr id="36900" name="Oval 36"/>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1" name="Rectangle 37"/>
              <p:cNvSpPr>
                <a:spLocks noChangeArrowheads="1"/>
              </p:cNvSpPr>
              <p:nvPr/>
            </p:nvSpPr>
            <p:spPr bwMode="auto">
              <a:xfrm>
                <a:off x="960" y="1584"/>
                <a:ext cx="288"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902" name="Freeform 38"/>
            <p:cNvSpPr>
              <a:spLocks/>
            </p:cNvSpPr>
            <p:nvPr/>
          </p:nvSpPr>
          <p:spPr bwMode="auto">
            <a:xfrm>
              <a:off x="1056" y="1542"/>
              <a:ext cx="3529" cy="530"/>
            </a:xfrm>
            <a:custGeom>
              <a:avLst/>
              <a:gdLst>
                <a:gd name="T0" fmla="*/ 0 w 3529"/>
                <a:gd name="T1" fmla="*/ 7 h 530"/>
                <a:gd name="T2" fmla="*/ 624 w 3529"/>
                <a:gd name="T3" fmla="*/ 7 h 530"/>
                <a:gd name="T4" fmla="*/ 1260 w 3529"/>
                <a:gd name="T5" fmla="*/ 14 h 530"/>
                <a:gd name="T6" fmla="*/ 2019 w 3529"/>
                <a:gd name="T7" fmla="*/ 89 h 530"/>
                <a:gd name="T8" fmla="*/ 2657 w 3529"/>
                <a:gd name="T9" fmla="*/ 211 h 530"/>
                <a:gd name="T10" fmla="*/ 3529 w 3529"/>
                <a:gd name="T11" fmla="*/ 530 h 530"/>
              </a:gdLst>
              <a:ahLst/>
              <a:cxnLst>
                <a:cxn ang="0">
                  <a:pos x="T0" y="T1"/>
                </a:cxn>
                <a:cxn ang="0">
                  <a:pos x="T2" y="T3"/>
                </a:cxn>
                <a:cxn ang="0">
                  <a:pos x="T4" y="T5"/>
                </a:cxn>
                <a:cxn ang="0">
                  <a:pos x="T6" y="T7"/>
                </a:cxn>
                <a:cxn ang="0">
                  <a:pos x="T8" y="T9"/>
                </a:cxn>
                <a:cxn ang="0">
                  <a:pos x="T10" y="T11"/>
                </a:cxn>
              </a:cxnLst>
              <a:rect l="0" t="0" r="r" b="b"/>
              <a:pathLst>
                <a:path w="3529" h="530">
                  <a:moveTo>
                    <a:pt x="0" y="7"/>
                  </a:moveTo>
                  <a:cubicBezTo>
                    <a:pt x="180" y="7"/>
                    <a:pt x="414" y="6"/>
                    <a:pt x="624" y="7"/>
                  </a:cubicBezTo>
                  <a:cubicBezTo>
                    <a:pt x="834" y="8"/>
                    <a:pt x="1028" y="0"/>
                    <a:pt x="1260" y="14"/>
                  </a:cubicBezTo>
                  <a:cubicBezTo>
                    <a:pt x="1492" y="28"/>
                    <a:pt x="1786" y="56"/>
                    <a:pt x="2019" y="89"/>
                  </a:cubicBezTo>
                  <a:cubicBezTo>
                    <a:pt x="2252" y="122"/>
                    <a:pt x="2405" y="137"/>
                    <a:pt x="2657" y="211"/>
                  </a:cubicBezTo>
                  <a:cubicBezTo>
                    <a:pt x="2909" y="285"/>
                    <a:pt x="3347" y="464"/>
                    <a:pt x="3529" y="530"/>
                  </a:cubicBezTo>
                </a:path>
              </a:pathLst>
            </a:custGeom>
            <a:noFill/>
            <a:ln w="19050"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917" name="Group 53"/>
          <p:cNvGrpSpPr>
            <a:grpSpLocks/>
          </p:cNvGrpSpPr>
          <p:nvPr/>
        </p:nvGrpSpPr>
        <p:grpSpPr bwMode="auto">
          <a:xfrm>
            <a:off x="1711325" y="2844800"/>
            <a:ext cx="2403475" cy="584200"/>
            <a:chOff x="1078" y="1800"/>
            <a:chExt cx="1514" cy="368"/>
          </a:xfrm>
        </p:grpSpPr>
        <p:sp>
          <p:nvSpPr>
            <p:cNvPr id="36912" name="Freeform 48"/>
            <p:cNvSpPr>
              <a:spLocks/>
            </p:cNvSpPr>
            <p:nvPr/>
          </p:nvSpPr>
          <p:spPr bwMode="auto">
            <a:xfrm>
              <a:off x="1078" y="1800"/>
              <a:ext cx="1514" cy="264"/>
            </a:xfrm>
            <a:custGeom>
              <a:avLst/>
              <a:gdLst>
                <a:gd name="T0" fmla="*/ 0 w 1514"/>
                <a:gd name="T1" fmla="*/ 0 h 264"/>
                <a:gd name="T2" fmla="*/ 602 w 1514"/>
                <a:gd name="T3" fmla="*/ 24 h 264"/>
                <a:gd name="T4" fmla="*/ 1130 w 1514"/>
                <a:gd name="T5" fmla="*/ 120 h 264"/>
                <a:gd name="T6" fmla="*/ 1514 w 1514"/>
                <a:gd name="T7" fmla="*/ 264 h 264"/>
              </a:gdLst>
              <a:ahLst/>
              <a:cxnLst>
                <a:cxn ang="0">
                  <a:pos x="T0" y="T1"/>
                </a:cxn>
                <a:cxn ang="0">
                  <a:pos x="T2" y="T3"/>
                </a:cxn>
                <a:cxn ang="0">
                  <a:pos x="T4" y="T5"/>
                </a:cxn>
                <a:cxn ang="0">
                  <a:pos x="T6" y="T7"/>
                </a:cxn>
              </a:cxnLst>
              <a:rect l="0" t="0" r="r" b="b"/>
              <a:pathLst>
                <a:path w="1514" h="264">
                  <a:moveTo>
                    <a:pt x="0" y="0"/>
                  </a:moveTo>
                  <a:cubicBezTo>
                    <a:pt x="100" y="2"/>
                    <a:pt x="414" y="4"/>
                    <a:pt x="602" y="24"/>
                  </a:cubicBezTo>
                  <a:cubicBezTo>
                    <a:pt x="790" y="44"/>
                    <a:pt x="978" y="80"/>
                    <a:pt x="1130" y="120"/>
                  </a:cubicBezTo>
                  <a:cubicBezTo>
                    <a:pt x="1282" y="160"/>
                    <a:pt x="1398" y="212"/>
                    <a:pt x="1514" y="264"/>
                  </a:cubicBezTo>
                </a:path>
              </a:pathLst>
            </a:custGeom>
            <a:noFill/>
            <a:ln w="19050" cap="flat" cmpd="sng">
              <a:solidFill>
                <a:schemeClr val="accent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16" name="Freeform 52"/>
            <p:cNvSpPr>
              <a:spLocks/>
            </p:cNvSpPr>
            <p:nvPr/>
          </p:nvSpPr>
          <p:spPr bwMode="auto">
            <a:xfrm>
              <a:off x="1152" y="1816"/>
              <a:ext cx="352" cy="352"/>
            </a:xfrm>
            <a:custGeom>
              <a:avLst/>
              <a:gdLst>
                <a:gd name="T0" fmla="*/ 0 w 352"/>
                <a:gd name="T1" fmla="*/ 248 h 352"/>
                <a:gd name="T2" fmla="*/ 192 w 352"/>
                <a:gd name="T3" fmla="*/ 8 h 352"/>
                <a:gd name="T4" fmla="*/ 96 w 352"/>
                <a:gd name="T5" fmla="*/ 296 h 352"/>
                <a:gd name="T6" fmla="*/ 240 w 352"/>
                <a:gd name="T7" fmla="*/ 56 h 352"/>
                <a:gd name="T8" fmla="*/ 192 w 352"/>
                <a:gd name="T9" fmla="*/ 344 h 352"/>
                <a:gd name="T10" fmla="*/ 336 w 352"/>
                <a:gd name="T11" fmla="*/ 104 h 352"/>
                <a:gd name="T12" fmla="*/ 288 w 352"/>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352" h="352">
                  <a:moveTo>
                    <a:pt x="0" y="248"/>
                  </a:moveTo>
                  <a:cubicBezTo>
                    <a:pt x="88" y="124"/>
                    <a:pt x="176" y="0"/>
                    <a:pt x="192" y="8"/>
                  </a:cubicBezTo>
                  <a:cubicBezTo>
                    <a:pt x="208" y="16"/>
                    <a:pt x="88" y="288"/>
                    <a:pt x="96" y="296"/>
                  </a:cubicBezTo>
                  <a:cubicBezTo>
                    <a:pt x="104" y="304"/>
                    <a:pt x="224" y="48"/>
                    <a:pt x="240" y="56"/>
                  </a:cubicBezTo>
                  <a:cubicBezTo>
                    <a:pt x="256" y="64"/>
                    <a:pt x="176" y="336"/>
                    <a:pt x="192" y="344"/>
                  </a:cubicBezTo>
                  <a:cubicBezTo>
                    <a:pt x="208" y="352"/>
                    <a:pt x="320" y="104"/>
                    <a:pt x="336" y="104"/>
                  </a:cubicBezTo>
                  <a:cubicBezTo>
                    <a:pt x="352" y="104"/>
                    <a:pt x="296" y="304"/>
                    <a:pt x="288" y="344"/>
                  </a:cubicBezTo>
                </a:path>
              </a:pathLst>
            </a:custGeom>
            <a:noFill/>
            <a:ln w="28575" cap="flat" cmpd="sng">
              <a:solidFill>
                <a:schemeClr val="accent1"/>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87586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919"/>
                                        </p:tgtEl>
                                        <p:attrNameLst>
                                          <p:attrName>style.visibility</p:attrName>
                                        </p:attrNameLst>
                                      </p:cBhvr>
                                      <p:to>
                                        <p:strVal val="visible"/>
                                      </p:to>
                                    </p:set>
                                    <p:animEffect transition="in" filter="dissolve">
                                      <p:cBhvr>
                                        <p:cTn id="7" dur="500"/>
                                        <p:tgtEl>
                                          <p:spTgt spid="36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wipe(left)">
                                      <p:cBhvr>
                                        <p:cTn id="12" dur="500"/>
                                        <p:tgtEl>
                                          <p:spTgt spid="368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wipe(left)">
                                      <p:cBhvr>
                                        <p:cTn id="17" dur="500"/>
                                        <p:tgtEl>
                                          <p:spTgt spid="368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6903"/>
                                        </p:tgtEl>
                                        <p:attrNameLst>
                                          <p:attrName>style.visibility</p:attrName>
                                        </p:attrNameLst>
                                      </p:cBhvr>
                                      <p:to>
                                        <p:strVal val="visible"/>
                                      </p:to>
                                    </p:set>
                                    <p:animEffect transition="in" filter="wipe(right)">
                                      <p:cBhvr>
                                        <p:cTn id="22" dur="500"/>
                                        <p:tgtEl>
                                          <p:spTgt spid="36903"/>
                                        </p:tgtEl>
                                      </p:cBhvr>
                                    </p:animEffect>
                                  </p:childTnLst>
                                  <p:subTnLst>
                                    <p:set>
                                      <p:cBhvr override="childStyle">
                                        <p:cTn dur="1" fill="hold" display="0" masterRel="nextClick" afterEffect="1"/>
                                        <p:tgtEl>
                                          <p:spTgt spid="3690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917"/>
                                        </p:tgtEl>
                                        <p:attrNameLst>
                                          <p:attrName>style.visibility</p:attrName>
                                        </p:attrNameLst>
                                      </p:cBhvr>
                                      <p:to>
                                        <p:strVal val="visible"/>
                                      </p:to>
                                    </p:set>
                                    <p:animEffect transition="in" filter="wipe(left)">
                                      <p:cBhvr>
                                        <p:cTn id="27" dur="500"/>
                                        <p:tgtEl>
                                          <p:spTgt spid="36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4" autoUpdateAnimBg="0"/>
      <p:bldP spid="3690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381000" y="333374"/>
            <a:ext cx="8229600" cy="1190626"/>
          </a:xfrm>
          <a:ln/>
        </p:spPr>
        <p:txBody>
          <a:bodyPr lIns="90000" tIns="46800" rIns="90000" bIns="46800" anchor="t">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t>ALGORITHM FOR </a:t>
            </a:r>
            <a:r>
              <a:rPr lang="en-US" sz="3200" b="1" dirty="0" smtClean="0"/>
              <a:t>DEQUEUING </a:t>
            </a:r>
            <a:r>
              <a:rPr lang="en-US" sz="3200" b="1" dirty="0"/>
              <a:t>AN ELEMENT FROM A QUEUE</a:t>
            </a:r>
            <a:endParaRPr lang="tr-TR" sz="3200" b="1" dirty="0">
              <a:solidFill>
                <a:schemeClr val="bg1"/>
              </a:solidFill>
            </a:endParaRPr>
          </a:p>
        </p:txBody>
      </p:sp>
      <p:sp>
        <p:nvSpPr>
          <p:cNvPr id="20482" name="Rectangle 2"/>
          <p:cNvSpPr>
            <a:spLocks noGrp="1" noChangeArrowheads="1"/>
          </p:cNvSpPr>
          <p:nvPr>
            <p:ph type="body" idx="1"/>
          </p:nvPr>
        </p:nvSpPr>
        <p:spPr>
          <a:xfrm>
            <a:off x="228600" y="1761241"/>
            <a:ext cx="8686800" cy="4715759"/>
          </a:xfrm>
          <a:ln/>
        </p:spPr>
        <p:txBody>
          <a:bodyPr lIns="90000" tIns="46800" rIns="90000" bIns="46800">
            <a:normAutofit/>
          </a:bodyPr>
          <a:lstStyle/>
          <a:p>
            <a:pPr>
              <a:buFont typeface="Wingdings" pitchFamily="2" charset="2"/>
              <a:buChar char="Ø"/>
            </a:pPr>
            <a:r>
              <a:rPr lang="en-US" sz="2000" dirty="0"/>
              <a:t>REAR is a pointer in queue where the new elements are added. FRONT is a pointer</a:t>
            </a:r>
            <a:r>
              <a:rPr lang="en-US" sz="2000" dirty="0" smtClean="0"/>
              <a:t>, which </a:t>
            </a:r>
            <a:r>
              <a:rPr lang="en-US" sz="2000" dirty="0"/>
              <a:t>is pointing to the queue where the elements are </a:t>
            </a:r>
            <a:r>
              <a:rPr lang="en-US" sz="2000" dirty="0" smtClean="0"/>
              <a:t>removed. </a:t>
            </a:r>
            <a:r>
              <a:rPr lang="en-US" sz="2000" dirty="0"/>
              <a:t>DATA is an element </a:t>
            </a:r>
            <a:r>
              <a:rPr lang="en-US" sz="2000" dirty="0" smtClean="0"/>
              <a:t>popped from </a:t>
            </a:r>
            <a:r>
              <a:rPr lang="en-US" sz="2000" dirty="0"/>
              <a:t>the queue</a:t>
            </a:r>
            <a:r>
              <a:rPr lang="en-US" sz="2000" dirty="0" smtClean="0"/>
              <a:t>.</a:t>
            </a:r>
          </a:p>
          <a:p>
            <a:pPr>
              <a:buFont typeface="Wingdings" pitchFamily="2" charset="2"/>
              <a:buChar char="Ø"/>
            </a:pPr>
            <a:endParaRPr lang="en-US" sz="2000" dirty="0"/>
          </a:p>
          <a:p>
            <a:pPr marL="0" indent="0">
              <a:buNone/>
            </a:pPr>
            <a:r>
              <a:rPr lang="en-US" sz="2000" dirty="0" smtClean="0"/>
              <a:t>1. If </a:t>
            </a:r>
            <a:r>
              <a:rPr lang="en-US" sz="2000" dirty="0"/>
              <a:t>(FRONT is equal to NULL</a:t>
            </a:r>
            <a:r>
              <a:rPr lang="en-US" sz="2000" dirty="0" smtClean="0"/>
              <a:t>)</a:t>
            </a:r>
          </a:p>
          <a:p>
            <a:pPr marL="0" indent="0">
              <a:buNone/>
            </a:pPr>
            <a:r>
              <a:rPr lang="en-US" sz="2000" dirty="0" smtClean="0"/>
              <a:t>      (</a:t>
            </a:r>
            <a:r>
              <a:rPr lang="en-US" sz="2000" i="1" dirty="0"/>
              <a:t>a</a:t>
            </a:r>
            <a:r>
              <a:rPr lang="en-US" sz="2000" dirty="0"/>
              <a:t>) Display “The Queue is empty”</a:t>
            </a:r>
          </a:p>
          <a:p>
            <a:pPr marL="0" indent="0">
              <a:buNone/>
            </a:pPr>
            <a:r>
              <a:rPr lang="en-US" sz="2000" dirty="0"/>
              <a:t>2. </a:t>
            </a:r>
            <a:r>
              <a:rPr lang="en-US" sz="2000" dirty="0" smtClean="0"/>
              <a:t>Else</a:t>
            </a:r>
          </a:p>
          <a:p>
            <a:pPr marL="301943" lvl="1" indent="0">
              <a:buNone/>
            </a:pPr>
            <a:r>
              <a:rPr lang="en-US" sz="1800" dirty="0" smtClean="0"/>
              <a:t>(</a:t>
            </a:r>
            <a:r>
              <a:rPr lang="en-US" sz="1800" i="1" dirty="0" smtClean="0"/>
              <a:t>a</a:t>
            </a:r>
            <a:r>
              <a:rPr lang="en-US" sz="1800" dirty="0" smtClean="0"/>
              <a:t>) Display “The popped element is FRONT → DATA”</a:t>
            </a:r>
          </a:p>
          <a:p>
            <a:pPr marL="301943" lvl="1" indent="0">
              <a:buNone/>
            </a:pPr>
            <a:r>
              <a:rPr lang="en-US" sz="1800" dirty="0" smtClean="0"/>
              <a:t>(</a:t>
            </a:r>
            <a:r>
              <a:rPr lang="en-US" sz="1800" i="1" dirty="0"/>
              <a:t>b</a:t>
            </a:r>
            <a:r>
              <a:rPr lang="en-US" sz="1800" dirty="0"/>
              <a:t>) If(FRONT is not equal to REAR)</a:t>
            </a:r>
          </a:p>
          <a:p>
            <a:pPr marL="301943" lvl="1" indent="0">
              <a:buNone/>
            </a:pPr>
            <a:r>
              <a:rPr lang="en-US" sz="1800" dirty="0"/>
              <a:t>(</a:t>
            </a:r>
            <a:r>
              <a:rPr lang="en-US" sz="1800" i="1" dirty="0"/>
              <a:t>i</a:t>
            </a:r>
            <a:r>
              <a:rPr lang="en-US" sz="1800" dirty="0"/>
              <a:t>) FRONT = FRONT → Next</a:t>
            </a:r>
          </a:p>
          <a:p>
            <a:pPr marL="301943" lvl="1" indent="0">
              <a:buNone/>
            </a:pPr>
            <a:r>
              <a:rPr lang="en-US" sz="1800" dirty="0"/>
              <a:t>(</a:t>
            </a:r>
            <a:r>
              <a:rPr lang="en-US" sz="1800" i="1" dirty="0"/>
              <a:t>c</a:t>
            </a:r>
            <a:r>
              <a:rPr lang="en-US" sz="1800" dirty="0"/>
              <a:t>) Else</a:t>
            </a:r>
          </a:p>
          <a:p>
            <a:pPr marL="301943" lvl="1" indent="0">
              <a:buNone/>
            </a:pPr>
            <a:r>
              <a:rPr lang="en-US" sz="1800" dirty="0"/>
              <a:t>(</a:t>
            </a:r>
            <a:r>
              <a:rPr lang="en-US" sz="1800" i="1" dirty="0"/>
              <a:t>d</a:t>
            </a:r>
            <a:r>
              <a:rPr lang="en-US" sz="1800" dirty="0"/>
              <a:t>) FRONT = NULL;</a:t>
            </a:r>
          </a:p>
          <a:p>
            <a:pPr marL="0" indent="0">
              <a:buNone/>
            </a:pPr>
            <a:r>
              <a:rPr lang="en-US" sz="2000" dirty="0"/>
              <a:t>3. Exit</a:t>
            </a:r>
            <a:endParaRPr lang="tr-TR" sz="2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fld id="{94279061-D9F5-4C87-AA76-1A38B6FE741E}" type="slidenum">
              <a:rPr kumimoji="0" lang="zh-TW" altLang="en-US"/>
              <a:pPr eaLnBrk="1" hangingPunct="1"/>
              <a:t>4</a:t>
            </a:fld>
            <a:endParaRPr kumimoji="0" lang="en-US" altLang="zh-TW"/>
          </a:p>
        </p:txBody>
      </p:sp>
      <p:graphicFrame>
        <p:nvGraphicFramePr>
          <p:cNvPr id="3074" name="Object 1024"/>
          <p:cNvGraphicFramePr>
            <a:graphicFrameLocks noChangeAspect="1"/>
          </p:cNvGraphicFramePr>
          <p:nvPr>
            <p:extLst>
              <p:ext uri="{D42A27DB-BD31-4B8C-83A1-F6EECF244321}">
                <p14:modId xmlns:p14="http://schemas.microsoft.com/office/powerpoint/2010/main" val="2047516498"/>
              </p:ext>
            </p:extLst>
          </p:nvPr>
        </p:nvGraphicFramePr>
        <p:xfrm>
          <a:off x="1485900" y="2540000"/>
          <a:ext cx="6907213" cy="3027363"/>
        </p:xfrm>
        <a:graphic>
          <a:graphicData uri="http://schemas.openxmlformats.org/presentationml/2006/ole">
            <mc:AlternateContent xmlns:mc="http://schemas.openxmlformats.org/markup-compatibility/2006">
              <mc:Choice xmlns:v="urn:schemas-microsoft-com:vml" Requires="v">
                <p:oleObj spid="_x0000_s1332" name="Document" r:id="rId4" imgW="6902121" imgH="3030639" progId="Word.Document.8">
                  <p:embed/>
                </p:oleObj>
              </mc:Choice>
              <mc:Fallback>
                <p:oleObj name="Document" r:id="rId4" imgW="6902121" imgH="3030639" progId="Word.Document.8">
                  <p:embed/>
                  <p:pic>
                    <p:nvPicPr>
                      <p:cNvPr id="0" name="Picture 2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2540000"/>
                        <a:ext cx="6907213" cy="302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Text Box 5"/>
          <p:cNvSpPr txBox="1">
            <a:spLocks noChangeArrowheads="1"/>
          </p:cNvSpPr>
          <p:nvPr/>
        </p:nvSpPr>
        <p:spPr bwMode="auto">
          <a:xfrm>
            <a:off x="1859769" y="5486400"/>
            <a:ext cx="63770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kumimoji="0" lang="en-US" altLang="zh-TW" sz="2400" dirty="0" smtClean="0">
                <a:solidFill>
                  <a:srgbClr val="073E87"/>
                </a:solidFill>
                <a:latin typeface="Candara"/>
                <a:ea typeface="+mn-ea"/>
              </a:rPr>
              <a:t>Insertion </a:t>
            </a:r>
            <a:r>
              <a:rPr kumimoji="0" lang="en-US" altLang="zh-TW" sz="2400" dirty="0">
                <a:solidFill>
                  <a:srgbClr val="073E87"/>
                </a:solidFill>
                <a:latin typeface="Candara"/>
                <a:ea typeface="+mn-ea"/>
              </a:rPr>
              <a:t>and deletion from a sequential </a:t>
            </a:r>
            <a:r>
              <a:rPr kumimoji="0" lang="en-US" altLang="zh-TW" sz="2400" dirty="0" smtClean="0">
                <a:solidFill>
                  <a:srgbClr val="073E87"/>
                </a:solidFill>
                <a:latin typeface="Candara"/>
                <a:ea typeface="+mn-ea"/>
              </a:rPr>
              <a:t>queue</a:t>
            </a:r>
            <a:endParaRPr kumimoji="0" lang="en-US" altLang="zh-TW" sz="2400" dirty="0">
              <a:solidFill>
                <a:srgbClr val="073E87"/>
              </a:solidFill>
              <a:latin typeface="Candara"/>
              <a:ea typeface="+mn-ea"/>
            </a:endParaRPr>
          </a:p>
        </p:txBody>
      </p:sp>
      <p:sp>
        <p:nvSpPr>
          <p:cNvPr id="3078" name="Text Box 6"/>
          <p:cNvSpPr txBox="1">
            <a:spLocks noChangeArrowheads="1"/>
          </p:cNvSpPr>
          <p:nvPr/>
        </p:nvSpPr>
        <p:spPr bwMode="auto">
          <a:xfrm>
            <a:off x="1444512" y="1543050"/>
            <a:ext cx="670888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kumimoji="0" lang="en-US" altLang="zh-TW" sz="4400" dirty="0">
                <a:solidFill>
                  <a:srgbClr val="073E87"/>
                </a:solidFill>
                <a:latin typeface="Candara"/>
                <a:ea typeface="+mn-ea"/>
              </a:rPr>
              <a:t>Application: Job scheduling</a:t>
            </a:r>
          </a:p>
        </p:txBody>
      </p:sp>
    </p:spTree>
    <p:extLst>
      <p:ext uri="{BB962C8B-B14F-4D97-AF65-F5344CB8AC3E}">
        <p14:creationId xmlns:p14="http://schemas.microsoft.com/office/powerpoint/2010/main" val="2832451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381000" y="333374"/>
            <a:ext cx="8229600" cy="1190626"/>
          </a:xfrm>
          <a:ln/>
        </p:spPr>
        <p:txBody>
          <a:bodyPr lIns="90000" tIns="46800" rIns="90000" bIns="46800" anchor="t">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t>OTHER QUEUES</a:t>
            </a:r>
            <a:endParaRPr lang="tr-TR" sz="3200" b="1" dirty="0">
              <a:solidFill>
                <a:schemeClr val="bg1"/>
              </a:solidFill>
            </a:endParaRPr>
          </a:p>
        </p:txBody>
      </p:sp>
      <p:sp>
        <p:nvSpPr>
          <p:cNvPr id="20482" name="Rectangle 2"/>
          <p:cNvSpPr>
            <a:spLocks noGrp="1" noChangeArrowheads="1"/>
          </p:cNvSpPr>
          <p:nvPr>
            <p:ph type="body" idx="1"/>
          </p:nvPr>
        </p:nvSpPr>
        <p:spPr>
          <a:xfrm>
            <a:off x="228600" y="2438400"/>
            <a:ext cx="8686800" cy="2133600"/>
          </a:xfrm>
          <a:ln/>
        </p:spPr>
        <p:txBody>
          <a:bodyPr lIns="90000" tIns="46800" rIns="90000" bIns="46800">
            <a:noAutofit/>
          </a:bodyPr>
          <a:lstStyle/>
          <a:p>
            <a:pPr>
              <a:buFont typeface="Wingdings" pitchFamily="2" charset="2"/>
              <a:buChar char="Ø"/>
            </a:pPr>
            <a:r>
              <a:rPr lang="en-US" sz="2800" dirty="0"/>
              <a:t>There are three major variations in a simple queue. They are</a:t>
            </a:r>
          </a:p>
          <a:p>
            <a:pPr marL="759143" lvl="1" indent="-457200">
              <a:buFont typeface="+mj-lt"/>
              <a:buAutoNum type="arabicPeriod"/>
            </a:pPr>
            <a:r>
              <a:rPr lang="en-US" sz="2400" dirty="0" smtClean="0"/>
              <a:t>Circular </a:t>
            </a:r>
            <a:r>
              <a:rPr lang="en-US" sz="2400" dirty="0"/>
              <a:t>queue</a:t>
            </a:r>
          </a:p>
          <a:p>
            <a:pPr marL="759143" lvl="1" indent="-457200">
              <a:buFont typeface="+mj-lt"/>
              <a:buAutoNum type="arabicPeriod"/>
            </a:pPr>
            <a:r>
              <a:rPr lang="fr-FR" sz="2400" dirty="0" smtClean="0"/>
              <a:t>Double </a:t>
            </a:r>
            <a:r>
              <a:rPr lang="fr-FR" sz="2400" dirty="0" err="1"/>
              <a:t>ended</a:t>
            </a:r>
            <a:r>
              <a:rPr lang="fr-FR" sz="2400" dirty="0"/>
              <a:t> queue (de-queue)</a:t>
            </a:r>
          </a:p>
          <a:p>
            <a:pPr marL="759143" lvl="1" indent="-457200">
              <a:buFont typeface="+mj-lt"/>
              <a:buAutoNum type="arabicPeriod"/>
            </a:pPr>
            <a:r>
              <a:rPr lang="en-US" sz="2400" dirty="0" smtClean="0"/>
              <a:t>Priority </a:t>
            </a:r>
            <a:r>
              <a:rPr lang="en-US" sz="2400" dirty="0"/>
              <a:t>queue</a:t>
            </a:r>
            <a:endParaRPr lang="tr-TR" sz="2400" dirty="0"/>
          </a:p>
        </p:txBody>
      </p:sp>
    </p:spTree>
    <p:extLst>
      <p:ext uri="{BB962C8B-B14F-4D97-AF65-F5344CB8AC3E}">
        <p14:creationId xmlns:p14="http://schemas.microsoft.com/office/powerpoint/2010/main" val="7988627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BF7B69-13E7-4AB5-A367-82AE6E300121}" type="slidenum">
              <a:rPr lang="en-US"/>
              <a:pPr/>
              <a:t>41</a:t>
            </a:fld>
            <a:endParaRPr lang="en-US"/>
          </a:p>
        </p:txBody>
      </p:sp>
      <p:sp>
        <p:nvSpPr>
          <p:cNvPr id="29698" name="Rectangle 2"/>
          <p:cNvSpPr>
            <a:spLocks noGrp="1" noChangeArrowheads="1"/>
          </p:cNvSpPr>
          <p:nvPr>
            <p:ph type="title"/>
          </p:nvPr>
        </p:nvSpPr>
        <p:spPr/>
        <p:txBody>
          <a:bodyPr/>
          <a:lstStyle/>
          <a:p>
            <a:r>
              <a:rPr lang="en-US" b="1" dirty="0"/>
              <a:t>CIRCULAR QUEUE</a:t>
            </a:r>
            <a:endParaRPr lang="en-US" dirty="0"/>
          </a:p>
        </p:txBody>
      </p:sp>
      <p:sp>
        <p:nvSpPr>
          <p:cNvPr id="29699" name="Rectangle 3"/>
          <p:cNvSpPr>
            <a:spLocks noGrp="1" noChangeArrowheads="1"/>
          </p:cNvSpPr>
          <p:nvPr>
            <p:ph type="body" idx="1"/>
          </p:nvPr>
        </p:nvSpPr>
        <p:spPr>
          <a:xfrm>
            <a:off x="228600" y="2209800"/>
            <a:ext cx="8686800" cy="4495800"/>
          </a:xfrm>
        </p:spPr>
        <p:txBody>
          <a:bodyPr>
            <a:normAutofit fontScale="92500" lnSpcReduction="10000"/>
          </a:bodyPr>
          <a:lstStyle/>
          <a:p>
            <a:pPr>
              <a:buFont typeface="Wingdings" pitchFamily="2" charset="2"/>
              <a:buChar char="Ø"/>
            </a:pPr>
            <a:r>
              <a:rPr lang="en-US" dirty="0"/>
              <a:t>Suppose a queue Q has maximum size 5, say 5 elements pushed and 2 elements popped</a:t>
            </a:r>
            <a:r>
              <a:rPr lang="en-US" dirty="0" smtClean="0"/>
              <a:t>.</a:t>
            </a:r>
          </a:p>
          <a:p>
            <a:pPr>
              <a:buFont typeface="Wingdings" pitchFamily="2" charset="2"/>
              <a:buChar char="Ø"/>
            </a:pPr>
            <a:endParaRPr lang="en-US" dirty="0" smtClean="0">
              <a:solidFill>
                <a:schemeClr val="accent2"/>
              </a:solidFill>
            </a:endParaRPr>
          </a:p>
          <a:p>
            <a:pPr>
              <a:buFont typeface="Wingdings" pitchFamily="2" charset="2"/>
              <a:buChar char="Ø"/>
            </a:pPr>
            <a:endParaRPr lang="en-US" dirty="0" smtClean="0">
              <a:solidFill>
                <a:schemeClr val="accent2"/>
              </a:solidFill>
            </a:endParaRPr>
          </a:p>
          <a:p>
            <a:pPr>
              <a:buFont typeface="Wingdings" pitchFamily="2" charset="2"/>
              <a:buChar char="Ø"/>
            </a:pPr>
            <a:endParaRPr lang="en-US" dirty="0" smtClean="0">
              <a:solidFill>
                <a:schemeClr val="accent2"/>
              </a:solidFill>
            </a:endParaRPr>
          </a:p>
          <a:p>
            <a:pPr>
              <a:buFont typeface="Wingdings" pitchFamily="2" charset="2"/>
              <a:buChar char="Ø"/>
            </a:pPr>
            <a:endParaRPr lang="en-US" dirty="0" smtClean="0">
              <a:solidFill>
                <a:schemeClr val="accent2"/>
              </a:solidFill>
            </a:endParaRPr>
          </a:p>
          <a:p>
            <a:pPr>
              <a:buFont typeface="Wingdings" pitchFamily="2" charset="2"/>
              <a:buChar char="Ø"/>
            </a:pPr>
            <a:endParaRPr lang="en-US" dirty="0" smtClean="0">
              <a:solidFill>
                <a:schemeClr val="accent2"/>
              </a:solidFill>
            </a:endParaRPr>
          </a:p>
          <a:p>
            <a:pPr>
              <a:buFont typeface="Wingdings" pitchFamily="2" charset="2"/>
              <a:buChar char="Ø"/>
            </a:pPr>
            <a:r>
              <a:rPr lang="en-US" dirty="0"/>
              <a:t>Now if we attempt to add more elements, even though 2 queue cells are free, </a:t>
            </a:r>
            <a:r>
              <a:rPr lang="en-US" dirty="0" smtClean="0"/>
              <a:t>the elements </a:t>
            </a:r>
            <a:r>
              <a:rPr lang="en-US" dirty="0"/>
              <a:t>cannot be pushed. Because in a queue, elements are always inserted at the </a:t>
            </a:r>
            <a:r>
              <a:rPr lang="en-US" i="1" dirty="0" smtClean="0"/>
              <a:t>rear </a:t>
            </a:r>
            <a:r>
              <a:rPr lang="en-US" dirty="0" smtClean="0"/>
              <a:t>end </a:t>
            </a:r>
            <a:r>
              <a:rPr lang="en-US" dirty="0"/>
              <a:t>and hence </a:t>
            </a:r>
            <a:r>
              <a:rPr lang="en-US" i="1" dirty="0"/>
              <a:t>rear </a:t>
            </a:r>
            <a:r>
              <a:rPr lang="en-US" dirty="0"/>
              <a:t>points to last location of the queue array Q[4]. That is queue is </a:t>
            </a:r>
            <a:r>
              <a:rPr lang="en-US" dirty="0" smtClean="0"/>
              <a:t>full (overflow </a:t>
            </a:r>
            <a:r>
              <a:rPr lang="en-US" dirty="0"/>
              <a:t>condition) though it is empty. This limitation can be overcome if we use </a:t>
            </a:r>
            <a:r>
              <a:rPr lang="en-US" dirty="0" smtClean="0"/>
              <a:t>circular queue</a:t>
            </a:r>
            <a:r>
              <a:rPr lang="en-US" dirty="0"/>
              <a:t>.</a:t>
            </a:r>
            <a:endParaRPr lang="en-US" dirty="0">
              <a:solidFill>
                <a:schemeClr val="accent2"/>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7859" y="3019198"/>
            <a:ext cx="2438741" cy="1629002"/>
          </a:xfrm>
          <a:prstGeom prst="rect">
            <a:avLst/>
          </a:prstGeom>
        </p:spPr>
      </p:pic>
    </p:spTree>
    <p:extLst>
      <p:ext uri="{BB962C8B-B14F-4D97-AF65-F5344CB8AC3E}">
        <p14:creationId xmlns:p14="http://schemas.microsoft.com/office/powerpoint/2010/main" val="7059262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392" y="2514600"/>
            <a:ext cx="5068008" cy="4191000"/>
          </a:xfrm>
          <a:prstGeom prst="rect">
            <a:avLst/>
          </a:prstGeom>
        </p:spPr>
      </p:pic>
      <p:sp>
        <p:nvSpPr>
          <p:cNvPr id="4" name="Slide Number Placeholder 3"/>
          <p:cNvSpPr>
            <a:spLocks noGrp="1"/>
          </p:cNvSpPr>
          <p:nvPr>
            <p:ph type="sldNum" sz="quarter" idx="10"/>
          </p:nvPr>
        </p:nvSpPr>
        <p:spPr/>
        <p:txBody>
          <a:bodyPr/>
          <a:lstStyle/>
          <a:p>
            <a:fld id="{BEBF7B69-13E7-4AB5-A367-82AE6E300121}" type="slidenum">
              <a:rPr lang="en-US"/>
              <a:pPr/>
              <a:t>42</a:t>
            </a:fld>
            <a:endParaRPr lang="en-US"/>
          </a:p>
        </p:txBody>
      </p:sp>
      <p:sp>
        <p:nvSpPr>
          <p:cNvPr id="29698" name="Rectangle 2"/>
          <p:cNvSpPr>
            <a:spLocks noGrp="1" noChangeArrowheads="1"/>
          </p:cNvSpPr>
          <p:nvPr>
            <p:ph type="title"/>
          </p:nvPr>
        </p:nvSpPr>
        <p:spPr/>
        <p:txBody>
          <a:bodyPr/>
          <a:lstStyle/>
          <a:p>
            <a:r>
              <a:rPr lang="en-US" b="1" dirty="0"/>
              <a:t>CIRCULAR QUEUE</a:t>
            </a:r>
            <a:endParaRPr lang="en-US" dirty="0"/>
          </a:p>
        </p:txBody>
      </p:sp>
      <p:sp>
        <p:nvSpPr>
          <p:cNvPr id="29699" name="Rectangle 3"/>
          <p:cNvSpPr>
            <a:spLocks noGrp="1" noChangeArrowheads="1"/>
          </p:cNvSpPr>
          <p:nvPr>
            <p:ph type="body" idx="1"/>
          </p:nvPr>
        </p:nvSpPr>
        <p:spPr>
          <a:xfrm>
            <a:off x="228600" y="1752600"/>
            <a:ext cx="4495800" cy="4876800"/>
          </a:xfrm>
        </p:spPr>
        <p:txBody>
          <a:bodyPr>
            <a:noAutofit/>
          </a:bodyPr>
          <a:lstStyle/>
          <a:p>
            <a:pPr>
              <a:buFont typeface="Wingdings" pitchFamily="2" charset="2"/>
              <a:buChar char="Ø"/>
            </a:pPr>
            <a:r>
              <a:rPr lang="en-US" sz="2200" dirty="0"/>
              <a:t>In circular queues the elements Q[0],Q[1],Q[2] .... Q[</a:t>
            </a:r>
            <a:r>
              <a:rPr lang="en-US" sz="2200" i="1" dirty="0"/>
              <a:t>n </a:t>
            </a:r>
            <a:r>
              <a:rPr lang="en-US" sz="2200" dirty="0"/>
              <a:t>– 1] </a:t>
            </a:r>
            <a:r>
              <a:rPr lang="en-US" sz="2200" dirty="0" smtClean="0"/>
              <a:t>is represented </a:t>
            </a:r>
            <a:r>
              <a:rPr lang="en-US" sz="2200" dirty="0"/>
              <a:t>in a </a:t>
            </a:r>
            <a:r>
              <a:rPr lang="en-US" sz="2200" dirty="0" smtClean="0"/>
              <a:t>circular fashion </a:t>
            </a:r>
            <a:r>
              <a:rPr lang="en-US" sz="2200" dirty="0"/>
              <a:t>with </a:t>
            </a:r>
            <a:r>
              <a:rPr lang="en-US" sz="2200" dirty="0" smtClean="0"/>
              <a:t>Q[0] </a:t>
            </a:r>
            <a:r>
              <a:rPr lang="en-US" sz="2200" dirty="0"/>
              <a:t>following </a:t>
            </a:r>
            <a:r>
              <a:rPr lang="en-US" sz="2200" dirty="0" smtClean="0"/>
              <a:t>Q[n-1]. </a:t>
            </a:r>
            <a:r>
              <a:rPr lang="en-US" sz="2200" dirty="0"/>
              <a:t>A circular queue is one in which the insertion of a </a:t>
            </a:r>
            <a:r>
              <a:rPr lang="en-US" sz="2200" dirty="0" smtClean="0"/>
              <a:t>new element </a:t>
            </a:r>
            <a:r>
              <a:rPr lang="en-US" sz="2200" dirty="0"/>
              <a:t>is done at the very first location of the queue if the last location at the queue </a:t>
            </a:r>
            <a:r>
              <a:rPr lang="en-US" sz="2200" dirty="0" smtClean="0"/>
              <a:t>is full.</a:t>
            </a:r>
          </a:p>
          <a:p>
            <a:pPr>
              <a:buFont typeface="Wingdings" pitchFamily="2" charset="2"/>
              <a:buChar char="Ø"/>
            </a:pPr>
            <a:r>
              <a:rPr lang="en-US" sz="2200" dirty="0"/>
              <a:t>Suppose Q is a queue array of 6 elements. Push and pop operation can be </a:t>
            </a:r>
            <a:r>
              <a:rPr lang="en-US" sz="2200" dirty="0" smtClean="0"/>
              <a:t>performed on </a:t>
            </a:r>
            <a:r>
              <a:rPr lang="en-US" sz="2200" dirty="0"/>
              <a:t>circular. The following figures will illustrate the same.</a:t>
            </a:r>
            <a:endParaRPr lang="en-US" sz="2200" dirty="0">
              <a:solidFill>
                <a:schemeClr val="accent2"/>
              </a:solidFill>
              <a:latin typeface="Verdana" pitchFamily="34" charset="0"/>
            </a:endParaRPr>
          </a:p>
        </p:txBody>
      </p:sp>
    </p:spTree>
    <p:extLst>
      <p:ext uri="{BB962C8B-B14F-4D97-AF65-F5344CB8AC3E}">
        <p14:creationId xmlns:p14="http://schemas.microsoft.com/office/powerpoint/2010/main" val="1285190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BF7B69-13E7-4AB5-A367-82AE6E300121}" type="slidenum">
              <a:rPr lang="en-US"/>
              <a:pPr/>
              <a:t>43</a:t>
            </a:fld>
            <a:endParaRPr lang="en-US"/>
          </a:p>
        </p:txBody>
      </p:sp>
      <p:sp>
        <p:nvSpPr>
          <p:cNvPr id="29698" name="Rectangle 2"/>
          <p:cNvSpPr>
            <a:spLocks noGrp="1" noChangeArrowheads="1"/>
          </p:cNvSpPr>
          <p:nvPr>
            <p:ph type="title"/>
          </p:nvPr>
        </p:nvSpPr>
        <p:spPr/>
        <p:txBody>
          <a:bodyPr/>
          <a:lstStyle/>
          <a:p>
            <a:r>
              <a:rPr lang="en-US" b="1" dirty="0"/>
              <a:t>CIRCULAR QUEUE</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018763"/>
            <a:ext cx="4058217" cy="4763037"/>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8056" y="2514599"/>
            <a:ext cx="4429744" cy="4291553"/>
          </a:xfrm>
          <a:prstGeom prst="rect">
            <a:avLst/>
          </a:prstGeom>
        </p:spPr>
      </p:pic>
    </p:spTree>
    <p:extLst>
      <p:ext uri="{BB962C8B-B14F-4D97-AF65-F5344CB8AC3E}">
        <p14:creationId xmlns:p14="http://schemas.microsoft.com/office/powerpoint/2010/main" val="1285190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BF7B69-13E7-4AB5-A367-82AE6E300121}" type="slidenum">
              <a:rPr lang="en-US"/>
              <a:pPr/>
              <a:t>44</a:t>
            </a:fld>
            <a:endParaRPr lang="en-US"/>
          </a:p>
        </p:txBody>
      </p:sp>
      <p:sp>
        <p:nvSpPr>
          <p:cNvPr id="29698" name="Rectangle 2"/>
          <p:cNvSpPr>
            <a:spLocks noGrp="1" noChangeArrowheads="1"/>
          </p:cNvSpPr>
          <p:nvPr>
            <p:ph type="title"/>
          </p:nvPr>
        </p:nvSpPr>
        <p:spPr/>
        <p:txBody>
          <a:bodyPr/>
          <a:lstStyle/>
          <a:p>
            <a:r>
              <a:rPr lang="en-US" b="1" dirty="0"/>
              <a:t>CIRCULAR QUEUE</a:t>
            </a:r>
            <a:endParaRPr lang="en-US" dirty="0"/>
          </a:p>
        </p:txBody>
      </p:sp>
      <p:sp>
        <p:nvSpPr>
          <p:cNvPr id="29699" name="Rectangle 3"/>
          <p:cNvSpPr>
            <a:spLocks noGrp="1" noChangeArrowheads="1"/>
          </p:cNvSpPr>
          <p:nvPr>
            <p:ph type="body" idx="1"/>
          </p:nvPr>
        </p:nvSpPr>
        <p:spPr>
          <a:xfrm>
            <a:off x="228600" y="2209800"/>
            <a:ext cx="8686800" cy="4495800"/>
          </a:xfrm>
        </p:spPr>
        <p:txBody>
          <a:bodyPr>
            <a:normAutofit/>
          </a:bodyPr>
          <a:lstStyle/>
          <a:p>
            <a:r>
              <a:rPr lang="en-US" dirty="0"/>
              <a:t>At any time the position of the element to be inserted will be calculated by </a:t>
            </a:r>
            <a:r>
              <a:rPr lang="en-US" dirty="0" smtClean="0"/>
              <a:t>the relation </a:t>
            </a:r>
            <a:r>
              <a:rPr lang="en-US" b="1" dirty="0"/>
              <a:t>Rear = (Rear + 1) % </a:t>
            </a:r>
            <a:r>
              <a:rPr lang="en-US" b="1" dirty="0" smtClean="0"/>
              <a:t>SIZE.</a:t>
            </a:r>
          </a:p>
          <a:p>
            <a:endParaRPr lang="en-US" dirty="0"/>
          </a:p>
          <a:p>
            <a:r>
              <a:rPr lang="en-US" dirty="0"/>
              <a:t>After deleting an element from circular queue the position of the front end is </a:t>
            </a:r>
            <a:r>
              <a:rPr lang="en-US" dirty="0" smtClean="0"/>
              <a:t>calculated by </a:t>
            </a:r>
            <a:r>
              <a:rPr lang="en-US" dirty="0"/>
              <a:t>the relation </a:t>
            </a:r>
            <a:r>
              <a:rPr lang="en-US" b="1" dirty="0"/>
              <a:t>Front= (Front + 1) % </a:t>
            </a:r>
            <a:r>
              <a:rPr lang="en-US" b="1" dirty="0" smtClean="0"/>
              <a:t>SIZE.</a:t>
            </a:r>
          </a:p>
          <a:p>
            <a:endParaRPr lang="en-US" dirty="0"/>
          </a:p>
          <a:p>
            <a:r>
              <a:rPr lang="en-US" dirty="0"/>
              <a:t>After locating the position of the new element to be inserted, </a:t>
            </a:r>
            <a:r>
              <a:rPr lang="en-US" i="1" dirty="0"/>
              <a:t>rear</a:t>
            </a:r>
            <a:r>
              <a:rPr lang="en-US" dirty="0"/>
              <a:t>, compare it </a:t>
            </a:r>
            <a:r>
              <a:rPr lang="en-US" dirty="0" smtClean="0"/>
              <a:t>with </a:t>
            </a:r>
            <a:r>
              <a:rPr lang="en-US" i="1" dirty="0" smtClean="0"/>
              <a:t>front</a:t>
            </a:r>
            <a:r>
              <a:rPr lang="en-US" dirty="0"/>
              <a:t>. If </a:t>
            </a:r>
            <a:r>
              <a:rPr lang="en-US" b="1" dirty="0"/>
              <a:t>(rear = front), </a:t>
            </a:r>
            <a:r>
              <a:rPr lang="en-US" dirty="0"/>
              <a:t>the queue is full and cannot be inserted anymore.</a:t>
            </a:r>
            <a:endParaRPr lang="en-US" dirty="0">
              <a:solidFill>
                <a:schemeClr val="accent2"/>
              </a:solidFill>
              <a:latin typeface="Verdana" pitchFamily="34" charset="0"/>
            </a:endParaRPr>
          </a:p>
        </p:txBody>
      </p:sp>
    </p:spTree>
    <p:extLst>
      <p:ext uri="{BB962C8B-B14F-4D97-AF65-F5344CB8AC3E}">
        <p14:creationId xmlns:p14="http://schemas.microsoft.com/office/powerpoint/2010/main" val="1285190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BF7B69-13E7-4AB5-A367-82AE6E300121}" type="slidenum">
              <a:rPr lang="en-US"/>
              <a:pPr/>
              <a:t>45</a:t>
            </a:fld>
            <a:endParaRPr lang="en-US"/>
          </a:p>
        </p:txBody>
      </p:sp>
      <p:sp>
        <p:nvSpPr>
          <p:cNvPr id="29698" name="Rectangle 2"/>
          <p:cNvSpPr>
            <a:spLocks noGrp="1" noChangeArrowheads="1"/>
          </p:cNvSpPr>
          <p:nvPr>
            <p:ph type="title"/>
          </p:nvPr>
        </p:nvSpPr>
        <p:spPr>
          <a:xfrm>
            <a:off x="228600" y="338328"/>
            <a:ext cx="8458200" cy="1252728"/>
          </a:xfrm>
        </p:spPr>
        <p:txBody>
          <a:bodyPr>
            <a:normAutofit fontScale="90000"/>
          </a:bodyPr>
          <a:lstStyle/>
          <a:p>
            <a:r>
              <a:rPr lang="en-US" b="1" dirty="0" smtClean="0"/>
              <a:t>Algorithm to Insert an </a:t>
            </a:r>
            <a:r>
              <a:rPr lang="en-US" b="1" dirty="0"/>
              <a:t>element to circular Queue</a:t>
            </a:r>
            <a:endParaRPr lang="en-US" dirty="0"/>
          </a:p>
        </p:txBody>
      </p:sp>
      <p:sp>
        <p:nvSpPr>
          <p:cNvPr id="29699" name="Rectangle 3"/>
          <p:cNvSpPr>
            <a:spLocks noGrp="1" noChangeArrowheads="1"/>
          </p:cNvSpPr>
          <p:nvPr>
            <p:ph type="body" idx="1"/>
          </p:nvPr>
        </p:nvSpPr>
        <p:spPr>
          <a:xfrm>
            <a:off x="228600" y="1981200"/>
            <a:ext cx="8686800" cy="4674124"/>
          </a:xfrm>
        </p:spPr>
        <p:txBody>
          <a:bodyPr>
            <a:normAutofit fontScale="92500" lnSpcReduction="20000"/>
          </a:bodyPr>
          <a:lstStyle/>
          <a:p>
            <a:pPr marL="457200" indent="-457200">
              <a:buFont typeface="+mj-lt"/>
              <a:buAutoNum type="arabicPeriod"/>
            </a:pPr>
            <a:r>
              <a:rPr lang="en-US" dirty="0" smtClean="0"/>
              <a:t>Initialize </a:t>
            </a:r>
            <a:r>
              <a:rPr lang="en-US" dirty="0"/>
              <a:t>FRONT = – 1; REAR </a:t>
            </a:r>
            <a:r>
              <a:rPr lang="en-US" dirty="0" smtClean="0"/>
              <a:t>= --1</a:t>
            </a:r>
            <a:endParaRPr lang="en-US" dirty="0"/>
          </a:p>
          <a:p>
            <a:pPr marL="457200" indent="-457200">
              <a:buFont typeface="+mj-lt"/>
              <a:buAutoNum type="arabicPeriod"/>
            </a:pPr>
            <a:r>
              <a:rPr lang="en-US" dirty="0" smtClean="0"/>
              <a:t>REAR </a:t>
            </a:r>
            <a:r>
              <a:rPr lang="en-US" dirty="0"/>
              <a:t>= (REAR + 1) % SIZE</a:t>
            </a:r>
          </a:p>
          <a:p>
            <a:pPr marL="457200" indent="-457200">
              <a:buFont typeface="+mj-lt"/>
              <a:buAutoNum type="arabicPeriod"/>
            </a:pPr>
            <a:r>
              <a:rPr lang="en-US" dirty="0" smtClean="0"/>
              <a:t>If </a:t>
            </a:r>
            <a:r>
              <a:rPr lang="en-US" dirty="0"/>
              <a:t>(FRONT is equal to REAR)</a:t>
            </a:r>
          </a:p>
          <a:p>
            <a:pPr marL="0" indent="0">
              <a:buNone/>
            </a:pPr>
            <a:r>
              <a:rPr lang="en-US" dirty="0" smtClean="0"/>
              <a:t>	(</a:t>
            </a:r>
            <a:r>
              <a:rPr lang="en-US" i="1" dirty="0"/>
              <a:t>a</a:t>
            </a:r>
            <a:r>
              <a:rPr lang="en-US" dirty="0"/>
              <a:t>) Display “Queue is full”</a:t>
            </a:r>
          </a:p>
          <a:p>
            <a:pPr marL="0" indent="0">
              <a:buNone/>
            </a:pPr>
            <a:r>
              <a:rPr lang="en-US" dirty="0" smtClean="0"/>
              <a:t>	(</a:t>
            </a:r>
            <a:r>
              <a:rPr lang="en-US" i="1" dirty="0"/>
              <a:t>b</a:t>
            </a:r>
            <a:r>
              <a:rPr lang="en-US" dirty="0"/>
              <a:t>) Exit</a:t>
            </a:r>
          </a:p>
          <a:p>
            <a:pPr marL="457200" indent="-457200">
              <a:buFont typeface="+mj-lt"/>
              <a:buAutoNum type="arabicPeriod" startAt="4"/>
            </a:pPr>
            <a:r>
              <a:rPr lang="en-US" dirty="0" smtClean="0"/>
              <a:t>Else</a:t>
            </a:r>
            <a:endParaRPr lang="en-US" dirty="0"/>
          </a:p>
          <a:p>
            <a:pPr marL="0" indent="0">
              <a:buNone/>
            </a:pPr>
            <a:r>
              <a:rPr lang="en-US" dirty="0" smtClean="0"/>
              <a:t>	(</a:t>
            </a:r>
            <a:r>
              <a:rPr lang="en-US" i="1" dirty="0"/>
              <a:t>a</a:t>
            </a:r>
            <a:r>
              <a:rPr lang="en-US" dirty="0"/>
              <a:t>) Input the value to be inserted and assign to variable “DATA”</a:t>
            </a:r>
          </a:p>
          <a:p>
            <a:pPr marL="457200" indent="-457200">
              <a:buFont typeface="+mj-lt"/>
              <a:buAutoNum type="arabicPeriod" startAt="5"/>
            </a:pPr>
            <a:r>
              <a:rPr lang="en-US" dirty="0" smtClean="0"/>
              <a:t>If </a:t>
            </a:r>
            <a:r>
              <a:rPr lang="en-US" dirty="0"/>
              <a:t>(FRONT is equal to – 1)</a:t>
            </a:r>
          </a:p>
          <a:p>
            <a:pPr marL="0" indent="0">
              <a:buNone/>
            </a:pPr>
            <a:r>
              <a:rPr lang="en-US" dirty="0" smtClean="0"/>
              <a:t>	(</a:t>
            </a:r>
            <a:r>
              <a:rPr lang="en-US" i="1" dirty="0"/>
              <a:t>a</a:t>
            </a:r>
            <a:r>
              <a:rPr lang="en-US" dirty="0"/>
              <a:t>) FRONT = 0</a:t>
            </a:r>
          </a:p>
          <a:p>
            <a:pPr marL="0" indent="0">
              <a:buNone/>
            </a:pPr>
            <a:r>
              <a:rPr lang="en-US" dirty="0" smtClean="0"/>
              <a:t>	(</a:t>
            </a:r>
            <a:r>
              <a:rPr lang="en-US" i="1" dirty="0"/>
              <a:t>b</a:t>
            </a:r>
            <a:r>
              <a:rPr lang="en-US" dirty="0"/>
              <a:t>) REAR = 0</a:t>
            </a:r>
          </a:p>
          <a:p>
            <a:pPr marL="457200" indent="-457200">
              <a:buFont typeface="+mj-lt"/>
              <a:buAutoNum type="arabicPeriod" startAt="6"/>
            </a:pPr>
            <a:r>
              <a:rPr lang="en-US" dirty="0" smtClean="0"/>
              <a:t>Q[REAR</a:t>
            </a:r>
            <a:r>
              <a:rPr lang="en-US" dirty="0"/>
              <a:t>] = DATA</a:t>
            </a:r>
          </a:p>
          <a:p>
            <a:pPr marL="457200" indent="-457200">
              <a:buFont typeface="+mj-lt"/>
              <a:buAutoNum type="arabicPeriod" startAt="6"/>
            </a:pPr>
            <a:r>
              <a:rPr lang="en-US" dirty="0" smtClean="0"/>
              <a:t>Repeat </a:t>
            </a:r>
            <a:r>
              <a:rPr lang="en-US" dirty="0"/>
              <a:t>steps 2 to 5 if we want to insert more elements</a:t>
            </a:r>
          </a:p>
          <a:p>
            <a:pPr marL="457200" indent="-457200">
              <a:buFont typeface="+mj-lt"/>
              <a:buAutoNum type="arabicPeriod" startAt="6"/>
            </a:pPr>
            <a:r>
              <a:rPr lang="en-US" dirty="0" smtClean="0"/>
              <a:t>Exit</a:t>
            </a:r>
            <a:endParaRPr lang="en-US" dirty="0">
              <a:solidFill>
                <a:schemeClr val="accent2"/>
              </a:solidFill>
              <a:latin typeface="Verdana" pitchFamily="34" charset="0"/>
            </a:endParaRPr>
          </a:p>
        </p:txBody>
      </p:sp>
    </p:spTree>
    <p:extLst>
      <p:ext uri="{BB962C8B-B14F-4D97-AF65-F5344CB8AC3E}">
        <p14:creationId xmlns:p14="http://schemas.microsoft.com/office/powerpoint/2010/main" val="1285190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BF7B69-13E7-4AB5-A367-82AE6E300121}" type="slidenum">
              <a:rPr lang="en-US"/>
              <a:pPr/>
              <a:t>46</a:t>
            </a:fld>
            <a:endParaRPr lang="en-US"/>
          </a:p>
        </p:txBody>
      </p:sp>
      <p:sp>
        <p:nvSpPr>
          <p:cNvPr id="29699" name="Rectangle 3"/>
          <p:cNvSpPr>
            <a:spLocks noGrp="1" noChangeArrowheads="1"/>
          </p:cNvSpPr>
          <p:nvPr>
            <p:ph type="body" idx="1"/>
          </p:nvPr>
        </p:nvSpPr>
        <p:spPr>
          <a:xfrm>
            <a:off x="228600" y="1600200"/>
            <a:ext cx="8686800" cy="5257800"/>
          </a:xfrm>
        </p:spPr>
        <p:txBody>
          <a:bodyPr>
            <a:normAutofit fontScale="55000" lnSpcReduction="20000"/>
          </a:bodyPr>
          <a:lstStyle/>
          <a:p>
            <a:pPr marL="457200" indent="-457200">
              <a:buFont typeface="+mj-lt"/>
              <a:buAutoNum type="arabicPeriod"/>
            </a:pPr>
            <a:r>
              <a:rPr lang="en-US" dirty="0"/>
              <a:t>//Function to insert an element to the circular queue</a:t>
            </a:r>
          </a:p>
          <a:p>
            <a:pPr marL="457200" indent="-457200">
              <a:buFont typeface="+mj-lt"/>
              <a:buAutoNum type="arabicPeriod"/>
            </a:pPr>
            <a:r>
              <a:rPr lang="en-US" dirty="0"/>
              <a:t>void </a:t>
            </a:r>
            <a:r>
              <a:rPr lang="en-US" dirty="0" err="1"/>
              <a:t>circular_queue</a:t>
            </a:r>
            <a:r>
              <a:rPr lang="en-US" dirty="0"/>
              <a:t>::insert()</a:t>
            </a:r>
          </a:p>
          <a:p>
            <a:pPr marL="457200" indent="-457200">
              <a:buFont typeface="+mj-lt"/>
              <a:buAutoNum type="arabicPeriod"/>
            </a:pPr>
            <a:r>
              <a:rPr lang="en-US" dirty="0"/>
              <a:t>{</a:t>
            </a:r>
          </a:p>
          <a:p>
            <a:pPr marL="457200" indent="-457200">
              <a:buFont typeface="+mj-lt"/>
              <a:buAutoNum type="arabicPeriod"/>
            </a:pPr>
            <a:r>
              <a:rPr lang="en-US" dirty="0" err="1"/>
              <a:t>int</a:t>
            </a:r>
            <a:r>
              <a:rPr lang="en-US" dirty="0"/>
              <a:t> </a:t>
            </a:r>
            <a:r>
              <a:rPr lang="en-US" dirty="0" err="1"/>
              <a:t>added_item</a:t>
            </a:r>
            <a:r>
              <a:rPr lang="en-US" dirty="0"/>
              <a:t>;</a:t>
            </a:r>
          </a:p>
          <a:p>
            <a:pPr marL="457200" indent="-457200">
              <a:buFont typeface="+mj-lt"/>
              <a:buAutoNum type="arabicPeriod"/>
            </a:pPr>
            <a:r>
              <a:rPr lang="en-US" dirty="0" smtClean="0"/>
              <a:t>if </a:t>
            </a:r>
            <a:r>
              <a:rPr lang="en-US" dirty="0"/>
              <a:t>((front == 0 &amp;&amp; rear == MAX-1) || (front == rear +1</a:t>
            </a:r>
            <a:r>
              <a:rPr lang="en-US" dirty="0" smtClean="0"/>
              <a:t>))	</a:t>
            </a:r>
            <a:r>
              <a:rPr lang="en-US" dirty="0"/>
              <a:t>//Checking for overflow condition</a:t>
            </a:r>
          </a:p>
          <a:p>
            <a:pPr marL="457200" indent="-457200">
              <a:buFont typeface="+mj-lt"/>
              <a:buAutoNum type="arabicPeriod"/>
            </a:pPr>
            <a:r>
              <a:rPr lang="en-US" dirty="0" smtClean="0"/>
              <a:t>{</a:t>
            </a:r>
            <a:endParaRPr lang="en-US" dirty="0"/>
          </a:p>
          <a:p>
            <a:pPr marL="457200" indent="-457200">
              <a:buFont typeface="+mj-lt"/>
              <a:buAutoNum type="arabicPeriod"/>
            </a:pPr>
            <a:r>
              <a:rPr lang="en-US" dirty="0" err="1"/>
              <a:t>cout</a:t>
            </a:r>
            <a:r>
              <a:rPr lang="en-US" dirty="0"/>
              <a:t>&lt;&lt;“\</a:t>
            </a:r>
            <a:r>
              <a:rPr lang="en-US" dirty="0" err="1"/>
              <a:t>nQueue</a:t>
            </a:r>
            <a:r>
              <a:rPr lang="en-US" dirty="0"/>
              <a:t> Overflow \n”;</a:t>
            </a:r>
          </a:p>
          <a:p>
            <a:pPr marL="457200" indent="-457200">
              <a:buFont typeface="+mj-lt"/>
              <a:buAutoNum type="arabicPeriod"/>
            </a:pPr>
            <a:r>
              <a:rPr lang="en-US" dirty="0" err="1"/>
              <a:t>getch</a:t>
            </a:r>
            <a:r>
              <a:rPr lang="en-US" dirty="0"/>
              <a:t>();</a:t>
            </a:r>
          </a:p>
          <a:p>
            <a:pPr marL="457200" indent="-457200">
              <a:buFont typeface="+mj-lt"/>
              <a:buAutoNum type="arabicPeriod"/>
            </a:pPr>
            <a:r>
              <a:rPr lang="en-US" dirty="0"/>
              <a:t>return;</a:t>
            </a:r>
          </a:p>
          <a:p>
            <a:pPr marL="457200" indent="-457200">
              <a:buFont typeface="+mj-lt"/>
              <a:buAutoNum type="arabicPeriod"/>
            </a:pPr>
            <a:r>
              <a:rPr lang="en-US" dirty="0"/>
              <a:t>}</a:t>
            </a:r>
          </a:p>
          <a:p>
            <a:pPr marL="457200" indent="-457200">
              <a:buFont typeface="+mj-lt"/>
              <a:buAutoNum type="arabicPeriod"/>
            </a:pPr>
            <a:r>
              <a:rPr lang="en-US" dirty="0"/>
              <a:t>if (front == –1) /*If queue is empty */</a:t>
            </a:r>
          </a:p>
          <a:p>
            <a:pPr marL="457200" indent="-457200">
              <a:buFont typeface="+mj-lt"/>
              <a:buAutoNum type="arabicPeriod"/>
            </a:pPr>
            <a:r>
              <a:rPr lang="en-US" dirty="0"/>
              <a:t>{</a:t>
            </a:r>
          </a:p>
          <a:p>
            <a:pPr marL="457200" indent="-457200">
              <a:buFont typeface="+mj-lt"/>
              <a:buAutoNum type="arabicPeriod"/>
            </a:pPr>
            <a:r>
              <a:rPr lang="en-US" dirty="0"/>
              <a:t>front = 0;</a:t>
            </a:r>
          </a:p>
          <a:p>
            <a:pPr marL="457200" indent="-457200">
              <a:buFont typeface="+mj-lt"/>
              <a:buAutoNum type="arabicPeriod"/>
            </a:pPr>
            <a:r>
              <a:rPr lang="en-US" dirty="0"/>
              <a:t>rear = 0;</a:t>
            </a:r>
          </a:p>
          <a:p>
            <a:pPr marL="457200" indent="-457200">
              <a:buFont typeface="+mj-lt"/>
              <a:buAutoNum type="arabicPeriod"/>
            </a:pPr>
            <a:r>
              <a:rPr lang="en-US" dirty="0" smtClean="0"/>
              <a:t>}</a:t>
            </a:r>
          </a:p>
          <a:p>
            <a:pPr marL="457200" indent="-457200">
              <a:buFont typeface="+mj-lt"/>
              <a:buAutoNum type="arabicPeriod"/>
            </a:pPr>
            <a:r>
              <a:rPr lang="en-US" dirty="0"/>
              <a:t>else</a:t>
            </a:r>
          </a:p>
          <a:p>
            <a:pPr marL="457200" indent="-457200">
              <a:buFont typeface="+mj-lt"/>
              <a:buAutoNum type="arabicPeriod"/>
            </a:pPr>
            <a:r>
              <a:rPr lang="en-US" dirty="0"/>
              <a:t>if (rear == MAX-1</a:t>
            </a:r>
            <a:r>
              <a:rPr lang="en-US" dirty="0" smtClean="0"/>
              <a:t>)				//rear </a:t>
            </a:r>
            <a:r>
              <a:rPr lang="en-US" dirty="0"/>
              <a:t>is at last position of queue </a:t>
            </a:r>
            <a:endParaRPr lang="en-US" dirty="0" smtClean="0"/>
          </a:p>
          <a:p>
            <a:pPr marL="457200" indent="-457200">
              <a:buFont typeface="+mj-lt"/>
              <a:buAutoNum type="arabicPeriod"/>
            </a:pPr>
            <a:r>
              <a:rPr lang="en-US" dirty="0" smtClean="0"/>
              <a:t>rear = 0;</a:t>
            </a:r>
          </a:p>
          <a:p>
            <a:pPr marL="457200" indent="-457200">
              <a:buFont typeface="+mj-lt"/>
              <a:buAutoNum type="arabicPeriod"/>
            </a:pPr>
            <a:r>
              <a:rPr lang="en-US" dirty="0" smtClean="0"/>
              <a:t>else</a:t>
            </a:r>
            <a:endParaRPr lang="en-US" dirty="0"/>
          </a:p>
          <a:p>
            <a:pPr marL="457200" indent="-457200">
              <a:buFont typeface="+mj-lt"/>
              <a:buAutoNum type="arabicPeriod"/>
            </a:pPr>
            <a:r>
              <a:rPr lang="en-US" dirty="0"/>
              <a:t>rear = rear + 1;</a:t>
            </a:r>
          </a:p>
          <a:p>
            <a:pPr marL="457200" indent="-457200">
              <a:buFont typeface="+mj-lt"/>
              <a:buAutoNum type="arabicPeriod"/>
            </a:pPr>
            <a:r>
              <a:rPr lang="en-US" dirty="0" err="1"/>
              <a:t>cout</a:t>
            </a:r>
            <a:r>
              <a:rPr lang="en-US" dirty="0"/>
              <a:t>&lt;&lt;“\</a:t>
            </a:r>
            <a:r>
              <a:rPr lang="en-US" dirty="0" err="1"/>
              <a:t>nInput</a:t>
            </a:r>
            <a:r>
              <a:rPr lang="en-US" dirty="0"/>
              <a:t> the element for insertion in queue:”;</a:t>
            </a:r>
          </a:p>
          <a:p>
            <a:pPr marL="457200" indent="-457200">
              <a:buFont typeface="+mj-lt"/>
              <a:buAutoNum type="arabicPeriod"/>
            </a:pPr>
            <a:r>
              <a:rPr lang="en-US" dirty="0" err="1"/>
              <a:t>cin</a:t>
            </a:r>
            <a:r>
              <a:rPr lang="en-US" dirty="0"/>
              <a:t>&gt;&gt;</a:t>
            </a:r>
            <a:r>
              <a:rPr lang="en-US" dirty="0" err="1"/>
              <a:t>added_item</a:t>
            </a:r>
            <a:r>
              <a:rPr lang="en-US" dirty="0"/>
              <a:t>;</a:t>
            </a:r>
          </a:p>
          <a:p>
            <a:pPr marL="457200" indent="-457200">
              <a:buFont typeface="+mj-lt"/>
              <a:buAutoNum type="arabicPeriod"/>
            </a:pPr>
            <a:r>
              <a:rPr lang="en-US" dirty="0" err="1"/>
              <a:t>cqueue_arr</a:t>
            </a:r>
            <a:r>
              <a:rPr lang="en-US" dirty="0"/>
              <a:t>[rear] = </a:t>
            </a:r>
            <a:r>
              <a:rPr lang="en-US" dirty="0" err="1"/>
              <a:t>added_item</a:t>
            </a:r>
            <a:r>
              <a:rPr lang="en-US" dirty="0"/>
              <a:t>;</a:t>
            </a:r>
          </a:p>
          <a:p>
            <a:pPr marL="457200" indent="-457200">
              <a:buFont typeface="+mj-lt"/>
              <a:buAutoNum type="arabicPeriod"/>
            </a:pPr>
            <a:r>
              <a:rPr lang="en-US" dirty="0"/>
              <a:t>}/*End of insert()*/</a:t>
            </a:r>
            <a:endParaRPr lang="en-US" dirty="0">
              <a:solidFill>
                <a:schemeClr val="accent2"/>
              </a:solidFill>
              <a:latin typeface="Verdana" pitchFamily="34" charset="0"/>
            </a:endParaRPr>
          </a:p>
        </p:txBody>
      </p:sp>
      <p:sp>
        <p:nvSpPr>
          <p:cNvPr id="6" name="Rectangle 2"/>
          <p:cNvSpPr txBox="1">
            <a:spLocks noChangeArrowheads="1"/>
          </p:cNvSpPr>
          <p:nvPr/>
        </p:nvSpPr>
        <p:spPr>
          <a:xfrm>
            <a:off x="388856" y="271272"/>
            <a:ext cx="84582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Program to Insert an element to circular Queue</a:t>
            </a:r>
            <a:endParaRPr lang="en-US" dirty="0"/>
          </a:p>
        </p:txBody>
      </p:sp>
    </p:spTree>
    <p:extLst>
      <p:ext uri="{BB962C8B-B14F-4D97-AF65-F5344CB8AC3E}">
        <p14:creationId xmlns:p14="http://schemas.microsoft.com/office/powerpoint/2010/main" val="1285190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BF7B69-13E7-4AB5-A367-82AE6E300121}" type="slidenum">
              <a:rPr lang="en-US"/>
              <a:pPr/>
              <a:t>47</a:t>
            </a:fld>
            <a:endParaRPr lang="en-US"/>
          </a:p>
        </p:txBody>
      </p:sp>
      <p:sp>
        <p:nvSpPr>
          <p:cNvPr id="29698" name="Rectangle 2"/>
          <p:cNvSpPr>
            <a:spLocks noGrp="1" noChangeArrowheads="1"/>
          </p:cNvSpPr>
          <p:nvPr>
            <p:ph type="title"/>
          </p:nvPr>
        </p:nvSpPr>
        <p:spPr/>
        <p:txBody>
          <a:bodyPr>
            <a:normAutofit fontScale="90000"/>
          </a:bodyPr>
          <a:lstStyle/>
          <a:p>
            <a:r>
              <a:rPr lang="en-US" b="1" dirty="0" smtClean="0"/>
              <a:t>Algorithm to Delete </a:t>
            </a:r>
            <a:r>
              <a:rPr lang="en-US" b="1" dirty="0"/>
              <a:t>an element from a circular queue</a:t>
            </a:r>
            <a:endParaRPr lang="en-US" dirty="0"/>
          </a:p>
        </p:txBody>
      </p:sp>
      <p:sp>
        <p:nvSpPr>
          <p:cNvPr id="29699" name="Rectangle 3"/>
          <p:cNvSpPr>
            <a:spLocks noGrp="1" noChangeArrowheads="1"/>
          </p:cNvSpPr>
          <p:nvPr>
            <p:ph type="body" idx="1"/>
          </p:nvPr>
        </p:nvSpPr>
        <p:spPr>
          <a:xfrm>
            <a:off x="228600" y="1905000"/>
            <a:ext cx="8686800" cy="4530366"/>
          </a:xfrm>
        </p:spPr>
        <p:txBody>
          <a:bodyPr>
            <a:normAutofit fontScale="92500" lnSpcReduction="10000"/>
          </a:bodyPr>
          <a:lstStyle/>
          <a:p>
            <a:pPr marL="0" indent="0">
              <a:buNone/>
            </a:pPr>
            <a:r>
              <a:rPr lang="en-US" dirty="0"/>
              <a:t>1. If (FRONT is equal to – 1)</a:t>
            </a:r>
          </a:p>
          <a:p>
            <a:pPr marL="0" indent="0">
              <a:buNone/>
            </a:pPr>
            <a:r>
              <a:rPr lang="en-US" dirty="0" smtClean="0"/>
              <a:t>	(</a:t>
            </a:r>
            <a:r>
              <a:rPr lang="en-US" i="1" dirty="0"/>
              <a:t>a</a:t>
            </a:r>
            <a:r>
              <a:rPr lang="en-US" dirty="0"/>
              <a:t>) Display “Queue is empty”</a:t>
            </a:r>
          </a:p>
          <a:p>
            <a:pPr marL="0" indent="0">
              <a:buNone/>
            </a:pPr>
            <a:r>
              <a:rPr lang="en-US" dirty="0" smtClean="0"/>
              <a:t>	(</a:t>
            </a:r>
            <a:r>
              <a:rPr lang="en-US" i="1" dirty="0"/>
              <a:t>b</a:t>
            </a:r>
            <a:r>
              <a:rPr lang="en-US" dirty="0"/>
              <a:t>) Exit</a:t>
            </a:r>
          </a:p>
          <a:p>
            <a:pPr marL="0" indent="0">
              <a:buNone/>
            </a:pPr>
            <a:r>
              <a:rPr lang="en-US" dirty="0"/>
              <a:t>2. Else</a:t>
            </a:r>
          </a:p>
          <a:p>
            <a:pPr marL="0" indent="0">
              <a:buNone/>
            </a:pPr>
            <a:r>
              <a:rPr lang="en-US" dirty="0" smtClean="0"/>
              <a:t>	(</a:t>
            </a:r>
            <a:r>
              <a:rPr lang="en-US" i="1" dirty="0"/>
              <a:t>a</a:t>
            </a:r>
            <a:r>
              <a:rPr lang="en-US" dirty="0"/>
              <a:t>) DATA = Q[FRONT]</a:t>
            </a:r>
          </a:p>
          <a:p>
            <a:pPr marL="0" indent="0">
              <a:buNone/>
            </a:pPr>
            <a:r>
              <a:rPr lang="en-US" dirty="0"/>
              <a:t>3. If (REAR is equal to FRONT)</a:t>
            </a:r>
          </a:p>
          <a:p>
            <a:pPr marL="0" indent="0">
              <a:buNone/>
            </a:pPr>
            <a:r>
              <a:rPr lang="en-US" dirty="0" smtClean="0"/>
              <a:t>	(</a:t>
            </a:r>
            <a:r>
              <a:rPr lang="en-US" i="1" dirty="0"/>
              <a:t>a</a:t>
            </a:r>
            <a:r>
              <a:rPr lang="en-US" dirty="0"/>
              <a:t>) FRONT = –1</a:t>
            </a:r>
          </a:p>
          <a:p>
            <a:pPr marL="0" indent="0">
              <a:buNone/>
            </a:pPr>
            <a:r>
              <a:rPr lang="en-US" dirty="0" smtClean="0"/>
              <a:t>	(</a:t>
            </a:r>
            <a:r>
              <a:rPr lang="en-US" i="1" dirty="0"/>
              <a:t>b</a:t>
            </a:r>
            <a:r>
              <a:rPr lang="en-US" dirty="0"/>
              <a:t>) REAR = –1</a:t>
            </a:r>
          </a:p>
          <a:p>
            <a:pPr marL="0" indent="0">
              <a:buNone/>
            </a:pPr>
            <a:r>
              <a:rPr lang="en-US" dirty="0"/>
              <a:t>4. Else</a:t>
            </a:r>
          </a:p>
          <a:p>
            <a:pPr marL="0" indent="0">
              <a:buNone/>
            </a:pPr>
            <a:r>
              <a:rPr lang="en-US" dirty="0" smtClean="0"/>
              <a:t>	(</a:t>
            </a:r>
            <a:r>
              <a:rPr lang="en-US" i="1" dirty="0"/>
              <a:t>a</a:t>
            </a:r>
            <a:r>
              <a:rPr lang="en-US" dirty="0"/>
              <a:t>) FRONT = (FRONT +1) % SIZE</a:t>
            </a:r>
          </a:p>
          <a:p>
            <a:pPr marL="0" indent="0">
              <a:buNone/>
            </a:pPr>
            <a:r>
              <a:rPr lang="en-US" dirty="0"/>
              <a:t>5. Repeat the steps 1, 2 and 3 if we want to delete more elements</a:t>
            </a:r>
          </a:p>
          <a:p>
            <a:pPr marL="0" indent="0">
              <a:buNone/>
            </a:pPr>
            <a:r>
              <a:rPr lang="en-US" dirty="0"/>
              <a:t>6. Exit</a:t>
            </a:r>
            <a:endParaRPr lang="en-US" dirty="0">
              <a:solidFill>
                <a:schemeClr val="accent2"/>
              </a:solidFill>
              <a:latin typeface="Verdana" pitchFamily="34" charset="0"/>
            </a:endParaRPr>
          </a:p>
        </p:txBody>
      </p:sp>
    </p:spTree>
    <p:extLst>
      <p:ext uri="{BB962C8B-B14F-4D97-AF65-F5344CB8AC3E}">
        <p14:creationId xmlns:p14="http://schemas.microsoft.com/office/powerpoint/2010/main" val="1393230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BF7B69-13E7-4AB5-A367-82AE6E300121}" type="slidenum">
              <a:rPr lang="en-US"/>
              <a:pPr/>
              <a:t>48</a:t>
            </a:fld>
            <a:endParaRPr lang="en-US"/>
          </a:p>
        </p:txBody>
      </p:sp>
      <p:sp>
        <p:nvSpPr>
          <p:cNvPr id="29698" name="Rectangle 2"/>
          <p:cNvSpPr>
            <a:spLocks noGrp="1" noChangeArrowheads="1"/>
          </p:cNvSpPr>
          <p:nvPr>
            <p:ph type="title"/>
          </p:nvPr>
        </p:nvSpPr>
        <p:spPr/>
        <p:txBody>
          <a:bodyPr>
            <a:normAutofit fontScale="90000"/>
          </a:bodyPr>
          <a:lstStyle/>
          <a:p>
            <a:r>
              <a:rPr lang="en-US" b="1" dirty="0" smtClean="0"/>
              <a:t>Program to Delete </a:t>
            </a:r>
            <a:r>
              <a:rPr lang="en-US" b="1" dirty="0"/>
              <a:t>an element from a circular queue</a:t>
            </a:r>
            <a:endParaRPr lang="en-US" dirty="0"/>
          </a:p>
        </p:txBody>
      </p:sp>
      <p:sp>
        <p:nvSpPr>
          <p:cNvPr id="29699" name="Rectangle 3"/>
          <p:cNvSpPr>
            <a:spLocks noGrp="1" noChangeArrowheads="1"/>
          </p:cNvSpPr>
          <p:nvPr>
            <p:ph type="body" idx="1"/>
          </p:nvPr>
        </p:nvSpPr>
        <p:spPr>
          <a:xfrm>
            <a:off x="228600" y="1752600"/>
            <a:ext cx="8686800" cy="5029200"/>
          </a:xfrm>
        </p:spPr>
        <p:txBody>
          <a:bodyPr>
            <a:normAutofit fontScale="62500" lnSpcReduction="20000"/>
          </a:bodyPr>
          <a:lstStyle/>
          <a:p>
            <a:pPr marL="0" indent="0">
              <a:buNone/>
            </a:pPr>
            <a:r>
              <a:rPr lang="en-US" dirty="0" smtClean="0"/>
              <a:t>	//</a:t>
            </a:r>
            <a:r>
              <a:rPr lang="en-US" dirty="0"/>
              <a:t>This function will delete an element from the queue</a:t>
            </a:r>
          </a:p>
          <a:p>
            <a:pPr marL="457200" indent="-457200">
              <a:buFont typeface="+mj-lt"/>
              <a:buAutoNum type="arabicPeriod"/>
            </a:pPr>
            <a:r>
              <a:rPr lang="en-US" dirty="0"/>
              <a:t>void </a:t>
            </a:r>
            <a:r>
              <a:rPr lang="en-US" dirty="0" err="1"/>
              <a:t>circular_queue</a:t>
            </a:r>
            <a:r>
              <a:rPr lang="en-US" dirty="0"/>
              <a:t>::del()</a:t>
            </a:r>
          </a:p>
          <a:p>
            <a:pPr marL="457200" indent="-457200">
              <a:buFont typeface="+mj-lt"/>
              <a:buAutoNum type="arabicPeriod"/>
            </a:pPr>
            <a:r>
              <a:rPr lang="en-US" dirty="0"/>
              <a:t>{</a:t>
            </a:r>
          </a:p>
          <a:p>
            <a:pPr marL="457200" indent="-457200">
              <a:buFont typeface="+mj-lt"/>
              <a:buAutoNum type="arabicPeriod"/>
            </a:pPr>
            <a:r>
              <a:rPr lang="en-US" dirty="0" smtClean="0"/>
              <a:t>if </a:t>
            </a:r>
            <a:r>
              <a:rPr lang="en-US" dirty="0"/>
              <a:t>(front == –1</a:t>
            </a:r>
            <a:r>
              <a:rPr lang="en-US" dirty="0" smtClean="0"/>
              <a:t>)			</a:t>
            </a:r>
            <a:r>
              <a:rPr lang="en-US" dirty="0"/>
              <a:t>//Checking for queue underflow</a:t>
            </a:r>
          </a:p>
          <a:p>
            <a:pPr marL="457200" indent="-457200">
              <a:buFont typeface="+mj-lt"/>
              <a:buAutoNum type="arabicPeriod"/>
            </a:pPr>
            <a:r>
              <a:rPr lang="en-US" dirty="0" smtClean="0"/>
              <a:t>{</a:t>
            </a:r>
            <a:endParaRPr lang="en-US" dirty="0"/>
          </a:p>
          <a:p>
            <a:pPr marL="457200" indent="-457200">
              <a:buFont typeface="+mj-lt"/>
              <a:buAutoNum type="arabicPeriod"/>
            </a:pPr>
            <a:r>
              <a:rPr lang="en-US" dirty="0" err="1"/>
              <a:t>cout</a:t>
            </a:r>
            <a:r>
              <a:rPr lang="en-US" dirty="0"/>
              <a:t>&lt;&lt;“\</a:t>
            </a:r>
            <a:r>
              <a:rPr lang="en-US" dirty="0" err="1"/>
              <a:t>nQueue</a:t>
            </a:r>
            <a:r>
              <a:rPr lang="en-US" dirty="0"/>
              <a:t> Underflow\n”;</a:t>
            </a:r>
          </a:p>
          <a:p>
            <a:pPr marL="457200" indent="-457200">
              <a:buFont typeface="+mj-lt"/>
              <a:buAutoNum type="arabicPeriod"/>
            </a:pPr>
            <a:r>
              <a:rPr lang="en-US" dirty="0"/>
              <a:t>return;</a:t>
            </a:r>
          </a:p>
          <a:p>
            <a:pPr marL="457200" indent="-457200">
              <a:buFont typeface="+mj-lt"/>
              <a:buAutoNum type="arabicPeriod"/>
            </a:pPr>
            <a:r>
              <a:rPr lang="en-US" dirty="0"/>
              <a:t>}</a:t>
            </a:r>
          </a:p>
          <a:p>
            <a:pPr marL="457200" indent="-457200">
              <a:buFont typeface="+mj-lt"/>
              <a:buAutoNum type="arabicPeriod"/>
            </a:pPr>
            <a:r>
              <a:rPr lang="en-US" dirty="0" err="1"/>
              <a:t>cout</a:t>
            </a:r>
            <a:r>
              <a:rPr lang="en-US" dirty="0"/>
              <a:t>&lt;&lt;“\</a:t>
            </a:r>
            <a:r>
              <a:rPr lang="en-US" dirty="0" err="1"/>
              <a:t>nElement</a:t>
            </a:r>
            <a:r>
              <a:rPr lang="en-US" dirty="0"/>
              <a:t> deleted from queue is:”&lt;&lt;</a:t>
            </a:r>
            <a:r>
              <a:rPr lang="en-US" dirty="0" err="1"/>
              <a:t>cqueue_arr</a:t>
            </a:r>
            <a:r>
              <a:rPr lang="en-US" dirty="0"/>
              <a:t>[front]&lt;&lt;“\n”;</a:t>
            </a:r>
          </a:p>
          <a:p>
            <a:pPr marL="457200" indent="-457200">
              <a:buFont typeface="+mj-lt"/>
              <a:buAutoNum type="arabicPeriod"/>
            </a:pPr>
            <a:r>
              <a:rPr lang="en-US" dirty="0"/>
              <a:t>if (front == rear) /* queue has only one element */</a:t>
            </a:r>
          </a:p>
          <a:p>
            <a:pPr marL="457200" indent="-457200">
              <a:buFont typeface="+mj-lt"/>
              <a:buAutoNum type="arabicPeriod"/>
            </a:pPr>
            <a:r>
              <a:rPr lang="en-US" dirty="0"/>
              <a:t>{</a:t>
            </a:r>
          </a:p>
          <a:p>
            <a:pPr marL="457200" indent="-457200">
              <a:buFont typeface="+mj-lt"/>
              <a:buAutoNum type="arabicPeriod"/>
            </a:pPr>
            <a:r>
              <a:rPr lang="en-US" dirty="0"/>
              <a:t>front = –1;</a:t>
            </a:r>
          </a:p>
          <a:p>
            <a:pPr marL="457200" indent="-457200">
              <a:buFont typeface="+mj-lt"/>
              <a:buAutoNum type="arabicPeriod"/>
            </a:pPr>
            <a:r>
              <a:rPr lang="en-US" dirty="0"/>
              <a:t>rear = –1;</a:t>
            </a:r>
          </a:p>
          <a:p>
            <a:pPr marL="457200" indent="-457200">
              <a:buFont typeface="+mj-lt"/>
              <a:buAutoNum type="arabicPeriod"/>
            </a:pPr>
            <a:r>
              <a:rPr lang="en-US" dirty="0"/>
              <a:t>}</a:t>
            </a:r>
          </a:p>
          <a:p>
            <a:pPr marL="457200" indent="-457200">
              <a:buFont typeface="+mj-lt"/>
              <a:buAutoNum type="arabicPeriod"/>
            </a:pPr>
            <a:r>
              <a:rPr lang="en-US" dirty="0"/>
              <a:t>else</a:t>
            </a:r>
          </a:p>
          <a:p>
            <a:pPr marL="457200" indent="-457200">
              <a:buFont typeface="+mj-lt"/>
              <a:buAutoNum type="arabicPeriod"/>
            </a:pPr>
            <a:r>
              <a:rPr lang="en-US" dirty="0"/>
              <a:t>if(front == MAX-1)</a:t>
            </a:r>
          </a:p>
          <a:p>
            <a:pPr marL="457200" indent="-457200">
              <a:buFont typeface="+mj-lt"/>
              <a:buAutoNum type="arabicPeriod"/>
            </a:pPr>
            <a:r>
              <a:rPr lang="en-US" dirty="0"/>
              <a:t>front = 0;</a:t>
            </a:r>
          </a:p>
          <a:p>
            <a:pPr marL="457200" indent="-457200">
              <a:buFont typeface="+mj-lt"/>
              <a:buAutoNum type="arabicPeriod"/>
            </a:pPr>
            <a:r>
              <a:rPr lang="en-US" dirty="0"/>
              <a:t>else</a:t>
            </a:r>
          </a:p>
          <a:p>
            <a:pPr marL="457200" indent="-457200">
              <a:buFont typeface="+mj-lt"/>
              <a:buAutoNum type="arabicPeriod"/>
            </a:pPr>
            <a:r>
              <a:rPr lang="en-US" dirty="0"/>
              <a:t>front = front + 1;</a:t>
            </a:r>
          </a:p>
          <a:p>
            <a:pPr marL="457200" indent="-457200">
              <a:buFont typeface="+mj-lt"/>
              <a:buAutoNum type="arabicPeriod"/>
            </a:pPr>
            <a:r>
              <a:rPr lang="en-US" dirty="0"/>
              <a:t>}/*End of del()*/</a:t>
            </a:r>
            <a:endParaRPr lang="en-US" dirty="0">
              <a:solidFill>
                <a:schemeClr val="accent2"/>
              </a:solidFill>
              <a:latin typeface="Verdana" pitchFamily="34" charset="0"/>
            </a:endParaRPr>
          </a:p>
        </p:txBody>
      </p:sp>
    </p:spTree>
    <p:extLst>
      <p:ext uri="{BB962C8B-B14F-4D97-AF65-F5344CB8AC3E}">
        <p14:creationId xmlns:p14="http://schemas.microsoft.com/office/powerpoint/2010/main" val="1393230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BF7B69-13E7-4AB5-A367-82AE6E300121}" type="slidenum">
              <a:rPr lang="en-US"/>
              <a:pPr/>
              <a:t>49</a:t>
            </a:fld>
            <a:endParaRPr lang="en-US"/>
          </a:p>
        </p:txBody>
      </p:sp>
      <p:sp>
        <p:nvSpPr>
          <p:cNvPr id="29698" name="Rectangle 2"/>
          <p:cNvSpPr>
            <a:spLocks noGrp="1" noChangeArrowheads="1"/>
          </p:cNvSpPr>
          <p:nvPr>
            <p:ph type="title"/>
          </p:nvPr>
        </p:nvSpPr>
        <p:spPr/>
        <p:txBody>
          <a:bodyPr/>
          <a:lstStyle/>
          <a:p>
            <a:r>
              <a:rPr lang="en-US"/>
              <a:t>Queue implementation details</a:t>
            </a:r>
          </a:p>
        </p:txBody>
      </p:sp>
      <p:sp>
        <p:nvSpPr>
          <p:cNvPr id="29699" name="Rectangle 3"/>
          <p:cNvSpPr>
            <a:spLocks noGrp="1" noChangeArrowheads="1"/>
          </p:cNvSpPr>
          <p:nvPr>
            <p:ph type="body" idx="1"/>
          </p:nvPr>
        </p:nvSpPr>
        <p:spPr>
          <a:xfrm>
            <a:off x="228600" y="2209800"/>
            <a:ext cx="8686800" cy="3450696"/>
          </a:xfrm>
        </p:spPr>
        <p:txBody>
          <a:bodyPr/>
          <a:lstStyle/>
          <a:p>
            <a:pPr>
              <a:buFont typeface="Wingdings" pitchFamily="2" charset="2"/>
              <a:buChar char="Ø"/>
            </a:pPr>
            <a:r>
              <a:rPr lang="en-US" dirty="0"/>
              <a:t>With an array implementation:</a:t>
            </a:r>
            <a:endParaRPr lang="en-US" sz="2400" dirty="0"/>
          </a:p>
          <a:p>
            <a:pPr lvl="1">
              <a:buFont typeface="Wingdings" pitchFamily="2" charset="2"/>
              <a:buChar char="§"/>
            </a:pPr>
            <a:r>
              <a:rPr lang="en-US" dirty="0"/>
              <a:t>you can have both overflow and underflow</a:t>
            </a:r>
          </a:p>
          <a:p>
            <a:pPr lvl="1">
              <a:buFont typeface="Wingdings" pitchFamily="2" charset="2"/>
              <a:buChar char="§"/>
            </a:pPr>
            <a:r>
              <a:rPr lang="en-US" dirty="0"/>
              <a:t>you should set deleted elements to </a:t>
            </a:r>
            <a:r>
              <a:rPr lang="en-US" dirty="0">
                <a:solidFill>
                  <a:schemeClr val="accent2"/>
                </a:solidFill>
                <a:latin typeface="Verdana" pitchFamily="34" charset="0"/>
              </a:rPr>
              <a:t>null</a:t>
            </a:r>
            <a:r>
              <a:rPr lang="en-US" dirty="0">
                <a:solidFill>
                  <a:srgbClr val="FFFF99"/>
                </a:solidFill>
                <a:latin typeface="Verdana" pitchFamily="34" charset="0"/>
              </a:rPr>
              <a:t/>
            </a:r>
            <a:br>
              <a:rPr lang="en-US" dirty="0">
                <a:solidFill>
                  <a:srgbClr val="FFFF99"/>
                </a:solidFill>
                <a:latin typeface="Verdana" pitchFamily="34" charset="0"/>
              </a:rPr>
            </a:br>
            <a:endParaRPr lang="en-US" dirty="0"/>
          </a:p>
          <a:p>
            <a:pPr>
              <a:buFont typeface="Wingdings" pitchFamily="2" charset="2"/>
              <a:buChar char="Ø"/>
            </a:pPr>
            <a:r>
              <a:rPr lang="en-US" dirty="0"/>
              <a:t>With a linked-list implementation:</a:t>
            </a:r>
            <a:endParaRPr lang="en-US" sz="2400" dirty="0"/>
          </a:p>
          <a:p>
            <a:pPr lvl="1">
              <a:buFont typeface="Wingdings" pitchFamily="2" charset="2"/>
              <a:buChar char="§"/>
            </a:pPr>
            <a:r>
              <a:rPr lang="en-US" dirty="0"/>
              <a:t>you can have underflow</a:t>
            </a:r>
          </a:p>
          <a:p>
            <a:pPr lvl="1">
              <a:buFont typeface="Wingdings" pitchFamily="2" charset="2"/>
              <a:buChar char="§"/>
            </a:pPr>
            <a:r>
              <a:rPr lang="en-US" dirty="0"/>
              <a:t>overflow is a global out-of-memory condition</a:t>
            </a:r>
          </a:p>
          <a:p>
            <a:pPr lvl="1">
              <a:buFont typeface="Wingdings" pitchFamily="2" charset="2"/>
              <a:buChar char="§"/>
            </a:pPr>
            <a:r>
              <a:rPr lang="en-US" dirty="0"/>
              <a:t>there is no reason to set deleted elements to </a:t>
            </a:r>
            <a:r>
              <a:rPr lang="en-US" dirty="0">
                <a:solidFill>
                  <a:schemeClr val="accent2"/>
                </a:solidFill>
                <a:latin typeface="Verdana" pitchFamily="34" charset="0"/>
              </a:rPr>
              <a:t>null</a:t>
            </a:r>
          </a:p>
        </p:txBody>
      </p:sp>
    </p:spTree>
    <p:extLst>
      <p:ext uri="{BB962C8B-B14F-4D97-AF65-F5344CB8AC3E}">
        <p14:creationId xmlns:p14="http://schemas.microsoft.com/office/powerpoint/2010/main" val="139323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smtClean="0"/>
              <a:t>Applications of Queues</a:t>
            </a:r>
          </a:p>
        </p:txBody>
      </p:sp>
      <p:sp>
        <p:nvSpPr>
          <p:cNvPr id="37890" name="Rectangle 3"/>
          <p:cNvSpPr>
            <a:spLocks noGrp="1" noChangeArrowheads="1"/>
          </p:cNvSpPr>
          <p:nvPr>
            <p:ph type="body" idx="1"/>
          </p:nvPr>
        </p:nvSpPr>
        <p:spPr>
          <a:xfrm>
            <a:off x="228600" y="2133600"/>
            <a:ext cx="8712200" cy="3877733"/>
          </a:xfrm>
        </p:spPr>
        <p:txBody>
          <a:bodyPr>
            <a:normAutofit fontScale="92500" lnSpcReduction="20000"/>
          </a:bodyPr>
          <a:lstStyle/>
          <a:p>
            <a:pPr eaLnBrk="1" hangingPunct="1">
              <a:buFont typeface="Wingdings" pitchFamily="2" charset="2"/>
              <a:buChar char="Ø"/>
            </a:pPr>
            <a:r>
              <a:rPr lang="en-US" dirty="0" smtClean="0"/>
              <a:t>Direct applications</a:t>
            </a:r>
          </a:p>
          <a:p>
            <a:pPr lvl="1">
              <a:buFont typeface="Wingdings" pitchFamily="2" charset="2"/>
              <a:buChar char="§"/>
            </a:pPr>
            <a:r>
              <a:rPr lang="en-US" dirty="0"/>
              <a:t>Waiting lines</a:t>
            </a:r>
          </a:p>
          <a:p>
            <a:pPr lvl="1">
              <a:buFont typeface="Wingdings" pitchFamily="2" charset="2"/>
              <a:buChar char="§"/>
            </a:pPr>
            <a:r>
              <a:rPr lang="en-US" dirty="0" smtClean="0"/>
              <a:t>Round-robin </a:t>
            </a:r>
            <a:r>
              <a:rPr lang="en-US" dirty="0"/>
              <a:t>scheduling in processors</a:t>
            </a:r>
          </a:p>
          <a:p>
            <a:pPr lvl="1">
              <a:buFont typeface="Wingdings" pitchFamily="2" charset="2"/>
              <a:buChar char="§"/>
            </a:pPr>
            <a:r>
              <a:rPr lang="en-US" dirty="0" err="1"/>
              <a:t>Input/Output</a:t>
            </a:r>
            <a:r>
              <a:rPr lang="en-US" dirty="0"/>
              <a:t> processing</a:t>
            </a:r>
          </a:p>
          <a:p>
            <a:pPr lvl="1">
              <a:buFont typeface="Wingdings" pitchFamily="2" charset="2"/>
              <a:buChar char="§"/>
            </a:pPr>
            <a:r>
              <a:rPr lang="en-US" dirty="0" err="1"/>
              <a:t>Queueing</a:t>
            </a:r>
            <a:r>
              <a:rPr lang="en-US" dirty="0"/>
              <a:t> of packets for delivery in networks</a:t>
            </a:r>
          </a:p>
          <a:p>
            <a:pPr lvl="1" eaLnBrk="1" hangingPunct="1">
              <a:buFont typeface="Wingdings" pitchFamily="2" charset="2"/>
              <a:buChar char="§"/>
            </a:pPr>
            <a:r>
              <a:rPr lang="en-US" dirty="0" smtClean="0"/>
              <a:t>Access to shared resources (e.g., printer)</a:t>
            </a:r>
          </a:p>
          <a:p>
            <a:pPr lvl="1" eaLnBrk="1" hangingPunct="1">
              <a:buFont typeface="Wingdings" pitchFamily="2" charset="2"/>
              <a:buChar char="§"/>
            </a:pPr>
            <a:r>
              <a:rPr lang="en-US" dirty="0" smtClean="0"/>
              <a:t>Multiprogramming</a:t>
            </a:r>
          </a:p>
          <a:p>
            <a:pPr lvl="1">
              <a:buFont typeface="Wingdings" pitchFamily="2" charset="2"/>
              <a:buChar char="§"/>
            </a:pPr>
            <a:r>
              <a:rPr lang="en-US" sz="2000" dirty="0" smtClean="0"/>
              <a:t>All types of customer service software (like Railway/Air ticket reservation) are designed using queue to give proper service to the customers.</a:t>
            </a:r>
          </a:p>
          <a:p>
            <a:pPr eaLnBrk="1" hangingPunct="1">
              <a:buFont typeface="Wingdings" pitchFamily="2" charset="2"/>
              <a:buChar char="Ø"/>
            </a:pPr>
            <a:r>
              <a:rPr lang="en-US" dirty="0" smtClean="0"/>
              <a:t>Indirect applications</a:t>
            </a:r>
          </a:p>
          <a:p>
            <a:pPr lvl="1" eaLnBrk="1" hangingPunct="1">
              <a:buFont typeface="Wingdings" pitchFamily="2" charset="2"/>
              <a:buChar char="§"/>
            </a:pPr>
            <a:r>
              <a:rPr lang="en-US" dirty="0" smtClean="0"/>
              <a:t>Auxiliary data structure for algorithms</a:t>
            </a:r>
          </a:p>
          <a:p>
            <a:pPr lvl="1" eaLnBrk="1" hangingPunct="1">
              <a:buFont typeface="Wingdings" pitchFamily="2" charset="2"/>
              <a:buChar char="§"/>
            </a:pPr>
            <a:r>
              <a:rPr lang="en-US" dirty="0" smtClean="0"/>
              <a:t>Component of other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099353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Lectures by Mr. Mohammad </a:t>
            </a:r>
            <a:r>
              <a:rPr lang="en-US" dirty="0" err="1"/>
              <a:t>Asad</a:t>
            </a:r>
            <a:r>
              <a:rPr lang="en-US" dirty="0"/>
              <a:t> </a:t>
            </a:r>
            <a:r>
              <a:rPr lang="en-US" dirty="0" err="1"/>
              <a:t>Abbasi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
        <p:nvSpPr>
          <p:cNvPr id="4" name="Title 3"/>
          <p:cNvSpPr>
            <a:spLocks noGrp="1"/>
          </p:cNvSpPr>
          <p:nvPr>
            <p:ph type="title"/>
          </p:nvPr>
        </p:nvSpPr>
        <p:spPr/>
        <p:txBody>
          <a:bodyPr/>
          <a:lstStyle/>
          <a:p>
            <a:r>
              <a:rPr lang="en-US" dirty="0" smtClean="0"/>
              <a:t>Sources used</a:t>
            </a:r>
            <a:endParaRPr lang="en-US" dirty="0"/>
          </a:p>
        </p:txBody>
      </p:sp>
    </p:spTree>
    <p:extLst>
      <p:ext uri="{BB962C8B-B14F-4D97-AF65-F5344CB8AC3E}">
        <p14:creationId xmlns:p14="http://schemas.microsoft.com/office/powerpoint/2010/main" val="119064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dirty="0" smtClean="0"/>
              <a:t>Main Queue Operations</a:t>
            </a:r>
          </a:p>
        </p:txBody>
      </p:sp>
      <p:sp>
        <p:nvSpPr>
          <p:cNvPr id="31749" name="Rectangle 3"/>
          <p:cNvSpPr>
            <a:spLocks noGrp="1" noChangeArrowheads="1"/>
          </p:cNvSpPr>
          <p:nvPr>
            <p:ph type="body" idx="1"/>
          </p:nvPr>
        </p:nvSpPr>
        <p:spPr>
          <a:xfrm>
            <a:off x="228600" y="1905000"/>
            <a:ext cx="8534399" cy="4572000"/>
          </a:xfrm>
        </p:spPr>
        <p:txBody>
          <a:bodyPr>
            <a:noAutofit/>
          </a:bodyPr>
          <a:lstStyle/>
          <a:p>
            <a:pPr lvl="1" algn="just">
              <a:buFont typeface="Wingdings" pitchFamily="2" charset="2"/>
              <a:buChar char="Ø"/>
            </a:pPr>
            <a:r>
              <a:rPr lang="en-US" sz="2000" dirty="0"/>
              <a:t>Main Queue Operations</a:t>
            </a:r>
            <a:endParaRPr lang="en-US" sz="2000" dirty="0" smtClean="0"/>
          </a:p>
          <a:p>
            <a:pPr lvl="1" algn="just">
              <a:buFont typeface="Wingdings" pitchFamily="2" charset="2"/>
              <a:buChar char="§"/>
            </a:pPr>
            <a:r>
              <a:rPr lang="en-US" sz="2000" b="1" dirty="0" err="1" smtClean="0"/>
              <a:t>enqueue</a:t>
            </a:r>
            <a:r>
              <a:rPr lang="en-US" sz="2000" b="1" dirty="0" smtClean="0"/>
              <a:t>(object</a:t>
            </a:r>
            <a:r>
              <a:rPr lang="en-US" sz="2000" b="1" dirty="0"/>
              <a:t>): </a:t>
            </a:r>
            <a:r>
              <a:rPr lang="en-US" sz="2000" dirty="0"/>
              <a:t>inserts an element at the end of the queue</a:t>
            </a:r>
          </a:p>
          <a:p>
            <a:pPr lvl="1" algn="just">
              <a:buFont typeface="Wingdings" pitchFamily="2" charset="2"/>
              <a:buChar char="§"/>
            </a:pPr>
            <a:r>
              <a:rPr lang="en-US" sz="2000" b="1" dirty="0"/>
              <a:t>object </a:t>
            </a:r>
            <a:r>
              <a:rPr lang="en-US" sz="2000" b="1" dirty="0" err="1"/>
              <a:t>dequeue</a:t>
            </a:r>
            <a:r>
              <a:rPr lang="en-US" sz="2000" b="1" dirty="0"/>
              <a:t>(): </a:t>
            </a:r>
            <a:r>
              <a:rPr lang="en-US" sz="2000" dirty="0"/>
              <a:t>removes and returns the element at the front of the </a:t>
            </a:r>
            <a:r>
              <a:rPr lang="en-US" sz="2000" dirty="0" smtClean="0"/>
              <a:t>queue</a:t>
            </a:r>
          </a:p>
          <a:p>
            <a:pPr algn="just">
              <a:lnSpc>
                <a:spcPct val="90000"/>
              </a:lnSpc>
              <a:buFont typeface="Wingdings" pitchFamily="2" charset="2"/>
              <a:buChar char="Ø"/>
            </a:pPr>
            <a:endParaRPr lang="en-US" sz="2000" dirty="0" smtClean="0"/>
          </a:p>
          <a:p>
            <a:pPr algn="just">
              <a:lnSpc>
                <a:spcPct val="90000"/>
              </a:lnSpc>
              <a:buFont typeface="Wingdings" pitchFamily="2" charset="2"/>
              <a:buChar char="Ø"/>
            </a:pPr>
            <a:r>
              <a:rPr lang="en-US" sz="2000" dirty="0" smtClean="0"/>
              <a:t>Auxiliary </a:t>
            </a:r>
            <a:r>
              <a:rPr lang="en-US" sz="2000" dirty="0"/>
              <a:t>queue operations:</a:t>
            </a:r>
          </a:p>
          <a:p>
            <a:pPr lvl="1" algn="just">
              <a:lnSpc>
                <a:spcPct val="90000"/>
              </a:lnSpc>
              <a:buFont typeface="Wingdings" pitchFamily="2" charset="2"/>
              <a:buChar char="§"/>
            </a:pPr>
            <a:r>
              <a:rPr lang="en-US" sz="2000" b="1" dirty="0"/>
              <a:t>object front</a:t>
            </a:r>
            <a:r>
              <a:rPr lang="en-US" sz="2000" b="1" dirty="0" smtClean="0"/>
              <a:t>():  </a:t>
            </a:r>
            <a:r>
              <a:rPr lang="en-US" sz="2000" dirty="0"/>
              <a:t>returns the element at the front without removing it</a:t>
            </a:r>
          </a:p>
          <a:p>
            <a:pPr lvl="1" algn="just">
              <a:lnSpc>
                <a:spcPct val="90000"/>
              </a:lnSpc>
              <a:buFont typeface="Wingdings" pitchFamily="2" charset="2"/>
              <a:buChar char="§"/>
            </a:pPr>
            <a:r>
              <a:rPr lang="en-US" sz="2000" b="1" dirty="0"/>
              <a:t>integer size(): </a:t>
            </a:r>
            <a:r>
              <a:rPr lang="en-US" sz="2000" b="1" dirty="0" smtClean="0"/>
              <a:t>  </a:t>
            </a:r>
            <a:r>
              <a:rPr lang="en-US" sz="2000" dirty="0" smtClean="0"/>
              <a:t>returns </a:t>
            </a:r>
            <a:r>
              <a:rPr lang="en-US" sz="2000" dirty="0"/>
              <a:t>the number of elements stored</a:t>
            </a:r>
          </a:p>
          <a:p>
            <a:pPr lvl="1" algn="just">
              <a:lnSpc>
                <a:spcPct val="90000"/>
              </a:lnSpc>
              <a:buFont typeface="Wingdings" pitchFamily="2" charset="2"/>
              <a:buChar char="§"/>
            </a:pPr>
            <a:r>
              <a:rPr lang="en-US" sz="2000" b="1" dirty="0" err="1"/>
              <a:t>boolean</a:t>
            </a:r>
            <a:r>
              <a:rPr lang="en-US" sz="2000" b="1" dirty="0"/>
              <a:t> </a:t>
            </a:r>
            <a:r>
              <a:rPr lang="en-US" sz="2000" b="1" dirty="0" err="1"/>
              <a:t>isEmpty</a:t>
            </a:r>
            <a:r>
              <a:rPr lang="en-US" sz="2000" b="1" dirty="0"/>
              <a:t>(): </a:t>
            </a:r>
            <a:r>
              <a:rPr lang="en-US" sz="2000" dirty="0"/>
              <a:t>indicates whether no elements are </a:t>
            </a:r>
            <a:r>
              <a:rPr lang="en-US" sz="2000" dirty="0" smtClean="0"/>
              <a:t>stored</a:t>
            </a:r>
          </a:p>
          <a:p>
            <a:pPr lvl="1" algn="just">
              <a:lnSpc>
                <a:spcPct val="90000"/>
              </a:lnSpc>
            </a:pPr>
            <a:endParaRPr lang="en-US" sz="2000" dirty="0"/>
          </a:p>
          <a:p>
            <a:pPr algn="just">
              <a:lnSpc>
                <a:spcPct val="90000"/>
              </a:lnSpc>
              <a:buFont typeface="Wingdings" pitchFamily="2" charset="2"/>
              <a:buChar char="Ø"/>
            </a:pPr>
            <a:r>
              <a:rPr lang="en-US" sz="2000" dirty="0"/>
              <a:t>Exceptions</a:t>
            </a:r>
          </a:p>
          <a:p>
            <a:pPr lvl="1" algn="just">
              <a:lnSpc>
                <a:spcPct val="90000"/>
              </a:lnSpc>
              <a:buFont typeface="Wingdings" pitchFamily="2" charset="2"/>
              <a:buChar char="§"/>
            </a:pPr>
            <a:r>
              <a:rPr lang="en-US" sz="2000" b="1" dirty="0"/>
              <a:t>Attempting the execution of </a:t>
            </a:r>
            <a:r>
              <a:rPr lang="en-US" sz="2000" b="1" dirty="0" err="1"/>
              <a:t>dequeue</a:t>
            </a:r>
            <a:r>
              <a:rPr lang="en-US" sz="2000" b="1" dirty="0"/>
              <a:t> or front on an empty queue throws an </a:t>
            </a:r>
            <a:r>
              <a:rPr lang="en-US" sz="2000" b="1" dirty="0" err="1" smtClean="0"/>
              <a:t>EmptyQueueException</a:t>
            </a:r>
            <a:r>
              <a:rPr lang="en-US" sz="2000" dirty="0"/>
              <a:t>.</a:t>
            </a:r>
            <a:endParaRPr lang="en-US" sz="2000" b="1"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20869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8" name="Text Box 2"/>
          <p:cNvSpPr txBox="1">
            <a:spLocks noChangeArrowheads="1"/>
          </p:cNvSpPr>
          <p:nvPr/>
        </p:nvSpPr>
        <p:spPr bwMode="auto">
          <a:xfrm>
            <a:off x="2253684" y="144959"/>
            <a:ext cx="54425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400" dirty="0">
                <a:solidFill>
                  <a:schemeClr val="bg1"/>
                </a:solidFill>
                <a:latin typeface="+mj-lt"/>
              </a:rPr>
              <a:t>Operations on queues</a:t>
            </a:r>
          </a:p>
        </p:txBody>
      </p:sp>
      <p:sp>
        <p:nvSpPr>
          <p:cNvPr id="1514499" name="Rectangle 3"/>
          <p:cNvSpPr>
            <a:spLocks noChangeArrowheads="1"/>
          </p:cNvSpPr>
          <p:nvPr/>
        </p:nvSpPr>
        <p:spPr bwMode="auto">
          <a:xfrm>
            <a:off x="228600" y="1668959"/>
            <a:ext cx="891540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buFont typeface="Wingdings" pitchFamily="2" charset="2"/>
              <a:buChar char="Ø"/>
            </a:pPr>
            <a:r>
              <a:rPr lang="en-US" sz="2200" b="0" dirty="0">
                <a:solidFill>
                  <a:schemeClr val="tx2"/>
                </a:solidFill>
              </a:rPr>
              <a:t>Although we can define many operations for a queue, four are basic: queue, </a:t>
            </a:r>
            <a:r>
              <a:rPr lang="en-US" sz="2200" b="0" dirty="0" err="1">
                <a:solidFill>
                  <a:schemeClr val="tx2"/>
                </a:solidFill>
              </a:rPr>
              <a:t>enqueue</a:t>
            </a:r>
            <a:r>
              <a:rPr lang="en-US" sz="2200" b="0" dirty="0">
                <a:solidFill>
                  <a:schemeClr val="tx2"/>
                </a:solidFill>
              </a:rPr>
              <a:t>, </a:t>
            </a:r>
            <a:r>
              <a:rPr lang="en-US" sz="2200" b="0" dirty="0" err="1">
                <a:solidFill>
                  <a:schemeClr val="tx2"/>
                </a:solidFill>
              </a:rPr>
              <a:t>dequeue</a:t>
            </a:r>
            <a:r>
              <a:rPr lang="en-US" sz="2200" b="0" dirty="0">
                <a:solidFill>
                  <a:schemeClr val="tx2"/>
                </a:solidFill>
              </a:rPr>
              <a:t> and empty, as defined below.</a:t>
            </a:r>
          </a:p>
        </p:txBody>
      </p:sp>
      <p:sp>
        <p:nvSpPr>
          <p:cNvPr id="1514503" name="Text Box 7"/>
          <p:cNvSpPr txBox="1">
            <a:spLocks noChangeArrowheads="1"/>
          </p:cNvSpPr>
          <p:nvPr/>
        </p:nvSpPr>
        <p:spPr bwMode="auto">
          <a:xfrm>
            <a:off x="55476" y="2438400"/>
            <a:ext cx="30075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just">
              <a:buFont typeface="Wingdings" pitchFamily="2" charset="2"/>
              <a:buChar char="Ø"/>
            </a:pPr>
            <a:r>
              <a:rPr lang="en-US" sz="2200" dirty="0">
                <a:solidFill>
                  <a:schemeClr val="tx2"/>
                </a:solidFill>
              </a:rPr>
              <a:t>The queue operation</a:t>
            </a:r>
          </a:p>
        </p:txBody>
      </p:sp>
      <p:sp>
        <p:nvSpPr>
          <p:cNvPr id="1514504" name="Rectangle 8"/>
          <p:cNvSpPr>
            <a:spLocks noChangeArrowheads="1"/>
          </p:cNvSpPr>
          <p:nvPr/>
        </p:nvSpPr>
        <p:spPr bwMode="auto">
          <a:xfrm>
            <a:off x="76200" y="2948226"/>
            <a:ext cx="8915400" cy="8617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buFont typeface="Wingdings" pitchFamily="2" charset="2"/>
              <a:buChar char="Ø"/>
            </a:pPr>
            <a:r>
              <a:rPr lang="en-US" sz="2200" dirty="0">
                <a:solidFill>
                  <a:schemeClr val="tx2"/>
                </a:solidFill>
              </a:rPr>
              <a:t>The queue operation creates an empty queue. The following shows the format</a:t>
            </a:r>
            <a:r>
              <a:rPr lang="en-US" sz="2800" b="0" dirty="0">
                <a:latin typeface="Times New Roman" pitchFamily="18" charset="0"/>
              </a:rPr>
              <a:t>.</a:t>
            </a:r>
          </a:p>
        </p:txBody>
      </p:sp>
      <p:sp>
        <p:nvSpPr>
          <p:cNvPr id="1514506" name="Text Box 10"/>
          <p:cNvSpPr txBox="1">
            <a:spLocks noChangeArrowheads="1"/>
          </p:cNvSpPr>
          <p:nvPr/>
        </p:nvSpPr>
        <p:spPr bwMode="auto">
          <a:xfrm>
            <a:off x="2177053" y="6391275"/>
            <a:ext cx="266130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sz="2200" dirty="0">
                <a:solidFill>
                  <a:schemeClr val="tx2"/>
                </a:solidFill>
              </a:rPr>
              <a:t>The queue operation</a:t>
            </a:r>
          </a:p>
        </p:txBody>
      </p:sp>
      <p:pic>
        <p:nvPicPr>
          <p:cNvPr id="1514507"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1463" y="3810000"/>
            <a:ext cx="2468562"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450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3338" y="5076825"/>
            <a:ext cx="344646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65004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Text Box 2"/>
          <p:cNvSpPr txBox="1">
            <a:spLocks noChangeArrowheads="1"/>
          </p:cNvSpPr>
          <p:nvPr/>
        </p:nvSpPr>
        <p:spPr bwMode="auto">
          <a:xfrm>
            <a:off x="2743200" y="259556"/>
            <a:ext cx="564449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400" dirty="0">
                <a:solidFill>
                  <a:schemeClr val="bg1"/>
                </a:solidFill>
                <a:latin typeface="+mj-lt"/>
              </a:rPr>
              <a:t>The </a:t>
            </a:r>
            <a:r>
              <a:rPr lang="en-US" sz="4400" i="1" dirty="0" err="1">
                <a:solidFill>
                  <a:schemeClr val="bg1"/>
                </a:solidFill>
                <a:latin typeface="+mj-lt"/>
              </a:rPr>
              <a:t>enqueue</a:t>
            </a:r>
            <a:r>
              <a:rPr lang="en-US" sz="4400" dirty="0">
                <a:solidFill>
                  <a:schemeClr val="bg1"/>
                </a:solidFill>
                <a:latin typeface="+mj-lt"/>
              </a:rPr>
              <a:t> operation</a:t>
            </a:r>
          </a:p>
        </p:txBody>
      </p:sp>
      <p:sp>
        <p:nvSpPr>
          <p:cNvPr id="1668099" name="Rectangle 3"/>
          <p:cNvSpPr>
            <a:spLocks noChangeArrowheads="1"/>
          </p:cNvSpPr>
          <p:nvPr/>
        </p:nvSpPr>
        <p:spPr bwMode="auto">
          <a:xfrm>
            <a:off x="228600" y="1516559"/>
            <a:ext cx="891540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buFont typeface="Wingdings" pitchFamily="2" charset="2"/>
              <a:buChar char="Ø"/>
            </a:pPr>
            <a:r>
              <a:rPr lang="en-US" sz="2200" b="0" dirty="0">
                <a:solidFill>
                  <a:schemeClr val="tx2"/>
                </a:solidFill>
              </a:rPr>
              <a:t>The </a:t>
            </a:r>
            <a:r>
              <a:rPr lang="en-US" sz="2200" b="0" dirty="0" err="1">
                <a:solidFill>
                  <a:schemeClr val="tx2"/>
                </a:solidFill>
              </a:rPr>
              <a:t>enqueue</a:t>
            </a:r>
            <a:r>
              <a:rPr lang="en-US" sz="2200" b="0" dirty="0">
                <a:solidFill>
                  <a:schemeClr val="tx2"/>
                </a:solidFill>
              </a:rPr>
              <a:t> operation inserts an item at the rear of the queue. The following shows the format.</a:t>
            </a:r>
          </a:p>
        </p:txBody>
      </p:sp>
      <p:sp>
        <p:nvSpPr>
          <p:cNvPr id="1668100" name="Text Box 4"/>
          <p:cNvSpPr txBox="1">
            <a:spLocks noChangeArrowheads="1"/>
          </p:cNvSpPr>
          <p:nvPr/>
        </p:nvSpPr>
        <p:spPr bwMode="auto">
          <a:xfrm>
            <a:off x="2470442" y="6503313"/>
            <a:ext cx="295786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dirty="0">
                <a:solidFill>
                  <a:schemeClr val="tx2"/>
                </a:solidFill>
              </a:rPr>
              <a:t>The </a:t>
            </a:r>
            <a:r>
              <a:rPr lang="en-US" sz="2200" dirty="0" err="1">
                <a:solidFill>
                  <a:schemeClr val="tx2"/>
                </a:solidFill>
              </a:rPr>
              <a:t>enqueue</a:t>
            </a:r>
            <a:r>
              <a:rPr lang="en-US" sz="2200" dirty="0">
                <a:solidFill>
                  <a:schemeClr val="tx2"/>
                </a:solidFill>
              </a:rPr>
              <a:t> operation</a:t>
            </a:r>
          </a:p>
        </p:txBody>
      </p:sp>
      <p:pic>
        <p:nvPicPr>
          <p:cNvPr id="166810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2588" y="4613275"/>
            <a:ext cx="3300412"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810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4275" y="4960938"/>
            <a:ext cx="6664325"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60"/>
          <p:cNvSpPr>
            <a:spLocks noChangeArrowheads="1"/>
          </p:cNvSpPr>
          <p:nvPr/>
        </p:nvSpPr>
        <p:spPr bwMode="auto">
          <a:xfrm>
            <a:off x="1803400" y="2209800"/>
            <a:ext cx="1066800" cy="1981200"/>
          </a:xfrm>
          <a:prstGeom prst="ellipse">
            <a:avLst/>
          </a:prstGeom>
          <a:solidFill>
            <a:schemeClr val="hlink"/>
          </a:solidFill>
          <a:ln w="9525">
            <a:solidFill>
              <a:schemeClr val="tx1"/>
            </a:solidFill>
            <a:round/>
            <a:headEnd/>
            <a:tailEnd/>
          </a:ln>
        </p:spPr>
        <p:txBody>
          <a:bodyPr wrap="none" anchor="ctr"/>
          <a:lstStyle/>
          <a:p>
            <a:endParaRPr lang="en-US"/>
          </a:p>
        </p:txBody>
      </p:sp>
      <p:grpSp>
        <p:nvGrpSpPr>
          <p:cNvPr id="9" name="Group 4"/>
          <p:cNvGrpSpPr>
            <a:grpSpLocks/>
          </p:cNvGrpSpPr>
          <p:nvPr/>
        </p:nvGrpSpPr>
        <p:grpSpPr bwMode="auto">
          <a:xfrm>
            <a:off x="2971800" y="2133600"/>
            <a:ext cx="381000" cy="1295400"/>
            <a:chOff x="2784" y="2448"/>
            <a:chExt cx="240" cy="816"/>
          </a:xfrm>
        </p:grpSpPr>
        <p:grpSp>
          <p:nvGrpSpPr>
            <p:cNvPr id="10" name="Group 5"/>
            <p:cNvGrpSpPr>
              <a:grpSpLocks/>
            </p:cNvGrpSpPr>
            <p:nvPr/>
          </p:nvGrpSpPr>
          <p:grpSpPr bwMode="auto">
            <a:xfrm>
              <a:off x="2832" y="2784"/>
              <a:ext cx="144" cy="240"/>
              <a:chOff x="3312" y="3072"/>
              <a:chExt cx="144" cy="240"/>
            </a:xfrm>
          </p:grpSpPr>
          <p:sp>
            <p:nvSpPr>
              <p:cNvPr id="16" name="Rectangle 6"/>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7" name="Rectangle 7"/>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11" name="Rectangle 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2" name="Oval 9"/>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13" name="Group 10"/>
            <p:cNvGrpSpPr>
              <a:grpSpLocks/>
            </p:cNvGrpSpPr>
            <p:nvPr/>
          </p:nvGrpSpPr>
          <p:grpSpPr bwMode="auto">
            <a:xfrm>
              <a:off x="2832" y="3024"/>
              <a:ext cx="144" cy="240"/>
              <a:chOff x="3312" y="3072"/>
              <a:chExt cx="144" cy="240"/>
            </a:xfrm>
          </p:grpSpPr>
          <p:sp>
            <p:nvSpPr>
              <p:cNvPr id="14" name="Rectangle 1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5" name="Rectangle 1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18" name="Group 13"/>
          <p:cNvGrpSpPr>
            <a:grpSpLocks/>
          </p:cNvGrpSpPr>
          <p:nvPr/>
        </p:nvGrpSpPr>
        <p:grpSpPr bwMode="auto">
          <a:xfrm>
            <a:off x="3632200" y="2133600"/>
            <a:ext cx="381000" cy="1295400"/>
            <a:chOff x="2784" y="2448"/>
            <a:chExt cx="240" cy="816"/>
          </a:xfrm>
        </p:grpSpPr>
        <p:grpSp>
          <p:nvGrpSpPr>
            <p:cNvPr id="19" name="Group 14"/>
            <p:cNvGrpSpPr>
              <a:grpSpLocks/>
            </p:cNvGrpSpPr>
            <p:nvPr/>
          </p:nvGrpSpPr>
          <p:grpSpPr bwMode="auto">
            <a:xfrm>
              <a:off x="2832" y="2784"/>
              <a:ext cx="144" cy="240"/>
              <a:chOff x="3312" y="3072"/>
              <a:chExt cx="144" cy="240"/>
            </a:xfrm>
          </p:grpSpPr>
          <p:sp>
            <p:nvSpPr>
              <p:cNvPr id="25" name="Rectangle 1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6" name="Rectangle 1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20" name="Rectangle 17"/>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1" name="Oval 18"/>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22" name="Group 19"/>
            <p:cNvGrpSpPr>
              <a:grpSpLocks/>
            </p:cNvGrpSpPr>
            <p:nvPr/>
          </p:nvGrpSpPr>
          <p:grpSpPr bwMode="auto">
            <a:xfrm>
              <a:off x="2832" y="3024"/>
              <a:ext cx="144" cy="240"/>
              <a:chOff x="3312" y="3072"/>
              <a:chExt cx="144" cy="240"/>
            </a:xfrm>
          </p:grpSpPr>
          <p:sp>
            <p:nvSpPr>
              <p:cNvPr id="23" name="Rectangle 2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4" name="Rectangle 2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27" name="Group 22"/>
          <p:cNvGrpSpPr>
            <a:grpSpLocks/>
          </p:cNvGrpSpPr>
          <p:nvPr/>
        </p:nvGrpSpPr>
        <p:grpSpPr bwMode="auto">
          <a:xfrm>
            <a:off x="4292600" y="2133600"/>
            <a:ext cx="381000" cy="1295400"/>
            <a:chOff x="2784" y="2448"/>
            <a:chExt cx="240" cy="816"/>
          </a:xfrm>
        </p:grpSpPr>
        <p:grpSp>
          <p:nvGrpSpPr>
            <p:cNvPr id="28" name="Group 23"/>
            <p:cNvGrpSpPr>
              <a:grpSpLocks/>
            </p:cNvGrpSpPr>
            <p:nvPr/>
          </p:nvGrpSpPr>
          <p:grpSpPr bwMode="auto">
            <a:xfrm>
              <a:off x="2832" y="2784"/>
              <a:ext cx="144" cy="240"/>
              <a:chOff x="3312" y="3072"/>
              <a:chExt cx="144" cy="240"/>
            </a:xfrm>
          </p:grpSpPr>
          <p:sp>
            <p:nvSpPr>
              <p:cNvPr id="34" name="Rectangle 2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5" name="Rectangle 2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29" name="Rectangle 2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0" name="Oval 2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31" name="Group 28"/>
            <p:cNvGrpSpPr>
              <a:grpSpLocks/>
            </p:cNvGrpSpPr>
            <p:nvPr/>
          </p:nvGrpSpPr>
          <p:grpSpPr bwMode="auto">
            <a:xfrm>
              <a:off x="2832" y="3024"/>
              <a:ext cx="144" cy="240"/>
              <a:chOff x="3312" y="3072"/>
              <a:chExt cx="144" cy="240"/>
            </a:xfrm>
          </p:grpSpPr>
          <p:sp>
            <p:nvSpPr>
              <p:cNvPr id="32" name="Rectangle 2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3" name="Rectangle 3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36" name="Group 31"/>
          <p:cNvGrpSpPr>
            <a:grpSpLocks/>
          </p:cNvGrpSpPr>
          <p:nvPr/>
        </p:nvGrpSpPr>
        <p:grpSpPr bwMode="auto">
          <a:xfrm>
            <a:off x="4953000" y="2133600"/>
            <a:ext cx="381000" cy="1295400"/>
            <a:chOff x="2784" y="2448"/>
            <a:chExt cx="240" cy="816"/>
          </a:xfrm>
        </p:grpSpPr>
        <p:grpSp>
          <p:nvGrpSpPr>
            <p:cNvPr id="37" name="Group 32"/>
            <p:cNvGrpSpPr>
              <a:grpSpLocks/>
            </p:cNvGrpSpPr>
            <p:nvPr/>
          </p:nvGrpSpPr>
          <p:grpSpPr bwMode="auto">
            <a:xfrm>
              <a:off x="2832" y="2784"/>
              <a:ext cx="144" cy="240"/>
              <a:chOff x="3312" y="3072"/>
              <a:chExt cx="144" cy="240"/>
            </a:xfrm>
          </p:grpSpPr>
          <p:sp>
            <p:nvSpPr>
              <p:cNvPr id="43" name="Rectangle 3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4" name="Rectangle 3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8" name="Rectangle 3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9" name="Oval 3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40" name="Group 37"/>
            <p:cNvGrpSpPr>
              <a:grpSpLocks/>
            </p:cNvGrpSpPr>
            <p:nvPr/>
          </p:nvGrpSpPr>
          <p:grpSpPr bwMode="auto">
            <a:xfrm>
              <a:off x="2832" y="3024"/>
              <a:ext cx="144" cy="240"/>
              <a:chOff x="3312" y="3072"/>
              <a:chExt cx="144" cy="240"/>
            </a:xfrm>
          </p:grpSpPr>
          <p:sp>
            <p:nvSpPr>
              <p:cNvPr id="41" name="Rectangle 3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2" name="Rectangle 3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45" name="Group 40"/>
          <p:cNvGrpSpPr>
            <a:grpSpLocks/>
          </p:cNvGrpSpPr>
          <p:nvPr/>
        </p:nvGrpSpPr>
        <p:grpSpPr bwMode="auto">
          <a:xfrm>
            <a:off x="8128000" y="2133600"/>
            <a:ext cx="457200" cy="1295400"/>
            <a:chOff x="5136" y="2304"/>
            <a:chExt cx="288" cy="816"/>
          </a:xfrm>
        </p:grpSpPr>
        <p:grpSp>
          <p:nvGrpSpPr>
            <p:cNvPr id="46" name="Group 41"/>
            <p:cNvGrpSpPr>
              <a:grpSpLocks/>
            </p:cNvGrpSpPr>
            <p:nvPr/>
          </p:nvGrpSpPr>
          <p:grpSpPr bwMode="auto">
            <a:xfrm>
              <a:off x="5160" y="2304"/>
              <a:ext cx="240" cy="816"/>
              <a:chOff x="2784" y="2448"/>
              <a:chExt cx="240" cy="816"/>
            </a:xfrm>
          </p:grpSpPr>
          <p:grpSp>
            <p:nvGrpSpPr>
              <p:cNvPr id="48" name="Group 42"/>
              <p:cNvGrpSpPr>
                <a:grpSpLocks/>
              </p:cNvGrpSpPr>
              <p:nvPr/>
            </p:nvGrpSpPr>
            <p:grpSpPr bwMode="auto">
              <a:xfrm>
                <a:off x="2832" y="2784"/>
                <a:ext cx="144" cy="240"/>
                <a:chOff x="3312" y="3072"/>
                <a:chExt cx="144" cy="240"/>
              </a:xfrm>
            </p:grpSpPr>
            <p:sp>
              <p:nvSpPr>
                <p:cNvPr id="54" name="Rectangle 43"/>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5" name="Rectangle 44"/>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49" name="Rectangle 45"/>
              <p:cNvSpPr>
                <a:spLocks noChangeArrowheads="1"/>
              </p:cNvSpPr>
              <p:nvPr/>
            </p:nvSpPr>
            <p:spPr bwMode="auto">
              <a:xfrm>
                <a:off x="2880" y="2688"/>
                <a:ext cx="48"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 name="Oval 46"/>
              <p:cNvSpPr>
                <a:spLocks noChangeArrowheads="1"/>
              </p:cNvSpPr>
              <p:nvPr/>
            </p:nvSpPr>
            <p:spPr bwMode="auto">
              <a:xfrm>
                <a:off x="2784" y="2448"/>
                <a:ext cx="240" cy="288"/>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51" name="Group 47"/>
              <p:cNvGrpSpPr>
                <a:grpSpLocks/>
              </p:cNvGrpSpPr>
              <p:nvPr/>
            </p:nvGrpSpPr>
            <p:grpSpPr bwMode="auto">
              <a:xfrm>
                <a:off x="2832" y="3024"/>
                <a:ext cx="144" cy="240"/>
                <a:chOff x="3312" y="3072"/>
                <a:chExt cx="144" cy="240"/>
              </a:xfrm>
            </p:grpSpPr>
            <p:sp>
              <p:nvSpPr>
                <p:cNvPr id="52" name="Rectangle 48"/>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3" name="Rectangle 49"/>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sp>
          <p:nvSpPr>
            <p:cNvPr id="47" name="Rectangle 50"/>
            <p:cNvSpPr>
              <a:spLocks noChangeArrowheads="1"/>
            </p:cNvSpPr>
            <p:nvPr/>
          </p:nvSpPr>
          <p:spPr bwMode="auto">
            <a:xfrm>
              <a:off x="5136"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p>
              <a:pPr defTabSz="457200">
                <a:lnSpc>
                  <a:spcPct val="95000"/>
                </a:lnSpc>
                <a:spcBef>
                  <a:spcPts val="700"/>
                </a:spcBef>
                <a:buClr>
                  <a:srgbClr val="00CECE"/>
                </a:buClr>
                <a:buSzPct val="75000"/>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200" b="1" i="1">
                  <a:solidFill>
                    <a:schemeClr val="tx1"/>
                  </a:solidFill>
                </a:rPr>
                <a:t>$</a:t>
              </a:r>
              <a:r>
                <a:rPr lang="en-GB" sz="1200" b="1" i="1">
                  <a:solidFill>
                    <a:srgbClr val="00FF00"/>
                  </a:solidFill>
                </a:rPr>
                <a:t> </a:t>
              </a:r>
              <a:r>
                <a:rPr lang="en-GB" sz="1200" b="1" i="1">
                  <a:solidFill>
                    <a:schemeClr val="tx1"/>
                  </a:solidFill>
                </a:rPr>
                <a:t> $ </a:t>
              </a:r>
            </a:p>
          </p:txBody>
        </p:sp>
      </p:grpSp>
      <p:grpSp>
        <p:nvGrpSpPr>
          <p:cNvPr id="56" name="Group 51"/>
          <p:cNvGrpSpPr>
            <a:grpSpLocks/>
          </p:cNvGrpSpPr>
          <p:nvPr/>
        </p:nvGrpSpPr>
        <p:grpSpPr bwMode="auto">
          <a:xfrm>
            <a:off x="2146300" y="2362200"/>
            <a:ext cx="381000" cy="1295400"/>
            <a:chOff x="2784" y="2448"/>
            <a:chExt cx="240" cy="816"/>
          </a:xfrm>
        </p:grpSpPr>
        <p:grpSp>
          <p:nvGrpSpPr>
            <p:cNvPr id="57" name="Group 52"/>
            <p:cNvGrpSpPr>
              <a:grpSpLocks/>
            </p:cNvGrpSpPr>
            <p:nvPr/>
          </p:nvGrpSpPr>
          <p:grpSpPr bwMode="auto">
            <a:xfrm>
              <a:off x="2832" y="2784"/>
              <a:ext cx="144" cy="240"/>
              <a:chOff x="3312" y="3072"/>
              <a:chExt cx="144" cy="240"/>
            </a:xfrm>
          </p:grpSpPr>
          <p:sp>
            <p:nvSpPr>
              <p:cNvPr id="63" name="Rectangle 5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64" name="Rectangle 5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58" name="Rectangle 5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9" name="Oval 5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60" name="Group 57"/>
            <p:cNvGrpSpPr>
              <a:grpSpLocks/>
            </p:cNvGrpSpPr>
            <p:nvPr/>
          </p:nvGrpSpPr>
          <p:grpSpPr bwMode="auto">
            <a:xfrm>
              <a:off x="2832" y="3024"/>
              <a:ext cx="144" cy="240"/>
              <a:chOff x="3312" y="3072"/>
              <a:chExt cx="144" cy="240"/>
            </a:xfrm>
          </p:grpSpPr>
          <p:sp>
            <p:nvSpPr>
              <p:cNvPr id="61" name="Rectangle 5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62" name="Rectangle 5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sp>
        <p:nvSpPr>
          <p:cNvPr id="65" name="Line 65"/>
          <p:cNvSpPr>
            <a:spLocks noChangeShapeType="1"/>
          </p:cNvSpPr>
          <p:nvPr/>
        </p:nvSpPr>
        <p:spPr bwMode="auto">
          <a:xfrm flipV="1">
            <a:off x="355600" y="3352800"/>
            <a:ext cx="152400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 name="AutoShape 66"/>
          <p:cNvSpPr>
            <a:spLocks noChangeArrowheads="1"/>
          </p:cNvSpPr>
          <p:nvPr/>
        </p:nvSpPr>
        <p:spPr bwMode="auto">
          <a:xfrm>
            <a:off x="4851400" y="3505200"/>
            <a:ext cx="9556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chemeClr val="folHlink"/>
                </a:solidFill>
              </a:rPr>
              <a:t>Front</a:t>
            </a:r>
          </a:p>
        </p:txBody>
      </p:sp>
      <p:sp>
        <p:nvSpPr>
          <p:cNvPr id="67" name="AutoShape 67"/>
          <p:cNvSpPr>
            <a:spLocks noChangeArrowheads="1"/>
          </p:cNvSpPr>
          <p:nvPr/>
        </p:nvSpPr>
        <p:spPr bwMode="auto">
          <a:xfrm>
            <a:off x="1143000" y="3810000"/>
            <a:ext cx="8540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solidFill>
                  <a:schemeClr val="folHlink"/>
                </a:solidFill>
              </a:rPr>
              <a:t>Rear</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243534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Text Box 2"/>
          <p:cNvSpPr txBox="1">
            <a:spLocks noChangeArrowheads="1"/>
          </p:cNvSpPr>
          <p:nvPr/>
        </p:nvSpPr>
        <p:spPr bwMode="auto">
          <a:xfrm>
            <a:off x="3352800" y="381000"/>
            <a:ext cx="565250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400" dirty="0">
                <a:solidFill>
                  <a:schemeClr val="bg1"/>
                </a:solidFill>
                <a:latin typeface="+mj-lt"/>
              </a:rPr>
              <a:t>The </a:t>
            </a:r>
            <a:r>
              <a:rPr lang="en-US" sz="4400" i="1" dirty="0" err="1">
                <a:solidFill>
                  <a:schemeClr val="bg1"/>
                </a:solidFill>
                <a:latin typeface="+mj-lt"/>
              </a:rPr>
              <a:t>dequeue</a:t>
            </a:r>
            <a:r>
              <a:rPr lang="en-US" sz="4400" dirty="0">
                <a:solidFill>
                  <a:schemeClr val="bg1"/>
                </a:solidFill>
                <a:latin typeface="+mj-lt"/>
              </a:rPr>
              <a:t> operation</a:t>
            </a:r>
          </a:p>
        </p:txBody>
      </p:sp>
      <p:sp>
        <p:nvSpPr>
          <p:cNvPr id="1670147" name="Rectangle 3"/>
          <p:cNvSpPr>
            <a:spLocks noChangeArrowheads="1"/>
          </p:cNvSpPr>
          <p:nvPr/>
        </p:nvSpPr>
        <p:spPr bwMode="auto">
          <a:xfrm>
            <a:off x="76200" y="1592759"/>
            <a:ext cx="891540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buFont typeface="Wingdings" pitchFamily="2" charset="2"/>
              <a:buChar char="Ø"/>
            </a:pPr>
            <a:r>
              <a:rPr lang="en-US" sz="2200" b="0" dirty="0">
                <a:solidFill>
                  <a:schemeClr val="tx2"/>
                </a:solidFill>
              </a:rPr>
              <a:t>The </a:t>
            </a:r>
            <a:r>
              <a:rPr lang="en-US" sz="2200" b="0" dirty="0" err="1">
                <a:solidFill>
                  <a:schemeClr val="tx2"/>
                </a:solidFill>
              </a:rPr>
              <a:t>dequeue</a:t>
            </a:r>
            <a:r>
              <a:rPr lang="en-US" sz="2200" b="0" dirty="0">
                <a:solidFill>
                  <a:schemeClr val="tx2"/>
                </a:solidFill>
              </a:rPr>
              <a:t> operation deletes the item at the front of the queue. The following shows the format.</a:t>
            </a:r>
          </a:p>
        </p:txBody>
      </p:sp>
      <p:sp>
        <p:nvSpPr>
          <p:cNvPr id="1670148" name="Text Box 4"/>
          <p:cNvSpPr txBox="1">
            <a:spLocks noChangeArrowheads="1"/>
          </p:cNvSpPr>
          <p:nvPr/>
        </p:nvSpPr>
        <p:spPr bwMode="auto">
          <a:xfrm>
            <a:off x="2205933" y="6503313"/>
            <a:ext cx="296106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sz="2200" dirty="0">
                <a:solidFill>
                  <a:schemeClr val="tx2"/>
                </a:solidFill>
              </a:rPr>
              <a:t>The </a:t>
            </a:r>
            <a:r>
              <a:rPr lang="en-US" sz="2200" dirty="0" err="1">
                <a:solidFill>
                  <a:schemeClr val="tx2"/>
                </a:solidFill>
              </a:rPr>
              <a:t>dequeue</a:t>
            </a:r>
            <a:r>
              <a:rPr lang="en-US" sz="2200" dirty="0">
                <a:solidFill>
                  <a:schemeClr val="tx2"/>
                </a:solidFill>
              </a:rPr>
              <a:t> operation</a:t>
            </a:r>
          </a:p>
        </p:txBody>
      </p:sp>
      <p:pic>
        <p:nvPicPr>
          <p:cNvPr id="167015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2583" y="4427538"/>
            <a:ext cx="3217862"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015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1866" y="4876800"/>
            <a:ext cx="6599237"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3"/>
          <p:cNvSpPr>
            <a:spLocks noChangeArrowheads="1"/>
          </p:cNvSpPr>
          <p:nvPr/>
        </p:nvSpPr>
        <p:spPr bwMode="auto">
          <a:xfrm>
            <a:off x="4648200" y="2133600"/>
            <a:ext cx="1066800" cy="1981200"/>
          </a:xfrm>
          <a:prstGeom prst="ellipse">
            <a:avLst/>
          </a:prstGeom>
          <a:solidFill>
            <a:schemeClr val="hlink"/>
          </a:solidFill>
          <a:ln w="9525">
            <a:solidFill>
              <a:schemeClr val="tx1"/>
            </a:solidFill>
            <a:round/>
            <a:headEnd/>
            <a:tailEnd/>
          </a:ln>
        </p:spPr>
        <p:txBody>
          <a:bodyPr wrap="none" anchor="ctr"/>
          <a:lstStyle/>
          <a:p>
            <a:endParaRPr lang="en-US"/>
          </a:p>
        </p:txBody>
      </p:sp>
      <p:grpSp>
        <p:nvGrpSpPr>
          <p:cNvPr id="8" name="Group 5"/>
          <p:cNvGrpSpPr>
            <a:grpSpLocks/>
          </p:cNvGrpSpPr>
          <p:nvPr/>
        </p:nvGrpSpPr>
        <p:grpSpPr bwMode="auto">
          <a:xfrm>
            <a:off x="2921000" y="2438400"/>
            <a:ext cx="381000" cy="1295400"/>
            <a:chOff x="2784" y="2448"/>
            <a:chExt cx="240" cy="816"/>
          </a:xfrm>
        </p:grpSpPr>
        <p:grpSp>
          <p:nvGrpSpPr>
            <p:cNvPr id="9" name="Group 6"/>
            <p:cNvGrpSpPr>
              <a:grpSpLocks/>
            </p:cNvGrpSpPr>
            <p:nvPr/>
          </p:nvGrpSpPr>
          <p:grpSpPr bwMode="auto">
            <a:xfrm>
              <a:off x="2832" y="2784"/>
              <a:ext cx="144" cy="240"/>
              <a:chOff x="3312" y="3072"/>
              <a:chExt cx="144" cy="240"/>
            </a:xfrm>
          </p:grpSpPr>
          <p:sp>
            <p:nvSpPr>
              <p:cNvPr id="15" name="Rectangle 7"/>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6" name="Rectangle 8"/>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10" name="Rectangle 9"/>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1" name="Oval 10"/>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12" name="Group 11"/>
            <p:cNvGrpSpPr>
              <a:grpSpLocks/>
            </p:cNvGrpSpPr>
            <p:nvPr/>
          </p:nvGrpSpPr>
          <p:grpSpPr bwMode="auto">
            <a:xfrm>
              <a:off x="2832" y="3024"/>
              <a:ext cx="144" cy="240"/>
              <a:chOff x="3312" y="3072"/>
              <a:chExt cx="144" cy="240"/>
            </a:xfrm>
          </p:grpSpPr>
          <p:sp>
            <p:nvSpPr>
              <p:cNvPr id="13" name="Rectangle 12"/>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17" name="Group 14"/>
          <p:cNvGrpSpPr>
            <a:grpSpLocks/>
          </p:cNvGrpSpPr>
          <p:nvPr/>
        </p:nvGrpSpPr>
        <p:grpSpPr bwMode="auto">
          <a:xfrm>
            <a:off x="3581400" y="2438400"/>
            <a:ext cx="381000" cy="1295400"/>
            <a:chOff x="2784" y="2448"/>
            <a:chExt cx="240" cy="816"/>
          </a:xfrm>
        </p:grpSpPr>
        <p:grpSp>
          <p:nvGrpSpPr>
            <p:cNvPr id="18" name="Group 15"/>
            <p:cNvGrpSpPr>
              <a:grpSpLocks/>
            </p:cNvGrpSpPr>
            <p:nvPr/>
          </p:nvGrpSpPr>
          <p:grpSpPr bwMode="auto">
            <a:xfrm>
              <a:off x="2832" y="2784"/>
              <a:ext cx="144" cy="240"/>
              <a:chOff x="3312" y="3072"/>
              <a:chExt cx="144" cy="240"/>
            </a:xfrm>
          </p:grpSpPr>
          <p:sp>
            <p:nvSpPr>
              <p:cNvPr id="24" name="Rectangle 16"/>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5" name="Rectangle 17"/>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19" name="Rectangle 1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0" name="Oval 19"/>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21" name="Group 20"/>
            <p:cNvGrpSpPr>
              <a:grpSpLocks/>
            </p:cNvGrpSpPr>
            <p:nvPr/>
          </p:nvGrpSpPr>
          <p:grpSpPr bwMode="auto">
            <a:xfrm>
              <a:off x="2832" y="3024"/>
              <a:ext cx="144" cy="240"/>
              <a:chOff x="3312" y="3072"/>
              <a:chExt cx="144" cy="240"/>
            </a:xfrm>
          </p:grpSpPr>
          <p:sp>
            <p:nvSpPr>
              <p:cNvPr id="22" name="Rectangle 2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26" name="Group 23"/>
          <p:cNvGrpSpPr>
            <a:grpSpLocks/>
          </p:cNvGrpSpPr>
          <p:nvPr/>
        </p:nvGrpSpPr>
        <p:grpSpPr bwMode="auto">
          <a:xfrm>
            <a:off x="4241800" y="2438400"/>
            <a:ext cx="381000" cy="1295400"/>
            <a:chOff x="2784" y="2448"/>
            <a:chExt cx="240" cy="816"/>
          </a:xfrm>
        </p:grpSpPr>
        <p:grpSp>
          <p:nvGrpSpPr>
            <p:cNvPr id="27" name="Group 24"/>
            <p:cNvGrpSpPr>
              <a:grpSpLocks/>
            </p:cNvGrpSpPr>
            <p:nvPr/>
          </p:nvGrpSpPr>
          <p:grpSpPr bwMode="auto">
            <a:xfrm>
              <a:off x="2832" y="2784"/>
              <a:ext cx="144" cy="240"/>
              <a:chOff x="3312" y="3072"/>
              <a:chExt cx="144" cy="240"/>
            </a:xfrm>
          </p:grpSpPr>
          <p:sp>
            <p:nvSpPr>
              <p:cNvPr id="33" name="Rectangle 2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4" name="Rectangle 2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28" name="Rectangle 27"/>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9" name="Oval 28"/>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30" name="Group 29"/>
            <p:cNvGrpSpPr>
              <a:grpSpLocks/>
            </p:cNvGrpSpPr>
            <p:nvPr/>
          </p:nvGrpSpPr>
          <p:grpSpPr bwMode="auto">
            <a:xfrm>
              <a:off x="2832" y="3024"/>
              <a:ext cx="144" cy="240"/>
              <a:chOff x="3312" y="3072"/>
              <a:chExt cx="144" cy="240"/>
            </a:xfrm>
          </p:grpSpPr>
          <p:sp>
            <p:nvSpPr>
              <p:cNvPr id="31" name="Rectangle 3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2" name="Rectangle 3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35" name="Group 32"/>
          <p:cNvGrpSpPr>
            <a:grpSpLocks/>
          </p:cNvGrpSpPr>
          <p:nvPr/>
        </p:nvGrpSpPr>
        <p:grpSpPr bwMode="auto">
          <a:xfrm>
            <a:off x="4902200" y="2438400"/>
            <a:ext cx="381000" cy="1295400"/>
            <a:chOff x="2784" y="2448"/>
            <a:chExt cx="240" cy="816"/>
          </a:xfrm>
        </p:grpSpPr>
        <p:grpSp>
          <p:nvGrpSpPr>
            <p:cNvPr id="36" name="Group 33"/>
            <p:cNvGrpSpPr>
              <a:grpSpLocks/>
            </p:cNvGrpSpPr>
            <p:nvPr/>
          </p:nvGrpSpPr>
          <p:grpSpPr bwMode="auto">
            <a:xfrm>
              <a:off x="2832" y="2784"/>
              <a:ext cx="144" cy="240"/>
              <a:chOff x="3312" y="3072"/>
              <a:chExt cx="144" cy="240"/>
            </a:xfrm>
          </p:grpSpPr>
          <p:sp>
            <p:nvSpPr>
              <p:cNvPr id="42" name="Rectangle 3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3" name="Rectangle 3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7" name="Rectangle 3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8" name="Oval 3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39" name="Group 38"/>
            <p:cNvGrpSpPr>
              <a:grpSpLocks/>
            </p:cNvGrpSpPr>
            <p:nvPr/>
          </p:nvGrpSpPr>
          <p:grpSpPr bwMode="auto">
            <a:xfrm>
              <a:off x="2832" y="3024"/>
              <a:ext cx="144" cy="240"/>
              <a:chOff x="3312" y="3072"/>
              <a:chExt cx="144" cy="240"/>
            </a:xfrm>
          </p:grpSpPr>
          <p:sp>
            <p:nvSpPr>
              <p:cNvPr id="40" name="Rectangle 3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44" name="Group 41"/>
          <p:cNvGrpSpPr>
            <a:grpSpLocks/>
          </p:cNvGrpSpPr>
          <p:nvPr/>
        </p:nvGrpSpPr>
        <p:grpSpPr bwMode="auto">
          <a:xfrm>
            <a:off x="8077200" y="2133600"/>
            <a:ext cx="457200" cy="1295400"/>
            <a:chOff x="5136" y="2304"/>
            <a:chExt cx="288" cy="816"/>
          </a:xfrm>
        </p:grpSpPr>
        <p:grpSp>
          <p:nvGrpSpPr>
            <p:cNvPr id="45" name="Group 42"/>
            <p:cNvGrpSpPr>
              <a:grpSpLocks/>
            </p:cNvGrpSpPr>
            <p:nvPr/>
          </p:nvGrpSpPr>
          <p:grpSpPr bwMode="auto">
            <a:xfrm>
              <a:off x="5160" y="2304"/>
              <a:ext cx="240" cy="816"/>
              <a:chOff x="2784" y="2448"/>
              <a:chExt cx="240" cy="816"/>
            </a:xfrm>
          </p:grpSpPr>
          <p:grpSp>
            <p:nvGrpSpPr>
              <p:cNvPr id="47" name="Group 43"/>
              <p:cNvGrpSpPr>
                <a:grpSpLocks/>
              </p:cNvGrpSpPr>
              <p:nvPr/>
            </p:nvGrpSpPr>
            <p:grpSpPr bwMode="auto">
              <a:xfrm>
                <a:off x="2832" y="2784"/>
                <a:ext cx="144" cy="240"/>
                <a:chOff x="3312" y="3072"/>
                <a:chExt cx="144" cy="240"/>
              </a:xfrm>
            </p:grpSpPr>
            <p:sp>
              <p:nvSpPr>
                <p:cNvPr id="53" name="Rectangle 44"/>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 name="Rectangle 45"/>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48" name="Rectangle 46"/>
              <p:cNvSpPr>
                <a:spLocks noChangeArrowheads="1"/>
              </p:cNvSpPr>
              <p:nvPr/>
            </p:nvSpPr>
            <p:spPr bwMode="auto">
              <a:xfrm>
                <a:off x="2880" y="2688"/>
                <a:ext cx="48"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 name="Oval 47"/>
              <p:cNvSpPr>
                <a:spLocks noChangeArrowheads="1"/>
              </p:cNvSpPr>
              <p:nvPr/>
            </p:nvSpPr>
            <p:spPr bwMode="auto">
              <a:xfrm>
                <a:off x="2784" y="2448"/>
                <a:ext cx="240" cy="288"/>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50" name="Group 48"/>
              <p:cNvGrpSpPr>
                <a:grpSpLocks/>
              </p:cNvGrpSpPr>
              <p:nvPr/>
            </p:nvGrpSpPr>
            <p:grpSpPr bwMode="auto">
              <a:xfrm>
                <a:off x="2832" y="3024"/>
                <a:ext cx="144" cy="240"/>
                <a:chOff x="3312" y="3072"/>
                <a:chExt cx="144" cy="240"/>
              </a:xfrm>
            </p:grpSpPr>
            <p:sp>
              <p:nvSpPr>
                <p:cNvPr id="51" name="Rectangle 49"/>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2" name="Rectangle 50"/>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sp>
          <p:nvSpPr>
            <p:cNvPr id="46" name="Rectangle 51"/>
            <p:cNvSpPr>
              <a:spLocks noChangeArrowheads="1"/>
            </p:cNvSpPr>
            <p:nvPr/>
          </p:nvSpPr>
          <p:spPr bwMode="auto">
            <a:xfrm>
              <a:off x="5136"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p>
              <a:pPr defTabSz="457200">
                <a:lnSpc>
                  <a:spcPct val="95000"/>
                </a:lnSpc>
                <a:spcBef>
                  <a:spcPts val="700"/>
                </a:spcBef>
                <a:buClr>
                  <a:srgbClr val="00CECE"/>
                </a:buClr>
                <a:buSzPct val="75000"/>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200" b="1" i="1">
                  <a:solidFill>
                    <a:schemeClr val="tx1"/>
                  </a:solidFill>
                </a:rPr>
                <a:t>$</a:t>
              </a:r>
              <a:r>
                <a:rPr lang="en-GB" sz="1200" b="1" i="1">
                  <a:solidFill>
                    <a:srgbClr val="00FF00"/>
                  </a:solidFill>
                </a:rPr>
                <a:t> </a:t>
              </a:r>
              <a:r>
                <a:rPr lang="en-GB" sz="1200" b="1" i="1">
                  <a:solidFill>
                    <a:schemeClr val="tx1"/>
                  </a:solidFill>
                </a:rPr>
                <a:t> $ </a:t>
              </a:r>
            </a:p>
          </p:txBody>
        </p:sp>
      </p:grpSp>
      <p:grpSp>
        <p:nvGrpSpPr>
          <p:cNvPr id="55" name="Group 52"/>
          <p:cNvGrpSpPr>
            <a:grpSpLocks/>
          </p:cNvGrpSpPr>
          <p:nvPr/>
        </p:nvGrpSpPr>
        <p:grpSpPr bwMode="auto">
          <a:xfrm>
            <a:off x="2286000" y="2438400"/>
            <a:ext cx="381000" cy="1295400"/>
            <a:chOff x="2784" y="2448"/>
            <a:chExt cx="240" cy="816"/>
          </a:xfrm>
        </p:grpSpPr>
        <p:grpSp>
          <p:nvGrpSpPr>
            <p:cNvPr id="56" name="Group 53"/>
            <p:cNvGrpSpPr>
              <a:grpSpLocks/>
            </p:cNvGrpSpPr>
            <p:nvPr/>
          </p:nvGrpSpPr>
          <p:grpSpPr bwMode="auto">
            <a:xfrm>
              <a:off x="2832" y="2784"/>
              <a:ext cx="144" cy="240"/>
              <a:chOff x="3312" y="3072"/>
              <a:chExt cx="144" cy="240"/>
            </a:xfrm>
          </p:grpSpPr>
          <p:sp>
            <p:nvSpPr>
              <p:cNvPr id="62" name="Rectangle 5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63" name="Rectangle 5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57" name="Rectangle 5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8" name="Oval 5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59" name="Group 58"/>
            <p:cNvGrpSpPr>
              <a:grpSpLocks/>
            </p:cNvGrpSpPr>
            <p:nvPr/>
          </p:nvGrpSpPr>
          <p:grpSpPr bwMode="auto">
            <a:xfrm>
              <a:off x="2832" y="3024"/>
              <a:ext cx="144" cy="240"/>
              <a:chOff x="3312" y="3072"/>
              <a:chExt cx="144" cy="240"/>
            </a:xfrm>
          </p:grpSpPr>
          <p:sp>
            <p:nvSpPr>
              <p:cNvPr id="60" name="Rectangle 5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61" name="Rectangle 6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sp>
        <p:nvSpPr>
          <p:cNvPr id="64" name="AutoShape 61"/>
          <p:cNvSpPr>
            <a:spLocks noChangeArrowheads="1"/>
          </p:cNvSpPr>
          <p:nvPr/>
        </p:nvSpPr>
        <p:spPr bwMode="auto">
          <a:xfrm>
            <a:off x="5562600" y="3352800"/>
            <a:ext cx="9556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chemeClr val="folHlink"/>
                </a:solidFill>
              </a:rPr>
              <a:t>Front</a:t>
            </a:r>
          </a:p>
        </p:txBody>
      </p:sp>
      <p:sp>
        <p:nvSpPr>
          <p:cNvPr id="65" name="AutoShape 62"/>
          <p:cNvSpPr>
            <a:spLocks noChangeArrowheads="1"/>
          </p:cNvSpPr>
          <p:nvPr/>
        </p:nvSpPr>
        <p:spPr bwMode="auto">
          <a:xfrm>
            <a:off x="2133600" y="3810000"/>
            <a:ext cx="854075" cy="498475"/>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chemeClr val="folHlink"/>
                </a:solidFill>
              </a:rPr>
              <a:t>Rear</a:t>
            </a:r>
          </a:p>
        </p:txBody>
      </p:sp>
      <p:sp>
        <p:nvSpPr>
          <p:cNvPr id="66" name="Line 64"/>
          <p:cNvSpPr>
            <a:spLocks noChangeShapeType="1"/>
          </p:cNvSpPr>
          <p:nvPr/>
        </p:nvSpPr>
        <p:spPr bwMode="auto">
          <a:xfrm flipV="1">
            <a:off x="5486400" y="2438400"/>
            <a:ext cx="152400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724637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1736</TotalTime>
  <Words>2072</Words>
  <Application>Microsoft Office PowerPoint</Application>
  <PresentationFormat>On-screen Show (4:3)</PresentationFormat>
  <Paragraphs>511</Paragraphs>
  <Slides>50</Slides>
  <Notes>43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Waveform</vt:lpstr>
      <vt:lpstr>Document</vt:lpstr>
      <vt:lpstr>Queues  Lecture 5 </vt:lpstr>
      <vt:lpstr>Queues</vt:lpstr>
      <vt:lpstr>Queues( First-In-First-Out (FIFO) list)</vt:lpstr>
      <vt:lpstr>PowerPoint Presentation</vt:lpstr>
      <vt:lpstr>Applications of Queues</vt:lpstr>
      <vt:lpstr>Main Queue Operations</vt:lpstr>
      <vt:lpstr>PowerPoint Presentation</vt:lpstr>
      <vt:lpstr>PowerPoint Presentation</vt:lpstr>
      <vt:lpstr>PowerPoint Presentation</vt:lpstr>
      <vt:lpstr>PowerPoint Presentation</vt:lpstr>
      <vt:lpstr>PowerPoint Presentation</vt:lpstr>
      <vt:lpstr>Implementing a Queue</vt:lpstr>
      <vt:lpstr>Implementing a Queue</vt:lpstr>
      <vt:lpstr>Implementing a Queue</vt:lpstr>
      <vt:lpstr>PowerPoint Presentation</vt:lpstr>
      <vt:lpstr>Implementation  Array-based Queue</vt:lpstr>
      <vt:lpstr>Array implementation of queues</vt:lpstr>
      <vt:lpstr>Array implementation of queues</vt:lpstr>
      <vt:lpstr>Circular arrays</vt:lpstr>
      <vt:lpstr>INSERTING AN ELEMENT INTO THE QUEUE</vt:lpstr>
      <vt:lpstr>PROGRAM TO INSERT AN ELEMENT INTO THE QUEUE</vt:lpstr>
      <vt:lpstr>ALGORITHM TO DELETE AN ELEMENT FROM QUEUE</vt:lpstr>
      <vt:lpstr>PROGRAM TO DELETE AN ELEMENT FROM QUEUE</vt:lpstr>
      <vt:lpstr>PROGRAM TO DISPLAY ALL QUEUE ELEMENTS</vt:lpstr>
      <vt:lpstr>Linked-list implementation of queues</vt:lpstr>
      <vt:lpstr>SLL implementation of queues</vt:lpstr>
      <vt:lpstr>PowerPoint Presentation</vt:lpstr>
      <vt:lpstr>PowerPoint Presentation</vt:lpstr>
      <vt:lpstr>PowerPoint Presentation</vt:lpstr>
      <vt:lpstr>PowerPoint Presentation</vt:lpstr>
      <vt:lpstr>Queue Algorithms - Create Queue</vt:lpstr>
      <vt:lpstr>PowerPoint Presentation</vt:lpstr>
      <vt:lpstr>Enqueueing a node</vt:lpstr>
      <vt:lpstr>ALGORITHM FOR ENQUEUING AN ELEMENT TO A QUEUE</vt:lpstr>
      <vt:lpstr>PROGRAM FOR ENQUEUING AN ELEMENT TO A QUEUE</vt:lpstr>
      <vt:lpstr>PowerPoint Presentation</vt:lpstr>
      <vt:lpstr>PowerPoint Presentation</vt:lpstr>
      <vt:lpstr>Dequeueing a node</vt:lpstr>
      <vt:lpstr>ALGORITHM FOR DEQUEUING AN ELEMENT FROM A QUEUE</vt:lpstr>
      <vt:lpstr>OTHER QUEUES</vt:lpstr>
      <vt:lpstr>CIRCULAR QUEUE</vt:lpstr>
      <vt:lpstr>CIRCULAR QUEUE</vt:lpstr>
      <vt:lpstr>CIRCULAR QUEUE</vt:lpstr>
      <vt:lpstr>CIRCULAR QUEUE</vt:lpstr>
      <vt:lpstr>Algorithm to Insert an element to circular Queue</vt:lpstr>
      <vt:lpstr>PowerPoint Presentation</vt:lpstr>
      <vt:lpstr>Algorithm to Delete an element from a circular queue</vt:lpstr>
      <vt:lpstr>Program to Delete an element from a circular queue</vt:lpstr>
      <vt:lpstr>Queue implementation details</vt:lpstr>
      <vt:lpstr>Sources used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Husnain</cp:lastModifiedBy>
  <cp:revision>524</cp:revision>
  <dcterms:created xsi:type="dcterms:W3CDTF">2006-08-16T00:00:00Z</dcterms:created>
  <dcterms:modified xsi:type="dcterms:W3CDTF">2019-10-16T07:39:57Z</dcterms:modified>
</cp:coreProperties>
</file>