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3" r:id="rId1"/>
  </p:sldMasterIdLst>
  <p:notesMasterIdLst>
    <p:notesMasterId r:id="rId49"/>
  </p:notesMasterIdLst>
  <p:sldIdLst>
    <p:sldId id="450" r:id="rId2"/>
    <p:sldId id="736" r:id="rId3"/>
    <p:sldId id="801" r:id="rId4"/>
    <p:sldId id="652" r:id="rId5"/>
    <p:sldId id="737" r:id="rId6"/>
    <p:sldId id="741" r:id="rId7"/>
    <p:sldId id="793" r:id="rId8"/>
    <p:sldId id="792" r:id="rId9"/>
    <p:sldId id="742" r:id="rId10"/>
    <p:sldId id="781" r:id="rId11"/>
    <p:sldId id="782" r:id="rId12"/>
    <p:sldId id="783" r:id="rId13"/>
    <p:sldId id="784" r:id="rId14"/>
    <p:sldId id="795" r:id="rId15"/>
    <p:sldId id="785" r:id="rId16"/>
    <p:sldId id="786" r:id="rId17"/>
    <p:sldId id="743" r:id="rId18"/>
    <p:sldId id="744" r:id="rId19"/>
    <p:sldId id="745" r:id="rId20"/>
    <p:sldId id="746" r:id="rId21"/>
    <p:sldId id="747" r:id="rId22"/>
    <p:sldId id="780" r:id="rId23"/>
    <p:sldId id="794" r:id="rId24"/>
    <p:sldId id="774" r:id="rId25"/>
    <p:sldId id="748" r:id="rId26"/>
    <p:sldId id="749" r:id="rId27"/>
    <p:sldId id="788" r:id="rId28"/>
    <p:sldId id="796" r:id="rId29"/>
    <p:sldId id="790" r:id="rId30"/>
    <p:sldId id="797" r:id="rId31"/>
    <p:sldId id="750" r:id="rId32"/>
    <p:sldId id="757" r:id="rId33"/>
    <p:sldId id="758" r:id="rId34"/>
    <p:sldId id="759" r:id="rId35"/>
    <p:sldId id="760" r:id="rId36"/>
    <p:sldId id="761" r:id="rId37"/>
    <p:sldId id="762" r:id="rId38"/>
    <p:sldId id="763" r:id="rId39"/>
    <p:sldId id="764" r:id="rId40"/>
    <p:sldId id="765" r:id="rId41"/>
    <p:sldId id="766" r:id="rId42"/>
    <p:sldId id="767" r:id="rId43"/>
    <p:sldId id="768" r:id="rId44"/>
    <p:sldId id="798" r:id="rId45"/>
    <p:sldId id="799" r:id="rId46"/>
    <p:sldId id="800" r:id="rId47"/>
    <p:sldId id="791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D3FE"/>
    <a:srgbClr val="029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 autoAdjust="0"/>
    <p:restoredTop sz="87544" autoAdjust="0"/>
  </p:normalViewPr>
  <p:slideViewPr>
    <p:cSldViewPr>
      <p:cViewPr varScale="1">
        <p:scale>
          <a:sx n="99" d="100"/>
          <a:sy n="99" d="100"/>
        </p:scale>
        <p:origin x="12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6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62D1A-DA54-4685-8002-55FBD68B6A27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20222-78E6-4356-B2FD-F4E0C79E48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4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85FD3C20-D044-4FCC-8E07-DC4AF436F516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95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of the data structures we have studied so </a:t>
            </a:r>
            <a:r>
              <a:rPr lang="en-US" dirty="0" err="1"/>
              <a:t>far:Compare</a:t>
            </a:r>
            <a:r>
              <a:rPr lang="en-US" dirty="0"/>
              <a:t> to linked lists, trees are non-linear data structures. </a:t>
            </a:r>
          </a:p>
          <a:p>
            <a:endParaRPr lang="en-US" dirty="0"/>
          </a:p>
          <a:p>
            <a:r>
              <a:rPr lang="en-US" dirty="0"/>
              <a:t>In a linked list, each node has a link which points to another node. </a:t>
            </a:r>
          </a:p>
          <a:p>
            <a:endParaRPr lang="en-US" dirty="0"/>
          </a:p>
          <a:p>
            <a:r>
              <a:rPr lang="en-US" dirty="0"/>
              <a:t>In a tree structure, however, each node may point to several nodes, which may in turn point to several other nodes. </a:t>
            </a:r>
          </a:p>
          <a:p>
            <a:endParaRPr lang="en-US" dirty="0"/>
          </a:p>
          <a:p>
            <a:r>
              <a:rPr lang="en-US" dirty="0"/>
              <a:t>Thus, a tree is a very flexible and a powerful data structure that can be used for a wide variety of applications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r>
              <a:rPr lang="en-US" dirty="0"/>
              <a:t>Singly-linked lists and doubly-linked lists</a:t>
            </a:r>
          </a:p>
          <a:p>
            <a:pPr lvl="1"/>
            <a:r>
              <a:rPr lang="en-US" dirty="0"/>
              <a:t>Stacks, queues, and </a:t>
            </a:r>
            <a:r>
              <a:rPr lang="en-US" dirty="0" err="1"/>
              <a:t>deques</a:t>
            </a:r>
            <a:endParaRPr lang="en-US" dirty="0"/>
          </a:p>
          <a:p>
            <a:pPr lvl="1"/>
            <a:r>
              <a:rPr lang="en-US" dirty="0"/>
              <a:t>Sets</a:t>
            </a:r>
          </a:p>
          <a:p>
            <a:r>
              <a:rPr lang="en-US" dirty="0"/>
              <a:t>These all have the property that their elements can be adequately displayed in a straight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0222-78E6-4356-B2FD-F4E0C79E48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48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binary search tree and a "target" value, search the tree to see if it contains the target. The basic pattern of the lookup() code occurs in many recursive tree algorithms: deal with the base case where the tree is empty, deal with the current node, and then use recursion to deal with the </a:t>
            </a:r>
            <a:r>
              <a:rPr lang="en-US" dirty="0" err="1"/>
              <a:t>subtrees</a:t>
            </a:r>
            <a:r>
              <a:rPr lang="en-US" dirty="0"/>
              <a:t>. If the tree is a binary search tree, there is often some sort of less-than test on the node to decide if the recursion should go left or right.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0222-78E6-4356-B2FD-F4E0C79E48B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54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4E9C-62CC-472D-B836-839B403B8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16A16-A60A-47C7-BE91-D89E20D79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7D363-21FE-4B96-905F-47E71F2F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507E-77CE-4FD2-AF2A-1F2D19B1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870D-DDAD-4381-A6CD-5D55BD73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EABB-DB3A-4CF2-89FA-6D0E7CCC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40500-792C-4354-9548-ED125514B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C504D-A6C5-4A84-AD55-D11A5000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15A7D-D1A8-44BE-86A8-C203BCF7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50B41-8E66-4B4A-84F1-64FB752B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0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5CFAD-1C5F-425A-823B-5C82510FC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7B6A9-D444-4FF2-B9FF-C5664EFF8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D9F51-7F73-4430-AA20-C7196472D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02DE7-BF93-45AF-8824-7E67B7AE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31B80-0D7B-4B35-9BB3-6AB512A8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59F3-793A-4EEA-AAF3-B528D645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6682B-847C-4BAD-835F-C0CCC2F88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A5452-1E35-4CC7-A902-B96E4F67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6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E4B1-FF5A-4685-A020-DCE6BAFC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105DB-F5A9-4029-8ED0-B5C74A331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623F5-8310-459D-86CB-1FB2D6EE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D85D-2659-4261-8D37-B1EDBF2E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5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9C21-1AF4-4E43-9FB9-9143BFA8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34D9-EDE3-43C3-A32F-337202EA4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84084-B834-4930-9A3E-8EAAC8B72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CED3C-7E53-4210-ABEE-6C93092B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3330C-F366-4932-B802-6CE6BF43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C36A8-C690-4F97-BEF2-60BC1D4C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B1BD5-1C64-4422-8C1F-A2FD4A3A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CFE0C-5615-4937-819F-E3CC121FB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72324-9DFE-4761-9F82-4E874D27D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6413A-9BC6-4545-A5D1-B525A6924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0A61D-D410-4914-85DB-B5C5A4CFE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3C13F-C444-42F3-A07F-45546343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96D9A-B491-4246-B69D-8E84D451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AE2A54-F281-427A-B3A6-CA877B42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6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1885-2B96-495A-A56D-5AD2FF4B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98283-AA56-424F-87FB-FC02741F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8BF9D-36BB-4B47-9BAA-A22A6D97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B31D8-B3F8-4386-A0B9-B5BF0902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0EBFA-8750-4363-8433-635E3EA3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5FE21-C361-4308-AFF1-E6D01CF3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F0A14-1305-4E36-8F56-E0C94EB5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A708ADA8-00B3-4A1B-8F97-DB661C19FE8F}"/>
              </a:ext>
            </a:extLst>
          </p:cNvPr>
          <p:cNvSpPr/>
          <p:nvPr userDrawn="1"/>
        </p:nvSpPr>
        <p:spPr>
          <a:xfrm>
            <a:off x="228600" y="228600"/>
            <a:ext cx="8695944" cy="190500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0293E0"/>
              </a:gs>
              <a:gs pos="90000">
                <a:srgbClr val="83D3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5">
            <a:extLst>
              <a:ext uri="{FF2B5EF4-FFF2-40B4-BE49-F238E27FC236}">
                <a16:creationId xmlns:a16="http://schemas.microsoft.com/office/drawing/2014/main" id="{F0E42893-8F6D-4A5E-B0F3-8772B93CC9E4}"/>
              </a:ext>
            </a:extLst>
          </p:cNvPr>
          <p:cNvGrpSpPr>
            <a:grpSpLocks noChangeAspect="1"/>
          </p:cNvGrpSpPr>
          <p:nvPr userDrawn="1"/>
        </p:nvGrpSpPr>
        <p:grpSpPr bwMode="hidden">
          <a:xfrm>
            <a:off x="113902" y="1014930"/>
            <a:ext cx="8836460" cy="1329874"/>
            <a:chOff x="-3905251" y="4294188"/>
            <a:chExt cx="13027839" cy="1892300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4EDE570-0CD4-41C1-8BBB-838FB44406E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A5E834E7-16C5-4953-84E2-C639ADB6874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41F92203-0256-41EF-B04A-9FB8AFFED5E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1A73C4FE-BDF9-4477-8236-586F91EDF15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9" name="Freeform 10">
              <a:extLst>
                <a:ext uri="{FF2B5EF4-FFF2-40B4-BE49-F238E27FC236}">
                  <a16:creationId xmlns:a16="http://schemas.microsoft.com/office/drawing/2014/main" id="{088E09C2-7ACF-4CEB-A8CB-0500FAAAE07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797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31E5-9D7A-4D28-9171-26653A26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84CA-4D5A-4EB2-A38C-F0C5C50BC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7FA84-4A22-4C35-B2FF-7A89A76EB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DE102-CF86-434E-9AEE-7F2B6699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A6726-FC71-4B55-9FFA-D39B988B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0D336-FA93-461E-B99D-B39E7C96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6923-2F72-47F5-B347-6B9EDB66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DA259-815C-42F1-81A4-56416D6FC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0C206-DE6D-4A3B-A40B-14232E73F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98F2E-BB41-4B25-BE45-7F58DF08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C78CF-77C6-4CAC-8892-625C13AE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5AEC1-80BC-454D-A8DC-0268875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0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B2EC2D0-931D-4C3D-A9E2-184A61D1DAEC}"/>
              </a:ext>
            </a:extLst>
          </p:cNvPr>
          <p:cNvGrpSpPr/>
          <p:nvPr userDrawn="1"/>
        </p:nvGrpSpPr>
        <p:grpSpPr>
          <a:xfrm>
            <a:off x="113902" y="228600"/>
            <a:ext cx="8836460" cy="2116204"/>
            <a:chOff x="113902" y="228600"/>
            <a:chExt cx="8836460" cy="2116204"/>
          </a:xfrm>
        </p:grpSpPr>
        <p:sp>
          <p:nvSpPr>
            <p:cNvPr id="8" name="Rounded Rectangle 13">
              <a:extLst>
                <a:ext uri="{FF2B5EF4-FFF2-40B4-BE49-F238E27FC236}">
                  <a16:creationId xmlns:a16="http://schemas.microsoft.com/office/drawing/2014/main" id="{CEBA2FC6-0988-4868-B85C-1FB29FC8F00D}"/>
                </a:ext>
              </a:extLst>
            </p:cNvPr>
            <p:cNvSpPr/>
            <p:nvPr userDrawn="1"/>
          </p:nvSpPr>
          <p:spPr>
            <a:xfrm>
              <a:off x="228600" y="228600"/>
              <a:ext cx="8695944" cy="1905000"/>
            </a:xfrm>
            <a:prstGeom prst="roundRect">
              <a:avLst>
                <a:gd name="adj" fmla="val 3362"/>
              </a:avLst>
            </a:prstGeom>
            <a:gradFill>
              <a:gsLst>
                <a:gs pos="0">
                  <a:srgbClr val="0293E0"/>
                </a:gs>
                <a:gs pos="90000">
                  <a:srgbClr val="83D3F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5">
              <a:extLst>
                <a:ext uri="{FF2B5EF4-FFF2-40B4-BE49-F238E27FC236}">
                  <a16:creationId xmlns:a16="http://schemas.microsoft.com/office/drawing/2014/main" id="{3068B4DB-55DC-4F04-9FFD-55E3498A16BD}"/>
                </a:ext>
              </a:extLst>
            </p:cNvPr>
            <p:cNvGrpSpPr>
              <a:grpSpLocks noChangeAspect="1"/>
            </p:cNvGrpSpPr>
            <p:nvPr userDrawn="1"/>
          </p:nvGrpSpPr>
          <p:grpSpPr bwMode="hidden">
            <a:xfrm>
              <a:off x="113902" y="1014930"/>
              <a:ext cx="8836460" cy="1329874"/>
              <a:chOff x="-3905251" y="4294188"/>
              <a:chExt cx="13027839" cy="1892300"/>
            </a:xfrm>
          </p:grpSpPr>
          <p:sp>
            <p:nvSpPr>
              <p:cNvPr id="10" name="Freeform 14">
                <a:extLst>
                  <a:ext uri="{FF2B5EF4-FFF2-40B4-BE49-F238E27FC236}">
                    <a16:creationId xmlns:a16="http://schemas.microsoft.com/office/drawing/2014/main" id="{CEF498A3-3D5A-41D9-BEA7-7FDC2FFBBD0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810125" y="4500563"/>
                <a:ext cx="4295775" cy="1016000"/>
              </a:xfrm>
              <a:custGeom>
                <a:avLst/>
                <a:gdLst/>
                <a:ahLst/>
                <a:cxnLst>
                  <a:cxn ang="0">
                    <a:pos x="2700" y="0"/>
                  </a:cxn>
                  <a:cxn ang="0">
                    <a:pos x="2700" y="0"/>
                  </a:cxn>
                  <a:cxn ang="0">
                    <a:pos x="2586" y="18"/>
                  </a:cxn>
                  <a:cxn ang="0">
                    <a:pos x="2470" y="38"/>
                  </a:cxn>
                  <a:cxn ang="0">
                    <a:pos x="2352" y="60"/>
                  </a:cxn>
                  <a:cxn ang="0">
                    <a:pos x="2230" y="82"/>
                  </a:cxn>
                  <a:cxn ang="0">
                    <a:pos x="2106" y="108"/>
                  </a:cxn>
                  <a:cxn ang="0">
                    <a:pos x="1978" y="134"/>
                  </a:cxn>
                  <a:cxn ang="0">
                    <a:pos x="1848" y="164"/>
                  </a:cxn>
                  <a:cxn ang="0">
                    <a:pos x="1714" y="194"/>
                  </a:cxn>
                  <a:cxn ang="0">
                    <a:pos x="1714" y="194"/>
                  </a:cxn>
                  <a:cxn ang="0">
                    <a:pos x="1472" y="252"/>
                  </a:cxn>
                  <a:cxn ang="0">
                    <a:pos x="1236" y="304"/>
                  </a:cxn>
                  <a:cxn ang="0">
                    <a:pos x="1010" y="352"/>
                  </a:cxn>
                  <a:cxn ang="0">
                    <a:pos x="792" y="398"/>
                  </a:cxn>
                  <a:cxn ang="0">
                    <a:pos x="584" y="438"/>
                  </a:cxn>
                  <a:cxn ang="0">
                    <a:pos x="382" y="474"/>
                  </a:cxn>
                  <a:cxn ang="0">
                    <a:pos x="188" y="508"/>
                  </a:cxn>
                  <a:cxn ang="0">
                    <a:pos x="0" y="538"/>
                  </a:cxn>
                  <a:cxn ang="0">
                    <a:pos x="0" y="538"/>
                  </a:cxn>
                  <a:cxn ang="0">
                    <a:pos x="130" y="556"/>
                  </a:cxn>
                  <a:cxn ang="0">
                    <a:pos x="254" y="572"/>
                  </a:cxn>
                  <a:cxn ang="0">
                    <a:pos x="374" y="586"/>
                  </a:cxn>
                  <a:cxn ang="0">
                    <a:pos x="492" y="598"/>
                  </a:cxn>
                  <a:cxn ang="0">
                    <a:pos x="606" y="610"/>
                  </a:cxn>
                  <a:cxn ang="0">
                    <a:pos x="716" y="618"/>
                  </a:cxn>
                  <a:cxn ang="0">
                    <a:pos x="822" y="626"/>
                  </a:cxn>
                  <a:cxn ang="0">
                    <a:pos x="926" y="632"/>
                  </a:cxn>
                  <a:cxn ang="0">
                    <a:pos x="1028" y="636"/>
                  </a:cxn>
                  <a:cxn ang="0">
                    <a:pos x="1126" y="638"/>
                  </a:cxn>
                  <a:cxn ang="0">
                    <a:pos x="1220" y="640"/>
                  </a:cxn>
                  <a:cxn ang="0">
                    <a:pos x="1312" y="640"/>
                  </a:cxn>
                  <a:cxn ang="0">
                    <a:pos x="1402" y="638"/>
                  </a:cxn>
                  <a:cxn ang="0">
                    <a:pos x="1490" y="636"/>
                  </a:cxn>
                  <a:cxn ang="0">
                    <a:pos x="1574" y="632"/>
                  </a:cxn>
                  <a:cxn ang="0">
                    <a:pos x="1656" y="626"/>
                  </a:cxn>
                  <a:cxn ang="0">
                    <a:pos x="1734" y="620"/>
                  </a:cxn>
                  <a:cxn ang="0">
                    <a:pos x="1812" y="612"/>
                  </a:cxn>
                  <a:cxn ang="0">
                    <a:pos x="1886" y="602"/>
                  </a:cxn>
                  <a:cxn ang="0">
                    <a:pos x="1960" y="592"/>
                  </a:cxn>
                  <a:cxn ang="0">
                    <a:pos x="2030" y="580"/>
                  </a:cxn>
                  <a:cxn ang="0">
                    <a:pos x="2100" y="568"/>
                  </a:cxn>
                  <a:cxn ang="0">
                    <a:pos x="2166" y="554"/>
                  </a:cxn>
                  <a:cxn ang="0">
                    <a:pos x="2232" y="540"/>
                  </a:cxn>
                  <a:cxn ang="0">
                    <a:pos x="2296" y="524"/>
                  </a:cxn>
                  <a:cxn ang="0">
                    <a:pos x="2358" y="508"/>
                  </a:cxn>
                  <a:cxn ang="0">
                    <a:pos x="2418" y="490"/>
                  </a:cxn>
                  <a:cxn ang="0">
                    <a:pos x="2478" y="472"/>
                  </a:cxn>
                  <a:cxn ang="0">
                    <a:pos x="2592" y="432"/>
                  </a:cxn>
                  <a:cxn ang="0">
                    <a:pos x="2702" y="390"/>
                  </a:cxn>
                  <a:cxn ang="0">
                    <a:pos x="2702" y="390"/>
                  </a:cxn>
                  <a:cxn ang="0">
                    <a:pos x="2706" y="388"/>
                  </a:cxn>
                  <a:cxn ang="0">
                    <a:pos x="2706" y="388"/>
                  </a:cxn>
                  <a:cxn ang="0">
                    <a:pos x="2706" y="0"/>
                  </a:cxn>
                  <a:cxn ang="0">
                    <a:pos x="2706" y="0"/>
                  </a:cxn>
                  <a:cxn ang="0">
                    <a:pos x="2700" y="0"/>
                  </a:cxn>
                  <a:cxn ang="0">
                    <a:pos x="2700" y="0"/>
                  </a:cxn>
                </a:cxnLst>
                <a:rect l="0" t="0" r="r" b="b"/>
                <a:pathLst>
                  <a:path w="2706" h="640">
                    <a:moveTo>
                      <a:pt x="2700" y="0"/>
                    </a:moveTo>
                    <a:lnTo>
                      <a:pt x="2700" y="0"/>
                    </a:lnTo>
                    <a:lnTo>
                      <a:pt x="2586" y="18"/>
                    </a:lnTo>
                    <a:lnTo>
                      <a:pt x="2470" y="38"/>
                    </a:lnTo>
                    <a:lnTo>
                      <a:pt x="2352" y="60"/>
                    </a:lnTo>
                    <a:lnTo>
                      <a:pt x="2230" y="82"/>
                    </a:lnTo>
                    <a:lnTo>
                      <a:pt x="2106" y="108"/>
                    </a:lnTo>
                    <a:lnTo>
                      <a:pt x="1978" y="134"/>
                    </a:lnTo>
                    <a:lnTo>
                      <a:pt x="1848" y="164"/>
                    </a:lnTo>
                    <a:lnTo>
                      <a:pt x="1714" y="194"/>
                    </a:lnTo>
                    <a:lnTo>
                      <a:pt x="1714" y="194"/>
                    </a:lnTo>
                    <a:lnTo>
                      <a:pt x="1472" y="252"/>
                    </a:lnTo>
                    <a:lnTo>
                      <a:pt x="1236" y="304"/>
                    </a:lnTo>
                    <a:lnTo>
                      <a:pt x="1010" y="352"/>
                    </a:lnTo>
                    <a:lnTo>
                      <a:pt x="792" y="398"/>
                    </a:lnTo>
                    <a:lnTo>
                      <a:pt x="584" y="438"/>
                    </a:lnTo>
                    <a:lnTo>
                      <a:pt x="382" y="474"/>
                    </a:lnTo>
                    <a:lnTo>
                      <a:pt x="188" y="508"/>
                    </a:lnTo>
                    <a:lnTo>
                      <a:pt x="0" y="538"/>
                    </a:lnTo>
                    <a:lnTo>
                      <a:pt x="0" y="538"/>
                    </a:lnTo>
                    <a:lnTo>
                      <a:pt x="130" y="556"/>
                    </a:lnTo>
                    <a:lnTo>
                      <a:pt x="254" y="572"/>
                    </a:lnTo>
                    <a:lnTo>
                      <a:pt x="374" y="586"/>
                    </a:lnTo>
                    <a:lnTo>
                      <a:pt x="492" y="598"/>
                    </a:lnTo>
                    <a:lnTo>
                      <a:pt x="606" y="610"/>
                    </a:lnTo>
                    <a:lnTo>
                      <a:pt x="716" y="618"/>
                    </a:lnTo>
                    <a:lnTo>
                      <a:pt x="822" y="626"/>
                    </a:lnTo>
                    <a:lnTo>
                      <a:pt x="926" y="632"/>
                    </a:lnTo>
                    <a:lnTo>
                      <a:pt x="1028" y="636"/>
                    </a:lnTo>
                    <a:lnTo>
                      <a:pt x="1126" y="638"/>
                    </a:lnTo>
                    <a:lnTo>
                      <a:pt x="1220" y="640"/>
                    </a:lnTo>
                    <a:lnTo>
                      <a:pt x="1312" y="640"/>
                    </a:lnTo>
                    <a:lnTo>
                      <a:pt x="1402" y="638"/>
                    </a:lnTo>
                    <a:lnTo>
                      <a:pt x="1490" y="636"/>
                    </a:lnTo>
                    <a:lnTo>
                      <a:pt x="1574" y="632"/>
                    </a:lnTo>
                    <a:lnTo>
                      <a:pt x="1656" y="626"/>
                    </a:lnTo>
                    <a:lnTo>
                      <a:pt x="1734" y="620"/>
                    </a:lnTo>
                    <a:lnTo>
                      <a:pt x="1812" y="612"/>
                    </a:lnTo>
                    <a:lnTo>
                      <a:pt x="1886" y="602"/>
                    </a:lnTo>
                    <a:lnTo>
                      <a:pt x="1960" y="592"/>
                    </a:lnTo>
                    <a:lnTo>
                      <a:pt x="2030" y="580"/>
                    </a:lnTo>
                    <a:lnTo>
                      <a:pt x="2100" y="568"/>
                    </a:lnTo>
                    <a:lnTo>
                      <a:pt x="2166" y="554"/>
                    </a:lnTo>
                    <a:lnTo>
                      <a:pt x="2232" y="540"/>
                    </a:lnTo>
                    <a:lnTo>
                      <a:pt x="2296" y="524"/>
                    </a:lnTo>
                    <a:lnTo>
                      <a:pt x="2358" y="508"/>
                    </a:lnTo>
                    <a:lnTo>
                      <a:pt x="2418" y="490"/>
                    </a:lnTo>
                    <a:lnTo>
                      <a:pt x="2478" y="472"/>
                    </a:lnTo>
                    <a:lnTo>
                      <a:pt x="2592" y="432"/>
                    </a:lnTo>
                    <a:lnTo>
                      <a:pt x="2702" y="390"/>
                    </a:lnTo>
                    <a:lnTo>
                      <a:pt x="2702" y="390"/>
                    </a:lnTo>
                    <a:lnTo>
                      <a:pt x="2706" y="388"/>
                    </a:lnTo>
                    <a:lnTo>
                      <a:pt x="2706" y="388"/>
                    </a:lnTo>
                    <a:lnTo>
                      <a:pt x="2706" y="0"/>
                    </a:lnTo>
                    <a:lnTo>
                      <a:pt x="2706" y="0"/>
                    </a:lnTo>
                    <a:lnTo>
                      <a:pt x="2700" y="0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bg2">
                  <a:alpha val="29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99666577-4F38-4249-A744-14CCD0CC066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-309563" y="4318000"/>
                <a:ext cx="8280401" cy="1209675"/>
              </a:xfrm>
              <a:custGeom>
                <a:avLst/>
                <a:gdLst/>
                <a:ahLst/>
                <a:cxnLst>
                  <a:cxn ang="0">
                    <a:pos x="5216" y="714"/>
                  </a:cxn>
                  <a:cxn ang="0">
                    <a:pos x="4984" y="686"/>
                  </a:cxn>
                  <a:cxn ang="0">
                    <a:pos x="4478" y="610"/>
                  </a:cxn>
                  <a:cxn ang="0">
                    <a:pos x="3914" y="508"/>
                  </a:cxn>
                  <a:cxn ang="0">
                    <a:pos x="3286" y="374"/>
                  </a:cxn>
                  <a:cxn ang="0">
                    <a:pos x="2946" y="296"/>
                  </a:cxn>
                  <a:cxn ang="0">
                    <a:pos x="2682" y="236"/>
                  </a:cxn>
                  <a:cxn ang="0">
                    <a:pos x="2430" y="184"/>
                  </a:cxn>
                  <a:cxn ang="0">
                    <a:pos x="2190" y="140"/>
                  </a:cxn>
                  <a:cxn ang="0">
                    <a:pos x="1960" y="102"/>
                  </a:cxn>
                  <a:cxn ang="0">
                    <a:pos x="1740" y="72"/>
                  </a:cxn>
                  <a:cxn ang="0">
                    <a:pos x="1334" y="28"/>
                  </a:cxn>
                  <a:cxn ang="0">
                    <a:pos x="970" y="4"/>
                  </a:cxn>
                  <a:cxn ang="0">
                    <a:pos x="644" y="0"/>
                  </a:cxn>
                  <a:cxn ang="0">
                    <a:pos x="358" y="10"/>
                  </a:cxn>
                  <a:cxn ang="0">
                    <a:pos x="110" y="32"/>
                  </a:cxn>
                  <a:cxn ang="0">
                    <a:pos x="0" y="48"/>
                  </a:cxn>
                  <a:cxn ang="0">
                    <a:pos x="314" y="86"/>
                  </a:cxn>
                  <a:cxn ang="0">
                    <a:pos x="652" y="140"/>
                  </a:cxn>
                  <a:cxn ang="0">
                    <a:pos x="1014" y="210"/>
                  </a:cxn>
                  <a:cxn ang="0">
                    <a:pos x="1402" y="296"/>
                  </a:cxn>
                  <a:cxn ang="0">
                    <a:pos x="1756" y="378"/>
                  </a:cxn>
                  <a:cxn ang="0">
                    <a:pos x="2408" y="516"/>
                  </a:cxn>
                  <a:cxn ang="0">
                    <a:pos x="2708" y="572"/>
                  </a:cxn>
                  <a:cxn ang="0">
                    <a:pos x="2992" y="620"/>
                  </a:cxn>
                  <a:cxn ang="0">
                    <a:pos x="3260" y="662"/>
                  </a:cxn>
                  <a:cxn ang="0">
                    <a:pos x="3512" y="694"/>
                  </a:cxn>
                  <a:cxn ang="0">
                    <a:pos x="3750" y="722"/>
                  </a:cxn>
                  <a:cxn ang="0">
                    <a:pos x="3974" y="740"/>
                  </a:cxn>
                  <a:cxn ang="0">
                    <a:pos x="4184" y="754"/>
                  </a:cxn>
                  <a:cxn ang="0">
                    <a:pos x="4384" y="762"/>
                  </a:cxn>
                  <a:cxn ang="0">
                    <a:pos x="4570" y="762"/>
                  </a:cxn>
                  <a:cxn ang="0">
                    <a:pos x="4746" y="758"/>
                  </a:cxn>
                  <a:cxn ang="0">
                    <a:pos x="4912" y="748"/>
                  </a:cxn>
                  <a:cxn ang="0">
                    <a:pos x="5068" y="732"/>
                  </a:cxn>
                  <a:cxn ang="0">
                    <a:pos x="5216" y="714"/>
                  </a:cxn>
                </a:cxnLst>
                <a:rect l="0" t="0" r="r" b="b"/>
                <a:pathLst>
                  <a:path w="5216" h="762">
                    <a:moveTo>
                      <a:pt x="5216" y="714"/>
                    </a:moveTo>
                    <a:lnTo>
                      <a:pt x="5216" y="714"/>
                    </a:lnTo>
                    <a:lnTo>
                      <a:pt x="5102" y="700"/>
                    </a:lnTo>
                    <a:lnTo>
                      <a:pt x="4984" y="686"/>
                    </a:lnTo>
                    <a:lnTo>
                      <a:pt x="4738" y="652"/>
                    </a:lnTo>
                    <a:lnTo>
                      <a:pt x="4478" y="610"/>
                    </a:lnTo>
                    <a:lnTo>
                      <a:pt x="4204" y="564"/>
                    </a:lnTo>
                    <a:lnTo>
                      <a:pt x="3914" y="508"/>
                    </a:lnTo>
                    <a:lnTo>
                      <a:pt x="3608" y="446"/>
                    </a:lnTo>
                    <a:lnTo>
                      <a:pt x="3286" y="374"/>
                    </a:lnTo>
                    <a:lnTo>
                      <a:pt x="2946" y="296"/>
                    </a:lnTo>
                    <a:lnTo>
                      <a:pt x="2946" y="296"/>
                    </a:lnTo>
                    <a:lnTo>
                      <a:pt x="2812" y="266"/>
                    </a:lnTo>
                    <a:lnTo>
                      <a:pt x="2682" y="236"/>
                    </a:lnTo>
                    <a:lnTo>
                      <a:pt x="2556" y="210"/>
                    </a:lnTo>
                    <a:lnTo>
                      <a:pt x="2430" y="184"/>
                    </a:lnTo>
                    <a:lnTo>
                      <a:pt x="2308" y="162"/>
                    </a:lnTo>
                    <a:lnTo>
                      <a:pt x="2190" y="140"/>
                    </a:lnTo>
                    <a:lnTo>
                      <a:pt x="2074" y="120"/>
                    </a:lnTo>
                    <a:lnTo>
                      <a:pt x="1960" y="102"/>
                    </a:lnTo>
                    <a:lnTo>
                      <a:pt x="1850" y="86"/>
                    </a:lnTo>
                    <a:lnTo>
                      <a:pt x="1740" y="72"/>
                    </a:lnTo>
                    <a:lnTo>
                      <a:pt x="1532" y="46"/>
                    </a:lnTo>
                    <a:lnTo>
                      <a:pt x="1334" y="28"/>
                    </a:lnTo>
                    <a:lnTo>
                      <a:pt x="1148" y="14"/>
                    </a:lnTo>
                    <a:lnTo>
                      <a:pt x="970" y="4"/>
                    </a:lnTo>
                    <a:lnTo>
                      <a:pt x="802" y="0"/>
                    </a:lnTo>
                    <a:lnTo>
                      <a:pt x="644" y="0"/>
                    </a:lnTo>
                    <a:lnTo>
                      <a:pt x="496" y="4"/>
                    </a:lnTo>
                    <a:lnTo>
                      <a:pt x="358" y="10"/>
                    </a:lnTo>
                    <a:lnTo>
                      <a:pt x="230" y="20"/>
                    </a:lnTo>
                    <a:lnTo>
                      <a:pt x="110" y="3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154" y="66"/>
                    </a:lnTo>
                    <a:lnTo>
                      <a:pt x="314" y="86"/>
                    </a:lnTo>
                    <a:lnTo>
                      <a:pt x="480" y="112"/>
                    </a:lnTo>
                    <a:lnTo>
                      <a:pt x="652" y="140"/>
                    </a:lnTo>
                    <a:lnTo>
                      <a:pt x="830" y="174"/>
                    </a:lnTo>
                    <a:lnTo>
                      <a:pt x="1014" y="210"/>
                    </a:lnTo>
                    <a:lnTo>
                      <a:pt x="1206" y="250"/>
                    </a:lnTo>
                    <a:lnTo>
                      <a:pt x="1402" y="296"/>
                    </a:lnTo>
                    <a:lnTo>
                      <a:pt x="1402" y="296"/>
                    </a:lnTo>
                    <a:lnTo>
                      <a:pt x="1756" y="378"/>
                    </a:lnTo>
                    <a:lnTo>
                      <a:pt x="2092" y="450"/>
                    </a:lnTo>
                    <a:lnTo>
                      <a:pt x="2408" y="516"/>
                    </a:lnTo>
                    <a:lnTo>
                      <a:pt x="2562" y="544"/>
                    </a:lnTo>
                    <a:lnTo>
                      <a:pt x="2708" y="572"/>
                    </a:lnTo>
                    <a:lnTo>
                      <a:pt x="2852" y="598"/>
                    </a:lnTo>
                    <a:lnTo>
                      <a:pt x="2992" y="620"/>
                    </a:lnTo>
                    <a:lnTo>
                      <a:pt x="3128" y="642"/>
                    </a:lnTo>
                    <a:lnTo>
                      <a:pt x="3260" y="662"/>
                    </a:lnTo>
                    <a:lnTo>
                      <a:pt x="3388" y="678"/>
                    </a:lnTo>
                    <a:lnTo>
                      <a:pt x="3512" y="694"/>
                    </a:lnTo>
                    <a:lnTo>
                      <a:pt x="3632" y="708"/>
                    </a:lnTo>
                    <a:lnTo>
                      <a:pt x="3750" y="722"/>
                    </a:lnTo>
                    <a:lnTo>
                      <a:pt x="3864" y="732"/>
                    </a:lnTo>
                    <a:lnTo>
                      <a:pt x="3974" y="740"/>
                    </a:lnTo>
                    <a:lnTo>
                      <a:pt x="4080" y="748"/>
                    </a:lnTo>
                    <a:lnTo>
                      <a:pt x="4184" y="754"/>
                    </a:lnTo>
                    <a:lnTo>
                      <a:pt x="4286" y="758"/>
                    </a:lnTo>
                    <a:lnTo>
                      <a:pt x="4384" y="762"/>
                    </a:lnTo>
                    <a:lnTo>
                      <a:pt x="4478" y="762"/>
                    </a:lnTo>
                    <a:lnTo>
                      <a:pt x="4570" y="762"/>
                    </a:lnTo>
                    <a:lnTo>
                      <a:pt x="4660" y="760"/>
                    </a:lnTo>
                    <a:lnTo>
                      <a:pt x="4746" y="758"/>
                    </a:lnTo>
                    <a:lnTo>
                      <a:pt x="4830" y="754"/>
                    </a:lnTo>
                    <a:lnTo>
                      <a:pt x="4912" y="748"/>
                    </a:lnTo>
                    <a:lnTo>
                      <a:pt x="4992" y="740"/>
                    </a:lnTo>
                    <a:lnTo>
                      <a:pt x="5068" y="732"/>
                    </a:lnTo>
                    <a:lnTo>
                      <a:pt x="5144" y="724"/>
                    </a:lnTo>
                    <a:lnTo>
                      <a:pt x="5216" y="714"/>
                    </a:lnTo>
                    <a:lnTo>
                      <a:pt x="5216" y="714"/>
                    </a:lnTo>
                    <a:close/>
                  </a:path>
                </a:pathLst>
              </a:custGeom>
              <a:solidFill>
                <a:schemeClr val="bg2">
                  <a:alpha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22">
                <a:extLst>
                  <a:ext uri="{FF2B5EF4-FFF2-40B4-BE49-F238E27FC236}">
                    <a16:creationId xmlns:a16="http://schemas.microsoft.com/office/drawing/2014/main" id="{183AC88D-B227-4AE1-975F-77A5AB678E3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175" y="4335463"/>
                <a:ext cx="8166100" cy="1101725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0" y="70"/>
                  </a:cxn>
                  <a:cxn ang="0">
                    <a:pos x="18" y="66"/>
                  </a:cxn>
                  <a:cxn ang="0">
                    <a:pos x="72" y="56"/>
                  </a:cxn>
                  <a:cxn ang="0">
                    <a:pos x="164" y="42"/>
                  </a:cxn>
                  <a:cxn ang="0">
                    <a:pos x="224" y="34"/>
                  </a:cxn>
                  <a:cxn ang="0">
                    <a:pos x="294" y="26"/>
                  </a:cxn>
                  <a:cxn ang="0">
                    <a:pos x="372" y="20"/>
                  </a:cxn>
                  <a:cxn ang="0">
                    <a:pos x="462" y="14"/>
                  </a:cxn>
                  <a:cxn ang="0">
                    <a:pos x="560" y="8"/>
                  </a:cxn>
                  <a:cxn ang="0">
                    <a:pos x="670" y="4"/>
                  </a:cxn>
                  <a:cxn ang="0">
                    <a:pos x="790" y="2"/>
                  </a:cxn>
                  <a:cxn ang="0">
                    <a:pos x="920" y="0"/>
                  </a:cxn>
                  <a:cxn ang="0">
                    <a:pos x="1060" y="2"/>
                  </a:cxn>
                  <a:cxn ang="0">
                    <a:pos x="1210" y="6"/>
                  </a:cxn>
                  <a:cxn ang="0">
                    <a:pos x="1372" y="14"/>
                  </a:cxn>
                  <a:cxn ang="0">
                    <a:pos x="1544" y="24"/>
                  </a:cxn>
                  <a:cxn ang="0">
                    <a:pos x="1726" y="40"/>
                  </a:cxn>
                  <a:cxn ang="0">
                    <a:pos x="1920" y="58"/>
                  </a:cxn>
                  <a:cxn ang="0">
                    <a:pos x="2126" y="80"/>
                  </a:cxn>
                  <a:cxn ang="0">
                    <a:pos x="2342" y="106"/>
                  </a:cxn>
                  <a:cxn ang="0">
                    <a:pos x="2570" y="138"/>
                  </a:cxn>
                  <a:cxn ang="0">
                    <a:pos x="2808" y="174"/>
                  </a:cxn>
                  <a:cxn ang="0">
                    <a:pos x="3058" y="216"/>
                  </a:cxn>
                  <a:cxn ang="0">
                    <a:pos x="3320" y="266"/>
                  </a:cxn>
                  <a:cxn ang="0">
                    <a:pos x="3594" y="320"/>
                  </a:cxn>
                  <a:cxn ang="0">
                    <a:pos x="3880" y="380"/>
                  </a:cxn>
                  <a:cxn ang="0">
                    <a:pos x="4178" y="448"/>
                  </a:cxn>
                  <a:cxn ang="0">
                    <a:pos x="4488" y="522"/>
                  </a:cxn>
                  <a:cxn ang="0">
                    <a:pos x="4810" y="604"/>
                  </a:cxn>
                  <a:cxn ang="0">
                    <a:pos x="5144" y="694"/>
                  </a:cxn>
                </a:cxnLst>
                <a:rect l="0" t="0" r="r" b="b"/>
                <a:pathLst>
                  <a:path w="5144" h="694">
                    <a:moveTo>
                      <a:pt x="0" y="70"/>
                    </a:moveTo>
                    <a:lnTo>
                      <a:pt x="0" y="70"/>
                    </a:lnTo>
                    <a:lnTo>
                      <a:pt x="18" y="66"/>
                    </a:lnTo>
                    <a:lnTo>
                      <a:pt x="72" y="56"/>
                    </a:lnTo>
                    <a:lnTo>
                      <a:pt x="164" y="42"/>
                    </a:lnTo>
                    <a:lnTo>
                      <a:pt x="224" y="34"/>
                    </a:lnTo>
                    <a:lnTo>
                      <a:pt x="294" y="26"/>
                    </a:lnTo>
                    <a:lnTo>
                      <a:pt x="372" y="20"/>
                    </a:lnTo>
                    <a:lnTo>
                      <a:pt x="462" y="14"/>
                    </a:lnTo>
                    <a:lnTo>
                      <a:pt x="560" y="8"/>
                    </a:lnTo>
                    <a:lnTo>
                      <a:pt x="670" y="4"/>
                    </a:lnTo>
                    <a:lnTo>
                      <a:pt x="790" y="2"/>
                    </a:lnTo>
                    <a:lnTo>
                      <a:pt x="920" y="0"/>
                    </a:lnTo>
                    <a:lnTo>
                      <a:pt x="1060" y="2"/>
                    </a:lnTo>
                    <a:lnTo>
                      <a:pt x="1210" y="6"/>
                    </a:lnTo>
                    <a:lnTo>
                      <a:pt x="1372" y="14"/>
                    </a:lnTo>
                    <a:lnTo>
                      <a:pt x="1544" y="24"/>
                    </a:lnTo>
                    <a:lnTo>
                      <a:pt x="1726" y="40"/>
                    </a:lnTo>
                    <a:lnTo>
                      <a:pt x="1920" y="58"/>
                    </a:lnTo>
                    <a:lnTo>
                      <a:pt x="2126" y="80"/>
                    </a:lnTo>
                    <a:lnTo>
                      <a:pt x="2342" y="106"/>
                    </a:lnTo>
                    <a:lnTo>
                      <a:pt x="2570" y="138"/>
                    </a:lnTo>
                    <a:lnTo>
                      <a:pt x="2808" y="174"/>
                    </a:lnTo>
                    <a:lnTo>
                      <a:pt x="3058" y="216"/>
                    </a:lnTo>
                    <a:lnTo>
                      <a:pt x="3320" y="266"/>
                    </a:lnTo>
                    <a:lnTo>
                      <a:pt x="3594" y="320"/>
                    </a:lnTo>
                    <a:lnTo>
                      <a:pt x="3880" y="380"/>
                    </a:lnTo>
                    <a:lnTo>
                      <a:pt x="4178" y="448"/>
                    </a:lnTo>
                    <a:lnTo>
                      <a:pt x="4488" y="522"/>
                    </a:lnTo>
                    <a:lnTo>
                      <a:pt x="4810" y="604"/>
                    </a:lnTo>
                    <a:lnTo>
                      <a:pt x="5144" y="694"/>
                    </a:lnTo>
                  </a:path>
                </a:pathLst>
              </a:custGeom>
              <a:noFill/>
              <a:ln w="12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26525465-ED89-490E-B876-55F934EF328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56075" y="4316413"/>
                <a:ext cx="4940300" cy="927100"/>
              </a:xfrm>
              <a:custGeom>
                <a:avLst/>
                <a:gdLst/>
                <a:ahLst/>
                <a:cxnLst>
                  <a:cxn ang="0">
                    <a:pos x="0" y="584"/>
                  </a:cxn>
                  <a:cxn ang="0">
                    <a:pos x="0" y="584"/>
                  </a:cxn>
                  <a:cxn ang="0">
                    <a:pos x="90" y="560"/>
                  </a:cxn>
                  <a:cxn ang="0">
                    <a:pos x="336" y="498"/>
                  </a:cxn>
                  <a:cxn ang="0">
                    <a:pos x="506" y="456"/>
                  </a:cxn>
                  <a:cxn ang="0">
                    <a:pos x="702" y="410"/>
                  </a:cxn>
                  <a:cxn ang="0">
                    <a:pos x="920" y="360"/>
                  </a:cxn>
                  <a:cxn ang="0">
                    <a:pos x="1154" y="306"/>
                  </a:cxn>
                  <a:cxn ang="0">
                    <a:pos x="1402" y="254"/>
                  </a:cxn>
                  <a:cxn ang="0">
                    <a:pos x="1656" y="202"/>
                  </a:cxn>
                  <a:cxn ang="0">
                    <a:pos x="1916" y="154"/>
                  </a:cxn>
                  <a:cxn ang="0">
                    <a:pos x="2174" y="108"/>
                  </a:cxn>
                  <a:cxn ang="0">
                    <a:pos x="2302" y="88"/>
                  </a:cxn>
                  <a:cxn ang="0">
                    <a:pos x="2426" y="68"/>
                  </a:cxn>
                  <a:cxn ang="0">
                    <a:pos x="2550" y="52"/>
                  </a:cxn>
                  <a:cxn ang="0">
                    <a:pos x="2670" y="36"/>
                  </a:cxn>
                  <a:cxn ang="0">
                    <a:pos x="2788" y="24"/>
                  </a:cxn>
                  <a:cxn ang="0">
                    <a:pos x="2900" y="14"/>
                  </a:cxn>
                  <a:cxn ang="0">
                    <a:pos x="3008" y="6"/>
                  </a:cxn>
                  <a:cxn ang="0">
                    <a:pos x="3112" y="0"/>
                  </a:cxn>
                </a:cxnLst>
                <a:rect l="0" t="0" r="r" b="b"/>
                <a:pathLst>
                  <a:path w="3112" h="584">
                    <a:moveTo>
                      <a:pt x="0" y="584"/>
                    </a:moveTo>
                    <a:lnTo>
                      <a:pt x="0" y="584"/>
                    </a:lnTo>
                    <a:lnTo>
                      <a:pt x="90" y="560"/>
                    </a:lnTo>
                    <a:lnTo>
                      <a:pt x="336" y="498"/>
                    </a:lnTo>
                    <a:lnTo>
                      <a:pt x="506" y="456"/>
                    </a:lnTo>
                    <a:lnTo>
                      <a:pt x="702" y="410"/>
                    </a:lnTo>
                    <a:lnTo>
                      <a:pt x="920" y="360"/>
                    </a:lnTo>
                    <a:lnTo>
                      <a:pt x="1154" y="306"/>
                    </a:lnTo>
                    <a:lnTo>
                      <a:pt x="1402" y="254"/>
                    </a:lnTo>
                    <a:lnTo>
                      <a:pt x="1656" y="202"/>
                    </a:lnTo>
                    <a:lnTo>
                      <a:pt x="1916" y="154"/>
                    </a:lnTo>
                    <a:lnTo>
                      <a:pt x="2174" y="108"/>
                    </a:lnTo>
                    <a:lnTo>
                      <a:pt x="2302" y="88"/>
                    </a:lnTo>
                    <a:lnTo>
                      <a:pt x="2426" y="68"/>
                    </a:lnTo>
                    <a:lnTo>
                      <a:pt x="2550" y="52"/>
                    </a:lnTo>
                    <a:lnTo>
                      <a:pt x="2670" y="36"/>
                    </a:lnTo>
                    <a:lnTo>
                      <a:pt x="2788" y="24"/>
                    </a:lnTo>
                    <a:lnTo>
                      <a:pt x="2900" y="14"/>
                    </a:lnTo>
                    <a:lnTo>
                      <a:pt x="3008" y="6"/>
                    </a:lnTo>
                    <a:lnTo>
                      <a:pt x="3112" y="0"/>
                    </a:lnTo>
                  </a:path>
                </a:pathLst>
              </a:custGeom>
              <a:noFill/>
              <a:ln w="12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E81272F4-92D6-4902-95D4-5832341476B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-3905251" y="4294188"/>
                <a:ext cx="13027839" cy="1892300"/>
              </a:xfrm>
              <a:custGeom>
                <a:avLst/>
                <a:gdLst/>
                <a:ahLst/>
                <a:cxnLst>
                  <a:cxn ang="0">
                    <a:pos x="8192" y="512"/>
                  </a:cxn>
                  <a:cxn ang="0">
                    <a:pos x="8040" y="570"/>
                  </a:cxn>
                  <a:cxn ang="0">
                    <a:pos x="7878" y="620"/>
                  </a:cxn>
                  <a:cxn ang="0">
                    <a:pos x="7706" y="666"/>
                  </a:cxn>
                  <a:cxn ang="0">
                    <a:pos x="7522" y="702"/>
                  </a:cxn>
                  <a:cxn ang="0">
                    <a:pos x="7322" y="730"/>
                  </a:cxn>
                  <a:cxn ang="0">
                    <a:pos x="7106" y="750"/>
                  </a:cxn>
                  <a:cxn ang="0">
                    <a:pos x="6872" y="762"/>
                  </a:cxn>
                  <a:cxn ang="0">
                    <a:pos x="6618" y="760"/>
                  </a:cxn>
                  <a:cxn ang="0">
                    <a:pos x="6342" y="750"/>
                  </a:cxn>
                  <a:cxn ang="0">
                    <a:pos x="6042" y="726"/>
                  </a:cxn>
                  <a:cxn ang="0">
                    <a:pos x="5716" y="690"/>
                  </a:cxn>
                  <a:cxn ang="0">
                    <a:pos x="5364" y="642"/>
                  </a:cxn>
                  <a:cxn ang="0">
                    <a:pos x="4982" y="578"/>
                  </a:cxn>
                  <a:cxn ang="0">
                    <a:pos x="4568" y="500"/>
                  </a:cxn>
                  <a:cxn ang="0">
                    <a:pos x="4122" y="406"/>
                  </a:cxn>
                  <a:cxn ang="0">
                    <a:pos x="3640" y="296"/>
                  </a:cxn>
                  <a:cxn ang="0">
                    <a:pos x="3396" y="240"/>
                  </a:cxn>
                  <a:cxn ang="0">
                    <a:pos x="2934" y="148"/>
                  </a:cxn>
                  <a:cxn ang="0">
                    <a:pos x="2512" y="82"/>
                  </a:cxn>
                  <a:cxn ang="0">
                    <a:pos x="2126" y="36"/>
                  </a:cxn>
                  <a:cxn ang="0">
                    <a:pos x="1776" y="10"/>
                  </a:cxn>
                  <a:cxn ang="0">
                    <a:pos x="1462" y="0"/>
                  </a:cxn>
                  <a:cxn ang="0">
                    <a:pos x="1182" y="4"/>
                  </a:cxn>
                  <a:cxn ang="0">
                    <a:pos x="934" y="20"/>
                  </a:cxn>
                  <a:cxn ang="0">
                    <a:pos x="716" y="44"/>
                  </a:cxn>
                  <a:cxn ang="0">
                    <a:pos x="530" y="74"/>
                  </a:cxn>
                  <a:cxn ang="0">
                    <a:pos x="374" y="108"/>
                  </a:cxn>
                  <a:cxn ang="0">
                    <a:pos x="248" y="144"/>
                  </a:cxn>
                  <a:cxn ang="0">
                    <a:pos x="148" y="176"/>
                  </a:cxn>
                  <a:cxn ang="0">
                    <a:pos x="48" y="216"/>
                  </a:cxn>
                  <a:cxn ang="0">
                    <a:pos x="0" y="240"/>
                  </a:cxn>
                  <a:cxn ang="0">
                    <a:pos x="8192" y="1192"/>
                  </a:cxn>
                  <a:cxn ang="0">
                    <a:pos x="8196" y="1186"/>
                  </a:cxn>
                  <a:cxn ang="0">
                    <a:pos x="8196" y="510"/>
                  </a:cxn>
                  <a:cxn ang="0">
                    <a:pos x="8192" y="512"/>
                  </a:cxn>
                </a:cxnLst>
                <a:rect l="0" t="0" r="r" b="b"/>
                <a:pathLst>
                  <a:path w="8196" h="1192">
                    <a:moveTo>
                      <a:pt x="8192" y="512"/>
                    </a:moveTo>
                    <a:lnTo>
                      <a:pt x="8192" y="512"/>
                    </a:lnTo>
                    <a:lnTo>
                      <a:pt x="8116" y="542"/>
                    </a:lnTo>
                    <a:lnTo>
                      <a:pt x="8040" y="570"/>
                    </a:lnTo>
                    <a:lnTo>
                      <a:pt x="7960" y="596"/>
                    </a:lnTo>
                    <a:lnTo>
                      <a:pt x="7878" y="620"/>
                    </a:lnTo>
                    <a:lnTo>
                      <a:pt x="7794" y="644"/>
                    </a:lnTo>
                    <a:lnTo>
                      <a:pt x="7706" y="666"/>
                    </a:lnTo>
                    <a:lnTo>
                      <a:pt x="7616" y="684"/>
                    </a:lnTo>
                    <a:lnTo>
                      <a:pt x="7522" y="702"/>
                    </a:lnTo>
                    <a:lnTo>
                      <a:pt x="7424" y="718"/>
                    </a:lnTo>
                    <a:lnTo>
                      <a:pt x="7322" y="730"/>
                    </a:lnTo>
                    <a:lnTo>
                      <a:pt x="7216" y="742"/>
                    </a:lnTo>
                    <a:lnTo>
                      <a:pt x="7106" y="750"/>
                    </a:lnTo>
                    <a:lnTo>
                      <a:pt x="6992" y="758"/>
                    </a:lnTo>
                    <a:lnTo>
                      <a:pt x="6872" y="762"/>
                    </a:lnTo>
                    <a:lnTo>
                      <a:pt x="6748" y="762"/>
                    </a:lnTo>
                    <a:lnTo>
                      <a:pt x="6618" y="760"/>
                    </a:lnTo>
                    <a:lnTo>
                      <a:pt x="6482" y="756"/>
                    </a:lnTo>
                    <a:lnTo>
                      <a:pt x="6342" y="750"/>
                    </a:lnTo>
                    <a:lnTo>
                      <a:pt x="6196" y="740"/>
                    </a:lnTo>
                    <a:lnTo>
                      <a:pt x="6042" y="726"/>
                    </a:lnTo>
                    <a:lnTo>
                      <a:pt x="5882" y="710"/>
                    </a:lnTo>
                    <a:lnTo>
                      <a:pt x="5716" y="690"/>
                    </a:lnTo>
                    <a:lnTo>
                      <a:pt x="5544" y="668"/>
                    </a:lnTo>
                    <a:lnTo>
                      <a:pt x="5364" y="642"/>
                    </a:lnTo>
                    <a:lnTo>
                      <a:pt x="5176" y="612"/>
                    </a:lnTo>
                    <a:lnTo>
                      <a:pt x="4982" y="578"/>
                    </a:lnTo>
                    <a:lnTo>
                      <a:pt x="4778" y="540"/>
                    </a:lnTo>
                    <a:lnTo>
                      <a:pt x="4568" y="500"/>
                    </a:lnTo>
                    <a:lnTo>
                      <a:pt x="4348" y="454"/>
                    </a:lnTo>
                    <a:lnTo>
                      <a:pt x="4122" y="406"/>
                    </a:lnTo>
                    <a:lnTo>
                      <a:pt x="3886" y="354"/>
                    </a:lnTo>
                    <a:lnTo>
                      <a:pt x="3640" y="296"/>
                    </a:lnTo>
                    <a:lnTo>
                      <a:pt x="3640" y="296"/>
                    </a:lnTo>
                    <a:lnTo>
                      <a:pt x="3396" y="240"/>
                    </a:lnTo>
                    <a:lnTo>
                      <a:pt x="3160" y="192"/>
                    </a:lnTo>
                    <a:lnTo>
                      <a:pt x="2934" y="148"/>
                    </a:lnTo>
                    <a:lnTo>
                      <a:pt x="2718" y="112"/>
                    </a:lnTo>
                    <a:lnTo>
                      <a:pt x="2512" y="82"/>
                    </a:lnTo>
                    <a:lnTo>
                      <a:pt x="2314" y="56"/>
                    </a:lnTo>
                    <a:lnTo>
                      <a:pt x="2126" y="36"/>
                    </a:lnTo>
                    <a:lnTo>
                      <a:pt x="1948" y="20"/>
                    </a:lnTo>
                    <a:lnTo>
                      <a:pt x="1776" y="10"/>
                    </a:lnTo>
                    <a:lnTo>
                      <a:pt x="1616" y="2"/>
                    </a:lnTo>
                    <a:lnTo>
                      <a:pt x="1462" y="0"/>
                    </a:lnTo>
                    <a:lnTo>
                      <a:pt x="1318" y="0"/>
                    </a:lnTo>
                    <a:lnTo>
                      <a:pt x="1182" y="4"/>
                    </a:lnTo>
                    <a:lnTo>
                      <a:pt x="1054" y="10"/>
                    </a:lnTo>
                    <a:lnTo>
                      <a:pt x="934" y="20"/>
                    </a:lnTo>
                    <a:lnTo>
                      <a:pt x="822" y="30"/>
                    </a:lnTo>
                    <a:lnTo>
                      <a:pt x="716" y="44"/>
                    </a:lnTo>
                    <a:lnTo>
                      <a:pt x="620" y="58"/>
                    </a:lnTo>
                    <a:lnTo>
                      <a:pt x="530" y="74"/>
                    </a:lnTo>
                    <a:lnTo>
                      <a:pt x="450" y="92"/>
                    </a:lnTo>
                    <a:lnTo>
                      <a:pt x="374" y="108"/>
                    </a:lnTo>
                    <a:lnTo>
                      <a:pt x="308" y="126"/>
                    </a:lnTo>
                    <a:lnTo>
                      <a:pt x="248" y="144"/>
                    </a:lnTo>
                    <a:lnTo>
                      <a:pt x="194" y="160"/>
                    </a:lnTo>
                    <a:lnTo>
                      <a:pt x="148" y="176"/>
                    </a:lnTo>
                    <a:lnTo>
                      <a:pt x="108" y="192"/>
                    </a:lnTo>
                    <a:lnTo>
                      <a:pt x="48" y="216"/>
                    </a:lnTo>
                    <a:lnTo>
                      <a:pt x="12" y="234"/>
                    </a:lnTo>
                    <a:lnTo>
                      <a:pt x="0" y="240"/>
                    </a:lnTo>
                    <a:lnTo>
                      <a:pt x="0" y="1192"/>
                    </a:lnTo>
                    <a:lnTo>
                      <a:pt x="8192" y="1192"/>
                    </a:lnTo>
                    <a:lnTo>
                      <a:pt x="8192" y="1192"/>
                    </a:lnTo>
                    <a:lnTo>
                      <a:pt x="8196" y="1186"/>
                    </a:lnTo>
                    <a:lnTo>
                      <a:pt x="8196" y="1186"/>
                    </a:lnTo>
                    <a:lnTo>
                      <a:pt x="8196" y="510"/>
                    </a:lnTo>
                    <a:lnTo>
                      <a:pt x="8196" y="510"/>
                    </a:lnTo>
                    <a:lnTo>
                      <a:pt x="8192" y="512"/>
                    </a:lnTo>
                    <a:lnTo>
                      <a:pt x="8192" y="512"/>
                    </a:lnTo>
                    <a:close/>
                  </a:path>
                </a:pathLst>
              </a:custGeom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8EEA9-222C-4291-982A-11CF7092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782" y="228600"/>
            <a:ext cx="7886700" cy="85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69650-00DC-4F5A-9034-0A97ED0B5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B4788-FE97-4198-9280-C8FCFA636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5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382000" cy="4267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Binary Search Tree</a:t>
            </a: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				</a:t>
            </a:r>
            <a:br>
              <a:rPr lang="en-US" sz="3100" b="1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Lecture 10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100" b="1" dirty="0">
              <a:solidFill>
                <a:schemeClr val="tx1"/>
              </a:solidFill>
            </a:endParaRPr>
          </a:p>
        </p:txBody>
      </p:sp>
      <p:sp>
        <p:nvSpPr>
          <p:cNvPr id="3379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38EA7BCF-F100-4975-8A34-9A92A6F60D7B}" type="slidenum">
              <a:rPr lang="en-US" sz="1400">
                <a:solidFill>
                  <a:schemeClr val="bg2"/>
                </a:solidFill>
              </a:rPr>
              <a:pPr eaLnBrk="1" hangingPunct="1"/>
              <a:t>1</a:t>
            </a:fld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24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Insert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416704"/>
            <a:ext cx="8534400" cy="29934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Insert(</a:t>
            </a:r>
            <a:r>
              <a:rPr lang="en-US" sz="2200" dirty="0" err="1"/>
              <a:t>T,z</a:t>
            </a:r>
            <a:r>
              <a:rPr lang="en-US" sz="2200" dirty="0"/>
              <a:t>)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Insert a node with KEY=z into BST 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Time complexity: O(h)</a:t>
            </a:r>
            <a:endParaRPr lang="en-US" altLang="ko-KR" sz="2000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10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721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Insert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416704"/>
            <a:ext cx="8534400" cy="28410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b="1" dirty="0"/>
              <a:t>Step1: 	</a:t>
            </a:r>
            <a:r>
              <a:rPr lang="en-US" sz="2200" dirty="0"/>
              <a:t>if the tree is empty,</a:t>
            </a:r>
          </a:p>
          <a:p>
            <a:pPr marL="0" indent="0">
              <a:buNone/>
            </a:pPr>
            <a:r>
              <a:rPr lang="en-US" sz="2200" dirty="0"/>
              <a:t>		then Root(T)=z</a:t>
            </a:r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200" b="1" dirty="0"/>
              <a:t>Step2: 	</a:t>
            </a:r>
            <a:r>
              <a:rPr lang="en-US" sz="2200" dirty="0"/>
              <a:t>Else, Search for z in BST T, until we meet a null node</a:t>
            </a:r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200" b="1" dirty="0"/>
              <a:t>Step3: 	</a:t>
            </a:r>
            <a:r>
              <a:rPr lang="en-US" sz="2200" dirty="0"/>
              <a:t>Insert z</a:t>
            </a:r>
            <a:endParaRPr lang="en-US" altLang="ko-KR" sz="2200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11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649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438400"/>
            <a:ext cx="85344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NEWNODE is a pointer variable to hold the address of the newly created node. DATA is the information to be pushed.</a:t>
            </a:r>
          </a:p>
          <a:p>
            <a:pPr marL="0" indent="0">
              <a:buNone/>
            </a:pPr>
            <a:endParaRPr lang="en-US" sz="2000" dirty="0"/>
          </a:p>
          <a:p>
            <a:pPr marL="301943" lvl="1" indent="0">
              <a:buNone/>
            </a:pPr>
            <a:r>
              <a:rPr lang="en-US" sz="1800" dirty="0"/>
              <a:t>1. Input the DATA to be pushed and ROOT node of the tree.</a:t>
            </a:r>
          </a:p>
          <a:p>
            <a:pPr marL="301943" lvl="1" indent="0">
              <a:buNone/>
            </a:pPr>
            <a:r>
              <a:rPr lang="en-US" sz="1800" dirty="0"/>
              <a:t>2. NEWNODE = Create a New Node.</a:t>
            </a:r>
          </a:p>
          <a:p>
            <a:pPr marL="301943" lvl="1" indent="0">
              <a:buNone/>
            </a:pPr>
            <a:r>
              <a:rPr lang="en-US" sz="1800" dirty="0"/>
              <a:t>3. If (ROOT == NULL)</a:t>
            </a:r>
          </a:p>
          <a:p>
            <a:pPr marL="301943" lvl="1" indent="0">
              <a:buNone/>
            </a:pPr>
            <a:r>
              <a:rPr lang="en-US" sz="1800" dirty="0"/>
              <a:t>	(</a:t>
            </a:r>
            <a:r>
              <a:rPr lang="en-US" sz="1800" i="1" dirty="0"/>
              <a:t>a</a:t>
            </a:r>
            <a:r>
              <a:rPr lang="en-US" sz="1800" dirty="0"/>
              <a:t>) ROOT=NEW NODE</a:t>
            </a:r>
          </a:p>
          <a:p>
            <a:pPr marL="301943" lvl="1" indent="0">
              <a:buNone/>
            </a:pPr>
            <a:r>
              <a:rPr lang="en-US" sz="1800" dirty="0"/>
              <a:t>4. Else If (DATA &lt; ROOT → Info)</a:t>
            </a:r>
          </a:p>
          <a:p>
            <a:pPr marL="301943" lvl="1" indent="0">
              <a:buNone/>
            </a:pPr>
            <a:r>
              <a:rPr lang="en-US" sz="1800" dirty="0"/>
              <a:t>	(</a:t>
            </a:r>
            <a:r>
              <a:rPr lang="en-US" sz="1800" i="1" dirty="0"/>
              <a:t>a</a:t>
            </a:r>
            <a:r>
              <a:rPr lang="en-US" sz="1800" dirty="0"/>
              <a:t>) ROOT = ROOT → </a:t>
            </a:r>
            <a:r>
              <a:rPr lang="en-US" sz="1800" dirty="0" err="1"/>
              <a:t>Lchild</a:t>
            </a:r>
            <a:endParaRPr lang="en-US" sz="1800" dirty="0"/>
          </a:p>
          <a:p>
            <a:pPr marL="301943" lvl="1" indent="0">
              <a:buNone/>
            </a:pPr>
            <a:r>
              <a:rPr lang="en-US" sz="1800" dirty="0"/>
              <a:t>	(</a:t>
            </a:r>
            <a:r>
              <a:rPr lang="en-US" sz="1800" i="1" dirty="0"/>
              <a:t>b</a:t>
            </a:r>
            <a:r>
              <a:rPr lang="en-US" sz="1800" dirty="0"/>
              <a:t>) </a:t>
            </a:r>
            <a:r>
              <a:rPr lang="en-US" sz="1800" dirty="0" err="1"/>
              <a:t>GoTo</a:t>
            </a:r>
            <a:r>
              <a:rPr lang="en-US" sz="1800" dirty="0"/>
              <a:t> Step 4</a:t>
            </a:r>
          </a:p>
          <a:p>
            <a:pPr marL="301943" lvl="1" indent="0">
              <a:buNone/>
            </a:pPr>
            <a:r>
              <a:rPr lang="en-US" sz="1800" dirty="0"/>
              <a:t>5. Else If (DATA &gt; ROOT → Info)</a:t>
            </a:r>
          </a:p>
          <a:p>
            <a:pPr marL="301943" lvl="1" indent="0">
              <a:buNone/>
            </a:pPr>
            <a:r>
              <a:rPr lang="en-US" sz="1800" dirty="0"/>
              <a:t>	(</a:t>
            </a:r>
            <a:r>
              <a:rPr lang="en-US" sz="1800" i="1" dirty="0"/>
              <a:t>a</a:t>
            </a:r>
            <a:r>
              <a:rPr lang="en-US" sz="1800" dirty="0"/>
              <a:t>) ROOT = ROOT → </a:t>
            </a:r>
            <a:r>
              <a:rPr lang="en-US" sz="1800" dirty="0" err="1"/>
              <a:t>Rchild</a:t>
            </a:r>
            <a:endParaRPr lang="en-US" sz="1800" dirty="0"/>
          </a:p>
          <a:p>
            <a:pPr marL="301943" lvl="1" indent="0">
              <a:buNone/>
            </a:pPr>
            <a:r>
              <a:rPr lang="en-US" sz="1800" dirty="0"/>
              <a:t>	(</a:t>
            </a:r>
            <a:r>
              <a:rPr lang="en-US" sz="1800" i="1" dirty="0"/>
              <a:t>b</a:t>
            </a:r>
            <a:r>
              <a:rPr lang="en-US" sz="1800" dirty="0"/>
              <a:t>) </a:t>
            </a:r>
            <a:r>
              <a:rPr lang="en-US" sz="1800" dirty="0" err="1"/>
              <a:t>GoTo</a:t>
            </a:r>
            <a:r>
              <a:rPr lang="en-US" sz="1800" dirty="0"/>
              <a:t> Step 4</a:t>
            </a:r>
            <a:endParaRPr lang="en-US" altLang="ko-KR" sz="2000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12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95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5344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6. If (DATA &lt; ROOT → Info)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dirty="0"/>
              <a:t>) ROOT → </a:t>
            </a:r>
            <a:r>
              <a:rPr lang="en-US" sz="2000" dirty="0" err="1"/>
              <a:t>LChild</a:t>
            </a:r>
            <a:r>
              <a:rPr lang="en-US" sz="2000" dirty="0"/>
              <a:t> = NEWNODE</a:t>
            </a:r>
          </a:p>
          <a:p>
            <a:pPr marL="0" indent="0">
              <a:buNone/>
            </a:pPr>
            <a:r>
              <a:rPr lang="en-US" sz="2000" dirty="0"/>
              <a:t>7. Else If (DATA &gt; ROOT → Info)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dirty="0"/>
              <a:t>) ROOT → </a:t>
            </a:r>
            <a:r>
              <a:rPr lang="en-US" sz="2000" dirty="0" err="1"/>
              <a:t>RChild</a:t>
            </a:r>
            <a:r>
              <a:rPr lang="en-US" sz="2000" dirty="0"/>
              <a:t> = NEWNODE</a:t>
            </a:r>
          </a:p>
          <a:p>
            <a:pPr marL="0" indent="0">
              <a:buNone/>
            </a:pPr>
            <a:r>
              <a:rPr lang="en-US" sz="2000" dirty="0"/>
              <a:t>8. Else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dirty="0"/>
              <a:t>) Display (“DUPLICATE NODE”)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i="1" dirty="0"/>
              <a:t>b</a:t>
            </a:r>
            <a:r>
              <a:rPr lang="en-US" sz="2000" dirty="0"/>
              <a:t>) EXIT</a:t>
            </a:r>
          </a:p>
          <a:p>
            <a:pPr marL="0" indent="0">
              <a:buNone/>
            </a:pPr>
            <a:r>
              <a:rPr lang="en-US" sz="2000" dirty="0"/>
              <a:t>9. NEW NODE → Info = DATA</a:t>
            </a:r>
          </a:p>
          <a:p>
            <a:pPr marL="0" indent="0">
              <a:buNone/>
            </a:pPr>
            <a:r>
              <a:rPr lang="en-US" sz="2000" dirty="0"/>
              <a:t>10. NEW NODE → </a:t>
            </a:r>
            <a:r>
              <a:rPr lang="en-US" sz="2000" dirty="0" err="1"/>
              <a:t>LChild</a:t>
            </a:r>
            <a:r>
              <a:rPr lang="en-US" sz="2000" dirty="0"/>
              <a:t> = NULL</a:t>
            </a:r>
          </a:p>
          <a:p>
            <a:pPr marL="0" indent="0">
              <a:buNone/>
            </a:pPr>
            <a:r>
              <a:rPr lang="en-US" sz="2000" dirty="0"/>
              <a:t>11. NEW NODE → </a:t>
            </a:r>
            <a:r>
              <a:rPr lang="en-US" sz="2000" dirty="0" err="1"/>
              <a:t>RChild</a:t>
            </a:r>
            <a:r>
              <a:rPr lang="en-US" sz="2000" dirty="0"/>
              <a:t> = NULL</a:t>
            </a:r>
          </a:p>
          <a:p>
            <a:pPr marL="0" indent="0">
              <a:buNone/>
            </a:pPr>
            <a:r>
              <a:rPr lang="en-US" sz="2000" dirty="0"/>
              <a:t>12. EXIT</a:t>
            </a:r>
            <a:endParaRPr lang="en-US" altLang="ko-KR" sz="2000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13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4929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91056"/>
            <a:ext cx="8762999" cy="5266944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/>
              <a:t>/* A recursive function to insert a new key in BST */</a:t>
            </a:r>
          </a:p>
          <a:p>
            <a:pPr marL="0" indent="0" fontAlgn="base">
              <a:buNone/>
            </a:pPr>
            <a:r>
              <a:rPr lang="en-US" dirty="0"/>
              <a:t>    Node </a:t>
            </a:r>
            <a:r>
              <a:rPr lang="en-US" dirty="0" err="1"/>
              <a:t>insertRec</a:t>
            </a:r>
            <a:r>
              <a:rPr lang="en-US" dirty="0"/>
              <a:t>(Node root, </a:t>
            </a:r>
            <a:r>
              <a:rPr lang="en-US" dirty="0" err="1"/>
              <a:t>int</a:t>
            </a:r>
            <a:r>
              <a:rPr lang="en-US" dirty="0"/>
              <a:t> key) { </a:t>
            </a:r>
          </a:p>
          <a:p>
            <a:pPr marL="0" indent="0" fontAlgn="base">
              <a:buNone/>
            </a:pPr>
            <a:r>
              <a:rPr lang="en-US" dirty="0"/>
              <a:t>        /* If the tree is empty, return a new node */</a:t>
            </a:r>
          </a:p>
          <a:p>
            <a:pPr marL="0" indent="0" fontAlgn="base">
              <a:buNone/>
            </a:pPr>
            <a:r>
              <a:rPr lang="en-US" dirty="0"/>
              <a:t>        if (root == null) { </a:t>
            </a:r>
          </a:p>
          <a:p>
            <a:pPr marL="0" indent="0" fontAlgn="base">
              <a:buNone/>
            </a:pPr>
            <a:r>
              <a:rPr lang="en-US" dirty="0"/>
              <a:t>            root = new Node(key); </a:t>
            </a:r>
          </a:p>
          <a:p>
            <a:pPr marL="0" indent="0" fontAlgn="base">
              <a:buNone/>
            </a:pPr>
            <a:r>
              <a:rPr lang="en-US" dirty="0"/>
              <a:t>            return root; </a:t>
            </a:r>
          </a:p>
          <a:p>
            <a:pPr marL="0" indent="0" fontAlgn="base">
              <a:buNone/>
            </a:pPr>
            <a:r>
              <a:rPr lang="en-US" dirty="0"/>
              <a:t>        } </a:t>
            </a:r>
          </a:p>
          <a:p>
            <a:pPr marL="0" indent="0" fontAlgn="base">
              <a:buNone/>
            </a:pPr>
            <a:r>
              <a:rPr lang="en-US" dirty="0"/>
              <a:t>        /* Otherwise, recur down the tree */</a:t>
            </a:r>
          </a:p>
          <a:p>
            <a:pPr marL="0" indent="0" fontAlgn="base">
              <a:buNone/>
            </a:pPr>
            <a:r>
              <a:rPr lang="en-US" dirty="0"/>
              <a:t>        if (key &lt; </a:t>
            </a:r>
            <a:r>
              <a:rPr lang="en-US" dirty="0" err="1"/>
              <a:t>root.key</a:t>
            </a:r>
            <a:r>
              <a:rPr lang="en-US" dirty="0"/>
              <a:t>) </a:t>
            </a:r>
          </a:p>
          <a:p>
            <a:pPr marL="0" indent="0" fontAlgn="base">
              <a:buNone/>
            </a:pPr>
            <a:r>
              <a:rPr lang="en-US" dirty="0"/>
              <a:t>            </a:t>
            </a:r>
            <a:r>
              <a:rPr lang="en-US" dirty="0" err="1"/>
              <a:t>root.left</a:t>
            </a:r>
            <a:r>
              <a:rPr lang="en-US" dirty="0"/>
              <a:t> = </a:t>
            </a:r>
            <a:r>
              <a:rPr lang="en-US" dirty="0" err="1"/>
              <a:t>insertRec</a:t>
            </a:r>
            <a:r>
              <a:rPr lang="en-US" dirty="0"/>
              <a:t>(</a:t>
            </a:r>
            <a:r>
              <a:rPr lang="en-US" dirty="0" err="1"/>
              <a:t>root.left</a:t>
            </a:r>
            <a:r>
              <a:rPr lang="en-US" dirty="0"/>
              <a:t>, key); </a:t>
            </a:r>
          </a:p>
          <a:p>
            <a:pPr marL="0" indent="0" fontAlgn="base">
              <a:buNone/>
            </a:pPr>
            <a:r>
              <a:rPr lang="en-US" dirty="0"/>
              <a:t>        else if (key &gt; </a:t>
            </a:r>
            <a:r>
              <a:rPr lang="en-US" dirty="0" err="1"/>
              <a:t>root.key</a:t>
            </a:r>
            <a:r>
              <a:rPr lang="en-US" dirty="0"/>
              <a:t>) </a:t>
            </a:r>
          </a:p>
          <a:p>
            <a:pPr marL="0" indent="0" fontAlgn="base">
              <a:buNone/>
            </a:pPr>
            <a:r>
              <a:rPr lang="en-US" dirty="0"/>
              <a:t>            </a:t>
            </a:r>
            <a:r>
              <a:rPr lang="en-US" dirty="0" err="1"/>
              <a:t>root.right</a:t>
            </a:r>
            <a:r>
              <a:rPr lang="en-US" dirty="0"/>
              <a:t> = </a:t>
            </a:r>
            <a:r>
              <a:rPr lang="en-US" dirty="0" err="1"/>
              <a:t>insertRec</a:t>
            </a:r>
            <a:r>
              <a:rPr lang="en-US" dirty="0"/>
              <a:t>(</a:t>
            </a:r>
            <a:r>
              <a:rPr lang="en-US" dirty="0" err="1"/>
              <a:t>root.right</a:t>
            </a:r>
            <a:r>
              <a:rPr lang="en-US" dirty="0"/>
              <a:t>, key); </a:t>
            </a:r>
          </a:p>
          <a:p>
            <a:pPr marL="0" indent="0" fontAlgn="base">
              <a:buNone/>
            </a:pPr>
            <a:r>
              <a:rPr lang="en-US" dirty="0"/>
              <a:t>        /* return the (unchanged) node pointer */</a:t>
            </a:r>
          </a:p>
          <a:p>
            <a:pPr marL="0" indent="0" fontAlgn="base">
              <a:buNone/>
            </a:pPr>
            <a:r>
              <a:rPr lang="en-US" dirty="0"/>
              <a:t>        return root; </a:t>
            </a:r>
          </a:p>
          <a:p>
            <a:pPr marL="0" indent="0" fontAlgn="base">
              <a:buNone/>
            </a:pPr>
            <a:r>
              <a:rPr lang="en-US" dirty="0"/>
              <a:t>    }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Insert</a:t>
            </a: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15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631" y="2057400"/>
            <a:ext cx="6344737" cy="422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9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Insert()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286000"/>
            <a:ext cx="8686800" cy="381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struct</a:t>
            </a:r>
            <a:r>
              <a:rPr lang="en-US" sz="1800" dirty="0"/>
              <a:t> node* insert(</a:t>
            </a:r>
            <a:r>
              <a:rPr lang="en-US" sz="1800" dirty="0" err="1"/>
              <a:t>struct</a:t>
            </a:r>
            <a:r>
              <a:rPr lang="en-US" sz="1800" dirty="0"/>
              <a:t> node* node, </a:t>
            </a:r>
            <a:r>
              <a:rPr lang="en-US" sz="1800" dirty="0" err="1"/>
              <a:t>int</a:t>
            </a:r>
            <a:r>
              <a:rPr lang="en-US" sz="1800" dirty="0"/>
              <a:t> data) { </a:t>
            </a:r>
            <a:br>
              <a:rPr lang="en-US" sz="1800" dirty="0"/>
            </a:br>
            <a:r>
              <a:rPr lang="en-US" sz="1800" dirty="0"/>
              <a:t>  				// 1. If the tree is empty, return a new, single node </a:t>
            </a:r>
            <a:br>
              <a:rPr lang="en-US" sz="1800" dirty="0"/>
            </a:br>
            <a:r>
              <a:rPr lang="en-US" sz="1800" dirty="0"/>
              <a:t>  if (node == NULL) { </a:t>
            </a:r>
            <a:br>
              <a:rPr lang="en-US" sz="1800" dirty="0"/>
            </a:br>
            <a:r>
              <a:rPr lang="en-US" sz="1800" dirty="0"/>
              <a:t>    return(</a:t>
            </a:r>
            <a:r>
              <a:rPr lang="en-US" sz="1800" dirty="0" err="1"/>
              <a:t>newNode</a:t>
            </a:r>
            <a:r>
              <a:rPr lang="en-US" sz="1800" dirty="0"/>
              <a:t>(data)); </a:t>
            </a:r>
            <a:br>
              <a:rPr lang="en-US" sz="1800" dirty="0"/>
            </a:br>
            <a:r>
              <a:rPr lang="en-US" sz="1800" dirty="0"/>
              <a:t>  } </a:t>
            </a:r>
            <a:br>
              <a:rPr lang="en-US" sz="1800" dirty="0"/>
            </a:br>
            <a:r>
              <a:rPr lang="en-US" sz="1800" dirty="0"/>
              <a:t>  else { </a:t>
            </a:r>
            <a:br>
              <a:rPr lang="en-US" sz="1800" dirty="0"/>
            </a:br>
            <a:r>
              <a:rPr lang="en-US" sz="1800" dirty="0"/>
              <a:t>    				// 2. Otherwise, recur down the tree </a:t>
            </a:r>
            <a:br>
              <a:rPr lang="en-US" sz="1800" dirty="0"/>
            </a:br>
            <a:r>
              <a:rPr lang="en-US" sz="1800" dirty="0"/>
              <a:t>      if (data &lt;= node-&gt;data) </a:t>
            </a:r>
          </a:p>
          <a:p>
            <a:pPr marL="301943" lvl="1" indent="0">
              <a:buNone/>
            </a:pPr>
            <a:r>
              <a:rPr lang="en-US" sz="1600" dirty="0"/>
              <a:t>   node-&gt;left = insert(node-&gt;left, data);</a:t>
            </a:r>
          </a:p>
          <a:p>
            <a:pPr marL="301943" lvl="1" indent="0">
              <a:buNone/>
            </a:pPr>
            <a:r>
              <a:rPr lang="en-US" sz="1800" dirty="0"/>
              <a:t>else </a:t>
            </a:r>
          </a:p>
          <a:p>
            <a:pPr marL="301943" lvl="1" indent="0">
              <a:buNone/>
            </a:pPr>
            <a:r>
              <a:rPr lang="en-US" sz="1800" dirty="0"/>
              <a:t>node-&gt;right = insert(node-&gt;right, data); </a:t>
            </a:r>
          </a:p>
          <a:p>
            <a:pPr marL="0" indent="0">
              <a:buNone/>
            </a:pPr>
            <a:r>
              <a:rPr lang="en-US" sz="1800" dirty="0"/>
              <a:t>  return(node); 			// return the (unchanged) node pointer </a:t>
            </a:r>
            <a:br>
              <a:rPr lang="en-US" sz="1800" dirty="0"/>
            </a:br>
            <a:r>
              <a:rPr lang="en-US" sz="1800" dirty="0"/>
              <a:t>  } </a:t>
            </a:r>
            <a:br>
              <a:rPr lang="en-US" sz="1800" dirty="0"/>
            </a:br>
            <a:r>
              <a:rPr lang="en-US" sz="1800" dirty="0"/>
              <a:t>} 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16</a:t>
            </a:fld>
            <a:endParaRPr kumimoji="0" lang="en-US" altLang="ko-KR" sz="2600" dirty="0">
              <a:solidFill>
                <a:schemeClr val="bg1"/>
              </a:solidFill>
              <a:latin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172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Query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416704"/>
            <a:ext cx="8534400" cy="23076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The QUERY operation can be further spit into: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Search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Max/Min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Successor/Predecessor</a:t>
            </a: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17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715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Search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416704"/>
            <a:ext cx="8534400" cy="16218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Search(</a:t>
            </a:r>
            <a:r>
              <a:rPr lang="en-US" sz="2200" dirty="0" err="1"/>
              <a:t>T,k</a:t>
            </a:r>
            <a:r>
              <a:rPr lang="en-US" sz="22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search the BST T for a value k</a:t>
            </a:r>
            <a:endParaRPr lang="en-US" altLang="ko-KR" sz="2000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18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715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Search</a:t>
            </a: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19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5753943" cy="437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1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Search Tree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416704"/>
            <a:ext cx="8534400" cy="31458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 It’s a binary tree !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For each node in a BST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left </a:t>
            </a:r>
            <a:r>
              <a:rPr lang="en-US" dirty="0" err="1"/>
              <a:t>subtree</a:t>
            </a:r>
            <a:r>
              <a:rPr lang="en-US" dirty="0"/>
              <a:t> is smaller than it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right </a:t>
            </a:r>
            <a:r>
              <a:rPr lang="en-US" dirty="0" err="1"/>
              <a:t>subtree</a:t>
            </a:r>
            <a:r>
              <a:rPr lang="en-US" dirty="0"/>
              <a:t> is greater than it</a:t>
            </a: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2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380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Search</a:t>
            </a: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20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05000"/>
            <a:ext cx="670559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15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Search</a:t>
            </a: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21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57400"/>
            <a:ext cx="5562600" cy="400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15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209800"/>
            <a:ext cx="85344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1. Input the DATA to be searched and assign the address of the root node to ROOT.</a:t>
            </a:r>
          </a:p>
          <a:p>
            <a:pPr marL="0" indent="0">
              <a:buNone/>
            </a:pPr>
            <a:r>
              <a:rPr lang="en-US" sz="1800" dirty="0"/>
              <a:t>2. If (DATA == ROOT → Info)</a:t>
            </a:r>
          </a:p>
          <a:p>
            <a:pPr marL="0" indent="0">
              <a:buNone/>
            </a:pPr>
            <a:r>
              <a:rPr lang="en-US" sz="1800" dirty="0"/>
              <a:t>	(</a:t>
            </a:r>
            <a:r>
              <a:rPr lang="en-US" sz="1800" i="1" dirty="0"/>
              <a:t>a</a:t>
            </a:r>
            <a:r>
              <a:rPr lang="en-US" sz="1800" dirty="0"/>
              <a:t>) Display “The DATA exist in the tree”</a:t>
            </a:r>
          </a:p>
          <a:p>
            <a:pPr marL="0" indent="0">
              <a:buNone/>
            </a:pPr>
            <a:r>
              <a:rPr lang="en-US" sz="1800" dirty="0"/>
              <a:t>	(</a:t>
            </a:r>
            <a:r>
              <a:rPr lang="en-US" sz="1800" i="1" dirty="0"/>
              <a:t>b</a:t>
            </a:r>
            <a:r>
              <a:rPr lang="en-US" sz="1800" dirty="0"/>
              <a:t>) </a:t>
            </a:r>
            <a:r>
              <a:rPr lang="en-US" sz="1800" dirty="0" err="1"/>
              <a:t>GoTo</a:t>
            </a:r>
            <a:r>
              <a:rPr lang="en-US" sz="1800" dirty="0"/>
              <a:t> Step 6</a:t>
            </a:r>
          </a:p>
          <a:p>
            <a:pPr marL="0" indent="0">
              <a:buNone/>
            </a:pPr>
            <a:r>
              <a:rPr lang="en-US" sz="1800" dirty="0"/>
              <a:t>3. If (ROOT == NULL)</a:t>
            </a:r>
          </a:p>
          <a:p>
            <a:pPr marL="0" indent="0">
              <a:buNone/>
            </a:pPr>
            <a:r>
              <a:rPr lang="en-US" sz="1800" dirty="0"/>
              <a:t>	(</a:t>
            </a:r>
            <a:r>
              <a:rPr lang="en-US" sz="1800" i="1" dirty="0"/>
              <a:t>a</a:t>
            </a:r>
            <a:r>
              <a:rPr lang="en-US" sz="1800" dirty="0"/>
              <a:t>) Display “The DATA does not exist”</a:t>
            </a:r>
          </a:p>
          <a:p>
            <a:pPr marL="0" indent="0">
              <a:buNone/>
            </a:pPr>
            <a:r>
              <a:rPr lang="en-US" sz="1800" dirty="0"/>
              <a:t>	(</a:t>
            </a:r>
            <a:r>
              <a:rPr lang="en-US" sz="1800" i="1" dirty="0"/>
              <a:t>b</a:t>
            </a:r>
            <a:r>
              <a:rPr lang="en-US" sz="1800" dirty="0"/>
              <a:t>) </a:t>
            </a:r>
            <a:r>
              <a:rPr lang="en-US" sz="1800" dirty="0" err="1"/>
              <a:t>GoTo</a:t>
            </a:r>
            <a:r>
              <a:rPr lang="en-US" sz="1800" dirty="0"/>
              <a:t> Step 6</a:t>
            </a:r>
          </a:p>
          <a:p>
            <a:pPr marL="0" indent="0">
              <a:buNone/>
            </a:pPr>
            <a:r>
              <a:rPr lang="en-US" sz="1800" dirty="0"/>
              <a:t>4. If(DATA &gt; </a:t>
            </a:r>
            <a:r>
              <a:rPr lang="en-US" sz="1800" dirty="0" err="1"/>
              <a:t>ROOT→Info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	(</a:t>
            </a:r>
            <a:r>
              <a:rPr lang="en-US" sz="1800" i="1" dirty="0"/>
              <a:t>a</a:t>
            </a:r>
            <a:r>
              <a:rPr lang="en-US" sz="1800" dirty="0"/>
              <a:t>) ROOT = </a:t>
            </a:r>
            <a:r>
              <a:rPr lang="en-US" sz="1800" dirty="0" err="1"/>
              <a:t>ROOT→RChild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(</a:t>
            </a:r>
            <a:r>
              <a:rPr lang="en-US" sz="1800" i="1" dirty="0"/>
              <a:t>b</a:t>
            </a:r>
            <a:r>
              <a:rPr lang="en-US" sz="1800" dirty="0"/>
              <a:t>) </a:t>
            </a:r>
            <a:r>
              <a:rPr lang="en-US" sz="1800" dirty="0" err="1"/>
              <a:t>GoTo</a:t>
            </a:r>
            <a:r>
              <a:rPr lang="en-US" sz="1800" dirty="0"/>
              <a:t> Step 2</a:t>
            </a:r>
          </a:p>
          <a:p>
            <a:pPr marL="0" indent="0">
              <a:buNone/>
            </a:pPr>
            <a:r>
              <a:rPr lang="en-US" sz="1800" dirty="0"/>
              <a:t>5. If(DATA &lt; </a:t>
            </a:r>
            <a:r>
              <a:rPr lang="en-US" sz="1800" dirty="0" err="1"/>
              <a:t>ROOT→Info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	(</a:t>
            </a:r>
            <a:r>
              <a:rPr lang="en-US" sz="1800" i="1" dirty="0"/>
              <a:t>a</a:t>
            </a:r>
            <a:r>
              <a:rPr lang="en-US" sz="1800" dirty="0"/>
              <a:t>) ROOT = </a:t>
            </a:r>
            <a:r>
              <a:rPr lang="en-US" sz="1800" dirty="0" err="1"/>
              <a:t>ROOT→Lchild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(</a:t>
            </a:r>
            <a:r>
              <a:rPr lang="en-US" sz="1800" i="1" dirty="0"/>
              <a:t>b</a:t>
            </a:r>
            <a:r>
              <a:rPr lang="en-US" sz="1800" dirty="0"/>
              <a:t>) </a:t>
            </a:r>
            <a:r>
              <a:rPr lang="en-US" sz="1800" dirty="0" err="1"/>
              <a:t>GoTo</a:t>
            </a:r>
            <a:r>
              <a:rPr lang="en-US" sz="1800" dirty="0"/>
              <a:t> Step 2</a:t>
            </a:r>
          </a:p>
          <a:p>
            <a:pPr marL="0" indent="0">
              <a:buNone/>
            </a:pPr>
            <a:r>
              <a:rPr lang="en-US" sz="1800" dirty="0"/>
              <a:t>6. Exit</a:t>
            </a:r>
            <a:endParaRPr lang="en-US" altLang="ko-KR" sz="1800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22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5826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29683"/>
            <a:ext cx="8610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// A function to search a given key in BST </a:t>
            </a:r>
          </a:p>
          <a:p>
            <a:pPr fontAlgn="base"/>
            <a:r>
              <a:rPr lang="en-US" sz="2000" dirty="0"/>
              <a:t>public Node search(Node root, </a:t>
            </a:r>
            <a:r>
              <a:rPr lang="en-US" sz="2000" dirty="0" err="1"/>
              <a:t>int</a:t>
            </a:r>
            <a:r>
              <a:rPr lang="en-US" sz="2000" dirty="0"/>
              <a:t> key) </a:t>
            </a:r>
          </a:p>
          <a:p>
            <a:pPr fontAlgn="base"/>
            <a:r>
              <a:rPr lang="en-US" sz="2000" dirty="0"/>
              <a:t>{ </a:t>
            </a:r>
          </a:p>
          <a:p>
            <a:pPr fontAlgn="base"/>
            <a:r>
              <a:rPr lang="en-US" sz="2000" dirty="0"/>
              <a:t>    // Base Cases: root is null or key is present at root </a:t>
            </a:r>
          </a:p>
          <a:p>
            <a:pPr fontAlgn="base"/>
            <a:r>
              <a:rPr lang="en-US" sz="2000" dirty="0"/>
              <a:t>    if (root==null || </a:t>
            </a:r>
            <a:r>
              <a:rPr lang="en-US" sz="2000" dirty="0" err="1"/>
              <a:t>root.key</a:t>
            </a:r>
            <a:r>
              <a:rPr lang="en-US" sz="2000" dirty="0"/>
              <a:t>==key) </a:t>
            </a:r>
          </a:p>
          <a:p>
            <a:pPr fontAlgn="base"/>
            <a:r>
              <a:rPr lang="en-US" sz="2000" dirty="0"/>
              <a:t>        return root; </a:t>
            </a:r>
          </a:p>
          <a:p>
            <a:pPr fontAlgn="base"/>
            <a:r>
              <a:rPr lang="en-US" sz="2000" dirty="0"/>
              <a:t>  </a:t>
            </a:r>
          </a:p>
          <a:p>
            <a:pPr fontAlgn="base"/>
            <a:r>
              <a:rPr lang="en-US" sz="2000" dirty="0"/>
              <a:t>    // </a:t>
            </a:r>
            <a:r>
              <a:rPr lang="en-US" sz="2000" dirty="0" err="1"/>
              <a:t>val</a:t>
            </a:r>
            <a:r>
              <a:rPr lang="en-US" sz="2000" dirty="0"/>
              <a:t> is greater than root's key </a:t>
            </a:r>
          </a:p>
          <a:p>
            <a:pPr fontAlgn="base"/>
            <a:r>
              <a:rPr lang="en-US" sz="2000" dirty="0"/>
              <a:t>    if (</a:t>
            </a:r>
            <a:r>
              <a:rPr lang="en-US" sz="2000" dirty="0" err="1"/>
              <a:t>root.key</a:t>
            </a:r>
            <a:r>
              <a:rPr lang="en-US" sz="2000" dirty="0"/>
              <a:t> &gt; key) </a:t>
            </a:r>
          </a:p>
          <a:p>
            <a:pPr fontAlgn="base"/>
            <a:r>
              <a:rPr lang="en-US" sz="2000" dirty="0"/>
              <a:t>        return search(</a:t>
            </a:r>
            <a:r>
              <a:rPr lang="en-US" sz="2000" dirty="0" err="1"/>
              <a:t>root.left</a:t>
            </a:r>
            <a:r>
              <a:rPr lang="en-US" sz="2000" dirty="0"/>
              <a:t>, key); </a:t>
            </a:r>
          </a:p>
          <a:p>
            <a:pPr fontAlgn="base"/>
            <a:r>
              <a:rPr lang="en-US" sz="2000" dirty="0"/>
              <a:t>  </a:t>
            </a:r>
          </a:p>
          <a:p>
            <a:pPr fontAlgn="base"/>
            <a:r>
              <a:rPr lang="en-US" sz="2000" dirty="0"/>
              <a:t>    // </a:t>
            </a:r>
            <a:r>
              <a:rPr lang="en-US" sz="2000" dirty="0" err="1"/>
              <a:t>val</a:t>
            </a:r>
            <a:r>
              <a:rPr lang="en-US" sz="2000" dirty="0"/>
              <a:t> is less than root's key </a:t>
            </a:r>
          </a:p>
          <a:p>
            <a:pPr fontAlgn="base"/>
            <a:r>
              <a:rPr lang="en-US" sz="2000" dirty="0"/>
              <a:t>    return search(</a:t>
            </a:r>
            <a:r>
              <a:rPr lang="en-US" sz="2000" dirty="0" err="1"/>
              <a:t>root.right</a:t>
            </a:r>
            <a:r>
              <a:rPr lang="en-US" sz="2000" dirty="0"/>
              <a:t>, key); </a:t>
            </a:r>
          </a:p>
          <a:p>
            <a:pPr fontAlgn="base"/>
            <a:r>
              <a:rPr lang="en-US" sz="2000" dirty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3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6868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static </a:t>
            </a:r>
            <a:r>
              <a:rPr lang="en-US" sz="1800" dirty="0" err="1"/>
              <a:t>int</a:t>
            </a:r>
            <a:r>
              <a:rPr lang="en-US" sz="1800" dirty="0"/>
              <a:t> lookup(</a:t>
            </a:r>
            <a:r>
              <a:rPr lang="en-US" sz="1800" dirty="0" err="1"/>
              <a:t>struct</a:t>
            </a:r>
            <a:r>
              <a:rPr lang="en-US" sz="1800" dirty="0"/>
              <a:t> node* node, </a:t>
            </a:r>
            <a:r>
              <a:rPr lang="en-US" sz="1800" dirty="0" err="1"/>
              <a:t>int</a:t>
            </a:r>
            <a:r>
              <a:rPr lang="en-US" sz="1800" dirty="0"/>
              <a:t> target) { </a:t>
            </a:r>
            <a:br>
              <a:rPr lang="en-US" sz="1800" dirty="0"/>
            </a:br>
            <a:r>
              <a:rPr lang="en-US" sz="1800" dirty="0"/>
              <a:t> 				// 1. Base case == empty tree </a:t>
            </a:r>
            <a:br>
              <a:rPr lang="en-US" sz="1800" dirty="0"/>
            </a:br>
            <a:r>
              <a:rPr lang="en-US" sz="1800" dirty="0"/>
              <a:t>  				// in that case, target is not found so return false </a:t>
            </a:r>
            <a:br>
              <a:rPr lang="en-US" sz="1800" dirty="0"/>
            </a:br>
            <a:r>
              <a:rPr lang="en-US" sz="1800" dirty="0"/>
              <a:t>  if (node == NULL) { </a:t>
            </a:r>
            <a:br>
              <a:rPr lang="en-US" sz="1800" dirty="0"/>
            </a:br>
            <a:r>
              <a:rPr lang="en-US" sz="1800" dirty="0"/>
              <a:t>    return(false); </a:t>
            </a:r>
            <a:br>
              <a:rPr lang="en-US" sz="1800" dirty="0"/>
            </a:br>
            <a:r>
              <a:rPr lang="en-US" sz="1800" dirty="0"/>
              <a:t>  } </a:t>
            </a:r>
            <a:br>
              <a:rPr lang="en-US" sz="1800" dirty="0"/>
            </a:br>
            <a:r>
              <a:rPr lang="en-US" sz="1800" dirty="0"/>
              <a:t>  else { </a:t>
            </a:r>
            <a:br>
              <a:rPr lang="en-US" sz="1800" dirty="0"/>
            </a:br>
            <a:r>
              <a:rPr lang="en-US" sz="1800" dirty="0"/>
              <a:t>    				// 2. see if found here </a:t>
            </a:r>
            <a:br>
              <a:rPr lang="en-US" sz="1800" dirty="0"/>
            </a:br>
            <a:r>
              <a:rPr lang="en-US" sz="1800" dirty="0"/>
              <a:t>    if (target == node-&gt;data) </a:t>
            </a:r>
          </a:p>
          <a:p>
            <a:pPr marL="0" indent="0">
              <a:buNone/>
            </a:pPr>
            <a:r>
              <a:rPr lang="en-US" sz="1800" dirty="0"/>
              <a:t>	return(true); </a:t>
            </a:r>
            <a:br>
              <a:rPr lang="en-US" sz="1800" dirty="0"/>
            </a:br>
            <a:r>
              <a:rPr lang="en-US" sz="1800" dirty="0"/>
              <a:t>         else { </a:t>
            </a:r>
            <a:br>
              <a:rPr lang="en-US" sz="1800" dirty="0"/>
            </a:br>
            <a:r>
              <a:rPr lang="en-US" sz="1800" dirty="0"/>
              <a:t>      				// 3. otherwise recur down the correct </a:t>
            </a:r>
            <a:r>
              <a:rPr lang="en-US" sz="1800" dirty="0" err="1"/>
              <a:t>subtree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          if (target &lt; node-&gt;data) </a:t>
            </a:r>
          </a:p>
          <a:p>
            <a:pPr marL="0" indent="0">
              <a:buNone/>
            </a:pPr>
            <a:r>
              <a:rPr lang="en-US" sz="1800" dirty="0"/>
              <a:t>              return(lookup(node-&gt;left, target)); </a:t>
            </a:r>
            <a:br>
              <a:rPr lang="en-US" sz="1800" dirty="0"/>
            </a:br>
            <a:r>
              <a:rPr lang="en-US" sz="1800" dirty="0"/>
              <a:t>      else return(lookup(node-&gt;right, target)); </a:t>
            </a:r>
            <a:br>
              <a:rPr lang="en-US" sz="1800" dirty="0"/>
            </a:br>
            <a:r>
              <a:rPr lang="en-US" sz="1800" dirty="0"/>
              <a:t>    } </a:t>
            </a:r>
            <a:br>
              <a:rPr lang="en-US" sz="1800" dirty="0"/>
            </a:br>
            <a:r>
              <a:rPr lang="en-US" sz="1800" dirty="0"/>
              <a:t>  } 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Search()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24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370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Search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721504"/>
            <a:ext cx="8534400" cy="10122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Search operation takes time O(h), where h is the height of a BST</a:t>
            </a:r>
            <a:endParaRPr lang="en-US" altLang="ko-KR" sz="2200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25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485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–Min/Max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416704"/>
            <a:ext cx="8534400" cy="28410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For Min, we simply follow the left pointer until we find a null node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Why? Because if it’s not the minimum node, then the real min node must reside at some node’s right subtree. By the property of BST, it’s a contradiction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Similar for Max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Time complexity: O(h)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26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485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–Min/Max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534400" cy="4365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findMin</a:t>
            </a:r>
            <a:r>
              <a:rPr lang="en-US" sz="1800" dirty="0"/>
              <a:t>( Node* t 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    if( t == NULL )</a:t>
            </a:r>
          </a:p>
          <a:p>
            <a:pPr marL="0" indent="0">
              <a:buNone/>
            </a:pPr>
            <a:r>
              <a:rPr lang="en-US" sz="1800" dirty="0"/>
              <a:t>        return NULL;</a:t>
            </a:r>
          </a:p>
          <a:p>
            <a:pPr marL="0" indent="0">
              <a:buNone/>
            </a:pPr>
            <a:r>
              <a:rPr lang="en-US" sz="1800" dirty="0"/>
              <a:t>    if( t-&gt;left == NULL )</a:t>
            </a:r>
          </a:p>
          <a:p>
            <a:pPr marL="0" indent="0">
              <a:buNone/>
            </a:pPr>
            <a:r>
              <a:rPr lang="en-US" sz="1800" dirty="0"/>
              <a:t>        return t;</a:t>
            </a:r>
          </a:p>
          <a:p>
            <a:pPr marL="0" indent="0">
              <a:buNone/>
            </a:pPr>
            <a:r>
              <a:rPr lang="en-US" sz="1800" dirty="0"/>
              <a:t>    return </a:t>
            </a:r>
            <a:r>
              <a:rPr lang="en-US" sz="1800" dirty="0" err="1"/>
              <a:t>findMin</a:t>
            </a:r>
            <a:r>
              <a:rPr lang="en-US" sz="1800" dirty="0"/>
              <a:t>( t-&gt;left);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dirty="0" err="1"/>
              <a:t>findMax</a:t>
            </a:r>
            <a:r>
              <a:rPr lang="en-US" sz="1800" dirty="0"/>
              <a:t>( Node* t 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    if( t != NULL )</a:t>
            </a:r>
          </a:p>
          <a:p>
            <a:pPr marL="0" indent="0">
              <a:buNone/>
            </a:pPr>
            <a:r>
              <a:rPr lang="en-US" sz="1800" dirty="0"/>
              <a:t>        while( t-&gt;right != NULL )</a:t>
            </a:r>
          </a:p>
          <a:p>
            <a:pPr marL="0" indent="0">
              <a:buNone/>
            </a:pPr>
            <a:r>
              <a:rPr lang="en-US" sz="1800" dirty="0"/>
              <a:t>            t = t-&gt;right;</a:t>
            </a:r>
          </a:p>
          <a:p>
            <a:pPr marL="0" indent="0">
              <a:buNone/>
            </a:pPr>
            <a:r>
              <a:rPr lang="en-US" sz="1800" dirty="0"/>
              <a:t>    return t;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27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4141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Predecessor/Successor</a:t>
            </a: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28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9"/>
          <a:stretch/>
        </p:blipFill>
        <p:spPr>
          <a:xfrm>
            <a:off x="723900" y="1905000"/>
            <a:ext cx="7696200" cy="469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03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Predecessor/Successor</a:t>
            </a: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1000">
                <a:latin typeface="Gulim" pitchFamily="34" charset="-127"/>
              </a:rPr>
              <a:pPr eaLnBrk="1" hangingPunct="1"/>
              <a:t>29</a:t>
            </a:fld>
            <a:endParaRPr kumimoji="0" lang="en-US" altLang="ko-KR" sz="1000" dirty="0">
              <a:latin typeface="Gulim" pitchFamily="34" charset="-127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61451"/>
            <a:ext cx="7391399" cy="42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9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B485-0255-47E9-8DA2-3D13641C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57764-EA81-49C8-B637-CEADDCB5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D6188A-8679-4F57-9DD5-04C89EA80972}"/>
              </a:ext>
            </a:extLst>
          </p:cNvPr>
          <p:cNvSpPr txBox="1"/>
          <p:nvPr/>
        </p:nvSpPr>
        <p:spPr>
          <a:xfrm>
            <a:off x="1524000" y="3257847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10, 7, 13, 14, 6, 12, 9</a:t>
            </a:r>
          </a:p>
        </p:txBody>
      </p:sp>
    </p:spTree>
    <p:extLst>
      <p:ext uri="{BB962C8B-B14F-4D97-AF65-F5344CB8AC3E}">
        <p14:creationId xmlns:p14="http://schemas.microsoft.com/office/powerpoint/2010/main" val="1622307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Predecessor/Successor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1" y="1600200"/>
            <a:ext cx="7899400" cy="4525963"/>
          </a:xfrm>
        </p:spPr>
        <p:txBody>
          <a:bodyPr>
            <a:normAutofit/>
          </a:bodyPr>
          <a:lstStyle/>
          <a:p>
            <a:pPr marL="457200" indent="-457200" fontAlgn="base">
              <a:buSzPct val="90000"/>
              <a:buFont typeface="+mj-lt"/>
              <a:buAutoNum type="arabicPeriod"/>
            </a:pPr>
            <a:r>
              <a:rPr lang="en-US" dirty="0"/>
              <a:t>// A utility function to do </a:t>
            </a:r>
            <a:r>
              <a:rPr lang="en-US" dirty="0" err="1"/>
              <a:t>inorder</a:t>
            </a:r>
            <a:r>
              <a:rPr lang="en-US" dirty="0"/>
              <a:t> traversal of BST </a:t>
            </a:r>
          </a:p>
          <a:p>
            <a:pPr marL="457200" indent="-457200" fontAlgn="base">
              <a:buSzPct val="90000"/>
              <a:buFont typeface="+mj-lt"/>
              <a:buAutoNum type="arabicPeriod"/>
            </a:pPr>
            <a:r>
              <a:rPr lang="en-US" dirty="0"/>
              <a:t>    void </a:t>
            </a:r>
            <a:r>
              <a:rPr lang="en-US" dirty="0" err="1"/>
              <a:t>inorderRec</a:t>
            </a:r>
            <a:r>
              <a:rPr lang="en-US" dirty="0"/>
              <a:t>(Node root) </a:t>
            </a:r>
          </a:p>
          <a:p>
            <a:pPr marL="457200" indent="-457200" fontAlgn="base">
              <a:buSzPct val="90000"/>
              <a:buFont typeface="+mj-lt"/>
              <a:buAutoNum type="arabicPeriod"/>
            </a:pPr>
            <a:r>
              <a:rPr lang="en-US" dirty="0"/>
              <a:t>    { </a:t>
            </a:r>
          </a:p>
          <a:p>
            <a:pPr marL="457200" indent="-457200" fontAlgn="base">
              <a:buSzPct val="90000"/>
              <a:buFont typeface="+mj-lt"/>
              <a:buAutoNum type="arabicPeriod"/>
            </a:pPr>
            <a:r>
              <a:rPr lang="en-US" dirty="0"/>
              <a:t>        if (root != null) </a:t>
            </a:r>
          </a:p>
          <a:p>
            <a:pPr marL="457200" indent="-457200" fontAlgn="base">
              <a:buSzPct val="90000"/>
              <a:buFont typeface="+mj-lt"/>
              <a:buAutoNum type="arabicPeriod"/>
            </a:pPr>
            <a:r>
              <a:rPr lang="en-US" dirty="0"/>
              <a:t>        { </a:t>
            </a:r>
          </a:p>
          <a:p>
            <a:pPr marL="457200" indent="-457200" fontAlgn="base">
              <a:buSzPct val="90000"/>
              <a:buFont typeface="+mj-lt"/>
              <a:buAutoNum type="arabicPeriod"/>
            </a:pPr>
            <a:r>
              <a:rPr lang="en-US" dirty="0"/>
              <a:t>            </a:t>
            </a:r>
            <a:r>
              <a:rPr lang="en-US" dirty="0" err="1"/>
              <a:t>inorderRec</a:t>
            </a:r>
            <a:r>
              <a:rPr lang="en-US" dirty="0"/>
              <a:t>(</a:t>
            </a:r>
            <a:r>
              <a:rPr lang="en-US" dirty="0" err="1"/>
              <a:t>root.left</a:t>
            </a:r>
            <a:r>
              <a:rPr lang="en-US" dirty="0"/>
              <a:t>); </a:t>
            </a:r>
          </a:p>
          <a:p>
            <a:pPr marL="457200" indent="-457200" fontAlgn="base">
              <a:buSzPct val="90000"/>
              <a:buFont typeface="+mj-lt"/>
              <a:buAutoNum type="arabicPeriod"/>
            </a:pPr>
            <a:r>
              <a:rPr lang="en-US" dirty="0"/>
              <a:t>            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root.key</a:t>
            </a:r>
            <a:r>
              <a:rPr lang="en-US" dirty="0"/>
              <a:t> + " "); </a:t>
            </a:r>
          </a:p>
          <a:p>
            <a:pPr marL="457200" indent="-457200" fontAlgn="base">
              <a:buSzPct val="90000"/>
              <a:buFont typeface="+mj-lt"/>
              <a:buAutoNum type="arabicPeriod"/>
            </a:pPr>
            <a:r>
              <a:rPr lang="en-US" dirty="0"/>
              <a:t>            </a:t>
            </a:r>
            <a:r>
              <a:rPr lang="en-US" dirty="0" err="1"/>
              <a:t>inorderRec</a:t>
            </a:r>
            <a:r>
              <a:rPr lang="en-US" dirty="0"/>
              <a:t>(</a:t>
            </a:r>
            <a:r>
              <a:rPr lang="en-US" dirty="0" err="1"/>
              <a:t>root.right</a:t>
            </a:r>
            <a:r>
              <a:rPr lang="en-US" dirty="0"/>
              <a:t>); </a:t>
            </a:r>
          </a:p>
          <a:p>
            <a:pPr marL="457200" indent="-457200" fontAlgn="base">
              <a:buSzPct val="90000"/>
              <a:buFont typeface="+mj-lt"/>
              <a:buAutoNum type="arabicPeriod"/>
            </a:pPr>
            <a:r>
              <a:rPr lang="en-US" dirty="0"/>
              <a:t>        } </a:t>
            </a:r>
          </a:p>
          <a:p>
            <a:pPr marL="457200" indent="-457200" fontAlgn="base">
              <a:buSzPct val="90000"/>
              <a:buFont typeface="+mj-lt"/>
              <a:buAutoNum type="arabicPeriod"/>
            </a:pPr>
            <a:r>
              <a:rPr lang="en-US" dirty="0"/>
              <a:t>    } </a:t>
            </a:r>
          </a:p>
          <a:p>
            <a:pPr marL="457200" indent="-457200">
              <a:buSzPct val="90000"/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75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Predecessor/Successor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416704"/>
            <a:ext cx="8534400" cy="43650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Successor(x)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If we sort all elements in a BST to a sequence,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return the element just after x</a:t>
            </a:r>
          </a:p>
          <a:p>
            <a:pPr lvl="1"/>
            <a:r>
              <a:rPr lang="en-US" sz="2000" dirty="0"/>
              <a:t>Time complexity: O(h)</a:t>
            </a:r>
            <a:endParaRPr lang="en-US" altLang="ko-KR" sz="2000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31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485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416704"/>
            <a:ext cx="8534400" cy="16980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Delete (</a:t>
            </a:r>
            <a:r>
              <a:rPr lang="en-US" sz="2200" dirty="0" err="1"/>
              <a:t>T,z</a:t>
            </a:r>
            <a:r>
              <a:rPr lang="en-US" sz="22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Delete a node with key=z from BST 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Time complexity: O(h)</a:t>
            </a:r>
            <a:endParaRPr lang="en-US" altLang="ko-KR" sz="2000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32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000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416704"/>
            <a:ext cx="8534400" cy="6312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1" dirty="0"/>
              <a:t>Case 1: z has no child</a:t>
            </a:r>
            <a:endParaRPr lang="en-US" altLang="ko-KR" sz="2200" b="1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33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644" y="2853107"/>
            <a:ext cx="4707306" cy="30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0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34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819400"/>
            <a:ext cx="4963218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0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416704"/>
            <a:ext cx="8534400" cy="6312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1" dirty="0"/>
              <a:t>Case 2: z has one child</a:t>
            </a:r>
            <a:endParaRPr lang="en-US" altLang="ko-KR" sz="2200" b="1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35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392" y="3200400"/>
            <a:ext cx="3877216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0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36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971800"/>
            <a:ext cx="5182324" cy="330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0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416704"/>
            <a:ext cx="8534400" cy="7074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1" dirty="0"/>
              <a:t>Case 3: z has two child</a:t>
            </a:r>
            <a:endParaRPr lang="en-US" altLang="ko-KR" sz="2200" b="1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37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44" y="3048000"/>
            <a:ext cx="4382112" cy="339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0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38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85" y="2590800"/>
            <a:ext cx="5763430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00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39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90800"/>
            <a:ext cx="6592220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E880C-F62E-4F0E-B641-6DF18DD468D1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57" y="2057400"/>
            <a:ext cx="698490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346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416704"/>
            <a:ext cx="8534400" cy="43650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What if the successor has two nodes?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Not possible ! Because if it has two nodes, at least one of them is less than it, then in the process of finding successor, we won't pick it !</a:t>
            </a:r>
            <a:endParaRPr lang="en-US" altLang="ko-KR" sz="2200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40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000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41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14600"/>
            <a:ext cx="6525536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1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42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839" y="2743200"/>
            <a:ext cx="4096322" cy="350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1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43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207" y="3200400"/>
            <a:ext cx="4553586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1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1026" name="Picture 2" descr="bst-del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87" y="1936751"/>
            <a:ext cx="864382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057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2050" name="Picture 2" descr="bst-delet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8153400" cy="439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4307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Hibbard node deletion algorithm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8915399" cy="5562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if ( k not in BST )    {	</a:t>
            </a:r>
          </a:p>
          <a:p>
            <a:pPr marL="0" indent="0">
              <a:buNone/>
            </a:pPr>
            <a:r>
              <a:rPr lang="en-US" dirty="0"/>
              <a:t>  	return;         // Nothing to delete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/****** The "Hibbard deletion algorithm" ******/</a:t>
            </a:r>
          </a:p>
          <a:p>
            <a:pPr marL="0" indent="0">
              <a:buNone/>
            </a:pPr>
            <a:r>
              <a:rPr lang="en-US" dirty="0"/>
              <a:t>    if ( k has no subtrees ) { 		          //     x              </a:t>
            </a:r>
            <a:r>
              <a:rPr lang="en-US" dirty="0" err="1"/>
              <a:t>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unlink k from k's parent;       	          //    / \    ==&gt;   /</a:t>
            </a:r>
          </a:p>
          <a:p>
            <a:pPr marL="0" indent="0">
              <a:buNone/>
            </a:pPr>
            <a:r>
              <a:rPr lang="en-US" dirty="0"/>
              <a:t>     return;                        		         //   y   k          y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if ( k has 1 tree ) {     			          //     x               </a:t>
            </a:r>
            <a:r>
              <a:rPr lang="en-US" dirty="0" err="1"/>
              <a:t>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make k's parent point to k's subtree;                            //    / \    ==&gt;   / \</a:t>
            </a:r>
          </a:p>
          <a:p>
            <a:pPr marL="0" indent="0">
              <a:buNone/>
            </a:pPr>
            <a:r>
              <a:rPr lang="en-US" dirty="0"/>
              <a:t>        return; 			                   	         //   y   k        y   z</a:t>
            </a:r>
          </a:p>
          <a:p>
            <a:pPr marL="0" indent="0">
              <a:buNone/>
            </a:pPr>
            <a:r>
              <a:rPr lang="en-US" dirty="0"/>
              <a:t>    }				                   	         //          \</a:t>
            </a:r>
          </a:p>
          <a:p>
            <a:pPr marL="0" indent="0">
              <a:buNone/>
            </a:pPr>
            <a:r>
              <a:rPr lang="en-US" dirty="0"/>
              <a:t>					         //	  z</a:t>
            </a:r>
          </a:p>
          <a:p>
            <a:pPr marL="0" indent="0">
              <a:buNone/>
            </a:pPr>
            <a:r>
              <a:rPr lang="en-US" dirty="0"/>
              <a:t>    /* k has 2 subtrees - TOUGH */</a:t>
            </a:r>
          </a:p>
          <a:p>
            <a:pPr marL="0" indent="0">
              <a:buNone/>
            </a:pPr>
            <a:r>
              <a:rPr lang="en-US" dirty="0"/>
              <a:t>   (1)  find the successor of k:</a:t>
            </a:r>
          </a:p>
          <a:p>
            <a:pPr marL="0" indent="0">
              <a:buNone/>
            </a:pPr>
            <a:r>
              <a:rPr lang="en-US" dirty="0"/>
              <a:t>            go right once</a:t>
            </a:r>
          </a:p>
          <a:p>
            <a:pPr marL="0" indent="0">
              <a:buNone/>
            </a:pPr>
            <a:r>
              <a:rPr lang="en-US" dirty="0"/>
              <a:t>	    go left all the way down</a:t>
            </a:r>
          </a:p>
          <a:p>
            <a:pPr marL="0" indent="0">
              <a:buNone/>
            </a:pPr>
            <a:r>
              <a:rPr lang="en-US" dirty="0"/>
              <a:t>   (2) Replace k with k's successor;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(3) Make the successor's parent point to the successor's right subtree;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684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used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Lectures by Mr. Mohammad </a:t>
            </a:r>
            <a:r>
              <a:rPr lang="en-US" dirty="0" err="1"/>
              <a:t>Asad</a:t>
            </a:r>
            <a:r>
              <a:rPr lang="en-US" dirty="0"/>
              <a:t> </a:t>
            </a:r>
            <a:r>
              <a:rPr lang="en-US" dirty="0" err="1"/>
              <a:t>Abbasi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4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altLang="ko-KR" dirty="0"/>
          </a:p>
        </p:txBody>
      </p:sp>
      <p:sp>
        <p:nvSpPr>
          <p:cNvPr id="332803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2438400"/>
            <a:ext cx="8610600" cy="56410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1" dirty="0"/>
              <a:t>Is this a BST ?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55862BBC-4877-47F5-8637-A7BF978D3133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5</a:t>
            </a:fld>
            <a:endParaRPr kumimoji="0" lang="en-US" altLang="ko-KR" sz="2600" dirty="0">
              <a:solidFill>
                <a:schemeClr val="bg1"/>
              </a:solidFill>
              <a:latin typeface="Gulim" pitchFamily="34" charset="-127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0"/>
          <a:stretch/>
        </p:blipFill>
        <p:spPr>
          <a:xfrm>
            <a:off x="2133600" y="3002507"/>
            <a:ext cx="6248400" cy="310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6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structure</a:t>
            </a: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6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892" y="2590800"/>
            <a:ext cx="3334216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1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 structure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905000"/>
            <a:ext cx="7823200" cy="42211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  class Node { </a:t>
            </a:r>
          </a:p>
          <a:p>
            <a:pPr marL="0" indent="0"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int</a:t>
            </a:r>
            <a:r>
              <a:rPr lang="en-US" dirty="0"/>
              <a:t> key; </a:t>
            </a:r>
          </a:p>
          <a:p>
            <a:pPr marL="0" indent="0" fontAlgn="base">
              <a:buNone/>
            </a:pPr>
            <a:r>
              <a:rPr lang="en-US" dirty="0"/>
              <a:t>        Node left, right; </a:t>
            </a:r>
          </a:p>
          <a:p>
            <a:pPr marL="0" indent="0" fontAlgn="base">
              <a:buNone/>
            </a:pPr>
            <a:r>
              <a:rPr lang="en-US" dirty="0"/>
              <a:t>  </a:t>
            </a:r>
          </a:p>
          <a:p>
            <a:pPr marL="0" indent="0" fontAlgn="base">
              <a:buNone/>
            </a:pPr>
            <a:r>
              <a:rPr lang="en-US" dirty="0"/>
              <a:t>        public Node(</a:t>
            </a:r>
            <a:r>
              <a:rPr lang="en-US" dirty="0" err="1"/>
              <a:t>int</a:t>
            </a:r>
            <a:r>
              <a:rPr lang="en-US" dirty="0"/>
              <a:t> item) { </a:t>
            </a:r>
          </a:p>
          <a:p>
            <a:pPr marL="0" indent="0" fontAlgn="base">
              <a:buNone/>
            </a:pPr>
            <a:r>
              <a:rPr lang="en-US" dirty="0"/>
              <a:t>            key = item; </a:t>
            </a:r>
          </a:p>
          <a:p>
            <a:pPr marL="0" indent="0" fontAlgn="base">
              <a:buNone/>
            </a:pPr>
            <a:r>
              <a:rPr lang="en-US" dirty="0"/>
              <a:t>            left = right = null; </a:t>
            </a:r>
          </a:p>
          <a:p>
            <a:pPr marL="0" indent="0" fontAlgn="base">
              <a:buNone/>
            </a:pPr>
            <a:r>
              <a:rPr lang="en-US" dirty="0"/>
              <a:t>        } </a:t>
            </a:r>
          </a:p>
          <a:p>
            <a:pPr marL="0" indent="0" fontAlgn="base">
              <a:buNone/>
            </a:pPr>
            <a:r>
              <a:rPr lang="en-US" dirty="0"/>
              <a:t>    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3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en-US" b="1" dirty="0"/>
              <a:t>Binary Search Tree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8686799" cy="51054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900" dirty="0"/>
              <a:t>class </a:t>
            </a:r>
            <a:r>
              <a:rPr lang="en-US" sz="2900" dirty="0" err="1"/>
              <a:t>BinarySearchTree</a:t>
            </a:r>
            <a:r>
              <a:rPr lang="en-US" sz="2900" dirty="0"/>
              <a:t> { </a:t>
            </a:r>
          </a:p>
          <a:p>
            <a:pPr marL="0" indent="0" fontAlgn="base">
              <a:buNone/>
            </a:pPr>
            <a:r>
              <a:rPr lang="en-US" sz="2900" dirty="0"/>
              <a:t>     // Root of BST </a:t>
            </a:r>
          </a:p>
          <a:p>
            <a:pPr marL="0" indent="0" fontAlgn="base">
              <a:buNone/>
            </a:pPr>
            <a:r>
              <a:rPr lang="en-US" sz="2900" dirty="0"/>
              <a:t>    Node root; </a:t>
            </a:r>
          </a:p>
          <a:p>
            <a:pPr marL="0" indent="0" fontAlgn="base">
              <a:buNone/>
            </a:pPr>
            <a:endParaRPr lang="en-US" sz="2900" dirty="0"/>
          </a:p>
          <a:p>
            <a:pPr marL="0" indent="0" fontAlgn="base">
              <a:buNone/>
            </a:pPr>
            <a:r>
              <a:rPr lang="en-US" sz="2900" dirty="0"/>
              <a:t>    // Constructor </a:t>
            </a:r>
          </a:p>
          <a:p>
            <a:pPr marL="0" indent="0" fontAlgn="base">
              <a:buNone/>
            </a:pPr>
            <a:r>
              <a:rPr lang="en-US" sz="2900" dirty="0"/>
              <a:t>    </a:t>
            </a:r>
            <a:r>
              <a:rPr lang="en-US" sz="2900" dirty="0" err="1"/>
              <a:t>BinarySearchTree</a:t>
            </a:r>
            <a:r>
              <a:rPr lang="en-US" sz="2900" dirty="0"/>
              <a:t>() {  </a:t>
            </a:r>
          </a:p>
          <a:p>
            <a:pPr marL="0" indent="0" fontAlgn="base">
              <a:buNone/>
            </a:pPr>
            <a:r>
              <a:rPr lang="en-US" sz="2900" dirty="0"/>
              <a:t>        root = null;  </a:t>
            </a:r>
          </a:p>
          <a:p>
            <a:pPr marL="0" indent="0" fontAlgn="base">
              <a:buNone/>
            </a:pPr>
            <a:r>
              <a:rPr lang="en-US" sz="2900" dirty="0"/>
              <a:t>    } </a:t>
            </a:r>
          </a:p>
          <a:p>
            <a:pPr marL="0" indent="0" fontAlgn="base">
              <a:buNone/>
            </a:pPr>
            <a:r>
              <a:rPr lang="en-US" sz="2900" dirty="0"/>
              <a:t>  // other functions </a:t>
            </a:r>
            <a:r>
              <a:rPr lang="mr-IN" sz="2900" dirty="0"/>
              <a:t>…</a:t>
            </a:r>
            <a:endParaRPr lang="en-US" sz="2900" dirty="0"/>
          </a:p>
          <a:p>
            <a:pPr marL="0" indent="0" fontAlgn="base">
              <a:buNone/>
            </a:pPr>
            <a:r>
              <a:rPr lang="en-US" sz="2900" dirty="0"/>
              <a:t>}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3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Operations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416704"/>
            <a:ext cx="8534400" cy="18504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There are 3 common operations: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INSERT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QUERY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DELETE</a:t>
            </a: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9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71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5104</TotalTime>
  <Words>1982</Words>
  <Application>Microsoft Office PowerPoint</Application>
  <PresentationFormat>On-screen Show (4:3)</PresentationFormat>
  <Paragraphs>295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Gulim</vt:lpstr>
      <vt:lpstr>Arial</vt:lpstr>
      <vt:lpstr>Calibri</vt:lpstr>
      <vt:lpstr>Calibri Light</vt:lpstr>
      <vt:lpstr>Tahoma</vt:lpstr>
      <vt:lpstr>Wingdings</vt:lpstr>
      <vt:lpstr>Office Theme</vt:lpstr>
      <vt:lpstr>Binary Search Tree       Lecture 10 </vt:lpstr>
      <vt:lpstr>Binary Search Tree</vt:lpstr>
      <vt:lpstr>Tree</vt:lpstr>
      <vt:lpstr>Example</vt:lpstr>
      <vt:lpstr>Example</vt:lpstr>
      <vt:lpstr>Node structure</vt:lpstr>
      <vt:lpstr>Node structure</vt:lpstr>
      <vt:lpstr>Binary Search Tree</vt:lpstr>
      <vt:lpstr>Operations</vt:lpstr>
      <vt:lpstr>Operation - Insert</vt:lpstr>
      <vt:lpstr>Operation - Insert</vt:lpstr>
      <vt:lpstr>ALGORITHM</vt:lpstr>
      <vt:lpstr>ALGORITHM</vt:lpstr>
      <vt:lpstr>Insert()</vt:lpstr>
      <vt:lpstr>Operation - Insert</vt:lpstr>
      <vt:lpstr>Insert()</vt:lpstr>
      <vt:lpstr>Operation - Query</vt:lpstr>
      <vt:lpstr>Operation - Search</vt:lpstr>
      <vt:lpstr>Operation - Search</vt:lpstr>
      <vt:lpstr>Operation - Search</vt:lpstr>
      <vt:lpstr>Operation - Search</vt:lpstr>
      <vt:lpstr>ALGORITHM</vt:lpstr>
      <vt:lpstr>Search()</vt:lpstr>
      <vt:lpstr>Search()</vt:lpstr>
      <vt:lpstr>Operation - Search</vt:lpstr>
      <vt:lpstr>Operation –Min/Max</vt:lpstr>
      <vt:lpstr>Operation –Min/Max</vt:lpstr>
      <vt:lpstr>Operation Predecessor/Successor</vt:lpstr>
      <vt:lpstr>Operation Predecessor/Successor</vt:lpstr>
      <vt:lpstr>Operation Predecessor/Successor</vt:lpstr>
      <vt:lpstr>Operation Predecessor/Successor</vt:lpstr>
      <vt:lpstr>Operation - Delete</vt:lpstr>
      <vt:lpstr>Operation - Delete</vt:lpstr>
      <vt:lpstr>Operation - Delete</vt:lpstr>
      <vt:lpstr>Operation - Delete</vt:lpstr>
      <vt:lpstr>Operation - Delete</vt:lpstr>
      <vt:lpstr>Operation - Delete</vt:lpstr>
      <vt:lpstr>Operation - Delete</vt:lpstr>
      <vt:lpstr>Operation - Delete</vt:lpstr>
      <vt:lpstr>Operation - Delete</vt:lpstr>
      <vt:lpstr>Operation - Delete</vt:lpstr>
      <vt:lpstr>Operation - Delete</vt:lpstr>
      <vt:lpstr>Operation - Delete</vt:lpstr>
      <vt:lpstr>Operation - Delete</vt:lpstr>
      <vt:lpstr>Operation - Delete</vt:lpstr>
      <vt:lpstr>The Hibbard node deletion algorithm</vt:lpstr>
      <vt:lpstr>Sources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Asad Abbasi</dc:creator>
  <cp:lastModifiedBy>Asim Riaz</cp:lastModifiedBy>
  <cp:revision>1284</cp:revision>
  <dcterms:created xsi:type="dcterms:W3CDTF">2006-08-16T00:00:00Z</dcterms:created>
  <dcterms:modified xsi:type="dcterms:W3CDTF">2023-08-18T04:03:22Z</dcterms:modified>
</cp:coreProperties>
</file>