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Lst>
  <p:notesMasterIdLst>
    <p:notesMasterId r:id="rId49"/>
  </p:notesMasterIdLst>
  <p:sldIdLst>
    <p:sldId id="450" r:id="rId2"/>
    <p:sldId id="648" r:id="rId3"/>
    <p:sldId id="649" r:id="rId4"/>
    <p:sldId id="657" r:id="rId5"/>
    <p:sldId id="650" r:id="rId6"/>
    <p:sldId id="651" r:id="rId7"/>
    <p:sldId id="652" r:id="rId8"/>
    <p:sldId id="653" r:id="rId9"/>
    <p:sldId id="654" r:id="rId10"/>
    <p:sldId id="655" r:id="rId11"/>
    <p:sldId id="619" r:id="rId12"/>
    <p:sldId id="639" r:id="rId13"/>
    <p:sldId id="620" r:id="rId14"/>
    <p:sldId id="621" r:id="rId15"/>
    <p:sldId id="622" r:id="rId16"/>
    <p:sldId id="595" r:id="rId17"/>
    <p:sldId id="518" r:id="rId18"/>
    <p:sldId id="572" r:id="rId19"/>
    <p:sldId id="571" r:id="rId20"/>
    <p:sldId id="570" r:id="rId21"/>
    <p:sldId id="660" r:id="rId22"/>
    <p:sldId id="661" r:id="rId23"/>
    <p:sldId id="662" r:id="rId24"/>
    <p:sldId id="663" r:id="rId25"/>
    <p:sldId id="664" r:id="rId26"/>
    <p:sldId id="665" r:id="rId27"/>
    <p:sldId id="666" r:id="rId28"/>
    <p:sldId id="667" r:id="rId29"/>
    <p:sldId id="668" r:id="rId30"/>
    <p:sldId id="669" r:id="rId31"/>
    <p:sldId id="670" r:id="rId32"/>
    <p:sldId id="671" r:id="rId33"/>
    <p:sldId id="672" r:id="rId34"/>
    <p:sldId id="596" r:id="rId35"/>
    <p:sldId id="522" r:id="rId36"/>
    <p:sldId id="523" r:id="rId37"/>
    <p:sldId id="532" r:id="rId38"/>
    <p:sldId id="531" r:id="rId39"/>
    <p:sldId id="573" r:id="rId40"/>
    <p:sldId id="574" r:id="rId41"/>
    <p:sldId id="561" r:id="rId42"/>
    <p:sldId id="562" r:id="rId43"/>
    <p:sldId id="524" r:id="rId44"/>
    <p:sldId id="525" r:id="rId45"/>
    <p:sldId id="526" r:id="rId46"/>
    <p:sldId id="527" r:id="rId47"/>
    <p:sldId id="65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00" autoAdjust="0"/>
  </p:normalViewPr>
  <p:slideViewPr>
    <p:cSldViewPr>
      <p:cViewPr varScale="1">
        <p:scale>
          <a:sx n="106" d="100"/>
          <a:sy n="106" d="100"/>
        </p:scale>
        <p:origin x="176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62D1A-DA54-4685-8002-55FBD68B6A27}" type="datetimeFigureOut">
              <a:rPr lang="en-US" smtClean="0"/>
              <a:pPr/>
              <a:t>8/4/2023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20222-78E6-4356-B2FD-F4E0C79E48B1}" type="slidenum">
              <a:rPr lang="en-US" smtClean="0"/>
              <a:pPr/>
              <a:t>‹#›</a:t>
            </a:fld>
            <a:endParaRPr lang="en-US"/>
          </a:p>
        </p:txBody>
      </p:sp>
    </p:spTree>
    <p:extLst>
      <p:ext uri="{BB962C8B-B14F-4D97-AF65-F5344CB8AC3E}">
        <p14:creationId xmlns:p14="http://schemas.microsoft.com/office/powerpoint/2010/main" val="824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85FD3C20-D044-4FCC-8E07-DC4AF436F516}" type="slidenum">
              <a:rPr lang="en-US" sz="1200"/>
              <a:pPr eaLnBrk="1" hangingPunct="1"/>
              <a:t>1</a:t>
            </a:fld>
            <a:endParaRPr lang="en-US" sz="1200"/>
          </a:p>
        </p:txBody>
      </p:sp>
      <p:sp>
        <p:nvSpPr>
          <p:cNvPr id="34818" name="Rectangle 2"/>
          <p:cNvSpPr>
            <a:spLocks noGrp="1" noRot="1" noChangeAspect="1" noChangeArrowheads="1" noTextEdit="1"/>
          </p:cNvSpPr>
          <p:nvPr>
            <p:ph type="sldImg"/>
          </p:nvPr>
        </p:nvSpPr>
        <p:spPr>
          <a:xfrm>
            <a:off x="1144588" y="687388"/>
            <a:ext cx="4570412" cy="3427412"/>
          </a:xfrm>
          <a:ln/>
        </p:spPr>
      </p:sp>
      <p:sp>
        <p:nvSpPr>
          <p:cNvPr id="34819"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20</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37</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38</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39</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40</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Arial" pitchFamily="34" charset="0"/>
              </a:defRPr>
            </a:lvl1pPr>
            <a:lvl2pPr marL="702756" indent="-270291" defTabSz="914485">
              <a:defRPr>
                <a:solidFill>
                  <a:schemeClr val="tx1"/>
                </a:solidFill>
                <a:latin typeface="Arial" pitchFamily="34" charset="0"/>
              </a:defRPr>
            </a:lvl2pPr>
            <a:lvl3pPr marL="1081164" indent="-216233" defTabSz="914485">
              <a:defRPr>
                <a:solidFill>
                  <a:schemeClr val="tx1"/>
                </a:solidFill>
                <a:latin typeface="Arial" pitchFamily="34" charset="0"/>
              </a:defRPr>
            </a:lvl3pPr>
            <a:lvl4pPr marL="1513629" indent="-216233" defTabSz="914485">
              <a:defRPr>
                <a:solidFill>
                  <a:schemeClr val="tx1"/>
                </a:solidFill>
                <a:latin typeface="Arial" pitchFamily="34" charset="0"/>
              </a:defRPr>
            </a:lvl4pPr>
            <a:lvl5pPr marL="1946095" indent="-216233" defTabSz="914485">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r>
              <a:rPr lang="en-US">
                <a:latin typeface="Times New Roman" pitchFamily="18" charset="0"/>
              </a:rPr>
              <a:t>Cpt S 223</a:t>
            </a:r>
          </a:p>
        </p:txBody>
      </p:sp>
      <p:sp>
        <p:nvSpPr>
          <p:cNvPr id="737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Arial" pitchFamily="34" charset="0"/>
              </a:defRPr>
            </a:lvl1pPr>
            <a:lvl2pPr marL="702756" indent="-270291" defTabSz="914485">
              <a:defRPr>
                <a:solidFill>
                  <a:schemeClr val="tx1"/>
                </a:solidFill>
                <a:latin typeface="Arial" pitchFamily="34" charset="0"/>
              </a:defRPr>
            </a:lvl2pPr>
            <a:lvl3pPr marL="1081164" indent="-216233" defTabSz="914485">
              <a:defRPr>
                <a:solidFill>
                  <a:schemeClr val="tx1"/>
                </a:solidFill>
                <a:latin typeface="Arial" pitchFamily="34" charset="0"/>
              </a:defRPr>
            </a:lvl3pPr>
            <a:lvl4pPr marL="1513629" indent="-216233" defTabSz="914485">
              <a:defRPr>
                <a:solidFill>
                  <a:schemeClr val="tx1"/>
                </a:solidFill>
                <a:latin typeface="Arial" pitchFamily="34" charset="0"/>
              </a:defRPr>
            </a:lvl4pPr>
            <a:lvl5pPr marL="1946095" indent="-216233" defTabSz="914485">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r>
              <a:rPr lang="en-US">
                <a:latin typeface="Times New Roman" pitchFamily="18" charset="0"/>
              </a:rPr>
              <a:t>Washington State University</a:t>
            </a: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Arial" pitchFamily="34" charset="0"/>
              </a:defRPr>
            </a:lvl1pPr>
            <a:lvl2pPr marL="702756" indent="-270291" defTabSz="914485">
              <a:defRPr>
                <a:solidFill>
                  <a:schemeClr val="tx1"/>
                </a:solidFill>
                <a:latin typeface="Arial" pitchFamily="34" charset="0"/>
              </a:defRPr>
            </a:lvl2pPr>
            <a:lvl3pPr marL="1081164" indent="-216233" defTabSz="914485">
              <a:defRPr>
                <a:solidFill>
                  <a:schemeClr val="tx1"/>
                </a:solidFill>
                <a:latin typeface="Arial" pitchFamily="34" charset="0"/>
              </a:defRPr>
            </a:lvl3pPr>
            <a:lvl4pPr marL="1513629" indent="-216233" defTabSz="914485">
              <a:defRPr>
                <a:solidFill>
                  <a:schemeClr val="tx1"/>
                </a:solidFill>
                <a:latin typeface="Arial" pitchFamily="34" charset="0"/>
              </a:defRPr>
            </a:lvl4pPr>
            <a:lvl5pPr marL="1946095" indent="-216233" defTabSz="914485">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r>
              <a:rPr lang="en-US">
                <a:latin typeface="Times New Roman" pitchFamily="18" charset="0"/>
              </a:rPr>
              <a:t>Cpt S 223</a:t>
            </a:r>
          </a:p>
        </p:txBody>
      </p:sp>
      <p:sp>
        <p:nvSpPr>
          <p:cNvPr id="747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Arial" pitchFamily="34" charset="0"/>
              </a:defRPr>
            </a:lvl1pPr>
            <a:lvl2pPr marL="702756" indent="-270291" defTabSz="914485">
              <a:defRPr>
                <a:solidFill>
                  <a:schemeClr val="tx1"/>
                </a:solidFill>
                <a:latin typeface="Arial" pitchFamily="34" charset="0"/>
              </a:defRPr>
            </a:lvl2pPr>
            <a:lvl3pPr marL="1081164" indent="-216233" defTabSz="914485">
              <a:defRPr>
                <a:solidFill>
                  <a:schemeClr val="tx1"/>
                </a:solidFill>
                <a:latin typeface="Arial" pitchFamily="34" charset="0"/>
              </a:defRPr>
            </a:lvl3pPr>
            <a:lvl4pPr marL="1513629" indent="-216233" defTabSz="914485">
              <a:defRPr>
                <a:solidFill>
                  <a:schemeClr val="tx1"/>
                </a:solidFill>
                <a:latin typeface="Arial" pitchFamily="34" charset="0"/>
              </a:defRPr>
            </a:lvl4pPr>
            <a:lvl5pPr marL="1946095" indent="-216233" defTabSz="914485">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r>
              <a:rPr lang="en-US">
                <a:latin typeface="Times New Roman" pitchFamily="18" charset="0"/>
              </a:rPr>
              <a:t>Washington State University</a:t>
            </a: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43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11</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just like a bubble sort does. The only difference between the two sorting algorithms is the manner in which they compare the elements.</a:t>
            </a:r>
          </a:p>
          <a:p>
            <a:r>
              <a:rPr lang="en-US" dirty="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44</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45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46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12</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just like a bubble sort does. The only difference between the two sorting algorithms is the manner in which they compare the elements.</a:t>
            </a:r>
          </a:p>
          <a:p>
            <a:r>
              <a:rPr lang="en-US" dirty="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a:t>just like a bubble sort does. The only difference between the two sorting algorithms is the manner in which they compare the elements.</a:t>
            </a:r>
          </a:p>
          <a:p>
            <a:r>
              <a:rPr lang="en-US" dirty="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14</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17</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18</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19</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2A371E-242E-4289-8238-D340BF7086A6}" type="datetime1">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53C488-3941-4959-A287-C9CA202F1A64}" type="datetime1">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01CC3A1-4EC8-41F1-B535-1D6A0D6DA706}" type="datetime1">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42B9F-37A6-4625-886C-E5A02FC2D607}" type="datetime1">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A438F6-8B04-4EC6-9398-4D2B70C99CF8}" type="datetime1">
              <a:rPr lang="en-US" smtClean="0"/>
              <a:pPr/>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431456E1-BBD4-4DD8-B581-668B3191C559}" type="datetime1">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935681-9D81-485A-ADCE-9310AFA78F37}" type="datetime1">
              <a:rPr lang="en-US" smtClean="0"/>
              <a:pPr/>
              <a:t>8/4/2023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DF4A9C-A2DD-4EF8-A291-5DA7998BFFFA}" type="datetime1">
              <a:rPr lang="en-US" smtClean="0"/>
              <a:pPr/>
              <a:t>8/4/2023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F9884C2-6CFB-4A89-A910-D50CEB2781BC}" type="datetime1">
              <a:rPr lang="en-US" smtClean="0"/>
              <a:pPr/>
              <a:t>8/4/2023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8F662F-E021-4442-B485-E317B6953F30}" type="datetime1">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42AA8B-2BBA-4CC7-A589-11F486F11EC8}" type="datetime1">
              <a:rPr lang="en-US" smtClean="0"/>
              <a:pPr/>
              <a:t>8/4/2023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B0FD7FA-AC66-4FAD-AC57-44315AE687CC}" type="datetime1">
              <a:rPr lang="en-US" smtClean="0"/>
              <a:pPr/>
              <a:t>8/4/2023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38EA7BCF-F100-4975-8A34-9A92A6F60D7B}" type="slidenum">
              <a:rPr lang="en-US" sz="1400">
                <a:solidFill>
                  <a:schemeClr val="bg2"/>
                </a:solidFill>
              </a:rPr>
              <a:pPr eaLnBrk="1" hangingPunct="1"/>
              <a:t>1</a:t>
            </a:fld>
            <a:endParaRPr lang="en-US" sz="1400" dirty="0">
              <a:solidFill>
                <a:schemeClr val="bg2"/>
              </a:solidFill>
            </a:endParaRPr>
          </a:p>
        </p:txBody>
      </p:sp>
      <p:sp>
        <p:nvSpPr>
          <p:cNvPr id="61" name="Title 1"/>
          <p:cNvSpPr>
            <a:spLocks noGrp="1"/>
          </p:cNvSpPr>
          <p:nvPr>
            <p:ph type="ctrTitle"/>
          </p:nvPr>
        </p:nvSpPr>
        <p:spPr>
          <a:xfrm>
            <a:off x="873010" y="838200"/>
            <a:ext cx="7397979" cy="3423858"/>
          </a:xfrm>
        </p:spPr>
        <p:txBody>
          <a:bodyPr>
            <a:normAutofit/>
          </a:bodyPr>
          <a:lstStyle/>
          <a:p>
            <a:r>
              <a:rPr lang="en-US" b="1" dirty="0"/>
              <a:t>Sorting Algorithms</a:t>
            </a:r>
            <a:br>
              <a:rPr lang="en-US" b="1" dirty="0"/>
            </a:br>
            <a:br>
              <a:rPr lang="en-US" b="1" dirty="0"/>
            </a:br>
            <a:r>
              <a:rPr lang="en-US" b="1" dirty="0"/>
              <a:t>				</a:t>
            </a:r>
            <a:br>
              <a:rPr lang="en-US" sz="3100" b="1" dirty="0"/>
            </a:br>
            <a:r>
              <a:rPr lang="en-US" sz="3200" dirty="0"/>
              <a:t>Lecture 7</a:t>
            </a:r>
            <a:br>
              <a:rPr lang="en-US" sz="3200" dirty="0"/>
            </a:br>
            <a:endParaRPr lang="en-US" sz="3100" b="1" dirty="0"/>
          </a:p>
        </p:txBody>
      </p:sp>
    </p:spTree>
    <p:extLst>
      <p:ext uri="{BB962C8B-B14F-4D97-AF65-F5344CB8AC3E}">
        <p14:creationId xmlns:p14="http://schemas.microsoft.com/office/powerpoint/2010/main" val="44324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10</a:t>
            </a:fld>
            <a:endParaRPr lang="en-US"/>
          </a:p>
        </p:txBody>
      </p:sp>
      <p:sp>
        <p:nvSpPr>
          <p:cNvPr id="29698" name="Rectangle 2"/>
          <p:cNvSpPr>
            <a:spLocks noGrp="1" noChangeArrowheads="1"/>
          </p:cNvSpPr>
          <p:nvPr>
            <p:ph type="title"/>
          </p:nvPr>
        </p:nvSpPr>
        <p:spPr>
          <a:xfrm>
            <a:off x="457200" y="533400"/>
            <a:ext cx="7772400" cy="1143000"/>
          </a:xfrm>
        </p:spPr>
        <p:txBody>
          <a:bodyPr>
            <a:normAutofit/>
          </a:bodyPr>
          <a:lstStyle/>
          <a:p>
            <a:r>
              <a:rPr lang="en-US" b="1" dirty="0"/>
              <a:t>Difference with Bubble sort</a:t>
            </a:r>
          </a:p>
        </p:txBody>
      </p:sp>
      <p:sp>
        <p:nvSpPr>
          <p:cNvPr id="29699" name="Rectangle 3"/>
          <p:cNvSpPr>
            <a:spLocks noGrp="1" noChangeArrowheads="1"/>
          </p:cNvSpPr>
          <p:nvPr>
            <p:ph type="body" idx="1"/>
          </p:nvPr>
        </p:nvSpPr>
        <p:spPr>
          <a:xfrm>
            <a:off x="76200" y="2438400"/>
            <a:ext cx="8686800" cy="4724400"/>
          </a:xfrm>
        </p:spPr>
        <p:txBody>
          <a:bodyPr>
            <a:normAutofit/>
          </a:bodyPr>
          <a:lstStyle/>
          <a:p>
            <a:pPr algn="just">
              <a:buFont typeface="Wingdings" pitchFamily="2" charset="2"/>
              <a:buChar char="Ø"/>
            </a:pPr>
            <a:r>
              <a:rPr lang="en-US" sz="2000" dirty="0"/>
              <a:t>The difference between cocktail sort and bubble sort is that instead of repeatedly passing through the list from bottom to top, it passes alternately from bottom to top and then from top to bottom. The result is that it has a slightly better performance than bubble sort, because it sorts in both directions. (Bubble sort can only move items backwards one step per iteration)</a:t>
            </a:r>
          </a:p>
          <a:p>
            <a:pPr algn="just">
              <a:buFont typeface="Wingdings" pitchFamily="2" charset="2"/>
              <a:buChar char="Ø"/>
            </a:pPr>
            <a:endParaRPr lang="en-US" sz="2000" dirty="0"/>
          </a:p>
          <a:p>
            <a:pPr algn="just">
              <a:buFont typeface="Wingdings" pitchFamily="2" charset="2"/>
              <a:buChar char="Ø"/>
            </a:pPr>
            <a:r>
              <a:rPr lang="en-US" sz="2000" dirty="0"/>
              <a:t>Normally cocktail sort or shaker sort pass (one time in both directions) is counted as two bubble sort passes. In a typical implementation the cocktail sort is less than two times faster than a bubble sort implementation</a:t>
            </a:r>
          </a:p>
          <a:p>
            <a:pPr algn="just">
              <a:buFont typeface="Wingdings" pitchFamily="2" charset="2"/>
              <a:buChar char="Ø"/>
            </a:pPr>
            <a:endParaRPr lang="en-US" sz="2000" dirty="0"/>
          </a:p>
          <a:p>
            <a:pPr algn="just">
              <a:buFont typeface="Wingdings" pitchFamily="2" charset="2"/>
              <a:buChar char="Ø"/>
            </a:pPr>
            <a:r>
              <a:rPr lang="en-US" sz="2000" dirty="0"/>
              <a:t>Because you have to implement a loop in both directions that is changing each pass it is slightly more difficult to implement</a:t>
            </a:r>
          </a:p>
        </p:txBody>
      </p:sp>
    </p:spTree>
    <p:extLst>
      <p:ext uri="{BB962C8B-B14F-4D97-AF65-F5344CB8AC3E}">
        <p14:creationId xmlns:p14="http://schemas.microsoft.com/office/powerpoint/2010/main" val="3799085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11</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dirty="0"/>
              <a:t>EXCHANGE SORT </a:t>
            </a:r>
            <a:r>
              <a:rPr lang="en-US" sz="3600" b="1" dirty="0"/>
              <a:t>(</a:t>
            </a:r>
            <a:r>
              <a:rPr lang="en-US" sz="3600" dirty="0"/>
              <a:t>Basic Ideas</a:t>
            </a:r>
            <a:r>
              <a:rPr lang="en-US" sz="3600" b="1" dirty="0"/>
              <a:t>)</a:t>
            </a:r>
            <a:endParaRPr lang="en-US" sz="3600" dirty="0"/>
          </a:p>
        </p:txBody>
      </p:sp>
      <p:sp>
        <p:nvSpPr>
          <p:cNvPr id="28675" name="Rectangle 3"/>
          <p:cNvSpPr>
            <a:spLocks noGrp="1" noChangeArrowheads="1"/>
          </p:cNvSpPr>
          <p:nvPr>
            <p:ph type="body" idx="1"/>
          </p:nvPr>
        </p:nvSpPr>
        <p:spPr>
          <a:xfrm>
            <a:off x="228600" y="2209800"/>
            <a:ext cx="8686800" cy="2514600"/>
          </a:xfrm>
        </p:spPr>
        <p:txBody>
          <a:bodyPr>
            <a:noAutofit/>
          </a:bodyPr>
          <a:lstStyle/>
          <a:p>
            <a:pPr>
              <a:buFont typeface="Wingdings" pitchFamily="2" charset="2"/>
              <a:buChar char="Ø"/>
            </a:pPr>
            <a:r>
              <a:rPr lang="en-US" sz="2000" dirty="0"/>
              <a:t>The exchange sort is almost similar as the bubble sort</a:t>
            </a:r>
          </a:p>
          <a:p>
            <a:pPr>
              <a:buFont typeface="Wingdings" pitchFamily="2" charset="2"/>
              <a:buChar char="Ø"/>
            </a:pPr>
            <a:endParaRPr lang="en-US" sz="2000" dirty="0"/>
          </a:p>
          <a:p>
            <a:pPr>
              <a:buFont typeface="Wingdings" pitchFamily="2" charset="2"/>
              <a:buChar char="Ø"/>
            </a:pPr>
            <a:r>
              <a:rPr lang="en-US" sz="2000" dirty="0"/>
              <a:t>The difference between these two sorts is the manner in which they compare the elements</a:t>
            </a:r>
          </a:p>
          <a:p>
            <a:pPr marL="0" indent="0">
              <a:buNone/>
            </a:pPr>
            <a:endParaRPr lang="en-US" sz="2000" dirty="0"/>
          </a:p>
          <a:p>
            <a:pPr>
              <a:buFont typeface="Wingdings" pitchFamily="2" charset="2"/>
              <a:buChar char="Ø"/>
            </a:pPr>
            <a:r>
              <a:rPr lang="en-US" sz="2000" b="1" dirty="0"/>
              <a:t>The exchange sort compares the first element with each following element of the array, making any necessary swaps</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4876800"/>
            <a:ext cx="7848600" cy="1828800"/>
          </a:xfrm>
          <a:prstGeom prst="rect">
            <a:avLst/>
          </a:prstGeom>
        </p:spPr>
      </p:pic>
    </p:spTree>
    <p:extLst>
      <p:ext uri="{BB962C8B-B14F-4D97-AF65-F5344CB8AC3E}">
        <p14:creationId xmlns:p14="http://schemas.microsoft.com/office/powerpoint/2010/main" val="2989239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12</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dirty="0"/>
              <a:t>SHELL SORT </a:t>
            </a:r>
            <a:r>
              <a:rPr lang="en-US" sz="3600" b="1" dirty="0"/>
              <a:t>(</a:t>
            </a:r>
            <a:r>
              <a:rPr lang="en-US" sz="3600" dirty="0"/>
              <a:t>Example</a:t>
            </a:r>
            <a:r>
              <a:rPr lang="en-US" sz="3600" b="1" dirty="0"/>
              <a:t>)</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3197306306"/>
              </p:ext>
            </p:extLst>
          </p:nvPr>
        </p:nvGraphicFramePr>
        <p:xfrm>
          <a:off x="76200" y="76200"/>
          <a:ext cx="6096001" cy="6400796"/>
        </p:xfrm>
        <a:graphic>
          <a:graphicData uri="http://schemas.openxmlformats.org/drawingml/2006/table">
            <a:tbl>
              <a:tblPr firstRow="1" bandRow="1">
                <a:tableStyleId>{5C22544A-7EE6-4342-B048-85BDC9FD1C3A}</a:tableStyleId>
              </a:tblPr>
              <a:tblGrid>
                <a:gridCol w="295888">
                  <a:extLst>
                    <a:ext uri="{9D8B030D-6E8A-4147-A177-3AD203B41FA5}">
                      <a16:colId xmlns:a16="http://schemas.microsoft.com/office/drawing/2014/main" val="20000"/>
                    </a:ext>
                  </a:extLst>
                </a:gridCol>
                <a:gridCol w="586429">
                  <a:extLst>
                    <a:ext uri="{9D8B030D-6E8A-4147-A177-3AD203B41FA5}">
                      <a16:colId xmlns:a16="http://schemas.microsoft.com/office/drawing/2014/main" val="20001"/>
                    </a:ext>
                  </a:extLst>
                </a:gridCol>
                <a:gridCol w="745066">
                  <a:extLst>
                    <a:ext uri="{9D8B030D-6E8A-4147-A177-3AD203B41FA5}">
                      <a16:colId xmlns:a16="http://schemas.microsoft.com/office/drawing/2014/main" val="20002"/>
                    </a:ext>
                  </a:extLst>
                </a:gridCol>
                <a:gridCol w="538302">
                  <a:extLst>
                    <a:ext uri="{9D8B030D-6E8A-4147-A177-3AD203B41FA5}">
                      <a16:colId xmlns:a16="http://schemas.microsoft.com/office/drawing/2014/main" val="20003"/>
                    </a:ext>
                  </a:extLst>
                </a:gridCol>
                <a:gridCol w="641684">
                  <a:extLst>
                    <a:ext uri="{9D8B030D-6E8A-4147-A177-3AD203B41FA5}">
                      <a16:colId xmlns:a16="http://schemas.microsoft.com/office/drawing/2014/main" val="20004"/>
                    </a:ext>
                  </a:extLst>
                </a:gridCol>
                <a:gridCol w="802105">
                  <a:extLst>
                    <a:ext uri="{9D8B030D-6E8A-4147-A177-3AD203B41FA5}">
                      <a16:colId xmlns:a16="http://schemas.microsoft.com/office/drawing/2014/main" val="20005"/>
                    </a:ext>
                  </a:extLst>
                </a:gridCol>
                <a:gridCol w="721895">
                  <a:extLst>
                    <a:ext uri="{9D8B030D-6E8A-4147-A177-3AD203B41FA5}">
                      <a16:colId xmlns:a16="http://schemas.microsoft.com/office/drawing/2014/main" val="20006"/>
                    </a:ext>
                  </a:extLst>
                </a:gridCol>
                <a:gridCol w="721895">
                  <a:extLst>
                    <a:ext uri="{9D8B030D-6E8A-4147-A177-3AD203B41FA5}">
                      <a16:colId xmlns:a16="http://schemas.microsoft.com/office/drawing/2014/main" val="20007"/>
                    </a:ext>
                  </a:extLst>
                </a:gridCol>
                <a:gridCol w="1042737">
                  <a:extLst>
                    <a:ext uri="{9D8B030D-6E8A-4147-A177-3AD203B41FA5}">
                      <a16:colId xmlns:a16="http://schemas.microsoft.com/office/drawing/2014/main" val="20008"/>
                    </a:ext>
                  </a:extLst>
                </a:gridCol>
              </a:tblGrid>
              <a:tr h="376821">
                <a:tc>
                  <a:txBody>
                    <a:bodyPr/>
                    <a:lstStyle/>
                    <a:p>
                      <a:endParaRPr lang="en-US" dirty="0"/>
                    </a:p>
                  </a:txBody>
                  <a:tcPr/>
                </a:tc>
                <a:tc gridSpan="8">
                  <a:txBody>
                    <a:bodyPr/>
                    <a:lstStyle/>
                    <a:p>
                      <a:pPr algn="ctr"/>
                      <a:r>
                        <a:rPr lang="en-US" sz="1800" b="1" kern="1200" dirty="0">
                          <a:solidFill>
                            <a:schemeClr val="lt1"/>
                          </a:solidFill>
                          <a:latin typeface="+mn-lt"/>
                          <a:ea typeface="+mn-ea"/>
                          <a:cs typeface="+mn-cs"/>
                        </a:rPr>
                        <a:t>Pass # 1</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6821">
                <a:tc>
                  <a:txBody>
                    <a:bodyPr/>
                    <a:lstStyle/>
                    <a:p>
                      <a:endParaRPr lang="en-US" dirty="0"/>
                    </a:p>
                  </a:txBody>
                  <a:tcPr/>
                </a:tc>
                <a:tc gridSpan="8">
                  <a:txBody>
                    <a:bodyPr/>
                    <a:lstStyle/>
                    <a:p>
                      <a:pPr algn="ctr"/>
                      <a:r>
                        <a:rPr lang="en-US" dirty="0"/>
                        <a:t>index</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1"/>
                  </a:ext>
                </a:extLst>
              </a:tr>
              <a:tr h="376821">
                <a:tc>
                  <a:txBody>
                    <a:bodyPr/>
                    <a:lstStyle/>
                    <a:p>
                      <a:endParaRPr lang="en-US"/>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6821">
                <a:tc>
                  <a:txBody>
                    <a:bodyPr/>
                    <a:lstStyle/>
                    <a:p>
                      <a:r>
                        <a:rPr lang="en-US" dirty="0"/>
                        <a:t>1</a:t>
                      </a:r>
                    </a:p>
                  </a:txBody>
                  <a:tcPr/>
                </a:tc>
                <a:tc>
                  <a:txBody>
                    <a:bodyPr/>
                    <a:lstStyle/>
                    <a:p>
                      <a:r>
                        <a:rPr lang="en-US" b="1" dirty="0"/>
                        <a:t>84</a:t>
                      </a:r>
                    </a:p>
                  </a:txBody>
                  <a:tcPr/>
                </a:tc>
                <a:tc>
                  <a:txBody>
                    <a:bodyPr/>
                    <a:lstStyle/>
                    <a:p>
                      <a:r>
                        <a:rPr lang="en-US" b="1" dirty="0"/>
                        <a:t>69</a:t>
                      </a:r>
                    </a:p>
                  </a:txBody>
                  <a:tcPr/>
                </a:tc>
                <a:tc>
                  <a:txBody>
                    <a:bodyPr/>
                    <a:lstStyle/>
                    <a:p>
                      <a:r>
                        <a:rPr lang="en-US" b="1" dirty="0"/>
                        <a:t>76</a:t>
                      </a:r>
                    </a:p>
                  </a:txBody>
                  <a:tcPr/>
                </a:tc>
                <a:tc>
                  <a:txBody>
                    <a:bodyPr/>
                    <a:lstStyle/>
                    <a:p>
                      <a:r>
                        <a:rPr lang="en-US" b="1" dirty="0"/>
                        <a:t>86</a:t>
                      </a:r>
                    </a:p>
                  </a:txBody>
                  <a:tcPr/>
                </a:tc>
                <a:tc>
                  <a:txBody>
                    <a:bodyPr/>
                    <a:lstStyle/>
                    <a:p>
                      <a:r>
                        <a:rPr lang="en-US" b="1" dirty="0"/>
                        <a:t>94</a:t>
                      </a:r>
                    </a:p>
                  </a:txBody>
                  <a:tcPr/>
                </a:tc>
                <a:tc>
                  <a:txBody>
                    <a:bodyPr/>
                    <a:lstStyle/>
                    <a:p>
                      <a:r>
                        <a:rPr lang="en-US" b="1" dirty="0"/>
                        <a:t>91</a:t>
                      </a:r>
                    </a:p>
                  </a:txBody>
                  <a:tcPr/>
                </a:tc>
                <a:tc>
                  <a:txBody>
                    <a:bodyPr/>
                    <a:lstStyle/>
                    <a:p>
                      <a:endParaRPr lang="en-US" dirty="0"/>
                    </a:p>
                  </a:txBody>
                  <a:tcPr/>
                </a:tc>
                <a:tc>
                  <a:txBody>
                    <a:bodyPr/>
                    <a:lstStyle/>
                    <a:p>
                      <a:r>
                        <a:rPr lang="en-US" dirty="0"/>
                        <a:t>i = 0</a:t>
                      </a:r>
                    </a:p>
                  </a:txBody>
                  <a:tcPr/>
                </a:tc>
                <a:extLst>
                  <a:ext uri="{0D108BD9-81ED-4DB2-BD59-A6C34878D82A}">
                    <a16:rowId xmlns:a16="http://schemas.microsoft.com/office/drawing/2014/main" val="10003"/>
                  </a:ext>
                </a:extLst>
              </a:tr>
              <a:tr h="376821">
                <a:tc>
                  <a:txBody>
                    <a:bodyPr/>
                    <a:lstStyle/>
                    <a:p>
                      <a:endParaRPr lang="en-US" dirty="0"/>
                    </a:p>
                  </a:txBody>
                  <a:tcPr/>
                </a:tc>
                <a:tc>
                  <a:txBody>
                    <a:bodyPr/>
                    <a:lstStyle/>
                    <a:p>
                      <a:r>
                        <a:rPr lang="en-US" dirty="0"/>
                        <a:t>i</a:t>
                      </a:r>
                    </a:p>
                  </a:txBody>
                  <a:tcPr/>
                </a:tc>
                <a:tc>
                  <a:txBody>
                    <a:bodyPr/>
                    <a:lstStyle/>
                    <a:p>
                      <a:r>
                        <a:rPr lang="en-US" dirty="0"/>
                        <a:t>j</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J = i+1 = 1</a:t>
                      </a:r>
                    </a:p>
                  </a:txBody>
                  <a:tcPr/>
                </a:tc>
                <a:extLst>
                  <a:ext uri="{0D108BD9-81ED-4DB2-BD59-A6C34878D82A}">
                    <a16:rowId xmlns:a16="http://schemas.microsoft.com/office/drawing/2014/main" val="10004"/>
                  </a:ext>
                </a:extLst>
              </a:tr>
              <a:tr h="376821">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71660">
                <a:tc>
                  <a:txBody>
                    <a:bodyPr/>
                    <a:lstStyle/>
                    <a:p>
                      <a:r>
                        <a:rPr lang="en-US" dirty="0"/>
                        <a:t>2</a:t>
                      </a:r>
                    </a:p>
                  </a:txBody>
                  <a:tcPr/>
                </a:tc>
                <a:tc>
                  <a:txBody>
                    <a:bodyPr/>
                    <a:lstStyle/>
                    <a:p>
                      <a:r>
                        <a:rPr lang="en-US" dirty="0"/>
                        <a:t>84</a:t>
                      </a:r>
                    </a:p>
                  </a:txBody>
                  <a:tcPr/>
                </a:tc>
                <a:tc>
                  <a:txBody>
                    <a:bodyPr/>
                    <a:lstStyle/>
                    <a:p>
                      <a:r>
                        <a:rPr lang="en-US" dirty="0"/>
                        <a:t>69</a:t>
                      </a:r>
                    </a:p>
                  </a:txBody>
                  <a:tcPr/>
                </a:tc>
                <a:tc>
                  <a:txBody>
                    <a:bodyPr/>
                    <a:lstStyle/>
                    <a:p>
                      <a:r>
                        <a:rPr lang="en-US" dirty="0"/>
                        <a:t>76</a:t>
                      </a:r>
                    </a:p>
                  </a:txBody>
                  <a:tcPr/>
                </a:tc>
                <a:tc>
                  <a:txBody>
                    <a:bodyPr/>
                    <a:lstStyle/>
                    <a:p>
                      <a:r>
                        <a:rPr lang="en-US" dirty="0"/>
                        <a:t>86</a:t>
                      </a:r>
                    </a:p>
                  </a:txBody>
                  <a:tcPr/>
                </a:tc>
                <a:tc>
                  <a:txBody>
                    <a:bodyPr/>
                    <a:lstStyle/>
                    <a:p>
                      <a:r>
                        <a:rPr lang="en-US" dirty="0"/>
                        <a:t>94</a:t>
                      </a:r>
                    </a:p>
                  </a:txBody>
                  <a:tcPr/>
                </a:tc>
                <a:tc>
                  <a:txBody>
                    <a:bodyPr/>
                    <a:lstStyle/>
                    <a:p>
                      <a:r>
                        <a:rPr lang="en-US" dirty="0"/>
                        <a:t>91</a:t>
                      </a:r>
                    </a:p>
                  </a:txBody>
                  <a:tcPr/>
                </a:tc>
                <a:tc>
                  <a:txBody>
                    <a:bodyPr/>
                    <a:lstStyle/>
                    <a:p>
                      <a:endParaRPr lang="en-US" dirty="0"/>
                    </a:p>
                  </a:txBody>
                  <a:tcPr/>
                </a:tc>
                <a:tc>
                  <a:txBody>
                    <a:bodyPr/>
                    <a:lstStyle/>
                    <a:p>
                      <a:r>
                        <a:rPr lang="en-US" dirty="0"/>
                        <a:t>i = 0</a:t>
                      </a:r>
                    </a:p>
                  </a:txBody>
                  <a:tcPr/>
                </a:tc>
                <a:extLst>
                  <a:ext uri="{0D108BD9-81ED-4DB2-BD59-A6C34878D82A}">
                    <a16:rowId xmlns:a16="http://schemas.microsoft.com/office/drawing/2014/main" val="10006"/>
                  </a:ext>
                </a:extLst>
              </a:tr>
              <a:tr h="376821">
                <a:tc>
                  <a:txBody>
                    <a:bodyPr/>
                    <a:lstStyle/>
                    <a:p>
                      <a:endParaRPr lang="en-US" dirty="0"/>
                    </a:p>
                  </a:txBody>
                  <a:tcPr/>
                </a:tc>
                <a:tc>
                  <a:txBody>
                    <a:bodyPr/>
                    <a:lstStyle/>
                    <a:p>
                      <a:r>
                        <a:rPr lang="en-US" dirty="0"/>
                        <a:t>i</a:t>
                      </a:r>
                    </a:p>
                  </a:txBody>
                  <a:tcPr/>
                </a:tc>
                <a:tc>
                  <a:txBody>
                    <a:bodyPr/>
                    <a:lstStyle/>
                    <a:p>
                      <a:endParaRPr lang="en-US" dirty="0"/>
                    </a:p>
                  </a:txBody>
                  <a:tcPr/>
                </a:tc>
                <a:tc>
                  <a:txBody>
                    <a:bodyPr/>
                    <a:lstStyle/>
                    <a:p>
                      <a:r>
                        <a:rPr lang="en-US" dirty="0"/>
                        <a:t>j</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J = 2 </a:t>
                      </a:r>
                    </a:p>
                  </a:txBody>
                  <a:tcPr/>
                </a:tc>
                <a:extLst>
                  <a:ext uri="{0D108BD9-81ED-4DB2-BD59-A6C34878D82A}">
                    <a16:rowId xmlns:a16="http://schemas.microsoft.com/office/drawing/2014/main" val="10007"/>
                  </a:ext>
                </a:extLst>
              </a:tr>
              <a:tr h="376821">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376821">
                <a:tc>
                  <a:txBody>
                    <a:bodyPr/>
                    <a:lstStyle/>
                    <a:p>
                      <a:r>
                        <a:rPr lang="en-US" dirty="0"/>
                        <a:t>3</a:t>
                      </a:r>
                    </a:p>
                  </a:txBody>
                  <a:tcPr/>
                </a:tc>
                <a:tc>
                  <a:txBody>
                    <a:bodyPr/>
                    <a:lstStyle/>
                    <a:p>
                      <a:r>
                        <a:rPr lang="en-US" dirty="0">
                          <a:solidFill>
                            <a:srgbClr val="FF0000"/>
                          </a:solidFill>
                        </a:rPr>
                        <a:t>84</a:t>
                      </a:r>
                    </a:p>
                  </a:txBody>
                  <a:tcPr/>
                </a:tc>
                <a:tc>
                  <a:txBody>
                    <a:bodyPr/>
                    <a:lstStyle/>
                    <a:p>
                      <a:r>
                        <a:rPr lang="en-US" dirty="0"/>
                        <a:t>69</a:t>
                      </a:r>
                    </a:p>
                  </a:txBody>
                  <a:tcPr/>
                </a:tc>
                <a:tc>
                  <a:txBody>
                    <a:bodyPr/>
                    <a:lstStyle/>
                    <a:p>
                      <a:r>
                        <a:rPr lang="en-US" dirty="0"/>
                        <a:t>76</a:t>
                      </a:r>
                    </a:p>
                  </a:txBody>
                  <a:tcPr/>
                </a:tc>
                <a:tc>
                  <a:txBody>
                    <a:bodyPr/>
                    <a:lstStyle/>
                    <a:p>
                      <a:r>
                        <a:rPr lang="en-US" dirty="0">
                          <a:solidFill>
                            <a:srgbClr val="FF0000"/>
                          </a:solidFill>
                        </a:rPr>
                        <a:t>86</a:t>
                      </a:r>
                    </a:p>
                  </a:txBody>
                  <a:tcPr/>
                </a:tc>
                <a:tc>
                  <a:txBody>
                    <a:bodyPr/>
                    <a:lstStyle/>
                    <a:p>
                      <a:r>
                        <a:rPr lang="en-US" dirty="0"/>
                        <a:t>94</a:t>
                      </a:r>
                    </a:p>
                  </a:txBody>
                  <a:tcPr/>
                </a:tc>
                <a:tc>
                  <a:txBody>
                    <a:bodyPr/>
                    <a:lstStyle/>
                    <a:p>
                      <a:r>
                        <a:rPr lang="en-US" dirty="0"/>
                        <a:t>91</a:t>
                      </a:r>
                    </a:p>
                  </a:txBody>
                  <a:tcPr/>
                </a:tc>
                <a:tc>
                  <a:txBody>
                    <a:bodyPr/>
                    <a:lstStyle/>
                    <a:p>
                      <a:endParaRPr lang="en-US" dirty="0"/>
                    </a:p>
                  </a:txBody>
                  <a:tcPr/>
                </a:tc>
                <a:tc>
                  <a:txBody>
                    <a:bodyPr/>
                    <a:lstStyle/>
                    <a:p>
                      <a:r>
                        <a:rPr lang="en-US" dirty="0"/>
                        <a:t>i = 0</a:t>
                      </a:r>
                    </a:p>
                  </a:txBody>
                  <a:tcPr/>
                </a:tc>
                <a:extLst>
                  <a:ext uri="{0D108BD9-81ED-4DB2-BD59-A6C34878D82A}">
                    <a16:rowId xmlns:a16="http://schemas.microsoft.com/office/drawing/2014/main" val="10009"/>
                  </a:ext>
                </a:extLst>
              </a:tr>
              <a:tr h="376821">
                <a:tc>
                  <a:txBody>
                    <a:bodyPr/>
                    <a:lstStyle/>
                    <a:p>
                      <a:endParaRPr lang="en-US" dirty="0"/>
                    </a:p>
                  </a:txBody>
                  <a:tcPr/>
                </a:tc>
                <a:tc>
                  <a:txBody>
                    <a:bodyPr/>
                    <a:lstStyle/>
                    <a:p>
                      <a:r>
                        <a:rPr lang="en-US" dirty="0"/>
                        <a:t>i</a:t>
                      </a:r>
                    </a:p>
                  </a:txBody>
                  <a:tcPr/>
                </a:tc>
                <a:tc>
                  <a:txBody>
                    <a:bodyPr/>
                    <a:lstStyle/>
                    <a:p>
                      <a:r>
                        <a:rPr lang="en-US" dirty="0">
                          <a:solidFill>
                            <a:srgbClr val="FF0000"/>
                          </a:solidFill>
                        </a:rPr>
                        <a:t>swap</a:t>
                      </a:r>
                    </a:p>
                  </a:txBody>
                  <a:tcPr/>
                </a:tc>
                <a:tc>
                  <a:txBody>
                    <a:bodyPr/>
                    <a:lstStyle/>
                    <a:p>
                      <a:endParaRPr lang="en-US" dirty="0"/>
                    </a:p>
                  </a:txBody>
                  <a:tcPr/>
                </a:tc>
                <a:tc>
                  <a:txBody>
                    <a:bodyPr/>
                    <a:lstStyle/>
                    <a:p>
                      <a:r>
                        <a:rPr lang="en-US" dirty="0"/>
                        <a:t>j</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J = 3 </a:t>
                      </a:r>
                    </a:p>
                  </a:txBody>
                  <a:tcPr/>
                </a:tc>
                <a:extLst>
                  <a:ext uri="{0D108BD9-81ED-4DB2-BD59-A6C34878D82A}">
                    <a16:rowId xmlns:a16="http://schemas.microsoft.com/office/drawing/2014/main" val="10010"/>
                  </a:ext>
                </a:extLst>
              </a:tr>
              <a:tr h="376821">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1"/>
                  </a:ext>
                </a:extLst>
              </a:tr>
              <a:tr h="376821">
                <a:tc>
                  <a:txBody>
                    <a:bodyPr/>
                    <a:lstStyle/>
                    <a:p>
                      <a:r>
                        <a:rPr lang="en-US" dirty="0"/>
                        <a:t>4</a:t>
                      </a:r>
                    </a:p>
                  </a:txBody>
                  <a:tcPr/>
                </a:tc>
                <a:tc>
                  <a:txBody>
                    <a:bodyPr/>
                    <a:lstStyle/>
                    <a:p>
                      <a:r>
                        <a:rPr lang="en-US" dirty="0">
                          <a:solidFill>
                            <a:srgbClr val="FF0000"/>
                          </a:solidFill>
                        </a:rPr>
                        <a:t>86</a:t>
                      </a:r>
                    </a:p>
                  </a:txBody>
                  <a:tcPr/>
                </a:tc>
                <a:tc>
                  <a:txBody>
                    <a:bodyPr/>
                    <a:lstStyle/>
                    <a:p>
                      <a:r>
                        <a:rPr lang="en-US" dirty="0">
                          <a:solidFill>
                            <a:schemeClr val="tx1"/>
                          </a:solidFill>
                        </a:rPr>
                        <a:t>69</a:t>
                      </a:r>
                    </a:p>
                  </a:txBody>
                  <a:tcPr/>
                </a:tc>
                <a:tc>
                  <a:txBody>
                    <a:bodyPr/>
                    <a:lstStyle/>
                    <a:p>
                      <a:r>
                        <a:rPr lang="en-US" dirty="0">
                          <a:solidFill>
                            <a:schemeClr val="tx1"/>
                          </a:solidFill>
                        </a:rPr>
                        <a:t>76</a:t>
                      </a:r>
                    </a:p>
                  </a:txBody>
                  <a:tcPr/>
                </a:tc>
                <a:tc>
                  <a:txBody>
                    <a:bodyPr/>
                    <a:lstStyle/>
                    <a:p>
                      <a:r>
                        <a:rPr lang="en-US" dirty="0">
                          <a:solidFill>
                            <a:schemeClr val="tx1"/>
                          </a:solidFill>
                        </a:rPr>
                        <a:t>84</a:t>
                      </a:r>
                    </a:p>
                  </a:txBody>
                  <a:tcPr/>
                </a:tc>
                <a:tc>
                  <a:txBody>
                    <a:bodyPr/>
                    <a:lstStyle/>
                    <a:p>
                      <a:r>
                        <a:rPr lang="en-US" dirty="0">
                          <a:solidFill>
                            <a:srgbClr val="FF0000"/>
                          </a:solidFill>
                        </a:rPr>
                        <a:t>94</a:t>
                      </a:r>
                    </a:p>
                  </a:txBody>
                  <a:tcPr/>
                </a:tc>
                <a:tc>
                  <a:txBody>
                    <a:bodyPr/>
                    <a:lstStyle/>
                    <a:p>
                      <a:r>
                        <a:rPr lang="en-US" dirty="0"/>
                        <a:t>91</a:t>
                      </a:r>
                    </a:p>
                  </a:txBody>
                  <a:tcPr/>
                </a:tc>
                <a:tc>
                  <a:txBody>
                    <a:bodyPr/>
                    <a:lstStyle/>
                    <a:p>
                      <a:endParaRPr lang="en-US" dirty="0"/>
                    </a:p>
                  </a:txBody>
                  <a:tcPr/>
                </a:tc>
                <a:tc>
                  <a:txBody>
                    <a:bodyPr/>
                    <a:lstStyle/>
                    <a:p>
                      <a:r>
                        <a:rPr lang="en-US" dirty="0"/>
                        <a:t>i = 0</a:t>
                      </a:r>
                    </a:p>
                  </a:txBody>
                  <a:tcPr/>
                </a:tc>
                <a:extLst>
                  <a:ext uri="{0D108BD9-81ED-4DB2-BD59-A6C34878D82A}">
                    <a16:rowId xmlns:a16="http://schemas.microsoft.com/office/drawing/2014/main" val="10012"/>
                  </a:ext>
                </a:extLst>
              </a:tr>
              <a:tr h="376821">
                <a:tc>
                  <a:txBody>
                    <a:bodyPr/>
                    <a:lstStyle/>
                    <a:p>
                      <a:endParaRPr lang="en-US" dirty="0"/>
                    </a:p>
                  </a:txBody>
                  <a:tcPr/>
                </a:tc>
                <a:tc>
                  <a:txBody>
                    <a:bodyPr/>
                    <a:lstStyle/>
                    <a:p>
                      <a:r>
                        <a:rPr lang="en-US" dirty="0"/>
                        <a:t>i</a:t>
                      </a:r>
                    </a:p>
                  </a:txBody>
                  <a:tcPr/>
                </a:tc>
                <a:tc>
                  <a:txBody>
                    <a:bodyPr/>
                    <a:lstStyle/>
                    <a:p>
                      <a:r>
                        <a:rPr lang="en-US" dirty="0">
                          <a:solidFill>
                            <a:srgbClr val="FF0000"/>
                          </a:solidFill>
                        </a:rPr>
                        <a:t>swap</a:t>
                      </a:r>
                    </a:p>
                  </a:txBody>
                  <a:tcPr/>
                </a:tc>
                <a:tc>
                  <a:txBody>
                    <a:bodyPr/>
                    <a:lstStyle/>
                    <a:p>
                      <a:endParaRPr lang="en-US" dirty="0"/>
                    </a:p>
                  </a:txBody>
                  <a:tcPr/>
                </a:tc>
                <a:tc>
                  <a:txBody>
                    <a:bodyPr/>
                    <a:lstStyle/>
                    <a:p>
                      <a:endParaRPr lang="en-US" dirty="0"/>
                    </a:p>
                  </a:txBody>
                  <a:tcPr/>
                </a:tc>
                <a:tc>
                  <a:txBody>
                    <a:bodyPr/>
                    <a:lstStyle/>
                    <a:p>
                      <a:r>
                        <a:rPr lang="en-US" dirty="0"/>
                        <a:t>j</a:t>
                      </a:r>
                    </a:p>
                  </a:txBody>
                  <a:tcPr/>
                </a:tc>
                <a:tc>
                  <a:txBody>
                    <a:bodyPr/>
                    <a:lstStyle/>
                    <a:p>
                      <a:endParaRPr lang="en-US" dirty="0"/>
                    </a:p>
                  </a:txBody>
                  <a:tcPr/>
                </a:tc>
                <a:tc>
                  <a:txBody>
                    <a:bodyPr/>
                    <a:lstStyle/>
                    <a:p>
                      <a:endParaRPr lang="en-US" dirty="0"/>
                    </a:p>
                  </a:txBody>
                  <a:tcPr/>
                </a:tc>
                <a:tc>
                  <a:txBody>
                    <a:bodyPr/>
                    <a:lstStyle/>
                    <a:p>
                      <a:r>
                        <a:rPr lang="en-US" dirty="0"/>
                        <a:t>J = 4 </a:t>
                      </a:r>
                    </a:p>
                  </a:txBody>
                  <a:tcPr/>
                </a:tc>
                <a:extLst>
                  <a:ext uri="{0D108BD9-81ED-4DB2-BD59-A6C34878D82A}">
                    <a16:rowId xmlns:a16="http://schemas.microsoft.com/office/drawing/2014/main" val="10013"/>
                  </a:ext>
                </a:extLst>
              </a:tr>
              <a:tr h="376821">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4"/>
                  </a:ext>
                </a:extLst>
              </a:tr>
              <a:tr h="376821">
                <a:tc>
                  <a:txBody>
                    <a:bodyPr/>
                    <a:lstStyle/>
                    <a:p>
                      <a:r>
                        <a:rPr lang="en-US" dirty="0"/>
                        <a:t>5</a:t>
                      </a:r>
                    </a:p>
                  </a:txBody>
                  <a:tcPr/>
                </a:tc>
                <a:tc>
                  <a:txBody>
                    <a:bodyPr/>
                    <a:lstStyle/>
                    <a:p>
                      <a:r>
                        <a:rPr lang="en-US" dirty="0">
                          <a:solidFill>
                            <a:schemeClr val="tx1"/>
                          </a:solidFill>
                        </a:rPr>
                        <a:t>94</a:t>
                      </a:r>
                    </a:p>
                  </a:txBody>
                  <a:tcPr/>
                </a:tc>
                <a:tc>
                  <a:txBody>
                    <a:bodyPr/>
                    <a:lstStyle/>
                    <a:p>
                      <a:r>
                        <a:rPr lang="en-US" dirty="0">
                          <a:solidFill>
                            <a:schemeClr val="tx1"/>
                          </a:solidFill>
                        </a:rPr>
                        <a:t>69</a:t>
                      </a:r>
                    </a:p>
                  </a:txBody>
                  <a:tcPr/>
                </a:tc>
                <a:tc>
                  <a:txBody>
                    <a:bodyPr/>
                    <a:lstStyle/>
                    <a:p>
                      <a:r>
                        <a:rPr lang="en-US" dirty="0">
                          <a:solidFill>
                            <a:schemeClr val="tx1"/>
                          </a:solidFill>
                        </a:rPr>
                        <a:t>76</a:t>
                      </a:r>
                    </a:p>
                  </a:txBody>
                  <a:tcPr/>
                </a:tc>
                <a:tc>
                  <a:txBody>
                    <a:bodyPr/>
                    <a:lstStyle/>
                    <a:p>
                      <a:r>
                        <a:rPr lang="en-US" dirty="0">
                          <a:solidFill>
                            <a:schemeClr val="tx1"/>
                          </a:solidFill>
                        </a:rPr>
                        <a:t>84</a:t>
                      </a:r>
                    </a:p>
                  </a:txBody>
                  <a:tcPr/>
                </a:tc>
                <a:tc>
                  <a:txBody>
                    <a:bodyPr/>
                    <a:lstStyle/>
                    <a:p>
                      <a:r>
                        <a:rPr lang="en-US" dirty="0">
                          <a:solidFill>
                            <a:schemeClr val="tx1"/>
                          </a:solidFill>
                        </a:rPr>
                        <a:t>86</a:t>
                      </a:r>
                    </a:p>
                  </a:txBody>
                  <a:tcPr/>
                </a:tc>
                <a:tc>
                  <a:txBody>
                    <a:bodyPr/>
                    <a:lstStyle/>
                    <a:p>
                      <a:r>
                        <a:rPr lang="en-US" dirty="0">
                          <a:solidFill>
                            <a:schemeClr val="tx1"/>
                          </a:solidFill>
                        </a:rPr>
                        <a:t>91</a:t>
                      </a:r>
                    </a:p>
                  </a:txBody>
                  <a:tcPr/>
                </a:tc>
                <a:tc>
                  <a:txBody>
                    <a:bodyPr/>
                    <a:lstStyle/>
                    <a:p>
                      <a:endParaRPr lang="en-US" dirty="0"/>
                    </a:p>
                  </a:txBody>
                  <a:tcPr/>
                </a:tc>
                <a:tc>
                  <a:txBody>
                    <a:bodyPr/>
                    <a:lstStyle/>
                    <a:p>
                      <a:r>
                        <a:rPr lang="en-US" dirty="0"/>
                        <a:t>i = 0</a:t>
                      </a:r>
                    </a:p>
                  </a:txBody>
                  <a:tcPr/>
                </a:tc>
                <a:extLst>
                  <a:ext uri="{0D108BD9-81ED-4DB2-BD59-A6C34878D82A}">
                    <a16:rowId xmlns:a16="http://schemas.microsoft.com/office/drawing/2014/main" val="10015"/>
                  </a:ext>
                </a:extLst>
              </a:tr>
              <a:tr h="376821">
                <a:tc>
                  <a:txBody>
                    <a:bodyPr/>
                    <a:lstStyle/>
                    <a:p>
                      <a:endParaRPr lang="en-US" dirty="0"/>
                    </a:p>
                  </a:txBody>
                  <a:tcPr/>
                </a:tc>
                <a:tc>
                  <a:txBody>
                    <a:bodyPr/>
                    <a:lstStyle/>
                    <a:p>
                      <a:r>
                        <a:rPr lang="en-US" dirty="0"/>
                        <a:t>i</a:t>
                      </a:r>
                    </a:p>
                  </a:txBody>
                  <a:tcPr/>
                </a:tc>
                <a:tc>
                  <a:txBody>
                    <a:bodyPr/>
                    <a:lstStyle/>
                    <a:p>
                      <a:endParaRPr lang="en-US" dirty="0">
                        <a:solidFill>
                          <a:srgbClr val="FF0000"/>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j</a:t>
                      </a:r>
                    </a:p>
                  </a:txBody>
                  <a:tcPr/>
                </a:tc>
                <a:tc>
                  <a:txBody>
                    <a:bodyPr/>
                    <a:lstStyle/>
                    <a:p>
                      <a:endParaRPr lang="en-US" dirty="0"/>
                    </a:p>
                  </a:txBody>
                  <a:tcPr/>
                </a:tc>
                <a:tc>
                  <a:txBody>
                    <a:bodyPr/>
                    <a:lstStyle/>
                    <a:p>
                      <a:r>
                        <a:rPr lang="en-US" dirty="0"/>
                        <a:t>J = 5 </a:t>
                      </a:r>
                    </a:p>
                  </a:txBody>
                  <a:tcPr/>
                </a:tc>
                <a:extLst>
                  <a:ext uri="{0D108BD9-81ED-4DB2-BD59-A6C34878D82A}">
                    <a16:rowId xmlns:a16="http://schemas.microsoft.com/office/drawing/2014/main" val="10016"/>
                  </a:ext>
                </a:extLst>
              </a:tr>
            </a:tbl>
          </a:graphicData>
        </a:graphic>
      </p:graphicFrame>
      <p:sp>
        <p:nvSpPr>
          <p:cNvPr id="6" name="Rectangle 3"/>
          <p:cNvSpPr txBox="1">
            <a:spLocks noChangeArrowheads="1"/>
          </p:cNvSpPr>
          <p:nvPr/>
        </p:nvSpPr>
        <p:spPr>
          <a:xfrm>
            <a:off x="5486400" y="1905000"/>
            <a:ext cx="3886200" cy="37338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Font typeface="Symbol" pitchFamily="18" charset="2"/>
              <a:buNone/>
            </a:pPr>
            <a:r>
              <a:rPr lang="en-US" sz="1800" dirty="0"/>
              <a:t>for (i=0; i&lt; (</a:t>
            </a:r>
            <a:r>
              <a:rPr lang="en-US" sz="1800" dirty="0" err="1"/>
              <a:t>numLength</a:t>
            </a:r>
            <a:r>
              <a:rPr lang="en-US" sz="1800" dirty="0"/>
              <a:t> -1); i++) </a:t>
            </a:r>
            <a:r>
              <a:rPr lang="en-US" sz="1800" b="1" dirty="0"/>
              <a:t>   	</a:t>
            </a:r>
            <a:br>
              <a:rPr lang="en-US" sz="1800" dirty="0"/>
            </a:br>
            <a:r>
              <a:rPr lang="en-US" sz="1800" dirty="0"/>
              <a:t>    {</a:t>
            </a:r>
            <a:br>
              <a:rPr lang="en-US" sz="1800" dirty="0"/>
            </a:br>
            <a:r>
              <a:rPr lang="en-US" sz="1800" dirty="0"/>
              <a:t>          for(j = (i+1); j &lt; </a:t>
            </a:r>
            <a:r>
              <a:rPr lang="en-US" sz="1800" dirty="0" err="1"/>
              <a:t>numLength</a:t>
            </a:r>
            <a:r>
              <a:rPr lang="en-US" sz="1800" dirty="0"/>
              <a:t>; j++)   	</a:t>
            </a:r>
            <a:br>
              <a:rPr lang="en-US" sz="1800" dirty="0"/>
            </a:br>
            <a:r>
              <a:rPr lang="en-US" sz="1800" dirty="0"/>
              <a:t>         {</a:t>
            </a:r>
            <a:br>
              <a:rPr lang="en-US" sz="1800" dirty="0"/>
            </a:br>
            <a:r>
              <a:rPr lang="en-US" sz="1800" dirty="0"/>
              <a:t>                if (</a:t>
            </a:r>
            <a:r>
              <a:rPr lang="en-US" sz="1800" dirty="0" err="1"/>
              <a:t>num</a:t>
            </a:r>
            <a:r>
              <a:rPr lang="en-US" sz="1800" dirty="0"/>
              <a:t>[i] &lt; </a:t>
            </a:r>
            <a:r>
              <a:rPr lang="en-US" sz="1800" dirty="0" err="1"/>
              <a:t>num</a:t>
            </a:r>
            <a:r>
              <a:rPr lang="en-US" sz="1800" dirty="0"/>
              <a:t>[j])         </a:t>
            </a:r>
            <a:r>
              <a:rPr lang="en-US" sz="1800" b="1" dirty="0"/>
              <a:t> 	</a:t>
            </a:r>
          </a:p>
          <a:p>
            <a:pPr marL="0" indent="0">
              <a:buFont typeface="Symbol" pitchFamily="18" charset="2"/>
              <a:buNone/>
            </a:pPr>
            <a:r>
              <a:rPr lang="en-US" sz="1800" dirty="0"/>
              <a:t>               {</a:t>
            </a:r>
            <a:br>
              <a:rPr lang="en-US" sz="1800" dirty="0"/>
            </a:br>
            <a:r>
              <a:rPr lang="en-US" sz="1800" dirty="0"/>
              <a:t>                        temp= </a:t>
            </a:r>
            <a:r>
              <a:rPr lang="en-US" sz="1800" dirty="0" err="1"/>
              <a:t>num</a:t>
            </a:r>
            <a:r>
              <a:rPr lang="en-US" sz="1800" dirty="0"/>
              <a:t>[i];         </a:t>
            </a:r>
            <a:r>
              <a:rPr lang="en-US" sz="1800" b="1" dirty="0"/>
              <a:t> 	</a:t>
            </a:r>
          </a:p>
          <a:p>
            <a:pPr marL="0" indent="0">
              <a:buFont typeface="Symbol" pitchFamily="18" charset="2"/>
              <a:buNone/>
            </a:pPr>
            <a:r>
              <a:rPr lang="en-US" sz="1800" dirty="0"/>
              <a:t>                        </a:t>
            </a:r>
            <a:r>
              <a:rPr lang="en-US" sz="1800" dirty="0" err="1"/>
              <a:t>num</a:t>
            </a:r>
            <a:r>
              <a:rPr lang="en-US" sz="1800" dirty="0"/>
              <a:t>[i] = </a:t>
            </a:r>
            <a:r>
              <a:rPr lang="en-US" sz="1800" dirty="0" err="1"/>
              <a:t>num</a:t>
            </a:r>
            <a:r>
              <a:rPr lang="en-US" sz="1800" dirty="0"/>
              <a:t>[j];</a:t>
            </a:r>
            <a:br>
              <a:rPr lang="en-US" sz="1800" dirty="0"/>
            </a:br>
            <a:r>
              <a:rPr lang="en-US" sz="1800" dirty="0"/>
              <a:t>                        </a:t>
            </a:r>
            <a:r>
              <a:rPr lang="en-US" sz="1800" dirty="0" err="1"/>
              <a:t>num</a:t>
            </a:r>
            <a:r>
              <a:rPr lang="en-US" sz="1800" dirty="0"/>
              <a:t>[j] = temp;</a:t>
            </a:r>
            <a:br>
              <a:rPr lang="en-US" sz="1800" dirty="0"/>
            </a:br>
            <a:r>
              <a:rPr lang="en-US" sz="1800" dirty="0"/>
              <a:t>               }</a:t>
            </a:r>
            <a:br>
              <a:rPr lang="en-US" sz="1800" dirty="0"/>
            </a:br>
            <a:r>
              <a:rPr lang="en-US" sz="1800" dirty="0"/>
              <a:t>          }</a:t>
            </a:r>
            <a:br>
              <a:rPr lang="en-US" sz="1800" dirty="0"/>
            </a:br>
            <a:r>
              <a:rPr lang="en-US" sz="1800" dirty="0"/>
              <a:t>     }</a:t>
            </a:r>
            <a:br>
              <a:rPr lang="en-US" sz="1800" dirty="0"/>
            </a:br>
            <a:r>
              <a:rPr lang="en-US" sz="1800" dirty="0"/>
              <a:t>    </a:t>
            </a:r>
          </a:p>
        </p:txBody>
      </p:sp>
    </p:spTree>
    <p:extLst>
      <p:ext uri="{BB962C8B-B14F-4D97-AF65-F5344CB8AC3E}">
        <p14:creationId xmlns:p14="http://schemas.microsoft.com/office/powerpoint/2010/main" val="239824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13</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dirty="0"/>
              <a:t>EXCHANGE SORT </a:t>
            </a:r>
            <a:r>
              <a:rPr lang="en-US" sz="3600" b="1" dirty="0"/>
              <a:t>(</a:t>
            </a:r>
            <a:r>
              <a:rPr lang="en-US" sz="3600" dirty="0"/>
              <a:t>Example</a:t>
            </a:r>
            <a:r>
              <a:rPr lang="en-US" sz="3600" b="1" dirty="0"/>
              <a:t>)</a:t>
            </a:r>
            <a:endParaRPr lang="en-US" sz="3600" dirty="0"/>
          </a:p>
        </p:txBody>
      </p:sp>
      <p:pic>
        <p:nvPicPr>
          <p:cNvPr id="5" name="Picture 4"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2690709"/>
            <a:ext cx="8001000" cy="3633891"/>
          </a:xfrm>
          <a:prstGeom prst="rect">
            <a:avLst/>
          </a:prstGeom>
        </p:spPr>
      </p:pic>
    </p:spTree>
    <p:extLst>
      <p:ext uri="{BB962C8B-B14F-4D97-AF65-F5344CB8AC3E}">
        <p14:creationId xmlns:p14="http://schemas.microsoft.com/office/powerpoint/2010/main" val="350790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14</a:t>
            </a:fld>
            <a:endParaRPr lang="en-US"/>
          </a:p>
        </p:txBody>
      </p:sp>
      <p:sp>
        <p:nvSpPr>
          <p:cNvPr id="28674" name="Rectangle 2"/>
          <p:cNvSpPr>
            <a:spLocks noGrp="1" noChangeArrowheads="1"/>
          </p:cNvSpPr>
          <p:nvPr>
            <p:ph type="title"/>
          </p:nvPr>
        </p:nvSpPr>
        <p:spPr/>
        <p:txBody>
          <a:bodyPr/>
          <a:lstStyle/>
          <a:p>
            <a:r>
              <a:rPr lang="en-US" sz="3600" dirty="0"/>
              <a:t>Exchange Sort Algorithm</a:t>
            </a:r>
          </a:p>
        </p:txBody>
      </p:sp>
      <p:sp>
        <p:nvSpPr>
          <p:cNvPr id="28675" name="Rectangle 3"/>
          <p:cNvSpPr>
            <a:spLocks noGrp="1" noChangeArrowheads="1"/>
          </p:cNvSpPr>
          <p:nvPr>
            <p:ph type="body" idx="1"/>
          </p:nvPr>
        </p:nvSpPr>
        <p:spPr>
          <a:xfrm>
            <a:off x="228600" y="2438400"/>
            <a:ext cx="8686800" cy="4038600"/>
          </a:xfrm>
        </p:spPr>
        <p:txBody>
          <a:bodyPr>
            <a:normAutofit/>
          </a:bodyPr>
          <a:lstStyle/>
          <a:p>
            <a:pPr marL="457200" indent="-457200">
              <a:buFont typeface="+mj-lt"/>
              <a:buAutoNum type="arabicPeriod"/>
            </a:pPr>
            <a:r>
              <a:rPr lang="en-US" sz="2000" dirty="0"/>
              <a:t>Compare the first pair of numbers (positions 0 and 1) and reverse them if they are not in the correct order</a:t>
            </a:r>
          </a:p>
          <a:p>
            <a:pPr marL="457200" indent="-457200">
              <a:buFont typeface="+mj-lt"/>
              <a:buAutoNum type="arabicPeriod"/>
            </a:pPr>
            <a:endParaRPr lang="en-US" sz="2000" dirty="0"/>
          </a:p>
          <a:p>
            <a:pPr marL="457200" indent="-457200">
              <a:buFont typeface="+mj-lt"/>
              <a:buAutoNum type="arabicPeriod"/>
            </a:pPr>
            <a:r>
              <a:rPr lang="en-US" sz="2000" dirty="0"/>
              <a:t>Repeat for the next pair (positions 0 and 2)</a:t>
            </a:r>
          </a:p>
          <a:p>
            <a:pPr marL="457200" indent="-457200">
              <a:buFont typeface="+mj-lt"/>
              <a:buAutoNum type="arabicPeriod"/>
            </a:pPr>
            <a:endParaRPr lang="en-US" sz="2000" dirty="0"/>
          </a:p>
          <a:p>
            <a:pPr marL="457200" indent="-457200">
              <a:buFont typeface="+mj-lt"/>
              <a:buAutoNum type="arabicPeriod"/>
            </a:pPr>
            <a:r>
              <a:rPr lang="en-US" sz="2000" dirty="0"/>
              <a:t>Continue the process until all pairs have been checked</a:t>
            </a:r>
          </a:p>
          <a:p>
            <a:pPr marL="457200" indent="-457200">
              <a:buFont typeface="+mj-lt"/>
              <a:buAutoNum type="arabicPeriod"/>
            </a:pPr>
            <a:endParaRPr lang="en-US" sz="2000" dirty="0"/>
          </a:p>
          <a:p>
            <a:pPr marL="457200" indent="-457200">
              <a:buFont typeface="+mj-lt"/>
              <a:buAutoNum type="arabicPeriod"/>
            </a:pPr>
            <a:r>
              <a:rPr lang="en-US" sz="2000" dirty="0"/>
              <a:t>Repeat steps 1 through 3 for positions 0 through n - 1 to i (for i = 1, 2, 3, ...) until no pairs remain to be checked</a:t>
            </a:r>
          </a:p>
          <a:p>
            <a:pPr marL="457200" indent="-457200">
              <a:buFont typeface="+mj-lt"/>
              <a:buAutoNum type="arabicPeriod"/>
            </a:pPr>
            <a:endParaRPr lang="en-US" sz="2000" dirty="0"/>
          </a:p>
          <a:p>
            <a:pPr marL="457200" indent="-457200">
              <a:buFont typeface="+mj-lt"/>
              <a:buAutoNum type="arabicPeriod"/>
            </a:pPr>
            <a:r>
              <a:rPr lang="en-US" sz="2000" dirty="0"/>
              <a:t>The list is now sorted</a:t>
            </a:r>
          </a:p>
        </p:txBody>
      </p:sp>
    </p:spTree>
    <p:extLst>
      <p:ext uri="{BB962C8B-B14F-4D97-AF65-F5344CB8AC3E}">
        <p14:creationId xmlns:p14="http://schemas.microsoft.com/office/powerpoint/2010/main" val="866263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15</a:t>
            </a:fld>
            <a:endParaRPr lang="en-US"/>
          </a:p>
        </p:txBody>
      </p:sp>
      <p:sp>
        <p:nvSpPr>
          <p:cNvPr id="28674" name="Rectangle 2"/>
          <p:cNvSpPr>
            <a:spLocks noGrp="1" noChangeArrowheads="1"/>
          </p:cNvSpPr>
          <p:nvPr>
            <p:ph type="title"/>
          </p:nvPr>
        </p:nvSpPr>
        <p:spPr/>
        <p:txBody>
          <a:bodyPr/>
          <a:lstStyle/>
          <a:p>
            <a:r>
              <a:rPr lang="en-US" sz="3600" b="1" dirty="0"/>
              <a:t>Exchange Sort Function for Descending Order</a:t>
            </a:r>
            <a:endParaRPr lang="en-US" sz="3600" dirty="0"/>
          </a:p>
        </p:txBody>
      </p:sp>
      <p:sp>
        <p:nvSpPr>
          <p:cNvPr id="28675" name="Rectangle 3"/>
          <p:cNvSpPr>
            <a:spLocks noGrp="1" noChangeArrowheads="1"/>
          </p:cNvSpPr>
          <p:nvPr>
            <p:ph type="body" idx="1"/>
          </p:nvPr>
        </p:nvSpPr>
        <p:spPr>
          <a:xfrm>
            <a:off x="228600" y="1600200"/>
            <a:ext cx="8686800" cy="4876800"/>
          </a:xfrm>
        </p:spPr>
        <p:txBody>
          <a:bodyPr>
            <a:noAutofit/>
          </a:bodyPr>
          <a:lstStyle/>
          <a:p>
            <a:pPr marL="0" indent="0">
              <a:buNone/>
            </a:pPr>
            <a:r>
              <a:rPr lang="en-US" sz="1800" dirty="0"/>
              <a:t>void </a:t>
            </a:r>
            <a:r>
              <a:rPr lang="en-US" sz="1800" dirty="0" err="1"/>
              <a:t>ExchangeSort</a:t>
            </a:r>
            <a:r>
              <a:rPr lang="en-US" sz="1800" dirty="0"/>
              <a:t>()</a:t>
            </a:r>
            <a:br>
              <a:rPr lang="en-US" sz="1800" dirty="0"/>
            </a:br>
            <a:r>
              <a:rPr lang="en-US" sz="1800" dirty="0"/>
              <a:t>{</a:t>
            </a:r>
            <a:br>
              <a:rPr lang="en-US" sz="1800" dirty="0"/>
            </a:br>
            <a:r>
              <a:rPr lang="en-US" sz="1800" dirty="0"/>
              <a:t>     </a:t>
            </a:r>
            <a:r>
              <a:rPr lang="en-US" sz="1800" dirty="0" err="1"/>
              <a:t>int</a:t>
            </a:r>
            <a:r>
              <a:rPr lang="en-US" sz="1800" dirty="0"/>
              <a:t> i, j;</a:t>
            </a:r>
            <a:br>
              <a:rPr lang="en-US" sz="1800" dirty="0"/>
            </a:br>
            <a:r>
              <a:rPr lang="en-US" sz="1800" dirty="0"/>
              <a:t>     </a:t>
            </a:r>
            <a:r>
              <a:rPr lang="en-US" sz="1800" dirty="0" err="1"/>
              <a:t>int</a:t>
            </a:r>
            <a:r>
              <a:rPr lang="en-US" sz="1800" dirty="0"/>
              <a:t> temp;  </a:t>
            </a:r>
            <a:r>
              <a:rPr lang="en-US" sz="1800" b="1" dirty="0"/>
              <a:t> 		</a:t>
            </a:r>
            <a:r>
              <a:rPr lang="en-US" sz="1800" b="1"/>
              <a:t>	// </a:t>
            </a:r>
            <a:r>
              <a:rPr lang="en-US" sz="1800" b="1" dirty="0"/>
              <a:t>holding variable</a:t>
            </a:r>
            <a:br>
              <a:rPr lang="en-US" sz="1800" dirty="0"/>
            </a:br>
            <a:r>
              <a:rPr lang="en-US" sz="1800" dirty="0"/>
              <a:t>     </a:t>
            </a:r>
            <a:r>
              <a:rPr lang="en-US" sz="1800" dirty="0" err="1"/>
              <a:t>int</a:t>
            </a:r>
            <a:r>
              <a:rPr lang="en-US" sz="1800" dirty="0"/>
              <a:t> </a:t>
            </a:r>
            <a:r>
              <a:rPr lang="en-US" sz="1800" dirty="0" err="1"/>
              <a:t>numLength</a:t>
            </a:r>
            <a:r>
              <a:rPr lang="en-US" sz="1800" dirty="0"/>
              <a:t> = </a:t>
            </a:r>
            <a:r>
              <a:rPr lang="en-US" sz="1800" dirty="0" err="1"/>
              <a:t>num.length</a:t>
            </a:r>
            <a:r>
              <a:rPr lang="en-US" sz="1800" dirty="0"/>
              <a:t>( ); </a:t>
            </a:r>
            <a:br>
              <a:rPr lang="en-US" sz="1800" dirty="0"/>
            </a:br>
            <a:r>
              <a:rPr lang="en-US" sz="1800" dirty="0"/>
              <a:t>     for (i=0; i&lt; (</a:t>
            </a:r>
            <a:r>
              <a:rPr lang="en-US" sz="1800" dirty="0" err="1"/>
              <a:t>numLength</a:t>
            </a:r>
            <a:r>
              <a:rPr lang="en-US" sz="1800" dirty="0"/>
              <a:t> -1); i++) </a:t>
            </a:r>
            <a:r>
              <a:rPr lang="en-US" sz="1800" b="1" dirty="0"/>
              <a:t>   	// element to be compared</a:t>
            </a:r>
            <a:br>
              <a:rPr lang="en-US" sz="1800" dirty="0"/>
            </a:br>
            <a:r>
              <a:rPr lang="en-US" sz="1800" dirty="0"/>
              <a:t>    {</a:t>
            </a:r>
            <a:br>
              <a:rPr lang="en-US" sz="1800" dirty="0"/>
            </a:br>
            <a:r>
              <a:rPr lang="en-US" sz="1800" dirty="0"/>
              <a:t>          for(j = (i+1); j &lt; </a:t>
            </a:r>
            <a:r>
              <a:rPr lang="en-US" sz="1800" dirty="0" err="1"/>
              <a:t>numLength</a:t>
            </a:r>
            <a:r>
              <a:rPr lang="en-US" sz="1800" dirty="0"/>
              <a:t>; j++)   	</a:t>
            </a:r>
            <a:r>
              <a:rPr lang="en-US" sz="1800" b="1" dirty="0"/>
              <a:t>// rest of the elements</a:t>
            </a:r>
            <a:br>
              <a:rPr lang="en-US" sz="1800" dirty="0"/>
            </a:br>
            <a:r>
              <a:rPr lang="en-US" sz="1800" dirty="0"/>
              <a:t>         {</a:t>
            </a:r>
            <a:br>
              <a:rPr lang="en-US" sz="1800" dirty="0"/>
            </a:br>
            <a:r>
              <a:rPr lang="en-US" sz="1800" dirty="0"/>
              <a:t>                if (</a:t>
            </a:r>
            <a:r>
              <a:rPr lang="en-US" sz="1800" dirty="0" err="1"/>
              <a:t>num</a:t>
            </a:r>
            <a:r>
              <a:rPr lang="en-US" sz="1800" dirty="0"/>
              <a:t>[i] &lt; </a:t>
            </a:r>
            <a:r>
              <a:rPr lang="en-US" sz="1800" dirty="0" err="1"/>
              <a:t>num</a:t>
            </a:r>
            <a:r>
              <a:rPr lang="en-US" sz="1800" dirty="0"/>
              <a:t>[j])         </a:t>
            </a:r>
            <a:r>
              <a:rPr lang="en-US" sz="1800" b="1" dirty="0"/>
              <a:t> 	// descending order</a:t>
            </a:r>
            <a:br>
              <a:rPr lang="en-US" sz="1800" dirty="0"/>
            </a:br>
            <a:r>
              <a:rPr lang="en-US" sz="1800" dirty="0"/>
              <a:t>               {</a:t>
            </a:r>
            <a:br>
              <a:rPr lang="en-US" sz="1800" dirty="0"/>
            </a:br>
            <a:r>
              <a:rPr lang="en-US" sz="1800" dirty="0"/>
              <a:t>                        temp= </a:t>
            </a:r>
            <a:r>
              <a:rPr lang="en-US" sz="1800" dirty="0" err="1"/>
              <a:t>num</a:t>
            </a:r>
            <a:r>
              <a:rPr lang="en-US" sz="1800" dirty="0"/>
              <a:t>[i];         </a:t>
            </a:r>
            <a:r>
              <a:rPr lang="en-US" sz="1800" b="1" dirty="0"/>
              <a:t> 	// swap</a:t>
            </a:r>
            <a:br>
              <a:rPr lang="en-US" sz="1800" dirty="0"/>
            </a:br>
            <a:r>
              <a:rPr lang="en-US" sz="1800" dirty="0"/>
              <a:t>                        </a:t>
            </a:r>
            <a:r>
              <a:rPr lang="en-US" sz="1800" dirty="0" err="1"/>
              <a:t>num</a:t>
            </a:r>
            <a:r>
              <a:rPr lang="en-US" sz="1800" dirty="0"/>
              <a:t>[i] = </a:t>
            </a:r>
            <a:r>
              <a:rPr lang="en-US" sz="1800" dirty="0" err="1"/>
              <a:t>num</a:t>
            </a:r>
            <a:r>
              <a:rPr lang="en-US" sz="1800" dirty="0"/>
              <a:t>[j];</a:t>
            </a:r>
            <a:br>
              <a:rPr lang="en-US" sz="1800" dirty="0"/>
            </a:br>
            <a:r>
              <a:rPr lang="en-US" sz="1800" dirty="0"/>
              <a:t>                        </a:t>
            </a:r>
            <a:r>
              <a:rPr lang="en-US" sz="1800" dirty="0" err="1"/>
              <a:t>num</a:t>
            </a:r>
            <a:r>
              <a:rPr lang="en-US" sz="1800" dirty="0"/>
              <a:t>[j] = temp;</a:t>
            </a:r>
            <a:br>
              <a:rPr lang="en-US" sz="1800" dirty="0"/>
            </a:br>
            <a:r>
              <a:rPr lang="en-US" sz="1800" dirty="0"/>
              <a:t>               }</a:t>
            </a:r>
            <a:br>
              <a:rPr lang="en-US" sz="1800" dirty="0"/>
            </a:br>
            <a:r>
              <a:rPr lang="en-US" sz="1800" dirty="0"/>
              <a:t>          }</a:t>
            </a:r>
            <a:br>
              <a:rPr lang="en-US" sz="1800" dirty="0"/>
            </a:br>
            <a:r>
              <a:rPr lang="en-US" sz="1800" dirty="0"/>
              <a:t>     }</a:t>
            </a:r>
            <a:br>
              <a:rPr lang="en-US" sz="1800" dirty="0"/>
            </a:br>
            <a:r>
              <a:rPr lang="en-US" sz="1800" dirty="0"/>
              <a:t>     return;</a:t>
            </a:r>
            <a:br>
              <a:rPr lang="en-US" sz="1800" dirty="0"/>
            </a:br>
            <a:r>
              <a:rPr lang="en-US" sz="1800" dirty="0"/>
              <a:t>}</a:t>
            </a:r>
          </a:p>
        </p:txBody>
      </p:sp>
    </p:spTree>
    <p:extLst>
      <p:ext uri="{BB962C8B-B14F-4D97-AF65-F5344CB8AC3E}">
        <p14:creationId xmlns:p14="http://schemas.microsoft.com/office/powerpoint/2010/main" val="187744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2C6174D5-55CA-46CA-AF2E-07DF04FF91F1}" type="slidenum">
              <a:rPr lang="en-US"/>
              <a:pPr/>
              <a:t>16</a:t>
            </a:fld>
            <a:endParaRPr lang="en-US"/>
          </a:p>
        </p:txBody>
      </p:sp>
      <p:sp>
        <p:nvSpPr>
          <p:cNvPr id="198658" name="Rectangle 2"/>
          <p:cNvSpPr>
            <a:spLocks noGrp="1" noChangeArrowheads="1"/>
          </p:cNvSpPr>
          <p:nvPr>
            <p:ph type="title"/>
          </p:nvPr>
        </p:nvSpPr>
        <p:spPr/>
        <p:txBody>
          <a:bodyPr/>
          <a:lstStyle/>
          <a:p>
            <a:r>
              <a:rPr lang="en-US" sz="3600" b="1" dirty="0"/>
              <a:t>Sorting by Exchange: Quick Sort</a:t>
            </a:r>
          </a:p>
        </p:txBody>
      </p:sp>
      <p:sp>
        <p:nvSpPr>
          <p:cNvPr id="198659" name="Rectangle 3"/>
          <p:cNvSpPr>
            <a:spLocks noGrp="1" noChangeArrowheads="1"/>
          </p:cNvSpPr>
          <p:nvPr>
            <p:ph type="body" idx="1"/>
          </p:nvPr>
        </p:nvSpPr>
        <p:spPr>
          <a:xfrm>
            <a:off x="457201" y="2675467"/>
            <a:ext cx="7823200" cy="3450696"/>
          </a:xfrm>
        </p:spPr>
        <p:txBody>
          <a:bodyPr/>
          <a:lstStyle/>
          <a:p>
            <a:pPr>
              <a:buFont typeface="Wingdings" pitchFamily="2" charset="2"/>
              <a:buChar char="Ø"/>
            </a:pPr>
            <a:r>
              <a:rPr lang="en-US" sz="2400" dirty="0"/>
              <a:t>Divide-and-Conquer</a:t>
            </a:r>
          </a:p>
        </p:txBody>
      </p:sp>
      <p:sp>
        <p:nvSpPr>
          <p:cNvPr id="198661" name="Rectangle 5"/>
          <p:cNvSpPr>
            <a:spLocks noChangeArrowheads="1"/>
          </p:cNvSpPr>
          <p:nvPr/>
        </p:nvSpPr>
        <p:spPr bwMode="auto">
          <a:xfrm>
            <a:off x="0" y="20669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8660" name="Object 4"/>
          <p:cNvGraphicFramePr>
            <a:graphicFrameLocks noChangeAspect="1"/>
          </p:cNvGraphicFramePr>
          <p:nvPr>
            <p:extLst>
              <p:ext uri="{D42A27DB-BD31-4B8C-83A1-F6EECF244321}">
                <p14:modId xmlns:p14="http://schemas.microsoft.com/office/powerpoint/2010/main" val="1389874453"/>
              </p:ext>
            </p:extLst>
          </p:nvPr>
        </p:nvGraphicFramePr>
        <p:xfrm>
          <a:off x="3276600" y="2438400"/>
          <a:ext cx="5638800" cy="4267200"/>
        </p:xfrm>
        <a:graphic>
          <a:graphicData uri="http://schemas.openxmlformats.org/presentationml/2006/ole">
            <mc:AlternateContent xmlns:mc="http://schemas.openxmlformats.org/markup-compatibility/2006">
              <mc:Choice xmlns:v="urn:schemas-microsoft-com:vml" Requires="v">
                <p:oleObj name="VISIO" r:id="rId2" imgW="4151160" imgH="2721240" progId="">
                  <p:embed/>
                </p:oleObj>
              </mc:Choice>
              <mc:Fallback>
                <p:oleObj name="VISIO" r:id="rId2" imgW="4151160" imgH="2721240" progId="">
                  <p:embed/>
                  <p:pic>
                    <p:nvPicPr>
                      <p:cNvPr id="0" name="Picture 2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438400"/>
                        <a:ext cx="5638800"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17</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b="1" dirty="0"/>
              <a:t>QUICK SORT (</a:t>
            </a:r>
            <a:r>
              <a:rPr lang="en-US" sz="3600" dirty="0"/>
              <a:t>Basic Ideas</a:t>
            </a:r>
            <a:r>
              <a:rPr lang="en-US" sz="3600" b="1" dirty="0"/>
              <a:t>)</a:t>
            </a:r>
            <a:endParaRPr lang="en-US" sz="3600" dirty="0"/>
          </a:p>
        </p:txBody>
      </p:sp>
      <p:sp>
        <p:nvSpPr>
          <p:cNvPr id="28675" name="Rectangle 3"/>
          <p:cNvSpPr>
            <a:spLocks noGrp="1" noChangeArrowheads="1"/>
          </p:cNvSpPr>
          <p:nvPr>
            <p:ph type="body" idx="1"/>
          </p:nvPr>
        </p:nvSpPr>
        <p:spPr>
          <a:xfrm>
            <a:off x="228600" y="2133600"/>
            <a:ext cx="8686800" cy="4648200"/>
          </a:xfrm>
        </p:spPr>
        <p:txBody>
          <a:bodyPr>
            <a:noAutofit/>
          </a:bodyPr>
          <a:lstStyle/>
          <a:p>
            <a:pPr>
              <a:buFont typeface="Wingdings" pitchFamily="2" charset="2"/>
              <a:buChar char="Ø"/>
            </a:pPr>
            <a:r>
              <a:rPr lang="en-US" sz="2200" dirty="0"/>
              <a:t>(Another divide-and-conquer algorithm)</a:t>
            </a:r>
          </a:p>
          <a:p>
            <a:pPr lvl="1">
              <a:buFont typeface="Wingdings" pitchFamily="2" charset="2"/>
              <a:buChar char="§"/>
            </a:pPr>
            <a:r>
              <a:rPr lang="en-US" dirty="0"/>
              <a:t>Pick an element, say P (the pivot)</a:t>
            </a:r>
          </a:p>
          <a:p>
            <a:pPr lvl="1">
              <a:buFont typeface="Wingdings" pitchFamily="2" charset="2"/>
              <a:buChar char="§"/>
            </a:pPr>
            <a:r>
              <a:rPr lang="en-US" dirty="0"/>
              <a:t>Re-arrange the elements into 3 sub-blocks,</a:t>
            </a:r>
          </a:p>
          <a:p>
            <a:pPr marL="1038543" lvl="2" indent="-457200">
              <a:buFont typeface="+mj-lt"/>
              <a:buAutoNum type="arabicPeriod"/>
            </a:pPr>
            <a:r>
              <a:rPr lang="en-US" sz="2200" dirty="0"/>
              <a:t>Those less than or equal to (&lt;=) P (the left-block S1)</a:t>
            </a:r>
          </a:p>
          <a:p>
            <a:pPr marL="1038543" lvl="2" indent="-457200">
              <a:buFont typeface="+mj-lt"/>
              <a:buAutoNum type="arabicPeriod"/>
            </a:pPr>
            <a:r>
              <a:rPr lang="en-US" sz="2200" dirty="0"/>
              <a:t>P (the only element ¡n the middle-block)	</a:t>
            </a:r>
          </a:p>
          <a:p>
            <a:pPr marL="1038543" lvl="2" indent="-457200">
              <a:buFont typeface="+mj-lt"/>
              <a:buAutoNum type="arabicPeriod"/>
            </a:pPr>
            <a:r>
              <a:rPr lang="en-US" sz="2200" dirty="0"/>
              <a:t>Those greater than or equal to (&gt;=) P (the right-block S2)</a:t>
            </a:r>
          </a:p>
          <a:p>
            <a:pPr marL="1038543" lvl="2" indent="-457200">
              <a:buFont typeface="+mj-lt"/>
              <a:buAutoNum type="arabicPeriod"/>
            </a:pPr>
            <a:endParaRPr lang="en-US" sz="2200" dirty="0"/>
          </a:p>
          <a:p>
            <a:pPr lvl="1">
              <a:buFont typeface="Wingdings" pitchFamily="2" charset="2"/>
              <a:buChar char="§"/>
            </a:pPr>
            <a:r>
              <a:rPr lang="en-US" dirty="0"/>
              <a:t>Repeat the process recursively for the left- and right- sub-blocks 	Return (quicksort(S1), </a:t>
            </a:r>
            <a:r>
              <a:rPr lang="en-US" dirty="0" err="1"/>
              <a:t>P,quicksort</a:t>
            </a:r>
            <a:r>
              <a:rPr lang="en-US" dirty="0"/>
              <a:t>(S2)}. </a:t>
            </a:r>
          </a:p>
          <a:p>
            <a:pPr lvl="1">
              <a:buFont typeface="Wingdings" pitchFamily="2" charset="2"/>
              <a:buChar char="§"/>
            </a:pPr>
            <a:endParaRPr lang="en-US" dirty="0"/>
          </a:p>
          <a:p>
            <a:pPr lvl="1">
              <a:buFont typeface="Wingdings" pitchFamily="2" charset="2"/>
              <a:buChar char="§"/>
            </a:pPr>
            <a:r>
              <a:rPr lang="en-US" dirty="0"/>
              <a:t>That is the results of quicksort(S1), followed by P, followed by the 	results of quicksort(S2)</a:t>
            </a:r>
          </a:p>
        </p:txBody>
      </p:sp>
    </p:spTree>
    <p:extLst>
      <p:ext uri="{BB962C8B-B14F-4D97-AF65-F5344CB8AC3E}">
        <p14:creationId xmlns:p14="http://schemas.microsoft.com/office/powerpoint/2010/main" val="2415558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18</a:t>
            </a:fld>
            <a:endParaRPr lang="en-US"/>
          </a:p>
        </p:txBody>
      </p:sp>
      <p:sp>
        <p:nvSpPr>
          <p:cNvPr id="28674" name="Rectangle 2"/>
          <p:cNvSpPr>
            <a:spLocks noGrp="1" noChangeArrowheads="1"/>
          </p:cNvSpPr>
          <p:nvPr>
            <p:ph type="title"/>
          </p:nvPr>
        </p:nvSpPr>
        <p:spPr/>
        <p:txBody>
          <a:bodyPr/>
          <a:lstStyle/>
          <a:p>
            <a:r>
              <a:rPr lang="en-US" sz="3600" b="1" dirty="0"/>
              <a:t>QUICK SORT (</a:t>
            </a:r>
            <a:r>
              <a:rPr lang="en-US" sz="3600" dirty="0"/>
              <a:t>Basic Ideas</a:t>
            </a:r>
            <a:r>
              <a:rPr lang="en-US" sz="3600" b="1" dirty="0"/>
              <a:t>)</a:t>
            </a:r>
            <a:endParaRPr lang="en-US" sz="3600" dirty="0"/>
          </a:p>
        </p:txBody>
      </p:sp>
      <p:sp>
        <p:nvSpPr>
          <p:cNvPr id="28675" name="Rectangle 3"/>
          <p:cNvSpPr>
            <a:spLocks noGrp="1" noChangeArrowheads="1"/>
          </p:cNvSpPr>
          <p:nvPr>
            <p:ph type="body" idx="1"/>
          </p:nvPr>
        </p:nvSpPr>
        <p:spPr>
          <a:xfrm>
            <a:off x="228600" y="2590800"/>
            <a:ext cx="8686800" cy="2514600"/>
          </a:xfrm>
        </p:spPr>
        <p:txBody>
          <a:bodyPr>
            <a:normAutofit/>
          </a:bodyPr>
          <a:lstStyle/>
          <a:p>
            <a:pPr>
              <a:buFont typeface="Wingdings" pitchFamily="2" charset="2"/>
              <a:buChar char="§"/>
            </a:pPr>
            <a:r>
              <a:rPr lang="en-US" sz="2200" dirty="0"/>
              <a:t>The main idea is to find the “right” position for the pivot element P </a:t>
            </a:r>
          </a:p>
          <a:p>
            <a:pPr>
              <a:buFont typeface="Wingdings" pitchFamily="2" charset="2"/>
              <a:buChar char="§"/>
            </a:pPr>
            <a:endParaRPr lang="en-US" sz="2200" dirty="0"/>
          </a:p>
          <a:p>
            <a:pPr>
              <a:buFont typeface="Wingdings" pitchFamily="2" charset="2"/>
              <a:buChar char="§"/>
            </a:pPr>
            <a:r>
              <a:rPr lang="en-US" sz="2200" dirty="0"/>
              <a:t>After each “pass”,  the pivot element, P, should be “</a:t>
            </a:r>
            <a:r>
              <a:rPr lang="en-US" sz="2200" b="1" dirty="0"/>
              <a:t>in place</a:t>
            </a:r>
            <a:r>
              <a:rPr lang="en-US" sz="2200" dirty="0"/>
              <a:t>” </a:t>
            </a:r>
          </a:p>
          <a:p>
            <a:pPr>
              <a:buFont typeface="Wingdings" pitchFamily="2" charset="2"/>
              <a:buChar char="§"/>
            </a:pPr>
            <a:endParaRPr lang="en-US" sz="2200" dirty="0"/>
          </a:p>
          <a:p>
            <a:pPr>
              <a:buFont typeface="Wingdings" pitchFamily="2" charset="2"/>
              <a:buChar char="§"/>
            </a:pPr>
            <a:r>
              <a:rPr lang="en-US" sz="2200" dirty="0"/>
              <a:t>Eventually, the elements are sorted since each pass puts at least one element (i.e., P) into its final position</a:t>
            </a:r>
          </a:p>
        </p:txBody>
      </p:sp>
    </p:spTree>
    <p:extLst>
      <p:ext uri="{BB962C8B-B14F-4D97-AF65-F5344CB8AC3E}">
        <p14:creationId xmlns:p14="http://schemas.microsoft.com/office/powerpoint/2010/main" val="45183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19</a:t>
            </a:fld>
            <a:endParaRPr lang="en-US"/>
          </a:p>
        </p:txBody>
      </p:sp>
      <p:sp>
        <p:nvSpPr>
          <p:cNvPr id="28674" name="Rectangle 2"/>
          <p:cNvSpPr>
            <a:spLocks noGrp="1" noChangeArrowheads="1"/>
          </p:cNvSpPr>
          <p:nvPr>
            <p:ph type="title"/>
          </p:nvPr>
        </p:nvSpPr>
        <p:spPr/>
        <p:txBody>
          <a:bodyPr/>
          <a:lstStyle/>
          <a:p>
            <a:r>
              <a:rPr lang="en-US" sz="3600" b="1" dirty="0"/>
              <a:t>QUICK SORT (</a:t>
            </a:r>
            <a:r>
              <a:rPr lang="en-US" sz="3600" dirty="0"/>
              <a:t>Basic Ideas</a:t>
            </a:r>
            <a:r>
              <a:rPr lang="en-US" sz="3600" b="1" dirty="0"/>
              <a:t>)</a:t>
            </a:r>
            <a:endParaRPr lang="en-US" sz="36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371600"/>
            <a:ext cx="8763000" cy="5257800"/>
          </a:xfrm>
          <a:prstGeom prst="rect">
            <a:avLst/>
          </a:prstGeom>
        </p:spPr>
      </p:pic>
    </p:spTree>
    <p:extLst>
      <p:ext uri="{BB962C8B-B14F-4D97-AF65-F5344CB8AC3E}">
        <p14:creationId xmlns:p14="http://schemas.microsoft.com/office/powerpoint/2010/main" val="375000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2</a:t>
            </a:fld>
            <a:endParaRPr lang="en-US"/>
          </a:p>
        </p:txBody>
      </p:sp>
      <p:sp>
        <p:nvSpPr>
          <p:cNvPr id="29698" name="Rectangle 2"/>
          <p:cNvSpPr>
            <a:spLocks noGrp="1" noChangeArrowheads="1"/>
          </p:cNvSpPr>
          <p:nvPr>
            <p:ph type="title"/>
          </p:nvPr>
        </p:nvSpPr>
        <p:spPr>
          <a:xfrm>
            <a:off x="685800" y="533400"/>
            <a:ext cx="7772400" cy="1143000"/>
          </a:xfrm>
        </p:spPr>
        <p:txBody>
          <a:bodyPr>
            <a:normAutofit fontScale="90000"/>
          </a:bodyPr>
          <a:lstStyle/>
          <a:p>
            <a:r>
              <a:rPr lang="en-US" b="1" dirty="0"/>
              <a:t>Cocktail/Shaker/Bidirectional Bubble Sort</a:t>
            </a:r>
          </a:p>
        </p:txBody>
      </p:sp>
      <p:sp>
        <p:nvSpPr>
          <p:cNvPr id="29699" name="Rectangle 3"/>
          <p:cNvSpPr>
            <a:spLocks noGrp="1" noChangeArrowheads="1"/>
          </p:cNvSpPr>
          <p:nvPr>
            <p:ph type="body" idx="1"/>
          </p:nvPr>
        </p:nvSpPr>
        <p:spPr>
          <a:xfrm>
            <a:off x="304800" y="2514600"/>
            <a:ext cx="8686800" cy="2819400"/>
          </a:xfrm>
        </p:spPr>
        <p:txBody>
          <a:bodyPr>
            <a:normAutofit/>
          </a:bodyPr>
          <a:lstStyle/>
          <a:p>
            <a:pPr algn="just">
              <a:buFont typeface="Wingdings" pitchFamily="2" charset="2"/>
              <a:buChar char="Ø"/>
            </a:pPr>
            <a:r>
              <a:rPr lang="en-US" sz="2200" dirty="0"/>
              <a:t>Shaker sort (cocktail sort, shake sort) is a stable sorting algorithm</a:t>
            </a:r>
          </a:p>
          <a:p>
            <a:pPr algn="just">
              <a:buFont typeface="Wingdings" pitchFamily="2" charset="2"/>
              <a:buChar char="Ø"/>
            </a:pPr>
            <a:endParaRPr lang="en-US" sz="2200" dirty="0"/>
          </a:p>
          <a:p>
            <a:pPr algn="just">
              <a:buFont typeface="Wingdings" pitchFamily="2" charset="2"/>
              <a:buChar char="Ø"/>
            </a:pPr>
            <a:r>
              <a:rPr lang="en-US" sz="2200" dirty="0"/>
              <a:t>Shaker sort is a bidirectional version of bubble sort</a:t>
            </a:r>
          </a:p>
        </p:txBody>
      </p:sp>
    </p:spTree>
    <p:extLst>
      <p:ext uri="{BB962C8B-B14F-4D97-AF65-F5344CB8AC3E}">
        <p14:creationId xmlns:p14="http://schemas.microsoft.com/office/powerpoint/2010/main" val="3799085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20</a:t>
            </a:fld>
            <a:endParaRPr lang="en-US"/>
          </a:p>
        </p:txBody>
      </p:sp>
      <p:sp>
        <p:nvSpPr>
          <p:cNvPr id="28674" name="Rectangle 2"/>
          <p:cNvSpPr>
            <a:spLocks noGrp="1" noChangeArrowheads="1"/>
          </p:cNvSpPr>
          <p:nvPr>
            <p:ph type="title"/>
          </p:nvPr>
        </p:nvSpPr>
        <p:spPr/>
        <p:txBody>
          <a:bodyPr/>
          <a:lstStyle/>
          <a:p>
            <a:r>
              <a:rPr lang="en-US" sz="3600" b="1" dirty="0"/>
              <a:t>QUICK SORT (</a:t>
            </a:r>
            <a:r>
              <a:rPr lang="en-US" sz="3600" dirty="0"/>
              <a:t>Basic Ideas</a:t>
            </a:r>
            <a:r>
              <a:rPr lang="en-US" sz="3600" b="1" dirty="0"/>
              <a:t>)</a:t>
            </a:r>
            <a:endParaRPr lang="en-US" sz="36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967" y="1371600"/>
            <a:ext cx="8888066" cy="5486400"/>
          </a:xfrm>
          <a:prstGeom prst="rect">
            <a:avLst/>
          </a:prstGeom>
        </p:spPr>
      </p:pic>
    </p:spTree>
    <p:extLst>
      <p:ext uri="{BB962C8B-B14F-4D97-AF65-F5344CB8AC3E}">
        <p14:creationId xmlns:p14="http://schemas.microsoft.com/office/powerpoint/2010/main" val="2566767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74"/>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47" name="object 47"/>
          <p:cNvSpPr/>
          <p:nvPr/>
        </p:nvSpPr>
        <p:spPr>
          <a:xfrm>
            <a:off x="4932045" y="162877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8" name="object 48"/>
          <p:cNvSpPr/>
          <p:nvPr/>
        </p:nvSpPr>
        <p:spPr>
          <a:xfrm>
            <a:off x="6660260" y="2430781"/>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9" name="object 49"/>
          <p:cNvSpPr/>
          <p:nvPr/>
        </p:nvSpPr>
        <p:spPr>
          <a:xfrm>
            <a:off x="5684393" y="1904746"/>
            <a:ext cx="1407922" cy="470788"/>
          </a:xfrm>
          <a:custGeom>
            <a:avLst/>
            <a:gdLst/>
            <a:ahLst/>
            <a:cxnLst/>
            <a:rect l="l" t="t" r="r" b="b"/>
            <a:pathLst>
              <a:path w="1407922" h="470788">
                <a:moveTo>
                  <a:pt x="1285621" y="459739"/>
                </a:moveTo>
                <a:lnTo>
                  <a:pt x="1287145" y="466470"/>
                </a:lnTo>
                <a:lnTo>
                  <a:pt x="1294003" y="470788"/>
                </a:lnTo>
                <a:lnTo>
                  <a:pt x="1300861" y="469138"/>
                </a:lnTo>
                <a:lnTo>
                  <a:pt x="1407922" y="444118"/>
                </a:lnTo>
                <a:lnTo>
                  <a:pt x="1380109" y="448817"/>
                </a:lnTo>
                <a:lnTo>
                  <a:pt x="1374521" y="445388"/>
                </a:lnTo>
                <a:lnTo>
                  <a:pt x="1380998" y="424433"/>
                </a:lnTo>
                <a:lnTo>
                  <a:pt x="1387602" y="424561"/>
                </a:lnTo>
                <a:lnTo>
                  <a:pt x="1407922" y="444118"/>
                </a:lnTo>
                <a:lnTo>
                  <a:pt x="1333373" y="363219"/>
                </a:lnTo>
                <a:lnTo>
                  <a:pt x="1328674" y="358139"/>
                </a:lnTo>
                <a:lnTo>
                  <a:pt x="1320673" y="357758"/>
                </a:lnTo>
                <a:lnTo>
                  <a:pt x="1315465" y="362457"/>
                </a:lnTo>
                <a:lnTo>
                  <a:pt x="1310386" y="367283"/>
                </a:lnTo>
                <a:lnTo>
                  <a:pt x="1310005" y="375284"/>
                </a:lnTo>
                <a:lnTo>
                  <a:pt x="1314704" y="380491"/>
                </a:lnTo>
                <a:lnTo>
                  <a:pt x="1342548" y="410701"/>
                </a:lnTo>
                <a:lnTo>
                  <a:pt x="1359772" y="429387"/>
                </a:lnTo>
                <a:lnTo>
                  <a:pt x="1335421" y="435070"/>
                </a:lnTo>
                <a:lnTo>
                  <a:pt x="1295018" y="444500"/>
                </a:lnTo>
                <a:lnTo>
                  <a:pt x="1288288" y="446024"/>
                </a:lnTo>
                <a:lnTo>
                  <a:pt x="1283970" y="452881"/>
                </a:lnTo>
                <a:lnTo>
                  <a:pt x="1285621" y="459739"/>
                </a:lnTo>
                <a:close/>
              </a:path>
              <a:path w="1407922" h="470788">
                <a:moveTo>
                  <a:pt x="1380109" y="448817"/>
                </a:moveTo>
                <a:lnTo>
                  <a:pt x="1407922" y="444118"/>
                </a:lnTo>
                <a:lnTo>
                  <a:pt x="1387602" y="424561"/>
                </a:lnTo>
                <a:lnTo>
                  <a:pt x="1380998" y="424433"/>
                </a:lnTo>
                <a:lnTo>
                  <a:pt x="1374521" y="445388"/>
                </a:lnTo>
                <a:lnTo>
                  <a:pt x="1380109" y="448817"/>
                </a:lnTo>
                <a:close/>
              </a:path>
              <a:path w="1407922" h="470788">
                <a:moveTo>
                  <a:pt x="1335421" y="435070"/>
                </a:moveTo>
                <a:lnTo>
                  <a:pt x="1359772" y="429387"/>
                </a:lnTo>
                <a:lnTo>
                  <a:pt x="1342548" y="410701"/>
                </a:lnTo>
                <a:lnTo>
                  <a:pt x="7493" y="0"/>
                </a:lnTo>
                <a:lnTo>
                  <a:pt x="0" y="24256"/>
                </a:lnTo>
                <a:lnTo>
                  <a:pt x="1335421" y="435070"/>
                </a:lnTo>
                <a:close/>
              </a:path>
            </a:pathLst>
          </a:custGeom>
          <a:solidFill>
            <a:srgbClr val="497DBA"/>
          </a:solidFill>
        </p:spPr>
        <p:txBody>
          <a:bodyPr wrap="square" lIns="0" tIns="0" rIns="0" bIns="0" rtlCol="0">
            <a:noAutofit/>
          </a:bodyPr>
          <a:lstStyle/>
          <a:p>
            <a:endParaRPr/>
          </a:p>
        </p:txBody>
      </p:sp>
      <p:sp>
        <p:nvSpPr>
          <p:cNvPr id="50" name="object 50"/>
          <p:cNvSpPr/>
          <p:nvPr/>
        </p:nvSpPr>
        <p:spPr>
          <a:xfrm>
            <a:off x="3419855" y="2430781"/>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1" name="object 51"/>
          <p:cNvSpPr/>
          <p:nvPr/>
        </p:nvSpPr>
        <p:spPr>
          <a:xfrm>
            <a:off x="4175887" y="2346199"/>
            <a:ext cx="123825" cy="473201"/>
          </a:xfrm>
          <a:custGeom>
            <a:avLst/>
            <a:gdLst/>
            <a:ahLst/>
            <a:cxnLst/>
            <a:rect l="l" t="t" r="r" b="b"/>
            <a:pathLst>
              <a:path w="123825" h="473201">
                <a:moveTo>
                  <a:pt x="48477" y="70783"/>
                </a:moveTo>
                <a:lnTo>
                  <a:pt x="27432" y="65404"/>
                </a:lnTo>
                <a:lnTo>
                  <a:pt x="33400" y="86487"/>
                </a:lnTo>
                <a:lnTo>
                  <a:pt x="48477" y="70783"/>
                </a:lnTo>
                <a:close/>
              </a:path>
              <a:path w="123825" h="473201">
                <a:moveTo>
                  <a:pt x="27432" y="65404"/>
                </a:moveTo>
                <a:lnTo>
                  <a:pt x="27686" y="89915"/>
                </a:lnTo>
                <a:lnTo>
                  <a:pt x="72846" y="77011"/>
                </a:lnTo>
                <a:lnTo>
                  <a:pt x="1515745" y="-335280"/>
                </a:lnTo>
                <a:lnTo>
                  <a:pt x="1508760" y="-359663"/>
                </a:lnTo>
                <a:lnTo>
                  <a:pt x="65926" y="52609"/>
                </a:lnTo>
                <a:lnTo>
                  <a:pt x="20700" y="65531"/>
                </a:lnTo>
                <a:lnTo>
                  <a:pt x="0" y="84581"/>
                </a:lnTo>
                <a:lnTo>
                  <a:pt x="106552" y="111759"/>
                </a:lnTo>
                <a:lnTo>
                  <a:pt x="27686" y="89915"/>
                </a:lnTo>
                <a:lnTo>
                  <a:pt x="27432" y="65404"/>
                </a:lnTo>
                <a:lnTo>
                  <a:pt x="48477" y="70783"/>
                </a:lnTo>
                <a:lnTo>
                  <a:pt x="33400" y="86487"/>
                </a:lnTo>
                <a:lnTo>
                  <a:pt x="27432" y="65404"/>
                </a:lnTo>
                <a:close/>
              </a:path>
              <a:path w="123825" h="473201">
                <a:moveTo>
                  <a:pt x="94487" y="22859"/>
                </a:moveTo>
                <a:lnTo>
                  <a:pt x="99313" y="17779"/>
                </a:lnTo>
                <a:lnTo>
                  <a:pt x="99187" y="9651"/>
                </a:lnTo>
                <a:lnTo>
                  <a:pt x="94107" y="4825"/>
                </a:lnTo>
                <a:lnTo>
                  <a:pt x="89026" y="0"/>
                </a:lnTo>
                <a:lnTo>
                  <a:pt x="81025" y="126"/>
                </a:lnTo>
                <a:lnTo>
                  <a:pt x="76073" y="5206"/>
                </a:lnTo>
                <a:lnTo>
                  <a:pt x="0" y="84581"/>
                </a:lnTo>
                <a:lnTo>
                  <a:pt x="20700" y="65531"/>
                </a:lnTo>
                <a:lnTo>
                  <a:pt x="65926" y="52609"/>
                </a:lnTo>
                <a:lnTo>
                  <a:pt x="94487" y="22859"/>
                </a:lnTo>
                <a:close/>
              </a:path>
              <a:path w="123825" h="473201">
                <a:moveTo>
                  <a:pt x="119634" y="88900"/>
                </a:moveTo>
                <a:lnTo>
                  <a:pt x="112902" y="87249"/>
                </a:lnTo>
                <a:lnTo>
                  <a:pt x="72846" y="77011"/>
                </a:lnTo>
                <a:lnTo>
                  <a:pt x="27686" y="89915"/>
                </a:lnTo>
                <a:lnTo>
                  <a:pt x="106552" y="111759"/>
                </a:lnTo>
                <a:lnTo>
                  <a:pt x="113411" y="113537"/>
                </a:lnTo>
                <a:lnTo>
                  <a:pt x="120268" y="109474"/>
                </a:lnTo>
                <a:lnTo>
                  <a:pt x="122047" y="102615"/>
                </a:lnTo>
                <a:lnTo>
                  <a:pt x="123825" y="95884"/>
                </a:lnTo>
                <a:lnTo>
                  <a:pt x="119634" y="88900"/>
                </a:lnTo>
                <a:close/>
              </a:path>
            </a:pathLst>
          </a:custGeom>
          <a:solidFill>
            <a:srgbClr val="497DBA"/>
          </a:solidFill>
        </p:spPr>
        <p:txBody>
          <a:bodyPr wrap="square" lIns="0" tIns="0" rIns="0" bIns="0" rtlCol="0">
            <a:noAutofit/>
          </a:bodyPr>
          <a:lstStyle/>
          <a:p>
            <a:endParaRPr/>
          </a:p>
        </p:txBody>
      </p:sp>
      <p:sp>
        <p:nvSpPr>
          <p:cNvPr id="52" name="object 52"/>
          <p:cNvSpPr/>
          <p:nvPr/>
        </p:nvSpPr>
        <p:spPr>
          <a:xfrm>
            <a:off x="5148072" y="3206496"/>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3" name="object 53"/>
          <p:cNvSpPr/>
          <p:nvPr/>
        </p:nvSpPr>
        <p:spPr>
          <a:xfrm>
            <a:off x="4172839" y="2762124"/>
            <a:ext cx="1703324" cy="447420"/>
          </a:xfrm>
          <a:custGeom>
            <a:avLst/>
            <a:gdLst/>
            <a:ahLst/>
            <a:cxnLst/>
            <a:rect l="l" t="t" r="r" b="b"/>
            <a:pathLst>
              <a:path w="1703324" h="447420">
                <a:moveTo>
                  <a:pt x="1703324" y="426084"/>
                </a:moveTo>
                <a:lnTo>
                  <a:pt x="1682371" y="432179"/>
                </a:lnTo>
                <a:lnTo>
                  <a:pt x="1697989" y="447420"/>
                </a:lnTo>
                <a:lnTo>
                  <a:pt x="1703324" y="426084"/>
                </a:lnTo>
                <a:close/>
              </a:path>
              <a:path w="1703324" h="447420">
                <a:moveTo>
                  <a:pt x="1608074" y="459739"/>
                </a:moveTo>
                <a:lnTo>
                  <a:pt x="1609978" y="466470"/>
                </a:lnTo>
                <a:lnTo>
                  <a:pt x="1612011" y="473201"/>
                </a:lnTo>
                <a:lnTo>
                  <a:pt x="1618996" y="477012"/>
                </a:lnTo>
                <a:lnTo>
                  <a:pt x="1625727" y="475106"/>
                </a:lnTo>
                <a:lnTo>
                  <a:pt x="1731390" y="444372"/>
                </a:lnTo>
                <a:lnTo>
                  <a:pt x="1652651" y="367538"/>
                </a:lnTo>
                <a:lnTo>
                  <a:pt x="1647571" y="362712"/>
                </a:lnTo>
                <a:lnTo>
                  <a:pt x="1639570" y="362838"/>
                </a:lnTo>
                <a:lnTo>
                  <a:pt x="1634616" y="367791"/>
                </a:lnTo>
                <a:lnTo>
                  <a:pt x="1629790" y="372871"/>
                </a:lnTo>
                <a:lnTo>
                  <a:pt x="1629918" y="380872"/>
                </a:lnTo>
                <a:lnTo>
                  <a:pt x="1634871" y="385825"/>
                </a:lnTo>
                <a:lnTo>
                  <a:pt x="1664265" y="414510"/>
                </a:lnTo>
                <a:lnTo>
                  <a:pt x="1710055" y="425957"/>
                </a:lnTo>
                <a:lnTo>
                  <a:pt x="1703832" y="450595"/>
                </a:lnTo>
                <a:lnTo>
                  <a:pt x="1658239" y="439197"/>
                </a:lnTo>
                <a:lnTo>
                  <a:pt x="1618614" y="450722"/>
                </a:lnTo>
                <a:lnTo>
                  <a:pt x="1611884" y="452627"/>
                </a:lnTo>
                <a:lnTo>
                  <a:pt x="1608074" y="459739"/>
                </a:lnTo>
                <a:close/>
              </a:path>
              <a:path w="1703324" h="447420">
                <a:moveTo>
                  <a:pt x="1710055" y="425957"/>
                </a:moveTo>
                <a:lnTo>
                  <a:pt x="1703324" y="426084"/>
                </a:lnTo>
                <a:lnTo>
                  <a:pt x="1697989" y="447420"/>
                </a:lnTo>
                <a:lnTo>
                  <a:pt x="1682371" y="432179"/>
                </a:lnTo>
                <a:lnTo>
                  <a:pt x="1703324" y="426084"/>
                </a:lnTo>
                <a:lnTo>
                  <a:pt x="1710055" y="425957"/>
                </a:lnTo>
                <a:lnTo>
                  <a:pt x="1664265" y="414510"/>
                </a:lnTo>
                <a:lnTo>
                  <a:pt x="6223" y="0"/>
                </a:lnTo>
                <a:lnTo>
                  <a:pt x="0" y="24637"/>
                </a:lnTo>
                <a:lnTo>
                  <a:pt x="1658239" y="439197"/>
                </a:lnTo>
                <a:lnTo>
                  <a:pt x="1703832" y="450595"/>
                </a:lnTo>
                <a:lnTo>
                  <a:pt x="1710055" y="425957"/>
                </a:lnTo>
                <a:close/>
              </a:path>
            </a:pathLst>
          </a:custGeom>
          <a:solidFill>
            <a:srgbClr val="497DBA"/>
          </a:solidFill>
        </p:spPr>
        <p:txBody>
          <a:bodyPr wrap="square" lIns="0" tIns="0" rIns="0" bIns="0" rtlCol="0">
            <a:noAutofit/>
          </a:bodyPr>
          <a:lstStyle/>
          <a:p>
            <a:endParaRPr/>
          </a:p>
        </p:txBody>
      </p:sp>
      <p:sp>
        <p:nvSpPr>
          <p:cNvPr id="54" name="object 54"/>
          <p:cNvSpPr/>
          <p:nvPr/>
        </p:nvSpPr>
        <p:spPr>
          <a:xfrm>
            <a:off x="2123694" y="3206496"/>
            <a:ext cx="1512188" cy="288036"/>
          </a:xfrm>
          <a:custGeom>
            <a:avLst/>
            <a:gdLst/>
            <a:ahLst/>
            <a:cxnLst/>
            <a:rect l="l" t="t" r="r" b="b"/>
            <a:pathLst>
              <a:path w="1512188" h="288036">
                <a:moveTo>
                  <a:pt x="0" y="288036"/>
                </a:moveTo>
                <a:lnTo>
                  <a:pt x="1512188" y="288036"/>
                </a:lnTo>
                <a:lnTo>
                  <a:pt x="1512188"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5" name="object 55"/>
          <p:cNvSpPr/>
          <p:nvPr/>
        </p:nvSpPr>
        <p:spPr>
          <a:xfrm>
            <a:off x="2879725" y="3118105"/>
            <a:ext cx="124206" cy="468122"/>
          </a:xfrm>
          <a:custGeom>
            <a:avLst/>
            <a:gdLst/>
            <a:ahLst/>
            <a:cxnLst/>
            <a:rect l="l" t="t" r="r" b="b"/>
            <a:pathLst>
              <a:path w="124206" h="468122">
                <a:moveTo>
                  <a:pt x="47820" y="72515"/>
                </a:moveTo>
                <a:lnTo>
                  <a:pt x="26543" y="68072"/>
                </a:lnTo>
                <a:lnTo>
                  <a:pt x="33527" y="88773"/>
                </a:lnTo>
                <a:lnTo>
                  <a:pt x="47820" y="72515"/>
                </a:lnTo>
                <a:close/>
              </a:path>
              <a:path w="124206" h="468122">
                <a:moveTo>
                  <a:pt x="26543" y="68072"/>
                </a:moveTo>
                <a:lnTo>
                  <a:pt x="27939" y="92456"/>
                </a:lnTo>
                <a:lnTo>
                  <a:pt x="72380" y="77643"/>
                </a:lnTo>
                <a:lnTo>
                  <a:pt x="1300226" y="-331597"/>
                </a:lnTo>
                <a:lnTo>
                  <a:pt x="1292225" y="-355726"/>
                </a:lnTo>
                <a:lnTo>
                  <a:pt x="64430" y="53619"/>
                </a:lnTo>
                <a:lnTo>
                  <a:pt x="19938" y="68452"/>
                </a:lnTo>
                <a:lnTo>
                  <a:pt x="0" y="88391"/>
                </a:lnTo>
                <a:lnTo>
                  <a:pt x="107695" y="110998"/>
                </a:lnTo>
                <a:lnTo>
                  <a:pt x="27939" y="92456"/>
                </a:lnTo>
                <a:lnTo>
                  <a:pt x="26543" y="68072"/>
                </a:lnTo>
                <a:lnTo>
                  <a:pt x="47820" y="72515"/>
                </a:lnTo>
                <a:lnTo>
                  <a:pt x="33527" y="88773"/>
                </a:lnTo>
                <a:lnTo>
                  <a:pt x="26543" y="68072"/>
                </a:lnTo>
                <a:close/>
              </a:path>
              <a:path w="124206" h="468122">
                <a:moveTo>
                  <a:pt x="91693" y="22606"/>
                </a:moveTo>
                <a:lnTo>
                  <a:pt x="96393" y="17272"/>
                </a:lnTo>
                <a:lnTo>
                  <a:pt x="95885" y="9271"/>
                </a:lnTo>
                <a:lnTo>
                  <a:pt x="90550" y="4699"/>
                </a:lnTo>
                <a:lnTo>
                  <a:pt x="85343" y="0"/>
                </a:lnTo>
                <a:lnTo>
                  <a:pt x="77216" y="508"/>
                </a:lnTo>
                <a:lnTo>
                  <a:pt x="72643" y="5841"/>
                </a:lnTo>
                <a:lnTo>
                  <a:pt x="0" y="88391"/>
                </a:lnTo>
                <a:lnTo>
                  <a:pt x="19938" y="68452"/>
                </a:lnTo>
                <a:lnTo>
                  <a:pt x="64430" y="53619"/>
                </a:lnTo>
                <a:lnTo>
                  <a:pt x="91693" y="22606"/>
                </a:lnTo>
                <a:close/>
              </a:path>
              <a:path w="124206" h="468122">
                <a:moveTo>
                  <a:pt x="119761" y="87502"/>
                </a:moveTo>
                <a:lnTo>
                  <a:pt x="112902" y="86106"/>
                </a:lnTo>
                <a:lnTo>
                  <a:pt x="72380" y="77643"/>
                </a:lnTo>
                <a:lnTo>
                  <a:pt x="27939" y="92456"/>
                </a:lnTo>
                <a:lnTo>
                  <a:pt x="107695" y="110998"/>
                </a:lnTo>
                <a:lnTo>
                  <a:pt x="114554" y="112395"/>
                </a:lnTo>
                <a:lnTo>
                  <a:pt x="121285" y="107950"/>
                </a:lnTo>
                <a:lnTo>
                  <a:pt x="122681" y="101091"/>
                </a:lnTo>
                <a:lnTo>
                  <a:pt x="124206" y="94234"/>
                </a:lnTo>
                <a:lnTo>
                  <a:pt x="119761" y="87502"/>
                </a:lnTo>
                <a:close/>
              </a:path>
            </a:pathLst>
          </a:custGeom>
          <a:solidFill>
            <a:srgbClr val="497DBA"/>
          </a:solidFill>
        </p:spPr>
        <p:txBody>
          <a:bodyPr wrap="square" lIns="0" tIns="0" rIns="0" bIns="0" rtlCol="0">
            <a:noAutofit/>
          </a:bodyPr>
          <a:lstStyle/>
          <a:p>
            <a:endParaRPr/>
          </a:p>
        </p:txBody>
      </p:sp>
      <p:sp>
        <p:nvSpPr>
          <p:cNvPr id="56" name="object 56"/>
          <p:cNvSpPr/>
          <p:nvPr/>
        </p:nvSpPr>
        <p:spPr>
          <a:xfrm>
            <a:off x="3419855" y="3926587"/>
            <a:ext cx="864095" cy="288036"/>
          </a:xfrm>
          <a:custGeom>
            <a:avLst/>
            <a:gdLst/>
            <a:ahLst/>
            <a:cxnLst/>
            <a:rect l="l" t="t" r="r" b="b"/>
            <a:pathLst>
              <a:path w="864095" h="288036">
                <a:moveTo>
                  <a:pt x="0" y="288035"/>
                </a:moveTo>
                <a:lnTo>
                  <a:pt x="864095" y="288035"/>
                </a:lnTo>
                <a:lnTo>
                  <a:pt x="864095"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57" name="object 57"/>
          <p:cNvSpPr/>
          <p:nvPr/>
        </p:nvSpPr>
        <p:spPr>
          <a:xfrm>
            <a:off x="2874645" y="3482976"/>
            <a:ext cx="977265" cy="456438"/>
          </a:xfrm>
          <a:custGeom>
            <a:avLst/>
            <a:gdLst/>
            <a:ahLst/>
            <a:cxnLst/>
            <a:rect l="l" t="t" r="r" b="b"/>
            <a:pathLst>
              <a:path w="977265" h="456438">
                <a:moveTo>
                  <a:pt x="853947" y="444499"/>
                </a:moveTo>
                <a:lnTo>
                  <a:pt x="854709" y="451484"/>
                </a:lnTo>
                <a:lnTo>
                  <a:pt x="861059" y="456438"/>
                </a:lnTo>
                <a:lnTo>
                  <a:pt x="868044" y="455675"/>
                </a:lnTo>
                <a:lnTo>
                  <a:pt x="977265" y="443610"/>
                </a:lnTo>
                <a:lnTo>
                  <a:pt x="949197" y="445007"/>
                </a:lnTo>
                <a:lnTo>
                  <a:pt x="943991" y="440816"/>
                </a:lnTo>
                <a:lnTo>
                  <a:pt x="952881" y="420750"/>
                </a:lnTo>
                <a:lnTo>
                  <a:pt x="959484" y="421766"/>
                </a:lnTo>
                <a:lnTo>
                  <a:pt x="977265" y="443610"/>
                </a:lnTo>
                <a:lnTo>
                  <a:pt x="913003" y="354456"/>
                </a:lnTo>
                <a:lnTo>
                  <a:pt x="908939" y="348741"/>
                </a:lnTo>
                <a:lnTo>
                  <a:pt x="900938" y="347471"/>
                </a:lnTo>
                <a:lnTo>
                  <a:pt x="895350" y="351535"/>
                </a:lnTo>
                <a:lnTo>
                  <a:pt x="889634" y="355599"/>
                </a:lnTo>
                <a:lnTo>
                  <a:pt x="888365" y="363600"/>
                </a:lnTo>
                <a:lnTo>
                  <a:pt x="892429" y="369188"/>
                </a:lnTo>
                <a:lnTo>
                  <a:pt x="916541" y="402685"/>
                </a:lnTo>
                <a:lnTo>
                  <a:pt x="931260" y="423132"/>
                </a:lnTo>
                <a:lnTo>
                  <a:pt x="906193" y="425893"/>
                </a:lnTo>
                <a:lnTo>
                  <a:pt x="865251" y="430402"/>
                </a:lnTo>
                <a:lnTo>
                  <a:pt x="858266" y="431164"/>
                </a:lnTo>
                <a:lnTo>
                  <a:pt x="853185" y="437514"/>
                </a:lnTo>
                <a:lnTo>
                  <a:pt x="853947" y="444499"/>
                </a:lnTo>
                <a:close/>
              </a:path>
              <a:path w="977265" h="456438">
                <a:moveTo>
                  <a:pt x="949197" y="445007"/>
                </a:moveTo>
                <a:lnTo>
                  <a:pt x="977265" y="443610"/>
                </a:lnTo>
                <a:lnTo>
                  <a:pt x="959484" y="421766"/>
                </a:lnTo>
                <a:lnTo>
                  <a:pt x="952881" y="420750"/>
                </a:lnTo>
                <a:lnTo>
                  <a:pt x="943991" y="440816"/>
                </a:lnTo>
                <a:lnTo>
                  <a:pt x="949197" y="445007"/>
                </a:lnTo>
                <a:close/>
              </a:path>
              <a:path w="977265" h="456438">
                <a:moveTo>
                  <a:pt x="906193" y="425893"/>
                </a:moveTo>
                <a:lnTo>
                  <a:pt x="931260" y="423132"/>
                </a:lnTo>
                <a:lnTo>
                  <a:pt x="916541" y="402685"/>
                </a:lnTo>
                <a:lnTo>
                  <a:pt x="10287" y="0"/>
                </a:lnTo>
                <a:lnTo>
                  <a:pt x="0" y="23113"/>
                </a:lnTo>
                <a:lnTo>
                  <a:pt x="906193" y="425893"/>
                </a:lnTo>
                <a:close/>
              </a:path>
            </a:pathLst>
          </a:custGeom>
          <a:solidFill>
            <a:srgbClr val="497DBA"/>
          </a:solidFill>
        </p:spPr>
        <p:txBody>
          <a:bodyPr wrap="square" lIns="0" tIns="0" rIns="0" bIns="0" rtlCol="0">
            <a:noAutofit/>
          </a:bodyPr>
          <a:lstStyle/>
          <a:p>
            <a:endParaRPr/>
          </a:p>
        </p:txBody>
      </p:sp>
      <p:sp>
        <p:nvSpPr>
          <p:cNvPr id="58" name="object 58"/>
          <p:cNvSpPr/>
          <p:nvPr/>
        </p:nvSpPr>
        <p:spPr>
          <a:xfrm>
            <a:off x="5292090" y="2430781"/>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9" name="object 59"/>
          <p:cNvSpPr/>
          <p:nvPr/>
        </p:nvSpPr>
        <p:spPr>
          <a:xfrm>
            <a:off x="5656961" y="1915795"/>
            <a:ext cx="117475" cy="433196"/>
          </a:xfrm>
          <a:custGeom>
            <a:avLst/>
            <a:gdLst/>
            <a:ahLst/>
            <a:cxnLst/>
            <a:rect l="l" t="t" r="r" b="b"/>
            <a:pathLst>
              <a:path w="117475" h="433196">
                <a:moveTo>
                  <a:pt x="48556" y="362321"/>
                </a:moveTo>
                <a:lnTo>
                  <a:pt x="62980" y="382906"/>
                </a:lnTo>
                <a:lnTo>
                  <a:pt x="73828" y="360158"/>
                </a:lnTo>
                <a:lnTo>
                  <a:pt x="43814" y="0"/>
                </a:lnTo>
                <a:lnTo>
                  <a:pt x="18541" y="2031"/>
                </a:lnTo>
                <a:lnTo>
                  <a:pt x="48556" y="362321"/>
                </a:lnTo>
                <a:close/>
              </a:path>
              <a:path w="117475" h="433196">
                <a:moveTo>
                  <a:pt x="114553" y="333882"/>
                </a:moveTo>
                <a:lnTo>
                  <a:pt x="77724" y="406907"/>
                </a:lnTo>
                <a:lnTo>
                  <a:pt x="75437" y="400684"/>
                </a:lnTo>
                <a:lnTo>
                  <a:pt x="53593" y="402589"/>
                </a:lnTo>
                <a:lnTo>
                  <a:pt x="52450" y="409066"/>
                </a:lnTo>
                <a:lnTo>
                  <a:pt x="7112" y="325374"/>
                </a:lnTo>
                <a:lnTo>
                  <a:pt x="1397" y="329438"/>
                </a:lnTo>
                <a:lnTo>
                  <a:pt x="0" y="337312"/>
                </a:lnTo>
                <a:lnTo>
                  <a:pt x="4063" y="343026"/>
                </a:lnTo>
                <a:lnTo>
                  <a:pt x="67183" y="433196"/>
                </a:lnTo>
                <a:lnTo>
                  <a:pt x="114553" y="333882"/>
                </a:lnTo>
                <a:close/>
              </a:path>
              <a:path w="117475" h="433196">
                <a:moveTo>
                  <a:pt x="102235" y="313943"/>
                </a:moveTo>
                <a:lnTo>
                  <a:pt x="94614" y="316610"/>
                </a:lnTo>
                <a:lnTo>
                  <a:pt x="91566" y="322960"/>
                </a:lnTo>
                <a:lnTo>
                  <a:pt x="73828" y="360158"/>
                </a:lnTo>
                <a:lnTo>
                  <a:pt x="62980" y="382906"/>
                </a:lnTo>
                <a:lnTo>
                  <a:pt x="48556" y="362321"/>
                </a:lnTo>
                <a:lnTo>
                  <a:pt x="24891" y="328549"/>
                </a:lnTo>
                <a:lnTo>
                  <a:pt x="20827" y="322706"/>
                </a:lnTo>
                <a:lnTo>
                  <a:pt x="12953" y="321309"/>
                </a:lnTo>
                <a:lnTo>
                  <a:pt x="7112" y="325374"/>
                </a:lnTo>
                <a:lnTo>
                  <a:pt x="52450" y="409066"/>
                </a:lnTo>
                <a:lnTo>
                  <a:pt x="53593" y="402589"/>
                </a:lnTo>
                <a:lnTo>
                  <a:pt x="75437" y="400684"/>
                </a:lnTo>
                <a:lnTo>
                  <a:pt x="77724" y="406907"/>
                </a:lnTo>
                <a:lnTo>
                  <a:pt x="114553" y="333882"/>
                </a:lnTo>
                <a:lnTo>
                  <a:pt x="117475" y="327532"/>
                </a:lnTo>
                <a:lnTo>
                  <a:pt x="114808" y="319913"/>
                </a:lnTo>
                <a:lnTo>
                  <a:pt x="108458" y="316991"/>
                </a:lnTo>
                <a:lnTo>
                  <a:pt x="102235" y="313943"/>
                </a:lnTo>
                <a:close/>
              </a:path>
            </a:pathLst>
          </a:custGeom>
          <a:solidFill>
            <a:srgbClr val="497DBA"/>
          </a:solidFill>
        </p:spPr>
        <p:txBody>
          <a:bodyPr wrap="square" lIns="0" tIns="0" rIns="0" bIns="0" rtlCol="0">
            <a:noAutofit/>
          </a:bodyPr>
          <a:lstStyle/>
          <a:p>
            <a:endParaRPr/>
          </a:p>
        </p:txBody>
      </p:sp>
      <p:sp>
        <p:nvSpPr>
          <p:cNvPr id="60" name="object 60"/>
          <p:cNvSpPr/>
          <p:nvPr/>
        </p:nvSpPr>
        <p:spPr>
          <a:xfrm>
            <a:off x="3779901" y="320649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1" name="object 61"/>
          <p:cNvSpPr/>
          <p:nvPr/>
        </p:nvSpPr>
        <p:spPr>
          <a:xfrm>
            <a:off x="4144772" y="2773427"/>
            <a:ext cx="117601" cy="433069"/>
          </a:xfrm>
          <a:custGeom>
            <a:avLst/>
            <a:gdLst/>
            <a:ahLst/>
            <a:cxnLst/>
            <a:rect l="l" t="t" r="r" b="b"/>
            <a:pathLst>
              <a:path w="117601" h="433069">
                <a:moveTo>
                  <a:pt x="48550" y="362245"/>
                </a:moveTo>
                <a:lnTo>
                  <a:pt x="62989" y="382887"/>
                </a:lnTo>
                <a:lnTo>
                  <a:pt x="73828" y="360159"/>
                </a:lnTo>
                <a:lnTo>
                  <a:pt x="43814" y="0"/>
                </a:lnTo>
                <a:lnTo>
                  <a:pt x="18541" y="2031"/>
                </a:lnTo>
                <a:lnTo>
                  <a:pt x="48550" y="362245"/>
                </a:lnTo>
                <a:close/>
              </a:path>
              <a:path w="117601" h="433069">
                <a:moveTo>
                  <a:pt x="114553" y="333882"/>
                </a:moveTo>
                <a:lnTo>
                  <a:pt x="77724" y="406907"/>
                </a:lnTo>
                <a:lnTo>
                  <a:pt x="75437" y="400685"/>
                </a:lnTo>
                <a:lnTo>
                  <a:pt x="53593" y="402589"/>
                </a:lnTo>
                <a:lnTo>
                  <a:pt x="52450" y="409066"/>
                </a:lnTo>
                <a:lnTo>
                  <a:pt x="7238" y="325374"/>
                </a:lnTo>
                <a:lnTo>
                  <a:pt x="1397" y="329438"/>
                </a:lnTo>
                <a:lnTo>
                  <a:pt x="0" y="337312"/>
                </a:lnTo>
                <a:lnTo>
                  <a:pt x="4063" y="343026"/>
                </a:lnTo>
                <a:lnTo>
                  <a:pt x="67182" y="433069"/>
                </a:lnTo>
                <a:lnTo>
                  <a:pt x="114553" y="333882"/>
                </a:lnTo>
                <a:close/>
              </a:path>
              <a:path w="117601" h="433069">
                <a:moveTo>
                  <a:pt x="102235" y="313943"/>
                </a:moveTo>
                <a:lnTo>
                  <a:pt x="94614" y="316611"/>
                </a:lnTo>
                <a:lnTo>
                  <a:pt x="91566" y="322961"/>
                </a:lnTo>
                <a:lnTo>
                  <a:pt x="73828" y="360159"/>
                </a:lnTo>
                <a:lnTo>
                  <a:pt x="62989" y="382887"/>
                </a:lnTo>
                <a:lnTo>
                  <a:pt x="48550" y="362245"/>
                </a:lnTo>
                <a:lnTo>
                  <a:pt x="24891" y="328422"/>
                </a:lnTo>
                <a:lnTo>
                  <a:pt x="20827" y="322706"/>
                </a:lnTo>
                <a:lnTo>
                  <a:pt x="12953" y="321310"/>
                </a:lnTo>
                <a:lnTo>
                  <a:pt x="7238" y="325374"/>
                </a:lnTo>
                <a:lnTo>
                  <a:pt x="52450" y="409066"/>
                </a:lnTo>
                <a:lnTo>
                  <a:pt x="53593" y="402589"/>
                </a:lnTo>
                <a:lnTo>
                  <a:pt x="75437" y="400685"/>
                </a:lnTo>
                <a:lnTo>
                  <a:pt x="77724" y="406907"/>
                </a:lnTo>
                <a:lnTo>
                  <a:pt x="114553" y="333882"/>
                </a:lnTo>
                <a:lnTo>
                  <a:pt x="117601" y="327532"/>
                </a:lnTo>
                <a:lnTo>
                  <a:pt x="114807" y="319913"/>
                </a:lnTo>
                <a:lnTo>
                  <a:pt x="108585" y="316864"/>
                </a:lnTo>
                <a:lnTo>
                  <a:pt x="102235" y="313943"/>
                </a:lnTo>
                <a:close/>
              </a:path>
            </a:pathLst>
          </a:custGeom>
          <a:solidFill>
            <a:srgbClr val="497DBA"/>
          </a:solidFill>
        </p:spPr>
        <p:txBody>
          <a:bodyPr wrap="square" lIns="0" tIns="0" rIns="0" bIns="0" rtlCol="0">
            <a:noAutofit/>
          </a:bodyPr>
          <a:lstStyle/>
          <a:p>
            <a:endParaRPr/>
          </a:p>
        </p:txBody>
      </p:sp>
      <p:sp>
        <p:nvSpPr>
          <p:cNvPr id="62" name="object 62"/>
          <p:cNvSpPr/>
          <p:nvPr/>
        </p:nvSpPr>
        <p:spPr>
          <a:xfrm>
            <a:off x="2483739" y="3926587"/>
            <a:ext cx="864095" cy="288036"/>
          </a:xfrm>
          <a:custGeom>
            <a:avLst/>
            <a:gdLst/>
            <a:ahLst/>
            <a:cxnLst/>
            <a:rect l="l" t="t" r="r" b="b"/>
            <a:pathLst>
              <a:path w="864095" h="288036">
                <a:moveTo>
                  <a:pt x="0" y="288035"/>
                </a:moveTo>
                <a:lnTo>
                  <a:pt x="864095" y="288035"/>
                </a:lnTo>
                <a:lnTo>
                  <a:pt x="864095"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63" name="object 63"/>
          <p:cNvSpPr/>
          <p:nvPr/>
        </p:nvSpPr>
        <p:spPr>
          <a:xfrm>
            <a:off x="2848737" y="3493517"/>
            <a:ext cx="117475" cy="433069"/>
          </a:xfrm>
          <a:custGeom>
            <a:avLst/>
            <a:gdLst/>
            <a:ahLst/>
            <a:cxnLst/>
            <a:rect l="l" t="t" r="r" b="b"/>
            <a:pathLst>
              <a:path w="117475" h="433070">
                <a:moveTo>
                  <a:pt x="48415" y="362148"/>
                </a:moveTo>
                <a:lnTo>
                  <a:pt x="62901" y="382806"/>
                </a:lnTo>
                <a:lnTo>
                  <a:pt x="73701" y="360159"/>
                </a:lnTo>
                <a:lnTo>
                  <a:pt x="43687" y="0"/>
                </a:lnTo>
                <a:lnTo>
                  <a:pt x="18414" y="2032"/>
                </a:lnTo>
                <a:lnTo>
                  <a:pt x="48415" y="362148"/>
                </a:lnTo>
                <a:close/>
              </a:path>
              <a:path w="117475" h="433070">
                <a:moveTo>
                  <a:pt x="114426" y="333882"/>
                </a:moveTo>
                <a:lnTo>
                  <a:pt x="77596" y="406907"/>
                </a:lnTo>
                <a:lnTo>
                  <a:pt x="75437" y="400685"/>
                </a:lnTo>
                <a:lnTo>
                  <a:pt x="53467" y="402589"/>
                </a:lnTo>
                <a:lnTo>
                  <a:pt x="52324" y="409067"/>
                </a:lnTo>
                <a:lnTo>
                  <a:pt x="7112" y="325374"/>
                </a:lnTo>
                <a:lnTo>
                  <a:pt x="1269" y="329438"/>
                </a:lnTo>
                <a:lnTo>
                  <a:pt x="0" y="337312"/>
                </a:lnTo>
                <a:lnTo>
                  <a:pt x="3937" y="343026"/>
                </a:lnTo>
                <a:lnTo>
                  <a:pt x="67056" y="433069"/>
                </a:lnTo>
                <a:lnTo>
                  <a:pt x="114426" y="333882"/>
                </a:lnTo>
                <a:close/>
              </a:path>
              <a:path w="117475" h="433070">
                <a:moveTo>
                  <a:pt x="102107" y="313944"/>
                </a:moveTo>
                <a:lnTo>
                  <a:pt x="94487" y="316611"/>
                </a:lnTo>
                <a:lnTo>
                  <a:pt x="91439" y="322961"/>
                </a:lnTo>
                <a:lnTo>
                  <a:pt x="73701" y="360159"/>
                </a:lnTo>
                <a:lnTo>
                  <a:pt x="62901" y="382806"/>
                </a:lnTo>
                <a:lnTo>
                  <a:pt x="48415" y="362148"/>
                </a:lnTo>
                <a:lnTo>
                  <a:pt x="24764" y="328422"/>
                </a:lnTo>
                <a:lnTo>
                  <a:pt x="20700" y="322706"/>
                </a:lnTo>
                <a:lnTo>
                  <a:pt x="12826" y="321310"/>
                </a:lnTo>
                <a:lnTo>
                  <a:pt x="7112" y="325374"/>
                </a:lnTo>
                <a:lnTo>
                  <a:pt x="52324" y="409067"/>
                </a:lnTo>
                <a:lnTo>
                  <a:pt x="53467" y="402589"/>
                </a:lnTo>
                <a:lnTo>
                  <a:pt x="75437" y="400685"/>
                </a:lnTo>
                <a:lnTo>
                  <a:pt x="77596" y="406907"/>
                </a:lnTo>
                <a:lnTo>
                  <a:pt x="114426" y="333882"/>
                </a:lnTo>
                <a:lnTo>
                  <a:pt x="117475" y="327532"/>
                </a:lnTo>
                <a:lnTo>
                  <a:pt x="114807" y="319913"/>
                </a:lnTo>
                <a:lnTo>
                  <a:pt x="108457" y="316864"/>
                </a:lnTo>
                <a:lnTo>
                  <a:pt x="102107" y="313944"/>
                </a:lnTo>
                <a:close/>
              </a:path>
            </a:pathLst>
          </a:custGeom>
          <a:solidFill>
            <a:srgbClr val="497DBA"/>
          </a:solidFill>
        </p:spPr>
        <p:txBody>
          <a:bodyPr wrap="square" lIns="0" tIns="0" rIns="0" bIns="0" rtlCol="0">
            <a:noAutofit/>
          </a:bodyPr>
          <a:lstStyle/>
          <a:p>
            <a:endParaRPr/>
          </a:p>
        </p:txBody>
      </p:sp>
      <p:sp>
        <p:nvSpPr>
          <p:cNvPr id="64" name="object 64"/>
          <p:cNvSpPr/>
          <p:nvPr/>
        </p:nvSpPr>
        <p:spPr>
          <a:xfrm>
            <a:off x="4355973" y="4655948"/>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5" name="object 65"/>
          <p:cNvSpPr/>
          <p:nvPr/>
        </p:nvSpPr>
        <p:spPr>
          <a:xfrm>
            <a:off x="3846449" y="4203066"/>
            <a:ext cx="941577" cy="463169"/>
          </a:xfrm>
          <a:custGeom>
            <a:avLst/>
            <a:gdLst/>
            <a:ahLst/>
            <a:cxnLst/>
            <a:rect l="l" t="t" r="r" b="b"/>
            <a:pathLst>
              <a:path w="941577" h="463169">
                <a:moveTo>
                  <a:pt x="818261" y="450976"/>
                </a:moveTo>
                <a:lnTo>
                  <a:pt x="818896" y="457962"/>
                </a:lnTo>
                <a:lnTo>
                  <a:pt x="825118" y="463169"/>
                </a:lnTo>
                <a:lnTo>
                  <a:pt x="832103" y="462533"/>
                </a:lnTo>
                <a:lnTo>
                  <a:pt x="941577" y="452881"/>
                </a:lnTo>
                <a:lnTo>
                  <a:pt x="913384" y="453644"/>
                </a:lnTo>
                <a:lnTo>
                  <a:pt x="908303" y="449325"/>
                </a:lnTo>
                <a:lnTo>
                  <a:pt x="917701" y="429513"/>
                </a:lnTo>
                <a:lnTo>
                  <a:pt x="924305" y="430656"/>
                </a:lnTo>
                <a:lnTo>
                  <a:pt x="941577" y="452881"/>
                </a:lnTo>
                <a:lnTo>
                  <a:pt x="879348" y="362331"/>
                </a:lnTo>
                <a:lnTo>
                  <a:pt x="875411" y="356488"/>
                </a:lnTo>
                <a:lnTo>
                  <a:pt x="867410" y="354964"/>
                </a:lnTo>
                <a:lnTo>
                  <a:pt x="861695" y="359028"/>
                </a:lnTo>
                <a:lnTo>
                  <a:pt x="855852" y="362965"/>
                </a:lnTo>
                <a:lnTo>
                  <a:pt x="854455" y="370839"/>
                </a:lnTo>
                <a:lnTo>
                  <a:pt x="858392" y="376681"/>
                </a:lnTo>
                <a:lnTo>
                  <a:pt x="881663" y="410551"/>
                </a:lnTo>
                <a:lnTo>
                  <a:pt x="896005" y="431426"/>
                </a:lnTo>
                <a:lnTo>
                  <a:pt x="870947" y="433635"/>
                </a:lnTo>
                <a:lnTo>
                  <a:pt x="829817" y="437261"/>
                </a:lnTo>
                <a:lnTo>
                  <a:pt x="822833" y="437895"/>
                </a:lnTo>
                <a:lnTo>
                  <a:pt x="817626" y="443992"/>
                </a:lnTo>
                <a:lnTo>
                  <a:pt x="818261" y="450976"/>
                </a:lnTo>
                <a:close/>
              </a:path>
              <a:path w="941577" h="463169">
                <a:moveTo>
                  <a:pt x="913384" y="453644"/>
                </a:moveTo>
                <a:lnTo>
                  <a:pt x="941577" y="452881"/>
                </a:lnTo>
                <a:lnTo>
                  <a:pt x="924305" y="430656"/>
                </a:lnTo>
                <a:lnTo>
                  <a:pt x="917701" y="429513"/>
                </a:lnTo>
                <a:lnTo>
                  <a:pt x="908303" y="449325"/>
                </a:lnTo>
                <a:lnTo>
                  <a:pt x="913384" y="453644"/>
                </a:lnTo>
                <a:close/>
              </a:path>
              <a:path w="941577" h="463169">
                <a:moveTo>
                  <a:pt x="870947" y="433635"/>
                </a:moveTo>
                <a:lnTo>
                  <a:pt x="896005" y="431426"/>
                </a:lnTo>
                <a:lnTo>
                  <a:pt x="881663" y="410551"/>
                </a:lnTo>
                <a:lnTo>
                  <a:pt x="10922" y="0"/>
                </a:lnTo>
                <a:lnTo>
                  <a:pt x="0" y="22987"/>
                </a:lnTo>
                <a:lnTo>
                  <a:pt x="870947" y="433635"/>
                </a:lnTo>
                <a:close/>
              </a:path>
            </a:pathLst>
          </a:custGeom>
          <a:solidFill>
            <a:srgbClr val="497DBA"/>
          </a:solidFill>
        </p:spPr>
        <p:txBody>
          <a:bodyPr wrap="square" lIns="0" tIns="0" rIns="0" bIns="0" rtlCol="0">
            <a:noAutofit/>
          </a:bodyPr>
          <a:lstStyle/>
          <a:p>
            <a:endParaRPr/>
          </a:p>
        </p:txBody>
      </p:sp>
      <p:sp>
        <p:nvSpPr>
          <p:cNvPr id="66" name="object 66"/>
          <p:cNvSpPr/>
          <p:nvPr/>
        </p:nvSpPr>
        <p:spPr>
          <a:xfrm>
            <a:off x="3419855" y="4655948"/>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7" name="object 67"/>
          <p:cNvSpPr/>
          <p:nvPr/>
        </p:nvSpPr>
        <p:spPr>
          <a:xfrm>
            <a:off x="3792982" y="4214622"/>
            <a:ext cx="117855" cy="441325"/>
          </a:xfrm>
          <a:custGeom>
            <a:avLst/>
            <a:gdLst/>
            <a:ahLst/>
            <a:cxnLst/>
            <a:rect l="l" t="t" r="r" b="b"/>
            <a:pathLst>
              <a:path w="117855" h="441325">
                <a:moveTo>
                  <a:pt x="46227" y="416179"/>
                </a:moveTo>
                <a:lnTo>
                  <a:pt x="46228" y="369334"/>
                </a:lnTo>
                <a:lnTo>
                  <a:pt x="25400" y="333629"/>
                </a:lnTo>
                <a:lnTo>
                  <a:pt x="21970" y="327533"/>
                </a:lnTo>
                <a:lnTo>
                  <a:pt x="14096" y="325501"/>
                </a:lnTo>
                <a:lnTo>
                  <a:pt x="8127" y="329057"/>
                </a:lnTo>
                <a:lnTo>
                  <a:pt x="2031" y="332486"/>
                </a:lnTo>
                <a:lnTo>
                  <a:pt x="0" y="340360"/>
                </a:lnTo>
                <a:lnTo>
                  <a:pt x="3555" y="346329"/>
                </a:lnTo>
                <a:lnTo>
                  <a:pt x="58927" y="441325"/>
                </a:lnTo>
                <a:lnTo>
                  <a:pt x="114300" y="346329"/>
                </a:lnTo>
                <a:lnTo>
                  <a:pt x="71627" y="416179"/>
                </a:lnTo>
                <a:lnTo>
                  <a:pt x="48005" y="409829"/>
                </a:lnTo>
                <a:lnTo>
                  <a:pt x="46228" y="369334"/>
                </a:lnTo>
                <a:lnTo>
                  <a:pt x="46227" y="416179"/>
                </a:lnTo>
                <a:close/>
              </a:path>
              <a:path w="117855" h="441325">
                <a:moveTo>
                  <a:pt x="96012" y="327533"/>
                </a:moveTo>
                <a:lnTo>
                  <a:pt x="92455" y="333629"/>
                </a:lnTo>
                <a:lnTo>
                  <a:pt x="71628" y="369334"/>
                </a:lnTo>
                <a:lnTo>
                  <a:pt x="69850" y="409829"/>
                </a:lnTo>
                <a:lnTo>
                  <a:pt x="58928" y="391105"/>
                </a:lnTo>
                <a:lnTo>
                  <a:pt x="46227" y="0"/>
                </a:lnTo>
                <a:lnTo>
                  <a:pt x="46228" y="369334"/>
                </a:lnTo>
                <a:lnTo>
                  <a:pt x="48005" y="409829"/>
                </a:lnTo>
                <a:lnTo>
                  <a:pt x="71627" y="416179"/>
                </a:lnTo>
                <a:lnTo>
                  <a:pt x="114300" y="346329"/>
                </a:lnTo>
                <a:lnTo>
                  <a:pt x="117855" y="340360"/>
                </a:lnTo>
                <a:lnTo>
                  <a:pt x="115823" y="332486"/>
                </a:lnTo>
                <a:lnTo>
                  <a:pt x="109727" y="329057"/>
                </a:lnTo>
                <a:lnTo>
                  <a:pt x="103758" y="325501"/>
                </a:lnTo>
                <a:lnTo>
                  <a:pt x="96012" y="327533"/>
                </a:lnTo>
                <a:close/>
              </a:path>
              <a:path w="117855" h="441325">
                <a:moveTo>
                  <a:pt x="58928" y="391105"/>
                </a:moveTo>
                <a:lnTo>
                  <a:pt x="69850" y="409829"/>
                </a:lnTo>
                <a:lnTo>
                  <a:pt x="71628" y="369334"/>
                </a:lnTo>
                <a:lnTo>
                  <a:pt x="71627" y="0"/>
                </a:lnTo>
                <a:lnTo>
                  <a:pt x="46227" y="0"/>
                </a:lnTo>
                <a:lnTo>
                  <a:pt x="58928" y="391105"/>
                </a:lnTo>
                <a:close/>
              </a:path>
            </a:pathLst>
          </a:custGeom>
          <a:solidFill>
            <a:srgbClr val="497DBA"/>
          </a:solidFill>
        </p:spPr>
        <p:txBody>
          <a:bodyPr wrap="square" lIns="0" tIns="0" rIns="0" bIns="0" rtlCol="0">
            <a:noAutofit/>
          </a:bodyPr>
          <a:lstStyle/>
          <a:p>
            <a:endParaRPr/>
          </a:p>
        </p:txBody>
      </p:sp>
      <p:sp>
        <p:nvSpPr>
          <p:cNvPr id="68" name="object 68"/>
          <p:cNvSpPr/>
          <p:nvPr/>
        </p:nvSpPr>
        <p:spPr>
          <a:xfrm>
            <a:off x="4427982" y="3935858"/>
            <a:ext cx="936104" cy="288036"/>
          </a:xfrm>
          <a:custGeom>
            <a:avLst/>
            <a:gdLst/>
            <a:ahLst/>
            <a:cxnLst/>
            <a:rect l="l" t="t" r="r" b="b"/>
            <a:pathLst>
              <a:path w="936104" h="288036">
                <a:moveTo>
                  <a:pt x="0" y="288036"/>
                </a:moveTo>
                <a:lnTo>
                  <a:pt x="936104" y="288036"/>
                </a:lnTo>
                <a:lnTo>
                  <a:pt x="936104"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9" name="object 69"/>
          <p:cNvSpPr/>
          <p:nvPr/>
        </p:nvSpPr>
        <p:spPr>
          <a:xfrm>
            <a:off x="6444234" y="3935858"/>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099">
            <a:solidFill>
              <a:srgbClr val="385D89"/>
            </a:solidFill>
          </a:ln>
        </p:spPr>
        <p:txBody>
          <a:bodyPr wrap="square" lIns="0" tIns="0" rIns="0" bIns="0" rtlCol="0">
            <a:noAutofit/>
          </a:bodyPr>
          <a:lstStyle/>
          <a:p>
            <a:endParaRPr/>
          </a:p>
        </p:txBody>
      </p:sp>
      <p:sp>
        <p:nvSpPr>
          <p:cNvPr id="70" name="object 70"/>
          <p:cNvSpPr/>
          <p:nvPr/>
        </p:nvSpPr>
        <p:spPr>
          <a:xfrm>
            <a:off x="4895977" y="3482849"/>
            <a:ext cx="124206" cy="467994"/>
          </a:xfrm>
          <a:custGeom>
            <a:avLst/>
            <a:gdLst/>
            <a:ahLst/>
            <a:cxnLst/>
            <a:rect l="l" t="t" r="r" b="b"/>
            <a:pathLst>
              <a:path w="124206" h="467994">
                <a:moveTo>
                  <a:pt x="123317" y="456183"/>
                </a:moveTo>
                <a:lnTo>
                  <a:pt x="124206" y="449198"/>
                </a:lnTo>
                <a:lnTo>
                  <a:pt x="119252" y="442848"/>
                </a:lnTo>
                <a:lnTo>
                  <a:pt x="112395" y="441959"/>
                </a:lnTo>
                <a:lnTo>
                  <a:pt x="71376" y="436661"/>
                </a:lnTo>
                <a:lnTo>
                  <a:pt x="28194" y="454913"/>
                </a:lnTo>
                <a:lnTo>
                  <a:pt x="109093" y="467105"/>
                </a:lnTo>
                <a:lnTo>
                  <a:pt x="116077" y="467994"/>
                </a:lnTo>
                <a:lnTo>
                  <a:pt x="122427" y="463041"/>
                </a:lnTo>
                <a:lnTo>
                  <a:pt x="123317" y="456183"/>
                </a:lnTo>
                <a:close/>
              </a:path>
              <a:path w="124206" h="467994">
                <a:moveTo>
                  <a:pt x="46428" y="433438"/>
                </a:moveTo>
                <a:lnTo>
                  <a:pt x="24892" y="430656"/>
                </a:lnTo>
                <a:lnTo>
                  <a:pt x="33400" y="450849"/>
                </a:lnTo>
                <a:lnTo>
                  <a:pt x="46428" y="433438"/>
                </a:lnTo>
                <a:close/>
              </a:path>
              <a:path w="124206" h="467994">
                <a:moveTo>
                  <a:pt x="24892" y="430656"/>
                </a:moveTo>
                <a:lnTo>
                  <a:pt x="28194" y="454913"/>
                </a:lnTo>
                <a:lnTo>
                  <a:pt x="71376" y="436661"/>
                </a:lnTo>
                <a:lnTo>
                  <a:pt x="1049147" y="23367"/>
                </a:lnTo>
                <a:lnTo>
                  <a:pt x="1039240" y="0"/>
                </a:lnTo>
                <a:lnTo>
                  <a:pt x="61515" y="413274"/>
                </a:lnTo>
                <a:lnTo>
                  <a:pt x="18287" y="431545"/>
                </a:lnTo>
                <a:lnTo>
                  <a:pt x="0" y="453008"/>
                </a:lnTo>
                <a:lnTo>
                  <a:pt x="109093" y="467105"/>
                </a:lnTo>
                <a:lnTo>
                  <a:pt x="28194" y="454913"/>
                </a:lnTo>
                <a:lnTo>
                  <a:pt x="24892" y="430656"/>
                </a:lnTo>
                <a:lnTo>
                  <a:pt x="46428" y="433438"/>
                </a:lnTo>
                <a:lnTo>
                  <a:pt x="33400" y="450849"/>
                </a:lnTo>
                <a:lnTo>
                  <a:pt x="24892" y="430656"/>
                </a:lnTo>
                <a:close/>
              </a:path>
              <a:path w="124206" h="467994">
                <a:moveTo>
                  <a:pt x="86233" y="380237"/>
                </a:moveTo>
                <a:lnTo>
                  <a:pt x="90424" y="374649"/>
                </a:lnTo>
                <a:lnTo>
                  <a:pt x="89281" y="366648"/>
                </a:lnTo>
                <a:lnTo>
                  <a:pt x="83693" y="362457"/>
                </a:lnTo>
                <a:lnTo>
                  <a:pt x="78105" y="358266"/>
                </a:lnTo>
                <a:lnTo>
                  <a:pt x="70103" y="359409"/>
                </a:lnTo>
                <a:lnTo>
                  <a:pt x="65912" y="364997"/>
                </a:lnTo>
                <a:lnTo>
                  <a:pt x="0" y="453008"/>
                </a:lnTo>
                <a:lnTo>
                  <a:pt x="18287" y="431545"/>
                </a:lnTo>
                <a:lnTo>
                  <a:pt x="61515" y="413274"/>
                </a:lnTo>
                <a:lnTo>
                  <a:pt x="86233" y="380237"/>
                </a:lnTo>
                <a:close/>
              </a:path>
            </a:pathLst>
          </a:custGeom>
          <a:solidFill>
            <a:srgbClr val="497DBA"/>
          </a:solidFill>
        </p:spPr>
        <p:txBody>
          <a:bodyPr wrap="square" lIns="0" tIns="0" rIns="0" bIns="0" rtlCol="0">
            <a:noAutofit/>
          </a:bodyPr>
          <a:lstStyle/>
          <a:p>
            <a:endParaRPr/>
          </a:p>
        </p:txBody>
      </p:sp>
      <p:sp>
        <p:nvSpPr>
          <p:cNvPr id="71" name="object 71"/>
          <p:cNvSpPr/>
          <p:nvPr/>
        </p:nvSpPr>
        <p:spPr>
          <a:xfrm>
            <a:off x="5934710" y="3483103"/>
            <a:ext cx="941578" cy="463041"/>
          </a:xfrm>
          <a:custGeom>
            <a:avLst/>
            <a:gdLst/>
            <a:ahLst/>
            <a:cxnLst/>
            <a:rect l="l" t="t" r="r" b="b"/>
            <a:pathLst>
              <a:path w="941577" h="463041">
                <a:moveTo>
                  <a:pt x="818261" y="450850"/>
                </a:moveTo>
                <a:lnTo>
                  <a:pt x="818895" y="457834"/>
                </a:lnTo>
                <a:lnTo>
                  <a:pt x="824991" y="463041"/>
                </a:lnTo>
                <a:lnTo>
                  <a:pt x="831976" y="462406"/>
                </a:lnTo>
                <a:lnTo>
                  <a:pt x="941578" y="452755"/>
                </a:lnTo>
                <a:lnTo>
                  <a:pt x="913384" y="453516"/>
                </a:lnTo>
                <a:lnTo>
                  <a:pt x="908304" y="449199"/>
                </a:lnTo>
                <a:lnTo>
                  <a:pt x="917701" y="429387"/>
                </a:lnTo>
                <a:lnTo>
                  <a:pt x="924179" y="430530"/>
                </a:lnTo>
                <a:lnTo>
                  <a:pt x="941578" y="452755"/>
                </a:lnTo>
                <a:lnTo>
                  <a:pt x="879347" y="362203"/>
                </a:lnTo>
                <a:lnTo>
                  <a:pt x="875284" y="356362"/>
                </a:lnTo>
                <a:lnTo>
                  <a:pt x="867410" y="354964"/>
                </a:lnTo>
                <a:lnTo>
                  <a:pt x="861694" y="358901"/>
                </a:lnTo>
                <a:lnTo>
                  <a:pt x="855853" y="362838"/>
                </a:lnTo>
                <a:lnTo>
                  <a:pt x="854329" y="370713"/>
                </a:lnTo>
                <a:lnTo>
                  <a:pt x="858392" y="376555"/>
                </a:lnTo>
                <a:lnTo>
                  <a:pt x="881729" y="410521"/>
                </a:lnTo>
                <a:lnTo>
                  <a:pt x="896005" y="431299"/>
                </a:lnTo>
                <a:lnTo>
                  <a:pt x="870947" y="433508"/>
                </a:lnTo>
                <a:lnTo>
                  <a:pt x="829817" y="437133"/>
                </a:lnTo>
                <a:lnTo>
                  <a:pt x="822833" y="437769"/>
                </a:lnTo>
                <a:lnTo>
                  <a:pt x="817625" y="443864"/>
                </a:lnTo>
                <a:lnTo>
                  <a:pt x="818261" y="450850"/>
                </a:lnTo>
                <a:close/>
              </a:path>
              <a:path w="941577" h="463041">
                <a:moveTo>
                  <a:pt x="913384" y="453516"/>
                </a:moveTo>
                <a:lnTo>
                  <a:pt x="941578" y="452755"/>
                </a:lnTo>
                <a:lnTo>
                  <a:pt x="924179" y="430530"/>
                </a:lnTo>
                <a:lnTo>
                  <a:pt x="917701" y="429387"/>
                </a:lnTo>
                <a:lnTo>
                  <a:pt x="908304" y="449199"/>
                </a:lnTo>
                <a:lnTo>
                  <a:pt x="913384" y="453516"/>
                </a:lnTo>
                <a:close/>
              </a:path>
              <a:path w="941577" h="463041">
                <a:moveTo>
                  <a:pt x="870947" y="433508"/>
                </a:moveTo>
                <a:lnTo>
                  <a:pt x="896005" y="431299"/>
                </a:lnTo>
                <a:lnTo>
                  <a:pt x="881729" y="410521"/>
                </a:lnTo>
                <a:lnTo>
                  <a:pt x="10794" y="0"/>
                </a:lnTo>
                <a:lnTo>
                  <a:pt x="0" y="22860"/>
                </a:lnTo>
                <a:lnTo>
                  <a:pt x="870947" y="433508"/>
                </a:lnTo>
                <a:close/>
              </a:path>
            </a:pathLst>
          </a:custGeom>
          <a:solidFill>
            <a:srgbClr val="497DBA"/>
          </a:solidFill>
        </p:spPr>
        <p:txBody>
          <a:bodyPr wrap="square" lIns="0" tIns="0" rIns="0" bIns="0" rtlCol="0">
            <a:noAutofit/>
          </a:bodyPr>
          <a:lstStyle/>
          <a:p>
            <a:endParaRPr/>
          </a:p>
        </p:txBody>
      </p:sp>
      <p:sp>
        <p:nvSpPr>
          <p:cNvPr id="72" name="object 72"/>
          <p:cNvSpPr/>
          <p:nvPr/>
        </p:nvSpPr>
        <p:spPr>
          <a:xfrm>
            <a:off x="5508117" y="3935858"/>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73" name="object 73"/>
          <p:cNvSpPr/>
          <p:nvPr/>
        </p:nvSpPr>
        <p:spPr>
          <a:xfrm>
            <a:off x="5881243" y="3494533"/>
            <a:ext cx="117856" cy="441452"/>
          </a:xfrm>
          <a:custGeom>
            <a:avLst/>
            <a:gdLst/>
            <a:ahLst/>
            <a:cxnLst/>
            <a:rect l="l" t="t" r="r" b="b"/>
            <a:pathLst>
              <a:path w="117856" h="441452">
                <a:moveTo>
                  <a:pt x="46228" y="416179"/>
                </a:moveTo>
                <a:lnTo>
                  <a:pt x="46228" y="369334"/>
                </a:lnTo>
                <a:lnTo>
                  <a:pt x="25400" y="333629"/>
                </a:lnTo>
                <a:lnTo>
                  <a:pt x="21844" y="327533"/>
                </a:lnTo>
                <a:lnTo>
                  <a:pt x="14097" y="325501"/>
                </a:lnTo>
                <a:lnTo>
                  <a:pt x="8001" y="329057"/>
                </a:lnTo>
                <a:lnTo>
                  <a:pt x="2032" y="332613"/>
                </a:lnTo>
                <a:lnTo>
                  <a:pt x="0" y="340360"/>
                </a:lnTo>
                <a:lnTo>
                  <a:pt x="3429" y="346456"/>
                </a:lnTo>
                <a:lnTo>
                  <a:pt x="58928" y="441452"/>
                </a:lnTo>
                <a:lnTo>
                  <a:pt x="114300" y="346456"/>
                </a:lnTo>
                <a:lnTo>
                  <a:pt x="71628" y="416179"/>
                </a:lnTo>
                <a:lnTo>
                  <a:pt x="47879" y="409829"/>
                </a:lnTo>
                <a:lnTo>
                  <a:pt x="46228" y="369334"/>
                </a:lnTo>
                <a:lnTo>
                  <a:pt x="46228" y="416179"/>
                </a:lnTo>
                <a:close/>
              </a:path>
              <a:path w="117856" h="441452">
                <a:moveTo>
                  <a:pt x="95885" y="327533"/>
                </a:moveTo>
                <a:lnTo>
                  <a:pt x="92329" y="333629"/>
                </a:lnTo>
                <a:lnTo>
                  <a:pt x="71628" y="369116"/>
                </a:lnTo>
                <a:lnTo>
                  <a:pt x="69850" y="409829"/>
                </a:lnTo>
                <a:lnTo>
                  <a:pt x="58864" y="390996"/>
                </a:lnTo>
                <a:lnTo>
                  <a:pt x="46228" y="0"/>
                </a:lnTo>
                <a:lnTo>
                  <a:pt x="46228" y="369334"/>
                </a:lnTo>
                <a:lnTo>
                  <a:pt x="47879" y="409829"/>
                </a:lnTo>
                <a:lnTo>
                  <a:pt x="71628" y="416179"/>
                </a:lnTo>
                <a:lnTo>
                  <a:pt x="114300" y="346456"/>
                </a:lnTo>
                <a:lnTo>
                  <a:pt x="117856" y="340360"/>
                </a:lnTo>
                <a:lnTo>
                  <a:pt x="115824" y="332613"/>
                </a:lnTo>
                <a:lnTo>
                  <a:pt x="109728" y="329057"/>
                </a:lnTo>
                <a:lnTo>
                  <a:pt x="103759" y="325501"/>
                </a:lnTo>
                <a:lnTo>
                  <a:pt x="95885" y="327533"/>
                </a:lnTo>
                <a:close/>
              </a:path>
              <a:path w="117856" h="441452">
                <a:moveTo>
                  <a:pt x="58864" y="390996"/>
                </a:moveTo>
                <a:lnTo>
                  <a:pt x="69850" y="409829"/>
                </a:lnTo>
                <a:lnTo>
                  <a:pt x="71628" y="369116"/>
                </a:lnTo>
                <a:lnTo>
                  <a:pt x="71628" y="0"/>
                </a:lnTo>
                <a:lnTo>
                  <a:pt x="46228" y="0"/>
                </a:lnTo>
                <a:lnTo>
                  <a:pt x="58864" y="390996"/>
                </a:lnTo>
                <a:close/>
              </a:path>
            </a:pathLst>
          </a:custGeom>
          <a:solidFill>
            <a:srgbClr val="497DBA"/>
          </a:solidFill>
        </p:spPr>
        <p:txBody>
          <a:bodyPr wrap="square" lIns="0" tIns="0" rIns="0" bIns="0" rtlCol="0">
            <a:noAutofit/>
          </a:bodyPr>
          <a:lstStyle/>
          <a:p>
            <a:endParaRPr/>
          </a:p>
        </p:txBody>
      </p:sp>
      <p:sp>
        <p:nvSpPr>
          <p:cNvPr id="45" name="object 45"/>
          <p:cNvSpPr/>
          <p:nvPr/>
        </p:nvSpPr>
        <p:spPr>
          <a:xfrm>
            <a:off x="1403604" y="3926587"/>
            <a:ext cx="936104" cy="288036"/>
          </a:xfrm>
          <a:custGeom>
            <a:avLst/>
            <a:gdLst/>
            <a:ahLst/>
            <a:cxnLst/>
            <a:rect l="l" t="t" r="r" b="b"/>
            <a:pathLst>
              <a:path w="936104" h="288036">
                <a:moveTo>
                  <a:pt x="0" y="288035"/>
                </a:moveTo>
                <a:lnTo>
                  <a:pt x="936104" y="288035"/>
                </a:lnTo>
                <a:lnTo>
                  <a:pt x="936104"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46" name="object 46"/>
          <p:cNvSpPr/>
          <p:nvPr/>
        </p:nvSpPr>
        <p:spPr>
          <a:xfrm>
            <a:off x="1871599" y="3831464"/>
            <a:ext cx="124206" cy="458088"/>
          </a:xfrm>
          <a:custGeom>
            <a:avLst/>
            <a:gdLst/>
            <a:ahLst/>
            <a:cxnLst/>
            <a:rect l="l" t="t" r="r" b="b"/>
            <a:pathLst>
              <a:path w="124206" h="458088">
                <a:moveTo>
                  <a:pt x="46316" y="75302"/>
                </a:moveTo>
                <a:lnTo>
                  <a:pt x="24764" y="72643"/>
                </a:lnTo>
                <a:lnTo>
                  <a:pt x="33400" y="92709"/>
                </a:lnTo>
                <a:lnTo>
                  <a:pt x="46316" y="75302"/>
                </a:lnTo>
                <a:close/>
              </a:path>
              <a:path w="124206" h="458088">
                <a:moveTo>
                  <a:pt x="24764" y="72643"/>
                </a:moveTo>
                <a:lnTo>
                  <a:pt x="28193" y="96900"/>
                </a:lnTo>
                <a:lnTo>
                  <a:pt x="71376" y="78394"/>
                </a:lnTo>
                <a:lnTo>
                  <a:pt x="1013206" y="-325247"/>
                </a:lnTo>
                <a:lnTo>
                  <a:pt x="1003173" y="-348614"/>
                </a:lnTo>
                <a:lnTo>
                  <a:pt x="61367" y="55015"/>
                </a:lnTo>
                <a:lnTo>
                  <a:pt x="18161" y="73532"/>
                </a:lnTo>
                <a:lnTo>
                  <a:pt x="0" y="95122"/>
                </a:lnTo>
                <a:lnTo>
                  <a:pt x="109219" y="108711"/>
                </a:lnTo>
                <a:lnTo>
                  <a:pt x="28193" y="96900"/>
                </a:lnTo>
                <a:lnTo>
                  <a:pt x="24764" y="72643"/>
                </a:lnTo>
                <a:lnTo>
                  <a:pt x="46316" y="75302"/>
                </a:lnTo>
                <a:lnTo>
                  <a:pt x="33400" y="92709"/>
                </a:lnTo>
                <a:lnTo>
                  <a:pt x="24764" y="72643"/>
                </a:lnTo>
                <a:close/>
              </a:path>
              <a:path w="124206" h="458088">
                <a:moveTo>
                  <a:pt x="85978" y="21843"/>
                </a:moveTo>
                <a:lnTo>
                  <a:pt x="90169" y="16255"/>
                </a:lnTo>
                <a:lnTo>
                  <a:pt x="88900" y="8254"/>
                </a:lnTo>
                <a:lnTo>
                  <a:pt x="83312" y="4190"/>
                </a:lnTo>
                <a:lnTo>
                  <a:pt x="77724" y="0"/>
                </a:lnTo>
                <a:lnTo>
                  <a:pt x="69723" y="1142"/>
                </a:lnTo>
                <a:lnTo>
                  <a:pt x="65531" y="6730"/>
                </a:lnTo>
                <a:lnTo>
                  <a:pt x="0" y="95122"/>
                </a:lnTo>
                <a:lnTo>
                  <a:pt x="18161" y="73532"/>
                </a:lnTo>
                <a:lnTo>
                  <a:pt x="61367" y="55015"/>
                </a:lnTo>
                <a:lnTo>
                  <a:pt x="85978" y="21843"/>
                </a:lnTo>
                <a:close/>
              </a:path>
              <a:path w="124206" h="458088">
                <a:moveTo>
                  <a:pt x="119252" y="84327"/>
                </a:moveTo>
                <a:lnTo>
                  <a:pt x="112268" y="83438"/>
                </a:lnTo>
                <a:lnTo>
                  <a:pt x="71376" y="78394"/>
                </a:lnTo>
                <a:lnTo>
                  <a:pt x="28193" y="96900"/>
                </a:lnTo>
                <a:lnTo>
                  <a:pt x="109219" y="108711"/>
                </a:lnTo>
                <a:lnTo>
                  <a:pt x="116205" y="109473"/>
                </a:lnTo>
                <a:lnTo>
                  <a:pt x="122555" y="104520"/>
                </a:lnTo>
                <a:lnTo>
                  <a:pt x="123317" y="97662"/>
                </a:lnTo>
                <a:lnTo>
                  <a:pt x="124206" y="90677"/>
                </a:lnTo>
                <a:lnTo>
                  <a:pt x="119252" y="84327"/>
                </a:lnTo>
                <a:close/>
              </a:path>
            </a:pathLst>
          </a:custGeom>
          <a:solidFill>
            <a:srgbClr val="497DBA"/>
          </a:solidFill>
        </p:spPr>
        <p:txBody>
          <a:bodyPr wrap="square" lIns="0" tIns="0" rIns="0" bIns="0" rtlCol="0">
            <a:noAutofit/>
          </a:bodyPr>
          <a:lstStyle/>
          <a:p>
            <a:endParaRPr/>
          </a:p>
        </p:txBody>
      </p:sp>
      <p:sp>
        <p:nvSpPr>
          <p:cNvPr id="43" name="object 43"/>
          <p:cNvSpPr/>
          <p:nvPr/>
        </p:nvSpPr>
        <p:spPr>
          <a:xfrm>
            <a:off x="2339721" y="4655948"/>
            <a:ext cx="936104" cy="288036"/>
          </a:xfrm>
          <a:custGeom>
            <a:avLst/>
            <a:gdLst/>
            <a:ahLst/>
            <a:cxnLst/>
            <a:rect l="l" t="t" r="r" b="b"/>
            <a:pathLst>
              <a:path w="936104" h="288036">
                <a:moveTo>
                  <a:pt x="0" y="288036"/>
                </a:moveTo>
                <a:lnTo>
                  <a:pt x="936104" y="288036"/>
                </a:lnTo>
                <a:lnTo>
                  <a:pt x="936104"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4" name="object 44"/>
          <p:cNvSpPr/>
          <p:nvPr/>
        </p:nvSpPr>
        <p:spPr>
          <a:xfrm>
            <a:off x="2807716" y="4561206"/>
            <a:ext cx="124206" cy="467994"/>
          </a:xfrm>
          <a:custGeom>
            <a:avLst/>
            <a:gdLst/>
            <a:ahLst/>
            <a:cxnLst/>
            <a:rect l="l" t="t" r="r" b="b"/>
            <a:pathLst>
              <a:path w="124206" h="467994">
                <a:moveTo>
                  <a:pt x="46428" y="75171"/>
                </a:moveTo>
                <a:lnTo>
                  <a:pt x="24891" y="72390"/>
                </a:lnTo>
                <a:lnTo>
                  <a:pt x="33400" y="92583"/>
                </a:lnTo>
                <a:lnTo>
                  <a:pt x="46428" y="75171"/>
                </a:lnTo>
                <a:close/>
              </a:path>
              <a:path w="124206" h="467994">
                <a:moveTo>
                  <a:pt x="24891" y="72390"/>
                </a:moveTo>
                <a:lnTo>
                  <a:pt x="28193" y="96647"/>
                </a:lnTo>
                <a:lnTo>
                  <a:pt x="71375" y="78394"/>
                </a:lnTo>
                <a:lnTo>
                  <a:pt x="1049146" y="-334899"/>
                </a:lnTo>
                <a:lnTo>
                  <a:pt x="1039241" y="-358266"/>
                </a:lnTo>
                <a:lnTo>
                  <a:pt x="61515" y="55007"/>
                </a:lnTo>
                <a:lnTo>
                  <a:pt x="18287" y="73279"/>
                </a:lnTo>
                <a:lnTo>
                  <a:pt x="0" y="94742"/>
                </a:lnTo>
                <a:lnTo>
                  <a:pt x="109092" y="108838"/>
                </a:lnTo>
                <a:lnTo>
                  <a:pt x="28193" y="96647"/>
                </a:lnTo>
                <a:lnTo>
                  <a:pt x="24891" y="72390"/>
                </a:lnTo>
                <a:lnTo>
                  <a:pt x="46428" y="75171"/>
                </a:lnTo>
                <a:lnTo>
                  <a:pt x="33400" y="92583"/>
                </a:lnTo>
                <a:lnTo>
                  <a:pt x="24891" y="72390"/>
                </a:lnTo>
                <a:close/>
              </a:path>
              <a:path w="124206" h="467994">
                <a:moveTo>
                  <a:pt x="86232" y="21971"/>
                </a:moveTo>
                <a:lnTo>
                  <a:pt x="90550" y="16383"/>
                </a:lnTo>
                <a:lnTo>
                  <a:pt x="89407" y="8381"/>
                </a:lnTo>
                <a:lnTo>
                  <a:pt x="83692" y="4191"/>
                </a:lnTo>
                <a:lnTo>
                  <a:pt x="78104" y="0"/>
                </a:lnTo>
                <a:lnTo>
                  <a:pt x="70103" y="1143"/>
                </a:lnTo>
                <a:lnTo>
                  <a:pt x="65912" y="6731"/>
                </a:lnTo>
                <a:lnTo>
                  <a:pt x="0" y="94742"/>
                </a:lnTo>
                <a:lnTo>
                  <a:pt x="18287" y="73279"/>
                </a:lnTo>
                <a:lnTo>
                  <a:pt x="61515" y="55007"/>
                </a:lnTo>
                <a:lnTo>
                  <a:pt x="86232" y="21971"/>
                </a:lnTo>
                <a:close/>
              </a:path>
              <a:path w="124206" h="467994">
                <a:moveTo>
                  <a:pt x="119379" y="84581"/>
                </a:moveTo>
                <a:lnTo>
                  <a:pt x="112394" y="83693"/>
                </a:lnTo>
                <a:lnTo>
                  <a:pt x="71375" y="78394"/>
                </a:lnTo>
                <a:lnTo>
                  <a:pt x="28193" y="96647"/>
                </a:lnTo>
                <a:lnTo>
                  <a:pt x="109092" y="108838"/>
                </a:lnTo>
                <a:lnTo>
                  <a:pt x="116077" y="109728"/>
                </a:lnTo>
                <a:lnTo>
                  <a:pt x="122427" y="104775"/>
                </a:lnTo>
                <a:lnTo>
                  <a:pt x="123316" y="97790"/>
                </a:lnTo>
                <a:lnTo>
                  <a:pt x="124206" y="90931"/>
                </a:lnTo>
                <a:lnTo>
                  <a:pt x="119379" y="84581"/>
                </a:lnTo>
                <a:close/>
              </a:path>
            </a:pathLst>
          </a:custGeom>
          <a:solidFill>
            <a:srgbClr val="497DBA"/>
          </a:solidFill>
        </p:spPr>
        <p:txBody>
          <a:bodyPr wrap="square" lIns="0" tIns="0" rIns="0" bIns="0" rtlCol="0">
            <a:noAutofit/>
          </a:bodyPr>
          <a:lstStyle/>
          <a:p>
            <a:endParaRPr/>
          </a:p>
        </p:txBody>
      </p:sp>
      <p:sp>
        <p:nvSpPr>
          <p:cNvPr id="42" name="object 42"/>
          <p:cNvSpPr/>
          <p:nvPr/>
        </p:nvSpPr>
        <p:spPr>
          <a:xfrm>
            <a:off x="7582729" y="1556765"/>
            <a:ext cx="170867" cy="3384550"/>
          </a:xfrm>
          <a:custGeom>
            <a:avLst/>
            <a:gdLst/>
            <a:ahLst/>
            <a:cxnLst/>
            <a:rect l="l" t="t" r="r" b="b"/>
            <a:pathLst>
              <a:path w="170867" h="3384550">
                <a:moveTo>
                  <a:pt x="66607" y="3346704"/>
                </a:moveTo>
                <a:lnTo>
                  <a:pt x="66606" y="3276309"/>
                </a:lnTo>
                <a:lnTo>
                  <a:pt x="35365" y="3222752"/>
                </a:lnTo>
                <a:lnTo>
                  <a:pt x="31775" y="3218334"/>
                </a:lnTo>
                <a:lnTo>
                  <a:pt x="21096" y="3213482"/>
                </a:lnTo>
                <a:lnTo>
                  <a:pt x="9330" y="3215894"/>
                </a:lnTo>
                <a:lnTo>
                  <a:pt x="4827" y="3219575"/>
                </a:lnTo>
                <a:lnTo>
                  <a:pt x="0" y="3230269"/>
                </a:lnTo>
                <a:lnTo>
                  <a:pt x="2472" y="3241929"/>
                </a:lnTo>
                <a:lnTo>
                  <a:pt x="85657" y="3384550"/>
                </a:lnTo>
                <a:lnTo>
                  <a:pt x="168715" y="3241929"/>
                </a:lnTo>
                <a:lnTo>
                  <a:pt x="104707" y="3346704"/>
                </a:lnTo>
                <a:lnTo>
                  <a:pt x="69147" y="3337052"/>
                </a:lnTo>
                <a:lnTo>
                  <a:pt x="66606" y="3276309"/>
                </a:lnTo>
                <a:lnTo>
                  <a:pt x="66607" y="3346704"/>
                </a:lnTo>
                <a:close/>
              </a:path>
              <a:path w="170867" h="3384550">
                <a:moveTo>
                  <a:pt x="144868" y="3214868"/>
                </a:moveTo>
                <a:lnTo>
                  <a:pt x="135822" y="3222752"/>
                </a:lnTo>
                <a:lnTo>
                  <a:pt x="104707" y="3276091"/>
                </a:lnTo>
                <a:lnTo>
                  <a:pt x="102040" y="3337052"/>
                </a:lnTo>
                <a:lnTo>
                  <a:pt x="85593" y="3308858"/>
                </a:lnTo>
                <a:lnTo>
                  <a:pt x="66607" y="0"/>
                </a:lnTo>
                <a:lnTo>
                  <a:pt x="66606" y="3276309"/>
                </a:lnTo>
                <a:lnTo>
                  <a:pt x="69147" y="3337052"/>
                </a:lnTo>
                <a:lnTo>
                  <a:pt x="104707" y="3346704"/>
                </a:lnTo>
                <a:lnTo>
                  <a:pt x="168715" y="3241929"/>
                </a:lnTo>
                <a:lnTo>
                  <a:pt x="170867" y="3236542"/>
                </a:lnTo>
                <a:lnTo>
                  <a:pt x="169811" y="3224891"/>
                </a:lnTo>
                <a:lnTo>
                  <a:pt x="161857" y="3215894"/>
                </a:lnTo>
                <a:lnTo>
                  <a:pt x="156576" y="3213823"/>
                </a:lnTo>
                <a:lnTo>
                  <a:pt x="144868" y="3214868"/>
                </a:lnTo>
                <a:close/>
              </a:path>
              <a:path w="170867" h="3384550">
                <a:moveTo>
                  <a:pt x="85593" y="3308858"/>
                </a:moveTo>
                <a:lnTo>
                  <a:pt x="102040" y="3337052"/>
                </a:lnTo>
                <a:lnTo>
                  <a:pt x="104707" y="3276091"/>
                </a:lnTo>
                <a:lnTo>
                  <a:pt x="104707" y="0"/>
                </a:lnTo>
                <a:lnTo>
                  <a:pt x="66607" y="0"/>
                </a:lnTo>
                <a:lnTo>
                  <a:pt x="85593" y="3308858"/>
                </a:lnTo>
                <a:close/>
              </a:path>
            </a:pathLst>
          </a:custGeom>
          <a:solidFill>
            <a:srgbClr val="497DBA"/>
          </a:solidFill>
        </p:spPr>
        <p:txBody>
          <a:bodyPr wrap="square" lIns="0" tIns="0" rIns="0" bIns="0" rtlCol="0">
            <a:noAutofit/>
          </a:bodyPr>
          <a:lstStyle/>
          <a:p>
            <a:endParaRPr/>
          </a:p>
        </p:txBody>
      </p:sp>
      <p:sp>
        <p:nvSpPr>
          <p:cNvPr id="41" name="object 41"/>
          <p:cNvSpPr txBox="1"/>
          <p:nvPr/>
        </p:nvSpPr>
        <p:spPr>
          <a:xfrm>
            <a:off x="535940" y="326796"/>
            <a:ext cx="292080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endParaRPr sz="4400" dirty="0">
              <a:latin typeface="Calibri"/>
              <a:cs typeface="Calibri"/>
            </a:endParaRPr>
          </a:p>
        </p:txBody>
      </p:sp>
      <p:sp>
        <p:nvSpPr>
          <p:cNvPr id="40" name="object 40"/>
          <p:cNvSpPr txBox="1"/>
          <p:nvPr/>
        </p:nvSpPr>
        <p:spPr>
          <a:xfrm>
            <a:off x="3469989" y="326796"/>
            <a:ext cx="1399347"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Quick</a:t>
            </a:r>
            <a:endParaRPr sz="4400">
              <a:latin typeface="Calibri"/>
              <a:cs typeface="Calibri"/>
            </a:endParaRPr>
          </a:p>
        </p:txBody>
      </p:sp>
      <p:sp>
        <p:nvSpPr>
          <p:cNvPr id="39" name="object 39"/>
          <p:cNvSpPr txBox="1"/>
          <p:nvPr/>
        </p:nvSpPr>
        <p:spPr>
          <a:xfrm>
            <a:off x="488692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a:latin typeface="Calibri"/>
              <a:cs typeface="Calibri"/>
            </a:endParaRPr>
          </a:p>
        </p:txBody>
      </p:sp>
      <p:sp>
        <p:nvSpPr>
          <p:cNvPr id="38" name="object 38"/>
          <p:cNvSpPr txBox="1"/>
          <p:nvPr/>
        </p:nvSpPr>
        <p:spPr>
          <a:xfrm>
            <a:off x="4507484" y="1915596"/>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37" name="object 37"/>
          <p:cNvSpPr txBox="1"/>
          <p:nvPr/>
        </p:nvSpPr>
        <p:spPr>
          <a:xfrm>
            <a:off x="6523990" y="1915596"/>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36" name="object 36"/>
          <p:cNvSpPr txBox="1"/>
          <p:nvPr/>
        </p:nvSpPr>
        <p:spPr>
          <a:xfrm>
            <a:off x="5285613" y="2067996"/>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35" name="object 35"/>
          <p:cNvSpPr txBox="1"/>
          <p:nvPr/>
        </p:nvSpPr>
        <p:spPr>
          <a:xfrm>
            <a:off x="2995041" y="2836093"/>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34" name="object 34"/>
          <p:cNvSpPr txBox="1"/>
          <p:nvPr/>
        </p:nvSpPr>
        <p:spPr>
          <a:xfrm>
            <a:off x="5298440" y="2836093"/>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33" name="object 33"/>
          <p:cNvSpPr txBox="1"/>
          <p:nvPr/>
        </p:nvSpPr>
        <p:spPr>
          <a:xfrm>
            <a:off x="3773170" y="2925755"/>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32" name="object 32"/>
          <p:cNvSpPr txBox="1"/>
          <p:nvPr/>
        </p:nvSpPr>
        <p:spPr>
          <a:xfrm>
            <a:off x="7892288" y="3202741"/>
            <a:ext cx="741146"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Di</a:t>
            </a:r>
            <a:r>
              <a:rPr sz="1800" b="1" spc="-39" dirty="0">
                <a:latin typeface="Arial"/>
                <a:cs typeface="Arial"/>
              </a:rPr>
              <a:t>v</a:t>
            </a:r>
            <a:r>
              <a:rPr sz="1800" b="1" spc="0" dirty="0">
                <a:latin typeface="Arial"/>
                <a:cs typeface="Arial"/>
              </a:rPr>
              <a:t>i</a:t>
            </a:r>
            <a:r>
              <a:rPr sz="1800" b="1" spc="4" dirty="0">
                <a:latin typeface="Arial"/>
                <a:cs typeface="Arial"/>
              </a:rPr>
              <a:t>d</a:t>
            </a:r>
            <a:r>
              <a:rPr sz="1800" b="1" spc="0" dirty="0">
                <a:latin typeface="Arial"/>
                <a:cs typeface="Arial"/>
              </a:rPr>
              <a:t>e</a:t>
            </a:r>
            <a:endParaRPr sz="1800">
              <a:latin typeface="Arial"/>
              <a:cs typeface="Arial"/>
            </a:endParaRPr>
          </a:p>
        </p:txBody>
      </p:sp>
      <p:sp>
        <p:nvSpPr>
          <p:cNvPr id="31" name="object 31"/>
          <p:cNvSpPr txBox="1"/>
          <p:nvPr/>
        </p:nvSpPr>
        <p:spPr>
          <a:xfrm>
            <a:off x="3497961" y="3556310"/>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30" name="object 30"/>
          <p:cNvSpPr txBox="1"/>
          <p:nvPr/>
        </p:nvSpPr>
        <p:spPr>
          <a:xfrm>
            <a:off x="1838070" y="3565835"/>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9" name="object 29"/>
          <p:cNvSpPr txBox="1"/>
          <p:nvPr/>
        </p:nvSpPr>
        <p:spPr>
          <a:xfrm>
            <a:off x="6522847" y="3565835"/>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8" name="object 28"/>
          <p:cNvSpPr txBox="1"/>
          <p:nvPr/>
        </p:nvSpPr>
        <p:spPr>
          <a:xfrm>
            <a:off x="4862830" y="3574979"/>
            <a:ext cx="291668" cy="253999"/>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7" name="object 27"/>
          <p:cNvSpPr txBox="1"/>
          <p:nvPr/>
        </p:nvSpPr>
        <p:spPr>
          <a:xfrm>
            <a:off x="2476881" y="3645972"/>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6" name="object 26"/>
          <p:cNvSpPr txBox="1"/>
          <p:nvPr/>
        </p:nvSpPr>
        <p:spPr>
          <a:xfrm>
            <a:off x="5501767" y="3655370"/>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5" name="object 25"/>
          <p:cNvSpPr txBox="1"/>
          <p:nvPr/>
        </p:nvSpPr>
        <p:spPr>
          <a:xfrm>
            <a:off x="4434332" y="4286052"/>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4" name="object 24"/>
          <p:cNvSpPr txBox="1"/>
          <p:nvPr/>
        </p:nvSpPr>
        <p:spPr>
          <a:xfrm>
            <a:off x="2774061" y="4295196"/>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3" name="object 23"/>
          <p:cNvSpPr txBox="1"/>
          <p:nvPr/>
        </p:nvSpPr>
        <p:spPr>
          <a:xfrm>
            <a:off x="3413252" y="4375714"/>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2" name="object 22"/>
          <p:cNvSpPr txBox="1"/>
          <p:nvPr/>
        </p:nvSpPr>
        <p:spPr>
          <a:xfrm>
            <a:off x="8863076" y="6553454"/>
            <a:ext cx="17555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6</a:t>
            </a:r>
            <a:endParaRPr sz="1800">
              <a:latin typeface="Calibri"/>
              <a:cs typeface="Calibri"/>
            </a:endParaRPr>
          </a:p>
        </p:txBody>
      </p:sp>
      <p:sp>
        <p:nvSpPr>
          <p:cNvPr id="20" name="object 20"/>
          <p:cNvSpPr txBox="1"/>
          <p:nvPr/>
        </p:nvSpPr>
        <p:spPr>
          <a:xfrm>
            <a:off x="3419855" y="4655948"/>
            <a:ext cx="864095" cy="288036"/>
          </a:xfrm>
          <a:prstGeom prst="rect">
            <a:avLst/>
          </a:prstGeom>
        </p:spPr>
        <p:txBody>
          <a:bodyPr wrap="square" lIns="0" tIns="0" rIns="0" bIns="0" rtlCol="0">
            <a:noAutofit/>
          </a:bodyPr>
          <a:lstStyle/>
          <a:p>
            <a:pPr marL="320144" marR="318147" algn="ctr">
              <a:lnSpc>
                <a:spcPts val="2270"/>
              </a:lnSpc>
              <a:spcBef>
                <a:spcPts val="113"/>
              </a:spcBef>
            </a:pPr>
            <a:r>
              <a:rPr sz="3600" b="1" spc="0" baseline="-3413" dirty="0">
                <a:solidFill>
                  <a:srgbClr val="C00000"/>
                </a:solidFill>
                <a:latin typeface="Calibri"/>
                <a:cs typeface="Calibri"/>
              </a:rPr>
              <a:t>2</a:t>
            </a:r>
            <a:endParaRPr sz="2400">
              <a:latin typeface="Calibri"/>
              <a:cs typeface="Calibri"/>
            </a:endParaRPr>
          </a:p>
        </p:txBody>
      </p:sp>
      <p:sp>
        <p:nvSpPr>
          <p:cNvPr id="19" name="object 19"/>
          <p:cNvSpPr txBox="1"/>
          <p:nvPr/>
        </p:nvSpPr>
        <p:spPr>
          <a:xfrm>
            <a:off x="4283951" y="4655948"/>
            <a:ext cx="72021" cy="288036"/>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4355973" y="4655948"/>
            <a:ext cx="864095" cy="288036"/>
          </a:xfrm>
          <a:prstGeom prst="rect">
            <a:avLst/>
          </a:prstGeom>
        </p:spPr>
        <p:txBody>
          <a:bodyPr wrap="square" lIns="0" tIns="0" rIns="0" bIns="0" rtlCol="0">
            <a:noAutofit/>
          </a:bodyPr>
          <a:lstStyle/>
          <a:p>
            <a:pPr marL="320398" marR="317893" algn="ctr">
              <a:lnSpc>
                <a:spcPts val="2270"/>
              </a:lnSpc>
              <a:spcBef>
                <a:spcPts val="113"/>
              </a:spcBef>
            </a:pPr>
            <a:r>
              <a:rPr sz="3600" b="1" spc="0" baseline="-3413" dirty="0">
                <a:solidFill>
                  <a:srgbClr val="C00000"/>
                </a:solidFill>
                <a:latin typeface="Calibri"/>
                <a:cs typeface="Calibri"/>
              </a:rPr>
              <a:t>3</a:t>
            </a:r>
            <a:endParaRPr sz="2400">
              <a:latin typeface="Calibri"/>
              <a:cs typeface="Calibri"/>
            </a:endParaRPr>
          </a:p>
        </p:txBody>
      </p:sp>
      <p:sp>
        <p:nvSpPr>
          <p:cNvPr id="17" name="object 17"/>
          <p:cNvSpPr txBox="1"/>
          <p:nvPr/>
        </p:nvSpPr>
        <p:spPr>
          <a:xfrm>
            <a:off x="2339721" y="4655948"/>
            <a:ext cx="936104" cy="288036"/>
          </a:xfrm>
          <a:prstGeom prst="rect">
            <a:avLst/>
          </a:prstGeom>
        </p:spPr>
        <p:txBody>
          <a:bodyPr wrap="square" lIns="0" tIns="0" rIns="0" bIns="0" rtlCol="0">
            <a:noAutofit/>
          </a:bodyPr>
          <a:lstStyle/>
          <a:p>
            <a:pPr marL="14414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6" name="object 16"/>
          <p:cNvSpPr txBox="1"/>
          <p:nvPr/>
        </p:nvSpPr>
        <p:spPr>
          <a:xfrm>
            <a:off x="5508117" y="3935858"/>
            <a:ext cx="864095" cy="288036"/>
          </a:xfrm>
          <a:prstGeom prst="rect">
            <a:avLst/>
          </a:prstGeom>
        </p:spPr>
        <p:txBody>
          <a:bodyPr wrap="square" lIns="0" tIns="0" rIns="0" bIns="0" rtlCol="0">
            <a:noAutofit/>
          </a:bodyPr>
          <a:lstStyle/>
          <a:p>
            <a:pPr marL="109093">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5" name="object 15"/>
          <p:cNvSpPr txBox="1"/>
          <p:nvPr/>
        </p:nvSpPr>
        <p:spPr>
          <a:xfrm>
            <a:off x="6372212" y="3935858"/>
            <a:ext cx="72021" cy="288036"/>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6444234" y="3935858"/>
            <a:ext cx="864095" cy="288036"/>
          </a:xfrm>
          <a:prstGeom prst="rect">
            <a:avLst/>
          </a:prstGeom>
        </p:spPr>
        <p:txBody>
          <a:bodyPr wrap="square" lIns="0" tIns="0" rIns="0" bIns="0" rtlCol="0">
            <a:noAutofit/>
          </a:bodyPr>
          <a:lstStyle/>
          <a:p>
            <a:pPr marL="319862" marR="317257" algn="ctr">
              <a:lnSpc>
                <a:spcPts val="2270"/>
              </a:lnSpc>
              <a:spcBef>
                <a:spcPts val="113"/>
              </a:spcBef>
            </a:pPr>
            <a:r>
              <a:rPr sz="3600" b="1" spc="0" baseline="-3413" dirty="0">
                <a:solidFill>
                  <a:srgbClr val="C00000"/>
                </a:solidFill>
                <a:latin typeface="Calibri"/>
                <a:cs typeface="Calibri"/>
              </a:rPr>
              <a:t>6</a:t>
            </a:r>
            <a:endParaRPr sz="2400">
              <a:latin typeface="Calibri"/>
              <a:cs typeface="Calibri"/>
            </a:endParaRPr>
          </a:p>
        </p:txBody>
      </p:sp>
      <p:sp>
        <p:nvSpPr>
          <p:cNvPr id="13" name="object 13"/>
          <p:cNvSpPr txBox="1"/>
          <p:nvPr/>
        </p:nvSpPr>
        <p:spPr>
          <a:xfrm>
            <a:off x="4427982" y="3935858"/>
            <a:ext cx="936104" cy="288036"/>
          </a:xfrm>
          <a:prstGeom prst="rect">
            <a:avLst/>
          </a:prstGeom>
        </p:spPr>
        <p:txBody>
          <a:bodyPr wrap="square" lIns="0" tIns="0" rIns="0" bIns="0" rtlCol="0">
            <a:noAutofit/>
          </a:bodyPr>
          <a:lstStyle/>
          <a:p>
            <a:pPr marL="144271">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2" name="object 12"/>
          <p:cNvSpPr txBox="1"/>
          <p:nvPr/>
        </p:nvSpPr>
        <p:spPr>
          <a:xfrm>
            <a:off x="2483739" y="3926587"/>
            <a:ext cx="864095" cy="288036"/>
          </a:xfrm>
          <a:prstGeom prst="rect">
            <a:avLst/>
          </a:prstGeom>
        </p:spPr>
        <p:txBody>
          <a:bodyPr wrap="square" lIns="0" tIns="0" rIns="0" bIns="0" rtlCol="0">
            <a:noAutofit/>
          </a:bodyPr>
          <a:lstStyle/>
          <a:p>
            <a:pPr marL="10858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1" name="object 11"/>
          <p:cNvSpPr txBox="1"/>
          <p:nvPr/>
        </p:nvSpPr>
        <p:spPr>
          <a:xfrm>
            <a:off x="3347834" y="3926587"/>
            <a:ext cx="72021" cy="288036"/>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3419855" y="3926587"/>
            <a:ext cx="864095" cy="288036"/>
          </a:xfrm>
          <a:prstGeom prst="rect">
            <a:avLst/>
          </a:prstGeom>
        </p:spPr>
        <p:txBody>
          <a:bodyPr wrap="square" lIns="0" tIns="0" rIns="0" bIns="0" rtlCol="0">
            <a:noAutofit/>
          </a:bodyPr>
          <a:lstStyle/>
          <a:p>
            <a:pPr marL="201803">
              <a:lnSpc>
                <a:spcPts val="2270"/>
              </a:lnSpc>
              <a:spcBef>
                <a:spcPts val="113"/>
              </a:spcBef>
            </a:pPr>
            <a:r>
              <a:rPr sz="3600" b="1" spc="-4" baseline="-3413" dirty="0">
                <a:solidFill>
                  <a:srgbClr val="C00000"/>
                </a:solidFill>
                <a:latin typeface="Calibri"/>
                <a:cs typeface="Calibri"/>
              </a:rPr>
              <a:t>2</a:t>
            </a:r>
            <a:r>
              <a:rPr sz="3600" spc="-4" baseline="-3413" dirty="0">
                <a:latin typeface="Calibri"/>
                <a:cs typeface="Calibri"/>
              </a:rPr>
              <a:t>32</a:t>
            </a:r>
            <a:endParaRPr sz="2400">
              <a:latin typeface="Calibri"/>
              <a:cs typeface="Calibri"/>
            </a:endParaRPr>
          </a:p>
        </p:txBody>
      </p:sp>
      <p:sp>
        <p:nvSpPr>
          <p:cNvPr id="9" name="object 9"/>
          <p:cNvSpPr txBox="1"/>
          <p:nvPr/>
        </p:nvSpPr>
        <p:spPr>
          <a:xfrm>
            <a:off x="1403604" y="3926587"/>
            <a:ext cx="936104" cy="288036"/>
          </a:xfrm>
          <a:prstGeom prst="rect">
            <a:avLst/>
          </a:prstGeom>
        </p:spPr>
        <p:txBody>
          <a:bodyPr wrap="square" lIns="0" tIns="0" rIns="0" bIns="0" rtlCol="0">
            <a:noAutofit/>
          </a:bodyPr>
          <a:lstStyle/>
          <a:p>
            <a:pPr marL="143890">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8" name="object 8"/>
          <p:cNvSpPr txBox="1"/>
          <p:nvPr/>
        </p:nvSpPr>
        <p:spPr>
          <a:xfrm>
            <a:off x="5148072" y="3206496"/>
            <a:ext cx="1512189" cy="288036"/>
          </a:xfrm>
          <a:prstGeom prst="rect">
            <a:avLst/>
          </a:prstGeom>
        </p:spPr>
        <p:txBody>
          <a:bodyPr wrap="square" lIns="0" tIns="0" rIns="0" bIns="0" rtlCol="0">
            <a:noAutofit/>
          </a:bodyPr>
          <a:lstStyle/>
          <a:p>
            <a:pPr marL="567308" marR="565352" algn="ctr">
              <a:lnSpc>
                <a:spcPts val="2270"/>
              </a:lnSpc>
              <a:spcBef>
                <a:spcPts val="113"/>
              </a:spcBef>
            </a:pPr>
            <a:r>
              <a:rPr sz="3600" b="1" spc="-4" baseline="-3413" dirty="0">
                <a:solidFill>
                  <a:srgbClr val="C00000"/>
                </a:solidFill>
                <a:latin typeface="Calibri"/>
                <a:cs typeface="Calibri"/>
              </a:rPr>
              <a:t>5</a:t>
            </a:r>
            <a:r>
              <a:rPr sz="3600" spc="0" baseline="-3413" dirty="0">
                <a:latin typeface="Calibri"/>
                <a:cs typeface="Calibri"/>
              </a:rPr>
              <a:t>6</a:t>
            </a:r>
            <a:endParaRPr sz="2400" dirty="0">
              <a:latin typeface="Calibri"/>
              <a:cs typeface="Calibri"/>
            </a:endParaRPr>
          </a:p>
        </p:txBody>
      </p:sp>
      <p:sp>
        <p:nvSpPr>
          <p:cNvPr id="7" name="object 7"/>
          <p:cNvSpPr txBox="1"/>
          <p:nvPr/>
        </p:nvSpPr>
        <p:spPr>
          <a:xfrm>
            <a:off x="3779901" y="3206496"/>
            <a:ext cx="864095" cy="288036"/>
          </a:xfrm>
          <a:prstGeom prst="rect">
            <a:avLst/>
          </a:prstGeom>
        </p:spPr>
        <p:txBody>
          <a:bodyPr wrap="square" lIns="0" tIns="0" rIns="0" bIns="0" rtlCol="0">
            <a:noAutofit/>
          </a:bodyPr>
          <a:lstStyle/>
          <a:p>
            <a:pPr marL="108712">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6" name="object 6"/>
          <p:cNvSpPr txBox="1"/>
          <p:nvPr/>
        </p:nvSpPr>
        <p:spPr>
          <a:xfrm>
            <a:off x="2123694" y="3206496"/>
            <a:ext cx="1512188" cy="288036"/>
          </a:xfrm>
          <a:prstGeom prst="rect">
            <a:avLst/>
          </a:prstGeom>
        </p:spPr>
        <p:txBody>
          <a:bodyPr wrap="square" lIns="0" tIns="0" rIns="0" bIns="0" rtlCol="0">
            <a:noAutofit/>
          </a:bodyPr>
          <a:lstStyle/>
          <a:p>
            <a:pPr marL="448563">
              <a:lnSpc>
                <a:spcPts val="2270"/>
              </a:lnSpc>
              <a:spcBef>
                <a:spcPts val="113"/>
              </a:spcBef>
            </a:pPr>
            <a:r>
              <a:rPr sz="3600" spc="-4" baseline="-3413" dirty="0">
                <a:latin typeface="Calibri"/>
                <a:cs typeface="Calibri"/>
              </a:rPr>
              <a:t>2</a:t>
            </a:r>
            <a:r>
              <a:rPr sz="3600" b="1" spc="-4" baseline="-3413" dirty="0">
                <a:solidFill>
                  <a:srgbClr val="C00000"/>
                </a:solidFill>
                <a:latin typeface="Calibri"/>
                <a:cs typeface="Calibri"/>
              </a:rPr>
              <a:t>1</a:t>
            </a:r>
            <a:r>
              <a:rPr sz="3600" spc="-4" baseline="-3413" dirty="0">
                <a:latin typeface="Calibri"/>
                <a:cs typeface="Calibri"/>
              </a:rPr>
              <a:t>32</a:t>
            </a:r>
            <a:endParaRPr sz="2400">
              <a:latin typeface="Calibri"/>
              <a:cs typeface="Calibri"/>
            </a:endParaRPr>
          </a:p>
        </p:txBody>
      </p:sp>
      <p:sp>
        <p:nvSpPr>
          <p:cNvPr id="5" name="object 5"/>
          <p:cNvSpPr txBox="1"/>
          <p:nvPr/>
        </p:nvSpPr>
        <p:spPr>
          <a:xfrm>
            <a:off x="6660260" y="2430781"/>
            <a:ext cx="864095" cy="288036"/>
          </a:xfrm>
          <a:prstGeom prst="rect">
            <a:avLst/>
          </a:prstGeom>
        </p:spPr>
        <p:txBody>
          <a:bodyPr wrap="square" lIns="0" tIns="0" rIns="0" bIns="0" rtlCol="0">
            <a:noAutofit/>
          </a:bodyPr>
          <a:lstStyle/>
          <a:p>
            <a:pPr marL="109347">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4" name="object 4"/>
          <p:cNvSpPr txBox="1"/>
          <p:nvPr/>
        </p:nvSpPr>
        <p:spPr>
          <a:xfrm>
            <a:off x="5292090" y="2430781"/>
            <a:ext cx="864095" cy="288036"/>
          </a:xfrm>
          <a:prstGeom prst="rect">
            <a:avLst/>
          </a:prstGeom>
        </p:spPr>
        <p:txBody>
          <a:bodyPr wrap="square" lIns="0" tIns="0" rIns="0" bIns="0" rtlCol="0">
            <a:noAutofit/>
          </a:bodyPr>
          <a:lstStyle/>
          <a:p>
            <a:pPr marL="10896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3" name="object 3"/>
          <p:cNvSpPr txBox="1"/>
          <p:nvPr/>
        </p:nvSpPr>
        <p:spPr>
          <a:xfrm>
            <a:off x="3419855" y="2430781"/>
            <a:ext cx="1512189" cy="288036"/>
          </a:xfrm>
          <a:prstGeom prst="rect">
            <a:avLst/>
          </a:prstGeom>
        </p:spPr>
        <p:txBody>
          <a:bodyPr wrap="square" lIns="0" tIns="0" rIns="0" bIns="0" rtlCol="0">
            <a:noAutofit/>
          </a:bodyPr>
          <a:lstStyle/>
          <a:p>
            <a:pPr marL="217043">
              <a:lnSpc>
                <a:spcPts val="2270"/>
              </a:lnSpc>
              <a:spcBef>
                <a:spcPts val="113"/>
              </a:spcBef>
            </a:pPr>
            <a:r>
              <a:rPr sz="3600" spc="-4" baseline="-3413" dirty="0">
                <a:latin typeface="Calibri"/>
                <a:cs typeface="Calibri"/>
              </a:rPr>
              <a:t>5</a:t>
            </a:r>
            <a:r>
              <a:rPr sz="3600" spc="0" baseline="-3413" dirty="0">
                <a:latin typeface="Calibri"/>
                <a:cs typeface="Calibri"/>
              </a:rPr>
              <a:t>2</a:t>
            </a:r>
            <a:r>
              <a:rPr sz="3600" b="1" spc="-4" baseline="-3413" dirty="0">
                <a:solidFill>
                  <a:srgbClr val="C00000"/>
                </a:solidFill>
                <a:latin typeface="Calibri"/>
                <a:cs typeface="Calibri"/>
              </a:rPr>
              <a:t>4</a:t>
            </a:r>
            <a:r>
              <a:rPr sz="3600" spc="-4" baseline="-3413" dirty="0">
                <a:latin typeface="Calibri"/>
                <a:cs typeface="Calibri"/>
              </a:rPr>
              <a:t>1326</a:t>
            </a:r>
            <a:endParaRPr sz="2400">
              <a:latin typeface="Calibri"/>
              <a:cs typeface="Calibri"/>
            </a:endParaRPr>
          </a:p>
        </p:txBody>
      </p:sp>
      <p:sp>
        <p:nvSpPr>
          <p:cNvPr id="2" name="object 2"/>
          <p:cNvSpPr txBox="1"/>
          <p:nvPr/>
        </p:nvSpPr>
        <p:spPr>
          <a:xfrm>
            <a:off x="4932045" y="1628775"/>
            <a:ext cx="1512189" cy="288036"/>
          </a:xfrm>
          <a:prstGeom prst="rect">
            <a:avLst/>
          </a:prstGeom>
        </p:spPr>
        <p:txBody>
          <a:bodyPr wrap="square" lIns="0" tIns="0" rIns="0" bIns="0" rtlCol="0">
            <a:noAutofit/>
          </a:bodyPr>
          <a:lstStyle/>
          <a:p>
            <a:pPr marL="141096">
              <a:lnSpc>
                <a:spcPts val="2270"/>
              </a:lnSpc>
              <a:spcBef>
                <a:spcPts val="113"/>
              </a:spcBef>
            </a:pPr>
            <a:r>
              <a:rPr sz="3600" spc="-4" baseline="-3413" dirty="0">
                <a:latin typeface="Calibri"/>
                <a:cs typeface="Calibri"/>
              </a:rPr>
              <a:t>524</a:t>
            </a:r>
            <a:r>
              <a:rPr sz="3600" b="1" spc="0" baseline="-3413" dirty="0">
                <a:solidFill>
                  <a:srgbClr val="C00000"/>
                </a:solidFill>
                <a:latin typeface="Calibri"/>
                <a:cs typeface="Calibri"/>
              </a:rPr>
              <a:t>7</a:t>
            </a:r>
            <a:r>
              <a:rPr sz="3600" spc="-4" baseline="-3413" dirty="0">
                <a:latin typeface="Calibri"/>
                <a:cs typeface="Calibri"/>
              </a:rPr>
              <a:t>1326</a:t>
            </a:r>
            <a:endParaRPr sz="2400">
              <a:latin typeface="Calibri"/>
              <a:cs typeface="Calibri"/>
            </a:endParaRPr>
          </a:p>
        </p:txBody>
      </p:sp>
    </p:spTree>
    <p:extLst>
      <p:ext uri="{BB962C8B-B14F-4D97-AF65-F5344CB8AC3E}">
        <p14:creationId xmlns:p14="http://schemas.microsoft.com/office/powerpoint/2010/main" val="2238508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74"/>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47" name="object 47"/>
          <p:cNvSpPr/>
          <p:nvPr/>
        </p:nvSpPr>
        <p:spPr>
          <a:xfrm>
            <a:off x="4932045" y="162877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8" name="object 48"/>
          <p:cNvSpPr/>
          <p:nvPr/>
        </p:nvSpPr>
        <p:spPr>
          <a:xfrm>
            <a:off x="666026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9" name="object 49"/>
          <p:cNvSpPr/>
          <p:nvPr/>
        </p:nvSpPr>
        <p:spPr>
          <a:xfrm>
            <a:off x="5684393" y="1904746"/>
            <a:ext cx="1407922" cy="470788"/>
          </a:xfrm>
          <a:custGeom>
            <a:avLst/>
            <a:gdLst/>
            <a:ahLst/>
            <a:cxnLst/>
            <a:rect l="l" t="t" r="r" b="b"/>
            <a:pathLst>
              <a:path w="1407922" h="470788">
                <a:moveTo>
                  <a:pt x="1285621" y="459739"/>
                </a:moveTo>
                <a:lnTo>
                  <a:pt x="1287145" y="466470"/>
                </a:lnTo>
                <a:lnTo>
                  <a:pt x="1294003" y="470788"/>
                </a:lnTo>
                <a:lnTo>
                  <a:pt x="1300861" y="469138"/>
                </a:lnTo>
                <a:lnTo>
                  <a:pt x="1407922" y="444118"/>
                </a:lnTo>
                <a:lnTo>
                  <a:pt x="1380109" y="448817"/>
                </a:lnTo>
                <a:lnTo>
                  <a:pt x="1374521" y="445388"/>
                </a:lnTo>
                <a:lnTo>
                  <a:pt x="1380998" y="424433"/>
                </a:lnTo>
                <a:lnTo>
                  <a:pt x="1387602" y="424561"/>
                </a:lnTo>
                <a:lnTo>
                  <a:pt x="1407922" y="444118"/>
                </a:lnTo>
                <a:lnTo>
                  <a:pt x="1333373" y="363219"/>
                </a:lnTo>
                <a:lnTo>
                  <a:pt x="1328674" y="358139"/>
                </a:lnTo>
                <a:lnTo>
                  <a:pt x="1320673" y="357758"/>
                </a:lnTo>
                <a:lnTo>
                  <a:pt x="1315465" y="362457"/>
                </a:lnTo>
                <a:lnTo>
                  <a:pt x="1310386" y="367283"/>
                </a:lnTo>
                <a:lnTo>
                  <a:pt x="1310005" y="375284"/>
                </a:lnTo>
                <a:lnTo>
                  <a:pt x="1314704" y="380491"/>
                </a:lnTo>
                <a:lnTo>
                  <a:pt x="1342548" y="410701"/>
                </a:lnTo>
                <a:lnTo>
                  <a:pt x="1359772" y="429387"/>
                </a:lnTo>
                <a:lnTo>
                  <a:pt x="1335421" y="435070"/>
                </a:lnTo>
                <a:lnTo>
                  <a:pt x="1295018" y="444500"/>
                </a:lnTo>
                <a:lnTo>
                  <a:pt x="1288288" y="446024"/>
                </a:lnTo>
                <a:lnTo>
                  <a:pt x="1283970" y="452881"/>
                </a:lnTo>
                <a:lnTo>
                  <a:pt x="1285621" y="459739"/>
                </a:lnTo>
                <a:close/>
              </a:path>
              <a:path w="1407922" h="470788">
                <a:moveTo>
                  <a:pt x="1380109" y="448817"/>
                </a:moveTo>
                <a:lnTo>
                  <a:pt x="1407922" y="444118"/>
                </a:lnTo>
                <a:lnTo>
                  <a:pt x="1387602" y="424561"/>
                </a:lnTo>
                <a:lnTo>
                  <a:pt x="1380998" y="424433"/>
                </a:lnTo>
                <a:lnTo>
                  <a:pt x="1374521" y="445388"/>
                </a:lnTo>
                <a:lnTo>
                  <a:pt x="1380109" y="448817"/>
                </a:lnTo>
                <a:close/>
              </a:path>
              <a:path w="1407922" h="470788">
                <a:moveTo>
                  <a:pt x="1335421" y="435070"/>
                </a:moveTo>
                <a:lnTo>
                  <a:pt x="1359772" y="429387"/>
                </a:lnTo>
                <a:lnTo>
                  <a:pt x="1342548" y="410701"/>
                </a:lnTo>
                <a:lnTo>
                  <a:pt x="7493" y="0"/>
                </a:lnTo>
                <a:lnTo>
                  <a:pt x="0" y="24256"/>
                </a:lnTo>
                <a:lnTo>
                  <a:pt x="1335421" y="435070"/>
                </a:lnTo>
                <a:close/>
              </a:path>
            </a:pathLst>
          </a:custGeom>
          <a:solidFill>
            <a:srgbClr val="497DBA"/>
          </a:solidFill>
        </p:spPr>
        <p:txBody>
          <a:bodyPr wrap="square" lIns="0" tIns="0" rIns="0" bIns="0" rtlCol="0">
            <a:noAutofit/>
          </a:bodyPr>
          <a:lstStyle/>
          <a:p>
            <a:endParaRPr/>
          </a:p>
        </p:txBody>
      </p:sp>
      <p:sp>
        <p:nvSpPr>
          <p:cNvPr id="50" name="object 50"/>
          <p:cNvSpPr/>
          <p:nvPr/>
        </p:nvSpPr>
        <p:spPr>
          <a:xfrm>
            <a:off x="3419855" y="234886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1" name="object 51"/>
          <p:cNvSpPr/>
          <p:nvPr/>
        </p:nvSpPr>
        <p:spPr>
          <a:xfrm>
            <a:off x="4175887" y="2264283"/>
            <a:ext cx="123825" cy="473201"/>
          </a:xfrm>
          <a:custGeom>
            <a:avLst/>
            <a:gdLst/>
            <a:ahLst/>
            <a:cxnLst/>
            <a:rect l="l" t="t" r="r" b="b"/>
            <a:pathLst>
              <a:path w="123825" h="473201">
                <a:moveTo>
                  <a:pt x="48477" y="70783"/>
                </a:moveTo>
                <a:lnTo>
                  <a:pt x="27432" y="65404"/>
                </a:lnTo>
                <a:lnTo>
                  <a:pt x="33400" y="86487"/>
                </a:lnTo>
                <a:lnTo>
                  <a:pt x="48477" y="70783"/>
                </a:lnTo>
                <a:close/>
              </a:path>
              <a:path w="123825" h="473201">
                <a:moveTo>
                  <a:pt x="27432" y="65404"/>
                </a:moveTo>
                <a:lnTo>
                  <a:pt x="27686" y="89915"/>
                </a:lnTo>
                <a:lnTo>
                  <a:pt x="72846" y="77011"/>
                </a:lnTo>
                <a:lnTo>
                  <a:pt x="1515745" y="-335280"/>
                </a:lnTo>
                <a:lnTo>
                  <a:pt x="1508760" y="-359663"/>
                </a:lnTo>
                <a:lnTo>
                  <a:pt x="65926" y="52609"/>
                </a:lnTo>
                <a:lnTo>
                  <a:pt x="20700" y="65531"/>
                </a:lnTo>
                <a:lnTo>
                  <a:pt x="0" y="84581"/>
                </a:lnTo>
                <a:lnTo>
                  <a:pt x="106552" y="111759"/>
                </a:lnTo>
                <a:lnTo>
                  <a:pt x="27686" y="89915"/>
                </a:lnTo>
                <a:lnTo>
                  <a:pt x="27432" y="65404"/>
                </a:lnTo>
                <a:lnTo>
                  <a:pt x="48477" y="70783"/>
                </a:lnTo>
                <a:lnTo>
                  <a:pt x="33400" y="86487"/>
                </a:lnTo>
                <a:lnTo>
                  <a:pt x="27432" y="65404"/>
                </a:lnTo>
                <a:close/>
              </a:path>
              <a:path w="123825" h="473201">
                <a:moveTo>
                  <a:pt x="94487" y="22859"/>
                </a:moveTo>
                <a:lnTo>
                  <a:pt x="99313" y="17779"/>
                </a:lnTo>
                <a:lnTo>
                  <a:pt x="99187" y="9651"/>
                </a:lnTo>
                <a:lnTo>
                  <a:pt x="94107" y="4825"/>
                </a:lnTo>
                <a:lnTo>
                  <a:pt x="89026" y="0"/>
                </a:lnTo>
                <a:lnTo>
                  <a:pt x="81025" y="126"/>
                </a:lnTo>
                <a:lnTo>
                  <a:pt x="76073" y="5206"/>
                </a:lnTo>
                <a:lnTo>
                  <a:pt x="0" y="84581"/>
                </a:lnTo>
                <a:lnTo>
                  <a:pt x="20700" y="65531"/>
                </a:lnTo>
                <a:lnTo>
                  <a:pt x="65926" y="52609"/>
                </a:lnTo>
                <a:lnTo>
                  <a:pt x="94487" y="22859"/>
                </a:lnTo>
                <a:close/>
              </a:path>
              <a:path w="123825" h="473201">
                <a:moveTo>
                  <a:pt x="119634" y="88900"/>
                </a:moveTo>
                <a:lnTo>
                  <a:pt x="112902" y="87249"/>
                </a:lnTo>
                <a:lnTo>
                  <a:pt x="72846" y="77011"/>
                </a:lnTo>
                <a:lnTo>
                  <a:pt x="27686" y="89915"/>
                </a:lnTo>
                <a:lnTo>
                  <a:pt x="106552" y="111759"/>
                </a:lnTo>
                <a:lnTo>
                  <a:pt x="113411" y="113537"/>
                </a:lnTo>
                <a:lnTo>
                  <a:pt x="120268" y="109474"/>
                </a:lnTo>
                <a:lnTo>
                  <a:pt x="122047" y="102615"/>
                </a:lnTo>
                <a:lnTo>
                  <a:pt x="123825" y="95884"/>
                </a:lnTo>
                <a:lnTo>
                  <a:pt x="119634" y="88900"/>
                </a:lnTo>
                <a:close/>
              </a:path>
            </a:pathLst>
          </a:custGeom>
          <a:solidFill>
            <a:srgbClr val="497DBA"/>
          </a:solidFill>
        </p:spPr>
        <p:txBody>
          <a:bodyPr wrap="square" lIns="0" tIns="0" rIns="0" bIns="0" rtlCol="0">
            <a:noAutofit/>
          </a:bodyPr>
          <a:lstStyle/>
          <a:p>
            <a:endParaRPr/>
          </a:p>
        </p:txBody>
      </p:sp>
      <p:sp>
        <p:nvSpPr>
          <p:cNvPr id="52" name="object 52"/>
          <p:cNvSpPr/>
          <p:nvPr/>
        </p:nvSpPr>
        <p:spPr>
          <a:xfrm>
            <a:off x="5148072" y="3068954"/>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3" name="object 53"/>
          <p:cNvSpPr/>
          <p:nvPr/>
        </p:nvSpPr>
        <p:spPr>
          <a:xfrm>
            <a:off x="4172839" y="2624582"/>
            <a:ext cx="1703324" cy="447420"/>
          </a:xfrm>
          <a:custGeom>
            <a:avLst/>
            <a:gdLst/>
            <a:ahLst/>
            <a:cxnLst/>
            <a:rect l="l" t="t" r="r" b="b"/>
            <a:pathLst>
              <a:path w="1703324" h="447420">
                <a:moveTo>
                  <a:pt x="1703324" y="426084"/>
                </a:moveTo>
                <a:lnTo>
                  <a:pt x="1682371" y="432179"/>
                </a:lnTo>
                <a:lnTo>
                  <a:pt x="1697989" y="447420"/>
                </a:lnTo>
                <a:lnTo>
                  <a:pt x="1703324" y="426084"/>
                </a:lnTo>
                <a:close/>
              </a:path>
              <a:path w="1703324" h="447420">
                <a:moveTo>
                  <a:pt x="1608074" y="459739"/>
                </a:moveTo>
                <a:lnTo>
                  <a:pt x="1609978" y="466470"/>
                </a:lnTo>
                <a:lnTo>
                  <a:pt x="1612011" y="473201"/>
                </a:lnTo>
                <a:lnTo>
                  <a:pt x="1618996" y="477012"/>
                </a:lnTo>
                <a:lnTo>
                  <a:pt x="1625727" y="475106"/>
                </a:lnTo>
                <a:lnTo>
                  <a:pt x="1731390" y="444372"/>
                </a:lnTo>
                <a:lnTo>
                  <a:pt x="1652651" y="367538"/>
                </a:lnTo>
                <a:lnTo>
                  <a:pt x="1647571" y="362712"/>
                </a:lnTo>
                <a:lnTo>
                  <a:pt x="1639570" y="362838"/>
                </a:lnTo>
                <a:lnTo>
                  <a:pt x="1634616" y="367791"/>
                </a:lnTo>
                <a:lnTo>
                  <a:pt x="1629790" y="372871"/>
                </a:lnTo>
                <a:lnTo>
                  <a:pt x="1629918" y="380872"/>
                </a:lnTo>
                <a:lnTo>
                  <a:pt x="1634871" y="385825"/>
                </a:lnTo>
                <a:lnTo>
                  <a:pt x="1664265" y="414510"/>
                </a:lnTo>
                <a:lnTo>
                  <a:pt x="1710055" y="425957"/>
                </a:lnTo>
                <a:lnTo>
                  <a:pt x="1703832" y="450595"/>
                </a:lnTo>
                <a:lnTo>
                  <a:pt x="1658239" y="439197"/>
                </a:lnTo>
                <a:lnTo>
                  <a:pt x="1618614" y="450722"/>
                </a:lnTo>
                <a:lnTo>
                  <a:pt x="1611884" y="452627"/>
                </a:lnTo>
                <a:lnTo>
                  <a:pt x="1608074" y="459739"/>
                </a:lnTo>
                <a:close/>
              </a:path>
              <a:path w="1703324" h="447420">
                <a:moveTo>
                  <a:pt x="1710055" y="425957"/>
                </a:moveTo>
                <a:lnTo>
                  <a:pt x="1703324" y="426084"/>
                </a:lnTo>
                <a:lnTo>
                  <a:pt x="1697989" y="447420"/>
                </a:lnTo>
                <a:lnTo>
                  <a:pt x="1682371" y="432179"/>
                </a:lnTo>
                <a:lnTo>
                  <a:pt x="1703324" y="426084"/>
                </a:lnTo>
                <a:lnTo>
                  <a:pt x="1710055" y="425957"/>
                </a:lnTo>
                <a:lnTo>
                  <a:pt x="1664265" y="414510"/>
                </a:lnTo>
                <a:lnTo>
                  <a:pt x="6223" y="0"/>
                </a:lnTo>
                <a:lnTo>
                  <a:pt x="0" y="24637"/>
                </a:lnTo>
                <a:lnTo>
                  <a:pt x="1658239" y="439197"/>
                </a:lnTo>
                <a:lnTo>
                  <a:pt x="1703832" y="450595"/>
                </a:lnTo>
                <a:lnTo>
                  <a:pt x="1710055" y="425957"/>
                </a:lnTo>
                <a:close/>
              </a:path>
            </a:pathLst>
          </a:custGeom>
          <a:solidFill>
            <a:srgbClr val="497DBA"/>
          </a:solidFill>
        </p:spPr>
        <p:txBody>
          <a:bodyPr wrap="square" lIns="0" tIns="0" rIns="0" bIns="0" rtlCol="0">
            <a:noAutofit/>
          </a:bodyPr>
          <a:lstStyle/>
          <a:p>
            <a:endParaRPr/>
          </a:p>
        </p:txBody>
      </p:sp>
      <p:sp>
        <p:nvSpPr>
          <p:cNvPr id="54" name="object 54"/>
          <p:cNvSpPr/>
          <p:nvPr/>
        </p:nvSpPr>
        <p:spPr>
          <a:xfrm>
            <a:off x="2123694" y="3068954"/>
            <a:ext cx="1512188" cy="288036"/>
          </a:xfrm>
          <a:custGeom>
            <a:avLst/>
            <a:gdLst/>
            <a:ahLst/>
            <a:cxnLst/>
            <a:rect l="l" t="t" r="r" b="b"/>
            <a:pathLst>
              <a:path w="1512188" h="288036">
                <a:moveTo>
                  <a:pt x="0" y="288036"/>
                </a:moveTo>
                <a:lnTo>
                  <a:pt x="1512188" y="288036"/>
                </a:lnTo>
                <a:lnTo>
                  <a:pt x="1512188"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5" name="object 55"/>
          <p:cNvSpPr/>
          <p:nvPr/>
        </p:nvSpPr>
        <p:spPr>
          <a:xfrm>
            <a:off x="2879725" y="2980563"/>
            <a:ext cx="124206" cy="468122"/>
          </a:xfrm>
          <a:custGeom>
            <a:avLst/>
            <a:gdLst/>
            <a:ahLst/>
            <a:cxnLst/>
            <a:rect l="l" t="t" r="r" b="b"/>
            <a:pathLst>
              <a:path w="124206" h="468122">
                <a:moveTo>
                  <a:pt x="47820" y="72515"/>
                </a:moveTo>
                <a:lnTo>
                  <a:pt x="26543" y="68072"/>
                </a:lnTo>
                <a:lnTo>
                  <a:pt x="33527" y="88773"/>
                </a:lnTo>
                <a:lnTo>
                  <a:pt x="47820" y="72515"/>
                </a:lnTo>
                <a:close/>
              </a:path>
              <a:path w="124206" h="468122">
                <a:moveTo>
                  <a:pt x="26543" y="68072"/>
                </a:moveTo>
                <a:lnTo>
                  <a:pt x="27939" y="92456"/>
                </a:lnTo>
                <a:lnTo>
                  <a:pt x="72380" y="77643"/>
                </a:lnTo>
                <a:lnTo>
                  <a:pt x="1300226" y="-331597"/>
                </a:lnTo>
                <a:lnTo>
                  <a:pt x="1292225" y="-355726"/>
                </a:lnTo>
                <a:lnTo>
                  <a:pt x="64430" y="53619"/>
                </a:lnTo>
                <a:lnTo>
                  <a:pt x="19938" y="68452"/>
                </a:lnTo>
                <a:lnTo>
                  <a:pt x="0" y="88391"/>
                </a:lnTo>
                <a:lnTo>
                  <a:pt x="107695" y="110998"/>
                </a:lnTo>
                <a:lnTo>
                  <a:pt x="27939" y="92456"/>
                </a:lnTo>
                <a:lnTo>
                  <a:pt x="26543" y="68072"/>
                </a:lnTo>
                <a:lnTo>
                  <a:pt x="47820" y="72515"/>
                </a:lnTo>
                <a:lnTo>
                  <a:pt x="33527" y="88773"/>
                </a:lnTo>
                <a:lnTo>
                  <a:pt x="26543" y="68072"/>
                </a:lnTo>
                <a:close/>
              </a:path>
              <a:path w="124206" h="468122">
                <a:moveTo>
                  <a:pt x="91693" y="22606"/>
                </a:moveTo>
                <a:lnTo>
                  <a:pt x="96393" y="17272"/>
                </a:lnTo>
                <a:lnTo>
                  <a:pt x="95885" y="9271"/>
                </a:lnTo>
                <a:lnTo>
                  <a:pt x="90550" y="4699"/>
                </a:lnTo>
                <a:lnTo>
                  <a:pt x="85343" y="0"/>
                </a:lnTo>
                <a:lnTo>
                  <a:pt x="77216" y="508"/>
                </a:lnTo>
                <a:lnTo>
                  <a:pt x="72643" y="5841"/>
                </a:lnTo>
                <a:lnTo>
                  <a:pt x="0" y="88391"/>
                </a:lnTo>
                <a:lnTo>
                  <a:pt x="19938" y="68452"/>
                </a:lnTo>
                <a:lnTo>
                  <a:pt x="64430" y="53619"/>
                </a:lnTo>
                <a:lnTo>
                  <a:pt x="91693" y="22606"/>
                </a:lnTo>
                <a:close/>
              </a:path>
              <a:path w="124206" h="468122">
                <a:moveTo>
                  <a:pt x="119761" y="87502"/>
                </a:moveTo>
                <a:lnTo>
                  <a:pt x="112902" y="86106"/>
                </a:lnTo>
                <a:lnTo>
                  <a:pt x="72380" y="77643"/>
                </a:lnTo>
                <a:lnTo>
                  <a:pt x="27939" y="92456"/>
                </a:lnTo>
                <a:lnTo>
                  <a:pt x="107695" y="110998"/>
                </a:lnTo>
                <a:lnTo>
                  <a:pt x="114554" y="112395"/>
                </a:lnTo>
                <a:lnTo>
                  <a:pt x="121285" y="107950"/>
                </a:lnTo>
                <a:lnTo>
                  <a:pt x="122681" y="101091"/>
                </a:lnTo>
                <a:lnTo>
                  <a:pt x="124206" y="94234"/>
                </a:lnTo>
                <a:lnTo>
                  <a:pt x="119761" y="87502"/>
                </a:lnTo>
                <a:close/>
              </a:path>
            </a:pathLst>
          </a:custGeom>
          <a:solidFill>
            <a:srgbClr val="497DBA"/>
          </a:solidFill>
        </p:spPr>
        <p:txBody>
          <a:bodyPr wrap="square" lIns="0" tIns="0" rIns="0" bIns="0" rtlCol="0">
            <a:noAutofit/>
          </a:bodyPr>
          <a:lstStyle/>
          <a:p>
            <a:endParaRPr/>
          </a:p>
        </p:txBody>
      </p:sp>
      <p:sp>
        <p:nvSpPr>
          <p:cNvPr id="56" name="object 56"/>
          <p:cNvSpPr/>
          <p:nvPr/>
        </p:nvSpPr>
        <p:spPr>
          <a:xfrm>
            <a:off x="3419855" y="3789045"/>
            <a:ext cx="864095" cy="288036"/>
          </a:xfrm>
          <a:custGeom>
            <a:avLst/>
            <a:gdLst/>
            <a:ahLst/>
            <a:cxnLst/>
            <a:rect l="l" t="t" r="r" b="b"/>
            <a:pathLst>
              <a:path w="864095" h="288036">
                <a:moveTo>
                  <a:pt x="0" y="288035"/>
                </a:moveTo>
                <a:lnTo>
                  <a:pt x="864095" y="288035"/>
                </a:lnTo>
                <a:lnTo>
                  <a:pt x="864095"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57" name="object 57"/>
          <p:cNvSpPr/>
          <p:nvPr/>
        </p:nvSpPr>
        <p:spPr>
          <a:xfrm>
            <a:off x="2874645" y="3345434"/>
            <a:ext cx="977265" cy="456438"/>
          </a:xfrm>
          <a:custGeom>
            <a:avLst/>
            <a:gdLst/>
            <a:ahLst/>
            <a:cxnLst/>
            <a:rect l="l" t="t" r="r" b="b"/>
            <a:pathLst>
              <a:path w="977265" h="456438">
                <a:moveTo>
                  <a:pt x="853947" y="444499"/>
                </a:moveTo>
                <a:lnTo>
                  <a:pt x="854709" y="451484"/>
                </a:lnTo>
                <a:lnTo>
                  <a:pt x="861059" y="456438"/>
                </a:lnTo>
                <a:lnTo>
                  <a:pt x="868044" y="455675"/>
                </a:lnTo>
                <a:lnTo>
                  <a:pt x="977265" y="443610"/>
                </a:lnTo>
                <a:lnTo>
                  <a:pt x="949197" y="445007"/>
                </a:lnTo>
                <a:lnTo>
                  <a:pt x="943991" y="440816"/>
                </a:lnTo>
                <a:lnTo>
                  <a:pt x="952881" y="420750"/>
                </a:lnTo>
                <a:lnTo>
                  <a:pt x="959484" y="421766"/>
                </a:lnTo>
                <a:lnTo>
                  <a:pt x="977265" y="443610"/>
                </a:lnTo>
                <a:lnTo>
                  <a:pt x="913003" y="354456"/>
                </a:lnTo>
                <a:lnTo>
                  <a:pt x="908939" y="348741"/>
                </a:lnTo>
                <a:lnTo>
                  <a:pt x="900938" y="347471"/>
                </a:lnTo>
                <a:lnTo>
                  <a:pt x="895350" y="351535"/>
                </a:lnTo>
                <a:lnTo>
                  <a:pt x="889634" y="355599"/>
                </a:lnTo>
                <a:lnTo>
                  <a:pt x="888365" y="363600"/>
                </a:lnTo>
                <a:lnTo>
                  <a:pt x="892429" y="369188"/>
                </a:lnTo>
                <a:lnTo>
                  <a:pt x="916541" y="402685"/>
                </a:lnTo>
                <a:lnTo>
                  <a:pt x="931260" y="423132"/>
                </a:lnTo>
                <a:lnTo>
                  <a:pt x="906193" y="425893"/>
                </a:lnTo>
                <a:lnTo>
                  <a:pt x="865251" y="430402"/>
                </a:lnTo>
                <a:lnTo>
                  <a:pt x="858266" y="431164"/>
                </a:lnTo>
                <a:lnTo>
                  <a:pt x="853185" y="437514"/>
                </a:lnTo>
                <a:lnTo>
                  <a:pt x="853947" y="444499"/>
                </a:lnTo>
                <a:close/>
              </a:path>
              <a:path w="977265" h="456438">
                <a:moveTo>
                  <a:pt x="949197" y="445007"/>
                </a:moveTo>
                <a:lnTo>
                  <a:pt x="977265" y="443610"/>
                </a:lnTo>
                <a:lnTo>
                  <a:pt x="959484" y="421766"/>
                </a:lnTo>
                <a:lnTo>
                  <a:pt x="952881" y="420750"/>
                </a:lnTo>
                <a:lnTo>
                  <a:pt x="943991" y="440816"/>
                </a:lnTo>
                <a:lnTo>
                  <a:pt x="949197" y="445007"/>
                </a:lnTo>
                <a:close/>
              </a:path>
              <a:path w="977265" h="456438">
                <a:moveTo>
                  <a:pt x="906193" y="425893"/>
                </a:moveTo>
                <a:lnTo>
                  <a:pt x="931260" y="423132"/>
                </a:lnTo>
                <a:lnTo>
                  <a:pt x="916541" y="402685"/>
                </a:lnTo>
                <a:lnTo>
                  <a:pt x="10287" y="0"/>
                </a:lnTo>
                <a:lnTo>
                  <a:pt x="0" y="23113"/>
                </a:lnTo>
                <a:lnTo>
                  <a:pt x="906193" y="425893"/>
                </a:lnTo>
                <a:close/>
              </a:path>
            </a:pathLst>
          </a:custGeom>
          <a:solidFill>
            <a:srgbClr val="497DBA"/>
          </a:solidFill>
        </p:spPr>
        <p:txBody>
          <a:bodyPr wrap="square" lIns="0" tIns="0" rIns="0" bIns="0" rtlCol="0">
            <a:noAutofit/>
          </a:bodyPr>
          <a:lstStyle/>
          <a:p>
            <a:endParaRPr/>
          </a:p>
        </p:txBody>
      </p:sp>
      <p:sp>
        <p:nvSpPr>
          <p:cNvPr id="58" name="object 58"/>
          <p:cNvSpPr/>
          <p:nvPr/>
        </p:nvSpPr>
        <p:spPr>
          <a:xfrm>
            <a:off x="529209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9" name="object 59"/>
          <p:cNvSpPr/>
          <p:nvPr/>
        </p:nvSpPr>
        <p:spPr>
          <a:xfrm>
            <a:off x="5656961" y="1915795"/>
            <a:ext cx="117475" cy="433196"/>
          </a:xfrm>
          <a:custGeom>
            <a:avLst/>
            <a:gdLst/>
            <a:ahLst/>
            <a:cxnLst/>
            <a:rect l="l" t="t" r="r" b="b"/>
            <a:pathLst>
              <a:path w="117475" h="433196">
                <a:moveTo>
                  <a:pt x="48556" y="362321"/>
                </a:moveTo>
                <a:lnTo>
                  <a:pt x="62980" y="382906"/>
                </a:lnTo>
                <a:lnTo>
                  <a:pt x="73828" y="360158"/>
                </a:lnTo>
                <a:lnTo>
                  <a:pt x="43814" y="0"/>
                </a:lnTo>
                <a:lnTo>
                  <a:pt x="18541" y="2031"/>
                </a:lnTo>
                <a:lnTo>
                  <a:pt x="48556" y="362321"/>
                </a:lnTo>
                <a:close/>
              </a:path>
              <a:path w="117475" h="433196">
                <a:moveTo>
                  <a:pt x="114553" y="333882"/>
                </a:moveTo>
                <a:lnTo>
                  <a:pt x="77724" y="406907"/>
                </a:lnTo>
                <a:lnTo>
                  <a:pt x="75437" y="400684"/>
                </a:lnTo>
                <a:lnTo>
                  <a:pt x="53593" y="402589"/>
                </a:lnTo>
                <a:lnTo>
                  <a:pt x="52450" y="409066"/>
                </a:lnTo>
                <a:lnTo>
                  <a:pt x="7112" y="325374"/>
                </a:lnTo>
                <a:lnTo>
                  <a:pt x="1397" y="329438"/>
                </a:lnTo>
                <a:lnTo>
                  <a:pt x="0" y="337312"/>
                </a:lnTo>
                <a:lnTo>
                  <a:pt x="4063" y="343026"/>
                </a:lnTo>
                <a:lnTo>
                  <a:pt x="67183" y="433196"/>
                </a:lnTo>
                <a:lnTo>
                  <a:pt x="114553" y="333882"/>
                </a:lnTo>
                <a:close/>
              </a:path>
              <a:path w="117475" h="433196">
                <a:moveTo>
                  <a:pt x="102235" y="313943"/>
                </a:moveTo>
                <a:lnTo>
                  <a:pt x="94614" y="316610"/>
                </a:lnTo>
                <a:lnTo>
                  <a:pt x="91566" y="322960"/>
                </a:lnTo>
                <a:lnTo>
                  <a:pt x="73828" y="360158"/>
                </a:lnTo>
                <a:lnTo>
                  <a:pt x="62980" y="382906"/>
                </a:lnTo>
                <a:lnTo>
                  <a:pt x="48556" y="362321"/>
                </a:lnTo>
                <a:lnTo>
                  <a:pt x="24891" y="328549"/>
                </a:lnTo>
                <a:lnTo>
                  <a:pt x="20827" y="322706"/>
                </a:lnTo>
                <a:lnTo>
                  <a:pt x="12953" y="321309"/>
                </a:lnTo>
                <a:lnTo>
                  <a:pt x="7112" y="325374"/>
                </a:lnTo>
                <a:lnTo>
                  <a:pt x="52450" y="409066"/>
                </a:lnTo>
                <a:lnTo>
                  <a:pt x="53593" y="402589"/>
                </a:lnTo>
                <a:lnTo>
                  <a:pt x="75437" y="400684"/>
                </a:lnTo>
                <a:lnTo>
                  <a:pt x="77724" y="406907"/>
                </a:lnTo>
                <a:lnTo>
                  <a:pt x="114553" y="333882"/>
                </a:lnTo>
                <a:lnTo>
                  <a:pt x="117475" y="327532"/>
                </a:lnTo>
                <a:lnTo>
                  <a:pt x="114808" y="319913"/>
                </a:lnTo>
                <a:lnTo>
                  <a:pt x="108458" y="316991"/>
                </a:lnTo>
                <a:lnTo>
                  <a:pt x="102235" y="313943"/>
                </a:lnTo>
                <a:close/>
              </a:path>
            </a:pathLst>
          </a:custGeom>
          <a:solidFill>
            <a:srgbClr val="497DBA"/>
          </a:solidFill>
        </p:spPr>
        <p:txBody>
          <a:bodyPr wrap="square" lIns="0" tIns="0" rIns="0" bIns="0" rtlCol="0">
            <a:noAutofit/>
          </a:bodyPr>
          <a:lstStyle/>
          <a:p>
            <a:endParaRPr/>
          </a:p>
        </p:txBody>
      </p:sp>
      <p:sp>
        <p:nvSpPr>
          <p:cNvPr id="60" name="object 60"/>
          <p:cNvSpPr/>
          <p:nvPr/>
        </p:nvSpPr>
        <p:spPr>
          <a:xfrm>
            <a:off x="3779901" y="3068954"/>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1" name="object 61"/>
          <p:cNvSpPr/>
          <p:nvPr/>
        </p:nvSpPr>
        <p:spPr>
          <a:xfrm>
            <a:off x="4144772" y="2635885"/>
            <a:ext cx="117601" cy="433069"/>
          </a:xfrm>
          <a:custGeom>
            <a:avLst/>
            <a:gdLst/>
            <a:ahLst/>
            <a:cxnLst/>
            <a:rect l="l" t="t" r="r" b="b"/>
            <a:pathLst>
              <a:path w="117601" h="433069">
                <a:moveTo>
                  <a:pt x="48550" y="362245"/>
                </a:moveTo>
                <a:lnTo>
                  <a:pt x="62989" y="382887"/>
                </a:lnTo>
                <a:lnTo>
                  <a:pt x="73828" y="360159"/>
                </a:lnTo>
                <a:lnTo>
                  <a:pt x="43814" y="0"/>
                </a:lnTo>
                <a:lnTo>
                  <a:pt x="18541" y="2031"/>
                </a:lnTo>
                <a:lnTo>
                  <a:pt x="48550" y="362245"/>
                </a:lnTo>
                <a:close/>
              </a:path>
              <a:path w="117601" h="433069">
                <a:moveTo>
                  <a:pt x="114553" y="333882"/>
                </a:moveTo>
                <a:lnTo>
                  <a:pt x="77724" y="406907"/>
                </a:lnTo>
                <a:lnTo>
                  <a:pt x="75437" y="400685"/>
                </a:lnTo>
                <a:lnTo>
                  <a:pt x="53593" y="402589"/>
                </a:lnTo>
                <a:lnTo>
                  <a:pt x="52450" y="409066"/>
                </a:lnTo>
                <a:lnTo>
                  <a:pt x="7238" y="325374"/>
                </a:lnTo>
                <a:lnTo>
                  <a:pt x="1397" y="329438"/>
                </a:lnTo>
                <a:lnTo>
                  <a:pt x="0" y="337312"/>
                </a:lnTo>
                <a:lnTo>
                  <a:pt x="4063" y="343026"/>
                </a:lnTo>
                <a:lnTo>
                  <a:pt x="67182" y="433069"/>
                </a:lnTo>
                <a:lnTo>
                  <a:pt x="114553" y="333882"/>
                </a:lnTo>
                <a:close/>
              </a:path>
              <a:path w="117601" h="433069">
                <a:moveTo>
                  <a:pt x="102235" y="313943"/>
                </a:moveTo>
                <a:lnTo>
                  <a:pt x="94614" y="316611"/>
                </a:lnTo>
                <a:lnTo>
                  <a:pt x="91566" y="322961"/>
                </a:lnTo>
                <a:lnTo>
                  <a:pt x="73828" y="360159"/>
                </a:lnTo>
                <a:lnTo>
                  <a:pt x="62989" y="382887"/>
                </a:lnTo>
                <a:lnTo>
                  <a:pt x="48550" y="362245"/>
                </a:lnTo>
                <a:lnTo>
                  <a:pt x="24891" y="328422"/>
                </a:lnTo>
                <a:lnTo>
                  <a:pt x="20827" y="322706"/>
                </a:lnTo>
                <a:lnTo>
                  <a:pt x="12953" y="321310"/>
                </a:lnTo>
                <a:lnTo>
                  <a:pt x="7238" y="325374"/>
                </a:lnTo>
                <a:lnTo>
                  <a:pt x="52450" y="409066"/>
                </a:lnTo>
                <a:lnTo>
                  <a:pt x="53593" y="402589"/>
                </a:lnTo>
                <a:lnTo>
                  <a:pt x="75437" y="400685"/>
                </a:lnTo>
                <a:lnTo>
                  <a:pt x="77724" y="406907"/>
                </a:lnTo>
                <a:lnTo>
                  <a:pt x="114553" y="333882"/>
                </a:lnTo>
                <a:lnTo>
                  <a:pt x="117601" y="327532"/>
                </a:lnTo>
                <a:lnTo>
                  <a:pt x="114807" y="319913"/>
                </a:lnTo>
                <a:lnTo>
                  <a:pt x="108585" y="316864"/>
                </a:lnTo>
                <a:lnTo>
                  <a:pt x="102235" y="313943"/>
                </a:lnTo>
                <a:close/>
              </a:path>
            </a:pathLst>
          </a:custGeom>
          <a:solidFill>
            <a:srgbClr val="497DBA"/>
          </a:solidFill>
        </p:spPr>
        <p:txBody>
          <a:bodyPr wrap="square" lIns="0" tIns="0" rIns="0" bIns="0" rtlCol="0">
            <a:noAutofit/>
          </a:bodyPr>
          <a:lstStyle/>
          <a:p>
            <a:endParaRPr/>
          </a:p>
        </p:txBody>
      </p:sp>
      <p:sp>
        <p:nvSpPr>
          <p:cNvPr id="62" name="object 62"/>
          <p:cNvSpPr/>
          <p:nvPr/>
        </p:nvSpPr>
        <p:spPr>
          <a:xfrm>
            <a:off x="2483739" y="3789045"/>
            <a:ext cx="864095" cy="288036"/>
          </a:xfrm>
          <a:custGeom>
            <a:avLst/>
            <a:gdLst/>
            <a:ahLst/>
            <a:cxnLst/>
            <a:rect l="l" t="t" r="r" b="b"/>
            <a:pathLst>
              <a:path w="864095" h="288036">
                <a:moveTo>
                  <a:pt x="0" y="288035"/>
                </a:moveTo>
                <a:lnTo>
                  <a:pt x="864095" y="288035"/>
                </a:lnTo>
                <a:lnTo>
                  <a:pt x="864095"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63" name="object 63"/>
          <p:cNvSpPr/>
          <p:nvPr/>
        </p:nvSpPr>
        <p:spPr>
          <a:xfrm>
            <a:off x="2848737" y="3355975"/>
            <a:ext cx="117475" cy="433069"/>
          </a:xfrm>
          <a:custGeom>
            <a:avLst/>
            <a:gdLst/>
            <a:ahLst/>
            <a:cxnLst/>
            <a:rect l="l" t="t" r="r" b="b"/>
            <a:pathLst>
              <a:path w="117475" h="433070">
                <a:moveTo>
                  <a:pt x="48415" y="362148"/>
                </a:moveTo>
                <a:lnTo>
                  <a:pt x="62901" y="382806"/>
                </a:lnTo>
                <a:lnTo>
                  <a:pt x="73701" y="360159"/>
                </a:lnTo>
                <a:lnTo>
                  <a:pt x="43687" y="0"/>
                </a:lnTo>
                <a:lnTo>
                  <a:pt x="18414" y="2032"/>
                </a:lnTo>
                <a:lnTo>
                  <a:pt x="48415" y="362148"/>
                </a:lnTo>
                <a:close/>
              </a:path>
              <a:path w="117475" h="433070">
                <a:moveTo>
                  <a:pt x="114426" y="333882"/>
                </a:moveTo>
                <a:lnTo>
                  <a:pt x="77596" y="406907"/>
                </a:lnTo>
                <a:lnTo>
                  <a:pt x="75437" y="400685"/>
                </a:lnTo>
                <a:lnTo>
                  <a:pt x="53467" y="402589"/>
                </a:lnTo>
                <a:lnTo>
                  <a:pt x="52324" y="409067"/>
                </a:lnTo>
                <a:lnTo>
                  <a:pt x="7112" y="325374"/>
                </a:lnTo>
                <a:lnTo>
                  <a:pt x="1269" y="329438"/>
                </a:lnTo>
                <a:lnTo>
                  <a:pt x="0" y="337312"/>
                </a:lnTo>
                <a:lnTo>
                  <a:pt x="3937" y="343026"/>
                </a:lnTo>
                <a:lnTo>
                  <a:pt x="67056" y="433069"/>
                </a:lnTo>
                <a:lnTo>
                  <a:pt x="114426" y="333882"/>
                </a:lnTo>
                <a:close/>
              </a:path>
              <a:path w="117475" h="433070">
                <a:moveTo>
                  <a:pt x="102107" y="313944"/>
                </a:moveTo>
                <a:lnTo>
                  <a:pt x="94487" y="316611"/>
                </a:lnTo>
                <a:lnTo>
                  <a:pt x="91439" y="322961"/>
                </a:lnTo>
                <a:lnTo>
                  <a:pt x="73701" y="360159"/>
                </a:lnTo>
                <a:lnTo>
                  <a:pt x="62901" y="382806"/>
                </a:lnTo>
                <a:lnTo>
                  <a:pt x="48415" y="362148"/>
                </a:lnTo>
                <a:lnTo>
                  <a:pt x="24764" y="328422"/>
                </a:lnTo>
                <a:lnTo>
                  <a:pt x="20700" y="322706"/>
                </a:lnTo>
                <a:lnTo>
                  <a:pt x="12826" y="321310"/>
                </a:lnTo>
                <a:lnTo>
                  <a:pt x="7112" y="325374"/>
                </a:lnTo>
                <a:lnTo>
                  <a:pt x="52324" y="409067"/>
                </a:lnTo>
                <a:lnTo>
                  <a:pt x="53467" y="402589"/>
                </a:lnTo>
                <a:lnTo>
                  <a:pt x="75437" y="400685"/>
                </a:lnTo>
                <a:lnTo>
                  <a:pt x="77596" y="406907"/>
                </a:lnTo>
                <a:lnTo>
                  <a:pt x="114426" y="333882"/>
                </a:lnTo>
                <a:lnTo>
                  <a:pt x="117475" y="327532"/>
                </a:lnTo>
                <a:lnTo>
                  <a:pt x="114807" y="319913"/>
                </a:lnTo>
                <a:lnTo>
                  <a:pt x="108457" y="316864"/>
                </a:lnTo>
                <a:lnTo>
                  <a:pt x="102107" y="313944"/>
                </a:lnTo>
                <a:close/>
              </a:path>
            </a:pathLst>
          </a:custGeom>
          <a:solidFill>
            <a:srgbClr val="497DBA"/>
          </a:solidFill>
        </p:spPr>
        <p:txBody>
          <a:bodyPr wrap="square" lIns="0" tIns="0" rIns="0" bIns="0" rtlCol="0">
            <a:noAutofit/>
          </a:bodyPr>
          <a:lstStyle/>
          <a:p>
            <a:endParaRPr/>
          </a:p>
        </p:txBody>
      </p:sp>
      <p:sp>
        <p:nvSpPr>
          <p:cNvPr id="64" name="object 64"/>
          <p:cNvSpPr/>
          <p:nvPr/>
        </p:nvSpPr>
        <p:spPr>
          <a:xfrm>
            <a:off x="4355973" y="451840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5" name="object 65"/>
          <p:cNvSpPr/>
          <p:nvPr/>
        </p:nvSpPr>
        <p:spPr>
          <a:xfrm>
            <a:off x="3846449" y="4065524"/>
            <a:ext cx="941577" cy="463169"/>
          </a:xfrm>
          <a:custGeom>
            <a:avLst/>
            <a:gdLst/>
            <a:ahLst/>
            <a:cxnLst/>
            <a:rect l="l" t="t" r="r" b="b"/>
            <a:pathLst>
              <a:path w="941577" h="463169">
                <a:moveTo>
                  <a:pt x="818261" y="450976"/>
                </a:moveTo>
                <a:lnTo>
                  <a:pt x="818896" y="457962"/>
                </a:lnTo>
                <a:lnTo>
                  <a:pt x="825118" y="463169"/>
                </a:lnTo>
                <a:lnTo>
                  <a:pt x="832103" y="462533"/>
                </a:lnTo>
                <a:lnTo>
                  <a:pt x="941577" y="452881"/>
                </a:lnTo>
                <a:lnTo>
                  <a:pt x="913384" y="453644"/>
                </a:lnTo>
                <a:lnTo>
                  <a:pt x="908303" y="449325"/>
                </a:lnTo>
                <a:lnTo>
                  <a:pt x="917701" y="429513"/>
                </a:lnTo>
                <a:lnTo>
                  <a:pt x="924305" y="430656"/>
                </a:lnTo>
                <a:lnTo>
                  <a:pt x="941577" y="452881"/>
                </a:lnTo>
                <a:lnTo>
                  <a:pt x="879348" y="362331"/>
                </a:lnTo>
                <a:lnTo>
                  <a:pt x="875411" y="356488"/>
                </a:lnTo>
                <a:lnTo>
                  <a:pt x="867410" y="354964"/>
                </a:lnTo>
                <a:lnTo>
                  <a:pt x="861695" y="359028"/>
                </a:lnTo>
                <a:lnTo>
                  <a:pt x="855852" y="362965"/>
                </a:lnTo>
                <a:lnTo>
                  <a:pt x="854455" y="370839"/>
                </a:lnTo>
                <a:lnTo>
                  <a:pt x="858392" y="376681"/>
                </a:lnTo>
                <a:lnTo>
                  <a:pt x="881663" y="410551"/>
                </a:lnTo>
                <a:lnTo>
                  <a:pt x="896005" y="431426"/>
                </a:lnTo>
                <a:lnTo>
                  <a:pt x="870947" y="433635"/>
                </a:lnTo>
                <a:lnTo>
                  <a:pt x="829817" y="437261"/>
                </a:lnTo>
                <a:lnTo>
                  <a:pt x="822833" y="437895"/>
                </a:lnTo>
                <a:lnTo>
                  <a:pt x="817626" y="443992"/>
                </a:lnTo>
                <a:lnTo>
                  <a:pt x="818261" y="450976"/>
                </a:lnTo>
                <a:close/>
              </a:path>
              <a:path w="941577" h="463169">
                <a:moveTo>
                  <a:pt x="913384" y="453644"/>
                </a:moveTo>
                <a:lnTo>
                  <a:pt x="941577" y="452881"/>
                </a:lnTo>
                <a:lnTo>
                  <a:pt x="924305" y="430656"/>
                </a:lnTo>
                <a:lnTo>
                  <a:pt x="917701" y="429513"/>
                </a:lnTo>
                <a:lnTo>
                  <a:pt x="908303" y="449325"/>
                </a:lnTo>
                <a:lnTo>
                  <a:pt x="913384" y="453644"/>
                </a:lnTo>
                <a:close/>
              </a:path>
              <a:path w="941577" h="463169">
                <a:moveTo>
                  <a:pt x="870947" y="433635"/>
                </a:moveTo>
                <a:lnTo>
                  <a:pt x="896005" y="431426"/>
                </a:lnTo>
                <a:lnTo>
                  <a:pt x="881663" y="410551"/>
                </a:lnTo>
                <a:lnTo>
                  <a:pt x="10922" y="0"/>
                </a:lnTo>
                <a:lnTo>
                  <a:pt x="0" y="22987"/>
                </a:lnTo>
                <a:lnTo>
                  <a:pt x="870947" y="433635"/>
                </a:lnTo>
                <a:close/>
              </a:path>
            </a:pathLst>
          </a:custGeom>
          <a:solidFill>
            <a:srgbClr val="497DBA"/>
          </a:solidFill>
        </p:spPr>
        <p:txBody>
          <a:bodyPr wrap="square" lIns="0" tIns="0" rIns="0" bIns="0" rtlCol="0">
            <a:noAutofit/>
          </a:bodyPr>
          <a:lstStyle/>
          <a:p>
            <a:endParaRPr/>
          </a:p>
        </p:txBody>
      </p:sp>
      <p:sp>
        <p:nvSpPr>
          <p:cNvPr id="66" name="object 66"/>
          <p:cNvSpPr/>
          <p:nvPr/>
        </p:nvSpPr>
        <p:spPr>
          <a:xfrm>
            <a:off x="3419855" y="451840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7" name="object 67"/>
          <p:cNvSpPr/>
          <p:nvPr/>
        </p:nvSpPr>
        <p:spPr>
          <a:xfrm>
            <a:off x="3792982" y="4077080"/>
            <a:ext cx="117855" cy="441325"/>
          </a:xfrm>
          <a:custGeom>
            <a:avLst/>
            <a:gdLst/>
            <a:ahLst/>
            <a:cxnLst/>
            <a:rect l="l" t="t" r="r" b="b"/>
            <a:pathLst>
              <a:path w="117855" h="441325">
                <a:moveTo>
                  <a:pt x="46227" y="416179"/>
                </a:moveTo>
                <a:lnTo>
                  <a:pt x="46228" y="369334"/>
                </a:lnTo>
                <a:lnTo>
                  <a:pt x="25400" y="333629"/>
                </a:lnTo>
                <a:lnTo>
                  <a:pt x="21970" y="327533"/>
                </a:lnTo>
                <a:lnTo>
                  <a:pt x="14096" y="325501"/>
                </a:lnTo>
                <a:lnTo>
                  <a:pt x="8127" y="329057"/>
                </a:lnTo>
                <a:lnTo>
                  <a:pt x="2031" y="332486"/>
                </a:lnTo>
                <a:lnTo>
                  <a:pt x="0" y="340360"/>
                </a:lnTo>
                <a:lnTo>
                  <a:pt x="3555" y="346329"/>
                </a:lnTo>
                <a:lnTo>
                  <a:pt x="58927" y="441325"/>
                </a:lnTo>
                <a:lnTo>
                  <a:pt x="114300" y="346329"/>
                </a:lnTo>
                <a:lnTo>
                  <a:pt x="71627" y="416179"/>
                </a:lnTo>
                <a:lnTo>
                  <a:pt x="48005" y="409829"/>
                </a:lnTo>
                <a:lnTo>
                  <a:pt x="46228" y="369334"/>
                </a:lnTo>
                <a:lnTo>
                  <a:pt x="46227" y="416179"/>
                </a:lnTo>
                <a:close/>
              </a:path>
              <a:path w="117855" h="441325">
                <a:moveTo>
                  <a:pt x="96012" y="327533"/>
                </a:moveTo>
                <a:lnTo>
                  <a:pt x="92455" y="333629"/>
                </a:lnTo>
                <a:lnTo>
                  <a:pt x="71628" y="369334"/>
                </a:lnTo>
                <a:lnTo>
                  <a:pt x="69850" y="409829"/>
                </a:lnTo>
                <a:lnTo>
                  <a:pt x="58928" y="391105"/>
                </a:lnTo>
                <a:lnTo>
                  <a:pt x="46227" y="0"/>
                </a:lnTo>
                <a:lnTo>
                  <a:pt x="46228" y="369334"/>
                </a:lnTo>
                <a:lnTo>
                  <a:pt x="48005" y="409829"/>
                </a:lnTo>
                <a:lnTo>
                  <a:pt x="71627" y="416179"/>
                </a:lnTo>
                <a:lnTo>
                  <a:pt x="114300" y="346329"/>
                </a:lnTo>
                <a:lnTo>
                  <a:pt x="117855" y="340360"/>
                </a:lnTo>
                <a:lnTo>
                  <a:pt x="115823" y="332486"/>
                </a:lnTo>
                <a:lnTo>
                  <a:pt x="109727" y="329057"/>
                </a:lnTo>
                <a:lnTo>
                  <a:pt x="103758" y="325501"/>
                </a:lnTo>
                <a:lnTo>
                  <a:pt x="96012" y="327533"/>
                </a:lnTo>
                <a:close/>
              </a:path>
              <a:path w="117855" h="441325">
                <a:moveTo>
                  <a:pt x="58928" y="391105"/>
                </a:moveTo>
                <a:lnTo>
                  <a:pt x="69850" y="409829"/>
                </a:lnTo>
                <a:lnTo>
                  <a:pt x="71628" y="369334"/>
                </a:lnTo>
                <a:lnTo>
                  <a:pt x="71627" y="0"/>
                </a:lnTo>
                <a:lnTo>
                  <a:pt x="46227" y="0"/>
                </a:lnTo>
                <a:lnTo>
                  <a:pt x="58928" y="391105"/>
                </a:lnTo>
                <a:close/>
              </a:path>
            </a:pathLst>
          </a:custGeom>
          <a:solidFill>
            <a:srgbClr val="497DBA"/>
          </a:solidFill>
        </p:spPr>
        <p:txBody>
          <a:bodyPr wrap="square" lIns="0" tIns="0" rIns="0" bIns="0" rtlCol="0">
            <a:noAutofit/>
          </a:bodyPr>
          <a:lstStyle/>
          <a:p>
            <a:endParaRPr/>
          </a:p>
        </p:txBody>
      </p:sp>
      <p:sp>
        <p:nvSpPr>
          <p:cNvPr id="68" name="object 68"/>
          <p:cNvSpPr/>
          <p:nvPr/>
        </p:nvSpPr>
        <p:spPr>
          <a:xfrm>
            <a:off x="4427982" y="3798316"/>
            <a:ext cx="936104" cy="288036"/>
          </a:xfrm>
          <a:custGeom>
            <a:avLst/>
            <a:gdLst/>
            <a:ahLst/>
            <a:cxnLst/>
            <a:rect l="l" t="t" r="r" b="b"/>
            <a:pathLst>
              <a:path w="936104" h="288036">
                <a:moveTo>
                  <a:pt x="0" y="288036"/>
                </a:moveTo>
                <a:lnTo>
                  <a:pt x="936104" y="288036"/>
                </a:lnTo>
                <a:lnTo>
                  <a:pt x="936104"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9" name="object 69"/>
          <p:cNvSpPr/>
          <p:nvPr/>
        </p:nvSpPr>
        <p:spPr>
          <a:xfrm>
            <a:off x="6444234" y="379831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099">
            <a:solidFill>
              <a:srgbClr val="385D89"/>
            </a:solidFill>
          </a:ln>
        </p:spPr>
        <p:txBody>
          <a:bodyPr wrap="square" lIns="0" tIns="0" rIns="0" bIns="0" rtlCol="0">
            <a:noAutofit/>
          </a:bodyPr>
          <a:lstStyle/>
          <a:p>
            <a:endParaRPr/>
          </a:p>
        </p:txBody>
      </p:sp>
      <p:sp>
        <p:nvSpPr>
          <p:cNvPr id="70" name="object 70"/>
          <p:cNvSpPr/>
          <p:nvPr/>
        </p:nvSpPr>
        <p:spPr>
          <a:xfrm>
            <a:off x="4895977" y="3345307"/>
            <a:ext cx="124206" cy="467994"/>
          </a:xfrm>
          <a:custGeom>
            <a:avLst/>
            <a:gdLst/>
            <a:ahLst/>
            <a:cxnLst/>
            <a:rect l="l" t="t" r="r" b="b"/>
            <a:pathLst>
              <a:path w="124206" h="467994">
                <a:moveTo>
                  <a:pt x="123317" y="456183"/>
                </a:moveTo>
                <a:lnTo>
                  <a:pt x="124206" y="449198"/>
                </a:lnTo>
                <a:lnTo>
                  <a:pt x="119252" y="442848"/>
                </a:lnTo>
                <a:lnTo>
                  <a:pt x="112395" y="441959"/>
                </a:lnTo>
                <a:lnTo>
                  <a:pt x="71376" y="436661"/>
                </a:lnTo>
                <a:lnTo>
                  <a:pt x="28194" y="454913"/>
                </a:lnTo>
                <a:lnTo>
                  <a:pt x="109093" y="467105"/>
                </a:lnTo>
                <a:lnTo>
                  <a:pt x="116077" y="467994"/>
                </a:lnTo>
                <a:lnTo>
                  <a:pt x="122427" y="463041"/>
                </a:lnTo>
                <a:lnTo>
                  <a:pt x="123317" y="456183"/>
                </a:lnTo>
                <a:close/>
              </a:path>
              <a:path w="124206" h="467994">
                <a:moveTo>
                  <a:pt x="46428" y="433438"/>
                </a:moveTo>
                <a:lnTo>
                  <a:pt x="24892" y="430656"/>
                </a:lnTo>
                <a:lnTo>
                  <a:pt x="33400" y="450849"/>
                </a:lnTo>
                <a:lnTo>
                  <a:pt x="46428" y="433438"/>
                </a:lnTo>
                <a:close/>
              </a:path>
              <a:path w="124206" h="467994">
                <a:moveTo>
                  <a:pt x="24892" y="430656"/>
                </a:moveTo>
                <a:lnTo>
                  <a:pt x="28194" y="454913"/>
                </a:lnTo>
                <a:lnTo>
                  <a:pt x="71376" y="436661"/>
                </a:lnTo>
                <a:lnTo>
                  <a:pt x="1049147" y="23367"/>
                </a:lnTo>
                <a:lnTo>
                  <a:pt x="1039240" y="0"/>
                </a:lnTo>
                <a:lnTo>
                  <a:pt x="61515" y="413274"/>
                </a:lnTo>
                <a:lnTo>
                  <a:pt x="18287" y="431545"/>
                </a:lnTo>
                <a:lnTo>
                  <a:pt x="0" y="453008"/>
                </a:lnTo>
                <a:lnTo>
                  <a:pt x="109093" y="467105"/>
                </a:lnTo>
                <a:lnTo>
                  <a:pt x="28194" y="454913"/>
                </a:lnTo>
                <a:lnTo>
                  <a:pt x="24892" y="430656"/>
                </a:lnTo>
                <a:lnTo>
                  <a:pt x="46428" y="433438"/>
                </a:lnTo>
                <a:lnTo>
                  <a:pt x="33400" y="450849"/>
                </a:lnTo>
                <a:lnTo>
                  <a:pt x="24892" y="430656"/>
                </a:lnTo>
                <a:close/>
              </a:path>
              <a:path w="124206" h="467994">
                <a:moveTo>
                  <a:pt x="86233" y="380237"/>
                </a:moveTo>
                <a:lnTo>
                  <a:pt x="90424" y="374649"/>
                </a:lnTo>
                <a:lnTo>
                  <a:pt x="89281" y="366648"/>
                </a:lnTo>
                <a:lnTo>
                  <a:pt x="83693" y="362457"/>
                </a:lnTo>
                <a:lnTo>
                  <a:pt x="78105" y="358266"/>
                </a:lnTo>
                <a:lnTo>
                  <a:pt x="70103" y="359409"/>
                </a:lnTo>
                <a:lnTo>
                  <a:pt x="65912" y="364997"/>
                </a:lnTo>
                <a:lnTo>
                  <a:pt x="0" y="453008"/>
                </a:lnTo>
                <a:lnTo>
                  <a:pt x="18287" y="431545"/>
                </a:lnTo>
                <a:lnTo>
                  <a:pt x="61515" y="413274"/>
                </a:lnTo>
                <a:lnTo>
                  <a:pt x="86233" y="380237"/>
                </a:lnTo>
                <a:close/>
              </a:path>
            </a:pathLst>
          </a:custGeom>
          <a:solidFill>
            <a:srgbClr val="497DBA"/>
          </a:solidFill>
        </p:spPr>
        <p:txBody>
          <a:bodyPr wrap="square" lIns="0" tIns="0" rIns="0" bIns="0" rtlCol="0">
            <a:noAutofit/>
          </a:bodyPr>
          <a:lstStyle/>
          <a:p>
            <a:endParaRPr/>
          </a:p>
        </p:txBody>
      </p:sp>
      <p:sp>
        <p:nvSpPr>
          <p:cNvPr id="71" name="object 71"/>
          <p:cNvSpPr/>
          <p:nvPr/>
        </p:nvSpPr>
        <p:spPr>
          <a:xfrm>
            <a:off x="5934710" y="3345561"/>
            <a:ext cx="941578" cy="463041"/>
          </a:xfrm>
          <a:custGeom>
            <a:avLst/>
            <a:gdLst/>
            <a:ahLst/>
            <a:cxnLst/>
            <a:rect l="l" t="t" r="r" b="b"/>
            <a:pathLst>
              <a:path w="941577" h="463041">
                <a:moveTo>
                  <a:pt x="818261" y="450850"/>
                </a:moveTo>
                <a:lnTo>
                  <a:pt x="818895" y="457834"/>
                </a:lnTo>
                <a:lnTo>
                  <a:pt x="824991" y="463041"/>
                </a:lnTo>
                <a:lnTo>
                  <a:pt x="831976" y="462406"/>
                </a:lnTo>
                <a:lnTo>
                  <a:pt x="941578" y="452755"/>
                </a:lnTo>
                <a:lnTo>
                  <a:pt x="913384" y="453516"/>
                </a:lnTo>
                <a:lnTo>
                  <a:pt x="908304" y="449199"/>
                </a:lnTo>
                <a:lnTo>
                  <a:pt x="917701" y="429387"/>
                </a:lnTo>
                <a:lnTo>
                  <a:pt x="924179" y="430530"/>
                </a:lnTo>
                <a:lnTo>
                  <a:pt x="941578" y="452755"/>
                </a:lnTo>
                <a:lnTo>
                  <a:pt x="879347" y="362203"/>
                </a:lnTo>
                <a:lnTo>
                  <a:pt x="875284" y="356362"/>
                </a:lnTo>
                <a:lnTo>
                  <a:pt x="867410" y="354964"/>
                </a:lnTo>
                <a:lnTo>
                  <a:pt x="861694" y="358901"/>
                </a:lnTo>
                <a:lnTo>
                  <a:pt x="855853" y="362838"/>
                </a:lnTo>
                <a:lnTo>
                  <a:pt x="854329" y="370713"/>
                </a:lnTo>
                <a:lnTo>
                  <a:pt x="858392" y="376555"/>
                </a:lnTo>
                <a:lnTo>
                  <a:pt x="881729" y="410521"/>
                </a:lnTo>
                <a:lnTo>
                  <a:pt x="896005" y="431299"/>
                </a:lnTo>
                <a:lnTo>
                  <a:pt x="870947" y="433508"/>
                </a:lnTo>
                <a:lnTo>
                  <a:pt x="829817" y="437133"/>
                </a:lnTo>
                <a:lnTo>
                  <a:pt x="822833" y="437769"/>
                </a:lnTo>
                <a:lnTo>
                  <a:pt x="817625" y="443864"/>
                </a:lnTo>
                <a:lnTo>
                  <a:pt x="818261" y="450850"/>
                </a:lnTo>
                <a:close/>
              </a:path>
              <a:path w="941577" h="463041">
                <a:moveTo>
                  <a:pt x="913384" y="453516"/>
                </a:moveTo>
                <a:lnTo>
                  <a:pt x="941578" y="452755"/>
                </a:lnTo>
                <a:lnTo>
                  <a:pt x="924179" y="430530"/>
                </a:lnTo>
                <a:lnTo>
                  <a:pt x="917701" y="429387"/>
                </a:lnTo>
                <a:lnTo>
                  <a:pt x="908304" y="449199"/>
                </a:lnTo>
                <a:lnTo>
                  <a:pt x="913384" y="453516"/>
                </a:lnTo>
                <a:close/>
              </a:path>
              <a:path w="941577" h="463041">
                <a:moveTo>
                  <a:pt x="870947" y="433508"/>
                </a:moveTo>
                <a:lnTo>
                  <a:pt x="896005" y="431299"/>
                </a:lnTo>
                <a:lnTo>
                  <a:pt x="881729" y="410521"/>
                </a:lnTo>
                <a:lnTo>
                  <a:pt x="10794" y="0"/>
                </a:lnTo>
                <a:lnTo>
                  <a:pt x="0" y="22860"/>
                </a:lnTo>
                <a:lnTo>
                  <a:pt x="870947" y="433508"/>
                </a:lnTo>
                <a:close/>
              </a:path>
            </a:pathLst>
          </a:custGeom>
          <a:solidFill>
            <a:srgbClr val="497DBA"/>
          </a:solidFill>
        </p:spPr>
        <p:txBody>
          <a:bodyPr wrap="square" lIns="0" tIns="0" rIns="0" bIns="0" rtlCol="0">
            <a:noAutofit/>
          </a:bodyPr>
          <a:lstStyle/>
          <a:p>
            <a:endParaRPr/>
          </a:p>
        </p:txBody>
      </p:sp>
      <p:sp>
        <p:nvSpPr>
          <p:cNvPr id="72" name="object 72"/>
          <p:cNvSpPr/>
          <p:nvPr/>
        </p:nvSpPr>
        <p:spPr>
          <a:xfrm>
            <a:off x="5508117" y="379831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73" name="object 73"/>
          <p:cNvSpPr/>
          <p:nvPr/>
        </p:nvSpPr>
        <p:spPr>
          <a:xfrm>
            <a:off x="5881243" y="3356991"/>
            <a:ext cx="117856" cy="441452"/>
          </a:xfrm>
          <a:custGeom>
            <a:avLst/>
            <a:gdLst/>
            <a:ahLst/>
            <a:cxnLst/>
            <a:rect l="l" t="t" r="r" b="b"/>
            <a:pathLst>
              <a:path w="117856" h="441452">
                <a:moveTo>
                  <a:pt x="46228" y="416179"/>
                </a:moveTo>
                <a:lnTo>
                  <a:pt x="46228" y="369334"/>
                </a:lnTo>
                <a:lnTo>
                  <a:pt x="25400" y="333629"/>
                </a:lnTo>
                <a:lnTo>
                  <a:pt x="21844" y="327533"/>
                </a:lnTo>
                <a:lnTo>
                  <a:pt x="14097" y="325501"/>
                </a:lnTo>
                <a:lnTo>
                  <a:pt x="8001" y="329057"/>
                </a:lnTo>
                <a:lnTo>
                  <a:pt x="2032" y="332613"/>
                </a:lnTo>
                <a:lnTo>
                  <a:pt x="0" y="340360"/>
                </a:lnTo>
                <a:lnTo>
                  <a:pt x="3429" y="346456"/>
                </a:lnTo>
                <a:lnTo>
                  <a:pt x="58928" y="441452"/>
                </a:lnTo>
                <a:lnTo>
                  <a:pt x="114300" y="346456"/>
                </a:lnTo>
                <a:lnTo>
                  <a:pt x="71628" y="416179"/>
                </a:lnTo>
                <a:lnTo>
                  <a:pt x="47879" y="409829"/>
                </a:lnTo>
                <a:lnTo>
                  <a:pt x="46228" y="369334"/>
                </a:lnTo>
                <a:lnTo>
                  <a:pt x="46228" y="416179"/>
                </a:lnTo>
                <a:close/>
              </a:path>
              <a:path w="117856" h="441452">
                <a:moveTo>
                  <a:pt x="95885" y="327533"/>
                </a:moveTo>
                <a:lnTo>
                  <a:pt x="92329" y="333629"/>
                </a:lnTo>
                <a:lnTo>
                  <a:pt x="71628" y="369116"/>
                </a:lnTo>
                <a:lnTo>
                  <a:pt x="69850" y="409829"/>
                </a:lnTo>
                <a:lnTo>
                  <a:pt x="58864" y="390996"/>
                </a:lnTo>
                <a:lnTo>
                  <a:pt x="46228" y="0"/>
                </a:lnTo>
                <a:lnTo>
                  <a:pt x="46228" y="369334"/>
                </a:lnTo>
                <a:lnTo>
                  <a:pt x="47879" y="409829"/>
                </a:lnTo>
                <a:lnTo>
                  <a:pt x="71628" y="416179"/>
                </a:lnTo>
                <a:lnTo>
                  <a:pt x="114300" y="346456"/>
                </a:lnTo>
                <a:lnTo>
                  <a:pt x="117856" y="340360"/>
                </a:lnTo>
                <a:lnTo>
                  <a:pt x="115824" y="332613"/>
                </a:lnTo>
                <a:lnTo>
                  <a:pt x="109728" y="329057"/>
                </a:lnTo>
                <a:lnTo>
                  <a:pt x="103759" y="325501"/>
                </a:lnTo>
                <a:lnTo>
                  <a:pt x="95885" y="327533"/>
                </a:lnTo>
                <a:close/>
              </a:path>
              <a:path w="117856" h="441452">
                <a:moveTo>
                  <a:pt x="58864" y="390996"/>
                </a:moveTo>
                <a:lnTo>
                  <a:pt x="69850" y="409829"/>
                </a:lnTo>
                <a:lnTo>
                  <a:pt x="71628" y="369116"/>
                </a:lnTo>
                <a:lnTo>
                  <a:pt x="71628" y="0"/>
                </a:lnTo>
                <a:lnTo>
                  <a:pt x="46228" y="0"/>
                </a:lnTo>
                <a:lnTo>
                  <a:pt x="58864" y="390996"/>
                </a:lnTo>
                <a:close/>
              </a:path>
            </a:pathLst>
          </a:custGeom>
          <a:solidFill>
            <a:srgbClr val="497DBA"/>
          </a:solidFill>
        </p:spPr>
        <p:txBody>
          <a:bodyPr wrap="square" lIns="0" tIns="0" rIns="0" bIns="0" rtlCol="0">
            <a:noAutofit/>
          </a:bodyPr>
          <a:lstStyle/>
          <a:p>
            <a:endParaRPr/>
          </a:p>
        </p:txBody>
      </p:sp>
      <p:sp>
        <p:nvSpPr>
          <p:cNvPr id="45" name="object 45"/>
          <p:cNvSpPr/>
          <p:nvPr/>
        </p:nvSpPr>
        <p:spPr>
          <a:xfrm>
            <a:off x="1403604" y="3789045"/>
            <a:ext cx="936104" cy="288036"/>
          </a:xfrm>
          <a:custGeom>
            <a:avLst/>
            <a:gdLst/>
            <a:ahLst/>
            <a:cxnLst/>
            <a:rect l="l" t="t" r="r" b="b"/>
            <a:pathLst>
              <a:path w="936104" h="288036">
                <a:moveTo>
                  <a:pt x="0" y="288035"/>
                </a:moveTo>
                <a:lnTo>
                  <a:pt x="936104" y="288035"/>
                </a:lnTo>
                <a:lnTo>
                  <a:pt x="936104"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46" name="object 46"/>
          <p:cNvSpPr/>
          <p:nvPr/>
        </p:nvSpPr>
        <p:spPr>
          <a:xfrm>
            <a:off x="1871599" y="3693922"/>
            <a:ext cx="124206" cy="458088"/>
          </a:xfrm>
          <a:custGeom>
            <a:avLst/>
            <a:gdLst/>
            <a:ahLst/>
            <a:cxnLst/>
            <a:rect l="l" t="t" r="r" b="b"/>
            <a:pathLst>
              <a:path w="124206" h="458088">
                <a:moveTo>
                  <a:pt x="46316" y="75302"/>
                </a:moveTo>
                <a:lnTo>
                  <a:pt x="24764" y="72643"/>
                </a:lnTo>
                <a:lnTo>
                  <a:pt x="33400" y="92709"/>
                </a:lnTo>
                <a:lnTo>
                  <a:pt x="46316" y="75302"/>
                </a:lnTo>
                <a:close/>
              </a:path>
              <a:path w="124206" h="458088">
                <a:moveTo>
                  <a:pt x="24764" y="72643"/>
                </a:moveTo>
                <a:lnTo>
                  <a:pt x="28193" y="96900"/>
                </a:lnTo>
                <a:lnTo>
                  <a:pt x="71376" y="78394"/>
                </a:lnTo>
                <a:lnTo>
                  <a:pt x="1013206" y="-325247"/>
                </a:lnTo>
                <a:lnTo>
                  <a:pt x="1003173" y="-348614"/>
                </a:lnTo>
                <a:lnTo>
                  <a:pt x="61367" y="55015"/>
                </a:lnTo>
                <a:lnTo>
                  <a:pt x="18161" y="73532"/>
                </a:lnTo>
                <a:lnTo>
                  <a:pt x="0" y="95122"/>
                </a:lnTo>
                <a:lnTo>
                  <a:pt x="109219" y="108711"/>
                </a:lnTo>
                <a:lnTo>
                  <a:pt x="28193" y="96900"/>
                </a:lnTo>
                <a:lnTo>
                  <a:pt x="24764" y="72643"/>
                </a:lnTo>
                <a:lnTo>
                  <a:pt x="46316" y="75302"/>
                </a:lnTo>
                <a:lnTo>
                  <a:pt x="33400" y="92709"/>
                </a:lnTo>
                <a:lnTo>
                  <a:pt x="24764" y="72643"/>
                </a:lnTo>
                <a:close/>
              </a:path>
              <a:path w="124206" h="458088">
                <a:moveTo>
                  <a:pt x="85978" y="21843"/>
                </a:moveTo>
                <a:lnTo>
                  <a:pt x="90169" y="16255"/>
                </a:lnTo>
                <a:lnTo>
                  <a:pt x="88900" y="8254"/>
                </a:lnTo>
                <a:lnTo>
                  <a:pt x="83312" y="4190"/>
                </a:lnTo>
                <a:lnTo>
                  <a:pt x="77724" y="0"/>
                </a:lnTo>
                <a:lnTo>
                  <a:pt x="69723" y="1142"/>
                </a:lnTo>
                <a:lnTo>
                  <a:pt x="65531" y="6730"/>
                </a:lnTo>
                <a:lnTo>
                  <a:pt x="0" y="95122"/>
                </a:lnTo>
                <a:lnTo>
                  <a:pt x="18161" y="73532"/>
                </a:lnTo>
                <a:lnTo>
                  <a:pt x="61367" y="55015"/>
                </a:lnTo>
                <a:lnTo>
                  <a:pt x="85978" y="21843"/>
                </a:lnTo>
                <a:close/>
              </a:path>
              <a:path w="124206" h="458088">
                <a:moveTo>
                  <a:pt x="119252" y="84327"/>
                </a:moveTo>
                <a:lnTo>
                  <a:pt x="112268" y="83438"/>
                </a:lnTo>
                <a:lnTo>
                  <a:pt x="71376" y="78394"/>
                </a:lnTo>
                <a:lnTo>
                  <a:pt x="28193" y="96900"/>
                </a:lnTo>
                <a:lnTo>
                  <a:pt x="109219" y="108711"/>
                </a:lnTo>
                <a:lnTo>
                  <a:pt x="116205" y="109473"/>
                </a:lnTo>
                <a:lnTo>
                  <a:pt x="122555" y="104520"/>
                </a:lnTo>
                <a:lnTo>
                  <a:pt x="123317" y="97662"/>
                </a:lnTo>
                <a:lnTo>
                  <a:pt x="124206" y="90677"/>
                </a:lnTo>
                <a:lnTo>
                  <a:pt x="119252" y="84327"/>
                </a:lnTo>
                <a:close/>
              </a:path>
            </a:pathLst>
          </a:custGeom>
          <a:solidFill>
            <a:srgbClr val="497DBA"/>
          </a:solidFill>
        </p:spPr>
        <p:txBody>
          <a:bodyPr wrap="square" lIns="0" tIns="0" rIns="0" bIns="0" rtlCol="0">
            <a:noAutofit/>
          </a:bodyPr>
          <a:lstStyle/>
          <a:p>
            <a:endParaRPr/>
          </a:p>
        </p:txBody>
      </p:sp>
      <p:sp>
        <p:nvSpPr>
          <p:cNvPr id="43" name="object 43"/>
          <p:cNvSpPr/>
          <p:nvPr/>
        </p:nvSpPr>
        <p:spPr>
          <a:xfrm>
            <a:off x="2339721" y="4518406"/>
            <a:ext cx="936104" cy="288036"/>
          </a:xfrm>
          <a:custGeom>
            <a:avLst/>
            <a:gdLst/>
            <a:ahLst/>
            <a:cxnLst/>
            <a:rect l="l" t="t" r="r" b="b"/>
            <a:pathLst>
              <a:path w="936104" h="288036">
                <a:moveTo>
                  <a:pt x="0" y="288036"/>
                </a:moveTo>
                <a:lnTo>
                  <a:pt x="936104" y="288036"/>
                </a:lnTo>
                <a:lnTo>
                  <a:pt x="936104"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4" name="object 44"/>
          <p:cNvSpPr/>
          <p:nvPr/>
        </p:nvSpPr>
        <p:spPr>
          <a:xfrm>
            <a:off x="2807716" y="4423664"/>
            <a:ext cx="124206" cy="467994"/>
          </a:xfrm>
          <a:custGeom>
            <a:avLst/>
            <a:gdLst/>
            <a:ahLst/>
            <a:cxnLst/>
            <a:rect l="l" t="t" r="r" b="b"/>
            <a:pathLst>
              <a:path w="124206" h="467994">
                <a:moveTo>
                  <a:pt x="46428" y="75171"/>
                </a:moveTo>
                <a:lnTo>
                  <a:pt x="24891" y="72390"/>
                </a:lnTo>
                <a:lnTo>
                  <a:pt x="33400" y="92583"/>
                </a:lnTo>
                <a:lnTo>
                  <a:pt x="46428" y="75171"/>
                </a:lnTo>
                <a:close/>
              </a:path>
              <a:path w="124206" h="467994">
                <a:moveTo>
                  <a:pt x="24891" y="72390"/>
                </a:moveTo>
                <a:lnTo>
                  <a:pt x="28193" y="96647"/>
                </a:lnTo>
                <a:lnTo>
                  <a:pt x="71375" y="78394"/>
                </a:lnTo>
                <a:lnTo>
                  <a:pt x="1049146" y="-334899"/>
                </a:lnTo>
                <a:lnTo>
                  <a:pt x="1039241" y="-358266"/>
                </a:lnTo>
                <a:lnTo>
                  <a:pt x="61515" y="55007"/>
                </a:lnTo>
                <a:lnTo>
                  <a:pt x="18287" y="73279"/>
                </a:lnTo>
                <a:lnTo>
                  <a:pt x="0" y="94742"/>
                </a:lnTo>
                <a:lnTo>
                  <a:pt x="109092" y="108838"/>
                </a:lnTo>
                <a:lnTo>
                  <a:pt x="28193" y="96647"/>
                </a:lnTo>
                <a:lnTo>
                  <a:pt x="24891" y="72390"/>
                </a:lnTo>
                <a:lnTo>
                  <a:pt x="46428" y="75171"/>
                </a:lnTo>
                <a:lnTo>
                  <a:pt x="33400" y="92583"/>
                </a:lnTo>
                <a:lnTo>
                  <a:pt x="24891" y="72390"/>
                </a:lnTo>
                <a:close/>
              </a:path>
              <a:path w="124206" h="467994">
                <a:moveTo>
                  <a:pt x="86232" y="21971"/>
                </a:moveTo>
                <a:lnTo>
                  <a:pt x="90550" y="16383"/>
                </a:lnTo>
                <a:lnTo>
                  <a:pt x="89407" y="8381"/>
                </a:lnTo>
                <a:lnTo>
                  <a:pt x="83692" y="4191"/>
                </a:lnTo>
                <a:lnTo>
                  <a:pt x="78104" y="0"/>
                </a:lnTo>
                <a:lnTo>
                  <a:pt x="70103" y="1143"/>
                </a:lnTo>
                <a:lnTo>
                  <a:pt x="65912" y="6731"/>
                </a:lnTo>
                <a:lnTo>
                  <a:pt x="0" y="94742"/>
                </a:lnTo>
                <a:lnTo>
                  <a:pt x="18287" y="73279"/>
                </a:lnTo>
                <a:lnTo>
                  <a:pt x="61515" y="55007"/>
                </a:lnTo>
                <a:lnTo>
                  <a:pt x="86232" y="21971"/>
                </a:lnTo>
                <a:close/>
              </a:path>
              <a:path w="124206" h="467994">
                <a:moveTo>
                  <a:pt x="119379" y="84581"/>
                </a:moveTo>
                <a:lnTo>
                  <a:pt x="112394" y="83693"/>
                </a:lnTo>
                <a:lnTo>
                  <a:pt x="71375" y="78394"/>
                </a:lnTo>
                <a:lnTo>
                  <a:pt x="28193" y="96647"/>
                </a:lnTo>
                <a:lnTo>
                  <a:pt x="109092" y="108838"/>
                </a:lnTo>
                <a:lnTo>
                  <a:pt x="116077" y="109728"/>
                </a:lnTo>
                <a:lnTo>
                  <a:pt x="122427" y="104775"/>
                </a:lnTo>
                <a:lnTo>
                  <a:pt x="123316" y="97790"/>
                </a:lnTo>
                <a:lnTo>
                  <a:pt x="124206" y="90931"/>
                </a:lnTo>
                <a:lnTo>
                  <a:pt x="119379" y="84581"/>
                </a:lnTo>
                <a:close/>
              </a:path>
            </a:pathLst>
          </a:custGeom>
          <a:solidFill>
            <a:srgbClr val="497DBA"/>
          </a:solidFill>
        </p:spPr>
        <p:txBody>
          <a:bodyPr wrap="square" lIns="0" tIns="0" rIns="0" bIns="0" rtlCol="0">
            <a:noAutofit/>
          </a:bodyPr>
          <a:lstStyle/>
          <a:p>
            <a:endParaRPr/>
          </a:p>
        </p:txBody>
      </p:sp>
      <p:sp>
        <p:nvSpPr>
          <p:cNvPr id="42" name="object 42"/>
          <p:cNvSpPr/>
          <p:nvPr/>
        </p:nvSpPr>
        <p:spPr>
          <a:xfrm>
            <a:off x="7582729" y="1556765"/>
            <a:ext cx="170867" cy="3384550"/>
          </a:xfrm>
          <a:custGeom>
            <a:avLst/>
            <a:gdLst/>
            <a:ahLst/>
            <a:cxnLst/>
            <a:rect l="l" t="t" r="r" b="b"/>
            <a:pathLst>
              <a:path w="170867" h="3384550">
                <a:moveTo>
                  <a:pt x="66607" y="3346704"/>
                </a:moveTo>
                <a:lnTo>
                  <a:pt x="66606" y="3276309"/>
                </a:lnTo>
                <a:lnTo>
                  <a:pt x="35365" y="3222752"/>
                </a:lnTo>
                <a:lnTo>
                  <a:pt x="31775" y="3218334"/>
                </a:lnTo>
                <a:lnTo>
                  <a:pt x="21096" y="3213482"/>
                </a:lnTo>
                <a:lnTo>
                  <a:pt x="9330" y="3215894"/>
                </a:lnTo>
                <a:lnTo>
                  <a:pt x="4827" y="3219575"/>
                </a:lnTo>
                <a:lnTo>
                  <a:pt x="0" y="3230269"/>
                </a:lnTo>
                <a:lnTo>
                  <a:pt x="2472" y="3241929"/>
                </a:lnTo>
                <a:lnTo>
                  <a:pt x="85657" y="3384550"/>
                </a:lnTo>
                <a:lnTo>
                  <a:pt x="168715" y="3241929"/>
                </a:lnTo>
                <a:lnTo>
                  <a:pt x="104707" y="3346704"/>
                </a:lnTo>
                <a:lnTo>
                  <a:pt x="69147" y="3337052"/>
                </a:lnTo>
                <a:lnTo>
                  <a:pt x="66606" y="3276309"/>
                </a:lnTo>
                <a:lnTo>
                  <a:pt x="66607" y="3346704"/>
                </a:lnTo>
                <a:close/>
              </a:path>
              <a:path w="170867" h="3384550">
                <a:moveTo>
                  <a:pt x="144868" y="3214868"/>
                </a:moveTo>
                <a:lnTo>
                  <a:pt x="135822" y="3222752"/>
                </a:lnTo>
                <a:lnTo>
                  <a:pt x="104707" y="3276091"/>
                </a:lnTo>
                <a:lnTo>
                  <a:pt x="102040" y="3337052"/>
                </a:lnTo>
                <a:lnTo>
                  <a:pt x="85593" y="3308858"/>
                </a:lnTo>
                <a:lnTo>
                  <a:pt x="66607" y="0"/>
                </a:lnTo>
                <a:lnTo>
                  <a:pt x="66606" y="3276309"/>
                </a:lnTo>
                <a:lnTo>
                  <a:pt x="69147" y="3337052"/>
                </a:lnTo>
                <a:lnTo>
                  <a:pt x="104707" y="3346704"/>
                </a:lnTo>
                <a:lnTo>
                  <a:pt x="168715" y="3241929"/>
                </a:lnTo>
                <a:lnTo>
                  <a:pt x="170867" y="3236542"/>
                </a:lnTo>
                <a:lnTo>
                  <a:pt x="169811" y="3224891"/>
                </a:lnTo>
                <a:lnTo>
                  <a:pt x="161857" y="3215894"/>
                </a:lnTo>
                <a:lnTo>
                  <a:pt x="156576" y="3213823"/>
                </a:lnTo>
                <a:lnTo>
                  <a:pt x="144868" y="3214868"/>
                </a:lnTo>
                <a:close/>
              </a:path>
              <a:path w="170867" h="3384550">
                <a:moveTo>
                  <a:pt x="85593" y="3308858"/>
                </a:moveTo>
                <a:lnTo>
                  <a:pt x="102040" y="3337052"/>
                </a:lnTo>
                <a:lnTo>
                  <a:pt x="104707" y="3276091"/>
                </a:lnTo>
                <a:lnTo>
                  <a:pt x="104707" y="0"/>
                </a:lnTo>
                <a:lnTo>
                  <a:pt x="66607" y="0"/>
                </a:lnTo>
                <a:lnTo>
                  <a:pt x="85593" y="3308858"/>
                </a:lnTo>
                <a:close/>
              </a:path>
            </a:pathLst>
          </a:custGeom>
          <a:solidFill>
            <a:srgbClr val="497DBA"/>
          </a:solidFill>
        </p:spPr>
        <p:txBody>
          <a:bodyPr wrap="square" lIns="0" tIns="0" rIns="0" bIns="0" rtlCol="0">
            <a:noAutofit/>
          </a:bodyPr>
          <a:lstStyle/>
          <a:p>
            <a:endParaRPr/>
          </a:p>
        </p:txBody>
      </p:sp>
      <p:sp>
        <p:nvSpPr>
          <p:cNvPr id="41" name="object 41"/>
          <p:cNvSpPr txBox="1"/>
          <p:nvPr/>
        </p:nvSpPr>
        <p:spPr>
          <a:xfrm>
            <a:off x="535940" y="326796"/>
            <a:ext cx="292080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endParaRPr sz="4400">
              <a:latin typeface="Calibri"/>
              <a:cs typeface="Calibri"/>
            </a:endParaRPr>
          </a:p>
        </p:txBody>
      </p:sp>
      <p:sp>
        <p:nvSpPr>
          <p:cNvPr id="40" name="object 40"/>
          <p:cNvSpPr txBox="1"/>
          <p:nvPr/>
        </p:nvSpPr>
        <p:spPr>
          <a:xfrm>
            <a:off x="3469989" y="326796"/>
            <a:ext cx="1399347"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Quick</a:t>
            </a:r>
            <a:endParaRPr sz="4400">
              <a:latin typeface="Calibri"/>
              <a:cs typeface="Calibri"/>
            </a:endParaRPr>
          </a:p>
        </p:txBody>
      </p:sp>
      <p:sp>
        <p:nvSpPr>
          <p:cNvPr id="39" name="object 39"/>
          <p:cNvSpPr txBox="1"/>
          <p:nvPr/>
        </p:nvSpPr>
        <p:spPr>
          <a:xfrm>
            <a:off x="488692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dirty="0">
              <a:latin typeface="Calibri"/>
              <a:cs typeface="Calibri"/>
            </a:endParaRPr>
          </a:p>
        </p:txBody>
      </p:sp>
      <p:sp>
        <p:nvSpPr>
          <p:cNvPr id="38" name="object 38"/>
          <p:cNvSpPr txBox="1"/>
          <p:nvPr/>
        </p:nvSpPr>
        <p:spPr>
          <a:xfrm>
            <a:off x="4507484" y="1915596"/>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37" name="object 37"/>
          <p:cNvSpPr txBox="1"/>
          <p:nvPr/>
        </p:nvSpPr>
        <p:spPr>
          <a:xfrm>
            <a:off x="6523990" y="1915596"/>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36" name="object 36"/>
          <p:cNvSpPr txBox="1"/>
          <p:nvPr/>
        </p:nvSpPr>
        <p:spPr>
          <a:xfrm>
            <a:off x="5285613" y="2067996"/>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35" name="object 35"/>
          <p:cNvSpPr txBox="1"/>
          <p:nvPr/>
        </p:nvSpPr>
        <p:spPr>
          <a:xfrm>
            <a:off x="2995041" y="2698551"/>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34" name="object 34"/>
          <p:cNvSpPr txBox="1"/>
          <p:nvPr/>
        </p:nvSpPr>
        <p:spPr>
          <a:xfrm>
            <a:off x="5298440" y="2698551"/>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33" name="object 33"/>
          <p:cNvSpPr txBox="1"/>
          <p:nvPr/>
        </p:nvSpPr>
        <p:spPr>
          <a:xfrm>
            <a:off x="3773170" y="2788213"/>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32" name="object 32"/>
          <p:cNvSpPr txBox="1"/>
          <p:nvPr/>
        </p:nvSpPr>
        <p:spPr>
          <a:xfrm>
            <a:off x="7892288" y="3202741"/>
            <a:ext cx="741146"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Di</a:t>
            </a:r>
            <a:r>
              <a:rPr sz="1800" b="1" spc="-39" dirty="0">
                <a:latin typeface="Arial"/>
                <a:cs typeface="Arial"/>
              </a:rPr>
              <a:t>v</a:t>
            </a:r>
            <a:r>
              <a:rPr sz="1800" b="1" spc="0" dirty="0">
                <a:latin typeface="Arial"/>
                <a:cs typeface="Arial"/>
              </a:rPr>
              <a:t>i</a:t>
            </a:r>
            <a:r>
              <a:rPr sz="1800" b="1" spc="4" dirty="0">
                <a:latin typeface="Arial"/>
                <a:cs typeface="Arial"/>
              </a:rPr>
              <a:t>d</a:t>
            </a:r>
            <a:r>
              <a:rPr sz="1800" b="1" spc="0" dirty="0">
                <a:latin typeface="Arial"/>
                <a:cs typeface="Arial"/>
              </a:rPr>
              <a:t>e</a:t>
            </a:r>
            <a:endParaRPr sz="1800">
              <a:latin typeface="Arial"/>
              <a:cs typeface="Arial"/>
            </a:endParaRPr>
          </a:p>
        </p:txBody>
      </p:sp>
      <p:sp>
        <p:nvSpPr>
          <p:cNvPr id="31" name="object 31"/>
          <p:cNvSpPr txBox="1"/>
          <p:nvPr/>
        </p:nvSpPr>
        <p:spPr>
          <a:xfrm>
            <a:off x="3497961" y="3418768"/>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30" name="object 30"/>
          <p:cNvSpPr txBox="1"/>
          <p:nvPr/>
        </p:nvSpPr>
        <p:spPr>
          <a:xfrm>
            <a:off x="1838070" y="3428293"/>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9" name="object 29"/>
          <p:cNvSpPr txBox="1"/>
          <p:nvPr/>
        </p:nvSpPr>
        <p:spPr>
          <a:xfrm>
            <a:off x="6522847" y="3428293"/>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8" name="object 28"/>
          <p:cNvSpPr txBox="1"/>
          <p:nvPr/>
        </p:nvSpPr>
        <p:spPr>
          <a:xfrm>
            <a:off x="4862830" y="3437437"/>
            <a:ext cx="291668" cy="253999"/>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7" name="object 27"/>
          <p:cNvSpPr txBox="1"/>
          <p:nvPr/>
        </p:nvSpPr>
        <p:spPr>
          <a:xfrm>
            <a:off x="2476881" y="3508430"/>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6" name="object 26"/>
          <p:cNvSpPr txBox="1"/>
          <p:nvPr/>
        </p:nvSpPr>
        <p:spPr>
          <a:xfrm>
            <a:off x="5501767" y="3517828"/>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5" name="object 25"/>
          <p:cNvSpPr txBox="1"/>
          <p:nvPr/>
        </p:nvSpPr>
        <p:spPr>
          <a:xfrm>
            <a:off x="4434332" y="4148510"/>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4" name="object 24"/>
          <p:cNvSpPr txBox="1"/>
          <p:nvPr/>
        </p:nvSpPr>
        <p:spPr>
          <a:xfrm>
            <a:off x="2774061" y="4157654"/>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3" name="object 23"/>
          <p:cNvSpPr txBox="1"/>
          <p:nvPr/>
        </p:nvSpPr>
        <p:spPr>
          <a:xfrm>
            <a:off x="3413252" y="4238172"/>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2" name="object 22"/>
          <p:cNvSpPr txBox="1"/>
          <p:nvPr/>
        </p:nvSpPr>
        <p:spPr>
          <a:xfrm>
            <a:off x="8863076" y="6553454"/>
            <a:ext cx="17555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7</a:t>
            </a:r>
            <a:endParaRPr sz="1800">
              <a:latin typeface="Calibri"/>
              <a:cs typeface="Calibri"/>
            </a:endParaRPr>
          </a:p>
        </p:txBody>
      </p:sp>
      <p:sp>
        <p:nvSpPr>
          <p:cNvPr id="20" name="object 20"/>
          <p:cNvSpPr txBox="1"/>
          <p:nvPr/>
        </p:nvSpPr>
        <p:spPr>
          <a:xfrm>
            <a:off x="3419855" y="4518406"/>
            <a:ext cx="864095" cy="288036"/>
          </a:xfrm>
          <a:prstGeom prst="rect">
            <a:avLst/>
          </a:prstGeom>
        </p:spPr>
        <p:txBody>
          <a:bodyPr wrap="square" lIns="0" tIns="0" rIns="0" bIns="0" rtlCol="0">
            <a:noAutofit/>
          </a:bodyPr>
          <a:lstStyle/>
          <a:p>
            <a:pPr marL="320144" marR="318147" algn="ctr">
              <a:lnSpc>
                <a:spcPts val="2270"/>
              </a:lnSpc>
              <a:spcBef>
                <a:spcPts val="113"/>
              </a:spcBef>
            </a:pPr>
            <a:r>
              <a:rPr sz="3600" b="1" spc="0" baseline="-3413" dirty="0">
                <a:solidFill>
                  <a:srgbClr val="C00000"/>
                </a:solidFill>
                <a:latin typeface="Calibri"/>
                <a:cs typeface="Calibri"/>
              </a:rPr>
              <a:t>2</a:t>
            </a:r>
            <a:endParaRPr sz="2400">
              <a:latin typeface="Calibri"/>
              <a:cs typeface="Calibri"/>
            </a:endParaRPr>
          </a:p>
        </p:txBody>
      </p:sp>
      <p:sp>
        <p:nvSpPr>
          <p:cNvPr id="19" name="object 19"/>
          <p:cNvSpPr txBox="1"/>
          <p:nvPr/>
        </p:nvSpPr>
        <p:spPr>
          <a:xfrm>
            <a:off x="4283951" y="4518406"/>
            <a:ext cx="72021" cy="288036"/>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4355973" y="4518406"/>
            <a:ext cx="864095" cy="288036"/>
          </a:xfrm>
          <a:prstGeom prst="rect">
            <a:avLst/>
          </a:prstGeom>
        </p:spPr>
        <p:txBody>
          <a:bodyPr wrap="square" lIns="0" tIns="0" rIns="0" bIns="0" rtlCol="0">
            <a:noAutofit/>
          </a:bodyPr>
          <a:lstStyle/>
          <a:p>
            <a:pPr marL="320398" marR="317893" algn="ctr">
              <a:lnSpc>
                <a:spcPts val="2270"/>
              </a:lnSpc>
              <a:spcBef>
                <a:spcPts val="113"/>
              </a:spcBef>
            </a:pPr>
            <a:r>
              <a:rPr sz="3600" b="1" spc="0" baseline="-3413" dirty="0">
                <a:solidFill>
                  <a:srgbClr val="C00000"/>
                </a:solidFill>
                <a:latin typeface="Calibri"/>
                <a:cs typeface="Calibri"/>
              </a:rPr>
              <a:t>3</a:t>
            </a:r>
            <a:endParaRPr sz="2400">
              <a:latin typeface="Calibri"/>
              <a:cs typeface="Calibri"/>
            </a:endParaRPr>
          </a:p>
        </p:txBody>
      </p:sp>
      <p:sp>
        <p:nvSpPr>
          <p:cNvPr id="17" name="object 17"/>
          <p:cNvSpPr txBox="1"/>
          <p:nvPr/>
        </p:nvSpPr>
        <p:spPr>
          <a:xfrm>
            <a:off x="2339721" y="4518406"/>
            <a:ext cx="936104" cy="288036"/>
          </a:xfrm>
          <a:prstGeom prst="rect">
            <a:avLst/>
          </a:prstGeom>
        </p:spPr>
        <p:txBody>
          <a:bodyPr wrap="square" lIns="0" tIns="0" rIns="0" bIns="0" rtlCol="0">
            <a:noAutofit/>
          </a:bodyPr>
          <a:lstStyle/>
          <a:p>
            <a:pPr marL="14414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6" name="object 16"/>
          <p:cNvSpPr txBox="1"/>
          <p:nvPr/>
        </p:nvSpPr>
        <p:spPr>
          <a:xfrm>
            <a:off x="5508117" y="3798316"/>
            <a:ext cx="864095" cy="288036"/>
          </a:xfrm>
          <a:prstGeom prst="rect">
            <a:avLst/>
          </a:prstGeom>
        </p:spPr>
        <p:txBody>
          <a:bodyPr wrap="square" lIns="0" tIns="0" rIns="0" bIns="0" rtlCol="0">
            <a:noAutofit/>
          </a:bodyPr>
          <a:lstStyle/>
          <a:p>
            <a:pPr marL="109093">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5" name="object 15"/>
          <p:cNvSpPr txBox="1"/>
          <p:nvPr/>
        </p:nvSpPr>
        <p:spPr>
          <a:xfrm>
            <a:off x="6372212" y="3798316"/>
            <a:ext cx="72021" cy="288036"/>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6444234" y="3798316"/>
            <a:ext cx="864095" cy="288036"/>
          </a:xfrm>
          <a:prstGeom prst="rect">
            <a:avLst/>
          </a:prstGeom>
        </p:spPr>
        <p:txBody>
          <a:bodyPr wrap="square" lIns="0" tIns="0" rIns="0" bIns="0" rtlCol="0">
            <a:noAutofit/>
          </a:bodyPr>
          <a:lstStyle/>
          <a:p>
            <a:pPr marL="319862" marR="317257" algn="ctr">
              <a:lnSpc>
                <a:spcPts val="2270"/>
              </a:lnSpc>
              <a:spcBef>
                <a:spcPts val="113"/>
              </a:spcBef>
            </a:pPr>
            <a:r>
              <a:rPr sz="3600" b="1" spc="0" baseline="-3413" dirty="0">
                <a:solidFill>
                  <a:srgbClr val="C00000"/>
                </a:solidFill>
                <a:latin typeface="Calibri"/>
                <a:cs typeface="Calibri"/>
              </a:rPr>
              <a:t>6</a:t>
            </a:r>
            <a:endParaRPr sz="2400">
              <a:latin typeface="Calibri"/>
              <a:cs typeface="Calibri"/>
            </a:endParaRPr>
          </a:p>
        </p:txBody>
      </p:sp>
      <p:sp>
        <p:nvSpPr>
          <p:cNvPr id="13" name="object 13"/>
          <p:cNvSpPr txBox="1"/>
          <p:nvPr/>
        </p:nvSpPr>
        <p:spPr>
          <a:xfrm>
            <a:off x="4427982" y="3798316"/>
            <a:ext cx="936104" cy="288036"/>
          </a:xfrm>
          <a:prstGeom prst="rect">
            <a:avLst/>
          </a:prstGeom>
        </p:spPr>
        <p:txBody>
          <a:bodyPr wrap="square" lIns="0" tIns="0" rIns="0" bIns="0" rtlCol="0">
            <a:noAutofit/>
          </a:bodyPr>
          <a:lstStyle/>
          <a:p>
            <a:pPr marL="144271">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2" name="object 12"/>
          <p:cNvSpPr txBox="1"/>
          <p:nvPr/>
        </p:nvSpPr>
        <p:spPr>
          <a:xfrm>
            <a:off x="2483739" y="3789045"/>
            <a:ext cx="864095" cy="288036"/>
          </a:xfrm>
          <a:prstGeom prst="rect">
            <a:avLst/>
          </a:prstGeom>
        </p:spPr>
        <p:txBody>
          <a:bodyPr wrap="square" lIns="0" tIns="0" rIns="0" bIns="0" rtlCol="0">
            <a:noAutofit/>
          </a:bodyPr>
          <a:lstStyle/>
          <a:p>
            <a:pPr marL="10858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1" name="object 11"/>
          <p:cNvSpPr txBox="1"/>
          <p:nvPr/>
        </p:nvSpPr>
        <p:spPr>
          <a:xfrm>
            <a:off x="3347834" y="3789045"/>
            <a:ext cx="72021" cy="288036"/>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3419855" y="3789045"/>
            <a:ext cx="864095" cy="288036"/>
          </a:xfrm>
          <a:prstGeom prst="rect">
            <a:avLst/>
          </a:prstGeom>
        </p:spPr>
        <p:txBody>
          <a:bodyPr wrap="square" lIns="0" tIns="0" rIns="0" bIns="0" rtlCol="0">
            <a:noAutofit/>
          </a:bodyPr>
          <a:lstStyle/>
          <a:p>
            <a:pPr marL="320167" marR="318324" algn="ctr">
              <a:lnSpc>
                <a:spcPts val="2270"/>
              </a:lnSpc>
              <a:spcBef>
                <a:spcPts val="113"/>
              </a:spcBef>
            </a:pPr>
            <a:r>
              <a:rPr sz="3600" b="1" spc="0" baseline="-3413" dirty="0">
                <a:solidFill>
                  <a:srgbClr val="C00000"/>
                </a:solidFill>
                <a:latin typeface="Calibri"/>
                <a:cs typeface="Calibri"/>
              </a:rPr>
              <a:t>2</a:t>
            </a:r>
            <a:endParaRPr sz="2400">
              <a:latin typeface="Calibri"/>
              <a:cs typeface="Calibri"/>
            </a:endParaRPr>
          </a:p>
        </p:txBody>
      </p:sp>
      <p:sp>
        <p:nvSpPr>
          <p:cNvPr id="9" name="object 9"/>
          <p:cNvSpPr txBox="1"/>
          <p:nvPr/>
        </p:nvSpPr>
        <p:spPr>
          <a:xfrm>
            <a:off x="1403604" y="3789045"/>
            <a:ext cx="936104" cy="288036"/>
          </a:xfrm>
          <a:prstGeom prst="rect">
            <a:avLst/>
          </a:prstGeom>
        </p:spPr>
        <p:txBody>
          <a:bodyPr wrap="square" lIns="0" tIns="0" rIns="0" bIns="0" rtlCol="0">
            <a:noAutofit/>
          </a:bodyPr>
          <a:lstStyle/>
          <a:p>
            <a:pPr marL="143890">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8" name="object 8"/>
          <p:cNvSpPr txBox="1"/>
          <p:nvPr/>
        </p:nvSpPr>
        <p:spPr>
          <a:xfrm>
            <a:off x="5148072" y="3068954"/>
            <a:ext cx="1512189" cy="288036"/>
          </a:xfrm>
          <a:prstGeom prst="rect">
            <a:avLst/>
          </a:prstGeom>
        </p:spPr>
        <p:txBody>
          <a:bodyPr wrap="square" lIns="0" tIns="0" rIns="0" bIns="0" rtlCol="0">
            <a:noAutofit/>
          </a:bodyPr>
          <a:lstStyle/>
          <a:p>
            <a:pPr marL="643508" marR="643076" algn="ctr">
              <a:lnSpc>
                <a:spcPts val="2270"/>
              </a:lnSpc>
              <a:spcBef>
                <a:spcPts val="113"/>
              </a:spcBef>
            </a:pPr>
            <a:r>
              <a:rPr sz="3600" b="1" spc="0" baseline="-3413" dirty="0">
                <a:solidFill>
                  <a:srgbClr val="C00000"/>
                </a:solidFill>
                <a:latin typeface="Calibri"/>
                <a:cs typeface="Calibri"/>
              </a:rPr>
              <a:t>5</a:t>
            </a:r>
            <a:endParaRPr sz="2400">
              <a:latin typeface="Calibri"/>
              <a:cs typeface="Calibri"/>
            </a:endParaRPr>
          </a:p>
        </p:txBody>
      </p:sp>
      <p:sp>
        <p:nvSpPr>
          <p:cNvPr id="7" name="object 7"/>
          <p:cNvSpPr txBox="1"/>
          <p:nvPr/>
        </p:nvSpPr>
        <p:spPr>
          <a:xfrm>
            <a:off x="3779901" y="3068954"/>
            <a:ext cx="864095" cy="288036"/>
          </a:xfrm>
          <a:prstGeom prst="rect">
            <a:avLst/>
          </a:prstGeom>
        </p:spPr>
        <p:txBody>
          <a:bodyPr wrap="square" lIns="0" tIns="0" rIns="0" bIns="0" rtlCol="0">
            <a:noAutofit/>
          </a:bodyPr>
          <a:lstStyle/>
          <a:p>
            <a:pPr marL="108712">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6" name="object 6"/>
          <p:cNvSpPr txBox="1"/>
          <p:nvPr/>
        </p:nvSpPr>
        <p:spPr>
          <a:xfrm>
            <a:off x="2123694" y="3068954"/>
            <a:ext cx="1512188" cy="288036"/>
          </a:xfrm>
          <a:prstGeom prst="rect">
            <a:avLst/>
          </a:prstGeom>
        </p:spPr>
        <p:txBody>
          <a:bodyPr wrap="square" lIns="0" tIns="0" rIns="0" bIns="0" rtlCol="0">
            <a:noAutofit/>
          </a:bodyPr>
          <a:lstStyle/>
          <a:p>
            <a:pPr marL="643382" marR="643203" algn="ctr">
              <a:lnSpc>
                <a:spcPts val="2270"/>
              </a:lnSpc>
              <a:spcBef>
                <a:spcPts val="113"/>
              </a:spcBef>
            </a:pPr>
            <a:r>
              <a:rPr sz="3600" b="1" spc="0" baseline="-3413" dirty="0">
                <a:solidFill>
                  <a:srgbClr val="C00000"/>
                </a:solidFill>
                <a:latin typeface="Calibri"/>
                <a:cs typeface="Calibri"/>
              </a:rPr>
              <a:t>1</a:t>
            </a:r>
            <a:endParaRPr sz="2400">
              <a:latin typeface="Calibri"/>
              <a:cs typeface="Calibri"/>
            </a:endParaRPr>
          </a:p>
        </p:txBody>
      </p:sp>
      <p:sp>
        <p:nvSpPr>
          <p:cNvPr id="5" name="object 5"/>
          <p:cNvSpPr txBox="1"/>
          <p:nvPr/>
        </p:nvSpPr>
        <p:spPr>
          <a:xfrm>
            <a:off x="6660260" y="2348865"/>
            <a:ext cx="864095" cy="288036"/>
          </a:xfrm>
          <a:prstGeom prst="rect">
            <a:avLst/>
          </a:prstGeom>
        </p:spPr>
        <p:txBody>
          <a:bodyPr wrap="square" lIns="0" tIns="0" rIns="0" bIns="0" rtlCol="0">
            <a:noAutofit/>
          </a:bodyPr>
          <a:lstStyle/>
          <a:p>
            <a:pPr marL="109347">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4" name="object 4"/>
          <p:cNvSpPr txBox="1"/>
          <p:nvPr/>
        </p:nvSpPr>
        <p:spPr>
          <a:xfrm>
            <a:off x="5292090" y="2348865"/>
            <a:ext cx="864095" cy="288036"/>
          </a:xfrm>
          <a:prstGeom prst="rect">
            <a:avLst/>
          </a:prstGeom>
        </p:spPr>
        <p:txBody>
          <a:bodyPr wrap="square" lIns="0" tIns="0" rIns="0" bIns="0" rtlCol="0">
            <a:noAutofit/>
          </a:bodyPr>
          <a:lstStyle/>
          <a:p>
            <a:pPr marL="10896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3" name="object 3"/>
          <p:cNvSpPr txBox="1"/>
          <p:nvPr/>
        </p:nvSpPr>
        <p:spPr>
          <a:xfrm>
            <a:off x="3419855" y="2348865"/>
            <a:ext cx="1512189" cy="288036"/>
          </a:xfrm>
          <a:prstGeom prst="rect">
            <a:avLst/>
          </a:prstGeom>
        </p:spPr>
        <p:txBody>
          <a:bodyPr wrap="square" lIns="0" tIns="0" rIns="0" bIns="0" rtlCol="0">
            <a:noAutofit/>
          </a:bodyPr>
          <a:lstStyle/>
          <a:p>
            <a:pPr marL="643509" marR="643076" algn="ctr">
              <a:lnSpc>
                <a:spcPts val="2270"/>
              </a:lnSpc>
              <a:spcBef>
                <a:spcPts val="113"/>
              </a:spcBef>
            </a:pPr>
            <a:r>
              <a:rPr sz="3600" b="1" spc="0" baseline="-3413" dirty="0">
                <a:solidFill>
                  <a:srgbClr val="C00000"/>
                </a:solidFill>
                <a:latin typeface="Calibri"/>
                <a:cs typeface="Calibri"/>
              </a:rPr>
              <a:t>4</a:t>
            </a:r>
            <a:endParaRPr sz="2400">
              <a:latin typeface="Calibri"/>
              <a:cs typeface="Calibri"/>
            </a:endParaRPr>
          </a:p>
        </p:txBody>
      </p:sp>
      <p:sp>
        <p:nvSpPr>
          <p:cNvPr id="2" name="object 2"/>
          <p:cNvSpPr txBox="1"/>
          <p:nvPr/>
        </p:nvSpPr>
        <p:spPr>
          <a:xfrm>
            <a:off x="4932045" y="1628775"/>
            <a:ext cx="1512189" cy="288036"/>
          </a:xfrm>
          <a:prstGeom prst="rect">
            <a:avLst/>
          </a:prstGeom>
        </p:spPr>
        <p:txBody>
          <a:bodyPr wrap="square" lIns="0" tIns="0" rIns="0" bIns="0" rtlCol="0">
            <a:noAutofit/>
          </a:bodyPr>
          <a:lstStyle/>
          <a:p>
            <a:pPr marL="643762" marR="642822" algn="ctr">
              <a:lnSpc>
                <a:spcPts val="2270"/>
              </a:lnSpc>
              <a:spcBef>
                <a:spcPts val="113"/>
              </a:spcBef>
            </a:pPr>
            <a:r>
              <a:rPr sz="3600" b="1" spc="0" baseline="-3413" dirty="0">
                <a:solidFill>
                  <a:srgbClr val="C00000"/>
                </a:solidFill>
                <a:latin typeface="Calibri"/>
                <a:cs typeface="Calibri"/>
              </a:rPr>
              <a:t>7</a:t>
            </a:r>
            <a:endParaRPr sz="2400">
              <a:latin typeface="Calibri"/>
              <a:cs typeface="Calibri"/>
            </a:endParaRPr>
          </a:p>
        </p:txBody>
      </p:sp>
    </p:spTree>
    <p:extLst>
      <p:ext uri="{BB962C8B-B14F-4D97-AF65-F5344CB8AC3E}">
        <p14:creationId xmlns:p14="http://schemas.microsoft.com/office/powerpoint/2010/main" val="1659636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61"/>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38" name="object 38"/>
          <p:cNvSpPr/>
          <p:nvPr/>
        </p:nvSpPr>
        <p:spPr>
          <a:xfrm>
            <a:off x="4932045" y="162877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39" name="object 39"/>
          <p:cNvSpPr/>
          <p:nvPr/>
        </p:nvSpPr>
        <p:spPr>
          <a:xfrm>
            <a:off x="666026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0" name="object 40"/>
          <p:cNvSpPr/>
          <p:nvPr/>
        </p:nvSpPr>
        <p:spPr>
          <a:xfrm>
            <a:off x="5684393" y="1904746"/>
            <a:ext cx="1407922" cy="470788"/>
          </a:xfrm>
          <a:custGeom>
            <a:avLst/>
            <a:gdLst/>
            <a:ahLst/>
            <a:cxnLst/>
            <a:rect l="l" t="t" r="r" b="b"/>
            <a:pathLst>
              <a:path w="1407922" h="470788">
                <a:moveTo>
                  <a:pt x="1285621" y="459739"/>
                </a:moveTo>
                <a:lnTo>
                  <a:pt x="1287145" y="466470"/>
                </a:lnTo>
                <a:lnTo>
                  <a:pt x="1294003" y="470788"/>
                </a:lnTo>
                <a:lnTo>
                  <a:pt x="1300861" y="469138"/>
                </a:lnTo>
                <a:lnTo>
                  <a:pt x="1407922" y="444118"/>
                </a:lnTo>
                <a:lnTo>
                  <a:pt x="1380109" y="448817"/>
                </a:lnTo>
                <a:lnTo>
                  <a:pt x="1374521" y="445388"/>
                </a:lnTo>
                <a:lnTo>
                  <a:pt x="1380998" y="424433"/>
                </a:lnTo>
                <a:lnTo>
                  <a:pt x="1387602" y="424561"/>
                </a:lnTo>
                <a:lnTo>
                  <a:pt x="1407922" y="444118"/>
                </a:lnTo>
                <a:lnTo>
                  <a:pt x="1333373" y="363219"/>
                </a:lnTo>
                <a:lnTo>
                  <a:pt x="1328674" y="358139"/>
                </a:lnTo>
                <a:lnTo>
                  <a:pt x="1320673" y="357758"/>
                </a:lnTo>
                <a:lnTo>
                  <a:pt x="1315465" y="362457"/>
                </a:lnTo>
                <a:lnTo>
                  <a:pt x="1310386" y="367283"/>
                </a:lnTo>
                <a:lnTo>
                  <a:pt x="1310005" y="375284"/>
                </a:lnTo>
                <a:lnTo>
                  <a:pt x="1314704" y="380491"/>
                </a:lnTo>
                <a:lnTo>
                  <a:pt x="1342548" y="410701"/>
                </a:lnTo>
                <a:lnTo>
                  <a:pt x="1359772" y="429387"/>
                </a:lnTo>
                <a:lnTo>
                  <a:pt x="1335421" y="435070"/>
                </a:lnTo>
                <a:lnTo>
                  <a:pt x="1295018" y="444500"/>
                </a:lnTo>
                <a:lnTo>
                  <a:pt x="1288288" y="446024"/>
                </a:lnTo>
                <a:lnTo>
                  <a:pt x="1283970" y="452881"/>
                </a:lnTo>
                <a:lnTo>
                  <a:pt x="1285621" y="459739"/>
                </a:lnTo>
                <a:close/>
              </a:path>
              <a:path w="1407922" h="470788">
                <a:moveTo>
                  <a:pt x="1380109" y="448817"/>
                </a:moveTo>
                <a:lnTo>
                  <a:pt x="1407922" y="444118"/>
                </a:lnTo>
                <a:lnTo>
                  <a:pt x="1387602" y="424561"/>
                </a:lnTo>
                <a:lnTo>
                  <a:pt x="1380998" y="424433"/>
                </a:lnTo>
                <a:lnTo>
                  <a:pt x="1374521" y="445388"/>
                </a:lnTo>
                <a:lnTo>
                  <a:pt x="1380109" y="448817"/>
                </a:lnTo>
                <a:close/>
              </a:path>
              <a:path w="1407922" h="470788">
                <a:moveTo>
                  <a:pt x="1335421" y="435070"/>
                </a:moveTo>
                <a:lnTo>
                  <a:pt x="1359772" y="429387"/>
                </a:lnTo>
                <a:lnTo>
                  <a:pt x="1342548" y="410701"/>
                </a:lnTo>
                <a:lnTo>
                  <a:pt x="7493" y="0"/>
                </a:lnTo>
                <a:lnTo>
                  <a:pt x="0" y="24256"/>
                </a:lnTo>
                <a:lnTo>
                  <a:pt x="1335421" y="435070"/>
                </a:lnTo>
                <a:close/>
              </a:path>
            </a:pathLst>
          </a:custGeom>
          <a:solidFill>
            <a:srgbClr val="497DBA"/>
          </a:solidFill>
        </p:spPr>
        <p:txBody>
          <a:bodyPr wrap="square" lIns="0" tIns="0" rIns="0" bIns="0" rtlCol="0">
            <a:noAutofit/>
          </a:bodyPr>
          <a:lstStyle/>
          <a:p>
            <a:endParaRPr/>
          </a:p>
        </p:txBody>
      </p:sp>
      <p:sp>
        <p:nvSpPr>
          <p:cNvPr id="41" name="object 41"/>
          <p:cNvSpPr/>
          <p:nvPr/>
        </p:nvSpPr>
        <p:spPr>
          <a:xfrm>
            <a:off x="3419855" y="234886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2" name="object 42"/>
          <p:cNvSpPr/>
          <p:nvPr/>
        </p:nvSpPr>
        <p:spPr>
          <a:xfrm>
            <a:off x="4175887" y="2264283"/>
            <a:ext cx="123825" cy="473201"/>
          </a:xfrm>
          <a:custGeom>
            <a:avLst/>
            <a:gdLst/>
            <a:ahLst/>
            <a:cxnLst/>
            <a:rect l="l" t="t" r="r" b="b"/>
            <a:pathLst>
              <a:path w="123825" h="473201">
                <a:moveTo>
                  <a:pt x="48477" y="70783"/>
                </a:moveTo>
                <a:lnTo>
                  <a:pt x="27432" y="65404"/>
                </a:lnTo>
                <a:lnTo>
                  <a:pt x="33400" y="86487"/>
                </a:lnTo>
                <a:lnTo>
                  <a:pt x="48477" y="70783"/>
                </a:lnTo>
                <a:close/>
              </a:path>
              <a:path w="123825" h="473201">
                <a:moveTo>
                  <a:pt x="27432" y="65404"/>
                </a:moveTo>
                <a:lnTo>
                  <a:pt x="27686" y="89915"/>
                </a:lnTo>
                <a:lnTo>
                  <a:pt x="72846" y="77011"/>
                </a:lnTo>
                <a:lnTo>
                  <a:pt x="1515745" y="-335280"/>
                </a:lnTo>
                <a:lnTo>
                  <a:pt x="1508760" y="-359663"/>
                </a:lnTo>
                <a:lnTo>
                  <a:pt x="65926" y="52609"/>
                </a:lnTo>
                <a:lnTo>
                  <a:pt x="20700" y="65531"/>
                </a:lnTo>
                <a:lnTo>
                  <a:pt x="0" y="84581"/>
                </a:lnTo>
                <a:lnTo>
                  <a:pt x="106552" y="111759"/>
                </a:lnTo>
                <a:lnTo>
                  <a:pt x="27686" y="89915"/>
                </a:lnTo>
                <a:lnTo>
                  <a:pt x="27432" y="65404"/>
                </a:lnTo>
                <a:lnTo>
                  <a:pt x="48477" y="70783"/>
                </a:lnTo>
                <a:lnTo>
                  <a:pt x="33400" y="86487"/>
                </a:lnTo>
                <a:lnTo>
                  <a:pt x="27432" y="65404"/>
                </a:lnTo>
                <a:close/>
              </a:path>
              <a:path w="123825" h="473201">
                <a:moveTo>
                  <a:pt x="94487" y="22859"/>
                </a:moveTo>
                <a:lnTo>
                  <a:pt x="99313" y="17779"/>
                </a:lnTo>
                <a:lnTo>
                  <a:pt x="99187" y="9651"/>
                </a:lnTo>
                <a:lnTo>
                  <a:pt x="94107" y="4825"/>
                </a:lnTo>
                <a:lnTo>
                  <a:pt x="89026" y="0"/>
                </a:lnTo>
                <a:lnTo>
                  <a:pt x="81025" y="126"/>
                </a:lnTo>
                <a:lnTo>
                  <a:pt x="76073" y="5206"/>
                </a:lnTo>
                <a:lnTo>
                  <a:pt x="0" y="84581"/>
                </a:lnTo>
                <a:lnTo>
                  <a:pt x="20700" y="65531"/>
                </a:lnTo>
                <a:lnTo>
                  <a:pt x="65926" y="52609"/>
                </a:lnTo>
                <a:lnTo>
                  <a:pt x="94487" y="22859"/>
                </a:lnTo>
                <a:close/>
              </a:path>
              <a:path w="123825" h="473201">
                <a:moveTo>
                  <a:pt x="119634" y="88900"/>
                </a:moveTo>
                <a:lnTo>
                  <a:pt x="112902" y="87249"/>
                </a:lnTo>
                <a:lnTo>
                  <a:pt x="72846" y="77011"/>
                </a:lnTo>
                <a:lnTo>
                  <a:pt x="27686" y="89915"/>
                </a:lnTo>
                <a:lnTo>
                  <a:pt x="106552" y="111759"/>
                </a:lnTo>
                <a:lnTo>
                  <a:pt x="113411" y="113537"/>
                </a:lnTo>
                <a:lnTo>
                  <a:pt x="120268" y="109474"/>
                </a:lnTo>
                <a:lnTo>
                  <a:pt x="122047" y="102615"/>
                </a:lnTo>
                <a:lnTo>
                  <a:pt x="123825" y="95884"/>
                </a:lnTo>
                <a:lnTo>
                  <a:pt x="119634" y="88900"/>
                </a:lnTo>
                <a:close/>
              </a:path>
            </a:pathLst>
          </a:custGeom>
          <a:solidFill>
            <a:srgbClr val="497DBA"/>
          </a:solidFill>
        </p:spPr>
        <p:txBody>
          <a:bodyPr wrap="square" lIns="0" tIns="0" rIns="0" bIns="0" rtlCol="0">
            <a:noAutofit/>
          </a:bodyPr>
          <a:lstStyle/>
          <a:p>
            <a:endParaRPr/>
          </a:p>
        </p:txBody>
      </p:sp>
      <p:sp>
        <p:nvSpPr>
          <p:cNvPr id="43" name="object 43"/>
          <p:cNvSpPr/>
          <p:nvPr/>
        </p:nvSpPr>
        <p:spPr>
          <a:xfrm>
            <a:off x="5148072" y="3068954"/>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4" name="object 44"/>
          <p:cNvSpPr/>
          <p:nvPr/>
        </p:nvSpPr>
        <p:spPr>
          <a:xfrm>
            <a:off x="4172839" y="2624582"/>
            <a:ext cx="1703324" cy="447420"/>
          </a:xfrm>
          <a:custGeom>
            <a:avLst/>
            <a:gdLst/>
            <a:ahLst/>
            <a:cxnLst/>
            <a:rect l="l" t="t" r="r" b="b"/>
            <a:pathLst>
              <a:path w="1703324" h="447420">
                <a:moveTo>
                  <a:pt x="1703324" y="426084"/>
                </a:moveTo>
                <a:lnTo>
                  <a:pt x="1682371" y="432179"/>
                </a:lnTo>
                <a:lnTo>
                  <a:pt x="1697989" y="447420"/>
                </a:lnTo>
                <a:lnTo>
                  <a:pt x="1703324" y="426084"/>
                </a:lnTo>
                <a:close/>
              </a:path>
              <a:path w="1703324" h="447420">
                <a:moveTo>
                  <a:pt x="1608074" y="459739"/>
                </a:moveTo>
                <a:lnTo>
                  <a:pt x="1609978" y="466470"/>
                </a:lnTo>
                <a:lnTo>
                  <a:pt x="1612011" y="473201"/>
                </a:lnTo>
                <a:lnTo>
                  <a:pt x="1618996" y="477012"/>
                </a:lnTo>
                <a:lnTo>
                  <a:pt x="1625727" y="475106"/>
                </a:lnTo>
                <a:lnTo>
                  <a:pt x="1731390" y="444372"/>
                </a:lnTo>
                <a:lnTo>
                  <a:pt x="1652651" y="367538"/>
                </a:lnTo>
                <a:lnTo>
                  <a:pt x="1647571" y="362712"/>
                </a:lnTo>
                <a:lnTo>
                  <a:pt x="1639570" y="362838"/>
                </a:lnTo>
                <a:lnTo>
                  <a:pt x="1634616" y="367791"/>
                </a:lnTo>
                <a:lnTo>
                  <a:pt x="1629790" y="372871"/>
                </a:lnTo>
                <a:lnTo>
                  <a:pt x="1629918" y="380872"/>
                </a:lnTo>
                <a:lnTo>
                  <a:pt x="1634871" y="385825"/>
                </a:lnTo>
                <a:lnTo>
                  <a:pt x="1664265" y="414510"/>
                </a:lnTo>
                <a:lnTo>
                  <a:pt x="1710055" y="425957"/>
                </a:lnTo>
                <a:lnTo>
                  <a:pt x="1703832" y="450595"/>
                </a:lnTo>
                <a:lnTo>
                  <a:pt x="1658239" y="439197"/>
                </a:lnTo>
                <a:lnTo>
                  <a:pt x="1618614" y="450722"/>
                </a:lnTo>
                <a:lnTo>
                  <a:pt x="1611884" y="452627"/>
                </a:lnTo>
                <a:lnTo>
                  <a:pt x="1608074" y="459739"/>
                </a:lnTo>
                <a:close/>
              </a:path>
              <a:path w="1703324" h="447420">
                <a:moveTo>
                  <a:pt x="1710055" y="425957"/>
                </a:moveTo>
                <a:lnTo>
                  <a:pt x="1703324" y="426084"/>
                </a:lnTo>
                <a:lnTo>
                  <a:pt x="1697989" y="447420"/>
                </a:lnTo>
                <a:lnTo>
                  <a:pt x="1682371" y="432179"/>
                </a:lnTo>
                <a:lnTo>
                  <a:pt x="1703324" y="426084"/>
                </a:lnTo>
                <a:lnTo>
                  <a:pt x="1710055" y="425957"/>
                </a:lnTo>
                <a:lnTo>
                  <a:pt x="1664265" y="414510"/>
                </a:lnTo>
                <a:lnTo>
                  <a:pt x="6223" y="0"/>
                </a:lnTo>
                <a:lnTo>
                  <a:pt x="0" y="24637"/>
                </a:lnTo>
                <a:lnTo>
                  <a:pt x="1658239" y="439197"/>
                </a:lnTo>
                <a:lnTo>
                  <a:pt x="1703832" y="450595"/>
                </a:lnTo>
                <a:lnTo>
                  <a:pt x="1710055" y="425957"/>
                </a:lnTo>
                <a:close/>
              </a:path>
            </a:pathLst>
          </a:custGeom>
          <a:solidFill>
            <a:srgbClr val="497DBA"/>
          </a:solidFill>
        </p:spPr>
        <p:txBody>
          <a:bodyPr wrap="square" lIns="0" tIns="0" rIns="0" bIns="0" rtlCol="0">
            <a:noAutofit/>
          </a:bodyPr>
          <a:lstStyle/>
          <a:p>
            <a:endParaRPr/>
          </a:p>
        </p:txBody>
      </p:sp>
      <p:sp>
        <p:nvSpPr>
          <p:cNvPr id="45" name="object 45"/>
          <p:cNvSpPr/>
          <p:nvPr/>
        </p:nvSpPr>
        <p:spPr>
          <a:xfrm>
            <a:off x="2123694" y="3068954"/>
            <a:ext cx="1512188" cy="288036"/>
          </a:xfrm>
          <a:custGeom>
            <a:avLst/>
            <a:gdLst/>
            <a:ahLst/>
            <a:cxnLst/>
            <a:rect l="l" t="t" r="r" b="b"/>
            <a:pathLst>
              <a:path w="1512188" h="288036">
                <a:moveTo>
                  <a:pt x="0" y="288036"/>
                </a:moveTo>
                <a:lnTo>
                  <a:pt x="1512188" y="288036"/>
                </a:lnTo>
                <a:lnTo>
                  <a:pt x="1512188"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6" name="object 46"/>
          <p:cNvSpPr/>
          <p:nvPr/>
        </p:nvSpPr>
        <p:spPr>
          <a:xfrm>
            <a:off x="2879725" y="2980563"/>
            <a:ext cx="124206" cy="468122"/>
          </a:xfrm>
          <a:custGeom>
            <a:avLst/>
            <a:gdLst/>
            <a:ahLst/>
            <a:cxnLst/>
            <a:rect l="l" t="t" r="r" b="b"/>
            <a:pathLst>
              <a:path w="124206" h="468122">
                <a:moveTo>
                  <a:pt x="47820" y="72515"/>
                </a:moveTo>
                <a:lnTo>
                  <a:pt x="26543" y="68072"/>
                </a:lnTo>
                <a:lnTo>
                  <a:pt x="33527" y="88773"/>
                </a:lnTo>
                <a:lnTo>
                  <a:pt x="47820" y="72515"/>
                </a:lnTo>
                <a:close/>
              </a:path>
              <a:path w="124206" h="468122">
                <a:moveTo>
                  <a:pt x="26543" y="68072"/>
                </a:moveTo>
                <a:lnTo>
                  <a:pt x="27939" y="92456"/>
                </a:lnTo>
                <a:lnTo>
                  <a:pt x="72380" y="77643"/>
                </a:lnTo>
                <a:lnTo>
                  <a:pt x="1300226" y="-331597"/>
                </a:lnTo>
                <a:lnTo>
                  <a:pt x="1292225" y="-355726"/>
                </a:lnTo>
                <a:lnTo>
                  <a:pt x="64430" y="53619"/>
                </a:lnTo>
                <a:lnTo>
                  <a:pt x="19938" y="68452"/>
                </a:lnTo>
                <a:lnTo>
                  <a:pt x="0" y="88391"/>
                </a:lnTo>
                <a:lnTo>
                  <a:pt x="107695" y="110998"/>
                </a:lnTo>
                <a:lnTo>
                  <a:pt x="27939" y="92456"/>
                </a:lnTo>
                <a:lnTo>
                  <a:pt x="26543" y="68072"/>
                </a:lnTo>
                <a:lnTo>
                  <a:pt x="47820" y="72515"/>
                </a:lnTo>
                <a:lnTo>
                  <a:pt x="33527" y="88773"/>
                </a:lnTo>
                <a:lnTo>
                  <a:pt x="26543" y="68072"/>
                </a:lnTo>
                <a:close/>
              </a:path>
              <a:path w="124206" h="468122">
                <a:moveTo>
                  <a:pt x="91693" y="22606"/>
                </a:moveTo>
                <a:lnTo>
                  <a:pt x="96393" y="17272"/>
                </a:lnTo>
                <a:lnTo>
                  <a:pt x="95885" y="9271"/>
                </a:lnTo>
                <a:lnTo>
                  <a:pt x="90550" y="4699"/>
                </a:lnTo>
                <a:lnTo>
                  <a:pt x="85343" y="0"/>
                </a:lnTo>
                <a:lnTo>
                  <a:pt x="77216" y="508"/>
                </a:lnTo>
                <a:lnTo>
                  <a:pt x="72643" y="5841"/>
                </a:lnTo>
                <a:lnTo>
                  <a:pt x="0" y="88391"/>
                </a:lnTo>
                <a:lnTo>
                  <a:pt x="19938" y="68452"/>
                </a:lnTo>
                <a:lnTo>
                  <a:pt x="64430" y="53619"/>
                </a:lnTo>
                <a:lnTo>
                  <a:pt x="91693" y="22606"/>
                </a:lnTo>
                <a:close/>
              </a:path>
              <a:path w="124206" h="468122">
                <a:moveTo>
                  <a:pt x="119761" y="87502"/>
                </a:moveTo>
                <a:lnTo>
                  <a:pt x="112902" y="86106"/>
                </a:lnTo>
                <a:lnTo>
                  <a:pt x="72380" y="77643"/>
                </a:lnTo>
                <a:lnTo>
                  <a:pt x="27939" y="92456"/>
                </a:lnTo>
                <a:lnTo>
                  <a:pt x="107695" y="110998"/>
                </a:lnTo>
                <a:lnTo>
                  <a:pt x="114554" y="112395"/>
                </a:lnTo>
                <a:lnTo>
                  <a:pt x="121285" y="107950"/>
                </a:lnTo>
                <a:lnTo>
                  <a:pt x="122681" y="101091"/>
                </a:lnTo>
                <a:lnTo>
                  <a:pt x="124206" y="94234"/>
                </a:lnTo>
                <a:lnTo>
                  <a:pt x="119761" y="87502"/>
                </a:lnTo>
                <a:close/>
              </a:path>
            </a:pathLst>
          </a:custGeom>
          <a:solidFill>
            <a:srgbClr val="497DBA"/>
          </a:solidFill>
        </p:spPr>
        <p:txBody>
          <a:bodyPr wrap="square" lIns="0" tIns="0" rIns="0" bIns="0" rtlCol="0">
            <a:noAutofit/>
          </a:bodyPr>
          <a:lstStyle/>
          <a:p>
            <a:endParaRPr/>
          </a:p>
        </p:txBody>
      </p:sp>
      <p:sp>
        <p:nvSpPr>
          <p:cNvPr id="47" name="object 47"/>
          <p:cNvSpPr/>
          <p:nvPr/>
        </p:nvSpPr>
        <p:spPr>
          <a:xfrm>
            <a:off x="3419855" y="3789045"/>
            <a:ext cx="864095" cy="288036"/>
          </a:xfrm>
          <a:custGeom>
            <a:avLst/>
            <a:gdLst/>
            <a:ahLst/>
            <a:cxnLst/>
            <a:rect l="l" t="t" r="r" b="b"/>
            <a:pathLst>
              <a:path w="864095" h="288036">
                <a:moveTo>
                  <a:pt x="0" y="288035"/>
                </a:moveTo>
                <a:lnTo>
                  <a:pt x="864095" y="288035"/>
                </a:lnTo>
                <a:lnTo>
                  <a:pt x="864095"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48" name="object 48"/>
          <p:cNvSpPr/>
          <p:nvPr/>
        </p:nvSpPr>
        <p:spPr>
          <a:xfrm>
            <a:off x="2874645" y="3345434"/>
            <a:ext cx="977265" cy="456438"/>
          </a:xfrm>
          <a:custGeom>
            <a:avLst/>
            <a:gdLst/>
            <a:ahLst/>
            <a:cxnLst/>
            <a:rect l="l" t="t" r="r" b="b"/>
            <a:pathLst>
              <a:path w="977265" h="456438">
                <a:moveTo>
                  <a:pt x="853947" y="444499"/>
                </a:moveTo>
                <a:lnTo>
                  <a:pt x="854709" y="451484"/>
                </a:lnTo>
                <a:lnTo>
                  <a:pt x="861059" y="456438"/>
                </a:lnTo>
                <a:lnTo>
                  <a:pt x="868044" y="455675"/>
                </a:lnTo>
                <a:lnTo>
                  <a:pt x="977265" y="443610"/>
                </a:lnTo>
                <a:lnTo>
                  <a:pt x="949197" y="445007"/>
                </a:lnTo>
                <a:lnTo>
                  <a:pt x="943991" y="440816"/>
                </a:lnTo>
                <a:lnTo>
                  <a:pt x="952881" y="420750"/>
                </a:lnTo>
                <a:lnTo>
                  <a:pt x="959484" y="421766"/>
                </a:lnTo>
                <a:lnTo>
                  <a:pt x="977265" y="443610"/>
                </a:lnTo>
                <a:lnTo>
                  <a:pt x="913003" y="354456"/>
                </a:lnTo>
                <a:lnTo>
                  <a:pt x="908939" y="348741"/>
                </a:lnTo>
                <a:lnTo>
                  <a:pt x="900938" y="347471"/>
                </a:lnTo>
                <a:lnTo>
                  <a:pt x="895350" y="351535"/>
                </a:lnTo>
                <a:lnTo>
                  <a:pt x="889634" y="355599"/>
                </a:lnTo>
                <a:lnTo>
                  <a:pt x="888365" y="363600"/>
                </a:lnTo>
                <a:lnTo>
                  <a:pt x="892429" y="369188"/>
                </a:lnTo>
                <a:lnTo>
                  <a:pt x="916541" y="402685"/>
                </a:lnTo>
                <a:lnTo>
                  <a:pt x="931260" y="423132"/>
                </a:lnTo>
                <a:lnTo>
                  <a:pt x="906193" y="425893"/>
                </a:lnTo>
                <a:lnTo>
                  <a:pt x="865251" y="430402"/>
                </a:lnTo>
                <a:lnTo>
                  <a:pt x="858266" y="431164"/>
                </a:lnTo>
                <a:lnTo>
                  <a:pt x="853185" y="437514"/>
                </a:lnTo>
                <a:lnTo>
                  <a:pt x="853947" y="444499"/>
                </a:lnTo>
                <a:close/>
              </a:path>
              <a:path w="977265" h="456438">
                <a:moveTo>
                  <a:pt x="949197" y="445007"/>
                </a:moveTo>
                <a:lnTo>
                  <a:pt x="977265" y="443610"/>
                </a:lnTo>
                <a:lnTo>
                  <a:pt x="959484" y="421766"/>
                </a:lnTo>
                <a:lnTo>
                  <a:pt x="952881" y="420750"/>
                </a:lnTo>
                <a:lnTo>
                  <a:pt x="943991" y="440816"/>
                </a:lnTo>
                <a:lnTo>
                  <a:pt x="949197" y="445007"/>
                </a:lnTo>
                <a:close/>
              </a:path>
              <a:path w="977265" h="456438">
                <a:moveTo>
                  <a:pt x="906193" y="425893"/>
                </a:moveTo>
                <a:lnTo>
                  <a:pt x="931260" y="423132"/>
                </a:lnTo>
                <a:lnTo>
                  <a:pt x="916541" y="402685"/>
                </a:lnTo>
                <a:lnTo>
                  <a:pt x="10287" y="0"/>
                </a:lnTo>
                <a:lnTo>
                  <a:pt x="0" y="23113"/>
                </a:lnTo>
                <a:lnTo>
                  <a:pt x="906193" y="425893"/>
                </a:lnTo>
                <a:close/>
              </a:path>
            </a:pathLst>
          </a:custGeom>
          <a:solidFill>
            <a:srgbClr val="497DBA"/>
          </a:solidFill>
        </p:spPr>
        <p:txBody>
          <a:bodyPr wrap="square" lIns="0" tIns="0" rIns="0" bIns="0" rtlCol="0">
            <a:noAutofit/>
          </a:bodyPr>
          <a:lstStyle/>
          <a:p>
            <a:endParaRPr/>
          </a:p>
        </p:txBody>
      </p:sp>
      <p:sp>
        <p:nvSpPr>
          <p:cNvPr id="49" name="object 49"/>
          <p:cNvSpPr/>
          <p:nvPr/>
        </p:nvSpPr>
        <p:spPr>
          <a:xfrm>
            <a:off x="529209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0" name="object 50"/>
          <p:cNvSpPr/>
          <p:nvPr/>
        </p:nvSpPr>
        <p:spPr>
          <a:xfrm>
            <a:off x="5656961" y="1915795"/>
            <a:ext cx="117475" cy="433196"/>
          </a:xfrm>
          <a:custGeom>
            <a:avLst/>
            <a:gdLst/>
            <a:ahLst/>
            <a:cxnLst/>
            <a:rect l="l" t="t" r="r" b="b"/>
            <a:pathLst>
              <a:path w="117475" h="433196">
                <a:moveTo>
                  <a:pt x="48556" y="362321"/>
                </a:moveTo>
                <a:lnTo>
                  <a:pt x="62980" y="382906"/>
                </a:lnTo>
                <a:lnTo>
                  <a:pt x="73828" y="360158"/>
                </a:lnTo>
                <a:lnTo>
                  <a:pt x="43814" y="0"/>
                </a:lnTo>
                <a:lnTo>
                  <a:pt x="18541" y="2031"/>
                </a:lnTo>
                <a:lnTo>
                  <a:pt x="48556" y="362321"/>
                </a:lnTo>
                <a:close/>
              </a:path>
              <a:path w="117475" h="433196">
                <a:moveTo>
                  <a:pt x="114553" y="333882"/>
                </a:moveTo>
                <a:lnTo>
                  <a:pt x="77724" y="406907"/>
                </a:lnTo>
                <a:lnTo>
                  <a:pt x="75437" y="400684"/>
                </a:lnTo>
                <a:lnTo>
                  <a:pt x="53593" y="402589"/>
                </a:lnTo>
                <a:lnTo>
                  <a:pt x="52450" y="409066"/>
                </a:lnTo>
                <a:lnTo>
                  <a:pt x="7112" y="325374"/>
                </a:lnTo>
                <a:lnTo>
                  <a:pt x="1397" y="329438"/>
                </a:lnTo>
                <a:lnTo>
                  <a:pt x="0" y="337312"/>
                </a:lnTo>
                <a:lnTo>
                  <a:pt x="4063" y="343026"/>
                </a:lnTo>
                <a:lnTo>
                  <a:pt x="67183" y="433196"/>
                </a:lnTo>
                <a:lnTo>
                  <a:pt x="114553" y="333882"/>
                </a:lnTo>
                <a:close/>
              </a:path>
              <a:path w="117475" h="433196">
                <a:moveTo>
                  <a:pt x="102235" y="313943"/>
                </a:moveTo>
                <a:lnTo>
                  <a:pt x="94614" y="316610"/>
                </a:lnTo>
                <a:lnTo>
                  <a:pt x="91566" y="322960"/>
                </a:lnTo>
                <a:lnTo>
                  <a:pt x="73828" y="360158"/>
                </a:lnTo>
                <a:lnTo>
                  <a:pt x="62980" y="382906"/>
                </a:lnTo>
                <a:lnTo>
                  <a:pt x="48556" y="362321"/>
                </a:lnTo>
                <a:lnTo>
                  <a:pt x="24891" y="328549"/>
                </a:lnTo>
                <a:lnTo>
                  <a:pt x="20827" y="322706"/>
                </a:lnTo>
                <a:lnTo>
                  <a:pt x="12953" y="321309"/>
                </a:lnTo>
                <a:lnTo>
                  <a:pt x="7112" y="325374"/>
                </a:lnTo>
                <a:lnTo>
                  <a:pt x="52450" y="409066"/>
                </a:lnTo>
                <a:lnTo>
                  <a:pt x="53593" y="402589"/>
                </a:lnTo>
                <a:lnTo>
                  <a:pt x="75437" y="400684"/>
                </a:lnTo>
                <a:lnTo>
                  <a:pt x="77724" y="406907"/>
                </a:lnTo>
                <a:lnTo>
                  <a:pt x="114553" y="333882"/>
                </a:lnTo>
                <a:lnTo>
                  <a:pt x="117475" y="327532"/>
                </a:lnTo>
                <a:lnTo>
                  <a:pt x="114808" y="319913"/>
                </a:lnTo>
                <a:lnTo>
                  <a:pt x="108458" y="316991"/>
                </a:lnTo>
                <a:lnTo>
                  <a:pt x="102235" y="313943"/>
                </a:lnTo>
                <a:close/>
              </a:path>
            </a:pathLst>
          </a:custGeom>
          <a:solidFill>
            <a:srgbClr val="497DBA"/>
          </a:solidFill>
        </p:spPr>
        <p:txBody>
          <a:bodyPr wrap="square" lIns="0" tIns="0" rIns="0" bIns="0" rtlCol="0">
            <a:noAutofit/>
          </a:bodyPr>
          <a:lstStyle/>
          <a:p>
            <a:endParaRPr/>
          </a:p>
        </p:txBody>
      </p:sp>
      <p:sp>
        <p:nvSpPr>
          <p:cNvPr id="51" name="object 51"/>
          <p:cNvSpPr/>
          <p:nvPr/>
        </p:nvSpPr>
        <p:spPr>
          <a:xfrm>
            <a:off x="3779901" y="3068954"/>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2" name="object 52"/>
          <p:cNvSpPr/>
          <p:nvPr/>
        </p:nvSpPr>
        <p:spPr>
          <a:xfrm>
            <a:off x="4144772" y="2635885"/>
            <a:ext cx="117601" cy="433069"/>
          </a:xfrm>
          <a:custGeom>
            <a:avLst/>
            <a:gdLst/>
            <a:ahLst/>
            <a:cxnLst/>
            <a:rect l="l" t="t" r="r" b="b"/>
            <a:pathLst>
              <a:path w="117601" h="433069">
                <a:moveTo>
                  <a:pt x="48550" y="362245"/>
                </a:moveTo>
                <a:lnTo>
                  <a:pt x="62989" y="382887"/>
                </a:lnTo>
                <a:lnTo>
                  <a:pt x="73828" y="360159"/>
                </a:lnTo>
                <a:lnTo>
                  <a:pt x="43814" y="0"/>
                </a:lnTo>
                <a:lnTo>
                  <a:pt x="18541" y="2031"/>
                </a:lnTo>
                <a:lnTo>
                  <a:pt x="48550" y="362245"/>
                </a:lnTo>
                <a:close/>
              </a:path>
              <a:path w="117601" h="433069">
                <a:moveTo>
                  <a:pt x="114553" y="333882"/>
                </a:moveTo>
                <a:lnTo>
                  <a:pt x="77724" y="406907"/>
                </a:lnTo>
                <a:lnTo>
                  <a:pt x="75437" y="400685"/>
                </a:lnTo>
                <a:lnTo>
                  <a:pt x="53593" y="402589"/>
                </a:lnTo>
                <a:lnTo>
                  <a:pt x="52450" y="409066"/>
                </a:lnTo>
                <a:lnTo>
                  <a:pt x="7238" y="325374"/>
                </a:lnTo>
                <a:lnTo>
                  <a:pt x="1397" y="329438"/>
                </a:lnTo>
                <a:lnTo>
                  <a:pt x="0" y="337312"/>
                </a:lnTo>
                <a:lnTo>
                  <a:pt x="4063" y="343026"/>
                </a:lnTo>
                <a:lnTo>
                  <a:pt x="67182" y="433069"/>
                </a:lnTo>
                <a:lnTo>
                  <a:pt x="114553" y="333882"/>
                </a:lnTo>
                <a:close/>
              </a:path>
              <a:path w="117601" h="433069">
                <a:moveTo>
                  <a:pt x="102235" y="313943"/>
                </a:moveTo>
                <a:lnTo>
                  <a:pt x="94614" y="316611"/>
                </a:lnTo>
                <a:lnTo>
                  <a:pt x="91566" y="322961"/>
                </a:lnTo>
                <a:lnTo>
                  <a:pt x="73828" y="360159"/>
                </a:lnTo>
                <a:lnTo>
                  <a:pt x="62989" y="382887"/>
                </a:lnTo>
                <a:lnTo>
                  <a:pt x="48550" y="362245"/>
                </a:lnTo>
                <a:lnTo>
                  <a:pt x="24891" y="328422"/>
                </a:lnTo>
                <a:lnTo>
                  <a:pt x="20827" y="322706"/>
                </a:lnTo>
                <a:lnTo>
                  <a:pt x="12953" y="321310"/>
                </a:lnTo>
                <a:lnTo>
                  <a:pt x="7238" y="325374"/>
                </a:lnTo>
                <a:lnTo>
                  <a:pt x="52450" y="409066"/>
                </a:lnTo>
                <a:lnTo>
                  <a:pt x="53593" y="402589"/>
                </a:lnTo>
                <a:lnTo>
                  <a:pt x="75437" y="400685"/>
                </a:lnTo>
                <a:lnTo>
                  <a:pt x="77724" y="406907"/>
                </a:lnTo>
                <a:lnTo>
                  <a:pt x="114553" y="333882"/>
                </a:lnTo>
                <a:lnTo>
                  <a:pt x="117601" y="327532"/>
                </a:lnTo>
                <a:lnTo>
                  <a:pt x="114807" y="319913"/>
                </a:lnTo>
                <a:lnTo>
                  <a:pt x="108585" y="316864"/>
                </a:lnTo>
                <a:lnTo>
                  <a:pt x="102235" y="313943"/>
                </a:lnTo>
                <a:close/>
              </a:path>
            </a:pathLst>
          </a:custGeom>
          <a:solidFill>
            <a:srgbClr val="497DBA"/>
          </a:solidFill>
        </p:spPr>
        <p:txBody>
          <a:bodyPr wrap="square" lIns="0" tIns="0" rIns="0" bIns="0" rtlCol="0">
            <a:noAutofit/>
          </a:bodyPr>
          <a:lstStyle/>
          <a:p>
            <a:endParaRPr/>
          </a:p>
        </p:txBody>
      </p:sp>
      <p:sp>
        <p:nvSpPr>
          <p:cNvPr id="53" name="object 53"/>
          <p:cNvSpPr/>
          <p:nvPr/>
        </p:nvSpPr>
        <p:spPr>
          <a:xfrm>
            <a:off x="2483739" y="3789045"/>
            <a:ext cx="864095" cy="288036"/>
          </a:xfrm>
          <a:custGeom>
            <a:avLst/>
            <a:gdLst/>
            <a:ahLst/>
            <a:cxnLst/>
            <a:rect l="l" t="t" r="r" b="b"/>
            <a:pathLst>
              <a:path w="864095" h="288036">
                <a:moveTo>
                  <a:pt x="0" y="288035"/>
                </a:moveTo>
                <a:lnTo>
                  <a:pt x="864095" y="288035"/>
                </a:lnTo>
                <a:lnTo>
                  <a:pt x="864095"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54" name="object 54"/>
          <p:cNvSpPr/>
          <p:nvPr/>
        </p:nvSpPr>
        <p:spPr>
          <a:xfrm>
            <a:off x="2848737" y="3355975"/>
            <a:ext cx="117475" cy="433069"/>
          </a:xfrm>
          <a:custGeom>
            <a:avLst/>
            <a:gdLst/>
            <a:ahLst/>
            <a:cxnLst/>
            <a:rect l="l" t="t" r="r" b="b"/>
            <a:pathLst>
              <a:path w="117475" h="433070">
                <a:moveTo>
                  <a:pt x="48415" y="362148"/>
                </a:moveTo>
                <a:lnTo>
                  <a:pt x="62901" y="382806"/>
                </a:lnTo>
                <a:lnTo>
                  <a:pt x="73701" y="360159"/>
                </a:lnTo>
                <a:lnTo>
                  <a:pt x="43687" y="0"/>
                </a:lnTo>
                <a:lnTo>
                  <a:pt x="18414" y="2032"/>
                </a:lnTo>
                <a:lnTo>
                  <a:pt x="48415" y="362148"/>
                </a:lnTo>
                <a:close/>
              </a:path>
              <a:path w="117475" h="433070">
                <a:moveTo>
                  <a:pt x="114426" y="333882"/>
                </a:moveTo>
                <a:lnTo>
                  <a:pt x="77596" y="406907"/>
                </a:lnTo>
                <a:lnTo>
                  <a:pt x="75437" y="400685"/>
                </a:lnTo>
                <a:lnTo>
                  <a:pt x="53467" y="402589"/>
                </a:lnTo>
                <a:lnTo>
                  <a:pt x="52324" y="409067"/>
                </a:lnTo>
                <a:lnTo>
                  <a:pt x="7112" y="325374"/>
                </a:lnTo>
                <a:lnTo>
                  <a:pt x="1269" y="329438"/>
                </a:lnTo>
                <a:lnTo>
                  <a:pt x="0" y="337312"/>
                </a:lnTo>
                <a:lnTo>
                  <a:pt x="3937" y="343026"/>
                </a:lnTo>
                <a:lnTo>
                  <a:pt x="67056" y="433069"/>
                </a:lnTo>
                <a:lnTo>
                  <a:pt x="114426" y="333882"/>
                </a:lnTo>
                <a:close/>
              </a:path>
              <a:path w="117475" h="433070">
                <a:moveTo>
                  <a:pt x="102107" y="313944"/>
                </a:moveTo>
                <a:lnTo>
                  <a:pt x="94487" y="316611"/>
                </a:lnTo>
                <a:lnTo>
                  <a:pt x="91439" y="322961"/>
                </a:lnTo>
                <a:lnTo>
                  <a:pt x="73701" y="360159"/>
                </a:lnTo>
                <a:lnTo>
                  <a:pt x="62901" y="382806"/>
                </a:lnTo>
                <a:lnTo>
                  <a:pt x="48415" y="362148"/>
                </a:lnTo>
                <a:lnTo>
                  <a:pt x="24764" y="328422"/>
                </a:lnTo>
                <a:lnTo>
                  <a:pt x="20700" y="322706"/>
                </a:lnTo>
                <a:lnTo>
                  <a:pt x="12826" y="321310"/>
                </a:lnTo>
                <a:lnTo>
                  <a:pt x="7112" y="325374"/>
                </a:lnTo>
                <a:lnTo>
                  <a:pt x="52324" y="409067"/>
                </a:lnTo>
                <a:lnTo>
                  <a:pt x="53467" y="402589"/>
                </a:lnTo>
                <a:lnTo>
                  <a:pt x="75437" y="400685"/>
                </a:lnTo>
                <a:lnTo>
                  <a:pt x="77596" y="406907"/>
                </a:lnTo>
                <a:lnTo>
                  <a:pt x="114426" y="333882"/>
                </a:lnTo>
                <a:lnTo>
                  <a:pt x="117475" y="327532"/>
                </a:lnTo>
                <a:lnTo>
                  <a:pt x="114807" y="319913"/>
                </a:lnTo>
                <a:lnTo>
                  <a:pt x="108457" y="316864"/>
                </a:lnTo>
                <a:lnTo>
                  <a:pt x="102107" y="313944"/>
                </a:lnTo>
                <a:close/>
              </a:path>
            </a:pathLst>
          </a:custGeom>
          <a:solidFill>
            <a:srgbClr val="497DBA"/>
          </a:solidFill>
        </p:spPr>
        <p:txBody>
          <a:bodyPr wrap="square" lIns="0" tIns="0" rIns="0" bIns="0" rtlCol="0">
            <a:noAutofit/>
          </a:bodyPr>
          <a:lstStyle/>
          <a:p>
            <a:endParaRPr/>
          </a:p>
        </p:txBody>
      </p:sp>
      <p:sp>
        <p:nvSpPr>
          <p:cNvPr id="55" name="object 55"/>
          <p:cNvSpPr/>
          <p:nvPr/>
        </p:nvSpPr>
        <p:spPr>
          <a:xfrm>
            <a:off x="4427982" y="3798316"/>
            <a:ext cx="936104" cy="288036"/>
          </a:xfrm>
          <a:custGeom>
            <a:avLst/>
            <a:gdLst/>
            <a:ahLst/>
            <a:cxnLst/>
            <a:rect l="l" t="t" r="r" b="b"/>
            <a:pathLst>
              <a:path w="936104" h="288036">
                <a:moveTo>
                  <a:pt x="0" y="288036"/>
                </a:moveTo>
                <a:lnTo>
                  <a:pt x="936104" y="288036"/>
                </a:lnTo>
                <a:lnTo>
                  <a:pt x="936104"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6" name="object 56"/>
          <p:cNvSpPr/>
          <p:nvPr/>
        </p:nvSpPr>
        <p:spPr>
          <a:xfrm>
            <a:off x="6444234" y="379831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099">
            <a:solidFill>
              <a:srgbClr val="385D89"/>
            </a:solidFill>
          </a:ln>
        </p:spPr>
        <p:txBody>
          <a:bodyPr wrap="square" lIns="0" tIns="0" rIns="0" bIns="0" rtlCol="0">
            <a:noAutofit/>
          </a:bodyPr>
          <a:lstStyle/>
          <a:p>
            <a:endParaRPr/>
          </a:p>
        </p:txBody>
      </p:sp>
      <p:sp>
        <p:nvSpPr>
          <p:cNvPr id="57" name="object 57"/>
          <p:cNvSpPr/>
          <p:nvPr/>
        </p:nvSpPr>
        <p:spPr>
          <a:xfrm>
            <a:off x="4895977" y="3345307"/>
            <a:ext cx="124206" cy="467994"/>
          </a:xfrm>
          <a:custGeom>
            <a:avLst/>
            <a:gdLst/>
            <a:ahLst/>
            <a:cxnLst/>
            <a:rect l="l" t="t" r="r" b="b"/>
            <a:pathLst>
              <a:path w="124206" h="467994">
                <a:moveTo>
                  <a:pt x="123317" y="456183"/>
                </a:moveTo>
                <a:lnTo>
                  <a:pt x="124206" y="449198"/>
                </a:lnTo>
                <a:lnTo>
                  <a:pt x="119252" y="442848"/>
                </a:lnTo>
                <a:lnTo>
                  <a:pt x="112395" y="441959"/>
                </a:lnTo>
                <a:lnTo>
                  <a:pt x="71376" y="436661"/>
                </a:lnTo>
                <a:lnTo>
                  <a:pt x="28194" y="454913"/>
                </a:lnTo>
                <a:lnTo>
                  <a:pt x="109093" y="467105"/>
                </a:lnTo>
                <a:lnTo>
                  <a:pt x="116077" y="467994"/>
                </a:lnTo>
                <a:lnTo>
                  <a:pt x="122427" y="463041"/>
                </a:lnTo>
                <a:lnTo>
                  <a:pt x="123317" y="456183"/>
                </a:lnTo>
                <a:close/>
              </a:path>
              <a:path w="124206" h="467994">
                <a:moveTo>
                  <a:pt x="46428" y="433438"/>
                </a:moveTo>
                <a:lnTo>
                  <a:pt x="24892" y="430656"/>
                </a:lnTo>
                <a:lnTo>
                  <a:pt x="33400" y="450849"/>
                </a:lnTo>
                <a:lnTo>
                  <a:pt x="46428" y="433438"/>
                </a:lnTo>
                <a:close/>
              </a:path>
              <a:path w="124206" h="467994">
                <a:moveTo>
                  <a:pt x="24892" y="430656"/>
                </a:moveTo>
                <a:lnTo>
                  <a:pt x="28194" y="454913"/>
                </a:lnTo>
                <a:lnTo>
                  <a:pt x="71376" y="436661"/>
                </a:lnTo>
                <a:lnTo>
                  <a:pt x="1049147" y="23367"/>
                </a:lnTo>
                <a:lnTo>
                  <a:pt x="1039240" y="0"/>
                </a:lnTo>
                <a:lnTo>
                  <a:pt x="61515" y="413274"/>
                </a:lnTo>
                <a:lnTo>
                  <a:pt x="18287" y="431545"/>
                </a:lnTo>
                <a:lnTo>
                  <a:pt x="0" y="453008"/>
                </a:lnTo>
                <a:lnTo>
                  <a:pt x="109093" y="467105"/>
                </a:lnTo>
                <a:lnTo>
                  <a:pt x="28194" y="454913"/>
                </a:lnTo>
                <a:lnTo>
                  <a:pt x="24892" y="430656"/>
                </a:lnTo>
                <a:lnTo>
                  <a:pt x="46428" y="433438"/>
                </a:lnTo>
                <a:lnTo>
                  <a:pt x="33400" y="450849"/>
                </a:lnTo>
                <a:lnTo>
                  <a:pt x="24892" y="430656"/>
                </a:lnTo>
                <a:close/>
              </a:path>
              <a:path w="124206" h="467994">
                <a:moveTo>
                  <a:pt x="86233" y="380237"/>
                </a:moveTo>
                <a:lnTo>
                  <a:pt x="90424" y="374649"/>
                </a:lnTo>
                <a:lnTo>
                  <a:pt x="89281" y="366648"/>
                </a:lnTo>
                <a:lnTo>
                  <a:pt x="83693" y="362457"/>
                </a:lnTo>
                <a:lnTo>
                  <a:pt x="78105" y="358266"/>
                </a:lnTo>
                <a:lnTo>
                  <a:pt x="70103" y="359409"/>
                </a:lnTo>
                <a:lnTo>
                  <a:pt x="65912" y="364997"/>
                </a:lnTo>
                <a:lnTo>
                  <a:pt x="0" y="453008"/>
                </a:lnTo>
                <a:lnTo>
                  <a:pt x="18287" y="431545"/>
                </a:lnTo>
                <a:lnTo>
                  <a:pt x="61515" y="413274"/>
                </a:lnTo>
                <a:lnTo>
                  <a:pt x="86233" y="380237"/>
                </a:lnTo>
                <a:close/>
              </a:path>
            </a:pathLst>
          </a:custGeom>
          <a:solidFill>
            <a:srgbClr val="497DBA"/>
          </a:solidFill>
        </p:spPr>
        <p:txBody>
          <a:bodyPr wrap="square" lIns="0" tIns="0" rIns="0" bIns="0" rtlCol="0">
            <a:noAutofit/>
          </a:bodyPr>
          <a:lstStyle/>
          <a:p>
            <a:endParaRPr/>
          </a:p>
        </p:txBody>
      </p:sp>
      <p:sp>
        <p:nvSpPr>
          <p:cNvPr id="58" name="object 58"/>
          <p:cNvSpPr/>
          <p:nvPr/>
        </p:nvSpPr>
        <p:spPr>
          <a:xfrm>
            <a:off x="5934710" y="3345561"/>
            <a:ext cx="941578" cy="463041"/>
          </a:xfrm>
          <a:custGeom>
            <a:avLst/>
            <a:gdLst/>
            <a:ahLst/>
            <a:cxnLst/>
            <a:rect l="l" t="t" r="r" b="b"/>
            <a:pathLst>
              <a:path w="941577" h="463041">
                <a:moveTo>
                  <a:pt x="818261" y="450850"/>
                </a:moveTo>
                <a:lnTo>
                  <a:pt x="818895" y="457834"/>
                </a:lnTo>
                <a:lnTo>
                  <a:pt x="824991" y="463041"/>
                </a:lnTo>
                <a:lnTo>
                  <a:pt x="831976" y="462406"/>
                </a:lnTo>
                <a:lnTo>
                  <a:pt x="941578" y="452755"/>
                </a:lnTo>
                <a:lnTo>
                  <a:pt x="913384" y="453516"/>
                </a:lnTo>
                <a:lnTo>
                  <a:pt x="908304" y="449199"/>
                </a:lnTo>
                <a:lnTo>
                  <a:pt x="917701" y="429387"/>
                </a:lnTo>
                <a:lnTo>
                  <a:pt x="924179" y="430530"/>
                </a:lnTo>
                <a:lnTo>
                  <a:pt x="941578" y="452755"/>
                </a:lnTo>
                <a:lnTo>
                  <a:pt x="879347" y="362203"/>
                </a:lnTo>
                <a:lnTo>
                  <a:pt x="875284" y="356362"/>
                </a:lnTo>
                <a:lnTo>
                  <a:pt x="867410" y="354964"/>
                </a:lnTo>
                <a:lnTo>
                  <a:pt x="861694" y="358901"/>
                </a:lnTo>
                <a:lnTo>
                  <a:pt x="855853" y="362838"/>
                </a:lnTo>
                <a:lnTo>
                  <a:pt x="854329" y="370713"/>
                </a:lnTo>
                <a:lnTo>
                  <a:pt x="858392" y="376555"/>
                </a:lnTo>
                <a:lnTo>
                  <a:pt x="881729" y="410521"/>
                </a:lnTo>
                <a:lnTo>
                  <a:pt x="896005" y="431299"/>
                </a:lnTo>
                <a:lnTo>
                  <a:pt x="870947" y="433508"/>
                </a:lnTo>
                <a:lnTo>
                  <a:pt x="829817" y="437133"/>
                </a:lnTo>
                <a:lnTo>
                  <a:pt x="822833" y="437769"/>
                </a:lnTo>
                <a:lnTo>
                  <a:pt x="817625" y="443864"/>
                </a:lnTo>
                <a:lnTo>
                  <a:pt x="818261" y="450850"/>
                </a:lnTo>
                <a:close/>
              </a:path>
              <a:path w="941577" h="463041">
                <a:moveTo>
                  <a:pt x="913384" y="453516"/>
                </a:moveTo>
                <a:lnTo>
                  <a:pt x="941578" y="452755"/>
                </a:lnTo>
                <a:lnTo>
                  <a:pt x="924179" y="430530"/>
                </a:lnTo>
                <a:lnTo>
                  <a:pt x="917701" y="429387"/>
                </a:lnTo>
                <a:lnTo>
                  <a:pt x="908304" y="449199"/>
                </a:lnTo>
                <a:lnTo>
                  <a:pt x="913384" y="453516"/>
                </a:lnTo>
                <a:close/>
              </a:path>
              <a:path w="941577" h="463041">
                <a:moveTo>
                  <a:pt x="870947" y="433508"/>
                </a:moveTo>
                <a:lnTo>
                  <a:pt x="896005" y="431299"/>
                </a:lnTo>
                <a:lnTo>
                  <a:pt x="881729" y="410521"/>
                </a:lnTo>
                <a:lnTo>
                  <a:pt x="10794" y="0"/>
                </a:lnTo>
                <a:lnTo>
                  <a:pt x="0" y="22860"/>
                </a:lnTo>
                <a:lnTo>
                  <a:pt x="870947" y="433508"/>
                </a:lnTo>
                <a:close/>
              </a:path>
            </a:pathLst>
          </a:custGeom>
          <a:solidFill>
            <a:srgbClr val="497DBA"/>
          </a:solidFill>
        </p:spPr>
        <p:txBody>
          <a:bodyPr wrap="square" lIns="0" tIns="0" rIns="0" bIns="0" rtlCol="0">
            <a:noAutofit/>
          </a:bodyPr>
          <a:lstStyle/>
          <a:p>
            <a:endParaRPr/>
          </a:p>
        </p:txBody>
      </p:sp>
      <p:sp>
        <p:nvSpPr>
          <p:cNvPr id="59" name="object 59"/>
          <p:cNvSpPr/>
          <p:nvPr/>
        </p:nvSpPr>
        <p:spPr>
          <a:xfrm>
            <a:off x="5508117" y="379831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0" name="object 60"/>
          <p:cNvSpPr/>
          <p:nvPr/>
        </p:nvSpPr>
        <p:spPr>
          <a:xfrm>
            <a:off x="5881243" y="3356991"/>
            <a:ext cx="117856" cy="441452"/>
          </a:xfrm>
          <a:custGeom>
            <a:avLst/>
            <a:gdLst/>
            <a:ahLst/>
            <a:cxnLst/>
            <a:rect l="l" t="t" r="r" b="b"/>
            <a:pathLst>
              <a:path w="117856" h="441452">
                <a:moveTo>
                  <a:pt x="46228" y="416179"/>
                </a:moveTo>
                <a:lnTo>
                  <a:pt x="46228" y="369334"/>
                </a:lnTo>
                <a:lnTo>
                  <a:pt x="25400" y="333629"/>
                </a:lnTo>
                <a:lnTo>
                  <a:pt x="21844" y="327533"/>
                </a:lnTo>
                <a:lnTo>
                  <a:pt x="14097" y="325501"/>
                </a:lnTo>
                <a:lnTo>
                  <a:pt x="8001" y="329057"/>
                </a:lnTo>
                <a:lnTo>
                  <a:pt x="2032" y="332613"/>
                </a:lnTo>
                <a:lnTo>
                  <a:pt x="0" y="340360"/>
                </a:lnTo>
                <a:lnTo>
                  <a:pt x="3429" y="346456"/>
                </a:lnTo>
                <a:lnTo>
                  <a:pt x="58928" y="441452"/>
                </a:lnTo>
                <a:lnTo>
                  <a:pt x="114300" y="346456"/>
                </a:lnTo>
                <a:lnTo>
                  <a:pt x="71628" y="416179"/>
                </a:lnTo>
                <a:lnTo>
                  <a:pt x="47879" y="409829"/>
                </a:lnTo>
                <a:lnTo>
                  <a:pt x="46228" y="369334"/>
                </a:lnTo>
                <a:lnTo>
                  <a:pt x="46228" y="416179"/>
                </a:lnTo>
                <a:close/>
              </a:path>
              <a:path w="117856" h="441452">
                <a:moveTo>
                  <a:pt x="95885" y="327533"/>
                </a:moveTo>
                <a:lnTo>
                  <a:pt x="92329" y="333629"/>
                </a:lnTo>
                <a:lnTo>
                  <a:pt x="71628" y="369116"/>
                </a:lnTo>
                <a:lnTo>
                  <a:pt x="69850" y="409829"/>
                </a:lnTo>
                <a:lnTo>
                  <a:pt x="58864" y="390996"/>
                </a:lnTo>
                <a:lnTo>
                  <a:pt x="46228" y="0"/>
                </a:lnTo>
                <a:lnTo>
                  <a:pt x="46228" y="369334"/>
                </a:lnTo>
                <a:lnTo>
                  <a:pt x="47879" y="409829"/>
                </a:lnTo>
                <a:lnTo>
                  <a:pt x="71628" y="416179"/>
                </a:lnTo>
                <a:lnTo>
                  <a:pt x="114300" y="346456"/>
                </a:lnTo>
                <a:lnTo>
                  <a:pt x="117856" y="340360"/>
                </a:lnTo>
                <a:lnTo>
                  <a:pt x="115824" y="332613"/>
                </a:lnTo>
                <a:lnTo>
                  <a:pt x="109728" y="329057"/>
                </a:lnTo>
                <a:lnTo>
                  <a:pt x="103759" y="325501"/>
                </a:lnTo>
                <a:lnTo>
                  <a:pt x="95885" y="327533"/>
                </a:lnTo>
                <a:close/>
              </a:path>
              <a:path w="117856" h="441452">
                <a:moveTo>
                  <a:pt x="58864" y="390996"/>
                </a:moveTo>
                <a:lnTo>
                  <a:pt x="69850" y="409829"/>
                </a:lnTo>
                <a:lnTo>
                  <a:pt x="71628" y="369116"/>
                </a:lnTo>
                <a:lnTo>
                  <a:pt x="71628" y="0"/>
                </a:lnTo>
                <a:lnTo>
                  <a:pt x="46228" y="0"/>
                </a:lnTo>
                <a:lnTo>
                  <a:pt x="58864" y="390996"/>
                </a:lnTo>
                <a:close/>
              </a:path>
            </a:pathLst>
          </a:custGeom>
          <a:solidFill>
            <a:srgbClr val="497DBA"/>
          </a:solidFill>
        </p:spPr>
        <p:txBody>
          <a:bodyPr wrap="square" lIns="0" tIns="0" rIns="0" bIns="0" rtlCol="0">
            <a:noAutofit/>
          </a:bodyPr>
          <a:lstStyle/>
          <a:p>
            <a:endParaRPr/>
          </a:p>
        </p:txBody>
      </p:sp>
      <p:sp>
        <p:nvSpPr>
          <p:cNvPr id="36" name="object 36"/>
          <p:cNvSpPr/>
          <p:nvPr/>
        </p:nvSpPr>
        <p:spPr>
          <a:xfrm>
            <a:off x="1403604" y="3789045"/>
            <a:ext cx="936104" cy="288036"/>
          </a:xfrm>
          <a:custGeom>
            <a:avLst/>
            <a:gdLst/>
            <a:ahLst/>
            <a:cxnLst/>
            <a:rect l="l" t="t" r="r" b="b"/>
            <a:pathLst>
              <a:path w="936104" h="288036">
                <a:moveTo>
                  <a:pt x="0" y="288035"/>
                </a:moveTo>
                <a:lnTo>
                  <a:pt x="936104" y="288035"/>
                </a:lnTo>
                <a:lnTo>
                  <a:pt x="936104"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37" name="object 37"/>
          <p:cNvSpPr/>
          <p:nvPr/>
        </p:nvSpPr>
        <p:spPr>
          <a:xfrm>
            <a:off x="1871599" y="3693922"/>
            <a:ext cx="124206" cy="458088"/>
          </a:xfrm>
          <a:custGeom>
            <a:avLst/>
            <a:gdLst/>
            <a:ahLst/>
            <a:cxnLst/>
            <a:rect l="l" t="t" r="r" b="b"/>
            <a:pathLst>
              <a:path w="124206" h="458088">
                <a:moveTo>
                  <a:pt x="46316" y="75302"/>
                </a:moveTo>
                <a:lnTo>
                  <a:pt x="24764" y="72643"/>
                </a:lnTo>
                <a:lnTo>
                  <a:pt x="33400" y="92709"/>
                </a:lnTo>
                <a:lnTo>
                  <a:pt x="46316" y="75302"/>
                </a:lnTo>
                <a:close/>
              </a:path>
              <a:path w="124206" h="458088">
                <a:moveTo>
                  <a:pt x="24764" y="72643"/>
                </a:moveTo>
                <a:lnTo>
                  <a:pt x="28193" y="96900"/>
                </a:lnTo>
                <a:lnTo>
                  <a:pt x="71376" y="78394"/>
                </a:lnTo>
                <a:lnTo>
                  <a:pt x="1013206" y="-325247"/>
                </a:lnTo>
                <a:lnTo>
                  <a:pt x="1003173" y="-348614"/>
                </a:lnTo>
                <a:lnTo>
                  <a:pt x="61367" y="55015"/>
                </a:lnTo>
                <a:lnTo>
                  <a:pt x="18161" y="73532"/>
                </a:lnTo>
                <a:lnTo>
                  <a:pt x="0" y="95122"/>
                </a:lnTo>
                <a:lnTo>
                  <a:pt x="109219" y="108711"/>
                </a:lnTo>
                <a:lnTo>
                  <a:pt x="28193" y="96900"/>
                </a:lnTo>
                <a:lnTo>
                  <a:pt x="24764" y="72643"/>
                </a:lnTo>
                <a:lnTo>
                  <a:pt x="46316" y="75302"/>
                </a:lnTo>
                <a:lnTo>
                  <a:pt x="33400" y="92709"/>
                </a:lnTo>
                <a:lnTo>
                  <a:pt x="24764" y="72643"/>
                </a:lnTo>
                <a:close/>
              </a:path>
              <a:path w="124206" h="458088">
                <a:moveTo>
                  <a:pt x="85978" y="21843"/>
                </a:moveTo>
                <a:lnTo>
                  <a:pt x="90169" y="16255"/>
                </a:lnTo>
                <a:lnTo>
                  <a:pt x="88900" y="8254"/>
                </a:lnTo>
                <a:lnTo>
                  <a:pt x="83312" y="4190"/>
                </a:lnTo>
                <a:lnTo>
                  <a:pt x="77724" y="0"/>
                </a:lnTo>
                <a:lnTo>
                  <a:pt x="69723" y="1142"/>
                </a:lnTo>
                <a:lnTo>
                  <a:pt x="65531" y="6730"/>
                </a:lnTo>
                <a:lnTo>
                  <a:pt x="0" y="95122"/>
                </a:lnTo>
                <a:lnTo>
                  <a:pt x="18161" y="73532"/>
                </a:lnTo>
                <a:lnTo>
                  <a:pt x="61367" y="55015"/>
                </a:lnTo>
                <a:lnTo>
                  <a:pt x="85978" y="21843"/>
                </a:lnTo>
                <a:close/>
              </a:path>
              <a:path w="124206" h="458088">
                <a:moveTo>
                  <a:pt x="119252" y="84327"/>
                </a:moveTo>
                <a:lnTo>
                  <a:pt x="112268" y="83438"/>
                </a:lnTo>
                <a:lnTo>
                  <a:pt x="71376" y="78394"/>
                </a:lnTo>
                <a:lnTo>
                  <a:pt x="28193" y="96900"/>
                </a:lnTo>
                <a:lnTo>
                  <a:pt x="109219" y="108711"/>
                </a:lnTo>
                <a:lnTo>
                  <a:pt x="116205" y="109473"/>
                </a:lnTo>
                <a:lnTo>
                  <a:pt x="122555" y="104520"/>
                </a:lnTo>
                <a:lnTo>
                  <a:pt x="123317" y="97662"/>
                </a:lnTo>
                <a:lnTo>
                  <a:pt x="124206" y="90677"/>
                </a:lnTo>
                <a:lnTo>
                  <a:pt x="119252" y="84327"/>
                </a:lnTo>
                <a:close/>
              </a:path>
            </a:pathLst>
          </a:custGeom>
          <a:solidFill>
            <a:srgbClr val="497DBA"/>
          </a:solidFill>
        </p:spPr>
        <p:txBody>
          <a:bodyPr wrap="square" lIns="0" tIns="0" rIns="0" bIns="0" rtlCol="0">
            <a:noAutofit/>
          </a:bodyPr>
          <a:lstStyle/>
          <a:p>
            <a:endParaRPr/>
          </a:p>
        </p:txBody>
      </p:sp>
      <p:sp>
        <p:nvSpPr>
          <p:cNvPr id="35" name="object 35"/>
          <p:cNvSpPr/>
          <p:nvPr/>
        </p:nvSpPr>
        <p:spPr>
          <a:xfrm>
            <a:off x="7583060" y="1556765"/>
            <a:ext cx="170893" cy="3384423"/>
          </a:xfrm>
          <a:custGeom>
            <a:avLst/>
            <a:gdLst/>
            <a:ahLst/>
            <a:cxnLst/>
            <a:rect l="l" t="t" r="r" b="b"/>
            <a:pathLst>
              <a:path w="170893" h="3384423">
                <a:moveTo>
                  <a:pt x="26074" y="169570"/>
                </a:moveTo>
                <a:lnTo>
                  <a:pt x="35034" y="161671"/>
                </a:lnTo>
                <a:lnTo>
                  <a:pt x="66276" y="108113"/>
                </a:lnTo>
                <a:lnTo>
                  <a:pt x="85263" y="75565"/>
                </a:lnTo>
                <a:lnTo>
                  <a:pt x="104376" y="108330"/>
                </a:lnTo>
                <a:lnTo>
                  <a:pt x="135491" y="161671"/>
                </a:lnTo>
                <a:lnTo>
                  <a:pt x="139173" y="166173"/>
                </a:lnTo>
                <a:lnTo>
                  <a:pt x="149867" y="171001"/>
                </a:lnTo>
                <a:lnTo>
                  <a:pt x="161526" y="168529"/>
                </a:lnTo>
                <a:lnTo>
                  <a:pt x="166076" y="164847"/>
                </a:lnTo>
                <a:lnTo>
                  <a:pt x="170893" y="154153"/>
                </a:lnTo>
                <a:lnTo>
                  <a:pt x="168384" y="142494"/>
                </a:lnTo>
                <a:lnTo>
                  <a:pt x="104376" y="37719"/>
                </a:lnTo>
                <a:lnTo>
                  <a:pt x="101709" y="47371"/>
                </a:lnTo>
                <a:lnTo>
                  <a:pt x="68816" y="47371"/>
                </a:lnTo>
                <a:lnTo>
                  <a:pt x="66276" y="37719"/>
                </a:lnTo>
                <a:lnTo>
                  <a:pt x="2141" y="142494"/>
                </a:lnTo>
                <a:lnTo>
                  <a:pt x="0" y="147880"/>
                </a:lnTo>
                <a:lnTo>
                  <a:pt x="1099" y="159531"/>
                </a:lnTo>
                <a:lnTo>
                  <a:pt x="8999" y="168529"/>
                </a:lnTo>
                <a:lnTo>
                  <a:pt x="14433" y="170670"/>
                </a:lnTo>
                <a:lnTo>
                  <a:pt x="26074" y="169570"/>
                </a:lnTo>
                <a:close/>
              </a:path>
              <a:path w="170893" h="3384423">
                <a:moveTo>
                  <a:pt x="104376" y="37719"/>
                </a:moveTo>
                <a:lnTo>
                  <a:pt x="168384" y="142494"/>
                </a:lnTo>
                <a:lnTo>
                  <a:pt x="85326" y="0"/>
                </a:lnTo>
                <a:lnTo>
                  <a:pt x="2141" y="142494"/>
                </a:lnTo>
                <a:lnTo>
                  <a:pt x="66276" y="37719"/>
                </a:lnTo>
                <a:lnTo>
                  <a:pt x="68816" y="47371"/>
                </a:lnTo>
                <a:lnTo>
                  <a:pt x="101709" y="47371"/>
                </a:lnTo>
                <a:lnTo>
                  <a:pt x="104376" y="37719"/>
                </a:lnTo>
                <a:close/>
              </a:path>
              <a:path w="170893" h="3384423">
                <a:moveTo>
                  <a:pt x="104376" y="3384423"/>
                </a:moveTo>
                <a:lnTo>
                  <a:pt x="104376" y="108330"/>
                </a:lnTo>
                <a:lnTo>
                  <a:pt x="85263" y="75565"/>
                </a:lnTo>
                <a:lnTo>
                  <a:pt x="66276" y="108113"/>
                </a:lnTo>
                <a:lnTo>
                  <a:pt x="66276" y="3384423"/>
                </a:lnTo>
                <a:lnTo>
                  <a:pt x="104376" y="3384423"/>
                </a:lnTo>
                <a:close/>
              </a:path>
            </a:pathLst>
          </a:custGeom>
          <a:solidFill>
            <a:srgbClr val="497DBA"/>
          </a:solidFill>
        </p:spPr>
        <p:txBody>
          <a:bodyPr wrap="square" lIns="0" tIns="0" rIns="0" bIns="0" rtlCol="0">
            <a:noAutofit/>
          </a:bodyPr>
          <a:lstStyle/>
          <a:p>
            <a:endParaRPr/>
          </a:p>
        </p:txBody>
      </p:sp>
      <p:sp>
        <p:nvSpPr>
          <p:cNvPr id="34" name="object 34"/>
          <p:cNvSpPr txBox="1"/>
          <p:nvPr/>
        </p:nvSpPr>
        <p:spPr>
          <a:xfrm>
            <a:off x="535940" y="326796"/>
            <a:ext cx="292080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endParaRPr sz="4400">
              <a:latin typeface="Calibri"/>
              <a:cs typeface="Calibri"/>
            </a:endParaRPr>
          </a:p>
        </p:txBody>
      </p:sp>
      <p:sp>
        <p:nvSpPr>
          <p:cNvPr id="33" name="object 33"/>
          <p:cNvSpPr txBox="1"/>
          <p:nvPr/>
        </p:nvSpPr>
        <p:spPr>
          <a:xfrm>
            <a:off x="3469989" y="326796"/>
            <a:ext cx="1399347"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Quick</a:t>
            </a:r>
            <a:endParaRPr sz="4400">
              <a:latin typeface="Calibri"/>
              <a:cs typeface="Calibri"/>
            </a:endParaRPr>
          </a:p>
        </p:txBody>
      </p:sp>
      <p:sp>
        <p:nvSpPr>
          <p:cNvPr id="32" name="object 32"/>
          <p:cNvSpPr txBox="1"/>
          <p:nvPr/>
        </p:nvSpPr>
        <p:spPr>
          <a:xfrm>
            <a:off x="488692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a:latin typeface="Calibri"/>
              <a:cs typeface="Calibri"/>
            </a:endParaRPr>
          </a:p>
        </p:txBody>
      </p:sp>
      <p:sp>
        <p:nvSpPr>
          <p:cNvPr id="31" name="object 31"/>
          <p:cNvSpPr txBox="1"/>
          <p:nvPr/>
        </p:nvSpPr>
        <p:spPr>
          <a:xfrm>
            <a:off x="4507484" y="1915596"/>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30" name="object 30"/>
          <p:cNvSpPr txBox="1"/>
          <p:nvPr/>
        </p:nvSpPr>
        <p:spPr>
          <a:xfrm>
            <a:off x="6523990" y="1915596"/>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9" name="object 29"/>
          <p:cNvSpPr txBox="1"/>
          <p:nvPr/>
        </p:nvSpPr>
        <p:spPr>
          <a:xfrm>
            <a:off x="5285613" y="2067996"/>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8" name="object 28"/>
          <p:cNvSpPr txBox="1"/>
          <p:nvPr/>
        </p:nvSpPr>
        <p:spPr>
          <a:xfrm>
            <a:off x="2995041" y="2698551"/>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7" name="object 27"/>
          <p:cNvSpPr txBox="1"/>
          <p:nvPr/>
        </p:nvSpPr>
        <p:spPr>
          <a:xfrm>
            <a:off x="5298440" y="2698551"/>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6" name="object 26"/>
          <p:cNvSpPr txBox="1"/>
          <p:nvPr/>
        </p:nvSpPr>
        <p:spPr>
          <a:xfrm>
            <a:off x="3773170" y="2788213"/>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5" name="object 25"/>
          <p:cNvSpPr txBox="1"/>
          <p:nvPr/>
        </p:nvSpPr>
        <p:spPr>
          <a:xfrm>
            <a:off x="7892288" y="3202741"/>
            <a:ext cx="1038555"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Combi</a:t>
            </a:r>
            <a:r>
              <a:rPr sz="1800" b="1" spc="4" dirty="0">
                <a:latin typeface="Arial"/>
                <a:cs typeface="Arial"/>
              </a:rPr>
              <a:t>n</a:t>
            </a:r>
            <a:r>
              <a:rPr sz="1800" b="1" spc="0" dirty="0">
                <a:latin typeface="Arial"/>
                <a:cs typeface="Arial"/>
              </a:rPr>
              <a:t>e</a:t>
            </a:r>
            <a:endParaRPr sz="1800">
              <a:latin typeface="Arial"/>
              <a:cs typeface="Arial"/>
            </a:endParaRPr>
          </a:p>
        </p:txBody>
      </p:sp>
      <p:sp>
        <p:nvSpPr>
          <p:cNvPr id="24" name="object 24"/>
          <p:cNvSpPr txBox="1"/>
          <p:nvPr/>
        </p:nvSpPr>
        <p:spPr>
          <a:xfrm>
            <a:off x="3497961" y="3418768"/>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3" name="object 23"/>
          <p:cNvSpPr txBox="1"/>
          <p:nvPr/>
        </p:nvSpPr>
        <p:spPr>
          <a:xfrm>
            <a:off x="1838070" y="3428293"/>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2" name="object 22"/>
          <p:cNvSpPr txBox="1"/>
          <p:nvPr/>
        </p:nvSpPr>
        <p:spPr>
          <a:xfrm>
            <a:off x="6522847" y="3428293"/>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1" name="object 21"/>
          <p:cNvSpPr txBox="1"/>
          <p:nvPr/>
        </p:nvSpPr>
        <p:spPr>
          <a:xfrm>
            <a:off x="4862830" y="3437437"/>
            <a:ext cx="291668" cy="253999"/>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0" name="object 20"/>
          <p:cNvSpPr txBox="1"/>
          <p:nvPr/>
        </p:nvSpPr>
        <p:spPr>
          <a:xfrm>
            <a:off x="2476881" y="3508430"/>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19" name="object 19"/>
          <p:cNvSpPr txBox="1"/>
          <p:nvPr/>
        </p:nvSpPr>
        <p:spPr>
          <a:xfrm>
            <a:off x="5501767" y="3517828"/>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18" name="object 18"/>
          <p:cNvSpPr txBox="1"/>
          <p:nvPr/>
        </p:nvSpPr>
        <p:spPr>
          <a:xfrm>
            <a:off x="8863076" y="6553454"/>
            <a:ext cx="17555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8</a:t>
            </a:r>
            <a:endParaRPr sz="1800">
              <a:latin typeface="Calibri"/>
              <a:cs typeface="Calibri"/>
            </a:endParaRPr>
          </a:p>
        </p:txBody>
      </p:sp>
      <p:sp>
        <p:nvSpPr>
          <p:cNvPr id="16" name="object 16"/>
          <p:cNvSpPr txBox="1"/>
          <p:nvPr/>
        </p:nvSpPr>
        <p:spPr>
          <a:xfrm>
            <a:off x="5508117" y="3798316"/>
            <a:ext cx="864095" cy="288036"/>
          </a:xfrm>
          <a:prstGeom prst="rect">
            <a:avLst/>
          </a:prstGeom>
        </p:spPr>
        <p:txBody>
          <a:bodyPr wrap="square" lIns="0" tIns="0" rIns="0" bIns="0" rtlCol="0">
            <a:noAutofit/>
          </a:bodyPr>
          <a:lstStyle/>
          <a:p>
            <a:pPr marL="109093">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5" name="object 15"/>
          <p:cNvSpPr txBox="1"/>
          <p:nvPr/>
        </p:nvSpPr>
        <p:spPr>
          <a:xfrm>
            <a:off x="6372212" y="3798316"/>
            <a:ext cx="72021" cy="288036"/>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6444234" y="3798316"/>
            <a:ext cx="864095" cy="288036"/>
          </a:xfrm>
          <a:prstGeom prst="rect">
            <a:avLst/>
          </a:prstGeom>
        </p:spPr>
        <p:txBody>
          <a:bodyPr wrap="square" lIns="0" tIns="0" rIns="0" bIns="0" rtlCol="0">
            <a:noAutofit/>
          </a:bodyPr>
          <a:lstStyle/>
          <a:p>
            <a:pPr marL="319862" marR="317257" algn="ctr">
              <a:lnSpc>
                <a:spcPts val="2270"/>
              </a:lnSpc>
              <a:spcBef>
                <a:spcPts val="113"/>
              </a:spcBef>
            </a:pPr>
            <a:r>
              <a:rPr sz="3600" b="1" spc="0" baseline="-3413" dirty="0">
                <a:solidFill>
                  <a:srgbClr val="C00000"/>
                </a:solidFill>
                <a:latin typeface="Calibri"/>
                <a:cs typeface="Calibri"/>
              </a:rPr>
              <a:t>6</a:t>
            </a:r>
            <a:endParaRPr sz="2400">
              <a:latin typeface="Calibri"/>
              <a:cs typeface="Calibri"/>
            </a:endParaRPr>
          </a:p>
        </p:txBody>
      </p:sp>
      <p:sp>
        <p:nvSpPr>
          <p:cNvPr id="13" name="object 13"/>
          <p:cNvSpPr txBox="1"/>
          <p:nvPr/>
        </p:nvSpPr>
        <p:spPr>
          <a:xfrm>
            <a:off x="4427982" y="3798316"/>
            <a:ext cx="936104" cy="288036"/>
          </a:xfrm>
          <a:prstGeom prst="rect">
            <a:avLst/>
          </a:prstGeom>
        </p:spPr>
        <p:txBody>
          <a:bodyPr wrap="square" lIns="0" tIns="0" rIns="0" bIns="0" rtlCol="0">
            <a:noAutofit/>
          </a:bodyPr>
          <a:lstStyle/>
          <a:p>
            <a:pPr marL="144271">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2" name="object 12"/>
          <p:cNvSpPr txBox="1"/>
          <p:nvPr/>
        </p:nvSpPr>
        <p:spPr>
          <a:xfrm>
            <a:off x="2483739" y="3789045"/>
            <a:ext cx="864095" cy="288036"/>
          </a:xfrm>
          <a:prstGeom prst="rect">
            <a:avLst/>
          </a:prstGeom>
        </p:spPr>
        <p:txBody>
          <a:bodyPr wrap="square" lIns="0" tIns="0" rIns="0" bIns="0" rtlCol="0">
            <a:noAutofit/>
          </a:bodyPr>
          <a:lstStyle/>
          <a:p>
            <a:pPr marL="10858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1" name="object 11"/>
          <p:cNvSpPr txBox="1"/>
          <p:nvPr/>
        </p:nvSpPr>
        <p:spPr>
          <a:xfrm>
            <a:off x="3347834" y="3789045"/>
            <a:ext cx="72021" cy="288036"/>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3419855" y="3789045"/>
            <a:ext cx="864095" cy="288036"/>
          </a:xfrm>
          <a:prstGeom prst="rect">
            <a:avLst/>
          </a:prstGeom>
        </p:spPr>
        <p:txBody>
          <a:bodyPr wrap="square" lIns="0" tIns="0" rIns="0" bIns="0" rtlCol="0">
            <a:noAutofit/>
          </a:bodyPr>
          <a:lstStyle/>
          <a:p>
            <a:pPr marL="201803">
              <a:lnSpc>
                <a:spcPts val="2270"/>
              </a:lnSpc>
              <a:spcBef>
                <a:spcPts val="113"/>
              </a:spcBef>
            </a:pPr>
            <a:r>
              <a:rPr sz="3600" b="1" spc="-4" baseline="-3413" dirty="0">
                <a:solidFill>
                  <a:srgbClr val="C00000"/>
                </a:solidFill>
                <a:latin typeface="Calibri"/>
                <a:cs typeface="Calibri"/>
              </a:rPr>
              <a:t>223</a:t>
            </a:r>
            <a:endParaRPr sz="2400">
              <a:latin typeface="Calibri"/>
              <a:cs typeface="Calibri"/>
            </a:endParaRPr>
          </a:p>
        </p:txBody>
      </p:sp>
      <p:sp>
        <p:nvSpPr>
          <p:cNvPr id="9" name="object 9"/>
          <p:cNvSpPr txBox="1"/>
          <p:nvPr/>
        </p:nvSpPr>
        <p:spPr>
          <a:xfrm>
            <a:off x="1403604" y="3789045"/>
            <a:ext cx="936104" cy="288036"/>
          </a:xfrm>
          <a:prstGeom prst="rect">
            <a:avLst/>
          </a:prstGeom>
        </p:spPr>
        <p:txBody>
          <a:bodyPr wrap="square" lIns="0" tIns="0" rIns="0" bIns="0" rtlCol="0">
            <a:noAutofit/>
          </a:bodyPr>
          <a:lstStyle/>
          <a:p>
            <a:pPr marL="143890">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8" name="object 8"/>
          <p:cNvSpPr txBox="1"/>
          <p:nvPr/>
        </p:nvSpPr>
        <p:spPr>
          <a:xfrm>
            <a:off x="5148072" y="3068954"/>
            <a:ext cx="1512189" cy="288036"/>
          </a:xfrm>
          <a:prstGeom prst="rect">
            <a:avLst/>
          </a:prstGeom>
        </p:spPr>
        <p:txBody>
          <a:bodyPr wrap="square" lIns="0" tIns="0" rIns="0" bIns="0" rtlCol="0">
            <a:noAutofit/>
          </a:bodyPr>
          <a:lstStyle/>
          <a:p>
            <a:pPr marL="643508" marR="643076" algn="ctr">
              <a:lnSpc>
                <a:spcPts val="2270"/>
              </a:lnSpc>
              <a:spcBef>
                <a:spcPts val="113"/>
              </a:spcBef>
            </a:pPr>
            <a:r>
              <a:rPr sz="3600" b="1" spc="0" baseline="-3413" dirty="0">
                <a:solidFill>
                  <a:srgbClr val="C00000"/>
                </a:solidFill>
                <a:latin typeface="Calibri"/>
                <a:cs typeface="Calibri"/>
              </a:rPr>
              <a:t>5</a:t>
            </a:r>
            <a:endParaRPr sz="2400">
              <a:latin typeface="Calibri"/>
              <a:cs typeface="Calibri"/>
            </a:endParaRPr>
          </a:p>
        </p:txBody>
      </p:sp>
      <p:sp>
        <p:nvSpPr>
          <p:cNvPr id="7" name="object 7"/>
          <p:cNvSpPr txBox="1"/>
          <p:nvPr/>
        </p:nvSpPr>
        <p:spPr>
          <a:xfrm>
            <a:off x="3779901" y="3068954"/>
            <a:ext cx="864095" cy="288036"/>
          </a:xfrm>
          <a:prstGeom prst="rect">
            <a:avLst/>
          </a:prstGeom>
        </p:spPr>
        <p:txBody>
          <a:bodyPr wrap="square" lIns="0" tIns="0" rIns="0" bIns="0" rtlCol="0">
            <a:noAutofit/>
          </a:bodyPr>
          <a:lstStyle/>
          <a:p>
            <a:pPr marL="108712">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6" name="object 6"/>
          <p:cNvSpPr txBox="1"/>
          <p:nvPr/>
        </p:nvSpPr>
        <p:spPr>
          <a:xfrm>
            <a:off x="2123694" y="3068954"/>
            <a:ext cx="1512188" cy="288036"/>
          </a:xfrm>
          <a:prstGeom prst="rect">
            <a:avLst/>
          </a:prstGeom>
        </p:spPr>
        <p:txBody>
          <a:bodyPr wrap="square" lIns="0" tIns="0" rIns="0" bIns="0" rtlCol="0">
            <a:noAutofit/>
          </a:bodyPr>
          <a:lstStyle/>
          <a:p>
            <a:pPr marL="643382" marR="643203" algn="ctr">
              <a:lnSpc>
                <a:spcPts val="2270"/>
              </a:lnSpc>
              <a:spcBef>
                <a:spcPts val="113"/>
              </a:spcBef>
            </a:pPr>
            <a:r>
              <a:rPr sz="3600" b="1" spc="0" baseline="-3413" dirty="0">
                <a:solidFill>
                  <a:srgbClr val="C00000"/>
                </a:solidFill>
                <a:latin typeface="Calibri"/>
                <a:cs typeface="Calibri"/>
              </a:rPr>
              <a:t>1</a:t>
            </a:r>
            <a:endParaRPr sz="2400">
              <a:latin typeface="Calibri"/>
              <a:cs typeface="Calibri"/>
            </a:endParaRPr>
          </a:p>
        </p:txBody>
      </p:sp>
      <p:sp>
        <p:nvSpPr>
          <p:cNvPr id="5" name="object 5"/>
          <p:cNvSpPr txBox="1"/>
          <p:nvPr/>
        </p:nvSpPr>
        <p:spPr>
          <a:xfrm>
            <a:off x="6660260" y="2348865"/>
            <a:ext cx="864095" cy="288036"/>
          </a:xfrm>
          <a:prstGeom prst="rect">
            <a:avLst/>
          </a:prstGeom>
        </p:spPr>
        <p:txBody>
          <a:bodyPr wrap="square" lIns="0" tIns="0" rIns="0" bIns="0" rtlCol="0">
            <a:noAutofit/>
          </a:bodyPr>
          <a:lstStyle/>
          <a:p>
            <a:pPr marL="109347">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4" name="object 4"/>
          <p:cNvSpPr txBox="1"/>
          <p:nvPr/>
        </p:nvSpPr>
        <p:spPr>
          <a:xfrm>
            <a:off x="5292090" y="2348865"/>
            <a:ext cx="864095" cy="288036"/>
          </a:xfrm>
          <a:prstGeom prst="rect">
            <a:avLst/>
          </a:prstGeom>
        </p:spPr>
        <p:txBody>
          <a:bodyPr wrap="square" lIns="0" tIns="0" rIns="0" bIns="0" rtlCol="0">
            <a:noAutofit/>
          </a:bodyPr>
          <a:lstStyle/>
          <a:p>
            <a:pPr marL="10896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dirty="0">
              <a:latin typeface="Calibri"/>
              <a:cs typeface="Calibri"/>
            </a:endParaRPr>
          </a:p>
        </p:txBody>
      </p:sp>
      <p:sp>
        <p:nvSpPr>
          <p:cNvPr id="3" name="object 3"/>
          <p:cNvSpPr txBox="1"/>
          <p:nvPr/>
        </p:nvSpPr>
        <p:spPr>
          <a:xfrm>
            <a:off x="3419855" y="2348865"/>
            <a:ext cx="1512189" cy="288036"/>
          </a:xfrm>
          <a:prstGeom prst="rect">
            <a:avLst/>
          </a:prstGeom>
        </p:spPr>
        <p:txBody>
          <a:bodyPr wrap="square" lIns="0" tIns="0" rIns="0" bIns="0" rtlCol="0">
            <a:noAutofit/>
          </a:bodyPr>
          <a:lstStyle/>
          <a:p>
            <a:pPr marL="643509" marR="643076" algn="ctr">
              <a:lnSpc>
                <a:spcPts val="2270"/>
              </a:lnSpc>
              <a:spcBef>
                <a:spcPts val="113"/>
              </a:spcBef>
            </a:pPr>
            <a:r>
              <a:rPr sz="3600" b="1" spc="0" baseline="-3413" dirty="0">
                <a:solidFill>
                  <a:srgbClr val="C00000"/>
                </a:solidFill>
                <a:latin typeface="Calibri"/>
                <a:cs typeface="Calibri"/>
              </a:rPr>
              <a:t>4</a:t>
            </a:r>
            <a:endParaRPr sz="2400">
              <a:latin typeface="Calibri"/>
              <a:cs typeface="Calibri"/>
            </a:endParaRPr>
          </a:p>
        </p:txBody>
      </p:sp>
      <p:sp>
        <p:nvSpPr>
          <p:cNvPr id="2" name="object 2"/>
          <p:cNvSpPr txBox="1"/>
          <p:nvPr/>
        </p:nvSpPr>
        <p:spPr>
          <a:xfrm>
            <a:off x="4932045" y="1628775"/>
            <a:ext cx="1512189" cy="288036"/>
          </a:xfrm>
          <a:prstGeom prst="rect">
            <a:avLst/>
          </a:prstGeom>
        </p:spPr>
        <p:txBody>
          <a:bodyPr wrap="square" lIns="0" tIns="0" rIns="0" bIns="0" rtlCol="0">
            <a:noAutofit/>
          </a:bodyPr>
          <a:lstStyle/>
          <a:p>
            <a:pPr marL="643762" marR="642822" algn="ctr">
              <a:lnSpc>
                <a:spcPts val="2270"/>
              </a:lnSpc>
              <a:spcBef>
                <a:spcPts val="113"/>
              </a:spcBef>
            </a:pPr>
            <a:r>
              <a:rPr sz="3600" b="1" spc="0" baseline="-3413" dirty="0">
                <a:solidFill>
                  <a:srgbClr val="C00000"/>
                </a:solidFill>
                <a:latin typeface="Calibri"/>
                <a:cs typeface="Calibri"/>
              </a:rPr>
              <a:t>7</a:t>
            </a:r>
            <a:endParaRPr sz="2400">
              <a:latin typeface="Calibri"/>
              <a:cs typeface="Calibri"/>
            </a:endParaRPr>
          </a:p>
        </p:txBody>
      </p:sp>
    </p:spTree>
    <p:extLst>
      <p:ext uri="{BB962C8B-B14F-4D97-AF65-F5344CB8AC3E}">
        <p14:creationId xmlns:p14="http://schemas.microsoft.com/office/powerpoint/2010/main" val="327500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bject 35"/>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24" name="object 24"/>
          <p:cNvSpPr/>
          <p:nvPr/>
        </p:nvSpPr>
        <p:spPr>
          <a:xfrm>
            <a:off x="4932045" y="162877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25" name="object 25"/>
          <p:cNvSpPr/>
          <p:nvPr/>
        </p:nvSpPr>
        <p:spPr>
          <a:xfrm>
            <a:off x="666026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26" name="object 26"/>
          <p:cNvSpPr/>
          <p:nvPr/>
        </p:nvSpPr>
        <p:spPr>
          <a:xfrm>
            <a:off x="5684393" y="1904746"/>
            <a:ext cx="1407922" cy="470788"/>
          </a:xfrm>
          <a:custGeom>
            <a:avLst/>
            <a:gdLst/>
            <a:ahLst/>
            <a:cxnLst/>
            <a:rect l="l" t="t" r="r" b="b"/>
            <a:pathLst>
              <a:path w="1407922" h="470788">
                <a:moveTo>
                  <a:pt x="1285621" y="459739"/>
                </a:moveTo>
                <a:lnTo>
                  <a:pt x="1287145" y="466470"/>
                </a:lnTo>
                <a:lnTo>
                  <a:pt x="1294003" y="470788"/>
                </a:lnTo>
                <a:lnTo>
                  <a:pt x="1300861" y="469138"/>
                </a:lnTo>
                <a:lnTo>
                  <a:pt x="1407922" y="444118"/>
                </a:lnTo>
                <a:lnTo>
                  <a:pt x="1380109" y="448817"/>
                </a:lnTo>
                <a:lnTo>
                  <a:pt x="1374521" y="445388"/>
                </a:lnTo>
                <a:lnTo>
                  <a:pt x="1380998" y="424433"/>
                </a:lnTo>
                <a:lnTo>
                  <a:pt x="1387602" y="424561"/>
                </a:lnTo>
                <a:lnTo>
                  <a:pt x="1407922" y="444118"/>
                </a:lnTo>
                <a:lnTo>
                  <a:pt x="1333373" y="363219"/>
                </a:lnTo>
                <a:lnTo>
                  <a:pt x="1328674" y="358139"/>
                </a:lnTo>
                <a:lnTo>
                  <a:pt x="1320673" y="357758"/>
                </a:lnTo>
                <a:lnTo>
                  <a:pt x="1315465" y="362457"/>
                </a:lnTo>
                <a:lnTo>
                  <a:pt x="1310386" y="367283"/>
                </a:lnTo>
                <a:lnTo>
                  <a:pt x="1310005" y="375284"/>
                </a:lnTo>
                <a:lnTo>
                  <a:pt x="1314704" y="380491"/>
                </a:lnTo>
                <a:lnTo>
                  <a:pt x="1342548" y="410701"/>
                </a:lnTo>
                <a:lnTo>
                  <a:pt x="1359772" y="429387"/>
                </a:lnTo>
                <a:lnTo>
                  <a:pt x="1335421" y="435070"/>
                </a:lnTo>
                <a:lnTo>
                  <a:pt x="1295018" y="444500"/>
                </a:lnTo>
                <a:lnTo>
                  <a:pt x="1288288" y="446024"/>
                </a:lnTo>
                <a:lnTo>
                  <a:pt x="1283970" y="452881"/>
                </a:lnTo>
                <a:lnTo>
                  <a:pt x="1285621" y="459739"/>
                </a:lnTo>
                <a:close/>
              </a:path>
              <a:path w="1407922" h="470788">
                <a:moveTo>
                  <a:pt x="1380109" y="448817"/>
                </a:moveTo>
                <a:lnTo>
                  <a:pt x="1407922" y="444118"/>
                </a:lnTo>
                <a:lnTo>
                  <a:pt x="1387602" y="424561"/>
                </a:lnTo>
                <a:lnTo>
                  <a:pt x="1380998" y="424433"/>
                </a:lnTo>
                <a:lnTo>
                  <a:pt x="1374521" y="445388"/>
                </a:lnTo>
                <a:lnTo>
                  <a:pt x="1380109" y="448817"/>
                </a:lnTo>
                <a:close/>
              </a:path>
              <a:path w="1407922" h="470788">
                <a:moveTo>
                  <a:pt x="1335421" y="435070"/>
                </a:moveTo>
                <a:lnTo>
                  <a:pt x="1359772" y="429387"/>
                </a:lnTo>
                <a:lnTo>
                  <a:pt x="1342548" y="410701"/>
                </a:lnTo>
                <a:lnTo>
                  <a:pt x="7493" y="0"/>
                </a:lnTo>
                <a:lnTo>
                  <a:pt x="0" y="24256"/>
                </a:lnTo>
                <a:lnTo>
                  <a:pt x="1335421" y="435070"/>
                </a:lnTo>
                <a:close/>
              </a:path>
            </a:pathLst>
          </a:custGeom>
          <a:solidFill>
            <a:srgbClr val="497DBA"/>
          </a:solidFill>
        </p:spPr>
        <p:txBody>
          <a:bodyPr wrap="square" lIns="0" tIns="0" rIns="0" bIns="0" rtlCol="0">
            <a:noAutofit/>
          </a:bodyPr>
          <a:lstStyle/>
          <a:p>
            <a:endParaRPr/>
          </a:p>
        </p:txBody>
      </p:sp>
      <p:sp>
        <p:nvSpPr>
          <p:cNvPr id="27" name="object 27"/>
          <p:cNvSpPr/>
          <p:nvPr/>
        </p:nvSpPr>
        <p:spPr>
          <a:xfrm>
            <a:off x="3419855" y="234886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28" name="object 28"/>
          <p:cNvSpPr/>
          <p:nvPr/>
        </p:nvSpPr>
        <p:spPr>
          <a:xfrm>
            <a:off x="4175887" y="2264283"/>
            <a:ext cx="123825" cy="473201"/>
          </a:xfrm>
          <a:custGeom>
            <a:avLst/>
            <a:gdLst/>
            <a:ahLst/>
            <a:cxnLst/>
            <a:rect l="l" t="t" r="r" b="b"/>
            <a:pathLst>
              <a:path w="123825" h="473201">
                <a:moveTo>
                  <a:pt x="48477" y="70783"/>
                </a:moveTo>
                <a:lnTo>
                  <a:pt x="27432" y="65404"/>
                </a:lnTo>
                <a:lnTo>
                  <a:pt x="33400" y="86487"/>
                </a:lnTo>
                <a:lnTo>
                  <a:pt x="48477" y="70783"/>
                </a:lnTo>
                <a:close/>
              </a:path>
              <a:path w="123825" h="473201">
                <a:moveTo>
                  <a:pt x="27432" y="65404"/>
                </a:moveTo>
                <a:lnTo>
                  <a:pt x="27686" y="89915"/>
                </a:lnTo>
                <a:lnTo>
                  <a:pt x="72846" y="77011"/>
                </a:lnTo>
                <a:lnTo>
                  <a:pt x="1515745" y="-335280"/>
                </a:lnTo>
                <a:lnTo>
                  <a:pt x="1508760" y="-359663"/>
                </a:lnTo>
                <a:lnTo>
                  <a:pt x="65926" y="52609"/>
                </a:lnTo>
                <a:lnTo>
                  <a:pt x="20700" y="65531"/>
                </a:lnTo>
                <a:lnTo>
                  <a:pt x="0" y="84581"/>
                </a:lnTo>
                <a:lnTo>
                  <a:pt x="106552" y="111759"/>
                </a:lnTo>
                <a:lnTo>
                  <a:pt x="27686" y="89915"/>
                </a:lnTo>
                <a:lnTo>
                  <a:pt x="27432" y="65404"/>
                </a:lnTo>
                <a:lnTo>
                  <a:pt x="48477" y="70783"/>
                </a:lnTo>
                <a:lnTo>
                  <a:pt x="33400" y="86487"/>
                </a:lnTo>
                <a:lnTo>
                  <a:pt x="27432" y="65404"/>
                </a:lnTo>
                <a:close/>
              </a:path>
              <a:path w="123825" h="473201">
                <a:moveTo>
                  <a:pt x="94487" y="22859"/>
                </a:moveTo>
                <a:lnTo>
                  <a:pt x="99313" y="17779"/>
                </a:lnTo>
                <a:lnTo>
                  <a:pt x="99187" y="9651"/>
                </a:lnTo>
                <a:lnTo>
                  <a:pt x="94107" y="4825"/>
                </a:lnTo>
                <a:lnTo>
                  <a:pt x="89026" y="0"/>
                </a:lnTo>
                <a:lnTo>
                  <a:pt x="81025" y="126"/>
                </a:lnTo>
                <a:lnTo>
                  <a:pt x="76073" y="5206"/>
                </a:lnTo>
                <a:lnTo>
                  <a:pt x="0" y="84581"/>
                </a:lnTo>
                <a:lnTo>
                  <a:pt x="20700" y="65531"/>
                </a:lnTo>
                <a:lnTo>
                  <a:pt x="65926" y="52609"/>
                </a:lnTo>
                <a:lnTo>
                  <a:pt x="94487" y="22859"/>
                </a:lnTo>
                <a:close/>
              </a:path>
              <a:path w="123825" h="473201">
                <a:moveTo>
                  <a:pt x="119634" y="88900"/>
                </a:moveTo>
                <a:lnTo>
                  <a:pt x="112902" y="87249"/>
                </a:lnTo>
                <a:lnTo>
                  <a:pt x="72846" y="77011"/>
                </a:lnTo>
                <a:lnTo>
                  <a:pt x="27686" y="89915"/>
                </a:lnTo>
                <a:lnTo>
                  <a:pt x="106552" y="111759"/>
                </a:lnTo>
                <a:lnTo>
                  <a:pt x="113411" y="113537"/>
                </a:lnTo>
                <a:lnTo>
                  <a:pt x="120268" y="109474"/>
                </a:lnTo>
                <a:lnTo>
                  <a:pt x="122047" y="102615"/>
                </a:lnTo>
                <a:lnTo>
                  <a:pt x="123825" y="95884"/>
                </a:lnTo>
                <a:lnTo>
                  <a:pt x="119634" y="88900"/>
                </a:lnTo>
                <a:close/>
              </a:path>
            </a:pathLst>
          </a:custGeom>
          <a:solidFill>
            <a:srgbClr val="497DBA"/>
          </a:solidFill>
        </p:spPr>
        <p:txBody>
          <a:bodyPr wrap="square" lIns="0" tIns="0" rIns="0" bIns="0" rtlCol="0">
            <a:noAutofit/>
          </a:bodyPr>
          <a:lstStyle/>
          <a:p>
            <a:endParaRPr/>
          </a:p>
        </p:txBody>
      </p:sp>
      <p:sp>
        <p:nvSpPr>
          <p:cNvPr id="29" name="object 29"/>
          <p:cNvSpPr/>
          <p:nvPr/>
        </p:nvSpPr>
        <p:spPr>
          <a:xfrm>
            <a:off x="5148072" y="3068954"/>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30" name="object 30"/>
          <p:cNvSpPr/>
          <p:nvPr/>
        </p:nvSpPr>
        <p:spPr>
          <a:xfrm>
            <a:off x="4172839" y="2624582"/>
            <a:ext cx="1703324" cy="447420"/>
          </a:xfrm>
          <a:custGeom>
            <a:avLst/>
            <a:gdLst/>
            <a:ahLst/>
            <a:cxnLst/>
            <a:rect l="l" t="t" r="r" b="b"/>
            <a:pathLst>
              <a:path w="1703324" h="447420">
                <a:moveTo>
                  <a:pt x="1703324" y="426084"/>
                </a:moveTo>
                <a:lnTo>
                  <a:pt x="1682371" y="432179"/>
                </a:lnTo>
                <a:lnTo>
                  <a:pt x="1697989" y="447420"/>
                </a:lnTo>
                <a:lnTo>
                  <a:pt x="1703324" y="426084"/>
                </a:lnTo>
                <a:close/>
              </a:path>
              <a:path w="1703324" h="447420">
                <a:moveTo>
                  <a:pt x="1608074" y="459739"/>
                </a:moveTo>
                <a:lnTo>
                  <a:pt x="1609978" y="466470"/>
                </a:lnTo>
                <a:lnTo>
                  <a:pt x="1612011" y="473201"/>
                </a:lnTo>
                <a:lnTo>
                  <a:pt x="1618996" y="477012"/>
                </a:lnTo>
                <a:lnTo>
                  <a:pt x="1625727" y="475106"/>
                </a:lnTo>
                <a:lnTo>
                  <a:pt x="1731390" y="444372"/>
                </a:lnTo>
                <a:lnTo>
                  <a:pt x="1652651" y="367538"/>
                </a:lnTo>
                <a:lnTo>
                  <a:pt x="1647571" y="362712"/>
                </a:lnTo>
                <a:lnTo>
                  <a:pt x="1639570" y="362838"/>
                </a:lnTo>
                <a:lnTo>
                  <a:pt x="1634616" y="367791"/>
                </a:lnTo>
                <a:lnTo>
                  <a:pt x="1629790" y="372871"/>
                </a:lnTo>
                <a:lnTo>
                  <a:pt x="1629918" y="380872"/>
                </a:lnTo>
                <a:lnTo>
                  <a:pt x="1634871" y="385825"/>
                </a:lnTo>
                <a:lnTo>
                  <a:pt x="1664265" y="414510"/>
                </a:lnTo>
                <a:lnTo>
                  <a:pt x="1710055" y="425957"/>
                </a:lnTo>
                <a:lnTo>
                  <a:pt x="1703832" y="450595"/>
                </a:lnTo>
                <a:lnTo>
                  <a:pt x="1658239" y="439197"/>
                </a:lnTo>
                <a:lnTo>
                  <a:pt x="1618614" y="450722"/>
                </a:lnTo>
                <a:lnTo>
                  <a:pt x="1611884" y="452627"/>
                </a:lnTo>
                <a:lnTo>
                  <a:pt x="1608074" y="459739"/>
                </a:lnTo>
                <a:close/>
              </a:path>
              <a:path w="1703324" h="447420">
                <a:moveTo>
                  <a:pt x="1710055" y="425957"/>
                </a:moveTo>
                <a:lnTo>
                  <a:pt x="1703324" y="426084"/>
                </a:lnTo>
                <a:lnTo>
                  <a:pt x="1697989" y="447420"/>
                </a:lnTo>
                <a:lnTo>
                  <a:pt x="1682371" y="432179"/>
                </a:lnTo>
                <a:lnTo>
                  <a:pt x="1703324" y="426084"/>
                </a:lnTo>
                <a:lnTo>
                  <a:pt x="1710055" y="425957"/>
                </a:lnTo>
                <a:lnTo>
                  <a:pt x="1664265" y="414510"/>
                </a:lnTo>
                <a:lnTo>
                  <a:pt x="6223" y="0"/>
                </a:lnTo>
                <a:lnTo>
                  <a:pt x="0" y="24637"/>
                </a:lnTo>
                <a:lnTo>
                  <a:pt x="1658239" y="439197"/>
                </a:lnTo>
                <a:lnTo>
                  <a:pt x="1703832" y="450595"/>
                </a:lnTo>
                <a:lnTo>
                  <a:pt x="1710055" y="425957"/>
                </a:lnTo>
                <a:close/>
              </a:path>
            </a:pathLst>
          </a:custGeom>
          <a:solidFill>
            <a:srgbClr val="497DBA"/>
          </a:solidFill>
        </p:spPr>
        <p:txBody>
          <a:bodyPr wrap="square" lIns="0" tIns="0" rIns="0" bIns="0" rtlCol="0">
            <a:noAutofit/>
          </a:bodyPr>
          <a:lstStyle/>
          <a:p>
            <a:endParaRPr/>
          </a:p>
        </p:txBody>
      </p:sp>
      <p:sp>
        <p:nvSpPr>
          <p:cNvPr id="31" name="object 31"/>
          <p:cNvSpPr/>
          <p:nvPr/>
        </p:nvSpPr>
        <p:spPr>
          <a:xfrm>
            <a:off x="529209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32" name="object 32"/>
          <p:cNvSpPr/>
          <p:nvPr/>
        </p:nvSpPr>
        <p:spPr>
          <a:xfrm>
            <a:off x="5656961" y="1915795"/>
            <a:ext cx="117475" cy="433196"/>
          </a:xfrm>
          <a:custGeom>
            <a:avLst/>
            <a:gdLst/>
            <a:ahLst/>
            <a:cxnLst/>
            <a:rect l="l" t="t" r="r" b="b"/>
            <a:pathLst>
              <a:path w="117475" h="433196">
                <a:moveTo>
                  <a:pt x="48556" y="362321"/>
                </a:moveTo>
                <a:lnTo>
                  <a:pt x="62980" y="382906"/>
                </a:lnTo>
                <a:lnTo>
                  <a:pt x="73828" y="360158"/>
                </a:lnTo>
                <a:lnTo>
                  <a:pt x="43814" y="0"/>
                </a:lnTo>
                <a:lnTo>
                  <a:pt x="18541" y="2031"/>
                </a:lnTo>
                <a:lnTo>
                  <a:pt x="48556" y="362321"/>
                </a:lnTo>
                <a:close/>
              </a:path>
              <a:path w="117475" h="433196">
                <a:moveTo>
                  <a:pt x="114553" y="333882"/>
                </a:moveTo>
                <a:lnTo>
                  <a:pt x="77724" y="406907"/>
                </a:lnTo>
                <a:lnTo>
                  <a:pt x="75437" y="400684"/>
                </a:lnTo>
                <a:lnTo>
                  <a:pt x="53593" y="402589"/>
                </a:lnTo>
                <a:lnTo>
                  <a:pt x="52450" y="409066"/>
                </a:lnTo>
                <a:lnTo>
                  <a:pt x="7112" y="325374"/>
                </a:lnTo>
                <a:lnTo>
                  <a:pt x="1397" y="329438"/>
                </a:lnTo>
                <a:lnTo>
                  <a:pt x="0" y="337312"/>
                </a:lnTo>
                <a:lnTo>
                  <a:pt x="4063" y="343026"/>
                </a:lnTo>
                <a:lnTo>
                  <a:pt x="67183" y="433196"/>
                </a:lnTo>
                <a:lnTo>
                  <a:pt x="114553" y="333882"/>
                </a:lnTo>
                <a:close/>
              </a:path>
              <a:path w="117475" h="433196">
                <a:moveTo>
                  <a:pt x="102235" y="313943"/>
                </a:moveTo>
                <a:lnTo>
                  <a:pt x="94614" y="316610"/>
                </a:lnTo>
                <a:lnTo>
                  <a:pt x="91566" y="322960"/>
                </a:lnTo>
                <a:lnTo>
                  <a:pt x="73828" y="360158"/>
                </a:lnTo>
                <a:lnTo>
                  <a:pt x="62980" y="382906"/>
                </a:lnTo>
                <a:lnTo>
                  <a:pt x="48556" y="362321"/>
                </a:lnTo>
                <a:lnTo>
                  <a:pt x="24891" y="328549"/>
                </a:lnTo>
                <a:lnTo>
                  <a:pt x="20827" y="322706"/>
                </a:lnTo>
                <a:lnTo>
                  <a:pt x="12953" y="321309"/>
                </a:lnTo>
                <a:lnTo>
                  <a:pt x="7112" y="325374"/>
                </a:lnTo>
                <a:lnTo>
                  <a:pt x="52450" y="409066"/>
                </a:lnTo>
                <a:lnTo>
                  <a:pt x="53593" y="402589"/>
                </a:lnTo>
                <a:lnTo>
                  <a:pt x="75437" y="400684"/>
                </a:lnTo>
                <a:lnTo>
                  <a:pt x="77724" y="406907"/>
                </a:lnTo>
                <a:lnTo>
                  <a:pt x="114553" y="333882"/>
                </a:lnTo>
                <a:lnTo>
                  <a:pt x="117475" y="327532"/>
                </a:lnTo>
                <a:lnTo>
                  <a:pt x="114808" y="319913"/>
                </a:lnTo>
                <a:lnTo>
                  <a:pt x="108458" y="316991"/>
                </a:lnTo>
                <a:lnTo>
                  <a:pt x="102235" y="313943"/>
                </a:lnTo>
                <a:close/>
              </a:path>
            </a:pathLst>
          </a:custGeom>
          <a:solidFill>
            <a:srgbClr val="497DBA"/>
          </a:solidFill>
        </p:spPr>
        <p:txBody>
          <a:bodyPr wrap="square" lIns="0" tIns="0" rIns="0" bIns="0" rtlCol="0">
            <a:noAutofit/>
          </a:bodyPr>
          <a:lstStyle/>
          <a:p>
            <a:endParaRPr/>
          </a:p>
        </p:txBody>
      </p:sp>
      <p:sp>
        <p:nvSpPr>
          <p:cNvPr id="33" name="object 33"/>
          <p:cNvSpPr/>
          <p:nvPr/>
        </p:nvSpPr>
        <p:spPr>
          <a:xfrm>
            <a:off x="3779901" y="3068954"/>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34" name="object 34"/>
          <p:cNvSpPr/>
          <p:nvPr/>
        </p:nvSpPr>
        <p:spPr>
          <a:xfrm>
            <a:off x="4144772" y="2635885"/>
            <a:ext cx="117601" cy="433069"/>
          </a:xfrm>
          <a:custGeom>
            <a:avLst/>
            <a:gdLst/>
            <a:ahLst/>
            <a:cxnLst/>
            <a:rect l="l" t="t" r="r" b="b"/>
            <a:pathLst>
              <a:path w="117601" h="433069">
                <a:moveTo>
                  <a:pt x="48550" y="362245"/>
                </a:moveTo>
                <a:lnTo>
                  <a:pt x="62989" y="382887"/>
                </a:lnTo>
                <a:lnTo>
                  <a:pt x="73828" y="360159"/>
                </a:lnTo>
                <a:lnTo>
                  <a:pt x="43814" y="0"/>
                </a:lnTo>
                <a:lnTo>
                  <a:pt x="18541" y="2031"/>
                </a:lnTo>
                <a:lnTo>
                  <a:pt x="48550" y="362245"/>
                </a:lnTo>
                <a:close/>
              </a:path>
              <a:path w="117601" h="433069">
                <a:moveTo>
                  <a:pt x="114553" y="333882"/>
                </a:moveTo>
                <a:lnTo>
                  <a:pt x="77724" y="406907"/>
                </a:lnTo>
                <a:lnTo>
                  <a:pt x="75437" y="400685"/>
                </a:lnTo>
                <a:lnTo>
                  <a:pt x="53593" y="402589"/>
                </a:lnTo>
                <a:lnTo>
                  <a:pt x="52450" y="409066"/>
                </a:lnTo>
                <a:lnTo>
                  <a:pt x="7238" y="325374"/>
                </a:lnTo>
                <a:lnTo>
                  <a:pt x="1397" y="329438"/>
                </a:lnTo>
                <a:lnTo>
                  <a:pt x="0" y="337312"/>
                </a:lnTo>
                <a:lnTo>
                  <a:pt x="4063" y="343026"/>
                </a:lnTo>
                <a:lnTo>
                  <a:pt x="67182" y="433069"/>
                </a:lnTo>
                <a:lnTo>
                  <a:pt x="114553" y="333882"/>
                </a:lnTo>
                <a:close/>
              </a:path>
              <a:path w="117601" h="433069">
                <a:moveTo>
                  <a:pt x="102235" y="313943"/>
                </a:moveTo>
                <a:lnTo>
                  <a:pt x="94614" y="316611"/>
                </a:lnTo>
                <a:lnTo>
                  <a:pt x="91566" y="322961"/>
                </a:lnTo>
                <a:lnTo>
                  <a:pt x="73828" y="360159"/>
                </a:lnTo>
                <a:lnTo>
                  <a:pt x="62989" y="382887"/>
                </a:lnTo>
                <a:lnTo>
                  <a:pt x="48550" y="362245"/>
                </a:lnTo>
                <a:lnTo>
                  <a:pt x="24891" y="328422"/>
                </a:lnTo>
                <a:lnTo>
                  <a:pt x="20827" y="322706"/>
                </a:lnTo>
                <a:lnTo>
                  <a:pt x="12953" y="321310"/>
                </a:lnTo>
                <a:lnTo>
                  <a:pt x="7238" y="325374"/>
                </a:lnTo>
                <a:lnTo>
                  <a:pt x="52450" y="409066"/>
                </a:lnTo>
                <a:lnTo>
                  <a:pt x="53593" y="402589"/>
                </a:lnTo>
                <a:lnTo>
                  <a:pt x="75437" y="400685"/>
                </a:lnTo>
                <a:lnTo>
                  <a:pt x="77724" y="406907"/>
                </a:lnTo>
                <a:lnTo>
                  <a:pt x="114553" y="333882"/>
                </a:lnTo>
                <a:lnTo>
                  <a:pt x="117601" y="327532"/>
                </a:lnTo>
                <a:lnTo>
                  <a:pt x="114807" y="319913"/>
                </a:lnTo>
                <a:lnTo>
                  <a:pt x="108585" y="316864"/>
                </a:lnTo>
                <a:lnTo>
                  <a:pt x="102235" y="313943"/>
                </a:lnTo>
                <a:close/>
              </a:path>
            </a:pathLst>
          </a:custGeom>
          <a:solidFill>
            <a:srgbClr val="497DBA"/>
          </a:solidFill>
        </p:spPr>
        <p:txBody>
          <a:bodyPr wrap="square" lIns="0" tIns="0" rIns="0" bIns="0" rtlCol="0">
            <a:noAutofit/>
          </a:bodyPr>
          <a:lstStyle/>
          <a:p>
            <a:endParaRPr/>
          </a:p>
        </p:txBody>
      </p:sp>
      <p:sp>
        <p:nvSpPr>
          <p:cNvPr id="22" name="object 22"/>
          <p:cNvSpPr/>
          <p:nvPr/>
        </p:nvSpPr>
        <p:spPr>
          <a:xfrm>
            <a:off x="2123694" y="3068954"/>
            <a:ext cx="1512188" cy="288036"/>
          </a:xfrm>
          <a:custGeom>
            <a:avLst/>
            <a:gdLst/>
            <a:ahLst/>
            <a:cxnLst/>
            <a:rect l="l" t="t" r="r" b="b"/>
            <a:pathLst>
              <a:path w="1512188" h="288036">
                <a:moveTo>
                  <a:pt x="0" y="288036"/>
                </a:moveTo>
                <a:lnTo>
                  <a:pt x="1512188" y="288036"/>
                </a:lnTo>
                <a:lnTo>
                  <a:pt x="1512188"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23" name="object 23"/>
          <p:cNvSpPr/>
          <p:nvPr/>
        </p:nvSpPr>
        <p:spPr>
          <a:xfrm>
            <a:off x="2879725" y="2980563"/>
            <a:ext cx="124206" cy="468122"/>
          </a:xfrm>
          <a:custGeom>
            <a:avLst/>
            <a:gdLst/>
            <a:ahLst/>
            <a:cxnLst/>
            <a:rect l="l" t="t" r="r" b="b"/>
            <a:pathLst>
              <a:path w="124206" h="468122">
                <a:moveTo>
                  <a:pt x="47820" y="72515"/>
                </a:moveTo>
                <a:lnTo>
                  <a:pt x="26543" y="68072"/>
                </a:lnTo>
                <a:lnTo>
                  <a:pt x="33527" y="88773"/>
                </a:lnTo>
                <a:lnTo>
                  <a:pt x="47820" y="72515"/>
                </a:lnTo>
                <a:close/>
              </a:path>
              <a:path w="124206" h="468122">
                <a:moveTo>
                  <a:pt x="26543" y="68072"/>
                </a:moveTo>
                <a:lnTo>
                  <a:pt x="27939" y="92456"/>
                </a:lnTo>
                <a:lnTo>
                  <a:pt x="72380" y="77643"/>
                </a:lnTo>
                <a:lnTo>
                  <a:pt x="1300226" y="-331597"/>
                </a:lnTo>
                <a:lnTo>
                  <a:pt x="1292225" y="-355726"/>
                </a:lnTo>
                <a:lnTo>
                  <a:pt x="64430" y="53619"/>
                </a:lnTo>
                <a:lnTo>
                  <a:pt x="19938" y="68452"/>
                </a:lnTo>
                <a:lnTo>
                  <a:pt x="0" y="88391"/>
                </a:lnTo>
                <a:lnTo>
                  <a:pt x="107695" y="110998"/>
                </a:lnTo>
                <a:lnTo>
                  <a:pt x="27939" y="92456"/>
                </a:lnTo>
                <a:lnTo>
                  <a:pt x="26543" y="68072"/>
                </a:lnTo>
                <a:lnTo>
                  <a:pt x="47820" y="72515"/>
                </a:lnTo>
                <a:lnTo>
                  <a:pt x="33527" y="88773"/>
                </a:lnTo>
                <a:lnTo>
                  <a:pt x="26543" y="68072"/>
                </a:lnTo>
                <a:close/>
              </a:path>
              <a:path w="124206" h="468122">
                <a:moveTo>
                  <a:pt x="91693" y="22606"/>
                </a:moveTo>
                <a:lnTo>
                  <a:pt x="96393" y="17272"/>
                </a:lnTo>
                <a:lnTo>
                  <a:pt x="95885" y="9271"/>
                </a:lnTo>
                <a:lnTo>
                  <a:pt x="90550" y="4699"/>
                </a:lnTo>
                <a:lnTo>
                  <a:pt x="85343" y="0"/>
                </a:lnTo>
                <a:lnTo>
                  <a:pt x="77216" y="508"/>
                </a:lnTo>
                <a:lnTo>
                  <a:pt x="72643" y="5841"/>
                </a:lnTo>
                <a:lnTo>
                  <a:pt x="0" y="88391"/>
                </a:lnTo>
                <a:lnTo>
                  <a:pt x="19938" y="68452"/>
                </a:lnTo>
                <a:lnTo>
                  <a:pt x="64430" y="53619"/>
                </a:lnTo>
                <a:lnTo>
                  <a:pt x="91693" y="22606"/>
                </a:lnTo>
                <a:close/>
              </a:path>
              <a:path w="124206" h="468122">
                <a:moveTo>
                  <a:pt x="119761" y="87502"/>
                </a:moveTo>
                <a:lnTo>
                  <a:pt x="112902" y="86106"/>
                </a:lnTo>
                <a:lnTo>
                  <a:pt x="72380" y="77643"/>
                </a:lnTo>
                <a:lnTo>
                  <a:pt x="27939" y="92456"/>
                </a:lnTo>
                <a:lnTo>
                  <a:pt x="107695" y="110998"/>
                </a:lnTo>
                <a:lnTo>
                  <a:pt x="114554" y="112395"/>
                </a:lnTo>
                <a:lnTo>
                  <a:pt x="121285" y="107950"/>
                </a:lnTo>
                <a:lnTo>
                  <a:pt x="122681" y="101091"/>
                </a:lnTo>
                <a:lnTo>
                  <a:pt x="124206" y="94234"/>
                </a:lnTo>
                <a:lnTo>
                  <a:pt x="119761" y="87502"/>
                </a:lnTo>
                <a:close/>
              </a:path>
            </a:pathLst>
          </a:custGeom>
          <a:solidFill>
            <a:srgbClr val="497DBA"/>
          </a:solidFill>
        </p:spPr>
        <p:txBody>
          <a:bodyPr wrap="square" lIns="0" tIns="0" rIns="0" bIns="0" rtlCol="0">
            <a:noAutofit/>
          </a:bodyPr>
          <a:lstStyle/>
          <a:p>
            <a:endParaRPr/>
          </a:p>
        </p:txBody>
      </p:sp>
      <p:sp>
        <p:nvSpPr>
          <p:cNvPr id="21" name="object 21"/>
          <p:cNvSpPr/>
          <p:nvPr/>
        </p:nvSpPr>
        <p:spPr>
          <a:xfrm>
            <a:off x="7583060" y="1556765"/>
            <a:ext cx="170893" cy="3384423"/>
          </a:xfrm>
          <a:custGeom>
            <a:avLst/>
            <a:gdLst/>
            <a:ahLst/>
            <a:cxnLst/>
            <a:rect l="l" t="t" r="r" b="b"/>
            <a:pathLst>
              <a:path w="170893" h="3384423">
                <a:moveTo>
                  <a:pt x="26074" y="169570"/>
                </a:moveTo>
                <a:lnTo>
                  <a:pt x="35034" y="161671"/>
                </a:lnTo>
                <a:lnTo>
                  <a:pt x="66276" y="108113"/>
                </a:lnTo>
                <a:lnTo>
                  <a:pt x="85263" y="75565"/>
                </a:lnTo>
                <a:lnTo>
                  <a:pt x="104376" y="108330"/>
                </a:lnTo>
                <a:lnTo>
                  <a:pt x="135491" y="161671"/>
                </a:lnTo>
                <a:lnTo>
                  <a:pt x="139173" y="166173"/>
                </a:lnTo>
                <a:lnTo>
                  <a:pt x="149867" y="171001"/>
                </a:lnTo>
                <a:lnTo>
                  <a:pt x="161526" y="168529"/>
                </a:lnTo>
                <a:lnTo>
                  <a:pt x="166076" y="164847"/>
                </a:lnTo>
                <a:lnTo>
                  <a:pt x="170893" y="154153"/>
                </a:lnTo>
                <a:lnTo>
                  <a:pt x="168384" y="142494"/>
                </a:lnTo>
                <a:lnTo>
                  <a:pt x="104376" y="37719"/>
                </a:lnTo>
                <a:lnTo>
                  <a:pt x="101709" y="47371"/>
                </a:lnTo>
                <a:lnTo>
                  <a:pt x="68816" y="47371"/>
                </a:lnTo>
                <a:lnTo>
                  <a:pt x="66276" y="37719"/>
                </a:lnTo>
                <a:lnTo>
                  <a:pt x="2141" y="142494"/>
                </a:lnTo>
                <a:lnTo>
                  <a:pt x="0" y="147880"/>
                </a:lnTo>
                <a:lnTo>
                  <a:pt x="1099" y="159531"/>
                </a:lnTo>
                <a:lnTo>
                  <a:pt x="8999" y="168529"/>
                </a:lnTo>
                <a:lnTo>
                  <a:pt x="14433" y="170670"/>
                </a:lnTo>
                <a:lnTo>
                  <a:pt x="26074" y="169570"/>
                </a:lnTo>
                <a:close/>
              </a:path>
              <a:path w="170893" h="3384423">
                <a:moveTo>
                  <a:pt x="104376" y="37719"/>
                </a:moveTo>
                <a:lnTo>
                  <a:pt x="168384" y="142494"/>
                </a:lnTo>
                <a:lnTo>
                  <a:pt x="85326" y="0"/>
                </a:lnTo>
                <a:lnTo>
                  <a:pt x="2141" y="142494"/>
                </a:lnTo>
                <a:lnTo>
                  <a:pt x="66276" y="37719"/>
                </a:lnTo>
                <a:lnTo>
                  <a:pt x="68816" y="47371"/>
                </a:lnTo>
                <a:lnTo>
                  <a:pt x="101709" y="47371"/>
                </a:lnTo>
                <a:lnTo>
                  <a:pt x="104376" y="37719"/>
                </a:lnTo>
                <a:close/>
              </a:path>
              <a:path w="170893" h="3384423">
                <a:moveTo>
                  <a:pt x="104376" y="3384423"/>
                </a:moveTo>
                <a:lnTo>
                  <a:pt x="104376" y="108330"/>
                </a:lnTo>
                <a:lnTo>
                  <a:pt x="85263" y="75565"/>
                </a:lnTo>
                <a:lnTo>
                  <a:pt x="66276" y="108113"/>
                </a:lnTo>
                <a:lnTo>
                  <a:pt x="66276" y="3384423"/>
                </a:lnTo>
                <a:lnTo>
                  <a:pt x="104376" y="3384423"/>
                </a:lnTo>
                <a:close/>
              </a:path>
            </a:pathLst>
          </a:custGeom>
          <a:solidFill>
            <a:srgbClr val="497DBA"/>
          </a:solidFill>
        </p:spPr>
        <p:txBody>
          <a:bodyPr wrap="square" lIns="0" tIns="0" rIns="0" bIns="0" rtlCol="0">
            <a:noAutofit/>
          </a:bodyPr>
          <a:lstStyle/>
          <a:p>
            <a:endParaRPr/>
          </a:p>
        </p:txBody>
      </p:sp>
      <p:sp>
        <p:nvSpPr>
          <p:cNvPr id="20" name="object 20"/>
          <p:cNvSpPr txBox="1"/>
          <p:nvPr/>
        </p:nvSpPr>
        <p:spPr>
          <a:xfrm>
            <a:off x="535940" y="326796"/>
            <a:ext cx="292080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endParaRPr sz="4400">
              <a:latin typeface="Calibri"/>
              <a:cs typeface="Calibri"/>
            </a:endParaRPr>
          </a:p>
        </p:txBody>
      </p:sp>
      <p:sp>
        <p:nvSpPr>
          <p:cNvPr id="19" name="object 19"/>
          <p:cNvSpPr txBox="1"/>
          <p:nvPr/>
        </p:nvSpPr>
        <p:spPr>
          <a:xfrm>
            <a:off x="3469989" y="326796"/>
            <a:ext cx="1399347"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Quick</a:t>
            </a:r>
            <a:endParaRPr sz="4400">
              <a:latin typeface="Calibri"/>
              <a:cs typeface="Calibri"/>
            </a:endParaRPr>
          </a:p>
        </p:txBody>
      </p:sp>
      <p:sp>
        <p:nvSpPr>
          <p:cNvPr id="18" name="object 18"/>
          <p:cNvSpPr txBox="1"/>
          <p:nvPr/>
        </p:nvSpPr>
        <p:spPr>
          <a:xfrm>
            <a:off x="488692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a:latin typeface="Calibri"/>
              <a:cs typeface="Calibri"/>
            </a:endParaRPr>
          </a:p>
        </p:txBody>
      </p:sp>
      <p:sp>
        <p:nvSpPr>
          <p:cNvPr id="17" name="object 17"/>
          <p:cNvSpPr txBox="1"/>
          <p:nvPr/>
        </p:nvSpPr>
        <p:spPr>
          <a:xfrm>
            <a:off x="4507484" y="1915596"/>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16" name="object 16"/>
          <p:cNvSpPr txBox="1"/>
          <p:nvPr/>
        </p:nvSpPr>
        <p:spPr>
          <a:xfrm>
            <a:off x="6523990" y="1915596"/>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15" name="object 15"/>
          <p:cNvSpPr txBox="1"/>
          <p:nvPr/>
        </p:nvSpPr>
        <p:spPr>
          <a:xfrm>
            <a:off x="5285613" y="2067996"/>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14" name="object 14"/>
          <p:cNvSpPr txBox="1"/>
          <p:nvPr/>
        </p:nvSpPr>
        <p:spPr>
          <a:xfrm>
            <a:off x="2995041" y="2698551"/>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13" name="object 13"/>
          <p:cNvSpPr txBox="1"/>
          <p:nvPr/>
        </p:nvSpPr>
        <p:spPr>
          <a:xfrm>
            <a:off x="5298440" y="2698551"/>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12" name="object 12"/>
          <p:cNvSpPr txBox="1"/>
          <p:nvPr/>
        </p:nvSpPr>
        <p:spPr>
          <a:xfrm>
            <a:off x="3773170" y="2788213"/>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11" name="object 11"/>
          <p:cNvSpPr txBox="1"/>
          <p:nvPr/>
        </p:nvSpPr>
        <p:spPr>
          <a:xfrm>
            <a:off x="7892288" y="3202741"/>
            <a:ext cx="1038555"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Combi</a:t>
            </a:r>
            <a:r>
              <a:rPr sz="1800" b="1" spc="4" dirty="0">
                <a:latin typeface="Arial"/>
                <a:cs typeface="Arial"/>
              </a:rPr>
              <a:t>n</a:t>
            </a:r>
            <a:r>
              <a:rPr sz="1800" b="1" spc="0" dirty="0">
                <a:latin typeface="Arial"/>
                <a:cs typeface="Arial"/>
              </a:rPr>
              <a:t>e</a:t>
            </a:r>
            <a:endParaRPr sz="1800">
              <a:latin typeface="Arial"/>
              <a:cs typeface="Arial"/>
            </a:endParaRPr>
          </a:p>
        </p:txBody>
      </p:sp>
      <p:sp>
        <p:nvSpPr>
          <p:cNvPr id="10" name="object 10"/>
          <p:cNvSpPr txBox="1"/>
          <p:nvPr/>
        </p:nvSpPr>
        <p:spPr>
          <a:xfrm>
            <a:off x="8863076" y="6553454"/>
            <a:ext cx="17555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9</a:t>
            </a:r>
            <a:endParaRPr sz="1800">
              <a:latin typeface="Calibri"/>
              <a:cs typeface="Calibri"/>
            </a:endParaRPr>
          </a:p>
        </p:txBody>
      </p:sp>
      <p:sp>
        <p:nvSpPr>
          <p:cNvPr id="8" name="object 8"/>
          <p:cNvSpPr txBox="1"/>
          <p:nvPr/>
        </p:nvSpPr>
        <p:spPr>
          <a:xfrm>
            <a:off x="5148072" y="3068954"/>
            <a:ext cx="1512189" cy="288036"/>
          </a:xfrm>
          <a:prstGeom prst="rect">
            <a:avLst/>
          </a:prstGeom>
        </p:spPr>
        <p:txBody>
          <a:bodyPr wrap="square" lIns="0" tIns="0" rIns="0" bIns="0" rtlCol="0">
            <a:noAutofit/>
          </a:bodyPr>
          <a:lstStyle/>
          <a:p>
            <a:pPr marL="567308" marR="566012" algn="ctr">
              <a:lnSpc>
                <a:spcPts val="2270"/>
              </a:lnSpc>
              <a:spcBef>
                <a:spcPts val="113"/>
              </a:spcBef>
            </a:pPr>
            <a:r>
              <a:rPr sz="3600" b="1" spc="-4" baseline="-3413" dirty="0">
                <a:solidFill>
                  <a:srgbClr val="C00000"/>
                </a:solidFill>
                <a:latin typeface="Calibri"/>
                <a:cs typeface="Calibri"/>
              </a:rPr>
              <a:t>56</a:t>
            </a:r>
            <a:endParaRPr sz="2400">
              <a:latin typeface="Calibri"/>
              <a:cs typeface="Calibri"/>
            </a:endParaRPr>
          </a:p>
        </p:txBody>
      </p:sp>
      <p:sp>
        <p:nvSpPr>
          <p:cNvPr id="7" name="object 7"/>
          <p:cNvSpPr txBox="1"/>
          <p:nvPr/>
        </p:nvSpPr>
        <p:spPr>
          <a:xfrm>
            <a:off x="3779901" y="3068954"/>
            <a:ext cx="864095" cy="288036"/>
          </a:xfrm>
          <a:prstGeom prst="rect">
            <a:avLst/>
          </a:prstGeom>
        </p:spPr>
        <p:txBody>
          <a:bodyPr wrap="square" lIns="0" tIns="0" rIns="0" bIns="0" rtlCol="0">
            <a:noAutofit/>
          </a:bodyPr>
          <a:lstStyle/>
          <a:p>
            <a:pPr marL="108712">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6" name="object 6"/>
          <p:cNvSpPr txBox="1"/>
          <p:nvPr/>
        </p:nvSpPr>
        <p:spPr>
          <a:xfrm>
            <a:off x="2123694" y="3068954"/>
            <a:ext cx="1512188" cy="288036"/>
          </a:xfrm>
          <a:prstGeom prst="rect">
            <a:avLst/>
          </a:prstGeom>
        </p:spPr>
        <p:txBody>
          <a:bodyPr wrap="square" lIns="0" tIns="0" rIns="0" bIns="0" rtlCol="0">
            <a:noAutofit/>
          </a:bodyPr>
          <a:lstStyle/>
          <a:p>
            <a:pPr marL="448563">
              <a:lnSpc>
                <a:spcPts val="2270"/>
              </a:lnSpc>
              <a:spcBef>
                <a:spcPts val="113"/>
              </a:spcBef>
            </a:pPr>
            <a:r>
              <a:rPr sz="3600" b="1" spc="-4" baseline="-3413" dirty="0">
                <a:solidFill>
                  <a:srgbClr val="C00000"/>
                </a:solidFill>
                <a:latin typeface="Calibri"/>
                <a:cs typeface="Calibri"/>
              </a:rPr>
              <a:t>1223</a:t>
            </a:r>
            <a:endParaRPr sz="2400">
              <a:latin typeface="Calibri"/>
              <a:cs typeface="Calibri"/>
            </a:endParaRPr>
          </a:p>
        </p:txBody>
      </p:sp>
      <p:sp>
        <p:nvSpPr>
          <p:cNvPr id="5" name="object 5"/>
          <p:cNvSpPr txBox="1"/>
          <p:nvPr/>
        </p:nvSpPr>
        <p:spPr>
          <a:xfrm>
            <a:off x="6660260" y="2348865"/>
            <a:ext cx="864095" cy="288036"/>
          </a:xfrm>
          <a:prstGeom prst="rect">
            <a:avLst/>
          </a:prstGeom>
        </p:spPr>
        <p:txBody>
          <a:bodyPr wrap="square" lIns="0" tIns="0" rIns="0" bIns="0" rtlCol="0">
            <a:noAutofit/>
          </a:bodyPr>
          <a:lstStyle/>
          <a:p>
            <a:pPr marL="109347">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4" name="object 4"/>
          <p:cNvSpPr txBox="1"/>
          <p:nvPr/>
        </p:nvSpPr>
        <p:spPr>
          <a:xfrm>
            <a:off x="5292090" y="2348865"/>
            <a:ext cx="864095" cy="288036"/>
          </a:xfrm>
          <a:prstGeom prst="rect">
            <a:avLst/>
          </a:prstGeom>
        </p:spPr>
        <p:txBody>
          <a:bodyPr wrap="square" lIns="0" tIns="0" rIns="0" bIns="0" rtlCol="0">
            <a:noAutofit/>
          </a:bodyPr>
          <a:lstStyle/>
          <a:p>
            <a:pPr marL="10896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3" name="object 3"/>
          <p:cNvSpPr txBox="1"/>
          <p:nvPr/>
        </p:nvSpPr>
        <p:spPr>
          <a:xfrm>
            <a:off x="3419855" y="2348865"/>
            <a:ext cx="1512189" cy="288036"/>
          </a:xfrm>
          <a:prstGeom prst="rect">
            <a:avLst/>
          </a:prstGeom>
        </p:spPr>
        <p:txBody>
          <a:bodyPr wrap="square" lIns="0" tIns="0" rIns="0" bIns="0" rtlCol="0">
            <a:noAutofit/>
          </a:bodyPr>
          <a:lstStyle/>
          <a:p>
            <a:pPr marL="643509" marR="643076" algn="ctr">
              <a:lnSpc>
                <a:spcPts val="2270"/>
              </a:lnSpc>
              <a:spcBef>
                <a:spcPts val="113"/>
              </a:spcBef>
            </a:pPr>
            <a:r>
              <a:rPr sz="3600" b="1" spc="0" baseline="-3413" dirty="0">
                <a:solidFill>
                  <a:srgbClr val="C00000"/>
                </a:solidFill>
                <a:latin typeface="Calibri"/>
                <a:cs typeface="Calibri"/>
              </a:rPr>
              <a:t>4</a:t>
            </a:r>
            <a:endParaRPr sz="2400">
              <a:latin typeface="Calibri"/>
              <a:cs typeface="Calibri"/>
            </a:endParaRPr>
          </a:p>
        </p:txBody>
      </p:sp>
      <p:sp>
        <p:nvSpPr>
          <p:cNvPr id="2" name="object 2"/>
          <p:cNvSpPr txBox="1"/>
          <p:nvPr/>
        </p:nvSpPr>
        <p:spPr>
          <a:xfrm>
            <a:off x="4932045" y="1628775"/>
            <a:ext cx="1512189" cy="288036"/>
          </a:xfrm>
          <a:prstGeom prst="rect">
            <a:avLst/>
          </a:prstGeom>
        </p:spPr>
        <p:txBody>
          <a:bodyPr wrap="square" lIns="0" tIns="0" rIns="0" bIns="0" rtlCol="0">
            <a:noAutofit/>
          </a:bodyPr>
          <a:lstStyle/>
          <a:p>
            <a:pPr marL="643762" marR="642822" algn="ctr">
              <a:lnSpc>
                <a:spcPts val="2270"/>
              </a:lnSpc>
              <a:spcBef>
                <a:spcPts val="113"/>
              </a:spcBef>
            </a:pPr>
            <a:r>
              <a:rPr sz="3600" b="1" spc="0" baseline="-3413" dirty="0">
                <a:solidFill>
                  <a:srgbClr val="C00000"/>
                </a:solidFill>
                <a:latin typeface="Calibri"/>
                <a:cs typeface="Calibri"/>
              </a:rPr>
              <a:t>7</a:t>
            </a:r>
            <a:endParaRPr sz="2400">
              <a:latin typeface="Calibri"/>
              <a:cs typeface="Calibri"/>
            </a:endParaRPr>
          </a:p>
        </p:txBody>
      </p:sp>
    </p:spTree>
    <p:extLst>
      <p:ext uri="{BB962C8B-B14F-4D97-AF65-F5344CB8AC3E}">
        <p14:creationId xmlns:p14="http://schemas.microsoft.com/office/powerpoint/2010/main" val="3258682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18" name="object 18"/>
          <p:cNvSpPr/>
          <p:nvPr/>
        </p:nvSpPr>
        <p:spPr>
          <a:xfrm>
            <a:off x="4932045" y="162877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19" name="object 19"/>
          <p:cNvSpPr/>
          <p:nvPr/>
        </p:nvSpPr>
        <p:spPr>
          <a:xfrm>
            <a:off x="666026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20" name="object 20"/>
          <p:cNvSpPr/>
          <p:nvPr/>
        </p:nvSpPr>
        <p:spPr>
          <a:xfrm>
            <a:off x="5684393" y="1904746"/>
            <a:ext cx="1407922" cy="470788"/>
          </a:xfrm>
          <a:custGeom>
            <a:avLst/>
            <a:gdLst/>
            <a:ahLst/>
            <a:cxnLst/>
            <a:rect l="l" t="t" r="r" b="b"/>
            <a:pathLst>
              <a:path w="1407922" h="470788">
                <a:moveTo>
                  <a:pt x="1285621" y="459739"/>
                </a:moveTo>
                <a:lnTo>
                  <a:pt x="1287145" y="466470"/>
                </a:lnTo>
                <a:lnTo>
                  <a:pt x="1294003" y="470788"/>
                </a:lnTo>
                <a:lnTo>
                  <a:pt x="1300861" y="469138"/>
                </a:lnTo>
                <a:lnTo>
                  <a:pt x="1407922" y="444118"/>
                </a:lnTo>
                <a:lnTo>
                  <a:pt x="1380109" y="448817"/>
                </a:lnTo>
                <a:lnTo>
                  <a:pt x="1374521" y="445388"/>
                </a:lnTo>
                <a:lnTo>
                  <a:pt x="1380998" y="424433"/>
                </a:lnTo>
                <a:lnTo>
                  <a:pt x="1387602" y="424561"/>
                </a:lnTo>
                <a:lnTo>
                  <a:pt x="1407922" y="444118"/>
                </a:lnTo>
                <a:lnTo>
                  <a:pt x="1333373" y="363219"/>
                </a:lnTo>
                <a:lnTo>
                  <a:pt x="1328674" y="358139"/>
                </a:lnTo>
                <a:lnTo>
                  <a:pt x="1320673" y="357758"/>
                </a:lnTo>
                <a:lnTo>
                  <a:pt x="1315465" y="362457"/>
                </a:lnTo>
                <a:lnTo>
                  <a:pt x="1310386" y="367283"/>
                </a:lnTo>
                <a:lnTo>
                  <a:pt x="1310005" y="375284"/>
                </a:lnTo>
                <a:lnTo>
                  <a:pt x="1314704" y="380491"/>
                </a:lnTo>
                <a:lnTo>
                  <a:pt x="1342548" y="410701"/>
                </a:lnTo>
                <a:lnTo>
                  <a:pt x="1359772" y="429387"/>
                </a:lnTo>
                <a:lnTo>
                  <a:pt x="1335421" y="435070"/>
                </a:lnTo>
                <a:lnTo>
                  <a:pt x="1295018" y="444500"/>
                </a:lnTo>
                <a:lnTo>
                  <a:pt x="1288288" y="446024"/>
                </a:lnTo>
                <a:lnTo>
                  <a:pt x="1283970" y="452881"/>
                </a:lnTo>
                <a:lnTo>
                  <a:pt x="1285621" y="459739"/>
                </a:lnTo>
                <a:close/>
              </a:path>
              <a:path w="1407922" h="470788">
                <a:moveTo>
                  <a:pt x="1380109" y="448817"/>
                </a:moveTo>
                <a:lnTo>
                  <a:pt x="1407922" y="444118"/>
                </a:lnTo>
                <a:lnTo>
                  <a:pt x="1387602" y="424561"/>
                </a:lnTo>
                <a:lnTo>
                  <a:pt x="1380998" y="424433"/>
                </a:lnTo>
                <a:lnTo>
                  <a:pt x="1374521" y="445388"/>
                </a:lnTo>
                <a:lnTo>
                  <a:pt x="1380109" y="448817"/>
                </a:lnTo>
                <a:close/>
              </a:path>
              <a:path w="1407922" h="470788">
                <a:moveTo>
                  <a:pt x="1335421" y="435070"/>
                </a:moveTo>
                <a:lnTo>
                  <a:pt x="1359772" y="429387"/>
                </a:lnTo>
                <a:lnTo>
                  <a:pt x="1342548" y="410701"/>
                </a:lnTo>
                <a:lnTo>
                  <a:pt x="7493" y="0"/>
                </a:lnTo>
                <a:lnTo>
                  <a:pt x="0" y="24256"/>
                </a:lnTo>
                <a:lnTo>
                  <a:pt x="1335421" y="435070"/>
                </a:lnTo>
                <a:close/>
              </a:path>
            </a:pathLst>
          </a:custGeom>
          <a:solidFill>
            <a:srgbClr val="497DBA"/>
          </a:solidFill>
        </p:spPr>
        <p:txBody>
          <a:bodyPr wrap="square" lIns="0" tIns="0" rIns="0" bIns="0" rtlCol="0">
            <a:noAutofit/>
          </a:bodyPr>
          <a:lstStyle/>
          <a:p>
            <a:endParaRPr/>
          </a:p>
        </p:txBody>
      </p:sp>
      <p:sp>
        <p:nvSpPr>
          <p:cNvPr id="21" name="object 21"/>
          <p:cNvSpPr/>
          <p:nvPr/>
        </p:nvSpPr>
        <p:spPr>
          <a:xfrm>
            <a:off x="529209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22" name="object 22"/>
          <p:cNvSpPr/>
          <p:nvPr/>
        </p:nvSpPr>
        <p:spPr>
          <a:xfrm>
            <a:off x="5656961" y="1915795"/>
            <a:ext cx="117475" cy="433196"/>
          </a:xfrm>
          <a:custGeom>
            <a:avLst/>
            <a:gdLst/>
            <a:ahLst/>
            <a:cxnLst/>
            <a:rect l="l" t="t" r="r" b="b"/>
            <a:pathLst>
              <a:path w="117475" h="433196">
                <a:moveTo>
                  <a:pt x="48556" y="362321"/>
                </a:moveTo>
                <a:lnTo>
                  <a:pt x="62980" y="382906"/>
                </a:lnTo>
                <a:lnTo>
                  <a:pt x="73828" y="360158"/>
                </a:lnTo>
                <a:lnTo>
                  <a:pt x="43814" y="0"/>
                </a:lnTo>
                <a:lnTo>
                  <a:pt x="18541" y="2031"/>
                </a:lnTo>
                <a:lnTo>
                  <a:pt x="48556" y="362321"/>
                </a:lnTo>
                <a:close/>
              </a:path>
              <a:path w="117475" h="433196">
                <a:moveTo>
                  <a:pt x="114553" y="333882"/>
                </a:moveTo>
                <a:lnTo>
                  <a:pt x="77724" y="406907"/>
                </a:lnTo>
                <a:lnTo>
                  <a:pt x="75437" y="400684"/>
                </a:lnTo>
                <a:lnTo>
                  <a:pt x="53593" y="402589"/>
                </a:lnTo>
                <a:lnTo>
                  <a:pt x="52450" y="409066"/>
                </a:lnTo>
                <a:lnTo>
                  <a:pt x="7112" y="325374"/>
                </a:lnTo>
                <a:lnTo>
                  <a:pt x="1397" y="329438"/>
                </a:lnTo>
                <a:lnTo>
                  <a:pt x="0" y="337312"/>
                </a:lnTo>
                <a:lnTo>
                  <a:pt x="4063" y="343026"/>
                </a:lnTo>
                <a:lnTo>
                  <a:pt x="67183" y="433196"/>
                </a:lnTo>
                <a:lnTo>
                  <a:pt x="114553" y="333882"/>
                </a:lnTo>
                <a:close/>
              </a:path>
              <a:path w="117475" h="433196">
                <a:moveTo>
                  <a:pt x="102235" y="313943"/>
                </a:moveTo>
                <a:lnTo>
                  <a:pt x="94614" y="316610"/>
                </a:lnTo>
                <a:lnTo>
                  <a:pt x="91566" y="322960"/>
                </a:lnTo>
                <a:lnTo>
                  <a:pt x="73828" y="360158"/>
                </a:lnTo>
                <a:lnTo>
                  <a:pt x="62980" y="382906"/>
                </a:lnTo>
                <a:lnTo>
                  <a:pt x="48556" y="362321"/>
                </a:lnTo>
                <a:lnTo>
                  <a:pt x="24891" y="328549"/>
                </a:lnTo>
                <a:lnTo>
                  <a:pt x="20827" y="322706"/>
                </a:lnTo>
                <a:lnTo>
                  <a:pt x="12953" y="321309"/>
                </a:lnTo>
                <a:lnTo>
                  <a:pt x="7112" y="325374"/>
                </a:lnTo>
                <a:lnTo>
                  <a:pt x="52450" y="409066"/>
                </a:lnTo>
                <a:lnTo>
                  <a:pt x="53593" y="402589"/>
                </a:lnTo>
                <a:lnTo>
                  <a:pt x="75437" y="400684"/>
                </a:lnTo>
                <a:lnTo>
                  <a:pt x="77724" y="406907"/>
                </a:lnTo>
                <a:lnTo>
                  <a:pt x="114553" y="333882"/>
                </a:lnTo>
                <a:lnTo>
                  <a:pt x="117475" y="327532"/>
                </a:lnTo>
                <a:lnTo>
                  <a:pt x="114808" y="319913"/>
                </a:lnTo>
                <a:lnTo>
                  <a:pt x="108458" y="316991"/>
                </a:lnTo>
                <a:lnTo>
                  <a:pt x="102235" y="313943"/>
                </a:lnTo>
                <a:close/>
              </a:path>
            </a:pathLst>
          </a:custGeom>
          <a:solidFill>
            <a:srgbClr val="497DBA"/>
          </a:solidFill>
        </p:spPr>
        <p:txBody>
          <a:bodyPr wrap="square" lIns="0" tIns="0" rIns="0" bIns="0" rtlCol="0">
            <a:noAutofit/>
          </a:bodyPr>
          <a:lstStyle/>
          <a:p>
            <a:endParaRPr/>
          </a:p>
        </p:txBody>
      </p:sp>
      <p:sp>
        <p:nvSpPr>
          <p:cNvPr id="16" name="object 16"/>
          <p:cNvSpPr/>
          <p:nvPr/>
        </p:nvSpPr>
        <p:spPr>
          <a:xfrm>
            <a:off x="3419855" y="234886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17" name="object 17"/>
          <p:cNvSpPr/>
          <p:nvPr/>
        </p:nvSpPr>
        <p:spPr>
          <a:xfrm>
            <a:off x="4175887" y="2264283"/>
            <a:ext cx="123825" cy="473201"/>
          </a:xfrm>
          <a:custGeom>
            <a:avLst/>
            <a:gdLst/>
            <a:ahLst/>
            <a:cxnLst/>
            <a:rect l="l" t="t" r="r" b="b"/>
            <a:pathLst>
              <a:path w="123825" h="473201">
                <a:moveTo>
                  <a:pt x="48477" y="70783"/>
                </a:moveTo>
                <a:lnTo>
                  <a:pt x="27432" y="65404"/>
                </a:lnTo>
                <a:lnTo>
                  <a:pt x="33400" y="86487"/>
                </a:lnTo>
                <a:lnTo>
                  <a:pt x="48477" y="70783"/>
                </a:lnTo>
                <a:close/>
              </a:path>
              <a:path w="123825" h="473201">
                <a:moveTo>
                  <a:pt x="27432" y="65404"/>
                </a:moveTo>
                <a:lnTo>
                  <a:pt x="27686" y="89915"/>
                </a:lnTo>
                <a:lnTo>
                  <a:pt x="72846" y="77011"/>
                </a:lnTo>
                <a:lnTo>
                  <a:pt x="1515745" y="-335280"/>
                </a:lnTo>
                <a:lnTo>
                  <a:pt x="1508760" y="-359663"/>
                </a:lnTo>
                <a:lnTo>
                  <a:pt x="65926" y="52609"/>
                </a:lnTo>
                <a:lnTo>
                  <a:pt x="20700" y="65531"/>
                </a:lnTo>
                <a:lnTo>
                  <a:pt x="0" y="84581"/>
                </a:lnTo>
                <a:lnTo>
                  <a:pt x="106552" y="111759"/>
                </a:lnTo>
                <a:lnTo>
                  <a:pt x="27686" y="89915"/>
                </a:lnTo>
                <a:lnTo>
                  <a:pt x="27432" y="65404"/>
                </a:lnTo>
                <a:lnTo>
                  <a:pt x="48477" y="70783"/>
                </a:lnTo>
                <a:lnTo>
                  <a:pt x="33400" y="86487"/>
                </a:lnTo>
                <a:lnTo>
                  <a:pt x="27432" y="65404"/>
                </a:lnTo>
                <a:close/>
              </a:path>
              <a:path w="123825" h="473201">
                <a:moveTo>
                  <a:pt x="94487" y="22859"/>
                </a:moveTo>
                <a:lnTo>
                  <a:pt x="99313" y="17779"/>
                </a:lnTo>
                <a:lnTo>
                  <a:pt x="99187" y="9651"/>
                </a:lnTo>
                <a:lnTo>
                  <a:pt x="94107" y="4825"/>
                </a:lnTo>
                <a:lnTo>
                  <a:pt x="89026" y="0"/>
                </a:lnTo>
                <a:lnTo>
                  <a:pt x="81025" y="126"/>
                </a:lnTo>
                <a:lnTo>
                  <a:pt x="76073" y="5206"/>
                </a:lnTo>
                <a:lnTo>
                  <a:pt x="0" y="84581"/>
                </a:lnTo>
                <a:lnTo>
                  <a:pt x="20700" y="65531"/>
                </a:lnTo>
                <a:lnTo>
                  <a:pt x="65926" y="52609"/>
                </a:lnTo>
                <a:lnTo>
                  <a:pt x="94487" y="22859"/>
                </a:lnTo>
                <a:close/>
              </a:path>
              <a:path w="123825" h="473201">
                <a:moveTo>
                  <a:pt x="119634" y="88900"/>
                </a:moveTo>
                <a:lnTo>
                  <a:pt x="112902" y="87249"/>
                </a:lnTo>
                <a:lnTo>
                  <a:pt x="72846" y="77011"/>
                </a:lnTo>
                <a:lnTo>
                  <a:pt x="27686" y="89915"/>
                </a:lnTo>
                <a:lnTo>
                  <a:pt x="106552" y="111759"/>
                </a:lnTo>
                <a:lnTo>
                  <a:pt x="113411" y="113537"/>
                </a:lnTo>
                <a:lnTo>
                  <a:pt x="120268" y="109474"/>
                </a:lnTo>
                <a:lnTo>
                  <a:pt x="122047" y="102615"/>
                </a:lnTo>
                <a:lnTo>
                  <a:pt x="123825" y="95884"/>
                </a:lnTo>
                <a:lnTo>
                  <a:pt x="119634" y="88900"/>
                </a:lnTo>
                <a:close/>
              </a:path>
            </a:pathLst>
          </a:custGeom>
          <a:solidFill>
            <a:srgbClr val="497DBA"/>
          </a:solidFill>
        </p:spPr>
        <p:txBody>
          <a:bodyPr wrap="square" lIns="0" tIns="0" rIns="0" bIns="0" rtlCol="0">
            <a:noAutofit/>
          </a:bodyPr>
          <a:lstStyle/>
          <a:p>
            <a:endParaRPr/>
          </a:p>
        </p:txBody>
      </p:sp>
      <p:sp>
        <p:nvSpPr>
          <p:cNvPr id="15" name="object 15"/>
          <p:cNvSpPr/>
          <p:nvPr/>
        </p:nvSpPr>
        <p:spPr>
          <a:xfrm>
            <a:off x="7583060" y="1556765"/>
            <a:ext cx="170893" cy="3384423"/>
          </a:xfrm>
          <a:custGeom>
            <a:avLst/>
            <a:gdLst/>
            <a:ahLst/>
            <a:cxnLst/>
            <a:rect l="l" t="t" r="r" b="b"/>
            <a:pathLst>
              <a:path w="170893" h="3384423">
                <a:moveTo>
                  <a:pt x="26074" y="169570"/>
                </a:moveTo>
                <a:lnTo>
                  <a:pt x="35034" y="161671"/>
                </a:lnTo>
                <a:lnTo>
                  <a:pt x="66276" y="108113"/>
                </a:lnTo>
                <a:lnTo>
                  <a:pt x="85263" y="75565"/>
                </a:lnTo>
                <a:lnTo>
                  <a:pt x="104376" y="108330"/>
                </a:lnTo>
                <a:lnTo>
                  <a:pt x="135491" y="161671"/>
                </a:lnTo>
                <a:lnTo>
                  <a:pt x="139173" y="166173"/>
                </a:lnTo>
                <a:lnTo>
                  <a:pt x="149867" y="171001"/>
                </a:lnTo>
                <a:lnTo>
                  <a:pt x="161526" y="168529"/>
                </a:lnTo>
                <a:lnTo>
                  <a:pt x="166076" y="164847"/>
                </a:lnTo>
                <a:lnTo>
                  <a:pt x="170893" y="154153"/>
                </a:lnTo>
                <a:lnTo>
                  <a:pt x="168384" y="142494"/>
                </a:lnTo>
                <a:lnTo>
                  <a:pt x="104376" y="37719"/>
                </a:lnTo>
                <a:lnTo>
                  <a:pt x="101709" y="47371"/>
                </a:lnTo>
                <a:lnTo>
                  <a:pt x="68816" y="47371"/>
                </a:lnTo>
                <a:lnTo>
                  <a:pt x="66276" y="37719"/>
                </a:lnTo>
                <a:lnTo>
                  <a:pt x="2141" y="142494"/>
                </a:lnTo>
                <a:lnTo>
                  <a:pt x="0" y="147880"/>
                </a:lnTo>
                <a:lnTo>
                  <a:pt x="1099" y="159531"/>
                </a:lnTo>
                <a:lnTo>
                  <a:pt x="8999" y="168529"/>
                </a:lnTo>
                <a:lnTo>
                  <a:pt x="14433" y="170670"/>
                </a:lnTo>
                <a:lnTo>
                  <a:pt x="26074" y="169570"/>
                </a:lnTo>
                <a:close/>
              </a:path>
              <a:path w="170893" h="3384423">
                <a:moveTo>
                  <a:pt x="104376" y="37719"/>
                </a:moveTo>
                <a:lnTo>
                  <a:pt x="168384" y="142494"/>
                </a:lnTo>
                <a:lnTo>
                  <a:pt x="85326" y="0"/>
                </a:lnTo>
                <a:lnTo>
                  <a:pt x="2141" y="142494"/>
                </a:lnTo>
                <a:lnTo>
                  <a:pt x="66276" y="37719"/>
                </a:lnTo>
                <a:lnTo>
                  <a:pt x="68816" y="47371"/>
                </a:lnTo>
                <a:lnTo>
                  <a:pt x="101709" y="47371"/>
                </a:lnTo>
                <a:lnTo>
                  <a:pt x="104376" y="37719"/>
                </a:lnTo>
                <a:close/>
              </a:path>
              <a:path w="170893" h="3384423">
                <a:moveTo>
                  <a:pt x="104376" y="3384423"/>
                </a:moveTo>
                <a:lnTo>
                  <a:pt x="104376" y="108330"/>
                </a:lnTo>
                <a:lnTo>
                  <a:pt x="85263" y="75565"/>
                </a:lnTo>
                <a:lnTo>
                  <a:pt x="66276" y="108113"/>
                </a:lnTo>
                <a:lnTo>
                  <a:pt x="66276" y="3384423"/>
                </a:lnTo>
                <a:lnTo>
                  <a:pt x="104376" y="3384423"/>
                </a:lnTo>
                <a:close/>
              </a:path>
            </a:pathLst>
          </a:custGeom>
          <a:solidFill>
            <a:srgbClr val="497DBA"/>
          </a:solidFill>
        </p:spPr>
        <p:txBody>
          <a:bodyPr wrap="square" lIns="0" tIns="0" rIns="0" bIns="0" rtlCol="0">
            <a:noAutofit/>
          </a:bodyPr>
          <a:lstStyle/>
          <a:p>
            <a:endParaRPr/>
          </a:p>
        </p:txBody>
      </p:sp>
      <p:sp>
        <p:nvSpPr>
          <p:cNvPr id="14" name="object 14"/>
          <p:cNvSpPr txBox="1"/>
          <p:nvPr/>
        </p:nvSpPr>
        <p:spPr>
          <a:xfrm>
            <a:off x="535940" y="326796"/>
            <a:ext cx="292080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endParaRPr sz="4400">
              <a:latin typeface="Calibri"/>
              <a:cs typeface="Calibri"/>
            </a:endParaRPr>
          </a:p>
        </p:txBody>
      </p:sp>
      <p:sp>
        <p:nvSpPr>
          <p:cNvPr id="13" name="object 13"/>
          <p:cNvSpPr txBox="1"/>
          <p:nvPr/>
        </p:nvSpPr>
        <p:spPr>
          <a:xfrm>
            <a:off x="3469989" y="326796"/>
            <a:ext cx="1399347"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Quick</a:t>
            </a:r>
            <a:endParaRPr sz="4400">
              <a:latin typeface="Calibri"/>
              <a:cs typeface="Calibri"/>
            </a:endParaRPr>
          </a:p>
        </p:txBody>
      </p:sp>
      <p:sp>
        <p:nvSpPr>
          <p:cNvPr id="12" name="object 12"/>
          <p:cNvSpPr txBox="1"/>
          <p:nvPr/>
        </p:nvSpPr>
        <p:spPr>
          <a:xfrm>
            <a:off x="488692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a:latin typeface="Calibri"/>
              <a:cs typeface="Calibri"/>
            </a:endParaRPr>
          </a:p>
        </p:txBody>
      </p:sp>
      <p:sp>
        <p:nvSpPr>
          <p:cNvPr id="11" name="object 11"/>
          <p:cNvSpPr txBox="1"/>
          <p:nvPr/>
        </p:nvSpPr>
        <p:spPr>
          <a:xfrm>
            <a:off x="4507484" y="1915596"/>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10" name="object 10"/>
          <p:cNvSpPr txBox="1"/>
          <p:nvPr/>
        </p:nvSpPr>
        <p:spPr>
          <a:xfrm>
            <a:off x="6523990" y="1915596"/>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9" name="object 9"/>
          <p:cNvSpPr txBox="1"/>
          <p:nvPr/>
        </p:nvSpPr>
        <p:spPr>
          <a:xfrm>
            <a:off x="5285613" y="2067996"/>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8" name="object 8"/>
          <p:cNvSpPr txBox="1"/>
          <p:nvPr/>
        </p:nvSpPr>
        <p:spPr>
          <a:xfrm>
            <a:off x="7892288" y="3202741"/>
            <a:ext cx="1038555"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Combi</a:t>
            </a:r>
            <a:r>
              <a:rPr sz="1800" b="1" spc="4" dirty="0">
                <a:latin typeface="Arial"/>
                <a:cs typeface="Arial"/>
              </a:rPr>
              <a:t>n</a:t>
            </a:r>
            <a:r>
              <a:rPr sz="1800" b="1" spc="0" dirty="0">
                <a:latin typeface="Arial"/>
                <a:cs typeface="Arial"/>
              </a:rPr>
              <a:t>e</a:t>
            </a:r>
            <a:endParaRPr sz="1800">
              <a:latin typeface="Arial"/>
              <a:cs typeface="Arial"/>
            </a:endParaRPr>
          </a:p>
        </p:txBody>
      </p:sp>
      <p:sp>
        <p:nvSpPr>
          <p:cNvPr id="7" name="object 7"/>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10</a:t>
            </a:r>
            <a:endParaRPr sz="1800">
              <a:latin typeface="Calibri"/>
              <a:cs typeface="Calibri"/>
            </a:endParaRPr>
          </a:p>
        </p:txBody>
      </p:sp>
      <p:sp>
        <p:nvSpPr>
          <p:cNvPr id="5" name="object 5"/>
          <p:cNvSpPr txBox="1"/>
          <p:nvPr/>
        </p:nvSpPr>
        <p:spPr>
          <a:xfrm>
            <a:off x="6660260" y="2348865"/>
            <a:ext cx="864095" cy="288036"/>
          </a:xfrm>
          <a:prstGeom prst="rect">
            <a:avLst/>
          </a:prstGeom>
        </p:spPr>
        <p:txBody>
          <a:bodyPr wrap="square" lIns="0" tIns="0" rIns="0" bIns="0" rtlCol="0">
            <a:noAutofit/>
          </a:bodyPr>
          <a:lstStyle/>
          <a:p>
            <a:pPr marL="109347">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4" name="object 4"/>
          <p:cNvSpPr txBox="1"/>
          <p:nvPr/>
        </p:nvSpPr>
        <p:spPr>
          <a:xfrm>
            <a:off x="5292090" y="2348865"/>
            <a:ext cx="864095" cy="288036"/>
          </a:xfrm>
          <a:prstGeom prst="rect">
            <a:avLst/>
          </a:prstGeom>
        </p:spPr>
        <p:txBody>
          <a:bodyPr wrap="square" lIns="0" tIns="0" rIns="0" bIns="0" rtlCol="0">
            <a:noAutofit/>
          </a:bodyPr>
          <a:lstStyle/>
          <a:p>
            <a:pPr marL="10896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3" name="object 3"/>
          <p:cNvSpPr txBox="1"/>
          <p:nvPr/>
        </p:nvSpPr>
        <p:spPr>
          <a:xfrm>
            <a:off x="3419855" y="2348865"/>
            <a:ext cx="1512189" cy="288036"/>
          </a:xfrm>
          <a:prstGeom prst="rect">
            <a:avLst/>
          </a:prstGeom>
        </p:spPr>
        <p:txBody>
          <a:bodyPr wrap="square" lIns="0" tIns="0" rIns="0" bIns="0" rtlCol="0">
            <a:noAutofit/>
          </a:bodyPr>
          <a:lstStyle/>
          <a:p>
            <a:pPr marL="217043">
              <a:lnSpc>
                <a:spcPts val="2270"/>
              </a:lnSpc>
              <a:spcBef>
                <a:spcPts val="113"/>
              </a:spcBef>
            </a:pPr>
            <a:r>
              <a:rPr sz="3600" b="1" spc="-4" baseline="-3413" dirty="0">
                <a:solidFill>
                  <a:srgbClr val="C00000"/>
                </a:solidFill>
                <a:latin typeface="Calibri"/>
                <a:cs typeface="Calibri"/>
              </a:rPr>
              <a:t>1223456</a:t>
            </a:r>
            <a:endParaRPr sz="2400">
              <a:latin typeface="Calibri"/>
              <a:cs typeface="Calibri"/>
            </a:endParaRPr>
          </a:p>
        </p:txBody>
      </p:sp>
      <p:sp>
        <p:nvSpPr>
          <p:cNvPr id="2" name="object 2"/>
          <p:cNvSpPr txBox="1"/>
          <p:nvPr/>
        </p:nvSpPr>
        <p:spPr>
          <a:xfrm>
            <a:off x="4932045" y="1628775"/>
            <a:ext cx="1512189" cy="288036"/>
          </a:xfrm>
          <a:prstGeom prst="rect">
            <a:avLst/>
          </a:prstGeom>
        </p:spPr>
        <p:txBody>
          <a:bodyPr wrap="square" lIns="0" tIns="0" rIns="0" bIns="0" rtlCol="0">
            <a:noAutofit/>
          </a:bodyPr>
          <a:lstStyle/>
          <a:p>
            <a:pPr marL="643762" marR="642822" algn="ctr">
              <a:lnSpc>
                <a:spcPts val="2270"/>
              </a:lnSpc>
              <a:spcBef>
                <a:spcPts val="113"/>
              </a:spcBef>
            </a:pPr>
            <a:r>
              <a:rPr sz="3600" b="1" spc="0" baseline="-3413" dirty="0">
                <a:solidFill>
                  <a:srgbClr val="C00000"/>
                </a:solidFill>
                <a:latin typeface="Calibri"/>
                <a:cs typeface="Calibri"/>
              </a:rPr>
              <a:t>7</a:t>
            </a:r>
            <a:endParaRPr sz="2400">
              <a:latin typeface="Calibri"/>
              <a:cs typeface="Calibri"/>
            </a:endParaRPr>
          </a:p>
        </p:txBody>
      </p:sp>
    </p:spTree>
    <p:extLst>
      <p:ext uri="{BB962C8B-B14F-4D97-AF65-F5344CB8AC3E}">
        <p14:creationId xmlns:p14="http://schemas.microsoft.com/office/powerpoint/2010/main" val="3555944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10" name="object 10"/>
          <p:cNvSpPr/>
          <p:nvPr/>
        </p:nvSpPr>
        <p:spPr>
          <a:xfrm>
            <a:off x="4932045" y="162877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9" name="object 9"/>
          <p:cNvSpPr/>
          <p:nvPr/>
        </p:nvSpPr>
        <p:spPr>
          <a:xfrm>
            <a:off x="7583060" y="1556765"/>
            <a:ext cx="170893" cy="3384423"/>
          </a:xfrm>
          <a:custGeom>
            <a:avLst/>
            <a:gdLst/>
            <a:ahLst/>
            <a:cxnLst/>
            <a:rect l="l" t="t" r="r" b="b"/>
            <a:pathLst>
              <a:path w="170893" h="3384423">
                <a:moveTo>
                  <a:pt x="26074" y="169570"/>
                </a:moveTo>
                <a:lnTo>
                  <a:pt x="35034" y="161671"/>
                </a:lnTo>
                <a:lnTo>
                  <a:pt x="66276" y="108113"/>
                </a:lnTo>
                <a:lnTo>
                  <a:pt x="85263" y="75565"/>
                </a:lnTo>
                <a:lnTo>
                  <a:pt x="104376" y="108330"/>
                </a:lnTo>
                <a:lnTo>
                  <a:pt x="135491" y="161671"/>
                </a:lnTo>
                <a:lnTo>
                  <a:pt x="139173" y="166173"/>
                </a:lnTo>
                <a:lnTo>
                  <a:pt x="149867" y="171001"/>
                </a:lnTo>
                <a:lnTo>
                  <a:pt x="161526" y="168529"/>
                </a:lnTo>
                <a:lnTo>
                  <a:pt x="166076" y="164847"/>
                </a:lnTo>
                <a:lnTo>
                  <a:pt x="170893" y="154153"/>
                </a:lnTo>
                <a:lnTo>
                  <a:pt x="168384" y="142494"/>
                </a:lnTo>
                <a:lnTo>
                  <a:pt x="104376" y="37719"/>
                </a:lnTo>
                <a:lnTo>
                  <a:pt x="101709" y="47371"/>
                </a:lnTo>
                <a:lnTo>
                  <a:pt x="68816" y="47371"/>
                </a:lnTo>
                <a:lnTo>
                  <a:pt x="66276" y="37719"/>
                </a:lnTo>
                <a:lnTo>
                  <a:pt x="2141" y="142494"/>
                </a:lnTo>
                <a:lnTo>
                  <a:pt x="0" y="147880"/>
                </a:lnTo>
                <a:lnTo>
                  <a:pt x="1099" y="159531"/>
                </a:lnTo>
                <a:lnTo>
                  <a:pt x="8999" y="168529"/>
                </a:lnTo>
                <a:lnTo>
                  <a:pt x="14433" y="170670"/>
                </a:lnTo>
                <a:lnTo>
                  <a:pt x="26074" y="169570"/>
                </a:lnTo>
                <a:close/>
              </a:path>
              <a:path w="170893" h="3384423">
                <a:moveTo>
                  <a:pt x="104376" y="37719"/>
                </a:moveTo>
                <a:lnTo>
                  <a:pt x="168384" y="142494"/>
                </a:lnTo>
                <a:lnTo>
                  <a:pt x="85326" y="0"/>
                </a:lnTo>
                <a:lnTo>
                  <a:pt x="2141" y="142494"/>
                </a:lnTo>
                <a:lnTo>
                  <a:pt x="66276" y="37719"/>
                </a:lnTo>
                <a:lnTo>
                  <a:pt x="68816" y="47371"/>
                </a:lnTo>
                <a:lnTo>
                  <a:pt x="101709" y="47371"/>
                </a:lnTo>
                <a:lnTo>
                  <a:pt x="104376" y="37719"/>
                </a:lnTo>
                <a:close/>
              </a:path>
              <a:path w="170893" h="3384423">
                <a:moveTo>
                  <a:pt x="104376" y="3384423"/>
                </a:moveTo>
                <a:lnTo>
                  <a:pt x="104376" y="108330"/>
                </a:lnTo>
                <a:lnTo>
                  <a:pt x="85263" y="75565"/>
                </a:lnTo>
                <a:lnTo>
                  <a:pt x="66276" y="108113"/>
                </a:lnTo>
                <a:lnTo>
                  <a:pt x="66276" y="3384423"/>
                </a:lnTo>
                <a:lnTo>
                  <a:pt x="104376" y="3384423"/>
                </a:lnTo>
                <a:close/>
              </a:path>
            </a:pathLst>
          </a:custGeom>
          <a:solidFill>
            <a:srgbClr val="497DBA"/>
          </a:solidFill>
        </p:spPr>
        <p:txBody>
          <a:bodyPr wrap="square" lIns="0" tIns="0" rIns="0" bIns="0" rtlCol="0">
            <a:noAutofit/>
          </a:bodyPr>
          <a:lstStyle/>
          <a:p>
            <a:endParaRPr/>
          </a:p>
        </p:txBody>
      </p:sp>
      <p:sp>
        <p:nvSpPr>
          <p:cNvPr id="8" name="object 8"/>
          <p:cNvSpPr txBox="1"/>
          <p:nvPr/>
        </p:nvSpPr>
        <p:spPr>
          <a:xfrm>
            <a:off x="535940" y="326796"/>
            <a:ext cx="292080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endParaRPr sz="4400">
              <a:latin typeface="Calibri"/>
              <a:cs typeface="Calibri"/>
            </a:endParaRPr>
          </a:p>
        </p:txBody>
      </p:sp>
      <p:sp>
        <p:nvSpPr>
          <p:cNvPr id="7" name="object 7"/>
          <p:cNvSpPr txBox="1"/>
          <p:nvPr/>
        </p:nvSpPr>
        <p:spPr>
          <a:xfrm>
            <a:off x="3469989" y="326796"/>
            <a:ext cx="1399347"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Quick</a:t>
            </a:r>
            <a:endParaRPr sz="4400">
              <a:latin typeface="Calibri"/>
              <a:cs typeface="Calibri"/>
            </a:endParaRPr>
          </a:p>
        </p:txBody>
      </p:sp>
      <p:sp>
        <p:nvSpPr>
          <p:cNvPr id="6" name="object 6"/>
          <p:cNvSpPr txBox="1"/>
          <p:nvPr/>
        </p:nvSpPr>
        <p:spPr>
          <a:xfrm>
            <a:off x="488692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a:latin typeface="Calibri"/>
              <a:cs typeface="Calibri"/>
            </a:endParaRPr>
          </a:p>
        </p:txBody>
      </p:sp>
      <p:sp>
        <p:nvSpPr>
          <p:cNvPr id="5" name="object 5"/>
          <p:cNvSpPr txBox="1"/>
          <p:nvPr/>
        </p:nvSpPr>
        <p:spPr>
          <a:xfrm>
            <a:off x="7892288" y="3202741"/>
            <a:ext cx="1038555"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Combi</a:t>
            </a:r>
            <a:r>
              <a:rPr sz="1800" b="1" spc="4" dirty="0">
                <a:latin typeface="Arial"/>
                <a:cs typeface="Arial"/>
              </a:rPr>
              <a:t>n</a:t>
            </a:r>
            <a:r>
              <a:rPr sz="1800" b="1" spc="0" dirty="0">
                <a:latin typeface="Arial"/>
                <a:cs typeface="Arial"/>
              </a:rPr>
              <a:t>e</a:t>
            </a:r>
            <a:endParaRPr sz="1800">
              <a:latin typeface="Arial"/>
              <a:cs typeface="Arial"/>
            </a:endParaRPr>
          </a:p>
        </p:txBody>
      </p:sp>
      <p:sp>
        <p:nvSpPr>
          <p:cNvPr id="4" name="object 4"/>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11</a:t>
            </a:r>
            <a:endParaRPr sz="1800">
              <a:latin typeface="Calibri"/>
              <a:cs typeface="Calibri"/>
            </a:endParaRPr>
          </a:p>
        </p:txBody>
      </p:sp>
      <p:sp>
        <p:nvSpPr>
          <p:cNvPr id="2" name="object 2"/>
          <p:cNvSpPr txBox="1"/>
          <p:nvPr/>
        </p:nvSpPr>
        <p:spPr>
          <a:xfrm>
            <a:off x="4932045" y="1628775"/>
            <a:ext cx="1512189" cy="288036"/>
          </a:xfrm>
          <a:prstGeom prst="rect">
            <a:avLst/>
          </a:prstGeom>
        </p:spPr>
        <p:txBody>
          <a:bodyPr wrap="square" lIns="0" tIns="0" rIns="0" bIns="0" rtlCol="0">
            <a:noAutofit/>
          </a:bodyPr>
          <a:lstStyle/>
          <a:p>
            <a:pPr marL="141096">
              <a:lnSpc>
                <a:spcPts val="2270"/>
              </a:lnSpc>
              <a:spcBef>
                <a:spcPts val="113"/>
              </a:spcBef>
            </a:pPr>
            <a:r>
              <a:rPr sz="3600" b="1" spc="-4" baseline="-3413" dirty="0">
                <a:solidFill>
                  <a:srgbClr val="C00000"/>
                </a:solidFill>
                <a:latin typeface="Calibri"/>
                <a:cs typeface="Calibri"/>
              </a:rPr>
              <a:t>12234567</a:t>
            </a:r>
            <a:endParaRPr sz="2400">
              <a:latin typeface="Calibri"/>
              <a:cs typeface="Calibri"/>
            </a:endParaRPr>
          </a:p>
        </p:txBody>
      </p:sp>
    </p:spTree>
    <p:extLst>
      <p:ext uri="{BB962C8B-B14F-4D97-AF65-F5344CB8AC3E}">
        <p14:creationId xmlns:p14="http://schemas.microsoft.com/office/powerpoint/2010/main" val="2835116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48" name="object 48"/>
          <p:cNvSpPr txBox="1"/>
          <p:nvPr/>
        </p:nvSpPr>
        <p:spPr>
          <a:xfrm>
            <a:off x="535940" y="326796"/>
            <a:ext cx="539511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r>
              <a:rPr sz="6600" spc="-29" baseline="3103" dirty="0">
                <a:latin typeface="Calibri"/>
                <a:cs typeface="Calibri"/>
              </a:rPr>
              <a:t> </a:t>
            </a:r>
            <a:r>
              <a:rPr sz="6600" spc="0" baseline="3103" dirty="0">
                <a:latin typeface="Calibri"/>
                <a:cs typeface="Calibri"/>
              </a:rPr>
              <a:t>Quick Sort</a:t>
            </a:r>
            <a:endParaRPr sz="4400">
              <a:latin typeface="Calibri"/>
              <a:cs typeface="Calibri"/>
            </a:endParaRPr>
          </a:p>
        </p:txBody>
      </p:sp>
      <p:sp>
        <p:nvSpPr>
          <p:cNvPr id="47" name="object 47"/>
          <p:cNvSpPr txBox="1"/>
          <p:nvPr/>
        </p:nvSpPr>
        <p:spPr>
          <a:xfrm>
            <a:off x="535940" y="1227550"/>
            <a:ext cx="228853" cy="432307"/>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p:txBody>
      </p:sp>
      <p:sp>
        <p:nvSpPr>
          <p:cNvPr id="46" name="object 46"/>
          <p:cNvSpPr txBox="1"/>
          <p:nvPr/>
        </p:nvSpPr>
        <p:spPr>
          <a:xfrm>
            <a:off x="878840" y="1252093"/>
            <a:ext cx="700970"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The</a:t>
            </a:r>
            <a:endParaRPr sz="3200">
              <a:latin typeface="Calibri"/>
              <a:cs typeface="Calibri"/>
            </a:endParaRPr>
          </a:p>
        </p:txBody>
      </p:sp>
      <p:sp>
        <p:nvSpPr>
          <p:cNvPr id="45" name="object 45"/>
          <p:cNvSpPr txBox="1"/>
          <p:nvPr/>
        </p:nvSpPr>
        <p:spPr>
          <a:xfrm>
            <a:off x="1752345" y="1252093"/>
            <a:ext cx="1863788" cy="432307"/>
          </a:xfrm>
          <a:prstGeom prst="rect">
            <a:avLst/>
          </a:prstGeom>
        </p:spPr>
        <p:txBody>
          <a:bodyPr wrap="square" lIns="0" tIns="0" rIns="0" bIns="0" rtlCol="0">
            <a:noAutofit/>
          </a:bodyPr>
          <a:lstStyle/>
          <a:p>
            <a:pPr marL="12700">
              <a:lnSpc>
                <a:spcPts val="3360"/>
              </a:lnSpc>
              <a:spcBef>
                <a:spcPts val="168"/>
              </a:spcBef>
            </a:pPr>
            <a:r>
              <a:rPr sz="4800" spc="-19" baseline="3413" dirty="0">
                <a:latin typeface="Calibri"/>
                <a:cs typeface="Calibri"/>
              </a:rPr>
              <a:t>w</a:t>
            </a:r>
            <a:r>
              <a:rPr sz="4800" spc="0" baseline="3413" dirty="0">
                <a:latin typeface="Calibri"/>
                <a:cs typeface="Calibri"/>
              </a:rPr>
              <a:t>o</a:t>
            </a:r>
            <a:r>
              <a:rPr sz="4800" spc="-59" baseline="3413" dirty="0">
                <a:latin typeface="Calibri"/>
                <a:cs typeface="Calibri"/>
              </a:rPr>
              <a:t>r</a:t>
            </a:r>
            <a:r>
              <a:rPr sz="4800" spc="-39" baseline="3413" dirty="0">
                <a:latin typeface="Calibri"/>
                <a:cs typeface="Calibri"/>
              </a:rPr>
              <a:t>s</a:t>
            </a:r>
            <a:r>
              <a:rPr sz="4800" spc="-4" baseline="3413" dirty="0">
                <a:latin typeface="Calibri"/>
                <a:cs typeface="Calibri"/>
              </a:rPr>
              <a:t>t</a:t>
            </a:r>
            <a:r>
              <a:rPr sz="4800" spc="4" baseline="3413" dirty="0">
                <a:latin typeface="Calibri"/>
                <a:cs typeface="Calibri"/>
              </a:rPr>
              <a:t>-</a:t>
            </a:r>
            <a:r>
              <a:rPr sz="4800" spc="-19" baseline="3413" dirty="0">
                <a:latin typeface="Calibri"/>
                <a:cs typeface="Calibri"/>
              </a:rPr>
              <a:t>c</a:t>
            </a:r>
            <a:r>
              <a:rPr sz="4800" spc="0" baseline="3413" dirty="0">
                <a:latin typeface="Calibri"/>
                <a:cs typeface="Calibri"/>
              </a:rPr>
              <a:t>ase</a:t>
            </a:r>
            <a:endParaRPr sz="3200">
              <a:latin typeface="Calibri"/>
              <a:cs typeface="Calibri"/>
            </a:endParaRPr>
          </a:p>
        </p:txBody>
      </p:sp>
      <p:sp>
        <p:nvSpPr>
          <p:cNvPr id="44" name="object 44"/>
          <p:cNvSpPr txBox="1"/>
          <p:nvPr/>
        </p:nvSpPr>
        <p:spPr>
          <a:xfrm>
            <a:off x="3788791" y="1252093"/>
            <a:ext cx="1367827" cy="432307"/>
          </a:xfrm>
          <a:prstGeom prst="rect">
            <a:avLst/>
          </a:prstGeom>
        </p:spPr>
        <p:txBody>
          <a:bodyPr wrap="square" lIns="0" tIns="0" rIns="0" bIns="0" rtlCol="0">
            <a:noAutofit/>
          </a:bodyPr>
          <a:lstStyle/>
          <a:p>
            <a:pPr marL="12700">
              <a:lnSpc>
                <a:spcPts val="3360"/>
              </a:lnSpc>
              <a:spcBef>
                <a:spcPts val="168"/>
              </a:spcBef>
            </a:pPr>
            <a:r>
              <a:rPr sz="4800" spc="-9" baseline="3413" dirty="0">
                <a:latin typeface="Calibri"/>
                <a:cs typeface="Calibri"/>
              </a:rPr>
              <a:t>r</a:t>
            </a:r>
            <a:r>
              <a:rPr sz="4800" spc="0" baseline="3413" dirty="0">
                <a:latin typeface="Calibri"/>
                <a:cs typeface="Calibri"/>
              </a:rPr>
              <a:t>unn</a:t>
            </a:r>
            <a:r>
              <a:rPr sz="4800" spc="4" baseline="3413" dirty="0">
                <a:latin typeface="Calibri"/>
                <a:cs typeface="Calibri"/>
              </a:rPr>
              <a:t>i</a:t>
            </a:r>
            <a:r>
              <a:rPr sz="4800" spc="0" baseline="3413" dirty="0">
                <a:latin typeface="Calibri"/>
                <a:cs typeface="Calibri"/>
              </a:rPr>
              <a:t>ng</a:t>
            </a:r>
            <a:endParaRPr sz="3200">
              <a:latin typeface="Calibri"/>
              <a:cs typeface="Calibri"/>
            </a:endParaRPr>
          </a:p>
        </p:txBody>
      </p:sp>
      <p:sp>
        <p:nvSpPr>
          <p:cNvPr id="43" name="object 43"/>
          <p:cNvSpPr txBox="1"/>
          <p:nvPr/>
        </p:nvSpPr>
        <p:spPr>
          <a:xfrm>
            <a:off x="5331333" y="1252093"/>
            <a:ext cx="843626"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time</a:t>
            </a:r>
            <a:endParaRPr sz="3200">
              <a:latin typeface="Calibri"/>
              <a:cs typeface="Calibri"/>
            </a:endParaRPr>
          </a:p>
        </p:txBody>
      </p:sp>
      <p:sp>
        <p:nvSpPr>
          <p:cNvPr id="42" name="object 42"/>
          <p:cNvSpPr txBox="1"/>
          <p:nvPr/>
        </p:nvSpPr>
        <p:spPr>
          <a:xfrm>
            <a:off x="6349365" y="1252093"/>
            <a:ext cx="557219" cy="432307"/>
          </a:xfrm>
          <a:prstGeom prst="rect">
            <a:avLst/>
          </a:prstGeom>
        </p:spPr>
        <p:txBody>
          <a:bodyPr wrap="square" lIns="0" tIns="0" rIns="0" bIns="0" rtlCol="0">
            <a:noAutofit/>
          </a:bodyPr>
          <a:lstStyle/>
          <a:p>
            <a:pPr marL="12700">
              <a:lnSpc>
                <a:spcPts val="3360"/>
              </a:lnSpc>
              <a:spcBef>
                <a:spcPts val="168"/>
              </a:spcBef>
            </a:pPr>
            <a:r>
              <a:rPr sz="4800" spc="-75" baseline="3413" dirty="0">
                <a:latin typeface="Calibri"/>
                <a:cs typeface="Calibri"/>
              </a:rPr>
              <a:t>f</a:t>
            </a:r>
            <a:r>
              <a:rPr sz="4800" spc="0" baseline="3413" dirty="0">
                <a:latin typeface="Calibri"/>
                <a:cs typeface="Calibri"/>
              </a:rPr>
              <a:t>or</a:t>
            </a:r>
            <a:endParaRPr sz="3200">
              <a:latin typeface="Calibri"/>
              <a:cs typeface="Calibri"/>
            </a:endParaRPr>
          </a:p>
        </p:txBody>
      </p:sp>
      <p:sp>
        <p:nvSpPr>
          <p:cNvPr id="41" name="object 41"/>
          <p:cNvSpPr txBox="1"/>
          <p:nvPr/>
        </p:nvSpPr>
        <p:spPr>
          <a:xfrm>
            <a:off x="7079742" y="1252093"/>
            <a:ext cx="2044863" cy="432307"/>
          </a:xfrm>
          <a:prstGeom prst="rect">
            <a:avLst/>
          </a:prstGeom>
        </p:spPr>
        <p:txBody>
          <a:bodyPr wrap="square" lIns="0" tIns="0" rIns="0" bIns="0" rtlCol="0">
            <a:noAutofit/>
          </a:bodyPr>
          <a:lstStyle/>
          <a:p>
            <a:pPr marL="12700">
              <a:lnSpc>
                <a:spcPts val="3360"/>
              </a:lnSpc>
              <a:spcBef>
                <a:spcPts val="168"/>
              </a:spcBef>
            </a:pPr>
            <a:r>
              <a:rPr sz="4800" spc="-59" baseline="3413" dirty="0">
                <a:latin typeface="Calibri"/>
                <a:cs typeface="Calibri"/>
              </a:rPr>
              <a:t>r</a:t>
            </a:r>
            <a:r>
              <a:rPr sz="4800" spc="0" baseline="3413" dirty="0">
                <a:latin typeface="Calibri"/>
                <a:cs typeface="Calibri"/>
              </a:rPr>
              <a:t>and</a:t>
            </a:r>
            <a:r>
              <a:rPr sz="4800" spc="4" baseline="3413" dirty="0">
                <a:latin typeface="Calibri"/>
                <a:cs typeface="Calibri"/>
              </a:rPr>
              <a:t>o</a:t>
            </a:r>
            <a:r>
              <a:rPr sz="4800" spc="0" baseline="3413" dirty="0">
                <a:latin typeface="Calibri"/>
                <a:cs typeface="Calibri"/>
              </a:rPr>
              <a:t>mi</a:t>
            </a:r>
            <a:r>
              <a:rPr sz="4800" spc="-69" baseline="3413" dirty="0">
                <a:latin typeface="Calibri"/>
                <a:cs typeface="Calibri"/>
              </a:rPr>
              <a:t>z</a:t>
            </a:r>
            <a:r>
              <a:rPr sz="4800" spc="0" baseline="3413" dirty="0">
                <a:latin typeface="Calibri"/>
                <a:cs typeface="Calibri"/>
              </a:rPr>
              <a:t>ed</a:t>
            </a:r>
            <a:endParaRPr sz="3200">
              <a:latin typeface="Calibri"/>
              <a:cs typeface="Calibri"/>
            </a:endParaRPr>
          </a:p>
        </p:txBody>
      </p:sp>
      <p:sp>
        <p:nvSpPr>
          <p:cNvPr id="40" name="object 40"/>
          <p:cNvSpPr txBox="1"/>
          <p:nvPr/>
        </p:nvSpPr>
        <p:spPr>
          <a:xfrm>
            <a:off x="878840" y="1739925"/>
            <a:ext cx="3313457"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qu</a:t>
            </a:r>
            <a:r>
              <a:rPr sz="4800" spc="-14" baseline="3413" dirty="0">
                <a:latin typeface="Calibri"/>
                <a:cs typeface="Calibri"/>
              </a:rPr>
              <a:t>i</a:t>
            </a:r>
            <a:r>
              <a:rPr sz="4800" spc="0" baseline="3413" dirty="0">
                <a:latin typeface="Calibri"/>
                <a:cs typeface="Calibri"/>
              </a:rPr>
              <a:t>c</a:t>
            </a:r>
            <a:r>
              <a:rPr sz="4800" spc="-4" baseline="3413" dirty="0">
                <a:latin typeface="Calibri"/>
                <a:cs typeface="Calibri"/>
              </a:rPr>
              <a:t>k</a:t>
            </a:r>
            <a:r>
              <a:rPr sz="4800" spc="0" baseline="3413" dirty="0">
                <a:latin typeface="Calibri"/>
                <a:cs typeface="Calibri"/>
              </a:rPr>
              <a:t>-sort</a:t>
            </a:r>
            <a:r>
              <a:rPr sz="4800" spc="-14" baseline="3413" dirty="0">
                <a:latin typeface="Calibri"/>
                <a:cs typeface="Calibri"/>
              </a:rPr>
              <a:t> </a:t>
            </a:r>
            <a:r>
              <a:rPr sz="4800" spc="-4" baseline="3413" dirty="0">
                <a:latin typeface="Calibri"/>
                <a:cs typeface="Calibri"/>
              </a:rPr>
              <a:t>i</a:t>
            </a:r>
            <a:r>
              <a:rPr sz="4800" spc="0" baseline="3413" dirty="0">
                <a:latin typeface="Calibri"/>
                <a:cs typeface="Calibri"/>
              </a:rPr>
              <a:t>s O(n^</a:t>
            </a:r>
            <a:r>
              <a:rPr sz="4800" spc="-4" baseline="3413" dirty="0">
                <a:latin typeface="Calibri"/>
                <a:cs typeface="Calibri"/>
              </a:rPr>
              <a:t>2</a:t>
            </a:r>
            <a:r>
              <a:rPr sz="4800" spc="0" baseline="3413" dirty="0">
                <a:latin typeface="Calibri"/>
                <a:cs typeface="Calibri"/>
              </a:rPr>
              <a:t>)</a:t>
            </a:r>
            <a:endParaRPr sz="3200">
              <a:latin typeface="Calibri"/>
              <a:cs typeface="Calibri"/>
            </a:endParaRPr>
          </a:p>
        </p:txBody>
      </p:sp>
      <p:sp>
        <p:nvSpPr>
          <p:cNvPr id="39" name="object 39"/>
          <p:cNvSpPr txBox="1"/>
          <p:nvPr/>
        </p:nvSpPr>
        <p:spPr>
          <a:xfrm>
            <a:off x="535940" y="2431891"/>
            <a:ext cx="228853" cy="432307"/>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p:txBody>
      </p:sp>
      <p:sp>
        <p:nvSpPr>
          <p:cNvPr id="38" name="object 38"/>
          <p:cNvSpPr txBox="1"/>
          <p:nvPr/>
        </p:nvSpPr>
        <p:spPr>
          <a:xfrm>
            <a:off x="878840" y="2456433"/>
            <a:ext cx="700970"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The</a:t>
            </a:r>
            <a:endParaRPr sz="3200">
              <a:latin typeface="Calibri"/>
              <a:cs typeface="Calibri"/>
            </a:endParaRPr>
          </a:p>
        </p:txBody>
      </p:sp>
      <p:sp>
        <p:nvSpPr>
          <p:cNvPr id="37" name="object 37"/>
          <p:cNvSpPr txBox="1"/>
          <p:nvPr/>
        </p:nvSpPr>
        <p:spPr>
          <a:xfrm>
            <a:off x="1749298" y="2456433"/>
            <a:ext cx="1013763" cy="432308"/>
          </a:xfrm>
          <a:prstGeom prst="rect">
            <a:avLst/>
          </a:prstGeom>
        </p:spPr>
        <p:txBody>
          <a:bodyPr wrap="square" lIns="0" tIns="0" rIns="0" bIns="0" rtlCol="0">
            <a:noAutofit/>
          </a:bodyPr>
          <a:lstStyle/>
          <a:p>
            <a:pPr marL="12700">
              <a:lnSpc>
                <a:spcPts val="3360"/>
              </a:lnSpc>
              <a:spcBef>
                <a:spcPts val="168"/>
              </a:spcBef>
            </a:pPr>
            <a:r>
              <a:rPr sz="4800" spc="-19" baseline="3413" dirty="0">
                <a:latin typeface="Calibri"/>
                <a:cs typeface="Calibri"/>
              </a:rPr>
              <a:t>w</a:t>
            </a:r>
            <a:r>
              <a:rPr sz="4800" spc="0" baseline="3413" dirty="0">
                <a:latin typeface="Calibri"/>
                <a:cs typeface="Calibri"/>
              </a:rPr>
              <a:t>o</a:t>
            </a:r>
            <a:r>
              <a:rPr sz="4800" spc="-59" baseline="3413" dirty="0">
                <a:latin typeface="Calibri"/>
                <a:cs typeface="Calibri"/>
              </a:rPr>
              <a:t>r</a:t>
            </a:r>
            <a:r>
              <a:rPr sz="4800" spc="-39" baseline="3413" dirty="0">
                <a:latin typeface="Calibri"/>
                <a:cs typeface="Calibri"/>
              </a:rPr>
              <a:t>s</a:t>
            </a:r>
            <a:r>
              <a:rPr sz="4800" spc="0" baseline="3413" dirty="0">
                <a:latin typeface="Calibri"/>
                <a:cs typeface="Calibri"/>
              </a:rPr>
              <a:t>t</a:t>
            </a:r>
            <a:endParaRPr sz="3200">
              <a:latin typeface="Calibri"/>
              <a:cs typeface="Calibri"/>
            </a:endParaRPr>
          </a:p>
        </p:txBody>
      </p:sp>
      <p:sp>
        <p:nvSpPr>
          <p:cNvPr id="36" name="object 36"/>
          <p:cNvSpPr txBox="1"/>
          <p:nvPr/>
        </p:nvSpPr>
        <p:spPr>
          <a:xfrm>
            <a:off x="2933446" y="2456433"/>
            <a:ext cx="812228" cy="432308"/>
          </a:xfrm>
          <a:prstGeom prst="rect">
            <a:avLst/>
          </a:prstGeom>
        </p:spPr>
        <p:txBody>
          <a:bodyPr wrap="square" lIns="0" tIns="0" rIns="0" bIns="0" rtlCol="0">
            <a:noAutofit/>
          </a:bodyPr>
          <a:lstStyle/>
          <a:p>
            <a:pPr marL="12700">
              <a:lnSpc>
                <a:spcPts val="3360"/>
              </a:lnSpc>
              <a:spcBef>
                <a:spcPts val="168"/>
              </a:spcBef>
            </a:pPr>
            <a:r>
              <a:rPr sz="4800" spc="-19" baseline="3413" dirty="0">
                <a:latin typeface="Calibri"/>
                <a:cs typeface="Calibri"/>
              </a:rPr>
              <a:t>c</a:t>
            </a:r>
            <a:r>
              <a:rPr sz="4800" spc="0" baseline="3413" dirty="0">
                <a:latin typeface="Calibri"/>
                <a:cs typeface="Calibri"/>
              </a:rPr>
              <a:t>ase</a:t>
            </a:r>
            <a:endParaRPr sz="3200">
              <a:latin typeface="Calibri"/>
              <a:cs typeface="Calibri"/>
            </a:endParaRPr>
          </a:p>
        </p:txBody>
      </p:sp>
      <p:sp>
        <p:nvSpPr>
          <p:cNvPr id="35" name="object 35"/>
          <p:cNvSpPr txBox="1"/>
          <p:nvPr/>
        </p:nvSpPr>
        <p:spPr>
          <a:xfrm>
            <a:off x="3915283" y="2456433"/>
            <a:ext cx="1498097"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happens</a:t>
            </a:r>
            <a:endParaRPr sz="3200">
              <a:latin typeface="Calibri"/>
              <a:cs typeface="Calibri"/>
            </a:endParaRPr>
          </a:p>
        </p:txBody>
      </p:sp>
      <p:sp>
        <p:nvSpPr>
          <p:cNvPr id="34" name="object 34"/>
          <p:cNvSpPr txBox="1"/>
          <p:nvPr/>
        </p:nvSpPr>
        <p:spPr>
          <a:xfrm>
            <a:off x="5584317" y="2456433"/>
            <a:ext cx="305795" cy="432308"/>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if</a:t>
            </a:r>
            <a:endParaRPr sz="3200">
              <a:latin typeface="Calibri"/>
              <a:cs typeface="Calibri"/>
            </a:endParaRPr>
          </a:p>
        </p:txBody>
      </p:sp>
      <p:sp>
        <p:nvSpPr>
          <p:cNvPr id="33" name="object 33"/>
          <p:cNvSpPr txBox="1"/>
          <p:nvPr/>
        </p:nvSpPr>
        <p:spPr>
          <a:xfrm>
            <a:off x="6059805" y="2456433"/>
            <a:ext cx="638980"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the</a:t>
            </a:r>
            <a:endParaRPr sz="3200">
              <a:latin typeface="Calibri"/>
              <a:cs typeface="Calibri"/>
            </a:endParaRPr>
          </a:p>
        </p:txBody>
      </p:sp>
      <p:sp>
        <p:nvSpPr>
          <p:cNvPr id="32" name="object 32"/>
          <p:cNvSpPr txBox="1"/>
          <p:nvPr/>
        </p:nvSpPr>
        <p:spPr>
          <a:xfrm>
            <a:off x="6870573" y="2456433"/>
            <a:ext cx="850475"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a:t>
            </a:r>
            <a:r>
              <a:rPr sz="4800" spc="-9" baseline="3413" dirty="0">
                <a:latin typeface="Calibri"/>
                <a:cs typeface="Calibri"/>
              </a:rPr>
              <a:t>i</a:t>
            </a:r>
            <a:r>
              <a:rPr sz="4800" spc="-75" baseline="3413" dirty="0">
                <a:latin typeface="Calibri"/>
                <a:cs typeface="Calibri"/>
              </a:rPr>
              <a:t>z</a:t>
            </a:r>
            <a:r>
              <a:rPr sz="4800" spc="0" baseline="3413" dirty="0">
                <a:latin typeface="Calibri"/>
                <a:cs typeface="Calibri"/>
              </a:rPr>
              <a:t>es</a:t>
            </a:r>
            <a:endParaRPr sz="3200">
              <a:latin typeface="Calibri"/>
              <a:cs typeface="Calibri"/>
            </a:endParaRPr>
          </a:p>
        </p:txBody>
      </p:sp>
      <p:sp>
        <p:nvSpPr>
          <p:cNvPr id="31" name="object 31"/>
          <p:cNvSpPr txBox="1"/>
          <p:nvPr/>
        </p:nvSpPr>
        <p:spPr>
          <a:xfrm>
            <a:off x="7890509" y="2456433"/>
            <a:ext cx="426081" cy="432308"/>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of</a:t>
            </a:r>
            <a:endParaRPr sz="3200">
              <a:latin typeface="Calibri"/>
              <a:cs typeface="Calibri"/>
            </a:endParaRPr>
          </a:p>
        </p:txBody>
      </p:sp>
      <p:sp>
        <p:nvSpPr>
          <p:cNvPr id="30" name="object 30"/>
          <p:cNvSpPr txBox="1"/>
          <p:nvPr/>
        </p:nvSpPr>
        <p:spPr>
          <a:xfrm>
            <a:off x="8486394" y="2456433"/>
            <a:ext cx="638980"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the</a:t>
            </a:r>
            <a:endParaRPr sz="3200">
              <a:latin typeface="Calibri"/>
              <a:cs typeface="Calibri"/>
            </a:endParaRPr>
          </a:p>
        </p:txBody>
      </p:sp>
      <p:sp>
        <p:nvSpPr>
          <p:cNvPr id="29" name="object 29"/>
          <p:cNvSpPr txBox="1"/>
          <p:nvPr/>
        </p:nvSpPr>
        <p:spPr>
          <a:xfrm>
            <a:off x="878840" y="2944139"/>
            <a:ext cx="2857722"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su</a:t>
            </a:r>
            <a:r>
              <a:rPr sz="4800" spc="-14" baseline="3413" dirty="0">
                <a:latin typeface="Calibri"/>
                <a:cs typeface="Calibri"/>
              </a:rPr>
              <a:t>b</a:t>
            </a:r>
            <a:r>
              <a:rPr sz="4800" spc="0" baseline="3413" dirty="0">
                <a:latin typeface="Calibri"/>
                <a:cs typeface="Calibri"/>
              </a:rPr>
              <a:t>p</a:t>
            </a:r>
            <a:r>
              <a:rPr sz="4800" spc="-54" baseline="3413" dirty="0">
                <a:latin typeface="Calibri"/>
                <a:cs typeface="Calibri"/>
              </a:rPr>
              <a:t>r</a:t>
            </a:r>
            <a:r>
              <a:rPr sz="4800" spc="0" baseline="3413" dirty="0">
                <a:latin typeface="Calibri"/>
                <a:cs typeface="Calibri"/>
              </a:rPr>
              <a:t>oble</a:t>
            </a:r>
            <a:r>
              <a:rPr sz="4800" spc="-9" baseline="3413" dirty="0">
                <a:latin typeface="Calibri"/>
                <a:cs typeface="Calibri"/>
              </a:rPr>
              <a:t>m</a:t>
            </a:r>
            <a:r>
              <a:rPr sz="4800" spc="0" baseline="3413" dirty="0">
                <a:latin typeface="Calibri"/>
                <a:cs typeface="Calibri"/>
              </a:rPr>
              <a:t>s</a:t>
            </a:r>
            <a:r>
              <a:rPr sz="4800" spc="19" baseline="3413" dirty="0">
                <a:latin typeface="Calibri"/>
                <a:cs typeface="Calibri"/>
              </a:rPr>
              <a:t> </a:t>
            </a:r>
            <a:r>
              <a:rPr sz="4800" spc="0" baseline="3413" dirty="0">
                <a:latin typeface="Calibri"/>
                <a:cs typeface="Calibri"/>
              </a:rPr>
              <a:t>a</a:t>
            </a:r>
            <a:r>
              <a:rPr sz="4800" spc="-34" baseline="3413" dirty="0">
                <a:latin typeface="Calibri"/>
                <a:cs typeface="Calibri"/>
              </a:rPr>
              <a:t>r</a:t>
            </a:r>
            <a:r>
              <a:rPr sz="4800" spc="0" baseline="3413" dirty="0">
                <a:latin typeface="Calibri"/>
                <a:cs typeface="Calibri"/>
              </a:rPr>
              <a:t>e</a:t>
            </a:r>
            <a:endParaRPr sz="3200">
              <a:latin typeface="Calibri"/>
              <a:cs typeface="Calibri"/>
            </a:endParaRPr>
          </a:p>
        </p:txBody>
      </p:sp>
      <p:sp>
        <p:nvSpPr>
          <p:cNvPr id="28" name="object 28"/>
          <p:cNvSpPr txBox="1"/>
          <p:nvPr/>
        </p:nvSpPr>
        <p:spPr>
          <a:xfrm>
            <a:off x="3740023" y="2944139"/>
            <a:ext cx="2344469"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not bala</a:t>
            </a:r>
            <a:r>
              <a:rPr sz="4800" spc="-14" baseline="3413" dirty="0">
                <a:latin typeface="Calibri"/>
                <a:cs typeface="Calibri"/>
              </a:rPr>
              <a:t>n</a:t>
            </a:r>
            <a:r>
              <a:rPr sz="4800" spc="0" baseline="3413" dirty="0">
                <a:latin typeface="Calibri"/>
                <a:cs typeface="Calibri"/>
              </a:rPr>
              <a:t>ced.</a:t>
            </a:r>
            <a:endParaRPr sz="3200">
              <a:latin typeface="Calibri"/>
              <a:cs typeface="Calibri"/>
            </a:endParaRPr>
          </a:p>
        </p:txBody>
      </p:sp>
      <p:sp>
        <p:nvSpPr>
          <p:cNvPr id="27" name="object 27"/>
          <p:cNvSpPr txBox="1"/>
          <p:nvPr/>
        </p:nvSpPr>
        <p:spPr>
          <a:xfrm>
            <a:off x="535940" y="3636105"/>
            <a:ext cx="228854" cy="432308"/>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p:txBody>
      </p:sp>
      <p:sp>
        <p:nvSpPr>
          <p:cNvPr id="26" name="object 26"/>
          <p:cNvSpPr txBox="1"/>
          <p:nvPr/>
        </p:nvSpPr>
        <p:spPr>
          <a:xfrm>
            <a:off x="878840" y="3660648"/>
            <a:ext cx="700970"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The</a:t>
            </a:r>
            <a:endParaRPr sz="3200">
              <a:latin typeface="Calibri"/>
              <a:cs typeface="Calibri"/>
            </a:endParaRPr>
          </a:p>
        </p:txBody>
      </p:sp>
      <p:sp>
        <p:nvSpPr>
          <p:cNvPr id="25" name="object 25"/>
          <p:cNvSpPr txBox="1"/>
          <p:nvPr/>
        </p:nvSpPr>
        <p:spPr>
          <a:xfrm>
            <a:off x="1671574" y="3660648"/>
            <a:ext cx="1572963"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selec</a:t>
            </a:r>
            <a:r>
              <a:rPr sz="4800" spc="-9" baseline="3413" dirty="0">
                <a:latin typeface="Calibri"/>
                <a:cs typeface="Calibri"/>
              </a:rPr>
              <a:t>t</a:t>
            </a:r>
            <a:r>
              <a:rPr sz="4800" spc="0" baseline="3413" dirty="0">
                <a:latin typeface="Calibri"/>
                <a:cs typeface="Calibri"/>
              </a:rPr>
              <a:t>ion</a:t>
            </a:r>
            <a:endParaRPr sz="3200">
              <a:latin typeface="Calibri"/>
              <a:cs typeface="Calibri"/>
            </a:endParaRPr>
          </a:p>
        </p:txBody>
      </p:sp>
      <p:sp>
        <p:nvSpPr>
          <p:cNvPr id="24" name="object 24"/>
          <p:cNvSpPr txBox="1"/>
          <p:nvPr/>
        </p:nvSpPr>
        <p:spPr>
          <a:xfrm>
            <a:off x="3336163" y="3660648"/>
            <a:ext cx="426081" cy="432307"/>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of</a:t>
            </a:r>
            <a:endParaRPr sz="3200">
              <a:latin typeface="Calibri"/>
              <a:cs typeface="Calibri"/>
            </a:endParaRPr>
          </a:p>
        </p:txBody>
      </p:sp>
      <p:sp>
        <p:nvSpPr>
          <p:cNvPr id="23" name="object 23"/>
          <p:cNvSpPr txBox="1"/>
          <p:nvPr/>
        </p:nvSpPr>
        <p:spPr>
          <a:xfrm>
            <a:off x="3855847" y="3660648"/>
            <a:ext cx="638980"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the</a:t>
            </a:r>
            <a:endParaRPr sz="3200">
              <a:latin typeface="Calibri"/>
              <a:cs typeface="Calibri"/>
            </a:endParaRPr>
          </a:p>
        </p:txBody>
      </p:sp>
      <p:sp>
        <p:nvSpPr>
          <p:cNvPr id="22" name="object 22"/>
          <p:cNvSpPr txBox="1"/>
          <p:nvPr/>
        </p:nvSpPr>
        <p:spPr>
          <a:xfrm>
            <a:off x="4587367" y="3660648"/>
            <a:ext cx="925197"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pi</a:t>
            </a:r>
            <a:r>
              <a:rPr sz="4800" spc="-25" baseline="3413" dirty="0">
                <a:latin typeface="Calibri"/>
                <a:cs typeface="Calibri"/>
              </a:rPr>
              <a:t>v</a:t>
            </a:r>
            <a:r>
              <a:rPr sz="4800" spc="0" baseline="3413" dirty="0">
                <a:latin typeface="Calibri"/>
                <a:cs typeface="Calibri"/>
              </a:rPr>
              <a:t>ot</a:t>
            </a:r>
            <a:endParaRPr sz="3200">
              <a:latin typeface="Calibri"/>
              <a:cs typeface="Calibri"/>
            </a:endParaRPr>
          </a:p>
        </p:txBody>
      </p:sp>
      <p:sp>
        <p:nvSpPr>
          <p:cNvPr id="21" name="object 21"/>
          <p:cNvSpPr txBox="1"/>
          <p:nvPr/>
        </p:nvSpPr>
        <p:spPr>
          <a:xfrm>
            <a:off x="5604129" y="3660648"/>
            <a:ext cx="1458514"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eleme</a:t>
            </a:r>
            <a:r>
              <a:rPr sz="4800" spc="-29" baseline="3413" dirty="0">
                <a:latin typeface="Calibri"/>
                <a:cs typeface="Calibri"/>
              </a:rPr>
              <a:t>n</a:t>
            </a:r>
            <a:r>
              <a:rPr sz="4800" spc="0" baseline="3413" dirty="0">
                <a:latin typeface="Calibri"/>
                <a:cs typeface="Calibri"/>
              </a:rPr>
              <a:t>t</a:t>
            </a:r>
            <a:endParaRPr sz="3200">
              <a:latin typeface="Calibri"/>
              <a:cs typeface="Calibri"/>
            </a:endParaRPr>
          </a:p>
        </p:txBody>
      </p:sp>
      <p:sp>
        <p:nvSpPr>
          <p:cNvPr id="20" name="object 20"/>
          <p:cNvSpPr txBox="1"/>
          <p:nvPr/>
        </p:nvSpPr>
        <p:spPr>
          <a:xfrm>
            <a:off x="7155942" y="3660648"/>
            <a:ext cx="1969631"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d</a:t>
            </a:r>
            <a:r>
              <a:rPr sz="4800" spc="-14" baseline="3413" dirty="0">
                <a:latin typeface="Calibri"/>
                <a:cs typeface="Calibri"/>
              </a:rPr>
              <a:t>e</a:t>
            </a:r>
            <a:r>
              <a:rPr sz="4800" spc="-39" baseline="3413" dirty="0">
                <a:latin typeface="Calibri"/>
                <a:cs typeface="Calibri"/>
              </a:rPr>
              <a:t>t</a:t>
            </a:r>
            <a:r>
              <a:rPr sz="4800" spc="0" baseline="3413" dirty="0">
                <a:latin typeface="Calibri"/>
                <a:cs typeface="Calibri"/>
              </a:rPr>
              <a:t>erm</a:t>
            </a:r>
            <a:r>
              <a:rPr sz="4800" spc="-4" baseline="3413" dirty="0">
                <a:latin typeface="Calibri"/>
                <a:cs typeface="Calibri"/>
              </a:rPr>
              <a:t>i</a:t>
            </a:r>
            <a:r>
              <a:rPr sz="4800" spc="0" baseline="3413" dirty="0">
                <a:latin typeface="Calibri"/>
                <a:cs typeface="Calibri"/>
              </a:rPr>
              <a:t>nes</a:t>
            </a:r>
            <a:endParaRPr sz="3200">
              <a:latin typeface="Calibri"/>
              <a:cs typeface="Calibri"/>
            </a:endParaRPr>
          </a:p>
        </p:txBody>
      </p:sp>
      <p:sp>
        <p:nvSpPr>
          <p:cNvPr id="19" name="object 19"/>
          <p:cNvSpPr txBox="1"/>
          <p:nvPr/>
        </p:nvSpPr>
        <p:spPr>
          <a:xfrm>
            <a:off x="878840" y="4148480"/>
            <a:ext cx="8240224" cy="920216"/>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the</a:t>
            </a:r>
            <a:r>
              <a:rPr sz="4800" spc="194" baseline="3413" dirty="0">
                <a:latin typeface="Calibri"/>
                <a:cs typeface="Calibri"/>
              </a:rPr>
              <a:t> </a:t>
            </a:r>
            <a:r>
              <a:rPr sz="4800" spc="0" baseline="3413" dirty="0">
                <a:latin typeface="Calibri"/>
                <a:cs typeface="Calibri"/>
              </a:rPr>
              <a:t>si</a:t>
            </a:r>
            <a:r>
              <a:rPr sz="4800" spc="-75" baseline="3413" dirty="0">
                <a:latin typeface="Calibri"/>
                <a:cs typeface="Calibri"/>
              </a:rPr>
              <a:t>z</a:t>
            </a:r>
            <a:r>
              <a:rPr sz="4800" spc="0" baseline="3413" dirty="0">
                <a:latin typeface="Calibri"/>
                <a:cs typeface="Calibri"/>
              </a:rPr>
              <a:t>es</a:t>
            </a:r>
            <a:r>
              <a:rPr sz="4800" spc="194" baseline="3413" dirty="0">
                <a:latin typeface="Calibri"/>
                <a:cs typeface="Calibri"/>
              </a:rPr>
              <a:t> </a:t>
            </a:r>
            <a:r>
              <a:rPr sz="4800" spc="0" baseline="3413" dirty="0">
                <a:latin typeface="Calibri"/>
                <a:cs typeface="Calibri"/>
              </a:rPr>
              <a:t>of</a:t>
            </a:r>
            <a:r>
              <a:rPr sz="4800" spc="194" baseline="3413" dirty="0">
                <a:latin typeface="Calibri"/>
                <a:cs typeface="Calibri"/>
              </a:rPr>
              <a:t> </a:t>
            </a:r>
            <a:r>
              <a:rPr sz="4800" spc="0" baseline="3413" dirty="0">
                <a:latin typeface="Calibri"/>
                <a:cs typeface="Calibri"/>
              </a:rPr>
              <a:t>the</a:t>
            </a:r>
            <a:r>
              <a:rPr sz="4800" spc="194" baseline="3413" dirty="0">
                <a:latin typeface="Calibri"/>
                <a:cs typeface="Calibri"/>
              </a:rPr>
              <a:t> </a:t>
            </a:r>
            <a:r>
              <a:rPr sz="4800" spc="0" baseline="3413" dirty="0">
                <a:latin typeface="Calibri"/>
                <a:cs typeface="Calibri"/>
              </a:rPr>
              <a:t>s</a:t>
            </a:r>
            <a:r>
              <a:rPr sz="4800" spc="9" baseline="3413" dirty="0">
                <a:latin typeface="Calibri"/>
                <a:cs typeface="Calibri"/>
              </a:rPr>
              <a:t>u</a:t>
            </a:r>
            <a:r>
              <a:rPr sz="4800" spc="0" baseline="3413" dirty="0">
                <a:latin typeface="Calibri"/>
                <a:cs typeface="Calibri"/>
              </a:rPr>
              <a:t>bp</a:t>
            </a:r>
            <a:r>
              <a:rPr sz="4800" spc="-59" baseline="3413" dirty="0">
                <a:latin typeface="Calibri"/>
                <a:cs typeface="Calibri"/>
              </a:rPr>
              <a:t>r</a:t>
            </a:r>
            <a:r>
              <a:rPr sz="4800" spc="0" baseline="3413" dirty="0">
                <a:latin typeface="Calibri"/>
                <a:cs typeface="Calibri"/>
              </a:rPr>
              <a:t>oblems.</a:t>
            </a:r>
            <a:r>
              <a:rPr sz="4800" spc="204" baseline="3413" dirty="0">
                <a:latin typeface="Calibri"/>
                <a:cs typeface="Calibri"/>
              </a:rPr>
              <a:t> </a:t>
            </a:r>
            <a:r>
              <a:rPr sz="4800" spc="9" baseline="3413" dirty="0">
                <a:latin typeface="Calibri"/>
                <a:cs typeface="Calibri"/>
              </a:rPr>
              <a:t>I</a:t>
            </a:r>
            <a:r>
              <a:rPr sz="4800" spc="0" baseline="3413" dirty="0">
                <a:latin typeface="Calibri"/>
                <a:cs typeface="Calibri"/>
              </a:rPr>
              <a:t>t</a:t>
            </a:r>
            <a:r>
              <a:rPr sz="4800" spc="204" baseline="3413" dirty="0">
                <a:latin typeface="Calibri"/>
                <a:cs typeface="Calibri"/>
              </a:rPr>
              <a:t> </a:t>
            </a:r>
            <a:r>
              <a:rPr sz="4800" spc="-4" baseline="3413" dirty="0">
                <a:latin typeface="Calibri"/>
                <a:cs typeface="Calibri"/>
              </a:rPr>
              <a:t>i</a:t>
            </a:r>
            <a:r>
              <a:rPr sz="4800" spc="0" baseline="3413" dirty="0">
                <a:latin typeface="Calibri"/>
                <a:cs typeface="Calibri"/>
              </a:rPr>
              <a:t>s</a:t>
            </a:r>
            <a:r>
              <a:rPr sz="4800" spc="209" baseline="3413" dirty="0">
                <a:latin typeface="Calibri"/>
                <a:cs typeface="Calibri"/>
              </a:rPr>
              <a:t> </a:t>
            </a:r>
            <a:r>
              <a:rPr sz="4800" spc="0" baseline="3413" dirty="0">
                <a:latin typeface="Calibri"/>
                <a:cs typeface="Calibri"/>
              </a:rPr>
              <a:t>thus</a:t>
            </a:r>
            <a:r>
              <a:rPr sz="4800" spc="194" baseline="3413" dirty="0">
                <a:latin typeface="Calibri"/>
                <a:cs typeface="Calibri"/>
              </a:rPr>
              <a:t> </a:t>
            </a:r>
            <a:r>
              <a:rPr sz="4800" spc="0" baseline="3413" dirty="0">
                <a:latin typeface="Calibri"/>
                <a:cs typeface="Calibri"/>
              </a:rPr>
              <a:t>crucial</a:t>
            </a:r>
            <a:r>
              <a:rPr sz="4800" spc="209" baseline="3413" dirty="0">
                <a:latin typeface="Calibri"/>
                <a:cs typeface="Calibri"/>
              </a:rPr>
              <a:t> </a:t>
            </a:r>
            <a:r>
              <a:rPr sz="4800" spc="-39" baseline="3413" dirty="0">
                <a:latin typeface="Calibri"/>
                <a:cs typeface="Calibri"/>
              </a:rPr>
              <a:t>to</a:t>
            </a:r>
            <a:endParaRPr sz="3200">
              <a:latin typeface="Calibri"/>
              <a:cs typeface="Calibri"/>
            </a:endParaRPr>
          </a:p>
          <a:p>
            <a:pPr marL="12700" marR="61081">
              <a:lnSpc>
                <a:spcPts val="3840"/>
              </a:lnSpc>
              <a:spcBef>
                <a:spcPts val="23"/>
              </a:spcBef>
            </a:pPr>
            <a:r>
              <a:rPr sz="4800" spc="0" baseline="1706" dirty="0">
                <a:latin typeface="Calibri"/>
                <a:cs typeface="Calibri"/>
              </a:rPr>
              <a:t>select</a:t>
            </a:r>
            <a:r>
              <a:rPr sz="4800" spc="-19" baseline="1706" dirty="0">
                <a:latin typeface="Calibri"/>
                <a:cs typeface="Calibri"/>
              </a:rPr>
              <a:t> </a:t>
            </a:r>
            <a:r>
              <a:rPr sz="4800" spc="0" baseline="1706" dirty="0">
                <a:latin typeface="Calibri"/>
                <a:cs typeface="Calibri"/>
              </a:rPr>
              <a:t>a `</a:t>
            </a:r>
            <a:r>
              <a:rPr sz="4800" spc="-14" baseline="1706" dirty="0">
                <a:latin typeface="Calibri"/>
                <a:cs typeface="Calibri"/>
              </a:rPr>
              <a:t>g</a:t>
            </a:r>
            <a:r>
              <a:rPr sz="4800" spc="0" baseline="1706" dirty="0">
                <a:latin typeface="Calibri"/>
                <a:cs typeface="Calibri"/>
              </a:rPr>
              <a:t>ood'</a:t>
            </a:r>
            <a:r>
              <a:rPr sz="4800" spc="14" baseline="1706" dirty="0">
                <a:latin typeface="Calibri"/>
                <a:cs typeface="Calibri"/>
              </a:rPr>
              <a:t> </a:t>
            </a:r>
            <a:r>
              <a:rPr sz="4800" spc="0" baseline="1706" dirty="0">
                <a:latin typeface="Calibri"/>
                <a:cs typeface="Calibri"/>
              </a:rPr>
              <a:t>pi</a:t>
            </a:r>
            <a:r>
              <a:rPr sz="4800" spc="-25" baseline="1706" dirty="0">
                <a:latin typeface="Calibri"/>
                <a:cs typeface="Calibri"/>
              </a:rPr>
              <a:t>v</a:t>
            </a:r>
            <a:r>
              <a:rPr sz="4800" spc="0" baseline="1706" dirty="0">
                <a:latin typeface="Calibri"/>
                <a:cs typeface="Calibri"/>
              </a:rPr>
              <a:t>o</a:t>
            </a:r>
            <a:r>
              <a:rPr sz="4800" spc="-4" baseline="1706" dirty="0">
                <a:latin typeface="Calibri"/>
                <a:cs typeface="Calibri"/>
              </a:rPr>
              <a:t>t</a:t>
            </a:r>
            <a:r>
              <a:rPr sz="4800" spc="0" baseline="1706" dirty="0">
                <a:latin typeface="Calibri"/>
                <a:cs typeface="Calibri"/>
              </a:rPr>
              <a:t>.</a:t>
            </a:r>
            <a:endParaRPr sz="3200">
              <a:latin typeface="Calibri"/>
              <a:cs typeface="Calibri"/>
            </a:endParaRPr>
          </a:p>
        </p:txBody>
      </p:sp>
      <p:sp>
        <p:nvSpPr>
          <p:cNvPr id="18" name="object 18"/>
          <p:cNvSpPr txBox="1"/>
          <p:nvPr/>
        </p:nvSpPr>
        <p:spPr>
          <a:xfrm>
            <a:off x="535940" y="5328133"/>
            <a:ext cx="229006" cy="432612"/>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p:txBody>
      </p:sp>
      <p:sp>
        <p:nvSpPr>
          <p:cNvPr id="17" name="object 17"/>
          <p:cNvSpPr txBox="1"/>
          <p:nvPr/>
        </p:nvSpPr>
        <p:spPr>
          <a:xfrm>
            <a:off x="878840" y="5352694"/>
            <a:ext cx="312333" cy="432612"/>
          </a:xfrm>
          <a:prstGeom prst="rect">
            <a:avLst/>
          </a:prstGeom>
        </p:spPr>
        <p:txBody>
          <a:bodyPr wrap="square" lIns="0" tIns="0" rIns="0" bIns="0" rtlCol="0">
            <a:noAutofit/>
          </a:bodyPr>
          <a:lstStyle/>
          <a:p>
            <a:pPr marL="12700">
              <a:lnSpc>
                <a:spcPts val="3365"/>
              </a:lnSpc>
              <a:spcBef>
                <a:spcPts val="168"/>
              </a:spcBef>
            </a:pPr>
            <a:r>
              <a:rPr sz="4800" spc="-4" baseline="3413" dirty="0">
                <a:latin typeface="Calibri"/>
                <a:cs typeface="Calibri"/>
              </a:rPr>
              <a:t>If</a:t>
            </a:r>
            <a:endParaRPr sz="3200">
              <a:latin typeface="Calibri"/>
              <a:cs typeface="Calibri"/>
            </a:endParaRPr>
          </a:p>
        </p:txBody>
      </p:sp>
      <p:sp>
        <p:nvSpPr>
          <p:cNvPr id="16" name="object 16"/>
          <p:cNvSpPr txBox="1"/>
          <p:nvPr/>
        </p:nvSpPr>
        <p:spPr>
          <a:xfrm>
            <a:off x="1304290" y="5352694"/>
            <a:ext cx="639440"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the</a:t>
            </a:r>
            <a:endParaRPr sz="3200">
              <a:latin typeface="Calibri"/>
              <a:cs typeface="Calibri"/>
            </a:endParaRPr>
          </a:p>
        </p:txBody>
      </p:sp>
      <p:sp>
        <p:nvSpPr>
          <p:cNvPr id="15" name="object 15"/>
          <p:cNvSpPr txBox="1"/>
          <p:nvPr/>
        </p:nvSpPr>
        <p:spPr>
          <a:xfrm>
            <a:off x="2055622" y="5352694"/>
            <a:ext cx="852315"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si</a:t>
            </a:r>
            <a:r>
              <a:rPr sz="4800" spc="-75" baseline="3413" dirty="0">
                <a:latin typeface="Calibri"/>
                <a:cs typeface="Calibri"/>
              </a:rPr>
              <a:t>z</a:t>
            </a:r>
            <a:r>
              <a:rPr sz="4800" spc="0" baseline="3413" dirty="0">
                <a:latin typeface="Calibri"/>
                <a:cs typeface="Calibri"/>
              </a:rPr>
              <a:t>es</a:t>
            </a:r>
            <a:endParaRPr sz="3200">
              <a:latin typeface="Calibri"/>
              <a:cs typeface="Calibri"/>
            </a:endParaRPr>
          </a:p>
        </p:txBody>
      </p:sp>
      <p:sp>
        <p:nvSpPr>
          <p:cNvPr id="14" name="object 14"/>
          <p:cNvSpPr txBox="1"/>
          <p:nvPr/>
        </p:nvSpPr>
        <p:spPr>
          <a:xfrm>
            <a:off x="3019171" y="5352694"/>
            <a:ext cx="426060"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of</a:t>
            </a:r>
            <a:endParaRPr sz="3200">
              <a:latin typeface="Calibri"/>
              <a:cs typeface="Calibri"/>
            </a:endParaRPr>
          </a:p>
        </p:txBody>
      </p:sp>
      <p:sp>
        <p:nvSpPr>
          <p:cNvPr id="13" name="object 13"/>
          <p:cNvSpPr txBox="1"/>
          <p:nvPr/>
        </p:nvSpPr>
        <p:spPr>
          <a:xfrm>
            <a:off x="3555619" y="5352694"/>
            <a:ext cx="639440"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the</a:t>
            </a:r>
            <a:endParaRPr sz="3200">
              <a:latin typeface="Calibri"/>
              <a:cs typeface="Calibri"/>
            </a:endParaRPr>
          </a:p>
        </p:txBody>
      </p:sp>
      <p:sp>
        <p:nvSpPr>
          <p:cNvPr id="12" name="object 12"/>
          <p:cNvSpPr txBox="1"/>
          <p:nvPr/>
        </p:nvSpPr>
        <p:spPr>
          <a:xfrm>
            <a:off x="4306951" y="5352694"/>
            <a:ext cx="2231725"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subp</a:t>
            </a:r>
            <a:r>
              <a:rPr sz="4800" spc="-44" baseline="3413" dirty="0">
                <a:latin typeface="Calibri"/>
                <a:cs typeface="Calibri"/>
              </a:rPr>
              <a:t>r</a:t>
            </a:r>
            <a:r>
              <a:rPr sz="4800" spc="0" baseline="3413" dirty="0">
                <a:latin typeface="Calibri"/>
                <a:cs typeface="Calibri"/>
              </a:rPr>
              <a:t>oble</a:t>
            </a:r>
            <a:r>
              <a:rPr sz="4800" spc="-9" baseline="3413" dirty="0">
                <a:latin typeface="Calibri"/>
                <a:cs typeface="Calibri"/>
              </a:rPr>
              <a:t>m</a:t>
            </a:r>
            <a:r>
              <a:rPr sz="4800" spc="0" baseline="3413" dirty="0">
                <a:latin typeface="Calibri"/>
                <a:cs typeface="Calibri"/>
              </a:rPr>
              <a:t>s</a:t>
            </a:r>
            <a:endParaRPr sz="3200">
              <a:latin typeface="Calibri"/>
              <a:cs typeface="Calibri"/>
            </a:endParaRPr>
          </a:p>
        </p:txBody>
      </p:sp>
      <p:sp>
        <p:nvSpPr>
          <p:cNvPr id="11" name="object 11"/>
          <p:cNvSpPr txBox="1"/>
          <p:nvPr/>
        </p:nvSpPr>
        <p:spPr>
          <a:xfrm>
            <a:off x="6651117" y="5352694"/>
            <a:ext cx="340859" cy="432612"/>
          </a:xfrm>
          <a:prstGeom prst="rect">
            <a:avLst/>
          </a:prstGeom>
        </p:spPr>
        <p:txBody>
          <a:bodyPr wrap="square" lIns="0" tIns="0" rIns="0" bIns="0" rtlCol="0">
            <a:noAutofit/>
          </a:bodyPr>
          <a:lstStyle/>
          <a:p>
            <a:pPr marL="12700">
              <a:lnSpc>
                <a:spcPts val="3365"/>
              </a:lnSpc>
              <a:spcBef>
                <a:spcPts val="168"/>
              </a:spcBef>
            </a:pPr>
            <a:r>
              <a:rPr sz="4800" spc="4" baseline="3413" dirty="0">
                <a:latin typeface="Calibri"/>
                <a:cs typeface="Calibri"/>
              </a:rPr>
              <a:t>is</a:t>
            </a:r>
            <a:endParaRPr sz="3200">
              <a:latin typeface="Calibri"/>
              <a:cs typeface="Calibri"/>
            </a:endParaRPr>
          </a:p>
        </p:txBody>
      </p:sp>
      <p:sp>
        <p:nvSpPr>
          <p:cNvPr id="10" name="object 10"/>
          <p:cNvSpPr txBox="1"/>
          <p:nvPr/>
        </p:nvSpPr>
        <p:spPr>
          <a:xfrm>
            <a:off x="7102602" y="5352694"/>
            <a:ext cx="1689965"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bal</a:t>
            </a:r>
            <a:r>
              <a:rPr sz="4800" spc="14" baseline="3413" dirty="0">
                <a:latin typeface="Calibri"/>
                <a:cs typeface="Calibri"/>
              </a:rPr>
              <a:t>a</a:t>
            </a:r>
            <a:r>
              <a:rPr sz="4800" spc="0" baseline="3413" dirty="0">
                <a:latin typeface="Calibri"/>
                <a:cs typeface="Calibri"/>
              </a:rPr>
              <a:t>nced,</a:t>
            </a:r>
            <a:endParaRPr sz="3200">
              <a:latin typeface="Calibri"/>
              <a:cs typeface="Calibri"/>
            </a:endParaRPr>
          </a:p>
        </p:txBody>
      </p:sp>
      <p:sp>
        <p:nvSpPr>
          <p:cNvPr id="9" name="object 9"/>
          <p:cNvSpPr txBox="1"/>
          <p:nvPr/>
        </p:nvSpPr>
        <p:spPr>
          <a:xfrm>
            <a:off x="878840" y="5840603"/>
            <a:ext cx="1861295" cy="432308"/>
          </a:xfrm>
          <a:prstGeom prst="rect">
            <a:avLst/>
          </a:prstGeom>
        </p:spPr>
        <p:txBody>
          <a:bodyPr wrap="square" lIns="0" tIns="0" rIns="0" bIns="0" rtlCol="0">
            <a:noAutofit/>
          </a:bodyPr>
          <a:lstStyle/>
          <a:p>
            <a:pPr marL="12700">
              <a:lnSpc>
                <a:spcPts val="3360"/>
              </a:lnSpc>
              <a:spcBef>
                <a:spcPts val="168"/>
              </a:spcBef>
            </a:pPr>
            <a:r>
              <a:rPr sz="4800" spc="-19" baseline="3413" dirty="0">
                <a:latin typeface="Calibri"/>
                <a:cs typeface="Calibri"/>
              </a:rPr>
              <a:t>w</a:t>
            </a:r>
            <a:r>
              <a:rPr sz="4800" spc="0" baseline="3413" dirty="0">
                <a:latin typeface="Calibri"/>
                <a:cs typeface="Calibri"/>
              </a:rPr>
              <a:t>o</a:t>
            </a:r>
            <a:r>
              <a:rPr sz="4800" spc="-59" baseline="3413" dirty="0">
                <a:latin typeface="Calibri"/>
                <a:cs typeface="Calibri"/>
              </a:rPr>
              <a:t>r</a:t>
            </a:r>
            <a:r>
              <a:rPr sz="4800" spc="-39" baseline="3413" dirty="0">
                <a:latin typeface="Calibri"/>
                <a:cs typeface="Calibri"/>
              </a:rPr>
              <a:t>s</a:t>
            </a:r>
            <a:r>
              <a:rPr sz="4800" spc="-4" baseline="3413" dirty="0">
                <a:latin typeface="Calibri"/>
                <a:cs typeface="Calibri"/>
              </a:rPr>
              <a:t>t</a:t>
            </a:r>
            <a:r>
              <a:rPr sz="4800" spc="-9" baseline="3413" dirty="0">
                <a:latin typeface="Calibri"/>
                <a:cs typeface="Calibri"/>
              </a:rPr>
              <a:t>-</a:t>
            </a:r>
            <a:r>
              <a:rPr sz="4800" spc="-19" baseline="3413" dirty="0">
                <a:latin typeface="Calibri"/>
                <a:cs typeface="Calibri"/>
              </a:rPr>
              <a:t>c</a:t>
            </a:r>
            <a:r>
              <a:rPr sz="4800" spc="-9" baseline="3413" dirty="0">
                <a:latin typeface="Calibri"/>
                <a:cs typeface="Calibri"/>
              </a:rPr>
              <a:t>a</a:t>
            </a:r>
            <a:r>
              <a:rPr sz="4800" spc="0" baseline="3413" dirty="0">
                <a:latin typeface="Calibri"/>
                <a:cs typeface="Calibri"/>
              </a:rPr>
              <a:t>se</a:t>
            </a:r>
            <a:endParaRPr sz="3200">
              <a:latin typeface="Calibri"/>
              <a:cs typeface="Calibri"/>
            </a:endParaRPr>
          </a:p>
        </p:txBody>
      </p:sp>
      <p:sp>
        <p:nvSpPr>
          <p:cNvPr id="8" name="object 8"/>
          <p:cNvSpPr txBox="1"/>
          <p:nvPr/>
        </p:nvSpPr>
        <p:spPr>
          <a:xfrm>
            <a:off x="2835910" y="5840603"/>
            <a:ext cx="1368355"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running</a:t>
            </a:r>
            <a:endParaRPr sz="3200">
              <a:latin typeface="Calibri"/>
              <a:cs typeface="Calibri"/>
            </a:endParaRPr>
          </a:p>
        </p:txBody>
      </p:sp>
      <p:sp>
        <p:nvSpPr>
          <p:cNvPr id="7" name="object 7"/>
          <p:cNvSpPr txBox="1"/>
          <p:nvPr/>
        </p:nvSpPr>
        <p:spPr>
          <a:xfrm>
            <a:off x="4300855" y="5840603"/>
            <a:ext cx="843626"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time</a:t>
            </a:r>
            <a:endParaRPr sz="3200">
              <a:latin typeface="Calibri"/>
              <a:cs typeface="Calibri"/>
            </a:endParaRPr>
          </a:p>
        </p:txBody>
      </p:sp>
      <p:sp>
        <p:nvSpPr>
          <p:cNvPr id="6" name="object 6"/>
          <p:cNvSpPr txBox="1"/>
          <p:nvPr/>
        </p:nvSpPr>
        <p:spPr>
          <a:xfrm>
            <a:off x="5242941" y="5840603"/>
            <a:ext cx="557219" cy="432308"/>
          </a:xfrm>
          <a:prstGeom prst="rect">
            <a:avLst/>
          </a:prstGeom>
        </p:spPr>
        <p:txBody>
          <a:bodyPr wrap="square" lIns="0" tIns="0" rIns="0" bIns="0" rtlCol="0">
            <a:noAutofit/>
          </a:bodyPr>
          <a:lstStyle/>
          <a:p>
            <a:pPr marL="12700">
              <a:lnSpc>
                <a:spcPts val="3360"/>
              </a:lnSpc>
              <a:spcBef>
                <a:spcPts val="168"/>
              </a:spcBef>
            </a:pPr>
            <a:r>
              <a:rPr sz="4800" spc="-75" baseline="3413" dirty="0">
                <a:latin typeface="Calibri"/>
                <a:cs typeface="Calibri"/>
              </a:rPr>
              <a:t>f</a:t>
            </a:r>
            <a:r>
              <a:rPr sz="4800" spc="0" baseline="3413" dirty="0">
                <a:latin typeface="Calibri"/>
                <a:cs typeface="Calibri"/>
              </a:rPr>
              <a:t>or</a:t>
            </a:r>
            <a:endParaRPr sz="3200">
              <a:latin typeface="Calibri"/>
              <a:cs typeface="Calibri"/>
            </a:endParaRPr>
          </a:p>
        </p:txBody>
      </p:sp>
      <p:sp>
        <p:nvSpPr>
          <p:cNvPr id="5" name="object 5"/>
          <p:cNvSpPr txBox="1"/>
          <p:nvPr/>
        </p:nvSpPr>
        <p:spPr>
          <a:xfrm>
            <a:off x="5896737" y="5840603"/>
            <a:ext cx="2043236" cy="432308"/>
          </a:xfrm>
          <a:prstGeom prst="rect">
            <a:avLst/>
          </a:prstGeom>
        </p:spPr>
        <p:txBody>
          <a:bodyPr wrap="square" lIns="0" tIns="0" rIns="0" bIns="0" rtlCol="0">
            <a:noAutofit/>
          </a:bodyPr>
          <a:lstStyle/>
          <a:p>
            <a:pPr marL="12700">
              <a:lnSpc>
                <a:spcPts val="3360"/>
              </a:lnSpc>
              <a:spcBef>
                <a:spcPts val="168"/>
              </a:spcBef>
            </a:pPr>
            <a:r>
              <a:rPr sz="4800" spc="-59" baseline="3413" dirty="0">
                <a:latin typeface="Calibri"/>
                <a:cs typeface="Calibri"/>
              </a:rPr>
              <a:t>r</a:t>
            </a:r>
            <a:r>
              <a:rPr sz="4800" spc="0" baseline="3413" dirty="0">
                <a:latin typeface="Calibri"/>
                <a:cs typeface="Calibri"/>
              </a:rPr>
              <a:t>and</a:t>
            </a:r>
            <a:r>
              <a:rPr sz="4800" spc="4" baseline="3413" dirty="0">
                <a:latin typeface="Calibri"/>
                <a:cs typeface="Calibri"/>
              </a:rPr>
              <a:t>o</a:t>
            </a:r>
            <a:r>
              <a:rPr sz="4800" spc="0" baseline="3413" dirty="0">
                <a:latin typeface="Calibri"/>
                <a:cs typeface="Calibri"/>
              </a:rPr>
              <a:t>mi</a:t>
            </a:r>
            <a:r>
              <a:rPr sz="4800" spc="-84" baseline="3413" dirty="0">
                <a:latin typeface="Calibri"/>
                <a:cs typeface="Calibri"/>
              </a:rPr>
              <a:t>z</a:t>
            </a:r>
            <a:r>
              <a:rPr sz="4800" spc="0" baseline="3413" dirty="0">
                <a:latin typeface="Calibri"/>
                <a:cs typeface="Calibri"/>
              </a:rPr>
              <a:t>ed</a:t>
            </a:r>
            <a:endParaRPr sz="3200">
              <a:latin typeface="Calibri"/>
              <a:cs typeface="Calibri"/>
            </a:endParaRPr>
          </a:p>
        </p:txBody>
      </p:sp>
      <p:sp>
        <p:nvSpPr>
          <p:cNvPr id="4" name="object 4"/>
          <p:cNvSpPr txBox="1"/>
          <p:nvPr/>
        </p:nvSpPr>
        <p:spPr>
          <a:xfrm>
            <a:off x="8038338" y="5840603"/>
            <a:ext cx="1028053" cy="966851"/>
          </a:xfrm>
          <a:prstGeom prst="rect">
            <a:avLst/>
          </a:prstGeom>
        </p:spPr>
        <p:txBody>
          <a:bodyPr wrap="square" lIns="0" tIns="0" rIns="0" bIns="0" rtlCol="0">
            <a:noAutofit/>
          </a:bodyPr>
          <a:lstStyle/>
          <a:p>
            <a:pPr marR="12700" algn="r">
              <a:lnSpc>
                <a:spcPts val="3360"/>
              </a:lnSpc>
              <a:spcBef>
                <a:spcPts val="168"/>
              </a:spcBef>
            </a:pPr>
            <a:r>
              <a:rPr sz="4800" spc="0" baseline="3413" dirty="0">
                <a:latin typeface="Calibri"/>
                <a:cs typeface="Calibri"/>
              </a:rPr>
              <a:t>quick-</a:t>
            </a:r>
            <a:endParaRPr sz="3200">
              <a:latin typeface="Calibri"/>
              <a:cs typeface="Calibri"/>
            </a:endParaRPr>
          </a:p>
          <a:p>
            <a:pPr marR="75120" algn="r">
              <a:lnSpc>
                <a:spcPct val="101725"/>
              </a:lnSpc>
              <a:spcBef>
                <a:spcPts val="1818"/>
              </a:spcBef>
            </a:pPr>
            <a:r>
              <a:rPr sz="1800" spc="0" dirty="0">
                <a:latin typeface="Calibri"/>
                <a:cs typeface="Calibri"/>
              </a:rPr>
              <a:t>12</a:t>
            </a:r>
            <a:endParaRPr sz="1800">
              <a:latin typeface="Calibri"/>
              <a:cs typeface="Calibri"/>
            </a:endParaRPr>
          </a:p>
        </p:txBody>
      </p:sp>
      <p:sp>
        <p:nvSpPr>
          <p:cNvPr id="3" name="object 3"/>
          <p:cNvSpPr txBox="1"/>
          <p:nvPr/>
        </p:nvSpPr>
        <p:spPr>
          <a:xfrm>
            <a:off x="878840" y="6328283"/>
            <a:ext cx="4881661"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sort</a:t>
            </a:r>
            <a:r>
              <a:rPr sz="4800" spc="-19" baseline="3413" dirty="0">
                <a:latin typeface="Calibri"/>
                <a:cs typeface="Calibri"/>
              </a:rPr>
              <a:t> </a:t>
            </a:r>
            <a:r>
              <a:rPr sz="4800" spc="-4" baseline="3413" dirty="0">
                <a:latin typeface="Calibri"/>
                <a:cs typeface="Calibri"/>
              </a:rPr>
              <a:t>i</a:t>
            </a:r>
            <a:r>
              <a:rPr sz="4800" spc="0" baseline="3413" dirty="0">
                <a:latin typeface="Calibri"/>
                <a:cs typeface="Calibri"/>
              </a:rPr>
              <a:t>s</a:t>
            </a:r>
            <a:r>
              <a:rPr sz="4800" spc="14" baseline="3413" dirty="0">
                <a:latin typeface="Calibri"/>
                <a:cs typeface="Calibri"/>
              </a:rPr>
              <a:t> </a:t>
            </a:r>
            <a:r>
              <a:rPr sz="4800" spc="0" baseline="3413" dirty="0">
                <a:latin typeface="Calibri"/>
                <a:cs typeface="Calibri"/>
              </a:rPr>
              <a:t>bounded</a:t>
            </a:r>
            <a:r>
              <a:rPr sz="4800" spc="9" baseline="3413" dirty="0">
                <a:latin typeface="Calibri"/>
                <a:cs typeface="Calibri"/>
              </a:rPr>
              <a:t> </a:t>
            </a:r>
            <a:r>
              <a:rPr sz="4800" spc="-14" baseline="3413" dirty="0">
                <a:latin typeface="Calibri"/>
                <a:cs typeface="Calibri"/>
              </a:rPr>
              <a:t>b</a:t>
            </a:r>
            <a:r>
              <a:rPr sz="4800" spc="0" baseline="3413" dirty="0">
                <a:latin typeface="Calibri"/>
                <a:cs typeface="Calibri"/>
              </a:rPr>
              <a:t>y</a:t>
            </a:r>
            <a:r>
              <a:rPr sz="4800" spc="9" baseline="3413" dirty="0">
                <a:latin typeface="Calibri"/>
                <a:cs typeface="Calibri"/>
              </a:rPr>
              <a:t> </a:t>
            </a:r>
            <a:r>
              <a:rPr sz="4800" spc="0" baseline="3413" dirty="0">
                <a:latin typeface="Calibri"/>
                <a:cs typeface="Calibri"/>
              </a:rPr>
              <a:t>O(nlo</a:t>
            </a:r>
            <a:r>
              <a:rPr sz="4800" spc="4" baseline="3413" dirty="0">
                <a:latin typeface="Calibri"/>
                <a:cs typeface="Calibri"/>
              </a:rPr>
              <a:t>g</a:t>
            </a:r>
            <a:r>
              <a:rPr sz="2400" spc="0" baseline="6826" dirty="0">
                <a:latin typeface="Calibri"/>
                <a:cs typeface="Calibri"/>
              </a:rPr>
              <a:t>2 </a:t>
            </a:r>
            <a:r>
              <a:rPr sz="2400" spc="6" baseline="6826" dirty="0">
                <a:latin typeface="Calibri"/>
                <a:cs typeface="Calibri"/>
              </a:rPr>
              <a:t> </a:t>
            </a:r>
            <a:r>
              <a:rPr sz="4800" spc="0" baseline="3413" dirty="0">
                <a:latin typeface="Calibri"/>
                <a:cs typeface="Calibri"/>
              </a:rPr>
              <a:t>n)</a:t>
            </a:r>
            <a:endParaRPr sz="3200">
              <a:latin typeface="Calibri"/>
              <a:cs typeface="Calibri"/>
            </a:endParaRPr>
          </a:p>
        </p:txBody>
      </p:sp>
    </p:spTree>
    <p:extLst>
      <p:ext uri="{BB962C8B-B14F-4D97-AF65-F5344CB8AC3E}">
        <p14:creationId xmlns:p14="http://schemas.microsoft.com/office/powerpoint/2010/main" val="210299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8" name="object 8"/>
          <p:cNvSpPr/>
          <p:nvPr/>
        </p:nvSpPr>
        <p:spPr>
          <a:xfrm>
            <a:off x="1331595" y="1297559"/>
            <a:ext cx="6264656" cy="2433828"/>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1331595" y="3789006"/>
            <a:ext cx="6264656" cy="2808351"/>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535940" y="326796"/>
            <a:ext cx="1372359"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Inl</a:t>
            </a:r>
            <a:r>
              <a:rPr sz="6600" spc="-9" baseline="3103" dirty="0">
                <a:latin typeface="Calibri"/>
                <a:cs typeface="Calibri"/>
              </a:rPr>
              <a:t>i</a:t>
            </a:r>
            <a:r>
              <a:rPr sz="6600" spc="0" baseline="3103" dirty="0">
                <a:latin typeface="Calibri"/>
                <a:cs typeface="Calibri"/>
              </a:rPr>
              <a:t>ne</a:t>
            </a:r>
            <a:endParaRPr sz="4400">
              <a:latin typeface="Calibri"/>
              <a:cs typeface="Calibri"/>
            </a:endParaRPr>
          </a:p>
        </p:txBody>
      </p:sp>
      <p:sp>
        <p:nvSpPr>
          <p:cNvPr id="5" name="object 5"/>
          <p:cNvSpPr txBox="1"/>
          <p:nvPr/>
        </p:nvSpPr>
        <p:spPr>
          <a:xfrm>
            <a:off x="1925458" y="326796"/>
            <a:ext cx="1397341"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a:t>
            </a:r>
            <a:r>
              <a:rPr sz="6600" spc="-14" baseline="3103" dirty="0">
                <a:latin typeface="Calibri"/>
                <a:cs typeface="Calibri"/>
              </a:rPr>
              <a:t>c</a:t>
            </a:r>
            <a:r>
              <a:rPr sz="6600" spc="0" baseline="3103" dirty="0">
                <a:latin typeface="Calibri"/>
                <a:cs typeface="Calibri"/>
              </a:rPr>
              <a:t>k</a:t>
            </a:r>
            <a:endParaRPr sz="4400">
              <a:latin typeface="Calibri"/>
              <a:cs typeface="Calibri"/>
            </a:endParaRPr>
          </a:p>
        </p:txBody>
      </p:sp>
      <p:sp>
        <p:nvSpPr>
          <p:cNvPr id="4" name="object 4"/>
          <p:cNvSpPr txBox="1"/>
          <p:nvPr/>
        </p:nvSpPr>
        <p:spPr>
          <a:xfrm>
            <a:off x="3340159" y="326796"/>
            <a:ext cx="1045539" cy="585012"/>
          </a:xfrm>
          <a:prstGeom prst="rect">
            <a:avLst/>
          </a:prstGeom>
        </p:spPr>
        <p:txBody>
          <a:bodyPr wrap="square" lIns="0" tIns="0" rIns="0" bIns="0" rtlCol="0">
            <a:noAutofit/>
          </a:bodyPr>
          <a:lstStyle/>
          <a:p>
            <a:pPr marL="12700">
              <a:lnSpc>
                <a:spcPts val="4585"/>
              </a:lnSpc>
              <a:spcBef>
                <a:spcPts val="229"/>
              </a:spcBef>
            </a:pPr>
            <a:r>
              <a:rPr sz="6600" spc="9" baseline="3103" dirty="0">
                <a:latin typeface="Calibri"/>
                <a:cs typeface="Calibri"/>
              </a:rPr>
              <a:t>S</a:t>
            </a:r>
            <a:r>
              <a:rPr sz="6600" spc="0" baseline="3103" dirty="0">
                <a:latin typeface="Calibri"/>
                <a:cs typeface="Calibri"/>
              </a:rPr>
              <a:t>ort</a:t>
            </a:r>
            <a:endParaRPr sz="4400">
              <a:latin typeface="Calibri"/>
              <a:cs typeface="Calibri"/>
            </a:endParaRPr>
          </a:p>
        </p:txBody>
      </p:sp>
      <p:sp>
        <p:nvSpPr>
          <p:cNvPr id="3" name="object 3"/>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13</a:t>
            </a:r>
            <a:endParaRPr sz="1800">
              <a:latin typeface="Calibri"/>
              <a:cs typeface="Calibri"/>
            </a:endParaRPr>
          </a:p>
        </p:txBody>
      </p:sp>
    </p:spTree>
    <p:extLst>
      <p:ext uri="{BB962C8B-B14F-4D97-AF65-F5344CB8AC3E}">
        <p14:creationId xmlns:p14="http://schemas.microsoft.com/office/powerpoint/2010/main" val="1716330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19" name="object 19"/>
          <p:cNvSpPr txBox="1"/>
          <p:nvPr/>
        </p:nvSpPr>
        <p:spPr>
          <a:xfrm>
            <a:off x="535940" y="326796"/>
            <a:ext cx="384975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Inl</a:t>
            </a:r>
            <a:r>
              <a:rPr sz="6600" spc="-9" baseline="3103" dirty="0">
                <a:latin typeface="Calibri"/>
                <a:cs typeface="Calibri"/>
              </a:rPr>
              <a:t>i</a:t>
            </a:r>
            <a:r>
              <a:rPr sz="6600" spc="0" baseline="3103" dirty="0">
                <a:latin typeface="Calibri"/>
                <a:cs typeface="Calibri"/>
              </a:rPr>
              <a:t>ne Qui</a:t>
            </a:r>
            <a:r>
              <a:rPr sz="6600" spc="-14" baseline="3103" dirty="0">
                <a:latin typeface="Calibri"/>
                <a:cs typeface="Calibri"/>
              </a:rPr>
              <a:t>c</a:t>
            </a:r>
            <a:r>
              <a:rPr sz="6600" spc="0" baseline="3103" dirty="0">
                <a:latin typeface="Calibri"/>
                <a:cs typeface="Calibri"/>
              </a:rPr>
              <a:t>k </a:t>
            </a:r>
            <a:r>
              <a:rPr sz="6600" spc="9" baseline="3103" dirty="0">
                <a:latin typeface="Calibri"/>
                <a:cs typeface="Calibri"/>
              </a:rPr>
              <a:t>S</a:t>
            </a:r>
            <a:r>
              <a:rPr sz="6600" spc="0" baseline="3103" dirty="0">
                <a:latin typeface="Calibri"/>
                <a:cs typeface="Calibri"/>
              </a:rPr>
              <a:t>ort</a:t>
            </a:r>
            <a:endParaRPr sz="4400">
              <a:latin typeface="Calibri"/>
              <a:cs typeface="Calibri"/>
            </a:endParaRPr>
          </a:p>
        </p:txBody>
      </p:sp>
      <p:sp>
        <p:nvSpPr>
          <p:cNvPr id="18" name="object 18"/>
          <p:cNvSpPr txBox="1"/>
          <p:nvPr/>
        </p:nvSpPr>
        <p:spPr>
          <a:xfrm>
            <a:off x="535940" y="1227550"/>
            <a:ext cx="228853" cy="1317052"/>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a:p>
            <a:pPr marL="12700" marR="61036">
              <a:lnSpc>
                <a:spcPct val="95825"/>
              </a:lnSpc>
              <a:spcBef>
                <a:spcPts val="564"/>
              </a:spcBef>
            </a:pPr>
            <a:r>
              <a:rPr sz="2400" spc="0" dirty="0">
                <a:latin typeface="Arial"/>
                <a:cs typeface="Arial"/>
              </a:rPr>
              <a:t>•</a:t>
            </a:r>
            <a:endParaRPr sz="2400">
              <a:latin typeface="Arial"/>
              <a:cs typeface="Arial"/>
            </a:endParaRPr>
          </a:p>
          <a:p>
            <a:pPr marL="12700" marR="61036">
              <a:lnSpc>
                <a:spcPct val="95825"/>
              </a:lnSpc>
              <a:spcBef>
                <a:spcPts val="696"/>
              </a:spcBef>
            </a:pPr>
            <a:r>
              <a:rPr sz="2400" spc="0" dirty="0">
                <a:latin typeface="Arial"/>
                <a:cs typeface="Arial"/>
              </a:rPr>
              <a:t>•</a:t>
            </a:r>
            <a:endParaRPr sz="2400">
              <a:latin typeface="Arial"/>
              <a:cs typeface="Arial"/>
            </a:endParaRPr>
          </a:p>
        </p:txBody>
      </p:sp>
      <p:sp>
        <p:nvSpPr>
          <p:cNvPr id="17" name="object 17"/>
          <p:cNvSpPr txBox="1"/>
          <p:nvPr/>
        </p:nvSpPr>
        <p:spPr>
          <a:xfrm>
            <a:off x="878840" y="1252093"/>
            <a:ext cx="2222309" cy="1310893"/>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Sorting </a:t>
            </a:r>
            <a:r>
              <a:rPr sz="4800" spc="-4" baseline="3413" dirty="0">
                <a:latin typeface="Calibri"/>
                <a:cs typeface="Calibri"/>
              </a:rPr>
              <a:t>A</a:t>
            </a:r>
            <a:r>
              <a:rPr sz="4800" spc="4" baseline="3413" dirty="0">
                <a:latin typeface="Calibri"/>
                <a:cs typeface="Calibri"/>
              </a:rPr>
              <a:t>[</a:t>
            </a:r>
            <a:r>
              <a:rPr sz="4800" spc="0" baseline="3413" dirty="0">
                <a:latin typeface="Calibri"/>
                <a:cs typeface="Calibri"/>
              </a:rPr>
              <a:t>7</a:t>
            </a:r>
            <a:r>
              <a:rPr sz="4800" spc="14" baseline="3413" dirty="0">
                <a:latin typeface="Calibri"/>
                <a:cs typeface="Calibri"/>
              </a:rPr>
              <a:t> </a:t>
            </a:r>
            <a:r>
              <a:rPr sz="4800" spc="0" baseline="3413" dirty="0">
                <a:latin typeface="Calibri"/>
                <a:cs typeface="Calibri"/>
              </a:rPr>
              <a:t>1</a:t>
            </a:r>
            <a:endParaRPr sz="3200">
              <a:latin typeface="Calibri"/>
              <a:cs typeface="Calibri"/>
            </a:endParaRPr>
          </a:p>
          <a:p>
            <a:pPr marL="12700" marR="61036">
              <a:lnSpc>
                <a:spcPct val="101725"/>
              </a:lnSpc>
              <a:spcBef>
                <a:spcPts val="350"/>
              </a:spcBef>
            </a:pPr>
            <a:r>
              <a:rPr sz="2400" spc="0" dirty="0">
                <a:latin typeface="Calibri"/>
                <a:cs typeface="Calibri"/>
              </a:rPr>
              <a:t>p</a:t>
            </a:r>
            <a:r>
              <a:rPr sz="2400" spc="-14" dirty="0">
                <a:latin typeface="Calibri"/>
                <a:cs typeface="Calibri"/>
              </a:rPr>
              <a:t> </a:t>
            </a:r>
            <a:r>
              <a:rPr sz="2400" spc="0" dirty="0">
                <a:latin typeface="Calibri"/>
                <a:cs typeface="Calibri"/>
              </a:rPr>
              <a:t>= </a:t>
            </a:r>
            <a:r>
              <a:rPr sz="2400" spc="-4" dirty="0">
                <a:latin typeface="Calibri"/>
                <a:cs typeface="Calibri"/>
              </a:rPr>
              <a:t>0</a:t>
            </a:r>
            <a:r>
              <a:rPr sz="2400" spc="0" dirty="0">
                <a:latin typeface="Calibri"/>
                <a:cs typeface="Calibri"/>
              </a:rPr>
              <a:t>, r</a:t>
            </a:r>
            <a:r>
              <a:rPr sz="2400" spc="-9" dirty="0">
                <a:latin typeface="Calibri"/>
                <a:cs typeface="Calibri"/>
              </a:rPr>
              <a:t> </a:t>
            </a:r>
            <a:r>
              <a:rPr sz="2400" spc="0" dirty="0">
                <a:latin typeface="Calibri"/>
                <a:cs typeface="Calibri"/>
              </a:rPr>
              <a:t>= 3</a:t>
            </a:r>
            <a:endParaRPr sz="2400">
              <a:latin typeface="Calibri"/>
              <a:cs typeface="Calibri"/>
            </a:endParaRPr>
          </a:p>
          <a:p>
            <a:pPr marL="12700" marR="61036">
              <a:lnSpc>
                <a:spcPct val="101725"/>
              </a:lnSpc>
              <a:spcBef>
                <a:spcPts val="526"/>
              </a:spcBef>
            </a:pPr>
            <a:r>
              <a:rPr sz="2400" spc="0" dirty="0">
                <a:latin typeface="Calibri"/>
                <a:cs typeface="Calibri"/>
              </a:rPr>
              <a:t>p</a:t>
            </a:r>
            <a:r>
              <a:rPr sz="2400" spc="-14" dirty="0">
                <a:latin typeface="Calibri"/>
                <a:cs typeface="Calibri"/>
              </a:rPr>
              <a:t> </a:t>
            </a:r>
            <a:r>
              <a:rPr sz="2400" spc="0" dirty="0">
                <a:latin typeface="Calibri"/>
                <a:cs typeface="Calibri"/>
              </a:rPr>
              <a:t>&lt; r</a:t>
            </a:r>
            <a:endParaRPr sz="2400">
              <a:latin typeface="Calibri"/>
              <a:cs typeface="Calibri"/>
            </a:endParaRPr>
          </a:p>
        </p:txBody>
      </p:sp>
      <p:sp>
        <p:nvSpPr>
          <p:cNvPr id="16" name="object 16"/>
          <p:cNvSpPr txBox="1"/>
          <p:nvPr/>
        </p:nvSpPr>
        <p:spPr>
          <a:xfrm>
            <a:off x="3107563" y="1252093"/>
            <a:ext cx="292671"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5</a:t>
            </a:r>
            <a:endParaRPr sz="3200">
              <a:latin typeface="Calibri"/>
              <a:cs typeface="Calibri"/>
            </a:endParaRPr>
          </a:p>
        </p:txBody>
      </p:sp>
      <p:sp>
        <p:nvSpPr>
          <p:cNvPr id="15" name="object 15"/>
          <p:cNvSpPr txBox="1"/>
          <p:nvPr/>
        </p:nvSpPr>
        <p:spPr>
          <a:xfrm>
            <a:off x="3404742" y="1252093"/>
            <a:ext cx="416950" cy="432307"/>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3</a:t>
            </a:r>
            <a:r>
              <a:rPr sz="4800" spc="0" baseline="3413" dirty="0">
                <a:latin typeface="Calibri"/>
                <a:cs typeface="Calibri"/>
              </a:rPr>
              <a:t>]</a:t>
            </a:r>
            <a:endParaRPr sz="3200">
              <a:latin typeface="Calibri"/>
              <a:cs typeface="Calibri"/>
            </a:endParaRPr>
          </a:p>
        </p:txBody>
      </p:sp>
      <p:sp>
        <p:nvSpPr>
          <p:cNvPr id="14" name="object 14"/>
          <p:cNvSpPr txBox="1"/>
          <p:nvPr/>
        </p:nvSpPr>
        <p:spPr>
          <a:xfrm>
            <a:off x="993140" y="2625145"/>
            <a:ext cx="186791"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13" name="object 13"/>
          <p:cNvSpPr txBox="1"/>
          <p:nvPr/>
        </p:nvSpPr>
        <p:spPr>
          <a:xfrm>
            <a:off x="1279906" y="2638933"/>
            <a:ext cx="1686534" cy="254000"/>
          </a:xfrm>
          <a:prstGeom prst="rect">
            <a:avLst/>
          </a:prstGeom>
        </p:spPr>
        <p:txBody>
          <a:bodyPr wrap="square" lIns="0" tIns="0" rIns="0" bIns="0" rtlCol="0">
            <a:noAutofit/>
          </a:bodyPr>
          <a:lstStyle/>
          <a:p>
            <a:pPr marL="12700">
              <a:lnSpc>
                <a:spcPts val="1935"/>
              </a:lnSpc>
              <a:spcBef>
                <a:spcPts val="96"/>
              </a:spcBef>
            </a:pPr>
            <a:r>
              <a:rPr sz="2700" spc="-39" baseline="3034" dirty="0">
                <a:latin typeface="Calibri"/>
                <a:cs typeface="Calibri"/>
              </a:rPr>
              <a:t>P</a:t>
            </a:r>
            <a:r>
              <a:rPr sz="2700" spc="0" baseline="3034" dirty="0">
                <a:latin typeface="Calibri"/>
                <a:cs typeface="Calibri"/>
              </a:rPr>
              <a:t>ar</a:t>
            </a:r>
            <a:r>
              <a:rPr sz="2700" spc="-4" baseline="3034" dirty="0">
                <a:latin typeface="Calibri"/>
                <a:cs typeface="Calibri"/>
              </a:rPr>
              <a:t>ti</a:t>
            </a:r>
            <a:r>
              <a:rPr sz="2700" spc="0" baseline="3034" dirty="0">
                <a:latin typeface="Calibri"/>
                <a:cs typeface="Calibri"/>
              </a:rPr>
              <a:t>t</a:t>
            </a:r>
            <a:r>
              <a:rPr sz="2700" spc="-9" baseline="3034" dirty="0">
                <a:latin typeface="Calibri"/>
                <a:cs typeface="Calibri"/>
              </a:rPr>
              <a:t>i</a:t>
            </a:r>
            <a:r>
              <a:rPr sz="2700" spc="0" baseline="3034" dirty="0">
                <a:latin typeface="Calibri"/>
                <a:cs typeface="Calibri"/>
              </a:rPr>
              <a:t>on (</a:t>
            </a:r>
            <a:r>
              <a:rPr sz="2700" spc="4" baseline="3034" dirty="0">
                <a:latin typeface="Calibri"/>
                <a:cs typeface="Calibri"/>
              </a:rPr>
              <a:t> </a:t>
            </a:r>
            <a:r>
              <a:rPr sz="2700" spc="14" baseline="3034" dirty="0">
                <a:latin typeface="Calibri"/>
                <a:cs typeface="Calibri"/>
              </a:rPr>
              <a:t>A</a:t>
            </a:r>
            <a:r>
              <a:rPr sz="2700" spc="0" baseline="3034" dirty="0">
                <a:latin typeface="Calibri"/>
                <a:cs typeface="Calibri"/>
              </a:rPr>
              <a:t>,</a:t>
            </a:r>
            <a:r>
              <a:rPr sz="2700" spc="9" baseline="3034" dirty="0">
                <a:latin typeface="Calibri"/>
                <a:cs typeface="Calibri"/>
              </a:rPr>
              <a:t> </a:t>
            </a:r>
            <a:r>
              <a:rPr sz="2700" spc="0" baseline="3034" dirty="0">
                <a:latin typeface="Calibri"/>
                <a:cs typeface="Calibri"/>
              </a:rPr>
              <a:t>0,</a:t>
            </a:r>
            <a:r>
              <a:rPr sz="2700" spc="9" baseline="3034" dirty="0">
                <a:latin typeface="Calibri"/>
                <a:cs typeface="Calibri"/>
              </a:rPr>
              <a:t> </a:t>
            </a:r>
            <a:r>
              <a:rPr sz="2700" spc="0" baseline="3034" dirty="0">
                <a:latin typeface="Calibri"/>
                <a:cs typeface="Calibri"/>
              </a:rPr>
              <a:t>3)</a:t>
            </a:r>
            <a:endParaRPr sz="1800">
              <a:latin typeface="Calibri"/>
              <a:cs typeface="Calibri"/>
            </a:endParaRPr>
          </a:p>
        </p:txBody>
      </p:sp>
      <p:sp>
        <p:nvSpPr>
          <p:cNvPr id="12" name="object 12"/>
          <p:cNvSpPr txBox="1"/>
          <p:nvPr/>
        </p:nvSpPr>
        <p:spPr>
          <a:xfrm>
            <a:off x="1450594" y="2946620"/>
            <a:ext cx="126746" cy="813307"/>
          </a:xfrm>
          <a:prstGeom prst="rect">
            <a:avLst/>
          </a:prstGeom>
        </p:spPr>
        <p:txBody>
          <a:bodyPr wrap="square" lIns="0" tIns="0" rIns="0" bIns="0" rtlCol="0">
            <a:noAutofit/>
          </a:bodyPr>
          <a:lstStyle/>
          <a:p>
            <a:pPr marL="12700" marR="0">
              <a:lnSpc>
                <a:spcPts val="1730"/>
              </a:lnSpc>
              <a:spcBef>
                <a:spcPts val="86"/>
              </a:spcBef>
            </a:pPr>
            <a:r>
              <a:rPr sz="1600" spc="0" dirty="0">
                <a:latin typeface="Arial"/>
                <a:cs typeface="Arial"/>
              </a:rPr>
              <a:t>•</a:t>
            </a:r>
            <a:endParaRPr sz="1600">
              <a:latin typeface="Arial"/>
              <a:cs typeface="Arial"/>
            </a:endParaRPr>
          </a:p>
          <a:p>
            <a:pPr marL="12700" marR="0">
              <a:lnSpc>
                <a:spcPct val="95825"/>
              </a:lnSpc>
              <a:spcBef>
                <a:spcPts val="378"/>
              </a:spcBef>
            </a:pPr>
            <a:r>
              <a:rPr sz="1600" spc="0" dirty="0">
                <a:latin typeface="Arial"/>
                <a:cs typeface="Arial"/>
              </a:rPr>
              <a:t>•</a:t>
            </a:r>
            <a:endParaRPr sz="1600">
              <a:latin typeface="Arial"/>
              <a:cs typeface="Arial"/>
            </a:endParaRPr>
          </a:p>
          <a:p>
            <a:pPr marL="12700">
              <a:lnSpc>
                <a:spcPct val="95825"/>
              </a:lnSpc>
              <a:spcBef>
                <a:spcPts val="464"/>
              </a:spcBef>
            </a:pPr>
            <a:r>
              <a:rPr sz="1600" spc="0" dirty="0">
                <a:latin typeface="Arial"/>
                <a:cs typeface="Arial"/>
              </a:rPr>
              <a:t>•</a:t>
            </a:r>
            <a:endParaRPr sz="1600">
              <a:latin typeface="Arial"/>
              <a:cs typeface="Arial"/>
            </a:endParaRPr>
          </a:p>
        </p:txBody>
      </p:sp>
      <p:sp>
        <p:nvSpPr>
          <p:cNvPr id="11" name="object 11"/>
          <p:cNvSpPr txBox="1"/>
          <p:nvPr/>
        </p:nvSpPr>
        <p:spPr>
          <a:xfrm>
            <a:off x="1679194" y="2958845"/>
            <a:ext cx="1050274" cy="813308"/>
          </a:xfrm>
          <a:prstGeom prst="rect">
            <a:avLst/>
          </a:prstGeom>
        </p:spPr>
        <p:txBody>
          <a:bodyPr wrap="square" lIns="0" tIns="0" rIns="0" bIns="0" rtlCol="0">
            <a:noAutofit/>
          </a:bodyPr>
          <a:lstStyle/>
          <a:p>
            <a:pPr marL="12700" marR="24507">
              <a:lnSpc>
                <a:spcPts val="1725"/>
              </a:lnSpc>
              <a:spcBef>
                <a:spcPts val="86"/>
              </a:spcBef>
            </a:pPr>
            <a:r>
              <a:rPr sz="2400" spc="0" baseline="3413" dirty="0">
                <a:latin typeface="Calibri"/>
                <a:cs typeface="Calibri"/>
              </a:rPr>
              <a:t>x</a:t>
            </a:r>
            <a:r>
              <a:rPr sz="2400" spc="-26" baseline="3413" dirty="0">
                <a:latin typeface="Calibri"/>
                <a:cs typeface="Calibri"/>
              </a:rPr>
              <a:t> </a:t>
            </a:r>
            <a:r>
              <a:rPr sz="2400" spc="0" baseline="3413" dirty="0">
                <a:latin typeface="Calibri"/>
                <a:cs typeface="Calibri"/>
              </a:rPr>
              <a:t>=</a:t>
            </a:r>
            <a:r>
              <a:rPr sz="2400" spc="1" baseline="3413" dirty="0">
                <a:latin typeface="Calibri"/>
                <a:cs typeface="Calibri"/>
              </a:rPr>
              <a:t> </a:t>
            </a:r>
            <a:r>
              <a:rPr sz="2400" spc="0" baseline="3413" dirty="0">
                <a:latin typeface="Calibri"/>
                <a:cs typeface="Calibri"/>
              </a:rPr>
              <a:t>A[r]</a:t>
            </a:r>
            <a:r>
              <a:rPr sz="2400" spc="-14" baseline="3413" dirty="0">
                <a:latin typeface="Calibri"/>
                <a:cs typeface="Calibri"/>
              </a:rPr>
              <a:t> </a:t>
            </a:r>
            <a:r>
              <a:rPr sz="2400" spc="0" baseline="3413" dirty="0">
                <a:latin typeface="Calibri"/>
                <a:cs typeface="Calibri"/>
              </a:rPr>
              <a:t>=</a:t>
            </a:r>
            <a:r>
              <a:rPr sz="2400" spc="1" baseline="3413" dirty="0">
                <a:latin typeface="Calibri"/>
                <a:cs typeface="Calibri"/>
              </a:rPr>
              <a:t> </a:t>
            </a:r>
            <a:r>
              <a:rPr sz="2400" spc="0" baseline="3413" dirty="0">
                <a:latin typeface="Calibri"/>
                <a:cs typeface="Calibri"/>
              </a:rPr>
              <a:t>3</a:t>
            </a:r>
            <a:endParaRPr sz="1600">
              <a:latin typeface="Calibri"/>
              <a:cs typeface="Calibri"/>
            </a:endParaRPr>
          </a:p>
          <a:p>
            <a:pPr marL="12700">
              <a:lnSpc>
                <a:spcPct val="119791"/>
              </a:lnSpc>
              <a:spcBef>
                <a:spcPts val="374"/>
              </a:spcBef>
            </a:pPr>
            <a:r>
              <a:rPr sz="1600" spc="0" dirty="0">
                <a:latin typeface="Calibri"/>
                <a:cs typeface="Calibri"/>
              </a:rPr>
              <a:t>i</a:t>
            </a:r>
            <a:r>
              <a:rPr sz="1600" spc="-2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p</a:t>
            </a:r>
            <a:r>
              <a:rPr sz="1600" spc="-8"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1</a:t>
            </a:r>
            <a:r>
              <a:rPr sz="1600" spc="-3" dirty="0">
                <a:latin typeface="Calibri"/>
                <a:cs typeface="Calibri"/>
              </a:rPr>
              <a:t> </a:t>
            </a:r>
            <a:r>
              <a:rPr sz="1600" spc="0" dirty="0">
                <a:latin typeface="Calibri"/>
                <a:cs typeface="Calibri"/>
              </a:rPr>
              <a:t>=</a:t>
            </a:r>
            <a:r>
              <a:rPr sz="1600" spc="1" dirty="0">
                <a:latin typeface="Calibri"/>
                <a:cs typeface="Calibri"/>
              </a:rPr>
              <a:t> </a:t>
            </a:r>
            <a:r>
              <a:rPr sz="1600" spc="4" dirty="0">
                <a:latin typeface="Calibri"/>
                <a:cs typeface="Calibri"/>
              </a:rPr>
              <a:t>-</a:t>
            </a:r>
            <a:r>
              <a:rPr sz="1600" spc="0" dirty="0">
                <a:latin typeface="Calibri"/>
                <a:cs typeface="Calibri"/>
              </a:rPr>
              <a:t>1 j</a:t>
            </a:r>
            <a:r>
              <a:rPr sz="1600" spc="-13" dirty="0">
                <a:latin typeface="Calibri"/>
                <a:cs typeface="Calibri"/>
              </a:rPr>
              <a:t> </a:t>
            </a:r>
            <a:r>
              <a:rPr sz="1600" spc="-4" dirty="0">
                <a:latin typeface="Calibri"/>
                <a:cs typeface="Calibri"/>
              </a:rPr>
              <a:t>=</a:t>
            </a:r>
            <a:r>
              <a:rPr sz="1600" spc="0" dirty="0">
                <a:latin typeface="Calibri"/>
                <a:cs typeface="Calibri"/>
              </a:rPr>
              <a:t>0</a:t>
            </a:r>
            <a:endParaRPr sz="1600">
              <a:latin typeface="Calibri"/>
              <a:cs typeface="Calibri"/>
            </a:endParaRPr>
          </a:p>
        </p:txBody>
      </p:sp>
      <p:sp>
        <p:nvSpPr>
          <p:cNvPr id="10" name="object 10"/>
          <p:cNvSpPr txBox="1"/>
          <p:nvPr/>
        </p:nvSpPr>
        <p:spPr>
          <a:xfrm>
            <a:off x="1679194" y="3813723"/>
            <a:ext cx="447024" cy="1301369"/>
          </a:xfrm>
          <a:prstGeom prst="rect">
            <a:avLst/>
          </a:prstGeom>
        </p:spPr>
        <p:txBody>
          <a:bodyPr wrap="square" lIns="0" tIns="0" rIns="0" bIns="0" rtlCol="0">
            <a:noAutofit/>
          </a:bodyPr>
          <a:lstStyle/>
          <a:p>
            <a:pPr marL="241300" marR="34335">
              <a:lnSpc>
                <a:spcPts val="1535"/>
              </a:lnSpc>
              <a:spcBef>
                <a:spcPts val="76"/>
              </a:spcBef>
            </a:pPr>
            <a:r>
              <a:rPr sz="1400" spc="0" dirty="0">
                <a:latin typeface="Arial"/>
                <a:cs typeface="Arial"/>
              </a:rPr>
              <a:t>–</a:t>
            </a:r>
            <a:endParaRPr sz="1400">
              <a:latin typeface="Arial"/>
              <a:cs typeface="Arial"/>
            </a:endParaRPr>
          </a:p>
          <a:p>
            <a:pPr marL="241300" marR="34335">
              <a:lnSpc>
                <a:spcPct val="95825"/>
              </a:lnSpc>
              <a:spcBef>
                <a:spcPts val="328"/>
              </a:spcBef>
            </a:pPr>
            <a:r>
              <a:rPr sz="1400" spc="0" dirty="0">
                <a:latin typeface="Arial"/>
                <a:cs typeface="Arial"/>
              </a:rPr>
              <a:t>–</a:t>
            </a:r>
            <a:endParaRPr sz="1400">
              <a:latin typeface="Arial"/>
              <a:cs typeface="Arial"/>
            </a:endParaRPr>
          </a:p>
          <a:p>
            <a:pPr marL="12700">
              <a:lnSpc>
                <a:spcPct val="101725"/>
              </a:lnSpc>
              <a:spcBef>
                <a:spcPts val="475"/>
              </a:spcBef>
            </a:pPr>
            <a:r>
              <a:rPr sz="1800" spc="0" dirty="0">
                <a:latin typeface="Calibri"/>
                <a:cs typeface="Calibri"/>
              </a:rPr>
              <a:t>j</a:t>
            </a:r>
            <a:r>
              <a:rPr sz="1800" spc="-9" dirty="0">
                <a:latin typeface="Calibri"/>
                <a:cs typeface="Calibri"/>
              </a:rPr>
              <a:t> </a:t>
            </a:r>
            <a:r>
              <a:rPr sz="1800" spc="0" dirty="0">
                <a:latin typeface="Calibri"/>
                <a:cs typeface="Calibri"/>
              </a:rPr>
              <a:t>= 1</a:t>
            </a:r>
            <a:endParaRPr sz="1800">
              <a:latin typeface="Calibri"/>
              <a:cs typeface="Calibri"/>
            </a:endParaRPr>
          </a:p>
          <a:p>
            <a:pPr marL="241300" marR="34335">
              <a:lnSpc>
                <a:spcPct val="95825"/>
              </a:lnSpc>
              <a:spcBef>
                <a:spcPts val="325"/>
              </a:spcBef>
            </a:pPr>
            <a:r>
              <a:rPr sz="1400" spc="0" dirty="0">
                <a:latin typeface="Arial"/>
                <a:cs typeface="Arial"/>
              </a:rPr>
              <a:t>–</a:t>
            </a:r>
            <a:endParaRPr sz="1400">
              <a:latin typeface="Arial"/>
              <a:cs typeface="Arial"/>
            </a:endParaRPr>
          </a:p>
          <a:p>
            <a:pPr marL="241300" marR="34335">
              <a:lnSpc>
                <a:spcPct val="95825"/>
              </a:lnSpc>
              <a:spcBef>
                <a:spcPts val="405"/>
              </a:spcBef>
            </a:pPr>
            <a:r>
              <a:rPr sz="1400" spc="0" dirty="0">
                <a:latin typeface="Arial"/>
                <a:cs typeface="Arial"/>
              </a:rPr>
              <a:t>–</a:t>
            </a:r>
            <a:endParaRPr sz="1400">
              <a:latin typeface="Arial"/>
              <a:cs typeface="Arial"/>
            </a:endParaRPr>
          </a:p>
        </p:txBody>
      </p:sp>
      <p:sp>
        <p:nvSpPr>
          <p:cNvPr id="9" name="object 9"/>
          <p:cNvSpPr txBox="1"/>
          <p:nvPr/>
        </p:nvSpPr>
        <p:spPr>
          <a:xfrm>
            <a:off x="2136394" y="3824478"/>
            <a:ext cx="638388" cy="459740"/>
          </a:xfrm>
          <a:prstGeom prst="rect">
            <a:avLst/>
          </a:prstGeom>
        </p:spPr>
        <p:txBody>
          <a:bodyPr wrap="square" lIns="0" tIns="0" rIns="0" bIns="0" rtlCol="0">
            <a:noAutofit/>
          </a:bodyPr>
          <a:lstStyle/>
          <a:p>
            <a:pPr marL="12700">
              <a:lnSpc>
                <a:spcPts val="1530"/>
              </a:lnSpc>
              <a:spcBef>
                <a:spcPts val="76"/>
              </a:spcBef>
            </a:pPr>
            <a:r>
              <a:rPr sz="2100" spc="0" baseline="1950" dirty="0">
                <a:latin typeface="Calibri"/>
                <a:cs typeface="Calibri"/>
              </a:rPr>
              <a:t>A[</a:t>
            </a:r>
            <a:r>
              <a:rPr sz="2100" spc="4" baseline="1950" dirty="0">
                <a:latin typeface="Calibri"/>
                <a:cs typeface="Calibri"/>
              </a:rPr>
              <a:t>j</a:t>
            </a:r>
            <a:r>
              <a:rPr sz="2100" spc="0" baseline="1950" dirty="0">
                <a:latin typeface="Calibri"/>
                <a:cs typeface="Calibri"/>
              </a:rPr>
              <a:t>]</a:t>
            </a:r>
            <a:r>
              <a:rPr sz="2100" spc="-24" baseline="1950" dirty="0">
                <a:latin typeface="Calibri"/>
                <a:cs typeface="Calibri"/>
              </a:rPr>
              <a:t> </a:t>
            </a:r>
            <a:r>
              <a:rPr sz="2100" spc="-4" baseline="1950" dirty="0">
                <a:latin typeface="Calibri"/>
                <a:cs typeface="Calibri"/>
              </a:rPr>
              <a:t>&lt;</a:t>
            </a:r>
            <a:r>
              <a:rPr sz="2100" spc="0" baseline="1950" dirty="0">
                <a:latin typeface="Calibri"/>
                <a:cs typeface="Calibri"/>
              </a:rPr>
              <a:t>=</a:t>
            </a:r>
            <a:r>
              <a:rPr sz="2100" spc="-9" baseline="1950" dirty="0">
                <a:latin typeface="Calibri"/>
                <a:cs typeface="Calibri"/>
              </a:rPr>
              <a:t> </a:t>
            </a:r>
            <a:r>
              <a:rPr sz="2100" spc="0" baseline="1950" dirty="0">
                <a:latin typeface="Calibri"/>
                <a:cs typeface="Calibri"/>
              </a:rPr>
              <a:t>x</a:t>
            </a:r>
            <a:endParaRPr sz="1400">
              <a:latin typeface="Calibri"/>
              <a:cs typeface="Calibri"/>
            </a:endParaRPr>
          </a:p>
          <a:p>
            <a:pPr marL="12700" marR="26746">
              <a:lnSpc>
                <a:spcPct val="101725"/>
              </a:lnSpc>
              <a:spcBef>
                <a:spcPts val="228"/>
              </a:spcBef>
            </a:pPr>
            <a:r>
              <a:rPr sz="1400" spc="0" dirty="0">
                <a:latin typeface="Calibri"/>
                <a:cs typeface="Calibri"/>
              </a:rPr>
              <a:t>7</a:t>
            </a:r>
            <a:r>
              <a:rPr sz="1400" spc="-19" dirty="0">
                <a:latin typeface="Calibri"/>
                <a:cs typeface="Calibri"/>
              </a:rPr>
              <a:t> </a:t>
            </a:r>
            <a:r>
              <a:rPr sz="1400" spc="-4" dirty="0">
                <a:latin typeface="Calibri"/>
                <a:cs typeface="Calibri"/>
              </a:rPr>
              <a:t>&lt;</a:t>
            </a:r>
            <a:r>
              <a:rPr sz="1400" spc="0" dirty="0">
                <a:latin typeface="Calibri"/>
                <a:cs typeface="Calibri"/>
              </a:rPr>
              <a:t>=</a:t>
            </a:r>
            <a:r>
              <a:rPr sz="1400" spc="4" dirty="0">
                <a:latin typeface="Calibri"/>
                <a:cs typeface="Calibri"/>
              </a:rPr>
              <a:t> </a:t>
            </a:r>
            <a:r>
              <a:rPr sz="1400" spc="0" dirty="0">
                <a:latin typeface="Calibri"/>
                <a:cs typeface="Calibri"/>
              </a:rPr>
              <a:t>3</a:t>
            </a:r>
            <a:endParaRPr sz="1400">
              <a:latin typeface="Calibri"/>
              <a:cs typeface="Calibri"/>
            </a:endParaRPr>
          </a:p>
        </p:txBody>
      </p:sp>
      <p:sp>
        <p:nvSpPr>
          <p:cNvPr id="8" name="object 8"/>
          <p:cNvSpPr txBox="1"/>
          <p:nvPr/>
        </p:nvSpPr>
        <p:spPr>
          <a:xfrm>
            <a:off x="1450594" y="4344605"/>
            <a:ext cx="139852" cy="254304"/>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7" name="object 7"/>
          <p:cNvSpPr txBox="1"/>
          <p:nvPr/>
        </p:nvSpPr>
        <p:spPr>
          <a:xfrm>
            <a:off x="2136394" y="4666107"/>
            <a:ext cx="3818628" cy="1373632"/>
          </a:xfrm>
          <a:prstGeom prst="rect">
            <a:avLst/>
          </a:prstGeom>
        </p:spPr>
        <p:txBody>
          <a:bodyPr wrap="square" lIns="0" tIns="0" rIns="0" bIns="0" rtlCol="0">
            <a:noAutofit/>
          </a:bodyPr>
          <a:lstStyle/>
          <a:p>
            <a:pPr marL="12700" marR="28407">
              <a:lnSpc>
                <a:spcPts val="1530"/>
              </a:lnSpc>
              <a:spcBef>
                <a:spcPts val="76"/>
              </a:spcBef>
            </a:pPr>
            <a:r>
              <a:rPr sz="2100" spc="0" baseline="1950" dirty="0">
                <a:latin typeface="Calibri"/>
                <a:cs typeface="Calibri"/>
              </a:rPr>
              <a:t>A[</a:t>
            </a:r>
            <a:r>
              <a:rPr sz="2100" spc="4" baseline="1950" dirty="0">
                <a:latin typeface="Calibri"/>
                <a:cs typeface="Calibri"/>
              </a:rPr>
              <a:t>j</a:t>
            </a:r>
            <a:r>
              <a:rPr sz="2100" spc="0" baseline="1950" dirty="0">
                <a:latin typeface="Calibri"/>
                <a:cs typeface="Calibri"/>
              </a:rPr>
              <a:t>]</a:t>
            </a:r>
            <a:r>
              <a:rPr sz="2100" spc="-24" baseline="1950" dirty="0">
                <a:latin typeface="Calibri"/>
                <a:cs typeface="Calibri"/>
              </a:rPr>
              <a:t> </a:t>
            </a:r>
            <a:r>
              <a:rPr sz="2100" spc="-4" baseline="1950" dirty="0">
                <a:latin typeface="Calibri"/>
                <a:cs typeface="Calibri"/>
              </a:rPr>
              <a:t>&lt;</a:t>
            </a:r>
            <a:r>
              <a:rPr sz="2100" spc="0" baseline="1950" dirty="0">
                <a:latin typeface="Calibri"/>
                <a:cs typeface="Calibri"/>
              </a:rPr>
              <a:t>=</a:t>
            </a:r>
            <a:r>
              <a:rPr sz="2100" spc="-9" baseline="1950" dirty="0">
                <a:latin typeface="Calibri"/>
                <a:cs typeface="Calibri"/>
              </a:rPr>
              <a:t> </a:t>
            </a:r>
            <a:r>
              <a:rPr sz="2100" spc="0" baseline="1950" dirty="0">
                <a:latin typeface="Calibri"/>
                <a:cs typeface="Calibri"/>
              </a:rPr>
              <a:t>x</a:t>
            </a:r>
            <a:endParaRPr sz="1400">
              <a:latin typeface="Calibri"/>
              <a:cs typeface="Calibri"/>
            </a:endParaRPr>
          </a:p>
          <a:p>
            <a:pPr marL="12700" marR="28407">
              <a:lnSpc>
                <a:spcPct val="101725"/>
              </a:lnSpc>
              <a:spcBef>
                <a:spcPts val="228"/>
              </a:spcBef>
            </a:pPr>
            <a:r>
              <a:rPr sz="1400" spc="0" dirty="0">
                <a:latin typeface="Calibri"/>
                <a:cs typeface="Calibri"/>
              </a:rPr>
              <a:t>1</a:t>
            </a:r>
            <a:r>
              <a:rPr sz="1400" spc="-19" dirty="0">
                <a:latin typeface="Calibri"/>
                <a:cs typeface="Calibri"/>
              </a:rPr>
              <a:t> </a:t>
            </a:r>
            <a:r>
              <a:rPr sz="1400" spc="-4" dirty="0">
                <a:latin typeface="Calibri"/>
                <a:cs typeface="Calibri"/>
              </a:rPr>
              <a:t>&lt;</a:t>
            </a:r>
            <a:r>
              <a:rPr sz="1400" spc="0" dirty="0">
                <a:latin typeface="Calibri"/>
                <a:cs typeface="Calibri"/>
              </a:rPr>
              <a:t>=</a:t>
            </a:r>
            <a:r>
              <a:rPr sz="1400" spc="4" dirty="0">
                <a:latin typeface="Calibri"/>
                <a:cs typeface="Calibri"/>
              </a:rPr>
              <a:t> </a:t>
            </a:r>
            <a:r>
              <a:rPr sz="1400" spc="0" dirty="0">
                <a:latin typeface="Calibri"/>
                <a:cs typeface="Calibri"/>
              </a:rPr>
              <a:t>3</a:t>
            </a:r>
            <a:endParaRPr sz="1400">
              <a:latin typeface="Calibri"/>
              <a:cs typeface="Calibri"/>
            </a:endParaRPr>
          </a:p>
          <a:p>
            <a:pPr marL="241300" marR="28407">
              <a:lnSpc>
                <a:spcPct val="101725"/>
              </a:lnSpc>
              <a:spcBef>
                <a:spcPts val="355"/>
              </a:spcBef>
            </a:pPr>
            <a:r>
              <a:rPr sz="1400" spc="0" dirty="0">
                <a:latin typeface="Arial"/>
                <a:cs typeface="Arial"/>
              </a:rPr>
              <a:t>» </a:t>
            </a:r>
            <a:r>
              <a:rPr sz="1400" spc="242" dirty="0">
                <a:latin typeface="Arial"/>
                <a:cs typeface="Arial"/>
              </a:rPr>
              <a:t> </a:t>
            </a:r>
            <a:r>
              <a:rPr sz="1400" spc="0" dirty="0">
                <a:latin typeface="Calibri"/>
                <a:cs typeface="Calibri"/>
              </a:rPr>
              <a:t>i</a:t>
            </a:r>
            <a:r>
              <a:rPr sz="1400" spc="-14" dirty="0">
                <a:latin typeface="Calibri"/>
                <a:cs typeface="Calibri"/>
              </a:rPr>
              <a:t> </a:t>
            </a:r>
            <a:r>
              <a:rPr sz="1400" spc="0" dirty="0">
                <a:latin typeface="Calibri"/>
                <a:cs typeface="Calibri"/>
              </a:rPr>
              <a:t>=</a:t>
            </a:r>
            <a:r>
              <a:rPr sz="1400" spc="-9" dirty="0">
                <a:latin typeface="Calibri"/>
                <a:cs typeface="Calibri"/>
              </a:rPr>
              <a:t> </a:t>
            </a:r>
            <a:r>
              <a:rPr sz="1400" spc="0" dirty="0">
                <a:latin typeface="Calibri"/>
                <a:cs typeface="Calibri"/>
              </a:rPr>
              <a:t>i</a:t>
            </a:r>
            <a:r>
              <a:rPr sz="1400" spc="9" dirty="0">
                <a:latin typeface="Calibri"/>
                <a:cs typeface="Calibri"/>
              </a:rPr>
              <a:t> </a:t>
            </a:r>
            <a:r>
              <a:rPr sz="1400" spc="0" dirty="0">
                <a:latin typeface="Calibri"/>
                <a:cs typeface="Calibri"/>
              </a:rPr>
              <a:t>+</a:t>
            </a:r>
            <a:r>
              <a:rPr sz="1400" spc="-4" dirty="0">
                <a:latin typeface="Calibri"/>
                <a:cs typeface="Calibri"/>
              </a:rPr>
              <a:t> </a:t>
            </a:r>
            <a:r>
              <a:rPr sz="1400" spc="0" dirty="0">
                <a:latin typeface="Calibri"/>
                <a:cs typeface="Calibri"/>
              </a:rPr>
              <a:t>1</a:t>
            </a:r>
            <a:r>
              <a:rPr sz="1400" spc="-9" dirty="0">
                <a:latin typeface="Calibri"/>
                <a:cs typeface="Calibri"/>
              </a:rPr>
              <a:t> </a:t>
            </a:r>
            <a:r>
              <a:rPr sz="1400" spc="-4" dirty="0">
                <a:latin typeface="Calibri"/>
                <a:cs typeface="Calibri"/>
              </a:rPr>
              <a:t>=</a:t>
            </a:r>
            <a:r>
              <a:rPr sz="1400" spc="0" dirty="0">
                <a:latin typeface="Calibri"/>
                <a:cs typeface="Calibri"/>
              </a:rPr>
              <a:t>&gt;</a:t>
            </a:r>
            <a:r>
              <a:rPr sz="1400" spc="50" dirty="0">
                <a:latin typeface="Calibri"/>
                <a:cs typeface="Calibri"/>
              </a:rPr>
              <a:t> </a:t>
            </a:r>
            <a:r>
              <a:rPr sz="1600" b="1" spc="0" dirty="0">
                <a:latin typeface="Calibri"/>
                <a:cs typeface="Calibri"/>
              </a:rPr>
              <a:t>i</a:t>
            </a:r>
            <a:r>
              <a:rPr sz="1600" b="1" spc="-3" dirty="0">
                <a:latin typeface="Calibri"/>
                <a:cs typeface="Calibri"/>
              </a:rPr>
              <a:t> </a:t>
            </a:r>
            <a:r>
              <a:rPr sz="1600" b="1" spc="0" dirty="0">
                <a:latin typeface="Calibri"/>
                <a:cs typeface="Calibri"/>
              </a:rPr>
              <a:t>=</a:t>
            </a:r>
            <a:r>
              <a:rPr sz="1600" b="1" spc="1" dirty="0">
                <a:latin typeface="Calibri"/>
                <a:cs typeface="Calibri"/>
              </a:rPr>
              <a:t> </a:t>
            </a:r>
            <a:r>
              <a:rPr sz="1600" b="1" spc="0" dirty="0">
                <a:latin typeface="Calibri"/>
                <a:cs typeface="Calibri"/>
              </a:rPr>
              <a:t>0</a:t>
            </a:r>
            <a:endParaRPr sz="1600">
              <a:latin typeface="Calibri"/>
              <a:cs typeface="Calibri"/>
            </a:endParaRPr>
          </a:p>
          <a:p>
            <a:pPr marL="241300">
              <a:lnSpc>
                <a:spcPct val="101725"/>
              </a:lnSpc>
              <a:spcBef>
                <a:spcPts val="300"/>
              </a:spcBef>
            </a:pPr>
            <a:r>
              <a:rPr sz="1400" spc="0" dirty="0">
                <a:latin typeface="Arial"/>
                <a:cs typeface="Arial"/>
              </a:rPr>
              <a:t>» </a:t>
            </a:r>
            <a:r>
              <a:rPr sz="1400" spc="242" dirty="0">
                <a:latin typeface="Arial"/>
                <a:cs typeface="Arial"/>
              </a:rPr>
              <a:t> </a:t>
            </a:r>
            <a:r>
              <a:rPr sz="1400" spc="0" dirty="0">
                <a:latin typeface="Calibri"/>
                <a:cs typeface="Calibri"/>
              </a:rPr>
              <a:t>A</a:t>
            </a:r>
            <a:r>
              <a:rPr sz="1400" spc="4" dirty="0">
                <a:latin typeface="Calibri"/>
                <a:cs typeface="Calibri"/>
              </a:rPr>
              <a:t>f</a:t>
            </a:r>
            <a:r>
              <a:rPr sz="1400" spc="-14" dirty="0">
                <a:latin typeface="Calibri"/>
                <a:cs typeface="Calibri"/>
              </a:rPr>
              <a:t>t</a:t>
            </a:r>
            <a:r>
              <a:rPr sz="1400" spc="-4" dirty="0">
                <a:latin typeface="Calibri"/>
                <a:cs typeface="Calibri"/>
              </a:rPr>
              <a:t>e</a:t>
            </a:r>
            <a:r>
              <a:rPr sz="1400" spc="0" dirty="0">
                <a:latin typeface="Calibri"/>
                <a:cs typeface="Calibri"/>
              </a:rPr>
              <a:t>r</a:t>
            </a:r>
            <a:r>
              <a:rPr sz="1400" spc="-19" dirty="0">
                <a:latin typeface="Calibri"/>
                <a:cs typeface="Calibri"/>
              </a:rPr>
              <a:t> </a:t>
            </a:r>
            <a:r>
              <a:rPr sz="1400" spc="-9" dirty="0">
                <a:latin typeface="Calibri"/>
                <a:cs typeface="Calibri"/>
              </a:rPr>
              <a:t>sw</a:t>
            </a:r>
            <a:r>
              <a:rPr sz="1400" spc="0" dirty="0">
                <a:latin typeface="Calibri"/>
                <a:cs typeface="Calibri"/>
              </a:rPr>
              <a:t>ap</a:t>
            </a:r>
            <a:r>
              <a:rPr sz="1400" spc="-14" dirty="0">
                <a:latin typeface="Calibri"/>
                <a:cs typeface="Calibri"/>
              </a:rPr>
              <a:t> </a:t>
            </a:r>
            <a:r>
              <a:rPr sz="1400" spc="4" dirty="0">
                <a:latin typeface="Calibri"/>
                <a:cs typeface="Calibri"/>
              </a:rPr>
              <a:t>o</a:t>
            </a:r>
            <a:r>
              <a:rPr sz="1400" spc="0" dirty="0">
                <a:latin typeface="Calibri"/>
                <a:cs typeface="Calibri"/>
              </a:rPr>
              <a:t>f</a:t>
            </a:r>
            <a:r>
              <a:rPr sz="1400" spc="-14" dirty="0">
                <a:latin typeface="Calibri"/>
                <a:cs typeface="Calibri"/>
              </a:rPr>
              <a:t> </a:t>
            </a:r>
            <a:r>
              <a:rPr sz="1400" spc="0" dirty="0">
                <a:latin typeface="Calibri"/>
                <a:cs typeface="Calibri"/>
              </a:rPr>
              <a:t>A[i]</a:t>
            </a:r>
            <a:r>
              <a:rPr sz="1400" spc="-9" dirty="0">
                <a:latin typeface="Calibri"/>
                <a:cs typeface="Calibri"/>
              </a:rPr>
              <a:t> </a:t>
            </a:r>
            <a:r>
              <a:rPr sz="1400" spc="0" dirty="0">
                <a:latin typeface="Calibri"/>
                <a:cs typeface="Calibri"/>
              </a:rPr>
              <a:t>with A[j],</a:t>
            </a:r>
            <a:r>
              <a:rPr sz="1400" spc="-29" dirty="0">
                <a:latin typeface="Calibri"/>
                <a:cs typeface="Calibri"/>
              </a:rPr>
              <a:t> </a:t>
            </a:r>
            <a:r>
              <a:rPr sz="1400" spc="0" dirty="0">
                <a:latin typeface="Calibri"/>
                <a:cs typeface="Calibri"/>
              </a:rPr>
              <a:t>i</a:t>
            </a:r>
            <a:r>
              <a:rPr sz="1400" spc="4" dirty="0">
                <a:latin typeface="Calibri"/>
                <a:cs typeface="Calibri"/>
              </a:rPr>
              <a:t>.</a:t>
            </a:r>
            <a:r>
              <a:rPr sz="1400" spc="-4" dirty="0">
                <a:latin typeface="Calibri"/>
                <a:cs typeface="Calibri"/>
              </a:rPr>
              <a:t>e</a:t>
            </a:r>
            <a:r>
              <a:rPr sz="1400" spc="4" dirty="0">
                <a:latin typeface="Calibri"/>
                <a:cs typeface="Calibri"/>
              </a:rPr>
              <a:t>.</a:t>
            </a:r>
            <a:r>
              <a:rPr sz="1400" spc="0" dirty="0">
                <a:latin typeface="Calibri"/>
                <a:cs typeface="Calibri"/>
              </a:rPr>
              <a:t>,</a:t>
            </a:r>
            <a:r>
              <a:rPr sz="1400" spc="-19" dirty="0">
                <a:latin typeface="Calibri"/>
                <a:cs typeface="Calibri"/>
              </a:rPr>
              <a:t> </a:t>
            </a:r>
            <a:r>
              <a:rPr sz="1400" spc="0" dirty="0">
                <a:latin typeface="Calibri"/>
                <a:cs typeface="Calibri"/>
              </a:rPr>
              <a:t>A</a:t>
            </a:r>
            <a:r>
              <a:rPr sz="1400" spc="4" dirty="0">
                <a:latin typeface="Calibri"/>
                <a:cs typeface="Calibri"/>
              </a:rPr>
              <a:t>[</a:t>
            </a:r>
            <a:r>
              <a:rPr sz="1400" spc="-4" dirty="0">
                <a:latin typeface="Calibri"/>
                <a:cs typeface="Calibri"/>
              </a:rPr>
              <a:t>0</a:t>
            </a:r>
            <a:r>
              <a:rPr sz="1400" spc="0" dirty="0">
                <a:latin typeface="Calibri"/>
                <a:cs typeface="Calibri"/>
              </a:rPr>
              <a:t>]</a:t>
            </a:r>
            <a:r>
              <a:rPr sz="1400" spc="-14" dirty="0">
                <a:latin typeface="Calibri"/>
                <a:cs typeface="Calibri"/>
              </a:rPr>
              <a:t> </a:t>
            </a:r>
            <a:r>
              <a:rPr sz="1400" spc="0" dirty="0">
                <a:latin typeface="Calibri"/>
                <a:cs typeface="Calibri"/>
              </a:rPr>
              <a:t>with A[</a:t>
            </a:r>
            <a:r>
              <a:rPr sz="1400" spc="-4" dirty="0">
                <a:latin typeface="Calibri"/>
                <a:cs typeface="Calibri"/>
              </a:rPr>
              <a:t>1</a:t>
            </a:r>
            <a:r>
              <a:rPr sz="1400" spc="0" dirty="0">
                <a:latin typeface="Calibri"/>
                <a:cs typeface="Calibri"/>
              </a:rPr>
              <a:t>]</a:t>
            </a:r>
            <a:endParaRPr sz="1400">
              <a:latin typeface="Calibri"/>
              <a:cs typeface="Calibri"/>
            </a:endParaRPr>
          </a:p>
          <a:p>
            <a:pPr marL="698500" marR="28407">
              <a:lnSpc>
                <a:spcPct val="101725"/>
              </a:lnSpc>
              <a:spcBef>
                <a:spcPts val="440"/>
              </a:spcBef>
            </a:pPr>
            <a:r>
              <a:rPr sz="2000" spc="0" dirty="0">
                <a:latin typeface="Arial"/>
                <a:cs typeface="Arial"/>
              </a:rPr>
              <a:t>•</a:t>
            </a:r>
            <a:r>
              <a:rPr sz="2000" spc="548" dirty="0">
                <a:latin typeface="Arial"/>
                <a:cs typeface="Arial"/>
              </a:rPr>
              <a:t> </a:t>
            </a:r>
            <a:r>
              <a:rPr sz="2000" b="1" spc="0" dirty="0">
                <a:latin typeface="Calibri"/>
                <a:cs typeface="Calibri"/>
              </a:rPr>
              <a:t>A</a:t>
            </a:r>
            <a:r>
              <a:rPr sz="2000" b="1" spc="-9" dirty="0">
                <a:latin typeface="Calibri"/>
                <a:cs typeface="Calibri"/>
              </a:rPr>
              <a:t> </a:t>
            </a:r>
            <a:r>
              <a:rPr sz="2000" b="1" spc="0" dirty="0">
                <a:latin typeface="Calibri"/>
                <a:cs typeface="Calibri"/>
              </a:rPr>
              <a:t>[</a:t>
            </a:r>
            <a:r>
              <a:rPr sz="2000" b="1" spc="-9" dirty="0">
                <a:latin typeface="Calibri"/>
                <a:cs typeface="Calibri"/>
              </a:rPr>
              <a:t> </a:t>
            </a:r>
            <a:r>
              <a:rPr sz="2000" b="1" spc="0" dirty="0">
                <a:latin typeface="Calibri"/>
                <a:cs typeface="Calibri"/>
              </a:rPr>
              <a:t>1 7</a:t>
            </a:r>
            <a:r>
              <a:rPr sz="2000" b="1" spc="-9" dirty="0">
                <a:latin typeface="Calibri"/>
                <a:cs typeface="Calibri"/>
              </a:rPr>
              <a:t> </a:t>
            </a:r>
            <a:r>
              <a:rPr sz="2000" b="1" spc="0" dirty="0">
                <a:latin typeface="Calibri"/>
                <a:cs typeface="Calibri"/>
              </a:rPr>
              <a:t>5 3]</a:t>
            </a:r>
            <a:endParaRPr sz="2000">
              <a:latin typeface="Calibri"/>
              <a:cs typeface="Calibri"/>
            </a:endParaRPr>
          </a:p>
        </p:txBody>
      </p:sp>
      <p:sp>
        <p:nvSpPr>
          <p:cNvPr id="6" name="object 6"/>
          <p:cNvSpPr txBox="1"/>
          <p:nvPr/>
        </p:nvSpPr>
        <p:spPr>
          <a:xfrm>
            <a:off x="1450594" y="6100754"/>
            <a:ext cx="139700"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5" name="object 5"/>
          <p:cNvSpPr txBox="1"/>
          <p:nvPr/>
        </p:nvSpPr>
        <p:spPr>
          <a:xfrm>
            <a:off x="1679194" y="6114542"/>
            <a:ext cx="446824" cy="756452"/>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j</a:t>
            </a:r>
            <a:r>
              <a:rPr sz="2700" spc="-9" baseline="3034" dirty="0">
                <a:latin typeface="Calibri"/>
                <a:cs typeface="Calibri"/>
              </a:rPr>
              <a:t> </a:t>
            </a:r>
            <a:r>
              <a:rPr sz="2700" spc="0" baseline="3034" dirty="0">
                <a:latin typeface="Calibri"/>
                <a:cs typeface="Calibri"/>
              </a:rPr>
              <a:t>=</a:t>
            </a:r>
            <a:r>
              <a:rPr sz="2700" spc="4" baseline="3034" dirty="0">
                <a:latin typeface="Calibri"/>
                <a:cs typeface="Calibri"/>
              </a:rPr>
              <a:t> </a:t>
            </a:r>
            <a:r>
              <a:rPr sz="2700" spc="0" baseline="3034" dirty="0">
                <a:latin typeface="Calibri"/>
                <a:cs typeface="Calibri"/>
              </a:rPr>
              <a:t>2</a:t>
            </a:r>
            <a:endParaRPr sz="1800">
              <a:latin typeface="Calibri"/>
              <a:cs typeface="Calibri"/>
            </a:endParaRPr>
          </a:p>
          <a:p>
            <a:pPr marL="241300" marR="34289">
              <a:lnSpc>
                <a:spcPct val="95825"/>
              </a:lnSpc>
              <a:spcBef>
                <a:spcPts val="228"/>
              </a:spcBef>
            </a:pPr>
            <a:r>
              <a:rPr sz="1400" spc="0" dirty="0">
                <a:latin typeface="Arial"/>
                <a:cs typeface="Arial"/>
              </a:rPr>
              <a:t>–</a:t>
            </a:r>
            <a:endParaRPr sz="1400">
              <a:latin typeface="Arial"/>
              <a:cs typeface="Arial"/>
            </a:endParaRPr>
          </a:p>
          <a:p>
            <a:pPr marL="241300" marR="34289">
              <a:lnSpc>
                <a:spcPct val="95825"/>
              </a:lnSpc>
              <a:spcBef>
                <a:spcPts val="405"/>
              </a:spcBef>
            </a:pPr>
            <a:r>
              <a:rPr sz="1400" spc="0" dirty="0">
                <a:latin typeface="Arial"/>
                <a:cs typeface="Arial"/>
              </a:rPr>
              <a:t>–</a:t>
            </a:r>
            <a:endParaRPr sz="1400">
              <a:latin typeface="Arial"/>
              <a:cs typeface="Arial"/>
            </a:endParaRPr>
          </a:p>
        </p:txBody>
      </p:sp>
      <p:sp>
        <p:nvSpPr>
          <p:cNvPr id="4" name="object 4"/>
          <p:cNvSpPr txBox="1"/>
          <p:nvPr/>
        </p:nvSpPr>
        <p:spPr>
          <a:xfrm>
            <a:off x="2136394" y="6422009"/>
            <a:ext cx="638388" cy="459739"/>
          </a:xfrm>
          <a:prstGeom prst="rect">
            <a:avLst/>
          </a:prstGeom>
        </p:spPr>
        <p:txBody>
          <a:bodyPr wrap="square" lIns="0" tIns="0" rIns="0" bIns="0" rtlCol="0">
            <a:noAutofit/>
          </a:bodyPr>
          <a:lstStyle/>
          <a:p>
            <a:pPr marL="12700">
              <a:lnSpc>
                <a:spcPts val="1530"/>
              </a:lnSpc>
              <a:spcBef>
                <a:spcPts val="76"/>
              </a:spcBef>
            </a:pPr>
            <a:r>
              <a:rPr sz="2100" spc="0" baseline="1950" dirty="0">
                <a:latin typeface="Calibri"/>
                <a:cs typeface="Calibri"/>
              </a:rPr>
              <a:t>A[</a:t>
            </a:r>
            <a:r>
              <a:rPr sz="2100" spc="4" baseline="1950" dirty="0">
                <a:latin typeface="Calibri"/>
                <a:cs typeface="Calibri"/>
              </a:rPr>
              <a:t>j</a:t>
            </a:r>
            <a:r>
              <a:rPr sz="2100" spc="0" baseline="1950" dirty="0">
                <a:latin typeface="Calibri"/>
                <a:cs typeface="Calibri"/>
              </a:rPr>
              <a:t>]</a:t>
            </a:r>
            <a:r>
              <a:rPr sz="2100" spc="-24" baseline="1950" dirty="0">
                <a:latin typeface="Calibri"/>
                <a:cs typeface="Calibri"/>
              </a:rPr>
              <a:t> </a:t>
            </a:r>
            <a:r>
              <a:rPr sz="2100" spc="-4" baseline="1950" dirty="0">
                <a:latin typeface="Calibri"/>
                <a:cs typeface="Calibri"/>
              </a:rPr>
              <a:t>&lt;</a:t>
            </a:r>
            <a:r>
              <a:rPr sz="2100" spc="0" baseline="1950" dirty="0">
                <a:latin typeface="Calibri"/>
                <a:cs typeface="Calibri"/>
              </a:rPr>
              <a:t>=</a:t>
            </a:r>
            <a:r>
              <a:rPr sz="2100" spc="-9" baseline="1950" dirty="0">
                <a:latin typeface="Calibri"/>
                <a:cs typeface="Calibri"/>
              </a:rPr>
              <a:t> </a:t>
            </a:r>
            <a:r>
              <a:rPr sz="2100" spc="0" baseline="1950" dirty="0">
                <a:latin typeface="Calibri"/>
                <a:cs typeface="Calibri"/>
              </a:rPr>
              <a:t>x</a:t>
            </a:r>
            <a:endParaRPr sz="1400">
              <a:latin typeface="Calibri"/>
              <a:cs typeface="Calibri"/>
            </a:endParaRPr>
          </a:p>
          <a:p>
            <a:pPr marL="12700" marR="26746">
              <a:lnSpc>
                <a:spcPct val="101725"/>
              </a:lnSpc>
              <a:spcBef>
                <a:spcPts val="228"/>
              </a:spcBef>
            </a:pPr>
            <a:r>
              <a:rPr sz="1400" spc="0" dirty="0">
                <a:latin typeface="Calibri"/>
                <a:cs typeface="Calibri"/>
              </a:rPr>
              <a:t>5</a:t>
            </a:r>
            <a:r>
              <a:rPr sz="1400" spc="-19" dirty="0">
                <a:latin typeface="Calibri"/>
                <a:cs typeface="Calibri"/>
              </a:rPr>
              <a:t> </a:t>
            </a:r>
            <a:r>
              <a:rPr sz="1400" spc="-4" dirty="0">
                <a:latin typeface="Calibri"/>
                <a:cs typeface="Calibri"/>
              </a:rPr>
              <a:t>&lt;</a:t>
            </a:r>
            <a:r>
              <a:rPr sz="1400" spc="0" dirty="0">
                <a:latin typeface="Calibri"/>
                <a:cs typeface="Calibri"/>
              </a:rPr>
              <a:t>=</a:t>
            </a:r>
            <a:r>
              <a:rPr sz="1400" spc="4" dirty="0">
                <a:latin typeface="Calibri"/>
                <a:cs typeface="Calibri"/>
              </a:rPr>
              <a:t> </a:t>
            </a:r>
            <a:r>
              <a:rPr sz="1400" spc="0" dirty="0">
                <a:latin typeface="Calibri"/>
                <a:cs typeface="Calibri"/>
              </a:rPr>
              <a:t>3</a:t>
            </a:r>
            <a:endParaRPr sz="1400">
              <a:latin typeface="Calibri"/>
              <a:cs typeface="Calibri"/>
            </a:endParaRPr>
          </a:p>
        </p:txBody>
      </p:sp>
      <p:sp>
        <p:nvSpPr>
          <p:cNvPr id="3" name="object 3"/>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14</a:t>
            </a:r>
            <a:endParaRPr sz="1800">
              <a:latin typeface="Calibri"/>
              <a:cs typeface="Calibri"/>
            </a:endParaRPr>
          </a:p>
        </p:txBody>
      </p:sp>
    </p:spTree>
    <p:extLst>
      <p:ext uri="{BB962C8B-B14F-4D97-AF65-F5344CB8AC3E}">
        <p14:creationId xmlns:p14="http://schemas.microsoft.com/office/powerpoint/2010/main" val="332073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3</a:t>
            </a:fld>
            <a:endParaRPr lang="en-US"/>
          </a:p>
        </p:txBody>
      </p:sp>
      <p:sp>
        <p:nvSpPr>
          <p:cNvPr id="29698" name="Rectangle 2"/>
          <p:cNvSpPr>
            <a:spLocks noGrp="1" noChangeArrowheads="1"/>
          </p:cNvSpPr>
          <p:nvPr>
            <p:ph type="title"/>
          </p:nvPr>
        </p:nvSpPr>
        <p:spPr>
          <a:xfrm>
            <a:off x="685800" y="533400"/>
            <a:ext cx="7772400" cy="1143000"/>
          </a:xfrm>
        </p:spPr>
        <p:txBody>
          <a:bodyPr>
            <a:normAutofit fontScale="90000"/>
          </a:bodyPr>
          <a:lstStyle/>
          <a:p>
            <a:r>
              <a:rPr lang="en-US" b="1" dirty="0"/>
              <a:t>Cocktail/Shaker/Bidirectional Bubble Sort</a:t>
            </a:r>
          </a:p>
        </p:txBody>
      </p:sp>
      <p:sp>
        <p:nvSpPr>
          <p:cNvPr id="29699" name="Rectangle 3"/>
          <p:cNvSpPr>
            <a:spLocks noGrp="1" noChangeArrowheads="1"/>
          </p:cNvSpPr>
          <p:nvPr>
            <p:ph type="body" idx="1"/>
          </p:nvPr>
        </p:nvSpPr>
        <p:spPr>
          <a:xfrm>
            <a:off x="228600" y="2438400"/>
            <a:ext cx="8686800" cy="4419600"/>
          </a:xfrm>
        </p:spPr>
        <p:txBody>
          <a:bodyPr>
            <a:normAutofit/>
          </a:bodyPr>
          <a:lstStyle/>
          <a:p>
            <a:pPr algn="just">
              <a:buFont typeface="Wingdings" pitchFamily="2" charset="2"/>
              <a:buChar char="Ø"/>
            </a:pPr>
            <a:r>
              <a:rPr lang="en-US" sz="2200" dirty="0"/>
              <a:t>Each iteration of the algorithm is broken up into two stages:</a:t>
            </a:r>
          </a:p>
          <a:p>
            <a:pPr algn="just"/>
            <a:endParaRPr lang="en-US" sz="2200" dirty="0"/>
          </a:p>
          <a:p>
            <a:pPr lvl="1" algn="just">
              <a:buFont typeface="Wingdings" pitchFamily="2" charset="2"/>
              <a:buChar char="§"/>
            </a:pPr>
            <a:r>
              <a:rPr lang="en-US" dirty="0"/>
              <a:t>The first stage loops through the </a:t>
            </a:r>
            <a:r>
              <a:rPr lang="en-US" i="1" dirty="0"/>
              <a:t>data set</a:t>
            </a:r>
            <a:r>
              <a:rPr lang="en-US" dirty="0"/>
              <a:t> from bottom to top, just like the Bubble Sort. During the loop, adjacent items are compared. If at any point the value on the left is greater than the value on the right, the items are swapped. At the end of the first iteration, the largest number will reside at the end of the set</a:t>
            </a:r>
          </a:p>
          <a:p>
            <a:pPr lvl="1" algn="just">
              <a:buFont typeface="Wingdings" pitchFamily="2" charset="2"/>
              <a:buChar char="§"/>
            </a:pPr>
            <a:endParaRPr lang="en-US" dirty="0"/>
          </a:p>
          <a:p>
            <a:pPr lvl="1" algn="just">
              <a:buFont typeface="Wingdings" pitchFamily="2" charset="2"/>
              <a:buChar char="§"/>
            </a:pPr>
            <a:r>
              <a:rPr lang="en-US" dirty="0"/>
              <a:t>The second stage loops through the </a:t>
            </a:r>
            <a:r>
              <a:rPr lang="en-US" i="1" dirty="0"/>
              <a:t>data set</a:t>
            </a:r>
            <a:r>
              <a:rPr lang="en-US" dirty="0"/>
              <a:t> in the </a:t>
            </a:r>
            <a:r>
              <a:rPr lang="en-US" b="1" dirty="0"/>
              <a:t>opposite</a:t>
            </a:r>
            <a:r>
              <a:rPr lang="en-US" dirty="0"/>
              <a:t> direction – starting from the item just before the most recently sorted item, and moving back towards the start of the list. Again, adjacent items are swapped if required</a:t>
            </a:r>
          </a:p>
        </p:txBody>
      </p:sp>
    </p:spTree>
    <p:extLst>
      <p:ext uri="{BB962C8B-B14F-4D97-AF65-F5344CB8AC3E}">
        <p14:creationId xmlns:p14="http://schemas.microsoft.com/office/powerpoint/2010/main" val="3799085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15" name="object 15"/>
          <p:cNvSpPr txBox="1"/>
          <p:nvPr/>
        </p:nvSpPr>
        <p:spPr>
          <a:xfrm>
            <a:off x="535940" y="326796"/>
            <a:ext cx="384975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Inl</a:t>
            </a:r>
            <a:r>
              <a:rPr sz="6600" spc="-9" baseline="3103" dirty="0">
                <a:latin typeface="Calibri"/>
                <a:cs typeface="Calibri"/>
              </a:rPr>
              <a:t>i</a:t>
            </a:r>
            <a:r>
              <a:rPr sz="6600" spc="0" baseline="3103" dirty="0">
                <a:latin typeface="Calibri"/>
                <a:cs typeface="Calibri"/>
              </a:rPr>
              <a:t>ne Qui</a:t>
            </a:r>
            <a:r>
              <a:rPr sz="6600" spc="-14" baseline="3103" dirty="0">
                <a:latin typeface="Calibri"/>
                <a:cs typeface="Calibri"/>
              </a:rPr>
              <a:t>c</a:t>
            </a:r>
            <a:r>
              <a:rPr sz="6600" spc="0" baseline="3103" dirty="0">
                <a:latin typeface="Calibri"/>
                <a:cs typeface="Calibri"/>
              </a:rPr>
              <a:t>k </a:t>
            </a:r>
            <a:r>
              <a:rPr sz="6600" spc="9" baseline="3103" dirty="0">
                <a:latin typeface="Calibri"/>
                <a:cs typeface="Calibri"/>
              </a:rPr>
              <a:t>S</a:t>
            </a:r>
            <a:r>
              <a:rPr sz="6600" spc="0" baseline="3103" dirty="0">
                <a:latin typeface="Calibri"/>
                <a:cs typeface="Calibri"/>
              </a:rPr>
              <a:t>ort</a:t>
            </a:r>
            <a:endParaRPr sz="4400">
              <a:latin typeface="Calibri"/>
              <a:cs typeface="Calibri"/>
            </a:endParaRPr>
          </a:p>
        </p:txBody>
      </p:sp>
      <p:sp>
        <p:nvSpPr>
          <p:cNvPr id="14" name="object 14"/>
          <p:cNvSpPr txBox="1"/>
          <p:nvPr/>
        </p:nvSpPr>
        <p:spPr>
          <a:xfrm>
            <a:off x="535940" y="1227550"/>
            <a:ext cx="228853" cy="1317052"/>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a:p>
            <a:pPr marL="12700" marR="61036">
              <a:lnSpc>
                <a:spcPct val="95825"/>
              </a:lnSpc>
              <a:spcBef>
                <a:spcPts val="564"/>
              </a:spcBef>
            </a:pPr>
            <a:r>
              <a:rPr sz="2400" spc="0" dirty="0">
                <a:latin typeface="Arial"/>
                <a:cs typeface="Arial"/>
              </a:rPr>
              <a:t>•</a:t>
            </a:r>
            <a:endParaRPr sz="2400">
              <a:latin typeface="Arial"/>
              <a:cs typeface="Arial"/>
            </a:endParaRPr>
          </a:p>
          <a:p>
            <a:pPr marL="12700" marR="61036">
              <a:lnSpc>
                <a:spcPct val="95825"/>
              </a:lnSpc>
              <a:spcBef>
                <a:spcPts val="696"/>
              </a:spcBef>
            </a:pPr>
            <a:r>
              <a:rPr sz="2400" spc="0" dirty="0">
                <a:latin typeface="Arial"/>
                <a:cs typeface="Arial"/>
              </a:rPr>
              <a:t>•</a:t>
            </a:r>
            <a:endParaRPr sz="2400">
              <a:latin typeface="Arial"/>
              <a:cs typeface="Arial"/>
            </a:endParaRPr>
          </a:p>
        </p:txBody>
      </p:sp>
      <p:sp>
        <p:nvSpPr>
          <p:cNvPr id="13" name="object 13"/>
          <p:cNvSpPr txBox="1"/>
          <p:nvPr/>
        </p:nvSpPr>
        <p:spPr>
          <a:xfrm>
            <a:off x="878840" y="1252093"/>
            <a:ext cx="2222309" cy="1310893"/>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Sorting </a:t>
            </a:r>
            <a:r>
              <a:rPr sz="4800" spc="-4" baseline="3413" dirty="0">
                <a:latin typeface="Calibri"/>
                <a:cs typeface="Calibri"/>
              </a:rPr>
              <a:t>A</a:t>
            </a:r>
            <a:r>
              <a:rPr sz="4800" spc="4" baseline="3413" dirty="0">
                <a:latin typeface="Calibri"/>
                <a:cs typeface="Calibri"/>
              </a:rPr>
              <a:t>[</a:t>
            </a:r>
            <a:r>
              <a:rPr sz="4800" spc="0" baseline="3413" dirty="0">
                <a:latin typeface="Calibri"/>
                <a:cs typeface="Calibri"/>
              </a:rPr>
              <a:t>1</a:t>
            </a:r>
            <a:r>
              <a:rPr sz="4800" spc="14" baseline="3413" dirty="0">
                <a:latin typeface="Calibri"/>
                <a:cs typeface="Calibri"/>
              </a:rPr>
              <a:t> </a:t>
            </a:r>
            <a:r>
              <a:rPr sz="4800" spc="0" baseline="3413" dirty="0">
                <a:latin typeface="Calibri"/>
                <a:cs typeface="Calibri"/>
              </a:rPr>
              <a:t>7</a:t>
            </a:r>
            <a:endParaRPr sz="3200">
              <a:latin typeface="Calibri"/>
              <a:cs typeface="Calibri"/>
            </a:endParaRPr>
          </a:p>
          <a:p>
            <a:pPr marL="12700" marR="61036">
              <a:lnSpc>
                <a:spcPct val="101725"/>
              </a:lnSpc>
              <a:spcBef>
                <a:spcPts val="350"/>
              </a:spcBef>
            </a:pPr>
            <a:r>
              <a:rPr sz="2400" spc="0" dirty="0">
                <a:latin typeface="Calibri"/>
                <a:cs typeface="Calibri"/>
              </a:rPr>
              <a:t>p</a:t>
            </a:r>
            <a:r>
              <a:rPr sz="2400" spc="-14" dirty="0">
                <a:latin typeface="Calibri"/>
                <a:cs typeface="Calibri"/>
              </a:rPr>
              <a:t> </a:t>
            </a:r>
            <a:r>
              <a:rPr sz="2400" spc="0" dirty="0">
                <a:latin typeface="Calibri"/>
                <a:cs typeface="Calibri"/>
              </a:rPr>
              <a:t>= </a:t>
            </a:r>
            <a:r>
              <a:rPr sz="2400" spc="-4" dirty="0">
                <a:latin typeface="Calibri"/>
                <a:cs typeface="Calibri"/>
              </a:rPr>
              <a:t>0</a:t>
            </a:r>
            <a:r>
              <a:rPr sz="2400" spc="0" dirty="0">
                <a:latin typeface="Calibri"/>
                <a:cs typeface="Calibri"/>
              </a:rPr>
              <a:t>, r</a:t>
            </a:r>
            <a:r>
              <a:rPr sz="2400" spc="-9" dirty="0">
                <a:latin typeface="Calibri"/>
                <a:cs typeface="Calibri"/>
              </a:rPr>
              <a:t> </a:t>
            </a:r>
            <a:r>
              <a:rPr sz="2400" spc="0" dirty="0">
                <a:latin typeface="Calibri"/>
                <a:cs typeface="Calibri"/>
              </a:rPr>
              <a:t>= 3</a:t>
            </a:r>
            <a:endParaRPr sz="2400">
              <a:latin typeface="Calibri"/>
              <a:cs typeface="Calibri"/>
            </a:endParaRPr>
          </a:p>
          <a:p>
            <a:pPr marL="12700" marR="61036">
              <a:lnSpc>
                <a:spcPct val="101725"/>
              </a:lnSpc>
              <a:spcBef>
                <a:spcPts val="526"/>
              </a:spcBef>
            </a:pPr>
            <a:r>
              <a:rPr sz="2400" spc="0" dirty="0">
                <a:latin typeface="Calibri"/>
                <a:cs typeface="Calibri"/>
              </a:rPr>
              <a:t>p</a:t>
            </a:r>
            <a:r>
              <a:rPr sz="2400" spc="-14" dirty="0">
                <a:latin typeface="Calibri"/>
                <a:cs typeface="Calibri"/>
              </a:rPr>
              <a:t> </a:t>
            </a:r>
            <a:r>
              <a:rPr sz="2400" spc="0" dirty="0">
                <a:latin typeface="Calibri"/>
                <a:cs typeface="Calibri"/>
              </a:rPr>
              <a:t>&lt; r</a:t>
            </a:r>
            <a:endParaRPr sz="2400">
              <a:latin typeface="Calibri"/>
              <a:cs typeface="Calibri"/>
            </a:endParaRPr>
          </a:p>
        </p:txBody>
      </p:sp>
      <p:sp>
        <p:nvSpPr>
          <p:cNvPr id="12" name="object 12"/>
          <p:cNvSpPr txBox="1"/>
          <p:nvPr/>
        </p:nvSpPr>
        <p:spPr>
          <a:xfrm>
            <a:off x="3107563" y="1252093"/>
            <a:ext cx="292671"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5</a:t>
            </a:r>
            <a:endParaRPr sz="3200">
              <a:latin typeface="Calibri"/>
              <a:cs typeface="Calibri"/>
            </a:endParaRPr>
          </a:p>
        </p:txBody>
      </p:sp>
      <p:sp>
        <p:nvSpPr>
          <p:cNvPr id="11" name="object 11"/>
          <p:cNvSpPr txBox="1"/>
          <p:nvPr/>
        </p:nvSpPr>
        <p:spPr>
          <a:xfrm>
            <a:off x="3404742" y="1252093"/>
            <a:ext cx="416950" cy="432307"/>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3</a:t>
            </a:r>
            <a:r>
              <a:rPr sz="4800" spc="0" baseline="3413" dirty="0">
                <a:latin typeface="Calibri"/>
                <a:cs typeface="Calibri"/>
              </a:rPr>
              <a:t>]</a:t>
            </a:r>
            <a:endParaRPr sz="3200">
              <a:latin typeface="Calibri"/>
              <a:cs typeface="Calibri"/>
            </a:endParaRPr>
          </a:p>
        </p:txBody>
      </p:sp>
      <p:sp>
        <p:nvSpPr>
          <p:cNvPr id="10" name="object 10"/>
          <p:cNvSpPr txBox="1"/>
          <p:nvPr/>
        </p:nvSpPr>
        <p:spPr>
          <a:xfrm>
            <a:off x="993140" y="2625145"/>
            <a:ext cx="186791"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9" name="object 9"/>
          <p:cNvSpPr txBox="1"/>
          <p:nvPr/>
        </p:nvSpPr>
        <p:spPr>
          <a:xfrm>
            <a:off x="1279906" y="2638933"/>
            <a:ext cx="1686534" cy="254000"/>
          </a:xfrm>
          <a:prstGeom prst="rect">
            <a:avLst/>
          </a:prstGeom>
        </p:spPr>
        <p:txBody>
          <a:bodyPr wrap="square" lIns="0" tIns="0" rIns="0" bIns="0" rtlCol="0">
            <a:noAutofit/>
          </a:bodyPr>
          <a:lstStyle/>
          <a:p>
            <a:pPr marL="12700">
              <a:lnSpc>
                <a:spcPts val="1935"/>
              </a:lnSpc>
              <a:spcBef>
                <a:spcPts val="96"/>
              </a:spcBef>
            </a:pPr>
            <a:r>
              <a:rPr sz="2700" spc="-39" baseline="3034" dirty="0">
                <a:latin typeface="Calibri"/>
                <a:cs typeface="Calibri"/>
              </a:rPr>
              <a:t>P</a:t>
            </a:r>
            <a:r>
              <a:rPr sz="2700" spc="0" baseline="3034" dirty="0">
                <a:latin typeface="Calibri"/>
                <a:cs typeface="Calibri"/>
              </a:rPr>
              <a:t>ar</a:t>
            </a:r>
            <a:r>
              <a:rPr sz="2700" spc="-4" baseline="3034" dirty="0">
                <a:latin typeface="Calibri"/>
                <a:cs typeface="Calibri"/>
              </a:rPr>
              <a:t>ti</a:t>
            </a:r>
            <a:r>
              <a:rPr sz="2700" spc="0" baseline="3034" dirty="0">
                <a:latin typeface="Calibri"/>
                <a:cs typeface="Calibri"/>
              </a:rPr>
              <a:t>t</a:t>
            </a:r>
            <a:r>
              <a:rPr sz="2700" spc="-9" baseline="3034" dirty="0">
                <a:latin typeface="Calibri"/>
                <a:cs typeface="Calibri"/>
              </a:rPr>
              <a:t>i</a:t>
            </a:r>
            <a:r>
              <a:rPr sz="2700" spc="0" baseline="3034" dirty="0">
                <a:latin typeface="Calibri"/>
                <a:cs typeface="Calibri"/>
              </a:rPr>
              <a:t>on (</a:t>
            </a:r>
            <a:r>
              <a:rPr sz="2700" spc="4" baseline="3034" dirty="0">
                <a:latin typeface="Calibri"/>
                <a:cs typeface="Calibri"/>
              </a:rPr>
              <a:t> </a:t>
            </a:r>
            <a:r>
              <a:rPr sz="2700" spc="14" baseline="3034" dirty="0">
                <a:latin typeface="Calibri"/>
                <a:cs typeface="Calibri"/>
              </a:rPr>
              <a:t>A</a:t>
            </a:r>
            <a:r>
              <a:rPr sz="2700" spc="0" baseline="3034" dirty="0">
                <a:latin typeface="Calibri"/>
                <a:cs typeface="Calibri"/>
              </a:rPr>
              <a:t>,</a:t>
            </a:r>
            <a:r>
              <a:rPr sz="2700" spc="9" baseline="3034" dirty="0">
                <a:latin typeface="Calibri"/>
                <a:cs typeface="Calibri"/>
              </a:rPr>
              <a:t> </a:t>
            </a:r>
            <a:r>
              <a:rPr sz="2700" spc="0" baseline="3034" dirty="0">
                <a:latin typeface="Calibri"/>
                <a:cs typeface="Calibri"/>
              </a:rPr>
              <a:t>0,</a:t>
            </a:r>
            <a:r>
              <a:rPr sz="2700" spc="9" baseline="3034" dirty="0">
                <a:latin typeface="Calibri"/>
                <a:cs typeface="Calibri"/>
              </a:rPr>
              <a:t> </a:t>
            </a:r>
            <a:r>
              <a:rPr sz="2700" spc="0" baseline="3034" dirty="0">
                <a:latin typeface="Calibri"/>
                <a:cs typeface="Calibri"/>
              </a:rPr>
              <a:t>3)</a:t>
            </a:r>
            <a:endParaRPr sz="1800">
              <a:latin typeface="Calibri"/>
              <a:cs typeface="Calibri"/>
            </a:endParaRPr>
          </a:p>
        </p:txBody>
      </p:sp>
      <p:sp>
        <p:nvSpPr>
          <p:cNvPr id="8" name="object 8"/>
          <p:cNvSpPr txBox="1"/>
          <p:nvPr/>
        </p:nvSpPr>
        <p:spPr>
          <a:xfrm>
            <a:off x="1450594" y="2946620"/>
            <a:ext cx="139700" cy="847178"/>
          </a:xfrm>
          <a:prstGeom prst="rect">
            <a:avLst/>
          </a:prstGeom>
        </p:spPr>
        <p:txBody>
          <a:bodyPr wrap="square" lIns="0" tIns="0" rIns="0" bIns="0" rtlCol="0">
            <a:noAutofit/>
          </a:bodyPr>
          <a:lstStyle/>
          <a:p>
            <a:pPr marL="12700" marR="12954">
              <a:lnSpc>
                <a:spcPts val="1730"/>
              </a:lnSpc>
              <a:spcBef>
                <a:spcPts val="86"/>
              </a:spcBef>
            </a:pPr>
            <a:r>
              <a:rPr sz="1600" spc="0" dirty="0">
                <a:latin typeface="Arial"/>
                <a:cs typeface="Arial"/>
              </a:rPr>
              <a:t>•</a:t>
            </a:r>
            <a:endParaRPr sz="1600">
              <a:latin typeface="Arial"/>
              <a:cs typeface="Arial"/>
            </a:endParaRPr>
          </a:p>
          <a:p>
            <a:pPr marL="12700" marR="12954">
              <a:lnSpc>
                <a:spcPct val="95825"/>
              </a:lnSpc>
              <a:spcBef>
                <a:spcPts val="378"/>
              </a:spcBef>
            </a:pPr>
            <a:r>
              <a:rPr sz="1600" spc="0" dirty="0">
                <a:latin typeface="Arial"/>
                <a:cs typeface="Arial"/>
              </a:rPr>
              <a:t>•</a:t>
            </a:r>
            <a:endParaRPr sz="1600">
              <a:latin typeface="Arial"/>
              <a:cs typeface="Arial"/>
            </a:endParaRPr>
          </a:p>
          <a:p>
            <a:pPr marL="12700">
              <a:lnSpc>
                <a:spcPct val="95825"/>
              </a:lnSpc>
              <a:spcBef>
                <a:spcPts val="504"/>
              </a:spcBef>
            </a:pPr>
            <a:r>
              <a:rPr sz="1800" spc="0" dirty="0">
                <a:latin typeface="Arial"/>
                <a:cs typeface="Arial"/>
              </a:rPr>
              <a:t>•</a:t>
            </a:r>
            <a:endParaRPr sz="1800">
              <a:latin typeface="Arial"/>
              <a:cs typeface="Arial"/>
            </a:endParaRPr>
          </a:p>
        </p:txBody>
      </p:sp>
      <p:sp>
        <p:nvSpPr>
          <p:cNvPr id="7" name="object 7"/>
          <p:cNvSpPr txBox="1"/>
          <p:nvPr/>
        </p:nvSpPr>
        <p:spPr>
          <a:xfrm>
            <a:off x="1653286" y="2958845"/>
            <a:ext cx="4700899" cy="1873631"/>
          </a:xfrm>
          <a:prstGeom prst="rect">
            <a:avLst/>
          </a:prstGeom>
        </p:spPr>
        <p:txBody>
          <a:bodyPr wrap="square" lIns="0" tIns="0" rIns="0" bIns="0" rtlCol="0">
            <a:noAutofit/>
          </a:bodyPr>
          <a:lstStyle/>
          <a:p>
            <a:pPr marL="38607" marR="34289">
              <a:lnSpc>
                <a:spcPts val="1725"/>
              </a:lnSpc>
              <a:spcBef>
                <a:spcPts val="86"/>
              </a:spcBef>
            </a:pPr>
            <a:r>
              <a:rPr sz="2400" spc="0" baseline="3413" dirty="0">
                <a:latin typeface="Calibri"/>
                <a:cs typeface="Calibri"/>
              </a:rPr>
              <a:t>x</a:t>
            </a:r>
            <a:r>
              <a:rPr sz="2400" spc="-26" baseline="3413" dirty="0">
                <a:latin typeface="Calibri"/>
                <a:cs typeface="Calibri"/>
              </a:rPr>
              <a:t> </a:t>
            </a:r>
            <a:r>
              <a:rPr sz="2400" spc="0" baseline="3413" dirty="0">
                <a:latin typeface="Calibri"/>
                <a:cs typeface="Calibri"/>
              </a:rPr>
              <a:t>=</a:t>
            </a:r>
            <a:r>
              <a:rPr sz="2400" spc="1" baseline="3413" dirty="0">
                <a:latin typeface="Calibri"/>
                <a:cs typeface="Calibri"/>
              </a:rPr>
              <a:t> </a:t>
            </a:r>
            <a:r>
              <a:rPr sz="2400" spc="0" baseline="3413" dirty="0">
                <a:latin typeface="Calibri"/>
                <a:cs typeface="Calibri"/>
              </a:rPr>
              <a:t>A[r]</a:t>
            </a:r>
            <a:r>
              <a:rPr sz="2400" spc="-14" baseline="3413" dirty="0">
                <a:latin typeface="Calibri"/>
                <a:cs typeface="Calibri"/>
              </a:rPr>
              <a:t> </a:t>
            </a:r>
            <a:r>
              <a:rPr sz="2400" spc="0" baseline="3413" dirty="0">
                <a:latin typeface="Calibri"/>
                <a:cs typeface="Calibri"/>
              </a:rPr>
              <a:t>=</a:t>
            </a:r>
            <a:r>
              <a:rPr sz="2400" spc="1" baseline="3413" dirty="0">
                <a:latin typeface="Calibri"/>
                <a:cs typeface="Calibri"/>
              </a:rPr>
              <a:t> </a:t>
            </a:r>
            <a:r>
              <a:rPr sz="2400" spc="0" baseline="3413" dirty="0">
                <a:latin typeface="Calibri"/>
                <a:cs typeface="Calibri"/>
              </a:rPr>
              <a:t>3</a:t>
            </a:r>
            <a:endParaRPr sz="1600">
              <a:latin typeface="Calibri"/>
              <a:cs typeface="Calibri"/>
            </a:endParaRPr>
          </a:p>
          <a:p>
            <a:pPr marL="38607" marR="34289">
              <a:lnSpc>
                <a:spcPct val="101725"/>
              </a:lnSpc>
              <a:spcBef>
                <a:spcPts val="263"/>
              </a:spcBef>
            </a:pPr>
            <a:r>
              <a:rPr sz="1600" spc="0" dirty="0">
                <a:latin typeface="Calibri"/>
                <a:cs typeface="Calibri"/>
              </a:rPr>
              <a:t>i</a:t>
            </a:r>
            <a:r>
              <a:rPr sz="1600" spc="-2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0</a:t>
            </a:r>
            <a:endParaRPr sz="1600">
              <a:latin typeface="Calibri"/>
              <a:cs typeface="Calibri"/>
            </a:endParaRPr>
          </a:p>
          <a:p>
            <a:pPr marL="38607">
              <a:lnSpc>
                <a:spcPct val="101725"/>
              </a:lnSpc>
              <a:spcBef>
                <a:spcPts val="385"/>
              </a:spcBef>
            </a:pPr>
            <a:r>
              <a:rPr sz="1800" spc="0" dirty="0">
                <a:latin typeface="Calibri"/>
                <a:cs typeface="Calibri"/>
              </a:rPr>
              <a:t>Af</a:t>
            </a:r>
            <a:r>
              <a:rPr sz="1800" spc="-19" dirty="0">
                <a:latin typeface="Calibri"/>
                <a:cs typeface="Calibri"/>
              </a:rPr>
              <a:t>t</a:t>
            </a:r>
            <a:r>
              <a:rPr sz="1800" spc="0" dirty="0">
                <a:latin typeface="Calibri"/>
                <a:cs typeface="Calibri"/>
              </a:rPr>
              <a:t>er</a:t>
            </a:r>
            <a:r>
              <a:rPr sz="1800" spc="-9" dirty="0">
                <a:latin typeface="Calibri"/>
                <a:cs typeface="Calibri"/>
              </a:rPr>
              <a:t> </a:t>
            </a:r>
            <a:r>
              <a:rPr sz="1800" spc="-4" dirty="0">
                <a:latin typeface="Calibri"/>
                <a:cs typeface="Calibri"/>
              </a:rPr>
              <a:t>s</a:t>
            </a:r>
            <a:r>
              <a:rPr sz="1800" spc="-25" dirty="0">
                <a:latin typeface="Calibri"/>
                <a:cs typeface="Calibri"/>
              </a:rPr>
              <a:t>w</a:t>
            </a:r>
            <a:r>
              <a:rPr sz="1800" spc="0" dirty="0">
                <a:latin typeface="Calibri"/>
                <a:cs typeface="Calibri"/>
              </a:rPr>
              <a:t>ap</a:t>
            </a:r>
            <a:r>
              <a:rPr sz="1800" spc="14" dirty="0">
                <a:latin typeface="Calibri"/>
                <a:cs typeface="Calibri"/>
              </a:rPr>
              <a:t> </a:t>
            </a:r>
            <a:r>
              <a:rPr sz="1800" spc="0" dirty="0">
                <a:latin typeface="Calibri"/>
                <a:cs typeface="Calibri"/>
              </a:rPr>
              <a:t>of A[i +</a:t>
            </a:r>
            <a:r>
              <a:rPr sz="1800" spc="14" dirty="0">
                <a:latin typeface="Calibri"/>
                <a:cs typeface="Calibri"/>
              </a:rPr>
              <a:t> </a:t>
            </a:r>
            <a:r>
              <a:rPr sz="1800" spc="0" dirty="0">
                <a:latin typeface="Calibri"/>
                <a:cs typeface="Calibri"/>
              </a:rPr>
              <a:t>1] w</a:t>
            </a:r>
            <a:r>
              <a:rPr sz="1800" spc="-9" dirty="0">
                <a:latin typeface="Calibri"/>
                <a:cs typeface="Calibri"/>
              </a:rPr>
              <a:t>i</a:t>
            </a:r>
            <a:r>
              <a:rPr sz="1800" spc="0" dirty="0">
                <a:latin typeface="Calibri"/>
                <a:cs typeface="Calibri"/>
              </a:rPr>
              <a:t>th</a:t>
            </a:r>
            <a:r>
              <a:rPr sz="1800" spc="14" dirty="0">
                <a:latin typeface="Calibri"/>
                <a:cs typeface="Calibri"/>
              </a:rPr>
              <a:t> </a:t>
            </a:r>
            <a:r>
              <a:rPr sz="1800" spc="0" dirty="0">
                <a:latin typeface="Calibri"/>
                <a:cs typeface="Calibri"/>
              </a:rPr>
              <a:t>A[r],</a:t>
            </a:r>
            <a:r>
              <a:rPr sz="1800" spc="-4" dirty="0">
                <a:latin typeface="Calibri"/>
                <a:cs typeface="Calibri"/>
              </a:rPr>
              <a:t> i</a:t>
            </a:r>
            <a:r>
              <a:rPr sz="1800" spc="0" dirty="0">
                <a:latin typeface="Calibri"/>
                <a:cs typeface="Calibri"/>
              </a:rPr>
              <a:t>.</a:t>
            </a:r>
            <a:r>
              <a:rPr sz="1800" spc="4" dirty="0">
                <a:latin typeface="Calibri"/>
                <a:cs typeface="Calibri"/>
              </a:rPr>
              <a:t>e</a:t>
            </a:r>
            <a:r>
              <a:rPr sz="1800" spc="0" dirty="0">
                <a:latin typeface="Calibri"/>
                <a:cs typeface="Calibri"/>
              </a:rPr>
              <a:t>., A[1] w</a:t>
            </a:r>
            <a:r>
              <a:rPr sz="1800" spc="-9" dirty="0">
                <a:latin typeface="Calibri"/>
                <a:cs typeface="Calibri"/>
              </a:rPr>
              <a:t>i</a:t>
            </a:r>
            <a:r>
              <a:rPr sz="1800" spc="0" dirty="0">
                <a:latin typeface="Calibri"/>
                <a:cs typeface="Calibri"/>
              </a:rPr>
              <a:t>th</a:t>
            </a:r>
            <a:r>
              <a:rPr sz="1800" spc="14" dirty="0">
                <a:latin typeface="Calibri"/>
                <a:cs typeface="Calibri"/>
              </a:rPr>
              <a:t> </a:t>
            </a:r>
            <a:r>
              <a:rPr sz="1800" spc="0" dirty="0">
                <a:latin typeface="Calibri"/>
                <a:cs typeface="Calibri"/>
              </a:rPr>
              <a:t>A[3]</a:t>
            </a:r>
            <a:endParaRPr sz="1800">
              <a:latin typeface="Calibri"/>
              <a:cs typeface="Calibri"/>
            </a:endParaRPr>
          </a:p>
          <a:p>
            <a:pPr marL="1181608" marR="34289">
              <a:lnSpc>
                <a:spcPct val="101725"/>
              </a:lnSpc>
              <a:spcBef>
                <a:spcPts val="445"/>
              </a:spcBef>
            </a:pPr>
            <a:r>
              <a:rPr sz="2000" spc="0" dirty="0">
                <a:latin typeface="Arial"/>
                <a:cs typeface="Arial"/>
              </a:rPr>
              <a:t>•</a:t>
            </a:r>
            <a:r>
              <a:rPr sz="2000" spc="548" dirty="0">
                <a:latin typeface="Arial"/>
                <a:cs typeface="Arial"/>
              </a:rPr>
              <a:t> </a:t>
            </a:r>
            <a:r>
              <a:rPr sz="2000" b="1" spc="0" dirty="0">
                <a:latin typeface="Calibri"/>
                <a:cs typeface="Calibri"/>
              </a:rPr>
              <a:t>A</a:t>
            </a:r>
            <a:r>
              <a:rPr sz="2000" b="1" spc="-9" dirty="0">
                <a:latin typeface="Calibri"/>
                <a:cs typeface="Calibri"/>
              </a:rPr>
              <a:t> </a:t>
            </a:r>
            <a:r>
              <a:rPr sz="2000" b="1" spc="0" dirty="0">
                <a:latin typeface="Calibri"/>
                <a:cs typeface="Calibri"/>
              </a:rPr>
              <a:t>[</a:t>
            </a:r>
            <a:r>
              <a:rPr sz="2000" b="1" spc="-9" dirty="0">
                <a:latin typeface="Calibri"/>
                <a:cs typeface="Calibri"/>
              </a:rPr>
              <a:t> </a:t>
            </a:r>
            <a:r>
              <a:rPr sz="2000" b="1" spc="0" dirty="0">
                <a:latin typeface="Calibri"/>
                <a:cs typeface="Calibri"/>
              </a:rPr>
              <a:t>1 3</a:t>
            </a:r>
            <a:r>
              <a:rPr sz="2000" b="1" spc="-9" dirty="0">
                <a:latin typeface="Calibri"/>
                <a:cs typeface="Calibri"/>
              </a:rPr>
              <a:t> </a:t>
            </a:r>
            <a:r>
              <a:rPr sz="2000" b="1" spc="0" dirty="0">
                <a:latin typeface="Calibri"/>
                <a:cs typeface="Calibri"/>
              </a:rPr>
              <a:t>5 7]</a:t>
            </a:r>
            <a:endParaRPr sz="2000">
              <a:latin typeface="Calibri"/>
              <a:cs typeface="Calibri"/>
            </a:endParaRPr>
          </a:p>
          <a:p>
            <a:pPr marL="38607" marR="34289">
              <a:lnSpc>
                <a:spcPct val="101725"/>
              </a:lnSpc>
              <a:spcBef>
                <a:spcPts val="355"/>
              </a:spcBef>
            </a:pPr>
            <a:r>
              <a:rPr sz="1600" spc="-29" dirty="0">
                <a:latin typeface="Calibri"/>
                <a:cs typeface="Calibri"/>
              </a:rPr>
              <a:t>r</a:t>
            </a:r>
            <a:r>
              <a:rPr sz="1600" spc="-14" dirty="0">
                <a:latin typeface="Calibri"/>
                <a:cs typeface="Calibri"/>
              </a:rPr>
              <a:t>e</a:t>
            </a:r>
            <a:r>
              <a:rPr sz="1600" spc="0" dirty="0">
                <a:latin typeface="Calibri"/>
                <a:cs typeface="Calibri"/>
              </a:rPr>
              <a:t>t</a:t>
            </a:r>
            <a:r>
              <a:rPr sz="1600" spc="4" dirty="0">
                <a:latin typeface="Calibri"/>
                <a:cs typeface="Calibri"/>
              </a:rPr>
              <a:t>u</a:t>
            </a:r>
            <a:r>
              <a:rPr sz="1600" spc="-4" dirty="0">
                <a:latin typeface="Calibri"/>
                <a:cs typeface="Calibri"/>
              </a:rPr>
              <a:t>r</a:t>
            </a:r>
            <a:r>
              <a:rPr sz="1600" spc="0" dirty="0">
                <a:latin typeface="Calibri"/>
                <a:cs typeface="Calibri"/>
              </a:rPr>
              <a:t>n</a:t>
            </a:r>
            <a:r>
              <a:rPr sz="1600" spc="16" dirty="0">
                <a:latin typeface="Calibri"/>
                <a:cs typeface="Calibri"/>
              </a:rPr>
              <a:t> </a:t>
            </a:r>
            <a:r>
              <a:rPr sz="1600" spc="0" dirty="0">
                <a:latin typeface="Calibri"/>
                <a:cs typeface="Calibri"/>
              </a:rPr>
              <a:t>i</a:t>
            </a:r>
            <a:r>
              <a:rPr sz="1600" spc="-9" dirty="0">
                <a:latin typeface="Calibri"/>
                <a:cs typeface="Calibri"/>
              </a:rPr>
              <a:t> </a:t>
            </a:r>
            <a:r>
              <a:rPr sz="1600" spc="0" dirty="0">
                <a:latin typeface="Calibri"/>
                <a:cs typeface="Calibri"/>
              </a:rPr>
              <a:t>+</a:t>
            </a:r>
            <a:r>
              <a:rPr sz="1600" spc="-2" dirty="0">
                <a:latin typeface="Calibri"/>
                <a:cs typeface="Calibri"/>
              </a:rPr>
              <a:t> </a:t>
            </a:r>
            <a:r>
              <a:rPr sz="1600" spc="0" dirty="0">
                <a:latin typeface="Calibri"/>
                <a:cs typeface="Calibri"/>
              </a:rPr>
              <a:t>1</a:t>
            </a:r>
            <a:r>
              <a:rPr sz="1600" spc="4" dirty="0">
                <a:latin typeface="Calibri"/>
                <a:cs typeface="Calibri"/>
              </a:rPr>
              <a:t> </a:t>
            </a:r>
            <a:r>
              <a:rPr sz="1600" spc="-4" dirty="0">
                <a:latin typeface="Calibri"/>
                <a:cs typeface="Calibri"/>
              </a:rPr>
              <a:t>=</a:t>
            </a:r>
            <a:r>
              <a:rPr sz="1600" spc="0" dirty="0">
                <a:latin typeface="Calibri"/>
                <a:cs typeface="Calibri"/>
              </a:rPr>
              <a:t>&gt;</a:t>
            </a:r>
            <a:r>
              <a:rPr sz="1600" spc="-10" dirty="0">
                <a:latin typeface="Calibri"/>
                <a:cs typeface="Calibri"/>
              </a:rPr>
              <a:t> </a:t>
            </a:r>
            <a:r>
              <a:rPr sz="1600" b="1" spc="0" dirty="0">
                <a:latin typeface="Calibri"/>
                <a:cs typeface="Calibri"/>
              </a:rPr>
              <a:t>i =</a:t>
            </a:r>
            <a:r>
              <a:rPr sz="1600" b="1" spc="1" dirty="0">
                <a:latin typeface="Calibri"/>
                <a:cs typeface="Calibri"/>
              </a:rPr>
              <a:t> </a:t>
            </a:r>
            <a:r>
              <a:rPr sz="1600" b="1" spc="0" dirty="0">
                <a:latin typeface="Calibri"/>
                <a:cs typeface="Calibri"/>
              </a:rPr>
              <a:t>1</a:t>
            </a:r>
            <a:endParaRPr sz="1600">
              <a:latin typeface="Calibri"/>
              <a:cs typeface="Calibri"/>
            </a:endParaRPr>
          </a:p>
          <a:p>
            <a:pPr marL="12700" marR="34289">
              <a:lnSpc>
                <a:spcPct val="101725"/>
              </a:lnSpc>
              <a:spcBef>
                <a:spcPts val="434"/>
              </a:spcBef>
            </a:pPr>
            <a:r>
              <a:rPr sz="2000" spc="0" dirty="0">
                <a:latin typeface="Calibri"/>
                <a:cs typeface="Calibri"/>
              </a:rPr>
              <a:t>1</a:t>
            </a:r>
            <a:endParaRPr sz="2000">
              <a:latin typeface="Calibri"/>
              <a:cs typeface="Calibri"/>
            </a:endParaRPr>
          </a:p>
        </p:txBody>
      </p:sp>
      <p:sp>
        <p:nvSpPr>
          <p:cNvPr id="6" name="object 6"/>
          <p:cNvSpPr txBox="1"/>
          <p:nvPr/>
        </p:nvSpPr>
        <p:spPr>
          <a:xfrm>
            <a:off x="1279906" y="4226914"/>
            <a:ext cx="360221" cy="605562"/>
          </a:xfrm>
          <a:prstGeom prst="rect">
            <a:avLst/>
          </a:prstGeom>
        </p:spPr>
        <p:txBody>
          <a:bodyPr wrap="square" lIns="0" tIns="0" rIns="0" bIns="0" rtlCol="0">
            <a:noAutofit/>
          </a:bodyPr>
          <a:lstStyle/>
          <a:p>
            <a:pPr marL="155463" marR="77859" algn="ctr">
              <a:lnSpc>
                <a:spcPts val="1735"/>
              </a:lnSpc>
              <a:spcBef>
                <a:spcPts val="86"/>
              </a:spcBef>
            </a:pPr>
            <a:r>
              <a:rPr sz="1600" spc="0" dirty="0">
                <a:latin typeface="Arial"/>
                <a:cs typeface="Arial"/>
              </a:rPr>
              <a:t>•</a:t>
            </a:r>
            <a:endParaRPr sz="1600">
              <a:latin typeface="Arial"/>
              <a:cs typeface="Arial"/>
            </a:endParaRPr>
          </a:p>
          <a:p>
            <a:pPr algn="ctr">
              <a:lnSpc>
                <a:spcPct val="101725"/>
              </a:lnSpc>
              <a:spcBef>
                <a:spcPts val="441"/>
              </a:spcBef>
            </a:pPr>
            <a:r>
              <a:rPr sz="2000" spc="0" dirty="0">
                <a:latin typeface="Calibri"/>
                <a:cs typeface="Calibri"/>
              </a:rPr>
              <a:t>q</a:t>
            </a:r>
            <a:r>
              <a:rPr sz="2000" spc="-14" dirty="0">
                <a:latin typeface="Calibri"/>
                <a:cs typeface="Calibri"/>
              </a:rPr>
              <a:t> </a:t>
            </a:r>
            <a:r>
              <a:rPr sz="2000" spc="0" dirty="0">
                <a:latin typeface="Calibri"/>
                <a:cs typeface="Calibri"/>
              </a:rPr>
              <a:t>=</a:t>
            </a:r>
            <a:endParaRPr sz="2000">
              <a:latin typeface="Calibri"/>
              <a:cs typeface="Calibri"/>
            </a:endParaRPr>
          </a:p>
        </p:txBody>
      </p:sp>
      <p:sp>
        <p:nvSpPr>
          <p:cNvPr id="5" name="object 5"/>
          <p:cNvSpPr txBox="1"/>
          <p:nvPr/>
        </p:nvSpPr>
        <p:spPr>
          <a:xfrm>
            <a:off x="993140" y="4537218"/>
            <a:ext cx="205082" cy="101142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t>
            </a:r>
            <a:endParaRPr sz="2000">
              <a:latin typeface="Arial"/>
              <a:cs typeface="Arial"/>
            </a:endParaRPr>
          </a:p>
          <a:p>
            <a:pPr marL="12700">
              <a:lnSpc>
                <a:spcPct val="95825"/>
              </a:lnSpc>
              <a:spcBef>
                <a:spcPts val="472"/>
              </a:spcBef>
            </a:pPr>
            <a:r>
              <a:rPr sz="2000" spc="0" dirty="0">
                <a:latin typeface="Arial"/>
                <a:cs typeface="Arial"/>
              </a:rPr>
              <a:t>–</a:t>
            </a:r>
            <a:endParaRPr sz="2000">
              <a:latin typeface="Arial"/>
              <a:cs typeface="Arial"/>
            </a:endParaRPr>
          </a:p>
          <a:p>
            <a:pPr marL="12700">
              <a:lnSpc>
                <a:spcPct val="95825"/>
              </a:lnSpc>
              <a:spcBef>
                <a:spcPts val="580"/>
              </a:spcBef>
            </a:pPr>
            <a:r>
              <a:rPr sz="2000" spc="0" dirty="0">
                <a:latin typeface="Arial"/>
                <a:cs typeface="Arial"/>
              </a:rPr>
              <a:t>–</a:t>
            </a:r>
            <a:endParaRPr sz="2000">
              <a:latin typeface="Arial"/>
              <a:cs typeface="Arial"/>
            </a:endParaRPr>
          </a:p>
        </p:txBody>
      </p:sp>
      <p:sp>
        <p:nvSpPr>
          <p:cNvPr id="4" name="object 4"/>
          <p:cNvSpPr txBox="1"/>
          <p:nvPr/>
        </p:nvSpPr>
        <p:spPr>
          <a:xfrm>
            <a:off x="1279906" y="4918329"/>
            <a:ext cx="6826813" cy="645667"/>
          </a:xfrm>
          <a:prstGeom prst="rect">
            <a:avLst/>
          </a:prstGeom>
        </p:spPr>
        <p:txBody>
          <a:bodyPr wrap="square" lIns="0" tIns="0" rIns="0" bIns="0" rtlCol="0">
            <a:noAutofit/>
          </a:bodyPr>
          <a:lstStyle/>
          <a:p>
            <a:pPr marL="12700">
              <a:lnSpc>
                <a:spcPts val="2140"/>
              </a:lnSpc>
              <a:spcBef>
                <a:spcPts val="107"/>
              </a:spcBef>
            </a:pPr>
            <a:r>
              <a:rPr sz="3000" spc="0" baseline="2730" dirty="0">
                <a:latin typeface="Calibri"/>
                <a:cs typeface="Calibri"/>
              </a:rPr>
              <a:t>Quic</a:t>
            </a:r>
            <a:r>
              <a:rPr sz="3000" spc="-25" baseline="2730" dirty="0">
                <a:latin typeface="Calibri"/>
                <a:cs typeface="Calibri"/>
              </a:rPr>
              <a:t>k</a:t>
            </a:r>
            <a:r>
              <a:rPr sz="3000" spc="0" baseline="2730" dirty="0">
                <a:latin typeface="Calibri"/>
                <a:cs typeface="Calibri"/>
              </a:rPr>
              <a:t>so</a:t>
            </a:r>
            <a:r>
              <a:rPr sz="3000" spc="-9" baseline="2730" dirty="0">
                <a:latin typeface="Calibri"/>
                <a:cs typeface="Calibri"/>
              </a:rPr>
              <a:t>r</a:t>
            </a:r>
            <a:r>
              <a:rPr sz="3000" spc="0" baseline="2730" dirty="0">
                <a:latin typeface="Calibri"/>
                <a:cs typeface="Calibri"/>
              </a:rPr>
              <a:t>t(</a:t>
            </a:r>
            <a:r>
              <a:rPr sz="3000" spc="19" baseline="2730" dirty="0">
                <a:latin typeface="Calibri"/>
                <a:cs typeface="Calibri"/>
              </a:rPr>
              <a:t>A</a:t>
            </a:r>
            <a:r>
              <a:rPr sz="3000" spc="0" baseline="2730" dirty="0">
                <a:latin typeface="Calibri"/>
                <a:cs typeface="Calibri"/>
              </a:rPr>
              <a:t>,</a:t>
            </a:r>
            <a:r>
              <a:rPr sz="3000" spc="9" baseline="2730" dirty="0">
                <a:latin typeface="Calibri"/>
                <a:cs typeface="Calibri"/>
              </a:rPr>
              <a:t> </a:t>
            </a:r>
            <a:r>
              <a:rPr sz="3000" spc="4" baseline="2730" dirty="0">
                <a:latin typeface="Calibri"/>
                <a:cs typeface="Calibri"/>
              </a:rPr>
              <a:t>p</a:t>
            </a:r>
            <a:r>
              <a:rPr sz="3000" spc="0" baseline="2730" dirty="0">
                <a:latin typeface="Calibri"/>
                <a:cs typeface="Calibri"/>
              </a:rPr>
              <a:t>,</a:t>
            </a:r>
            <a:r>
              <a:rPr sz="3000" spc="-4" baseline="2730" dirty="0">
                <a:latin typeface="Calibri"/>
                <a:cs typeface="Calibri"/>
              </a:rPr>
              <a:t> </a:t>
            </a:r>
            <a:r>
              <a:rPr sz="3000" spc="4" baseline="2730" dirty="0">
                <a:latin typeface="Calibri"/>
                <a:cs typeface="Calibri"/>
              </a:rPr>
              <a:t>q</a:t>
            </a:r>
            <a:r>
              <a:rPr sz="3000" spc="0" baseline="2730" dirty="0">
                <a:latin typeface="Calibri"/>
                <a:cs typeface="Calibri"/>
              </a:rPr>
              <a:t>-</a:t>
            </a:r>
            <a:r>
              <a:rPr sz="3000" spc="4" baseline="2730" dirty="0">
                <a:latin typeface="Calibri"/>
                <a:cs typeface="Calibri"/>
              </a:rPr>
              <a:t>1</a:t>
            </a:r>
            <a:r>
              <a:rPr sz="3000" spc="0" baseline="2730" dirty="0">
                <a:latin typeface="Calibri"/>
                <a:cs typeface="Calibri"/>
              </a:rPr>
              <a:t>)</a:t>
            </a:r>
            <a:r>
              <a:rPr sz="3000" spc="-14" baseline="2730" dirty="0">
                <a:latin typeface="Calibri"/>
                <a:cs typeface="Calibri"/>
              </a:rPr>
              <a:t> </a:t>
            </a:r>
            <a:r>
              <a:rPr sz="3000" spc="0" baseline="2730" dirty="0">
                <a:latin typeface="Calibri"/>
                <a:cs typeface="Calibri"/>
              </a:rPr>
              <a:t>=&gt; (</a:t>
            </a:r>
            <a:r>
              <a:rPr sz="3000" spc="19" baseline="2730" dirty="0">
                <a:latin typeface="Calibri"/>
                <a:cs typeface="Calibri"/>
              </a:rPr>
              <a:t>A</a:t>
            </a:r>
            <a:r>
              <a:rPr sz="3000" spc="0" baseline="2730" dirty="0">
                <a:latin typeface="Calibri"/>
                <a:cs typeface="Calibri"/>
              </a:rPr>
              <a:t>, </a:t>
            </a:r>
            <a:r>
              <a:rPr sz="3000" spc="4" baseline="2730" dirty="0">
                <a:latin typeface="Calibri"/>
                <a:cs typeface="Calibri"/>
              </a:rPr>
              <a:t>0</a:t>
            </a:r>
            <a:r>
              <a:rPr sz="3000" spc="0" baseline="2730" dirty="0">
                <a:latin typeface="Calibri"/>
                <a:cs typeface="Calibri"/>
              </a:rPr>
              <a:t>, </a:t>
            </a:r>
            <a:r>
              <a:rPr sz="3000" spc="4" baseline="2730" dirty="0">
                <a:latin typeface="Calibri"/>
                <a:cs typeface="Calibri"/>
              </a:rPr>
              <a:t>0</a:t>
            </a:r>
            <a:r>
              <a:rPr sz="3000" spc="0" baseline="2730" dirty="0">
                <a:latin typeface="Calibri"/>
                <a:cs typeface="Calibri"/>
              </a:rPr>
              <a:t>) </a:t>
            </a:r>
            <a:r>
              <a:rPr sz="3000" b="1" spc="0" baseline="2730" dirty="0">
                <a:solidFill>
                  <a:srgbClr val="FF0000"/>
                </a:solidFill>
                <a:latin typeface="Calibri"/>
                <a:cs typeface="Calibri"/>
              </a:rPr>
              <a:t>&lt;- T</a:t>
            </a:r>
            <a:r>
              <a:rPr sz="3000" b="1" spc="4" baseline="2730" dirty="0">
                <a:solidFill>
                  <a:srgbClr val="FF0000"/>
                </a:solidFill>
                <a:latin typeface="Calibri"/>
                <a:cs typeface="Calibri"/>
              </a:rPr>
              <a:t>h</a:t>
            </a:r>
            <a:r>
              <a:rPr sz="3000" b="1" spc="0" baseline="2730" dirty="0">
                <a:solidFill>
                  <a:srgbClr val="FF0000"/>
                </a:solidFill>
                <a:latin typeface="Calibri"/>
                <a:cs typeface="Calibri"/>
              </a:rPr>
              <a:t>is</a:t>
            </a:r>
            <a:r>
              <a:rPr sz="3000" b="1" spc="-25" baseline="2730" dirty="0">
                <a:solidFill>
                  <a:srgbClr val="FF0000"/>
                </a:solidFill>
                <a:latin typeface="Calibri"/>
                <a:cs typeface="Calibri"/>
              </a:rPr>
              <a:t> </a:t>
            </a:r>
            <a:r>
              <a:rPr sz="3000" b="1" spc="0" baseline="2730" dirty="0">
                <a:solidFill>
                  <a:srgbClr val="FF0000"/>
                </a:solidFill>
                <a:latin typeface="Calibri"/>
                <a:cs typeface="Calibri"/>
              </a:rPr>
              <a:t>f</a:t>
            </a:r>
            <a:r>
              <a:rPr sz="3000" b="1" spc="4" baseline="2730" dirty="0">
                <a:solidFill>
                  <a:srgbClr val="FF0000"/>
                </a:solidFill>
                <a:latin typeface="Calibri"/>
                <a:cs typeface="Calibri"/>
              </a:rPr>
              <a:t>u</a:t>
            </a:r>
            <a:r>
              <a:rPr sz="3000" b="1" spc="0" baseline="2730" dirty="0">
                <a:solidFill>
                  <a:srgbClr val="FF0000"/>
                </a:solidFill>
                <a:latin typeface="Calibri"/>
                <a:cs typeface="Calibri"/>
              </a:rPr>
              <a:t>n</a:t>
            </a:r>
            <a:r>
              <a:rPr sz="3000" b="1" spc="4" baseline="2730" dirty="0">
                <a:solidFill>
                  <a:srgbClr val="FF0000"/>
                </a:solidFill>
                <a:latin typeface="Calibri"/>
                <a:cs typeface="Calibri"/>
              </a:rPr>
              <a:t>c</a:t>
            </a:r>
            <a:r>
              <a:rPr sz="3000" b="1" spc="0" baseline="2730" dirty="0">
                <a:solidFill>
                  <a:srgbClr val="FF0000"/>
                </a:solidFill>
                <a:latin typeface="Calibri"/>
                <a:cs typeface="Calibri"/>
              </a:rPr>
              <a:t>tion</a:t>
            </a:r>
            <a:r>
              <a:rPr sz="3000" b="1" spc="-19" baseline="2730" dirty="0">
                <a:solidFill>
                  <a:srgbClr val="FF0000"/>
                </a:solidFill>
                <a:latin typeface="Calibri"/>
                <a:cs typeface="Calibri"/>
              </a:rPr>
              <a:t> </a:t>
            </a:r>
            <a:r>
              <a:rPr sz="3000" b="1" spc="0" baseline="2730" dirty="0">
                <a:solidFill>
                  <a:srgbClr val="FF0000"/>
                </a:solidFill>
                <a:latin typeface="Calibri"/>
                <a:cs typeface="Calibri"/>
              </a:rPr>
              <a:t>wi</a:t>
            </a:r>
            <a:r>
              <a:rPr sz="3000" b="1" spc="-4" baseline="2730" dirty="0">
                <a:solidFill>
                  <a:srgbClr val="FF0000"/>
                </a:solidFill>
                <a:latin typeface="Calibri"/>
                <a:cs typeface="Calibri"/>
              </a:rPr>
              <a:t>l</a:t>
            </a:r>
            <a:r>
              <a:rPr sz="3000" b="1" spc="0" baseline="2730" dirty="0">
                <a:solidFill>
                  <a:srgbClr val="FF0000"/>
                </a:solidFill>
                <a:latin typeface="Calibri"/>
                <a:cs typeface="Calibri"/>
              </a:rPr>
              <a:t>l</a:t>
            </a:r>
            <a:r>
              <a:rPr sz="3000" b="1" spc="-19" baseline="2730" dirty="0">
                <a:solidFill>
                  <a:srgbClr val="FF0000"/>
                </a:solidFill>
                <a:latin typeface="Calibri"/>
                <a:cs typeface="Calibri"/>
              </a:rPr>
              <a:t> </a:t>
            </a:r>
            <a:r>
              <a:rPr sz="3000" b="1" spc="-29" baseline="2730" dirty="0">
                <a:solidFill>
                  <a:srgbClr val="FF0000"/>
                </a:solidFill>
                <a:latin typeface="Calibri"/>
                <a:cs typeface="Calibri"/>
              </a:rPr>
              <a:t>r</a:t>
            </a:r>
            <a:r>
              <a:rPr sz="3000" b="1" spc="-14" baseline="2730" dirty="0">
                <a:solidFill>
                  <a:srgbClr val="FF0000"/>
                </a:solidFill>
                <a:latin typeface="Calibri"/>
                <a:cs typeface="Calibri"/>
              </a:rPr>
              <a:t>e</a:t>
            </a:r>
            <a:r>
              <a:rPr sz="3000" b="1" spc="0" baseline="2730" dirty="0">
                <a:solidFill>
                  <a:srgbClr val="FF0000"/>
                </a:solidFill>
                <a:latin typeface="Calibri"/>
                <a:cs typeface="Calibri"/>
              </a:rPr>
              <a:t>turn</a:t>
            </a:r>
            <a:r>
              <a:rPr sz="3000" b="1" spc="14" baseline="2730" dirty="0">
                <a:solidFill>
                  <a:srgbClr val="FF0000"/>
                </a:solidFill>
                <a:latin typeface="Calibri"/>
                <a:cs typeface="Calibri"/>
              </a:rPr>
              <a:t> </a:t>
            </a:r>
            <a:r>
              <a:rPr sz="3000" b="1" spc="0" baseline="2730" dirty="0">
                <a:solidFill>
                  <a:srgbClr val="FF0000"/>
                </a:solidFill>
                <a:latin typeface="Calibri"/>
                <a:cs typeface="Calibri"/>
              </a:rPr>
              <a:t>on</a:t>
            </a:r>
            <a:r>
              <a:rPr sz="3000" b="1" spc="-14" baseline="2730" dirty="0">
                <a:solidFill>
                  <a:srgbClr val="FF0000"/>
                </a:solidFill>
                <a:latin typeface="Calibri"/>
                <a:cs typeface="Calibri"/>
              </a:rPr>
              <a:t> </a:t>
            </a:r>
            <a:r>
              <a:rPr sz="3000" b="1" spc="0" baseline="2730" dirty="0">
                <a:solidFill>
                  <a:srgbClr val="FF0000"/>
                </a:solidFill>
                <a:latin typeface="Calibri"/>
                <a:cs typeface="Calibri"/>
              </a:rPr>
              <a:t>p&lt;r</a:t>
            </a:r>
            <a:endParaRPr sz="2000">
              <a:latin typeface="Calibri"/>
              <a:cs typeface="Calibri"/>
            </a:endParaRPr>
          </a:p>
          <a:p>
            <a:pPr marL="12700" marR="38176">
              <a:lnSpc>
                <a:spcPct val="101725"/>
              </a:lnSpc>
              <a:spcBef>
                <a:spcPts val="327"/>
              </a:spcBef>
            </a:pPr>
            <a:r>
              <a:rPr sz="2000" spc="0" dirty="0">
                <a:latin typeface="Calibri"/>
                <a:cs typeface="Calibri"/>
              </a:rPr>
              <a:t>Quic</a:t>
            </a:r>
            <a:r>
              <a:rPr sz="2000" spc="-25" dirty="0">
                <a:latin typeface="Calibri"/>
                <a:cs typeface="Calibri"/>
              </a:rPr>
              <a:t>k</a:t>
            </a:r>
            <a:r>
              <a:rPr sz="2000" spc="0" dirty="0">
                <a:latin typeface="Calibri"/>
                <a:cs typeface="Calibri"/>
              </a:rPr>
              <a:t>so</a:t>
            </a:r>
            <a:r>
              <a:rPr sz="2000" spc="-9" dirty="0">
                <a:latin typeface="Calibri"/>
                <a:cs typeface="Calibri"/>
              </a:rPr>
              <a:t>r</a:t>
            </a:r>
            <a:r>
              <a:rPr sz="2000" spc="0" dirty="0">
                <a:latin typeface="Calibri"/>
                <a:cs typeface="Calibri"/>
              </a:rPr>
              <a:t>t(</a:t>
            </a:r>
            <a:r>
              <a:rPr sz="2000" spc="19" dirty="0">
                <a:latin typeface="Calibri"/>
                <a:cs typeface="Calibri"/>
              </a:rPr>
              <a:t>A</a:t>
            </a:r>
            <a:r>
              <a:rPr sz="2000" spc="0" dirty="0">
                <a:latin typeface="Calibri"/>
                <a:cs typeface="Calibri"/>
              </a:rPr>
              <a:t>,</a:t>
            </a:r>
            <a:r>
              <a:rPr sz="2000" spc="9" dirty="0">
                <a:latin typeface="Calibri"/>
                <a:cs typeface="Calibri"/>
              </a:rPr>
              <a:t> </a:t>
            </a:r>
            <a:r>
              <a:rPr sz="2000" spc="4" dirty="0">
                <a:latin typeface="Calibri"/>
                <a:cs typeface="Calibri"/>
              </a:rPr>
              <a:t>q</a:t>
            </a:r>
            <a:r>
              <a:rPr sz="2000" spc="-4" dirty="0">
                <a:latin typeface="Calibri"/>
                <a:cs typeface="Calibri"/>
              </a:rPr>
              <a:t>+</a:t>
            </a:r>
            <a:r>
              <a:rPr sz="2000" spc="4" dirty="0">
                <a:latin typeface="Calibri"/>
                <a:cs typeface="Calibri"/>
              </a:rPr>
              <a:t>1</a:t>
            </a:r>
            <a:r>
              <a:rPr sz="2000" spc="0" dirty="0">
                <a:latin typeface="Calibri"/>
                <a:cs typeface="Calibri"/>
              </a:rPr>
              <a:t>,</a:t>
            </a:r>
            <a:r>
              <a:rPr sz="2000" spc="-14" dirty="0">
                <a:latin typeface="Calibri"/>
                <a:cs typeface="Calibri"/>
              </a:rPr>
              <a:t> </a:t>
            </a:r>
            <a:r>
              <a:rPr sz="2000" spc="-4" dirty="0">
                <a:latin typeface="Calibri"/>
                <a:cs typeface="Calibri"/>
              </a:rPr>
              <a:t>r</a:t>
            </a:r>
            <a:r>
              <a:rPr sz="2000" spc="0" dirty="0">
                <a:latin typeface="Calibri"/>
                <a:cs typeface="Calibri"/>
              </a:rPr>
              <a:t>)</a:t>
            </a:r>
            <a:r>
              <a:rPr sz="2000" spc="9" dirty="0">
                <a:latin typeface="Calibri"/>
                <a:cs typeface="Calibri"/>
              </a:rPr>
              <a:t> </a:t>
            </a:r>
            <a:r>
              <a:rPr sz="2000" spc="0" dirty="0">
                <a:latin typeface="Calibri"/>
                <a:cs typeface="Calibri"/>
              </a:rPr>
              <a:t>=&gt; (</a:t>
            </a:r>
            <a:r>
              <a:rPr sz="2000" spc="19" dirty="0">
                <a:latin typeface="Calibri"/>
                <a:cs typeface="Calibri"/>
              </a:rPr>
              <a:t>A</a:t>
            </a:r>
            <a:r>
              <a:rPr sz="2000" spc="0" dirty="0">
                <a:latin typeface="Calibri"/>
                <a:cs typeface="Calibri"/>
              </a:rPr>
              <a:t>,</a:t>
            </a:r>
            <a:r>
              <a:rPr sz="2000" spc="9" dirty="0">
                <a:latin typeface="Calibri"/>
                <a:cs typeface="Calibri"/>
              </a:rPr>
              <a:t> </a:t>
            </a:r>
            <a:r>
              <a:rPr sz="2000" spc="4" dirty="0">
                <a:latin typeface="Calibri"/>
                <a:cs typeface="Calibri"/>
              </a:rPr>
              <a:t>2</a:t>
            </a:r>
            <a:r>
              <a:rPr sz="2000" spc="0" dirty="0">
                <a:latin typeface="Calibri"/>
                <a:cs typeface="Calibri"/>
              </a:rPr>
              <a:t>,</a:t>
            </a:r>
            <a:r>
              <a:rPr sz="2000" spc="-14" dirty="0">
                <a:latin typeface="Calibri"/>
                <a:cs typeface="Calibri"/>
              </a:rPr>
              <a:t> </a:t>
            </a:r>
            <a:r>
              <a:rPr sz="2000" spc="4" dirty="0">
                <a:latin typeface="Calibri"/>
                <a:cs typeface="Calibri"/>
              </a:rPr>
              <a:t>3</a:t>
            </a:r>
            <a:r>
              <a:rPr sz="2000" spc="0" dirty="0">
                <a:latin typeface="Calibri"/>
                <a:cs typeface="Calibri"/>
              </a:rPr>
              <a:t>)</a:t>
            </a:r>
            <a:endParaRPr sz="2000">
              <a:latin typeface="Calibri"/>
              <a:cs typeface="Calibri"/>
            </a:endParaRPr>
          </a:p>
        </p:txBody>
      </p:sp>
      <p:sp>
        <p:nvSpPr>
          <p:cNvPr id="3" name="object 3"/>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15</a:t>
            </a:r>
            <a:endParaRPr sz="1800">
              <a:latin typeface="Calibri"/>
              <a:cs typeface="Calibri"/>
            </a:endParaRPr>
          </a:p>
        </p:txBody>
      </p:sp>
    </p:spTree>
    <p:extLst>
      <p:ext uri="{BB962C8B-B14F-4D97-AF65-F5344CB8AC3E}">
        <p14:creationId xmlns:p14="http://schemas.microsoft.com/office/powerpoint/2010/main" val="1160190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14" name="object 14"/>
          <p:cNvSpPr txBox="1"/>
          <p:nvPr/>
        </p:nvSpPr>
        <p:spPr>
          <a:xfrm>
            <a:off x="535940" y="326796"/>
            <a:ext cx="384975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Inl</a:t>
            </a:r>
            <a:r>
              <a:rPr sz="6600" spc="-9" baseline="3103" dirty="0">
                <a:latin typeface="Calibri"/>
                <a:cs typeface="Calibri"/>
              </a:rPr>
              <a:t>i</a:t>
            </a:r>
            <a:r>
              <a:rPr sz="6600" spc="0" baseline="3103" dirty="0">
                <a:latin typeface="Calibri"/>
                <a:cs typeface="Calibri"/>
              </a:rPr>
              <a:t>ne Qui</a:t>
            </a:r>
            <a:r>
              <a:rPr sz="6600" spc="-14" baseline="3103" dirty="0">
                <a:latin typeface="Calibri"/>
                <a:cs typeface="Calibri"/>
              </a:rPr>
              <a:t>c</a:t>
            </a:r>
            <a:r>
              <a:rPr sz="6600" spc="0" baseline="3103" dirty="0">
                <a:latin typeface="Calibri"/>
                <a:cs typeface="Calibri"/>
              </a:rPr>
              <a:t>k </a:t>
            </a:r>
            <a:r>
              <a:rPr sz="6600" spc="9" baseline="3103" dirty="0">
                <a:latin typeface="Calibri"/>
                <a:cs typeface="Calibri"/>
              </a:rPr>
              <a:t>S</a:t>
            </a:r>
            <a:r>
              <a:rPr sz="6600" spc="0" baseline="3103" dirty="0">
                <a:latin typeface="Calibri"/>
                <a:cs typeface="Calibri"/>
              </a:rPr>
              <a:t>ort</a:t>
            </a:r>
            <a:endParaRPr sz="4400">
              <a:latin typeface="Calibri"/>
              <a:cs typeface="Calibri"/>
            </a:endParaRPr>
          </a:p>
        </p:txBody>
      </p:sp>
      <p:sp>
        <p:nvSpPr>
          <p:cNvPr id="13" name="object 13"/>
          <p:cNvSpPr txBox="1"/>
          <p:nvPr/>
        </p:nvSpPr>
        <p:spPr>
          <a:xfrm>
            <a:off x="535940" y="1227550"/>
            <a:ext cx="228853" cy="1317052"/>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a:p>
            <a:pPr marL="12700" marR="61036">
              <a:lnSpc>
                <a:spcPct val="95825"/>
              </a:lnSpc>
              <a:spcBef>
                <a:spcPts val="564"/>
              </a:spcBef>
            </a:pPr>
            <a:r>
              <a:rPr sz="2400" spc="0" dirty="0">
                <a:latin typeface="Arial"/>
                <a:cs typeface="Arial"/>
              </a:rPr>
              <a:t>•</a:t>
            </a:r>
            <a:endParaRPr sz="2400">
              <a:latin typeface="Arial"/>
              <a:cs typeface="Arial"/>
            </a:endParaRPr>
          </a:p>
          <a:p>
            <a:pPr marL="12700" marR="61036">
              <a:lnSpc>
                <a:spcPct val="95825"/>
              </a:lnSpc>
              <a:spcBef>
                <a:spcPts val="696"/>
              </a:spcBef>
            </a:pPr>
            <a:r>
              <a:rPr sz="2400" spc="0" dirty="0">
                <a:latin typeface="Arial"/>
                <a:cs typeface="Arial"/>
              </a:rPr>
              <a:t>•</a:t>
            </a:r>
            <a:endParaRPr sz="2400">
              <a:latin typeface="Arial"/>
              <a:cs typeface="Arial"/>
            </a:endParaRPr>
          </a:p>
        </p:txBody>
      </p:sp>
      <p:sp>
        <p:nvSpPr>
          <p:cNvPr id="12" name="object 12"/>
          <p:cNvSpPr txBox="1"/>
          <p:nvPr/>
        </p:nvSpPr>
        <p:spPr>
          <a:xfrm>
            <a:off x="878840" y="1252093"/>
            <a:ext cx="2521394" cy="1310893"/>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Sorting </a:t>
            </a:r>
            <a:r>
              <a:rPr sz="4800" spc="-4" baseline="3413" dirty="0">
                <a:latin typeface="Calibri"/>
                <a:cs typeface="Calibri"/>
              </a:rPr>
              <a:t>A</a:t>
            </a:r>
            <a:r>
              <a:rPr sz="4800" spc="4" baseline="3413" dirty="0">
                <a:latin typeface="Calibri"/>
                <a:cs typeface="Calibri"/>
              </a:rPr>
              <a:t>[</a:t>
            </a:r>
            <a:r>
              <a:rPr sz="4800" spc="0" baseline="3413" dirty="0">
                <a:latin typeface="Calibri"/>
                <a:cs typeface="Calibri"/>
              </a:rPr>
              <a:t>1</a:t>
            </a:r>
            <a:r>
              <a:rPr sz="4800" spc="14" baseline="3413" dirty="0">
                <a:latin typeface="Calibri"/>
                <a:cs typeface="Calibri"/>
              </a:rPr>
              <a:t> </a:t>
            </a:r>
            <a:r>
              <a:rPr sz="4800" spc="0" baseline="3413" dirty="0">
                <a:latin typeface="Calibri"/>
                <a:cs typeface="Calibri"/>
              </a:rPr>
              <a:t>3</a:t>
            </a:r>
            <a:r>
              <a:rPr sz="4800" spc="9" baseline="3413" dirty="0">
                <a:latin typeface="Calibri"/>
                <a:cs typeface="Calibri"/>
              </a:rPr>
              <a:t> </a:t>
            </a:r>
            <a:r>
              <a:rPr sz="4800" spc="0" baseline="3413" dirty="0">
                <a:latin typeface="Calibri"/>
                <a:cs typeface="Calibri"/>
              </a:rPr>
              <a:t>5</a:t>
            </a:r>
            <a:endParaRPr sz="3200">
              <a:latin typeface="Calibri"/>
              <a:cs typeface="Calibri"/>
            </a:endParaRPr>
          </a:p>
          <a:p>
            <a:pPr marL="12700" marR="61036">
              <a:lnSpc>
                <a:spcPct val="101725"/>
              </a:lnSpc>
              <a:spcBef>
                <a:spcPts val="350"/>
              </a:spcBef>
            </a:pPr>
            <a:r>
              <a:rPr sz="2400" spc="0" dirty="0">
                <a:latin typeface="Calibri"/>
                <a:cs typeface="Calibri"/>
              </a:rPr>
              <a:t>p</a:t>
            </a:r>
            <a:r>
              <a:rPr sz="2400" spc="-14" dirty="0">
                <a:latin typeface="Calibri"/>
                <a:cs typeface="Calibri"/>
              </a:rPr>
              <a:t> </a:t>
            </a:r>
            <a:r>
              <a:rPr sz="2400" spc="0" dirty="0">
                <a:latin typeface="Calibri"/>
                <a:cs typeface="Calibri"/>
              </a:rPr>
              <a:t>= </a:t>
            </a:r>
            <a:r>
              <a:rPr sz="2400" spc="-4" dirty="0">
                <a:latin typeface="Calibri"/>
                <a:cs typeface="Calibri"/>
              </a:rPr>
              <a:t>2</a:t>
            </a:r>
            <a:r>
              <a:rPr sz="2400" spc="0" dirty="0">
                <a:latin typeface="Calibri"/>
                <a:cs typeface="Calibri"/>
              </a:rPr>
              <a:t>, r</a:t>
            </a:r>
            <a:r>
              <a:rPr sz="2400" spc="-9" dirty="0">
                <a:latin typeface="Calibri"/>
                <a:cs typeface="Calibri"/>
              </a:rPr>
              <a:t> </a:t>
            </a:r>
            <a:r>
              <a:rPr sz="2400" spc="0" dirty="0">
                <a:latin typeface="Calibri"/>
                <a:cs typeface="Calibri"/>
              </a:rPr>
              <a:t>= 3</a:t>
            </a:r>
            <a:endParaRPr sz="2400">
              <a:latin typeface="Calibri"/>
              <a:cs typeface="Calibri"/>
            </a:endParaRPr>
          </a:p>
          <a:p>
            <a:pPr marL="12700" marR="61036">
              <a:lnSpc>
                <a:spcPct val="101725"/>
              </a:lnSpc>
              <a:spcBef>
                <a:spcPts val="526"/>
              </a:spcBef>
            </a:pPr>
            <a:r>
              <a:rPr sz="2400" spc="0" dirty="0">
                <a:latin typeface="Calibri"/>
                <a:cs typeface="Calibri"/>
              </a:rPr>
              <a:t>p</a:t>
            </a:r>
            <a:r>
              <a:rPr sz="2400" spc="-14" dirty="0">
                <a:latin typeface="Calibri"/>
                <a:cs typeface="Calibri"/>
              </a:rPr>
              <a:t> </a:t>
            </a:r>
            <a:r>
              <a:rPr sz="2400" spc="0" dirty="0">
                <a:latin typeface="Calibri"/>
                <a:cs typeface="Calibri"/>
              </a:rPr>
              <a:t>&lt; r</a:t>
            </a:r>
            <a:endParaRPr sz="2400">
              <a:latin typeface="Calibri"/>
              <a:cs typeface="Calibri"/>
            </a:endParaRPr>
          </a:p>
        </p:txBody>
      </p:sp>
      <p:sp>
        <p:nvSpPr>
          <p:cNvPr id="11" name="object 11"/>
          <p:cNvSpPr txBox="1"/>
          <p:nvPr/>
        </p:nvSpPr>
        <p:spPr>
          <a:xfrm>
            <a:off x="3404742" y="1252093"/>
            <a:ext cx="416950" cy="432307"/>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7</a:t>
            </a:r>
            <a:r>
              <a:rPr sz="4800" spc="0" baseline="3413" dirty="0">
                <a:latin typeface="Calibri"/>
                <a:cs typeface="Calibri"/>
              </a:rPr>
              <a:t>]</a:t>
            </a:r>
            <a:endParaRPr sz="3200">
              <a:latin typeface="Calibri"/>
              <a:cs typeface="Calibri"/>
            </a:endParaRPr>
          </a:p>
        </p:txBody>
      </p:sp>
      <p:sp>
        <p:nvSpPr>
          <p:cNvPr id="10" name="object 10"/>
          <p:cNvSpPr txBox="1"/>
          <p:nvPr/>
        </p:nvSpPr>
        <p:spPr>
          <a:xfrm>
            <a:off x="993140" y="2625145"/>
            <a:ext cx="186791"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9" name="object 9"/>
          <p:cNvSpPr txBox="1"/>
          <p:nvPr/>
        </p:nvSpPr>
        <p:spPr>
          <a:xfrm>
            <a:off x="1279906" y="2638933"/>
            <a:ext cx="1686534" cy="254000"/>
          </a:xfrm>
          <a:prstGeom prst="rect">
            <a:avLst/>
          </a:prstGeom>
        </p:spPr>
        <p:txBody>
          <a:bodyPr wrap="square" lIns="0" tIns="0" rIns="0" bIns="0" rtlCol="0">
            <a:noAutofit/>
          </a:bodyPr>
          <a:lstStyle/>
          <a:p>
            <a:pPr marL="12700">
              <a:lnSpc>
                <a:spcPts val="1935"/>
              </a:lnSpc>
              <a:spcBef>
                <a:spcPts val="96"/>
              </a:spcBef>
            </a:pPr>
            <a:r>
              <a:rPr sz="2700" spc="-39" baseline="3034" dirty="0">
                <a:latin typeface="Calibri"/>
                <a:cs typeface="Calibri"/>
              </a:rPr>
              <a:t>P</a:t>
            </a:r>
            <a:r>
              <a:rPr sz="2700" spc="0" baseline="3034" dirty="0">
                <a:latin typeface="Calibri"/>
                <a:cs typeface="Calibri"/>
              </a:rPr>
              <a:t>ar</a:t>
            </a:r>
            <a:r>
              <a:rPr sz="2700" spc="-4" baseline="3034" dirty="0">
                <a:latin typeface="Calibri"/>
                <a:cs typeface="Calibri"/>
              </a:rPr>
              <a:t>ti</a:t>
            </a:r>
            <a:r>
              <a:rPr sz="2700" spc="0" baseline="3034" dirty="0">
                <a:latin typeface="Calibri"/>
                <a:cs typeface="Calibri"/>
              </a:rPr>
              <a:t>t</a:t>
            </a:r>
            <a:r>
              <a:rPr sz="2700" spc="-9" baseline="3034" dirty="0">
                <a:latin typeface="Calibri"/>
                <a:cs typeface="Calibri"/>
              </a:rPr>
              <a:t>i</a:t>
            </a:r>
            <a:r>
              <a:rPr sz="2700" spc="0" baseline="3034" dirty="0">
                <a:latin typeface="Calibri"/>
                <a:cs typeface="Calibri"/>
              </a:rPr>
              <a:t>on (</a:t>
            </a:r>
            <a:r>
              <a:rPr sz="2700" spc="4" baseline="3034" dirty="0">
                <a:latin typeface="Calibri"/>
                <a:cs typeface="Calibri"/>
              </a:rPr>
              <a:t> </a:t>
            </a:r>
            <a:r>
              <a:rPr sz="2700" spc="14" baseline="3034" dirty="0">
                <a:latin typeface="Calibri"/>
                <a:cs typeface="Calibri"/>
              </a:rPr>
              <a:t>A</a:t>
            </a:r>
            <a:r>
              <a:rPr sz="2700" spc="0" baseline="3034" dirty="0">
                <a:latin typeface="Calibri"/>
                <a:cs typeface="Calibri"/>
              </a:rPr>
              <a:t>,</a:t>
            </a:r>
            <a:r>
              <a:rPr sz="2700" spc="9" baseline="3034" dirty="0">
                <a:latin typeface="Calibri"/>
                <a:cs typeface="Calibri"/>
              </a:rPr>
              <a:t> </a:t>
            </a:r>
            <a:r>
              <a:rPr sz="2700" spc="0" baseline="3034" dirty="0">
                <a:latin typeface="Calibri"/>
                <a:cs typeface="Calibri"/>
              </a:rPr>
              <a:t>2,</a:t>
            </a:r>
            <a:r>
              <a:rPr sz="2700" spc="9" baseline="3034" dirty="0">
                <a:latin typeface="Calibri"/>
                <a:cs typeface="Calibri"/>
              </a:rPr>
              <a:t> </a:t>
            </a:r>
            <a:r>
              <a:rPr sz="2700" spc="0" baseline="3034" dirty="0">
                <a:latin typeface="Calibri"/>
                <a:cs typeface="Calibri"/>
              </a:rPr>
              <a:t>3)</a:t>
            </a:r>
            <a:endParaRPr sz="1800">
              <a:latin typeface="Calibri"/>
              <a:cs typeface="Calibri"/>
            </a:endParaRPr>
          </a:p>
        </p:txBody>
      </p:sp>
      <p:sp>
        <p:nvSpPr>
          <p:cNvPr id="8" name="object 8"/>
          <p:cNvSpPr txBox="1"/>
          <p:nvPr/>
        </p:nvSpPr>
        <p:spPr>
          <a:xfrm>
            <a:off x="1450594" y="2946620"/>
            <a:ext cx="126746" cy="813307"/>
          </a:xfrm>
          <a:prstGeom prst="rect">
            <a:avLst/>
          </a:prstGeom>
        </p:spPr>
        <p:txBody>
          <a:bodyPr wrap="square" lIns="0" tIns="0" rIns="0" bIns="0" rtlCol="0">
            <a:noAutofit/>
          </a:bodyPr>
          <a:lstStyle/>
          <a:p>
            <a:pPr marL="12700" marR="0">
              <a:lnSpc>
                <a:spcPts val="1730"/>
              </a:lnSpc>
              <a:spcBef>
                <a:spcPts val="86"/>
              </a:spcBef>
            </a:pPr>
            <a:r>
              <a:rPr sz="1600" spc="0" dirty="0">
                <a:latin typeface="Arial"/>
                <a:cs typeface="Arial"/>
              </a:rPr>
              <a:t>•</a:t>
            </a:r>
            <a:endParaRPr sz="1600">
              <a:latin typeface="Arial"/>
              <a:cs typeface="Arial"/>
            </a:endParaRPr>
          </a:p>
          <a:p>
            <a:pPr marL="12700" marR="0">
              <a:lnSpc>
                <a:spcPct val="95825"/>
              </a:lnSpc>
              <a:spcBef>
                <a:spcPts val="378"/>
              </a:spcBef>
            </a:pPr>
            <a:r>
              <a:rPr sz="1600" spc="0" dirty="0">
                <a:latin typeface="Arial"/>
                <a:cs typeface="Arial"/>
              </a:rPr>
              <a:t>•</a:t>
            </a:r>
            <a:endParaRPr sz="1600">
              <a:latin typeface="Arial"/>
              <a:cs typeface="Arial"/>
            </a:endParaRPr>
          </a:p>
          <a:p>
            <a:pPr marL="12700">
              <a:lnSpc>
                <a:spcPct val="95825"/>
              </a:lnSpc>
              <a:spcBef>
                <a:spcPts val="464"/>
              </a:spcBef>
            </a:pPr>
            <a:r>
              <a:rPr sz="1600" spc="0" dirty="0">
                <a:latin typeface="Arial"/>
                <a:cs typeface="Arial"/>
              </a:rPr>
              <a:t>•</a:t>
            </a:r>
            <a:endParaRPr sz="1600">
              <a:latin typeface="Arial"/>
              <a:cs typeface="Arial"/>
            </a:endParaRPr>
          </a:p>
        </p:txBody>
      </p:sp>
      <p:sp>
        <p:nvSpPr>
          <p:cNvPr id="7" name="object 7"/>
          <p:cNvSpPr txBox="1"/>
          <p:nvPr/>
        </p:nvSpPr>
        <p:spPr>
          <a:xfrm>
            <a:off x="1653286" y="2958845"/>
            <a:ext cx="4700899" cy="3592957"/>
          </a:xfrm>
          <a:prstGeom prst="rect">
            <a:avLst/>
          </a:prstGeom>
        </p:spPr>
        <p:txBody>
          <a:bodyPr wrap="square" lIns="0" tIns="0" rIns="0" bIns="0" rtlCol="0">
            <a:noAutofit/>
          </a:bodyPr>
          <a:lstStyle/>
          <a:p>
            <a:pPr marL="38607" marR="34289">
              <a:lnSpc>
                <a:spcPts val="1725"/>
              </a:lnSpc>
              <a:spcBef>
                <a:spcPts val="86"/>
              </a:spcBef>
            </a:pPr>
            <a:r>
              <a:rPr sz="2400" spc="0" baseline="3413" dirty="0">
                <a:latin typeface="Calibri"/>
                <a:cs typeface="Calibri"/>
              </a:rPr>
              <a:t>x</a:t>
            </a:r>
            <a:r>
              <a:rPr sz="2400" spc="-26" baseline="3413" dirty="0">
                <a:latin typeface="Calibri"/>
                <a:cs typeface="Calibri"/>
              </a:rPr>
              <a:t> </a:t>
            </a:r>
            <a:r>
              <a:rPr sz="2400" spc="0" baseline="3413" dirty="0">
                <a:latin typeface="Calibri"/>
                <a:cs typeface="Calibri"/>
              </a:rPr>
              <a:t>=</a:t>
            </a:r>
            <a:r>
              <a:rPr sz="2400" spc="1" baseline="3413" dirty="0">
                <a:latin typeface="Calibri"/>
                <a:cs typeface="Calibri"/>
              </a:rPr>
              <a:t> </a:t>
            </a:r>
            <a:r>
              <a:rPr sz="2400" spc="0" baseline="3413" dirty="0">
                <a:latin typeface="Calibri"/>
                <a:cs typeface="Calibri"/>
              </a:rPr>
              <a:t>A[r]</a:t>
            </a:r>
            <a:r>
              <a:rPr sz="2400" spc="-14" baseline="3413" dirty="0">
                <a:latin typeface="Calibri"/>
                <a:cs typeface="Calibri"/>
              </a:rPr>
              <a:t> </a:t>
            </a:r>
            <a:r>
              <a:rPr sz="2400" spc="0" baseline="3413" dirty="0">
                <a:latin typeface="Calibri"/>
                <a:cs typeface="Calibri"/>
              </a:rPr>
              <a:t>=</a:t>
            </a:r>
            <a:r>
              <a:rPr sz="2400" spc="1" baseline="3413" dirty="0">
                <a:latin typeface="Calibri"/>
                <a:cs typeface="Calibri"/>
              </a:rPr>
              <a:t> </a:t>
            </a:r>
            <a:r>
              <a:rPr sz="2400" spc="0" baseline="3413" dirty="0">
                <a:latin typeface="Calibri"/>
                <a:cs typeface="Calibri"/>
              </a:rPr>
              <a:t>7</a:t>
            </a:r>
            <a:endParaRPr sz="1600">
              <a:latin typeface="Calibri"/>
              <a:cs typeface="Calibri"/>
            </a:endParaRPr>
          </a:p>
          <a:p>
            <a:pPr marL="38607" marR="3092459">
              <a:lnSpc>
                <a:spcPts val="1953"/>
              </a:lnSpc>
              <a:spcBef>
                <a:spcPts val="263"/>
              </a:spcBef>
            </a:pPr>
            <a:r>
              <a:rPr sz="1600" spc="0" dirty="0">
                <a:latin typeface="Calibri"/>
                <a:cs typeface="Calibri"/>
              </a:rPr>
              <a:t>i</a:t>
            </a:r>
            <a:r>
              <a:rPr sz="1600" spc="-2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p</a:t>
            </a:r>
            <a:r>
              <a:rPr sz="1600" spc="-8"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1</a:t>
            </a:r>
            <a:r>
              <a:rPr sz="1600" spc="-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2</a:t>
            </a:r>
            <a:r>
              <a:rPr sz="1600" spc="-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1</a:t>
            </a:r>
            <a:r>
              <a:rPr sz="1600" spc="-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1 </a:t>
            </a:r>
            <a:endParaRPr sz="1600">
              <a:latin typeface="Calibri"/>
              <a:cs typeface="Calibri"/>
            </a:endParaRPr>
          </a:p>
          <a:p>
            <a:pPr marL="38607" marR="3092459">
              <a:lnSpc>
                <a:spcPts val="1953"/>
              </a:lnSpc>
              <a:spcBef>
                <a:spcPts val="351"/>
              </a:spcBef>
            </a:pPr>
            <a:r>
              <a:rPr sz="1600" spc="0" dirty="0">
                <a:latin typeface="Calibri"/>
                <a:cs typeface="Calibri"/>
              </a:rPr>
              <a:t>j</a:t>
            </a:r>
            <a:r>
              <a:rPr sz="1600" spc="-13" dirty="0">
                <a:latin typeface="Calibri"/>
                <a:cs typeface="Calibri"/>
              </a:rPr>
              <a:t> </a:t>
            </a:r>
            <a:r>
              <a:rPr sz="1600" spc="-4" dirty="0">
                <a:latin typeface="Calibri"/>
                <a:cs typeface="Calibri"/>
              </a:rPr>
              <a:t>=</a:t>
            </a:r>
            <a:r>
              <a:rPr sz="1600" spc="0" dirty="0">
                <a:latin typeface="Calibri"/>
                <a:cs typeface="Calibri"/>
              </a:rPr>
              <a:t>2</a:t>
            </a:r>
            <a:endParaRPr sz="1600">
              <a:latin typeface="Calibri"/>
              <a:cs typeface="Calibri"/>
            </a:endParaRPr>
          </a:p>
          <a:p>
            <a:pPr marL="267207" marR="34289">
              <a:lnSpc>
                <a:spcPts val="1660"/>
              </a:lnSpc>
              <a:spcBef>
                <a:spcPts val="434"/>
              </a:spcBef>
            </a:pPr>
            <a:r>
              <a:rPr sz="2100" spc="0" baseline="2070" dirty="0">
                <a:latin typeface="Arial"/>
                <a:cs typeface="Arial"/>
              </a:rPr>
              <a:t>– </a:t>
            </a:r>
            <a:r>
              <a:rPr sz="2100" spc="242" baseline="2070" dirty="0">
                <a:latin typeface="Arial"/>
                <a:cs typeface="Arial"/>
              </a:rPr>
              <a:t> </a:t>
            </a:r>
            <a:r>
              <a:rPr sz="2100" spc="0" baseline="1950" dirty="0">
                <a:latin typeface="Calibri"/>
                <a:cs typeface="Calibri"/>
              </a:rPr>
              <a:t>A[</a:t>
            </a:r>
            <a:r>
              <a:rPr sz="2100" spc="4" baseline="1950" dirty="0">
                <a:latin typeface="Calibri"/>
                <a:cs typeface="Calibri"/>
              </a:rPr>
              <a:t>j</a:t>
            </a:r>
            <a:r>
              <a:rPr sz="2100" spc="0" baseline="1950" dirty="0">
                <a:latin typeface="Calibri"/>
                <a:cs typeface="Calibri"/>
              </a:rPr>
              <a:t>]</a:t>
            </a:r>
            <a:r>
              <a:rPr sz="2100" spc="-24" baseline="1950" dirty="0">
                <a:latin typeface="Calibri"/>
                <a:cs typeface="Calibri"/>
              </a:rPr>
              <a:t> </a:t>
            </a:r>
            <a:r>
              <a:rPr sz="2100" spc="-4" baseline="1950" dirty="0">
                <a:latin typeface="Calibri"/>
                <a:cs typeface="Calibri"/>
              </a:rPr>
              <a:t>&lt;</a:t>
            </a:r>
            <a:r>
              <a:rPr sz="2100" spc="0" baseline="1950" dirty="0">
                <a:latin typeface="Calibri"/>
                <a:cs typeface="Calibri"/>
              </a:rPr>
              <a:t>=</a:t>
            </a:r>
            <a:r>
              <a:rPr sz="2100" spc="-9" baseline="1950" dirty="0">
                <a:latin typeface="Calibri"/>
                <a:cs typeface="Calibri"/>
              </a:rPr>
              <a:t> </a:t>
            </a:r>
            <a:r>
              <a:rPr sz="2100" spc="0" baseline="1950" dirty="0">
                <a:latin typeface="Calibri"/>
                <a:cs typeface="Calibri"/>
              </a:rPr>
              <a:t>x</a:t>
            </a:r>
            <a:endParaRPr sz="1400">
              <a:latin typeface="Calibri"/>
              <a:cs typeface="Calibri"/>
            </a:endParaRPr>
          </a:p>
          <a:p>
            <a:pPr marL="267207" marR="34289">
              <a:lnSpc>
                <a:spcPct val="101725"/>
              </a:lnSpc>
              <a:spcBef>
                <a:spcPts val="221"/>
              </a:spcBef>
            </a:pPr>
            <a:r>
              <a:rPr sz="1400" spc="0" dirty="0">
                <a:latin typeface="Arial"/>
                <a:cs typeface="Arial"/>
              </a:rPr>
              <a:t>– </a:t>
            </a:r>
            <a:r>
              <a:rPr sz="1400" spc="242" dirty="0">
                <a:latin typeface="Arial"/>
                <a:cs typeface="Arial"/>
              </a:rPr>
              <a:t> </a:t>
            </a:r>
            <a:r>
              <a:rPr sz="1400" spc="0" dirty="0">
                <a:latin typeface="Calibri"/>
                <a:cs typeface="Calibri"/>
              </a:rPr>
              <a:t>3</a:t>
            </a:r>
            <a:r>
              <a:rPr sz="1400" spc="-19" dirty="0">
                <a:latin typeface="Calibri"/>
                <a:cs typeface="Calibri"/>
              </a:rPr>
              <a:t> </a:t>
            </a:r>
            <a:r>
              <a:rPr sz="1400" spc="-4" dirty="0">
                <a:latin typeface="Calibri"/>
                <a:cs typeface="Calibri"/>
              </a:rPr>
              <a:t>&lt;</a:t>
            </a:r>
            <a:r>
              <a:rPr sz="1400" spc="0" dirty="0">
                <a:latin typeface="Calibri"/>
                <a:cs typeface="Calibri"/>
              </a:rPr>
              <a:t>=</a:t>
            </a:r>
            <a:r>
              <a:rPr sz="1400" spc="4" dirty="0">
                <a:latin typeface="Calibri"/>
                <a:cs typeface="Calibri"/>
              </a:rPr>
              <a:t> </a:t>
            </a:r>
            <a:r>
              <a:rPr sz="1400" spc="0" dirty="0">
                <a:latin typeface="Calibri"/>
                <a:cs typeface="Calibri"/>
              </a:rPr>
              <a:t>7</a:t>
            </a:r>
            <a:endParaRPr sz="1400">
              <a:latin typeface="Calibri"/>
              <a:cs typeface="Calibri"/>
            </a:endParaRPr>
          </a:p>
          <a:p>
            <a:pPr marL="724407" marR="34289">
              <a:lnSpc>
                <a:spcPct val="101725"/>
              </a:lnSpc>
              <a:spcBef>
                <a:spcPts val="359"/>
              </a:spcBef>
            </a:pPr>
            <a:r>
              <a:rPr sz="1400" spc="0" dirty="0">
                <a:latin typeface="Arial"/>
                <a:cs typeface="Arial"/>
              </a:rPr>
              <a:t>» </a:t>
            </a:r>
            <a:r>
              <a:rPr sz="1400" spc="242" dirty="0">
                <a:latin typeface="Arial"/>
                <a:cs typeface="Arial"/>
              </a:rPr>
              <a:t> </a:t>
            </a:r>
            <a:r>
              <a:rPr sz="1400" spc="0" dirty="0">
                <a:latin typeface="Calibri"/>
                <a:cs typeface="Calibri"/>
              </a:rPr>
              <a:t>i</a:t>
            </a:r>
            <a:r>
              <a:rPr sz="1400" spc="-14" dirty="0">
                <a:latin typeface="Calibri"/>
                <a:cs typeface="Calibri"/>
              </a:rPr>
              <a:t> </a:t>
            </a:r>
            <a:r>
              <a:rPr sz="1400" spc="0" dirty="0">
                <a:latin typeface="Calibri"/>
                <a:cs typeface="Calibri"/>
              </a:rPr>
              <a:t>=</a:t>
            </a:r>
            <a:r>
              <a:rPr sz="1400" spc="-9" dirty="0">
                <a:latin typeface="Calibri"/>
                <a:cs typeface="Calibri"/>
              </a:rPr>
              <a:t> </a:t>
            </a:r>
            <a:r>
              <a:rPr sz="1400" spc="0" dirty="0">
                <a:latin typeface="Calibri"/>
                <a:cs typeface="Calibri"/>
              </a:rPr>
              <a:t>i</a:t>
            </a:r>
            <a:r>
              <a:rPr sz="1400" spc="9" dirty="0">
                <a:latin typeface="Calibri"/>
                <a:cs typeface="Calibri"/>
              </a:rPr>
              <a:t> </a:t>
            </a:r>
            <a:r>
              <a:rPr sz="1400" spc="0" dirty="0">
                <a:latin typeface="Calibri"/>
                <a:cs typeface="Calibri"/>
              </a:rPr>
              <a:t>+</a:t>
            </a:r>
            <a:r>
              <a:rPr sz="1400" spc="-4" dirty="0">
                <a:latin typeface="Calibri"/>
                <a:cs typeface="Calibri"/>
              </a:rPr>
              <a:t> </a:t>
            </a:r>
            <a:r>
              <a:rPr sz="1400" spc="0" dirty="0">
                <a:latin typeface="Calibri"/>
                <a:cs typeface="Calibri"/>
              </a:rPr>
              <a:t>1</a:t>
            </a:r>
            <a:r>
              <a:rPr sz="1400" spc="-9" dirty="0">
                <a:latin typeface="Calibri"/>
                <a:cs typeface="Calibri"/>
              </a:rPr>
              <a:t> </a:t>
            </a:r>
            <a:r>
              <a:rPr sz="1400" spc="-4" dirty="0">
                <a:latin typeface="Calibri"/>
                <a:cs typeface="Calibri"/>
              </a:rPr>
              <a:t>=</a:t>
            </a:r>
            <a:r>
              <a:rPr sz="1400" spc="0" dirty="0">
                <a:latin typeface="Calibri"/>
                <a:cs typeface="Calibri"/>
              </a:rPr>
              <a:t>&gt;</a:t>
            </a:r>
            <a:r>
              <a:rPr sz="1400" spc="50" dirty="0">
                <a:latin typeface="Calibri"/>
                <a:cs typeface="Calibri"/>
              </a:rPr>
              <a:t> </a:t>
            </a:r>
            <a:r>
              <a:rPr sz="1600" b="1" spc="0" dirty="0">
                <a:latin typeface="Calibri"/>
                <a:cs typeface="Calibri"/>
              </a:rPr>
              <a:t>i =</a:t>
            </a:r>
            <a:r>
              <a:rPr sz="1600" b="1" spc="-2" dirty="0">
                <a:latin typeface="Calibri"/>
                <a:cs typeface="Calibri"/>
              </a:rPr>
              <a:t> </a:t>
            </a:r>
            <a:r>
              <a:rPr sz="1600" b="1" spc="0" dirty="0">
                <a:latin typeface="Calibri"/>
                <a:cs typeface="Calibri"/>
              </a:rPr>
              <a:t>2</a:t>
            </a:r>
            <a:endParaRPr sz="1600">
              <a:latin typeface="Calibri"/>
              <a:cs typeface="Calibri"/>
            </a:endParaRPr>
          </a:p>
          <a:p>
            <a:pPr marL="724407" marR="34289">
              <a:lnSpc>
                <a:spcPct val="101725"/>
              </a:lnSpc>
              <a:spcBef>
                <a:spcPts val="300"/>
              </a:spcBef>
            </a:pPr>
            <a:r>
              <a:rPr sz="1400" spc="0" dirty="0">
                <a:latin typeface="Arial"/>
                <a:cs typeface="Arial"/>
              </a:rPr>
              <a:t>» </a:t>
            </a:r>
            <a:r>
              <a:rPr sz="1400" spc="242" dirty="0">
                <a:latin typeface="Arial"/>
                <a:cs typeface="Arial"/>
              </a:rPr>
              <a:t> </a:t>
            </a:r>
            <a:r>
              <a:rPr sz="1400" spc="0" dirty="0">
                <a:latin typeface="Calibri"/>
                <a:cs typeface="Calibri"/>
              </a:rPr>
              <a:t>A</a:t>
            </a:r>
            <a:r>
              <a:rPr sz="1400" spc="4" dirty="0">
                <a:latin typeface="Calibri"/>
                <a:cs typeface="Calibri"/>
              </a:rPr>
              <a:t>f</a:t>
            </a:r>
            <a:r>
              <a:rPr sz="1400" spc="-14" dirty="0">
                <a:latin typeface="Calibri"/>
                <a:cs typeface="Calibri"/>
              </a:rPr>
              <a:t>t</a:t>
            </a:r>
            <a:r>
              <a:rPr sz="1400" spc="0" dirty="0">
                <a:latin typeface="Calibri"/>
                <a:cs typeface="Calibri"/>
              </a:rPr>
              <a:t>er</a:t>
            </a:r>
            <a:r>
              <a:rPr sz="1400" spc="-24" dirty="0">
                <a:latin typeface="Calibri"/>
                <a:cs typeface="Calibri"/>
              </a:rPr>
              <a:t> </a:t>
            </a:r>
            <a:r>
              <a:rPr sz="1400" spc="-9" dirty="0">
                <a:latin typeface="Calibri"/>
                <a:cs typeface="Calibri"/>
              </a:rPr>
              <a:t>sw</a:t>
            </a:r>
            <a:r>
              <a:rPr sz="1400" spc="0" dirty="0">
                <a:latin typeface="Calibri"/>
                <a:cs typeface="Calibri"/>
              </a:rPr>
              <a:t>ap</a:t>
            </a:r>
            <a:r>
              <a:rPr sz="1400" spc="-9" dirty="0">
                <a:latin typeface="Calibri"/>
                <a:cs typeface="Calibri"/>
              </a:rPr>
              <a:t> </a:t>
            </a:r>
            <a:r>
              <a:rPr sz="1400" spc="4" dirty="0">
                <a:latin typeface="Calibri"/>
                <a:cs typeface="Calibri"/>
              </a:rPr>
              <a:t>o</a:t>
            </a:r>
            <a:r>
              <a:rPr sz="1400" spc="0" dirty="0">
                <a:latin typeface="Calibri"/>
                <a:cs typeface="Calibri"/>
              </a:rPr>
              <a:t>f</a:t>
            </a:r>
            <a:r>
              <a:rPr sz="1400" spc="-14" dirty="0">
                <a:latin typeface="Calibri"/>
                <a:cs typeface="Calibri"/>
              </a:rPr>
              <a:t> </a:t>
            </a:r>
            <a:r>
              <a:rPr sz="1400" spc="0" dirty="0">
                <a:latin typeface="Calibri"/>
                <a:cs typeface="Calibri"/>
              </a:rPr>
              <a:t>A[</a:t>
            </a:r>
            <a:r>
              <a:rPr sz="1400" spc="4" dirty="0">
                <a:latin typeface="Calibri"/>
                <a:cs typeface="Calibri"/>
              </a:rPr>
              <a:t>i</a:t>
            </a:r>
            <a:r>
              <a:rPr sz="1400" spc="0" dirty="0">
                <a:latin typeface="Calibri"/>
                <a:cs typeface="Calibri"/>
              </a:rPr>
              <a:t>]</a:t>
            </a:r>
            <a:r>
              <a:rPr sz="1400" spc="-14" dirty="0">
                <a:latin typeface="Calibri"/>
                <a:cs typeface="Calibri"/>
              </a:rPr>
              <a:t> </a:t>
            </a:r>
            <a:r>
              <a:rPr sz="1400" spc="0" dirty="0">
                <a:latin typeface="Calibri"/>
                <a:cs typeface="Calibri"/>
              </a:rPr>
              <a:t>w</a:t>
            </a:r>
            <a:r>
              <a:rPr sz="1400" spc="4" dirty="0">
                <a:latin typeface="Calibri"/>
                <a:cs typeface="Calibri"/>
              </a:rPr>
              <a:t>i</a:t>
            </a:r>
            <a:r>
              <a:rPr sz="1400" spc="0" dirty="0">
                <a:latin typeface="Calibri"/>
                <a:cs typeface="Calibri"/>
              </a:rPr>
              <a:t>th A[</a:t>
            </a:r>
            <a:r>
              <a:rPr sz="1400" spc="4" dirty="0">
                <a:latin typeface="Calibri"/>
                <a:cs typeface="Calibri"/>
              </a:rPr>
              <a:t>j</a:t>
            </a:r>
            <a:r>
              <a:rPr sz="1400" spc="0" dirty="0">
                <a:latin typeface="Calibri"/>
                <a:cs typeface="Calibri"/>
              </a:rPr>
              <a:t>],</a:t>
            </a:r>
            <a:r>
              <a:rPr sz="1400" spc="-29" dirty="0">
                <a:latin typeface="Calibri"/>
                <a:cs typeface="Calibri"/>
              </a:rPr>
              <a:t> </a:t>
            </a:r>
            <a:r>
              <a:rPr sz="1400" spc="0" dirty="0">
                <a:latin typeface="Calibri"/>
                <a:cs typeface="Calibri"/>
              </a:rPr>
              <a:t>i</a:t>
            </a:r>
            <a:r>
              <a:rPr sz="1400" spc="4" dirty="0">
                <a:latin typeface="Calibri"/>
                <a:cs typeface="Calibri"/>
              </a:rPr>
              <a:t>.</a:t>
            </a:r>
            <a:r>
              <a:rPr sz="1400" spc="-4" dirty="0">
                <a:latin typeface="Calibri"/>
                <a:cs typeface="Calibri"/>
              </a:rPr>
              <a:t>e</a:t>
            </a:r>
            <a:r>
              <a:rPr sz="1400" spc="4" dirty="0">
                <a:latin typeface="Calibri"/>
                <a:cs typeface="Calibri"/>
              </a:rPr>
              <a:t>.</a:t>
            </a:r>
            <a:r>
              <a:rPr sz="1400" spc="0" dirty="0">
                <a:latin typeface="Calibri"/>
                <a:cs typeface="Calibri"/>
              </a:rPr>
              <a:t>,</a:t>
            </a:r>
            <a:r>
              <a:rPr sz="1400" spc="-19" dirty="0">
                <a:latin typeface="Calibri"/>
                <a:cs typeface="Calibri"/>
              </a:rPr>
              <a:t> </a:t>
            </a:r>
            <a:r>
              <a:rPr sz="1400" spc="4" dirty="0">
                <a:latin typeface="Calibri"/>
                <a:cs typeface="Calibri"/>
              </a:rPr>
              <a:t>A[</a:t>
            </a:r>
            <a:r>
              <a:rPr sz="1400" spc="-4" dirty="0">
                <a:latin typeface="Calibri"/>
                <a:cs typeface="Calibri"/>
              </a:rPr>
              <a:t>2</a:t>
            </a:r>
            <a:r>
              <a:rPr sz="1400" spc="0" dirty="0">
                <a:latin typeface="Calibri"/>
                <a:cs typeface="Calibri"/>
              </a:rPr>
              <a:t>]</a:t>
            </a:r>
            <a:r>
              <a:rPr sz="1400" spc="-14" dirty="0">
                <a:latin typeface="Calibri"/>
                <a:cs typeface="Calibri"/>
              </a:rPr>
              <a:t> </a:t>
            </a:r>
            <a:r>
              <a:rPr sz="1400" spc="0" dirty="0">
                <a:latin typeface="Calibri"/>
                <a:cs typeface="Calibri"/>
              </a:rPr>
              <a:t>w</a:t>
            </a:r>
            <a:r>
              <a:rPr sz="1400" spc="4" dirty="0">
                <a:latin typeface="Calibri"/>
                <a:cs typeface="Calibri"/>
              </a:rPr>
              <a:t>i</a:t>
            </a:r>
            <a:r>
              <a:rPr sz="1400" spc="0" dirty="0">
                <a:latin typeface="Calibri"/>
                <a:cs typeface="Calibri"/>
              </a:rPr>
              <a:t>th </a:t>
            </a:r>
            <a:r>
              <a:rPr sz="1400" spc="4" dirty="0">
                <a:latin typeface="Calibri"/>
                <a:cs typeface="Calibri"/>
              </a:rPr>
              <a:t>A</a:t>
            </a:r>
            <a:r>
              <a:rPr sz="1400" spc="0" dirty="0">
                <a:latin typeface="Calibri"/>
                <a:cs typeface="Calibri"/>
              </a:rPr>
              <a:t>[</a:t>
            </a:r>
            <a:r>
              <a:rPr sz="1400" spc="-4" dirty="0">
                <a:latin typeface="Calibri"/>
                <a:cs typeface="Calibri"/>
              </a:rPr>
              <a:t>2</a:t>
            </a:r>
            <a:r>
              <a:rPr sz="1400" spc="0" dirty="0">
                <a:latin typeface="Calibri"/>
                <a:cs typeface="Calibri"/>
              </a:rPr>
              <a:t>]</a:t>
            </a:r>
            <a:endParaRPr sz="1400">
              <a:latin typeface="Calibri"/>
              <a:cs typeface="Calibri"/>
            </a:endParaRPr>
          </a:p>
          <a:p>
            <a:pPr marL="1181608" marR="34289">
              <a:lnSpc>
                <a:spcPct val="101725"/>
              </a:lnSpc>
              <a:spcBef>
                <a:spcPts val="440"/>
              </a:spcBef>
            </a:pPr>
            <a:r>
              <a:rPr sz="2000" spc="0" dirty="0">
                <a:latin typeface="Arial"/>
                <a:cs typeface="Arial"/>
              </a:rPr>
              <a:t>•</a:t>
            </a:r>
            <a:r>
              <a:rPr sz="2000" spc="548" dirty="0">
                <a:latin typeface="Arial"/>
                <a:cs typeface="Arial"/>
              </a:rPr>
              <a:t> </a:t>
            </a:r>
            <a:r>
              <a:rPr sz="2000" b="1" spc="0" dirty="0">
                <a:latin typeface="Calibri"/>
                <a:cs typeface="Calibri"/>
              </a:rPr>
              <a:t>A</a:t>
            </a:r>
            <a:r>
              <a:rPr sz="2000" b="1" spc="-9" dirty="0">
                <a:latin typeface="Calibri"/>
                <a:cs typeface="Calibri"/>
              </a:rPr>
              <a:t> </a:t>
            </a:r>
            <a:r>
              <a:rPr sz="2000" b="1" spc="0" dirty="0">
                <a:latin typeface="Calibri"/>
                <a:cs typeface="Calibri"/>
              </a:rPr>
              <a:t>[</a:t>
            </a:r>
            <a:r>
              <a:rPr sz="2000" b="1" spc="-9" dirty="0">
                <a:latin typeface="Calibri"/>
                <a:cs typeface="Calibri"/>
              </a:rPr>
              <a:t> </a:t>
            </a:r>
            <a:r>
              <a:rPr sz="2000" b="1" spc="0" dirty="0">
                <a:latin typeface="Calibri"/>
                <a:cs typeface="Calibri"/>
              </a:rPr>
              <a:t>1 3 5 </a:t>
            </a:r>
            <a:r>
              <a:rPr sz="2000" b="1" spc="4" dirty="0">
                <a:latin typeface="Calibri"/>
                <a:cs typeface="Calibri"/>
              </a:rPr>
              <a:t>7]</a:t>
            </a:r>
            <a:endParaRPr sz="2000">
              <a:latin typeface="Calibri"/>
              <a:cs typeface="Calibri"/>
            </a:endParaRPr>
          </a:p>
          <a:p>
            <a:pPr marL="38607">
              <a:lnSpc>
                <a:spcPct val="101725"/>
              </a:lnSpc>
              <a:spcBef>
                <a:spcPts val="390"/>
              </a:spcBef>
            </a:pPr>
            <a:r>
              <a:rPr sz="1800" spc="0" dirty="0">
                <a:latin typeface="Calibri"/>
                <a:cs typeface="Calibri"/>
              </a:rPr>
              <a:t>Af</a:t>
            </a:r>
            <a:r>
              <a:rPr sz="1800" spc="-19" dirty="0">
                <a:latin typeface="Calibri"/>
                <a:cs typeface="Calibri"/>
              </a:rPr>
              <a:t>t</a:t>
            </a:r>
            <a:r>
              <a:rPr sz="1800" spc="0" dirty="0">
                <a:latin typeface="Calibri"/>
                <a:cs typeface="Calibri"/>
              </a:rPr>
              <a:t>er</a:t>
            </a:r>
            <a:r>
              <a:rPr sz="1800" spc="-9" dirty="0">
                <a:latin typeface="Calibri"/>
                <a:cs typeface="Calibri"/>
              </a:rPr>
              <a:t> </a:t>
            </a:r>
            <a:r>
              <a:rPr sz="1800" spc="-4" dirty="0">
                <a:latin typeface="Calibri"/>
                <a:cs typeface="Calibri"/>
              </a:rPr>
              <a:t>s</a:t>
            </a:r>
            <a:r>
              <a:rPr sz="1800" spc="-25" dirty="0">
                <a:latin typeface="Calibri"/>
                <a:cs typeface="Calibri"/>
              </a:rPr>
              <a:t>w</a:t>
            </a:r>
            <a:r>
              <a:rPr sz="1800" spc="0" dirty="0">
                <a:latin typeface="Calibri"/>
                <a:cs typeface="Calibri"/>
              </a:rPr>
              <a:t>ap</a:t>
            </a:r>
            <a:r>
              <a:rPr sz="1800" spc="14" dirty="0">
                <a:latin typeface="Calibri"/>
                <a:cs typeface="Calibri"/>
              </a:rPr>
              <a:t> </a:t>
            </a:r>
            <a:r>
              <a:rPr sz="1800" spc="0" dirty="0">
                <a:latin typeface="Calibri"/>
                <a:cs typeface="Calibri"/>
              </a:rPr>
              <a:t>of A[i +</a:t>
            </a:r>
            <a:r>
              <a:rPr sz="1800" spc="14" dirty="0">
                <a:latin typeface="Calibri"/>
                <a:cs typeface="Calibri"/>
              </a:rPr>
              <a:t> </a:t>
            </a:r>
            <a:r>
              <a:rPr sz="1800" spc="0" dirty="0">
                <a:latin typeface="Calibri"/>
                <a:cs typeface="Calibri"/>
              </a:rPr>
              <a:t>1] w</a:t>
            </a:r>
            <a:r>
              <a:rPr sz="1800" spc="-9" dirty="0">
                <a:latin typeface="Calibri"/>
                <a:cs typeface="Calibri"/>
              </a:rPr>
              <a:t>i</a:t>
            </a:r>
            <a:r>
              <a:rPr sz="1800" spc="0" dirty="0">
                <a:latin typeface="Calibri"/>
                <a:cs typeface="Calibri"/>
              </a:rPr>
              <a:t>th</a:t>
            </a:r>
            <a:r>
              <a:rPr sz="1800" spc="14" dirty="0">
                <a:latin typeface="Calibri"/>
                <a:cs typeface="Calibri"/>
              </a:rPr>
              <a:t> </a:t>
            </a:r>
            <a:r>
              <a:rPr sz="1800" spc="0" dirty="0">
                <a:latin typeface="Calibri"/>
                <a:cs typeface="Calibri"/>
              </a:rPr>
              <a:t>A[r],</a:t>
            </a:r>
            <a:r>
              <a:rPr sz="1800" spc="-4" dirty="0">
                <a:latin typeface="Calibri"/>
                <a:cs typeface="Calibri"/>
              </a:rPr>
              <a:t> i</a:t>
            </a:r>
            <a:r>
              <a:rPr sz="1800" spc="0" dirty="0">
                <a:latin typeface="Calibri"/>
                <a:cs typeface="Calibri"/>
              </a:rPr>
              <a:t>.</a:t>
            </a:r>
            <a:r>
              <a:rPr sz="1800" spc="4" dirty="0">
                <a:latin typeface="Calibri"/>
                <a:cs typeface="Calibri"/>
              </a:rPr>
              <a:t>e</a:t>
            </a:r>
            <a:r>
              <a:rPr sz="1800" spc="0" dirty="0">
                <a:latin typeface="Calibri"/>
                <a:cs typeface="Calibri"/>
              </a:rPr>
              <a:t>., A[3] w</a:t>
            </a:r>
            <a:r>
              <a:rPr sz="1800" spc="-9" dirty="0">
                <a:latin typeface="Calibri"/>
                <a:cs typeface="Calibri"/>
              </a:rPr>
              <a:t>i</a:t>
            </a:r>
            <a:r>
              <a:rPr sz="1800" spc="0" dirty="0">
                <a:latin typeface="Calibri"/>
                <a:cs typeface="Calibri"/>
              </a:rPr>
              <a:t>th</a:t>
            </a:r>
            <a:r>
              <a:rPr sz="1800" spc="14" dirty="0">
                <a:latin typeface="Calibri"/>
                <a:cs typeface="Calibri"/>
              </a:rPr>
              <a:t> </a:t>
            </a:r>
            <a:r>
              <a:rPr sz="1800" spc="0" dirty="0">
                <a:latin typeface="Calibri"/>
                <a:cs typeface="Calibri"/>
              </a:rPr>
              <a:t>A[3]</a:t>
            </a:r>
            <a:endParaRPr sz="1800">
              <a:latin typeface="Calibri"/>
              <a:cs typeface="Calibri"/>
            </a:endParaRPr>
          </a:p>
          <a:p>
            <a:pPr marL="1181608" marR="34289">
              <a:lnSpc>
                <a:spcPct val="101725"/>
              </a:lnSpc>
              <a:spcBef>
                <a:spcPts val="445"/>
              </a:spcBef>
            </a:pPr>
            <a:r>
              <a:rPr sz="2000" spc="0" dirty="0">
                <a:latin typeface="Arial"/>
                <a:cs typeface="Arial"/>
              </a:rPr>
              <a:t>•</a:t>
            </a:r>
            <a:r>
              <a:rPr sz="2000" spc="548" dirty="0">
                <a:latin typeface="Arial"/>
                <a:cs typeface="Arial"/>
              </a:rPr>
              <a:t> </a:t>
            </a:r>
            <a:r>
              <a:rPr sz="2000" b="1" spc="0" dirty="0">
                <a:latin typeface="Calibri"/>
                <a:cs typeface="Calibri"/>
              </a:rPr>
              <a:t>A</a:t>
            </a:r>
            <a:r>
              <a:rPr sz="2000" b="1" spc="-14" dirty="0">
                <a:latin typeface="Calibri"/>
                <a:cs typeface="Calibri"/>
              </a:rPr>
              <a:t> </a:t>
            </a:r>
            <a:r>
              <a:rPr sz="2000" b="1" spc="0" dirty="0">
                <a:latin typeface="Calibri"/>
                <a:cs typeface="Calibri"/>
              </a:rPr>
              <a:t>[</a:t>
            </a:r>
            <a:r>
              <a:rPr sz="2000" b="1" spc="-9" dirty="0">
                <a:latin typeface="Calibri"/>
                <a:cs typeface="Calibri"/>
              </a:rPr>
              <a:t> </a:t>
            </a:r>
            <a:r>
              <a:rPr sz="2000" b="1" spc="0" dirty="0">
                <a:latin typeface="Calibri"/>
                <a:cs typeface="Calibri"/>
              </a:rPr>
              <a:t>1 3 5 7]</a:t>
            </a:r>
            <a:endParaRPr sz="2000">
              <a:latin typeface="Calibri"/>
              <a:cs typeface="Calibri"/>
            </a:endParaRPr>
          </a:p>
          <a:p>
            <a:pPr marL="38607" marR="34289">
              <a:lnSpc>
                <a:spcPct val="101725"/>
              </a:lnSpc>
              <a:spcBef>
                <a:spcPts val="350"/>
              </a:spcBef>
            </a:pPr>
            <a:r>
              <a:rPr sz="1600" spc="-29" dirty="0">
                <a:latin typeface="Calibri"/>
                <a:cs typeface="Calibri"/>
              </a:rPr>
              <a:t>r</a:t>
            </a:r>
            <a:r>
              <a:rPr sz="1600" spc="-14" dirty="0">
                <a:latin typeface="Calibri"/>
                <a:cs typeface="Calibri"/>
              </a:rPr>
              <a:t>e</a:t>
            </a:r>
            <a:r>
              <a:rPr sz="1600" spc="4" dirty="0">
                <a:latin typeface="Calibri"/>
                <a:cs typeface="Calibri"/>
              </a:rPr>
              <a:t>t</a:t>
            </a:r>
            <a:r>
              <a:rPr sz="1600" spc="0" dirty="0">
                <a:latin typeface="Calibri"/>
                <a:cs typeface="Calibri"/>
              </a:rPr>
              <a:t>urn</a:t>
            </a:r>
            <a:r>
              <a:rPr sz="1600" spc="-15" dirty="0">
                <a:latin typeface="Calibri"/>
                <a:cs typeface="Calibri"/>
              </a:rPr>
              <a:t> </a:t>
            </a:r>
            <a:r>
              <a:rPr sz="1600" spc="0" dirty="0">
                <a:latin typeface="Calibri"/>
                <a:cs typeface="Calibri"/>
              </a:rPr>
              <a:t>i</a:t>
            </a:r>
            <a:r>
              <a:rPr sz="1600" spc="-1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1</a:t>
            </a:r>
            <a:r>
              <a:rPr sz="1600" spc="-3" dirty="0">
                <a:latin typeface="Calibri"/>
                <a:cs typeface="Calibri"/>
              </a:rPr>
              <a:t> </a:t>
            </a:r>
            <a:r>
              <a:rPr sz="1600" spc="-4" dirty="0">
                <a:latin typeface="Calibri"/>
                <a:cs typeface="Calibri"/>
              </a:rPr>
              <a:t>=</a:t>
            </a:r>
            <a:r>
              <a:rPr sz="1600" spc="0" dirty="0">
                <a:latin typeface="Calibri"/>
                <a:cs typeface="Calibri"/>
              </a:rPr>
              <a:t>&gt;</a:t>
            </a:r>
            <a:r>
              <a:rPr sz="1600" spc="-10" dirty="0">
                <a:latin typeface="Calibri"/>
                <a:cs typeface="Calibri"/>
              </a:rPr>
              <a:t> </a:t>
            </a:r>
            <a:r>
              <a:rPr sz="1600" b="1" spc="0" dirty="0">
                <a:latin typeface="Calibri"/>
                <a:cs typeface="Calibri"/>
              </a:rPr>
              <a:t>i</a:t>
            </a:r>
            <a:r>
              <a:rPr sz="1600" b="1" spc="-3" dirty="0">
                <a:latin typeface="Calibri"/>
                <a:cs typeface="Calibri"/>
              </a:rPr>
              <a:t> </a:t>
            </a:r>
            <a:r>
              <a:rPr sz="1600" b="1" spc="0" dirty="0">
                <a:latin typeface="Calibri"/>
                <a:cs typeface="Calibri"/>
              </a:rPr>
              <a:t>=</a:t>
            </a:r>
            <a:r>
              <a:rPr sz="1600" b="1" spc="1" dirty="0">
                <a:latin typeface="Calibri"/>
                <a:cs typeface="Calibri"/>
              </a:rPr>
              <a:t> </a:t>
            </a:r>
            <a:r>
              <a:rPr sz="1600" b="1" spc="0" dirty="0">
                <a:latin typeface="Calibri"/>
                <a:cs typeface="Calibri"/>
              </a:rPr>
              <a:t>3</a:t>
            </a:r>
            <a:endParaRPr sz="1600">
              <a:latin typeface="Calibri"/>
              <a:cs typeface="Calibri"/>
            </a:endParaRPr>
          </a:p>
          <a:p>
            <a:pPr marL="12700" marR="34289">
              <a:lnSpc>
                <a:spcPct val="101725"/>
              </a:lnSpc>
              <a:spcBef>
                <a:spcPts val="434"/>
              </a:spcBef>
            </a:pPr>
            <a:r>
              <a:rPr sz="2000" spc="0" dirty="0">
                <a:latin typeface="Calibri"/>
                <a:cs typeface="Calibri"/>
              </a:rPr>
              <a:t>3</a:t>
            </a:r>
            <a:endParaRPr sz="2000">
              <a:latin typeface="Calibri"/>
              <a:cs typeface="Calibri"/>
            </a:endParaRPr>
          </a:p>
        </p:txBody>
      </p:sp>
      <p:sp>
        <p:nvSpPr>
          <p:cNvPr id="6" name="object 6"/>
          <p:cNvSpPr txBox="1"/>
          <p:nvPr/>
        </p:nvSpPr>
        <p:spPr>
          <a:xfrm>
            <a:off x="1450594" y="5259252"/>
            <a:ext cx="139700"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5" name="object 5"/>
          <p:cNvSpPr txBox="1"/>
          <p:nvPr/>
        </p:nvSpPr>
        <p:spPr>
          <a:xfrm>
            <a:off x="1279906" y="5946487"/>
            <a:ext cx="360221" cy="605315"/>
          </a:xfrm>
          <a:prstGeom prst="rect">
            <a:avLst/>
          </a:prstGeom>
        </p:spPr>
        <p:txBody>
          <a:bodyPr wrap="square" lIns="0" tIns="0" rIns="0" bIns="0" rtlCol="0">
            <a:noAutofit/>
          </a:bodyPr>
          <a:lstStyle/>
          <a:p>
            <a:pPr marL="155486" marR="77988" algn="ctr">
              <a:lnSpc>
                <a:spcPts val="1730"/>
              </a:lnSpc>
              <a:spcBef>
                <a:spcPts val="86"/>
              </a:spcBef>
            </a:pPr>
            <a:r>
              <a:rPr sz="1600" spc="0" dirty="0">
                <a:latin typeface="Arial"/>
                <a:cs typeface="Arial"/>
              </a:rPr>
              <a:t>•</a:t>
            </a:r>
            <a:endParaRPr sz="1600">
              <a:latin typeface="Arial"/>
              <a:cs typeface="Arial"/>
            </a:endParaRPr>
          </a:p>
          <a:p>
            <a:pPr algn="ctr">
              <a:lnSpc>
                <a:spcPct val="101725"/>
              </a:lnSpc>
              <a:spcBef>
                <a:spcPts val="442"/>
              </a:spcBef>
            </a:pPr>
            <a:r>
              <a:rPr sz="2000" spc="0" dirty="0">
                <a:latin typeface="Calibri"/>
                <a:cs typeface="Calibri"/>
              </a:rPr>
              <a:t>q</a:t>
            </a:r>
            <a:r>
              <a:rPr sz="2000" spc="-14" dirty="0">
                <a:latin typeface="Calibri"/>
                <a:cs typeface="Calibri"/>
              </a:rPr>
              <a:t> </a:t>
            </a:r>
            <a:r>
              <a:rPr sz="2000" spc="0" dirty="0">
                <a:latin typeface="Calibri"/>
                <a:cs typeface="Calibri"/>
              </a:rPr>
              <a:t>=</a:t>
            </a:r>
            <a:endParaRPr sz="2000">
              <a:latin typeface="Calibri"/>
              <a:cs typeface="Calibri"/>
            </a:endParaRPr>
          </a:p>
        </p:txBody>
      </p:sp>
      <p:sp>
        <p:nvSpPr>
          <p:cNvPr id="4" name="object 4"/>
          <p:cNvSpPr txBox="1"/>
          <p:nvPr/>
        </p:nvSpPr>
        <p:spPr>
          <a:xfrm>
            <a:off x="993140" y="6256544"/>
            <a:ext cx="205082"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t>
            </a:r>
            <a:endParaRPr sz="2000">
              <a:latin typeface="Arial"/>
              <a:cs typeface="Arial"/>
            </a:endParaRPr>
          </a:p>
        </p:txBody>
      </p:sp>
      <p:sp>
        <p:nvSpPr>
          <p:cNvPr id="3" name="object 3"/>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16</a:t>
            </a:r>
            <a:endParaRPr sz="1800">
              <a:latin typeface="Calibri"/>
              <a:cs typeface="Calibri"/>
            </a:endParaRPr>
          </a:p>
        </p:txBody>
      </p:sp>
    </p:spTree>
    <p:extLst>
      <p:ext uri="{BB962C8B-B14F-4D97-AF65-F5344CB8AC3E}">
        <p14:creationId xmlns:p14="http://schemas.microsoft.com/office/powerpoint/2010/main" val="3398847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9" name="object 9"/>
          <p:cNvSpPr txBox="1"/>
          <p:nvPr/>
        </p:nvSpPr>
        <p:spPr>
          <a:xfrm>
            <a:off x="535940" y="326796"/>
            <a:ext cx="384975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Inl</a:t>
            </a:r>
            <a:r>
              <a:rPr sz="6600" spc="-9" baseline="3103" dirty="0">
                <a:latin typeface="Calibri"/>
                <a:cs typeface="Calibri"/>
              </a:rPr>
              <a:t>i</a:t>
            </a:r>
            <a:r>
              <a:rPr sz="6600" spc="0" baseline="3103" dirty="0">
                <a:latin typeface="Calibri"/>
                <a:cs typeface="Calibri"/>
              </a:rPr>
              <a:t>ne Qui</a:t>
            </a:r>
            <a:r>
              <a:rPr sz="6600" spc="-14" baseline="3103" dirty="0">
                <a:latin typeface="Calibri"/>
                <a:cs typeface="Calibri"/>
              </a:rPr>
              <a:t>c</a:t>
            </a:r>
            <a:r>
              <a:rPr sz="6600" spc="0" baseline="3103" dirty="0">
                <a:latin typeface="Calibri"/>
                <a:cs typeface="Calibri"/>
              </a:rPr>
              <a:t>k </a:t>
            </a:r>
            <a:r>
              <a:rPr sz="6600" spc="9" baseline="3103" dirty="0">
                <a:latin typeface="Calibri"/>
                <a:cs typeface="Calibri"/>
              </a:rPr>
              <a:t>S</a:t>
            </a:r>
            <a:r>
              <a:rPr sz="6600" spc="0" baseline="3103" dirty="0">
                <a:latin typeface="Calibri"/>
                <a:cs typeface="Calibri"/>
              </a:rPr>
              <a:t>ort</a:t>
            </a:r>
            <a:endParaRPr sz="4400">
              <a:latin typeface="Calibri"/>
              <a:cs typeface="Calibri"/>
            </a:endParaRPr>
          </a:p>
        </p:txBody>
      </p:sp>
      <p:sp>
        <p:nvSpPr>
          <p:cNvPr id="8" name="object 8"/>
          <p:cNvSpPr txBox="1"/>
          <p:nvPr/>
        </p:nvSpPr>
        <p:spPr>
          <a:xfrm>
            <a:off x="535940" y="1227550"/>
            <a:ext cx="228853" cy="1317052"/>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a:p>
            <a:pPr marL="12700" marR="61036">
              <a:lnSpc>
                <a:spcPct val="95825"/>
              </a:lnSpc>
              <a:spcBef>
                <a:spcPts val="564"/>
              </a:spcBef>
            </a:pPr>
            <a:r>
              <a:rPr sz="2400" spc="0" dirty="0">
                <a:latin typeface="Arial"/>
                <a:cs typeface="Arial"/>
              </a:rPr>
              <a:t>•</a:t>
            </a:r>
            <a:endParaRPr sz="2400">
              <a:latin typeface="Arial"/>
              <a:cs typeface="Arial"/>
            </a:endParaRPr>
          </a:p>
          <a:p>
            <a:pPr marL="12700" marR="61036">
              <a:lnSpc>
                <a:spcPct val="95825"/>
              </a:lnSpc>
              <a:spcBef>
                <a:spcPts val="696"/>
              </a:spcBef>
            </a:pPr>
            <a:r>
              <a:rPr sz="2400" spc="0" dirty="0">
                <a:latin typeface="Arial"/>
                <a:cs typeface="Arial"/>
              </a:rPr>
              <a:t>•</a:t>
            </a:r>
            <a:endParaRPr sz="2400">
              <a:latin typeface="Arial"/>
              <a:cs typeface="Arial"/>
            </a:endParaRPr>
          </a:p>
        </p:txBody>
      </p:sp>
      <p:sp>
        <p:nvSpPr>
          <p:cNvPr id="7" name="object 7"/>
          <p:cNvSpPr txBox="1"/>
          <p:nvPr/>
        </p:nvSpPr>
        <p:spPr>
          <a:xfrm>
            <a:off x="878840" y="1252093"/>
            <a:ext cx="2521394" cy="1310893"/>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Sorting </a:t>
            </a:r>
            <a:r>
              <a:rPr sz="4800" spc="-4" baseline="3413" dirty="0">
                <a:latin typeface="Calibri"/>
                <a:cs typeface="Calibri"/>
              </a:rPr>
              <a:t>A</a:t>
            </a:r>
            <a:r>
              <a:rPr sz="4800" spc="4" baseline="3413" dirty="0">
                <a:latin typeface="Calibri"/>
                <a:cs typeface="Calibri"/>
              </a:rPr>
              <a:t>[</a:t>
            </a:r>
            <a:r>
              <a:rPr sz="4800" spc="0" baseline="3413" dirty="0">
                <a:latin typeface="Calibri"/>
                <a:cs typeface="Calibri"/>
              </a:rPr>
              <a:t>1</a:t>
            </a:r>
            <a:r>
              <a:rPr sz="4800" spc="14" baseline="3413" dirty="0">
                <a:latin typeface="Calibri"/>
                <a:cs typeface="Calibri"/>
              </a:rPr>
              <a:t> </a:t>
            </a:r>
            <a:r>
              <a:rPr sz="4800" spc="0" baseline="3413" dirty="0">
                <a:latin typeface="Calibri"/>
                <a:cs typeface="Calibri"/>
              </a:rPr>
              <a:t>3</a:t>
            </a:r>
            <a:r>
              <a:rPr sz="4800" spc="9" baseline="3413" dirty="0">
                <a:latin typeface="Calibri"/>
                <a:cs typeface="Calibri"/>
              </a:rPr>
              <a:t> </a:t>
            </a:r>
            <a:r>
              <a:rPr sz="4800" spc="0" baseline="3413" dirty="0">
                <a:latin typeface="Calibri"/>
                <a:cs typeface="Calibri"/>
              </a:rPr>
              <a:t>5</a:t>
            </a:r>
            <a:endParaRPr sz="3200">
              <a:latin typeface="Calibri"/>
              <a:cs typeface="Calibri"/>
            </a:endParaRPr>
          </a:p>
          <a:p>
            <a:pPr marL="12700" marR="61036">
              <a:lnSpc>
                <a:spcPct val="101725"/>
              </a:lnSpc>
              <a:spcBef>
                <a:spcPts val="350"/>
              </a:spcBef>
            </a:pPr>
            <a:r>
              <a:rPr sz="2400" spc="0" dirty="0">
                <a:latin typeface="Calibri"/>
                <a:cs typeface="Calibri"/>
              </a:rPr>
              <a:t>p</a:t>
            </a:r>
            <a:r>
              <a:rPr sz="2400" spc="-14" dirty="0">
                <a:latin typeface="Calibri"/>
                <a:cs typeface="Calibri"/>
              </a:rPr>
              <a:t> </a:t>
            </a:r>
            <a:r>
              <a:rPr sz="2400" spc="0" dirty="0">
                <a:latin typeface="Calibri"/>
                <a:cs typeface="Calibri"/>
              </a:rPr>
              <a:t>= </a:t>
            </a:r>
            <a:r>
              <a:rPr sz="2400" spc="-4" dirty="0">
                <a:latin typeface="Calibri"/>
                <a:cs typeface="Calibri"/>
              </a:rPr>
              <a:t>2</a:t>
            </a:r>
            <a:r>
              <a:rPr sz="2400" spc="0" dirty="0">
                <a:latin typeface="Calibri"/>
                <a:cs typeface="Calibri"/>
              </a:rPr>
              <a:t>, r</a:t>
            </a:r>
            <a:r>
              <a:rPr sz="2400" spc="-9" dirty="0">
                <a:latin typeface="Calibri"/>
                <a:cs typeface="Calibri"/>
              </a:rPr>
              <a:t> </a:t>
            </a:r>
            <a:r>
              <a:rPr sz="2400" spc="0" dirty="0">
                <a:latin typeface="Calibri"/>
                <a:cs typeface="Calibri"/>
              </a:rPr>
              <a:t>= 3</a:t>
            </a:r>
            <a:endParaRPr sz="2400">
              <a:latin typeface="Calibri"/>
              <a:cs typeface="Calibri"/>
            </a:endParaRPr>
          </a:p>
          <a:p>
            <a:pPr marL="12700" marR="61036">
              <a:lnSpc>
                <a:spcPct val="101725"/>
              </a:lnSpc>
              <a:spcBef>
                <a:spcPts val="526"/>
              </a:spcBef>
            </a:pPr>
            <a:r>
              <a:rPr sz="2400" spc="0" dirty="0">
                <a:latin typeface="Calibri"/>
                <a:cs typeface="Calibri"/>
              </a:rPr>
              <a:t>p</a:t>
            </a:r>
            <a:r>
              <a:rPr sz="2400" spc="-14" dirty="0">
                <a:latin typeface="Calibri"/>
                <a:cs typeface="Calibri"/>
              </a:rPr>
              <a:t> </a:t>
            </a:r>
            <a:r>
              <a:rPr sz="2400" spc="0" dirty="0">
                <a:latin typeface="Calibri"/>
                <a:cs typeface="Calibri"/>
              </a:rPr>
              <a:t>&lt; r</a:t>
            </a:r>
            <a:endParaRPr sz="2400">
              <a:latin typeface="Calibri"/>
              <a:cs typeface="Calibri"/>
            </a:endParaRPr>
          </a:p>
        </p:txBody>
      </p:sp>
      <p:sp>
        <p:nvSpPr>
          <p:cNvPr id="6" name="object 6"/>
          <p:cNvSpPr txBox="1"/>
          <p:nvPr/>
        </p:nvSpPr>
        <p:spPr>
          <a:xfrm>
            <a:off x="3404742" y="1252093"/>
            <a:ext cx="416950" cy="432307"/>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7</a:t>
            </a:r>
            <a:r>
              <a:rPr sz="4800" spc="0" baseline="3413" dirty="0">
                <a:latin typeface="Calibri"/>
                <a:cs typeface="Calibri"/>
              </a:rPr>
              <a:t>]</a:t>
            </a:r>
            <a:endParaRPr sz="3200">
              <a:latin typeface="Calibri"/>
              <a:cs typeface="Calibri"/>
            </a:endParaRPr>
          </a:p>
        </p:txBody>
      </p:sp>
      <p:sp>
        <p:nvSpPr>
          <p:cNvPr id="5" name="object 5"/>
          <p:cNvSpPr txBox="1"/>
          <p:nvPr/>
        </p:nvSpPr>
        <p:spPr>
          <a:xfrm>
            <a:off x="993140" y="2625145"/>
            <a:ext cx="205297" cy="1350352"/>
          </a:xfrm>
          <a:prstGeom prst="rect">
            <a:avLst/>
          </a:prstGeom>
        </p:spPr>
        <p:txBody>
          <a:bodyPr wrap="square" lIns="0" tIns="0" rIns="0" bIns="0" rtlCol="0">
            <a:noAutofit/>
          </a:bodyPr>
          <a:lstStyle/>
          <a:p>
            <a:pPr marL="12700" marR="18506">
              <a:lnSpc>
                <a:spcPts val="1939"/>
              </a:lnSpc>
              <a:spcBef>
                <a:spcPts val="97"/>
              </a:spcBef>
            </a:pPr>
            <a:r>
              <a:rPr sz="1800" spc="0" dirty="0">
                <a:latin typeface="Arial"/>
                <a:cs typeface="Arial"/>
              </a:rPr>
              <a:t>–</a:t>
            </a:r>
            <a:endParaRPr sz="1800">
              <a:latin typeface="Arial"/>
              <a:cs typeface="Arial"/>
            </a:endParaRPr>
          </a:p>
          <a:p>
            <a:pPr marL="12700">
              <a:lnSpc>
                <a:spcPct val="95825"/>
              </a:lnSpc>
              <a:spcBef>
                <a:spcPts val="479"/>
              </a:spcBef>
            </a:pPr>
            <a:r>
              <a:rPr sz="2000" spc="0" dirty="0">
                <a:latin typeface="Arial"/>
                <a:cs typeface="Arial"/>
              </a:rPr>
              <a:t>–</a:t>
            </a:r>
            <a:endParaRPr sz="2000">
              <a:latin typeface="Arial"/>
              <a:cs typeface="Arial"/>
            </a:endParaRPr>
          </a:p>
          <a:p>
            <a:pPr marL="12700" marR="215">
              <a:lnSpc>
                <a:spcPct val="95825"/>
              </a:lnSpc>
              <a:spcBef>
                <a:spcPts val="580"/>
              </a:spcBef>
            </a:pPr>
            <a:r>
              <a:rPr sz="2000" spc="0" dirty="0">
                <a:latin typeface="Arial"/>
                <a:cs typeface="Arial"/>
              </a:rPr>
              <a:t>–</a:t>
            </a:r>
            <a:endParaRPr sz="2000">
              <a:latin typeface="Arial"/>
              <a:cs typeface="Arial"/>
            </a:endParaRPr>
          </a:p>
          <a:p>
            <a:pPr marL="12700" marR="215">
              <a:lnSpc>
                <a:spcPct val="95825"/>
              </a:lnSpc>
              <a:spcBef>
                <a:spcPts val="580"/>
              </a:spcBef>
            </a:pPr>
            <a:r>
              <a:rPr sz="2000" spc="0" dirty="0">
                <a:latin typeface="Arial"/>
                <a:cs typeface="Arial"/>
              </a:rPr>
              <a:t>–</a:t>
            </a:r>
            <a:endParaRPr sz="2000">
              <a:latin typeface="Arial"/>
              <a:cs typeface="Arial"/>
            </a:endParaRPr>
          </a:p>
        </p:txBody>
      </p:sp>
      <p:sp>
        <p:nvSpPr>
          <p:cNvPr id="4" name="object 4"/>
          <p:cNvSpPr txBox="1"/>
          <p:nvPr/>
        </p:nvSpPr>
        <p:spPr>
          <a:xfrm>
            <a:off x="1279906" y="2638933"/>
            <a:ext cx="6835145" cy="1351914"/>
          </a:xfrm>
          <a:prstGeom prst="rect">
            <a:avLst/>
          </a:prstGeom>
        </p:spPr>
        <p:txBody>
          <a:bodyPr wrap="square" lIns="0" tIns="0" rIns="0" bIns="0" rtlCol="0">
            <a:noAutofit/>
          </a:bodyPr>
          <a:lstStyle/>
          <a:p>
            <a:pPr marL="12700" marR="46508">
              <a:lnSpc>
                <a:spcPts val="1935"/>
              </a:lnSpc>
              <a:spcBef>
                <a:spcPts val="96"/>
              </a:spcBef>
            </a:pPr>
            <a:r>
              <a:rPr sz="2700" spc="-39" baseline="3034" dirty="0">
                <a:latin typeface="Calibri"/>
                <a:cs typeface="Calibri"/>
              </a:rPr>
              <a:t>P</a:t>
            </a:r>
            <a:r>
              <a:rPr sz="2700" spc="0" baseline="3034" dirty="0">
                <a:latin typeface="Calibri"/>
                <a:cs typeface="Calibri"/>
              </a:rPr>
              <a:t>ar</a:t>
            </a:r>
            <a:r>
              <a:rPr sz="2700" spc="-4" baseline="3034" dirty="0">
                <a:latin typeface="Calibri"/>
                <a:cs typeface="Calibri"/>
              </a:rPr>
              <a:t>ti</a:t>
            </a:r>
            <a:r>
              <a:rPr sz="2700" spc="0" baseline="3034" dirty="0">
                <a:latin typeface="Calibri"/>
                <a:cs typeface="Calibri"/>
              </a:rPr>
              <a:t>t</a:t>
            </a:r>
            <a:r>
              <a:rPr sz="2700" spc="-9" baseline="3034" dirty="0">
                <a:latin typeface="Calibri"/>
                <a:cs typeface="Calibri"/>
              </a:rPr>
              <a:t>i</a:t>
            </a:r>
            <a:r>
              <a:rPr sz="2700" spc="0" baseline="3034" dirty="0">
                <a:latin typeface="Calibri"/>
                <a:cs typeface="Calibri"/>
              </a:rPr>
              <a:t>on (</a:t>
            </a:r>
            <a:r>
              <a:rPr sz="2700" spc="4" baseline="3034" dirty="0">
                <a:latin typeface="Calibri"/>
                <a:cs typeface="Calibri"/>
              </a:rPr>
              <a:t> </a:t>
            </a:r>
            <a:r>
              <a:rPr sz="2700" spc="14" baseline="3034" dirty="0">
                <a:latin typeface="Calibri"/>
                <a:cs typeface="Calibri"/>
              </a:rPr>
              <a:t>A</a:t>
            </a:r>
            <a:r>
              <a:rPr sz="2700" spc="0" baseline="3034" dirty="0">
                <a:latin typeface="Calibri"/>
                <a:cs typeface="Calibri"/>
              </a:rPr>
              <a:t>,</a:t>
            </a:r>
            <a:r>
              <a:rPr sz="2700" spc="9" baseline="3034" dirty="0">
                <a:latin typeface="Calibri"/>
                <a:cs typeface="Calibri"/>
              </a:rPr>
              <a:t> </a:t>
            </a:r>
            <a:r>
              <a:rPr sz="2700" spc="0" baseline="3034" dirty="0">
                <a:latin typeface="Calibri"/>
                <a:cs typeface="Calibri"/>
              </a:rPr>
              <a:t>2,</a:t>
            </a:r>
            <a:r>
              <a:rPr sz="2700" spc="9" baseline="3034" dirty="0">
                <a:latin typeface="Calibri"/>
                <a:cs typeface="Calibri"/>
              </a:rPr>
              <a:t> </a:t>
            </a:r>
            <a:r>
              <a:rPr sz="2700" spc="0" baseline="3034" dirty="0">
                <a:latin typeface="Calibri"/>
                <a:cs typeface="Calibri"/>
              </a:rPr>
              <a:t>3)</a:t>
            </a:r>
            <a:endParaRPr sz="1800">
              <a:latin typeface="Calibri"/>
              <a:cs typeface="Calibri"/>
            </a:endParaRPr>
          </a:p>
          <a:p>
            <a:pPr marL="12700" marR="46508">
              <a:lnSpc>
                <a:spcPct val="101725"/>
              </a:lnSpc>
              <a:spcBef>
                <a:spcPts val="348"/>
              </a:spcBef>
            </a:pPr>
            <a:r>
              <a:rPr sz="2000" spc="0" dirty="0">
                <a:latin typeface="Calibri"/>
                <a:cs typeface="Calibri"/>
              </a:rPr>
              <a:t>q</a:t>
            </a:r>
            <a:r>
              <a:rPr sz="2000" spc="-19" dirty="0">
                <a:latin typeface="Calibri"/>
                <a:cs typeface="Calibri"/>
              </a:rPr>
              <a:t> </a:t>
            </a:r>
            <a:r>
              <a:rPr sz="2000" spc="0" dirty="0">
                <a:latin typeface="Calibri"/>
                <a:cs typeface="Calibri"/>
              </a:rPr>
              <a:t>= 3</a:t>
            </a:r>
            <a:endParaRPr sz="2000">
              <a:latin typeface="Calibri"/>
              <a:cs typeface="Calibri"/>
            </a:endParaRPr>
          </a:p>
          <a:p>
            <a:pPr marL="12700">
              <a:lnSpc>
                <a:spcPct val="101725"/>
              </a:lnSpc>
              <a:spcBef>
                <a:spcPts val="434"/>
              </a:spcBef>
            </a:pPr>
            <a:r>
              <a:rPr sz="2000" spc="0" dirty="0">
                <a:latin typeface="Calibri"/>
                <a:cs typeface="Calibri"/>
              </a:rPr>
              <a:t>Quic</a:t>
            </a:r>
            <a:r>
              <a:rPr sz="2000" spc="-25" dirty="0">
                <a:latin typeface="Calibri"/>
                <a:cs typeface="Calibri"/>
              </a:rPr>
              <a:t>k</a:t>
            </a:r>
            <a:r>
              <a:rPr sz="2000" spc="0" dirty="0">
                <a:latin typeface="Calibri"/>
                <a:cs typeface="Calibri"/>
              </a:rPr>
              <a:t>so</a:t>
            </a:r>
            <a:r>
              <a:rPr sz="2000" spc="-9" dirty="0">
                <a:latin typeface="Calibri"/>
                <a:cs typeface="Calibri"/>
              </a:rPr>
              <a:t>r</a:t>
            </a:r>
            <a:r>
              <a:rPr sz="2000" spc="0" dirty="0">
                <a:latin typeface="Calibri"/>
                <a:cs typeface="Calibri"/>
              </a:rPr>
              <a:t>t(</a:t>
            </a:r>
            <a:r>
              <a:rPr sz="2000" spc="19" dirty="0">
                <a:latin typeface="Calibri"/>
                <a:cs typeface="Calibri"/>
              </a:rPr>
              <a:t>A</a:t>
            </a:r>
            <a:r>
              <a:rPr sz="2000" spc="0" dirty="0">
                <a:latin typeface="Calibri"/>
                <a:cs typeface="Calibri"/>
              </a:rPr>
              <a:t>,</a:t>
            </a:r>
            <a:r>
              <a:rPr sz="2000" spc="9" dirty="0">
                <a:latin typeface="Calibri"/>
                <a:cs typeface="Calibri"/>
              </a:rPr>
              <a:t> </a:t>
            </a:r>
            <a:r>
              <a:rPr sz="2000" spc="4" dirty="0">
                <a:latin typeface="Calibri"/>
                <a:cs typeface="Calibri"/>
              </a:rPr>
              <a:t>p</a:t>
            </a:r>
            <a:r>
              <a:rPr sz="2000" spc="0" dirty="0">
                <a:latin typeface="Calibri"/>
                <a:cs typeface="Calibri"/>
              </a:rPr>
              <a:t>,</a:t>
            </a:r>
            <a:r>
              <a:rPr sz="2000" spc="-4" dirty="0">
                <a:latin typeface="Calibri"/>
                <a:cs typeface="Calibri"/>
              </a:rPr>
              <a:t> </a:t>
            </a:r>
            <a:r>
              <a:rPr sz="2000" spc="4" dirty="0">
                <a:latin typeface="Calibri"/>
                <a:cs typeface="Calibri"/>
              </a:rPr>
              <a:t>q</a:t>
            </a:r>
            <a:r>
              <a:rPr sz="2000" spc="0" dirty="0">
                <a:latin typeface="Calibri"/>
                <a:cs typeface="Calibri"/>
              </a:rPr>
              <a:t>-</a:t>
            </a:r>
            <a:r>
              <a:rPr sz="2000" spc="4" dirty="0">
                <a:latin typeface="Calibri"/>
                <a:cs typeface="Calibri"/>
              </a:rPr>
              <a:t>1</a:t>
            </a:r>
            <a:r>
              <a:rPr sz="2000" spc="0" dirty="0">
                <a:latin typeface="Calibri"/>
                <a:cs typeface="Calibri"/>
              </a:rPr>
              <a:t>)</a:t>
            </a:r>
            <a:r>
              <a:rPr sz="2000" spc="-14" dirty="0">
                <a:latin typeface="Calibri"/>
                <a:cs typeface="Calibri"/>
              </a:rPr>
              <a:t> </a:t>
            </a:r>
            <a:r>
              <a:rPr sz="2000" spc="0" dirty="0">
                <a:latin typeface="Calibri"/>
                <a:cs typeface="Calibri"/>
              </a:rPr>
              <a:t>=&gt; (</a:t>
            </a:r>
            <a:r>
              <a:rPr sz="2000" spc="19" dirty="0">
                <a:latin typeface="Calibri"/>
                <a:cs typeface="Calibri"/>
              </a:rPr>
              <a:t>A</a:t>
            </a:r>
            <a:r>
              <a:rPr sz="2000" spc="0" dirty="0">
                <a:latin typeface="Calibri"/>
                <a:cs typeface="Calibri"/>
              </a:rPr>
              <a:t>, </a:t>
            </a:r>
            <a:r>
              <a:rPr sz="2000" spc="4" dirty="0">
                <a:latin typeface="Calibri"/>
                <a:cs typeface="Calibri"/>
              </a:rPr>
              <a:t>2</a:t>
            </a:r>
            <a:r>
              <a:rPr sz="2000" spc="0" dirty="0">
                <a:latin typeface="Calibri"/>
                <a:cs typeface="Calibri"/>
              </a:rPr>
              <a:t>, </a:t>
            </a:r>
            <a:r>
              <a:rPr sz="2000" spc="4" dirty="0">
                <a:latin typeface="Calibri"/>
                <a:cs typeface="Calibri"/>
              </a:rPr>
              <a:t>2</a:t>
            </a:r>
            <a:r>
              <a:rPr sz="2000" spc="0" dirty="0">
                <a:latin typeface="Calibri"/>
                <a:cs typeface="Calibri"/>
              </a:rPr>
              <a:t>) </a:t>
            </a:r>
            <a:r>
              <a:rPr sz="2000" b="1" spc="0" dirty="0">
                <a:solidFill>
                  <a:srgbClr val="FF0000"/>
                </a:solidFill>
                <a:latin typeface="Calibri"/>
                <a:cs typeface="Calibri"/>
              </a:rPr>
              <a:t>&lt;- T</a:t>
            </a:r>
            <a:r>
              <a:rPr sz="2000" b="1" spc="4" dirty="0">
                <a:solidFill>
                  <a:srgbClr val="FF0000"/>
                </a:solidFill>
                <a:latin typeface="Calibri"/>
                <a:cs typeface="Calibri"/>
              </a:rPr>
              <a:t>h</a:t>
            </a:r>
            <a:r>
              <a:rPr sz="2000" b="1" spc="0" dirty="0">
                <a:solidFill>
                  <a:srgbClr val="FF0000"/>
                </a:solidFill>
                <a:latin typeface="Calibri"/>
                <a:cs typeface="Calibri"/>
              </a:rPr>
              <a:t>is</a:t>
            </a:r>
            <a:r>
              <a:rPr sz="2000" b="1" spc="-25" dirty="0">
                <a:solidFill>
                  <a:srgbClr val="FF0000"/>
                </a:solidFill>
                <a:latin typeface="Calibri"/>
                <a:cs typeface="Calibri"/>
              </a:rPr>
              <a:t> </a:t>
            </a:r>
            <a:r>
              <a:rPr sz="2000" b="1" spc="0" dirty="0">
                <a:solidFill>
                  <a:srgbClr val="FF0000"/>
                </a:solidFill>
                <a:latin typeface="Calibri"/>
                <a:cs typeface="Calibri"/>
              </a:rPr>
              <a:t>f</a:t>
            </a:r>
            <a:r>
              <a:rPr sz="2000" b="1" spc="4" dirty="0">
                <a:solidFill>
                  <a:srgbClr val="FF0000"/>
                </a:solidFill>
                <a:latin typeface="Calibri"/>
                <a:cs typeface="Calibri"/>
              </a:rPr>
              <a:t>u</a:t>
            </a:r>
            <a:r>
              <a:rPr sz="2000" b="1" spc="0" dirty="0">
                <a:solidFill>
                  <a:srgbClr val="FF0000"/>
                </a:solidFill>
                <a:latin typeface="Calibri"/>
                <a:cs typeface="Calibri"/>
              </a:rPr>
              <a:t>n</a:t>
            </a:r>
            <a:r>
              <a:rPr sz="2000" b="1" spc="4" dirty="0">
                <a:solidFill>
                  <a:srgbClr val="FF0000"/>
                </a:solidFill>
                <a:latin typeface="Calibri"/>
                <a:cs typeface="Calibri"/>
              </a:rPr>
              <a:t>c</a:t>
            </a:r>
            <a:r>
              <a:rPr sz="2000" b="1" spc="0" dirty="0">
                <a:solidFill>
                  <a:srgbClr val="FF0000"/>
                </a:solidFill>
                <a:latin typeface="Calibri"/>
                <a:cs typeface="Calibri"/>
              </a:rPr>
              <a:t>tion</a:t>
            </a:r>
            <a:r>
              <a:rPr sz="2000" b="1" spc="-19" dirty="0">
                <a:solidFill>
                  <a:srgbClr val="FF0000"/>
                </a:solidFill>
                <a:latin typeface="Calibri"/>
                <a:cs typeface="Calibri"/>
              </a:rPr>
              <a:t> </a:t>
            </a:r>
            <a:r>
              <a:rPr sz="2000" b="1" spc="0" dirty="0">
                <a:solidFill>
                  <a:srgbClr val="FF0000"/>
                </a:solidFill>
                <a:latin typeface="Calibri"/>
                <a:cs typeface="Calibri"/>
              </a:rPr>
              <a:t>wi</a:t>
            </a:r>
            <a:r>
              <a:rPr sz="2000" b="1" spc="-4" dirty="0">
                <a:solidFill>
                  <a:srgbClr val="FF0000"/>
                </a:solidFill>
                <a:latin typeface="Calibri"/>
                <a:cs typeface="Calibri"/>
              </a:rPr>
              <a:t>l</a:t>
            </a:r>
            <a:r>
              <a:rPr sz="2000" b="1" spc="0" dirty="0">
                <a:solidFill>
                  <a:srgbClr val="FF0000"/>
                </a:solidFill>
                <a:latin typeface="Calibri"/>
                <a:cs typeface="Calibri"/>
              </a:rPr>
              <a:t>l</a:t>
            </a:r>
            <a:r>
              <a:rPr sz="2000" b="1" spc="-19" dirty="0">
                <a:solidFill>
                  <a:srgbClr val="FF0000"/>
                </a:solidFill>
                <a:latin typeface="Calibri"/>
                <a:cs typeface="Calibri"/>
              </a:rPr>
              <a:t> </a:t>
            </a:r>
            <a:r>
              <a:rPr sz="2000" b="1" spc="-29" dirty="0">
                <a:solidFill>
                  <a:srgbClr val="FF0000"/>
                </a:solidFill>
                <a:latin typeface="Calibri"/>
                <a:cs typeface="Calibri"/>
              </a:rPr>
              <a:t>r</a:t>
            </a:r>
            <a:r>
              <a:rPr sz="2000" b="1" spc="-14" dirty="0">
                <a:solidFill>
                  <a:srgbClr val="FF0000"/>
                </a:solidFill>
                <a:latin typeface="Calibri"/>
                <a:cs typeface="Calibri"/>
              </a:rPr>
              <a:t>e</a:t>
            </a:r>
            <a:r>
              <a:rPr sz="2000" b="1" spc="0" dirty="0">
                <a:solidFill>
                  <a:srgbClr val="FF0000"/>
                </a:solidFill>
                <a:latin typeface="Calibri"/>
                <a:cs typeface="Calibri"/>
              </a:rPr>
              <a:t>turn</a:t>
            </a:r>
            <a:r>
              <a:rPr sz="2000" b="1" spc="14" dirty="0">
                <a:solidFill>
                  <a:srgbClr val="FF0000"/>
                </a:solidFill>
                <a:latin typeface="Calibri"/>
                <a:cs typeface="Calibri"/>
              </a:rPr>
              <a:t> </a:t>
            </a:r>
            <a:r>
              <a:rPr sz="2000" b="1" spc="0" dirty="0">
                <a:solidFill>
                  <a:srgbClr val="FF0000"/>
                </a:solidFill>
                <a:latin typeface="Calibri"/>
                <a:cs typeface="Calibri"/>
              </a:rPr>
              <a:t>on</a:t>
            </a:r>
            <a:r>
              <a:rPr sz="2000" b="1" spc="-14" dirty="0">
                <a:solidFill>
                  <a:srgbClr val="FF0000"/>
                </a:solidFill>
                <a:latin typeface="Calibri"/>
                <a:cs typeface="Calibri"/>
              </a:rPr>
              <a:t> </a:t>
            </a:r>
            <a:r>
              <a:rPr sz="2000" b="1" spc="0" dirty="0">
                <a:solidFill>
                  <a:srgbClr val="FF0000"/>
                </a:solidFill>
                <a:latin typeface="Calibri"/>
                <a:cs typeface="Calibri"/>
              </a:rPr>
              <a:t>p&lt;r</a:t>
            </a:r>
            <a:endParaRPr sz="2000">
              <a:latin typeface="Calibri"/>
              <a:cs typeface="Calibri"/>
            </a:endParaRPr>
          </a:p>
          <a:p>
            <a:pPr marL="12700" marR="46508">
              <a:lnSpc>
                <a:spcPct val="101725"/>
              </a:lnSpc>
              <a:spcBef>
                <a:spcPts val="434"/>
              </a:spcBef>
            </a:pPr>
            <a:r>
              <a:rPr sz="2000" spc="0" dirty="0">
                <a:latin typeface="Calibri"/>
                <a:cs typeface="Calibri"/>
              </a:rPr>
              <a:t>Quic</a:t>
            </a:r>
            <a:r>
              <a:rPr sz="2000" spc="-25" dirty="0">
                <a:latin typeface="Calibri"/>
                <a:cs typeface="Calibri"/>
              </a:rPr>
              <a:t>k</a:t>
            </a:r>
            <a:r>
              <a:rPr sz="2000" spc="0" dirty="0">
                <a:latin typeface="Calibri"/>
                <a:cs typeface="Calibri"/>
              </a:rPr>
              <a:t>so</a:t>
            </a:r>
            <a:r>
              <a:rPr sz="2000" spc="-9" dirty="0">
                <a:latin typeface="Calibri"/>
                <a:cs typeface="Calibri"/>
              </a:rPr>
              <a:t>r</a:t>
            </a:r>
            <a:r>
              <a:rPr sz="2000" spc="0" dirty="0">
                <a:latin typeface="Calibri"/>
                <a:cs typeface="Calibri"/>
              </a:rPr>
              <a:t>t(</a:t>
            </a:r>
            <a:r>
              <a:rPr sz="2000" spc="25" dirty="0">
                <a:latin typeface="Calibri"/>
                <a:cs typeface="Calibri"/>
              </a:rPr>
              <a:t>A</a:t>
            </a:r>
            <a:r>
              <a:rPr sz="2000" spc="0" dirty="0">
                <a:latin typeface="Calibri"/>
                <a:cs typeface="Calibri"/>
              </a:rPr>
              <a:t>,</a:t>
            </a:r>
            <a:r>
              <a:rPr sz="2000" spc="9" dirty="0">
                <a:latin typeface="Calibri"/>
                <a:cs typeface="Calibri"/>
              </a:rPr>
              <a:t> </a:t>
            </a:r>
            <a:r>
              <a:rPr sz="2000" spc="4" dirty="0">
                <a:latin typeface="Calibri"/>
                <a:cs typeface="Calibri"/>
              </a:rPr>
              <a:t>q</a:t>
            </a:r>
            <a:r>
              <a:rPr sz="2000" spc="-4" dirty="0">
                <a:latin typeface="Calibri"/>
                <a:cs typeface="Calibri"/>
              </a:rPr>
              <a:t>+</a:t>
            </a:r>
            <a:r>
              <a:rPr sz="2000" spc="4" dirty="0">
                <a:latin typeface="Calibri"/>
                <a:cs typeface="Calibri"/>
              </a:rPr>
              <a:t>1</a:t>
            </a:r>
            <a:r>
              <a:rPr sz="2000" spc="0" dirty="0">
                <a:latin typeface="Calibri"/>
                <a:cs typeface="Calibri"/>
              </a:rPr>
              <a:t>,</a:t>
            </a:r>
            <a:r>
              <a:rPr sz="2000" spc="-14" dirty="0">
                <a:latin typeface="Calibri"/>
                <a:cs typeface="Calibri"/>
              </a:rPr>
              <a:t> </a:t>
            </a:r>
            <a:r>
              <a:rPr sz="2000" spc="-4" dirty="0">
                <a:latin typeface="Calibri"/>
                <a:cs typeface="Calibri"/>
              </a:rPr>
              <a:t>r</a:t>
            </a:r>
            <a:r>
              <a:rPr sz="2000" spc="0" dirty="0">
                <a:latin typeface="Calibri"/>
                <a:cs typeface="Calibri"/>
              </a:rPr>
              <a:t>)</a:t>
            </a:r>
            <a:r>
              <a:rPr sz="2000" spc="9" dirty="0">
                <a:latin typeface="Calibri"/>
                <a:cs typeface="Calibri"/>
              </a:rPr>
              <a:t> </a:t>
            </a:r>
            <a:r>
              <a:rPr sz="2000" spc="0" dirty="0">
                <a:latin typeface="Calibri"/>
                <a:cs typeface="Calibri"/>
              </a:rPr>
              <a:t>=&gt; (</a:t>
            </a:r>
            <a:r>
              <a:rPr sz="2000" spc="19" dirty="0">
                <a:latin typeface="Calibri"/>
                <a:cs typeface="Calibri"/>
              </a:rPr>
              <a:t>A</a:t>
            </a:r>
            <a:r>
              <a:rPr sz="2000" spc="0" dirty="0">
                <a:latin typeface="Calibri"/>
                <a:cs typeface="Calibri"/>
              </a:rPr>
              <a:t>,</a:t>
            </a:r>
            <a:r>
              <a:rPr sz="2000" spc="9" dirty="0">
                <a:latin typeface="Calibri"/>
                <a:cs typeface="Calibri"/>
              </a:rPr>
              <a:t> </a:t>
            </a:r>
            <a:r>
              <a:rPr sz="2000" spc="4" dirty="0">
                <a:latin typeface="Calibri"/>
                <a:cs typeface="Calibri"/>
              </a:rPr>
              <a:t>4</a:t>
            </a:r>
            <a:r>
              <a:rPr sz="2000" spc="0" dirty="0">
                <a:latin typeface="Calibri"/>
                <a:cs typeface="Calibri"/>
              </a:rPr>
              <a:t>,</a:t>
            </a:r>
            <a:r>
              <a:rPr sz="2000" spc="-14" dirty="0">
                <a:latin typeface="Calibri"/>
                <a:cs typeface="Calibri"/>
              </a:rPr>
              <a:t> </a:t>
            </a:r>
            <a:r>
              <a:rPr sz="2000" spc="4" dirty="0">
                <a:latin typeface="Calibri"/>
                <a:cs typeface="Calibri"/>
              </a:rPr>
              <a:t>3</a:t>
            </a:r>
            <a:r>
              <a:rPr sz="2000" spc="0" dirty="0">
                <a:latin typeface="Calibri"/>
                <a:cs typeface="Calibri"/>
              </a:rPr>
              <a:t>)</a:t>
            </a:r>
            <a:r>
              <a:rPr sz="2000" spc="-39" dirty="0">
                <a:latin typeface="Calibri"/>
                <a:cs typeface="Calibri"/>
              </a:rPr>
              <a:t> </a:t>
            </a:r>
            <a:r>
              <a:rPr sz="1800" b="1" spc="4" dirty="0">
                <a:solidFill>
                  <a:srgbClr val="FF0000"/>
                </a:solidFill>
                <a:latin typeface="Calibri"/>
                <a:cs typeface="Calibri"/>
              </a:rPr>
              <a:t>&lt;</a:t>
            </a:r>
            <a:r>
              <a:rPr sz="1800" b="1" spc="0" dirty="0">
                <a:solidFill>
                  <a:srgbClr val="FF0000"/>
                </a:solidFill>
                <a:latin typeface="Calibri"/>
                <a:cs typeface="Calibri"/>
              </a:rPr>
              <a:t>- This fu</a:t>
            </a:r>
            <a:r>
              <a:rPr sz="1800" b="1" spc="4" dirty="0">
                <a:solidFill>
                  <a:srgbClr val="FF0000"/>
                </a:solidFill>
                <a:latin typeface="Calibri"/>
                <a:cs typeface="Calibri"/>
              </a:rPr>
              <a:t>n</a:t>
            </a:r>
            <a:r>
              <a:rPr sz="1800" b="1" spc="0" dirty="0">
                <a:solidFill>
                  <a:srgbClr val="FF0000"/>
                </a:solidFill>
                <a:latin typeface="Calibri"/>
                <a:cs typeface="Calibri"/>
              </a:rPr>
              <a:t>cti</a:t>
            </a:r>
            <a:r>
              <a:rPr sz="1800" b="1" spc="4" dirty="0">
                <a:solidFill>
                  <a:srgbClr val="FF0000"/>
                </a:solidFill>
                <a:latin typeface="Calibri"/>
                <a:cs typeface="Calibri"/>
              </a:rPr>
              <a:t>o</a:t>
            </a:r>
            <a:r>
              <a:rPr sz="1800" b="1" spc="0" dirty="0">
                <a:solidFill>
                  <a:srgbClr val="FF0000"/>
                </a:solidFill>
                <a:latin typeface="Calibri"/>
                <a:cs typeface="Calibri"/>
              </a:rPr>
              <a:t>n</a:t>
            </a:r>
            <a:r>
              <a:rPr sz="1800" b="1" spc="-25" dirty="0">
                <a:solidFill>
                  <a:srgbClr val="FF0000"/>
                </a:solidFill>
                <a:latin typeface="Calibri"/>
                <a:cs typeface="Calibri"/>
              </a:rPr>
              <a:t> </a:t>
            </a:r>
            <a:r>
              <a:rPr sz="1800" b="1" spc="0" dirty="0">
                <a:solidFill>
                  <a:srgbClr val="FF0000"/>
                </a:solidFill>
                <a:latin typeface="Calibri"/>
                <a:cs typeface="Calibri"/>
              </a:rPr>
              <a:t>wi</a:t>
            </a:r>
            <a:r>
              <a:rPr sz="1800" b="1" spc="4" dirty="0">
                <a:solidFill>
                  <a:srgbClr val="FF0000"/>
                </a:solidFill>
                <a:latin typeface="Calibri"/>
                <a:cs typeface="Calibri"/>
              </a:rPr>
              <a:t>l</a:t>
            </a:r>
            <a:r>
              <a:rPr sz="1800" b="1" spc="0" dirty="0">
                <a:solidFill>
                  <a:srgbClr val="FF0000"/>
                </a:solidFill>
                <a:latin typeface="Calibri"/>
                <a:cs typeface="Calibri"/>
              </a:rPr>
              <a:t>l</a:t>
            </a:r>
            <a:r>
              <a:rPr sz="1800" b="1" spc="-19" dirty="0">
                <a:solidFill>
                  <a:srgbClr val="FF0000"/>
                </a:solidFill>
                <a:latin typeface="Calibri"/>
                <a:cs typeface="Calibri"/>
              </a:rPr>
              <a:t> </a:t>
            </a:r>
            <a:r>
              <a:rPr sz="1800" b="1" spc="-29" dirty="0">
                <a:solidFill>
                  <a:srgbClr val="FF0000"/>
                </a:solidFill>
                <a:latin typeface="Calibri"/>
                <a:cs typeface="Calibri"/>
              </a:rPr>
              <a:t>r</a:t>
            </a:r>
            <a:r>
              <a:rPr sz="1800" b="1" spc="-4" dirty="0">
                <a:solidFill>
                  <a:srgbClr val="FF0000"/>
                </a:solidFill>
                <a:latin typeface="Calibri"/>
                <a:cs typeface="Calibri"/>
              </a:rPr>
              <a:t>e</a:t>
            </a:r>
            <a:r>
              <a:rPr sz="1800" b="1" spc="0" dirty="0">
                <a:solidFill>
                  <a:srgbClr val="FF0000"/>
                </a:solidFill>
                <a:latin typeface="Calibri"/>
                <a:cs typeface="Calibri"/>
              </a:rPr>
              <a:t>turn</a:t>
            </a:r>
            <a:r>
              <a:rPr sz="1800" b="1" spc="-9" dirty="0">
                <a:solidFill>
                  <a:srgbClr val="FF0000"/>
                </a:solidFill>
                <a:latin typeface="Calibri"/>
                <a:cs typeface="Calibri"/>
              </a:rPr>
              <a:t> </a:t>
            </a:r>
            <a:r>
              <a:rPr sz="1800" b="1" spc="4" dirty="0">
                <a:solidFill>
                  <a:srgbClr val="FF0000"/>
                </a:solidFill>
                <a:latin typeface="Calibri"/>
                <a:cs typeface="Calibri"/>
              </a:rPr>
              <a:t>o</a:t>
            </a:r>
            <a:r>
              <a:rPr sz="1800" b="1" spc="0" dirty="0">
                <a:solidFill>
                  <a:srgbClr val="FF0000"/>
                </a:solidFill>
                <a:latin typeface="Calibri"/>
                <a:cs typeface="Calibri"/>
              </a:rPr>
              <a:t>n </a:t>
            </a:r>
            <a:r>
              <a:rPr sz="1800" b="1" spc="4" dirty="0">
                <a:solidFill>
                  <a:srgbClr val="FF0000"/>
                </a:solidFill>
                <a:latin typeface="Calibri"/>
                <a:cs typeface="Calibri"/>
              </a:rPr>
              <a:t>p</a:t>
            </a:r>
            <a:r>
              <a:rPr sz="1800" b="1" spc="0" dirty="0">
                <a:solidFill>
                  <a:srgbClr val="FF0000"/>
                </a:solidFill>
                <a:latin typeface="Calibri"/>
                <a:cs typeface="Calibri"/>
              </a:rPr>
              <a:t>&lt;r</a:t>
            </a:r>
            <a:endParaRPr sz="1800">
              <a:latin typeface="Calibri"/>
              <a:cs typeface="Calibri"/>
            </a:endParaRPr>
          </a:p>
        </p:txBody>
      </p:sp>
      <p:sp>
        <p:nvSpPr>
          <p:cNvPr id="3" name="object 3"/>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17</a:t>
            </a:r>
            <a:endParaRPr sz="1800">
              <a:latin typeface="Calibri"/>
              <a:cs typeface="Calibri"/>
            </a:endParaRPr>
          </a:p>
        </p:txBody>
      </p:sp>
    </p:spTree>
    <p:extLst>
      <p:ext uri="{BB962C8B-B14F-4D97-AF65-F5344CB8AC3E}">
        <p14:creationId xmlns:p14="http://schemas.microsoft.com/office/powerpoint/2010/main" val="1855545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pic>
        <p:nvPicPr>
          <p:cNvPr id="4098" name="Picture 2" descr="File:Quicksort-exampl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4813" y="1467248"/>
            <a:ext cx="8730587" cy="52383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533400"/>
            <a:ext cx="3733800" cy="707886"/>
          </a:xfrm>
          <a:prstGeom prst="rect">
            <a:avLst/>
          </a:prstGeom>
        </p:spPr>
        <p:txBody>
          <a:bodyPr wrap="square">
            <a:spAutoFit/>
          </a:bodyPr>
          <a:lstStyle/>
          <a:p>
            <a:r>
              <a:rPr lang="en-US" sz="4000" b="1" dirty="0"/>
              <a:t>QUICK SORT </a:t>
            </a:r>
            <a:endParaRPr lang="en-US" sz="4000" dirty="0"/>
          </a:p>
        </p:txBody>
      </p:sp>
    </p:spTree>
    <p:extLst>
      <p:ext uri="{BB962C8B-B14F-4D97-AF65-F5344CB8AC3E}">
        <p14:creationId xmlns:p14="http://schemas.microsoft.com/office/powerpoint/2010/main" val="2265611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8AA20B8B-E342-4AFF-914F-C12B06BFFC32}" type="slidenum">
              <a:rPr lang="en-US"/>
              <a:pPr/>
              <a:t>34</a:t>
            </a:fld>
            <a:endParaRPr lang="en-US"/>
          </a:p>
        </p:txBody>
      </p:sp>
      <p:sp>
        <p:nvSpPr>
          <p:cNvPr id="208898" name="Rectangle 2"/>
          <p:cNvSpPr>
            <a:spLocks noGrp="1" noChangeArrowheads="1"/>
          </p:cNvSpPr>
          <p:nvPr>
            <p:ph type="title"/>
          </p:nvPr>
        </p:nvSpPr>
        <p:spPr/>
        <p:txBody>
          <a:bodyPr/>
          <a:lstStyle/>
          <a:p>
            <a:r>
              <a:rPr lang="en-US" sz="3600" b="1" dirty="0"/>
              <a:t>QUICK SORT (</a:t>
            </a:r>
            <a:r>
              <a:rPr lang="en-US" sz="3600" dirty="0"/>
              <a:t>E</a:t>
            </a:r>
            <a:r>
              <a:rPr lang="en-US" sz="3600" b="1" dirty="0"/>
              <a:t>xample 2)</a:t>
            </a:r>
          </a:p>
        </p:txBody>
      </p:sp>
      <p:sp>
        <p:nvSpPr>
          <p:cNvPr id="208899" name="Rectangle 3"/>
          <p:cNvSpPr>
            <a:spLocks noChangeArrowheads="1"/>
          </p:cNvSpPr>
          <p:nvPr/>
        </p:nvSpPr>
        <p:spPr bwMode="auto">
          <a:xfrm>
            <a:off x="0" y="1866900"/>
            <a:ext cx="9144000" cy="0"/>
          </a:xfrm>
          <a:prstGeom prst="rect">
            <a:avLst/>
          </a:prstGeom>
          <a:noFill/>
          <a:ln w="9525">
            <a:noFill/>
            <a:miter lim="800000"/>
            <a:headEnd/>
            <a:tailEnd/>
          </a:ln>
          <a:effectLst/>
        </p:spPr>
        <p:txBody>
          <a:bodyPr wrap="none" anchor="ctr">
            <a:spAutoFit/>
          </a:bodyPr>
          <a:lstStyle/>
          <a:p>
            <a:endParaRPr lang="en-US"/>
          </a:p>
        </p:txBody>
      </p:sp>
      <p:sp>
        <p:nvSpPr>
          <p:cNvPr id="208900" name="Rectangle 4"/>
          <p:cNvSpPr>
            <a:spLocks noChangeArrowheads="1"/>
          </p:cNvSpPr>
          <p:nvPr/>
        </p:nvSpPr>
        <p:spPr bwMode="auto">
          <a:xfrm>
            <a:off x="0" y="2876550"/>
            <a:ext cx="9144000" cy="0"/>
          </a:xfrm>
          <a:prstGeom prst="rect">
            <a:avLst/>
          </a:prstGeom>
          <a:noFill/>
          <a:ln w="9525">
            <a:noFill/>
            <a:miter lim="800000"/>
            <a:headEnd/>
            <a:tailEnd/>
          </a:ln>
          <a:effectLst/>
        </p:spPr>
        <p:txBody>
          <a:bodyPr wrap="none" anchor="ctr">
            <a:spAutoFit/>
          </a:bodyPr>
          <a:lstStyle/>
          <a:p>
            <a:endParaRPr lang="en-US"/>
          </a:p>
        </p:txBody>
      </p:sp>
      <p:sp>
        <p:nvSpPr>
          <p:cNvPr id="208901" name="Rectangle 5"/>
          <p:cNvSpPr>
            <a:spLocks noChangeArrowheads="1"/>
          </p:cNvSpPr>
          <p:nvPr/>
        </p:nvSpPr>
        <p:spPr bwMode="auto">
          <a:xfrm>
            <a:off x="0" y="2305050"/>
            <a:ext cx="9144000" cy="0"/>
          </a:xfrm>
          <a:prstGeom prst="rect">
            <a:avLst/>
          </a:prstGeom>
          <a:noFill/>
          <a:ln w="9525">
            <a:noFill/>
            <a:miter lim="800000"/>
            <a:headEnd/>
            <a:tailEnd/>
          </a:ln>
          <a:effectLst/>
        </p:spPr>
        <p:txBody>
          <a:bodyPr wrap="none" anchor="ctr">
            <a:spAutoFit/>
          </a:bodyPr>
          <a:lstStyle/>
          <a:p>
            <a:endParaRPr lang="en-US"/>
          </a:p>
        </p:txBody>
      </p:sp>
      <p:sp>
        <p:nvSpPr>
          <p:cNvPr id="208902" name="Rectangle 6"/>
          <p:cNvSpPr>
            <a:spLocks noChangeArrowheads="1"/>
          </p:cNvSpPr>
          <p:nvPr/>
        </p:nvSpPr>
        <p:spPr bwMode="auto">
          <a:xfrm>
            <a:off x="0" y="2214563"/>
            <a:ext cx="9144000" cy="0"/>
          </a:xfrm>
          <a:prstGeom prst="rect">
            <a:avLst/>
          </a:prstGeom>
          <a:noFill/>
          <a:ln w="9525">
            <a:noFill/>
            <a:miter lim="800000"/>
            <a:headEnd/>
            <a:tailEnd/>
          </a:ln>
          <a:effectLst/>
        </p:spPr>
        <p:txBody>
          <a:bodyPr wrap="none" anchor="ctr">
            <a:spAutoFit/>
          </a:bodyPr>
          <a:lstStyle/>
          <a:p>
            <a:endParaRPr lang="en-US"/>
          </a:p>
        </p:txBody>
      </p:sp>
      <p:sp>
        <p:nvSpPr>
          <p:cNvPr id="208903" name="Rectangle 7"/>
          <p:cNvSpPr>
            <a:spLocks noChangeArrowheads="1"/>
          </p:cNvSpPr>
          <p:nvPr/>
        </p:nvSpPr>
        <p:spPr bwMode="auto">
          <a:xfrm>
            <a:off x="0" y="2733675"/>
            <a:ext cx="9144000" cy="0"/>
          </a:xfrm>
          <a:prstGeom prst="rect">
            <a:avLst/>
          </a:prstGeom>
          <a:noFill/>
          <a:ln w="9525">
            <a:noFill/>
            <a:miter lim="800000"/>
            <a:headEnd/>
            <a:tailEnd/>
          </a:ln>
          <a:effectLst/>
        </p:spPr>
        <p:txBody>
          <a:bodyPr wrap="none" anchor="ctr">
            <a:spAutoFit/>
          </a:bodyPr>
          <a:lstStyle/>
          <a:p>
            <a:endParaRPr lang="en-US"/>
          </a:p>
        </p:txBody>
      </p:sp>
      <p:sp>
        <p:nvSpPr>
          <p:cNvPr id="208904" name="Rectangle 8"/>
          <p:cNvSpPr>
            <a:spLocks noChangeArrowheads="1"/>
          </p:cNvSpPr>
          <p:nvPr/>
        </p:nvSpPr>
        <p:spPr bwMode="auto">
          <a:xfrm>
            <a:off x="0" y="2724150"/>
            <a:ext cx="9144000" cy="0"/>
          </a:xfrm>
          <a:prstGeom prst="rect">
            <a:avLst/>
          </a:prstGeom>
          <a:noFill/>
          <a:ln w="9525">
            <a:noFill/>
            <a:miter lim="800000"/>
            <a:headEnd/>
            <a:tailEnd/>
          </a:ln>
          <a:effectLst/>
        </p:spPr>
        <p:txBody>
          <a:bodyPr wrap="none" anchor="ctr">
            <a:spAutoFit/>
          </a:bodyPr>
          <a:lstStyle/>
          <a:p>
            <a:endParaRPr lang="en-US"/>
          </a:p>
        </p:txBody>
      </p:sp>
      <p:sp>
        <p:nvSpPr>
          <p:cNvPr id="208905" name="Rectangle 9"/>
          <p:cNvSpPr>
            <a:spLocks noChangeArrowheads="1"/>
          </p:cNvSpPr>
          <p:nvPr/>
        </p:nvSpPr>
        <p:spPr bwMode="auto">
          <a:xfrm>
            <a:off x="0" y="2738438"/>
            <a:ext cx="9144000" cy="0"/>
          </a:xfrm>
          <a:prstGeom prst="rect">
            <a:avLst/>
          </a:prstGeom>
          <a:noFill/>
          <a:ln w="9525">
            <a:noFill/>
            <a:miter lim="800000"/>
            <a:headEnd/>
            <a:tailEnd/>
          </a:ln>
          <a:effectLst/>
        </p:spPr>
        <p:txBody>
          <a:bodyPr wrap="none" anchor="ctr">
            <a:spAutoFit/>
          </a:bodyPr>
          <a:lstStyle/>
          <a:p>
            <a:endParaRPr lang="en-US"/>
          </a:p>
        </p:txBody>
      </p:sp>
      <p:sp>
        <p:nvSpPr>
          <p:cNvPr id="208906" name="Rectangle 10"/>
          <p:cNvSpPr>
            <a:spLocks noChangeArrowheads="1"/>
          </p:cNvSpPr>
          <p:nvPr/>
        </p:nvSpPr>
        <p:spPr bwMode="auto">
          <a:xfrm>
            <a:off x="0" y="2728913"/>
            <a:ext cx="9144000" cy="0"/>
          </a:xfrm>
          <a:prstGeom prst="rect">
            <a:avLst/>
          </a:prstGeom>
          <a:noFill/>
          <a:ln w="9525">
            <a:noFill/>
            <a:miter lim="800000"/>
            <a:headEnd/>
            <a:tailEnd/>
          </a:ln>
          <a:effectLst/>
        </p:spPr>
        <p:txBody>
          <a:bodyPr wrap="none" anchor="ctr">
            <a:spAutoFit/>
          </a:bodyPr>
          <a:lstStyle/>
          <a:p>
            <a:endParaRPr lang="en-US"/>
          </a:p>
        </p:txBody>
      </p:sp>
      <p:sp>
        <p:nvSpPr>
          <p:cNvPr id="208907" name="Rectangle 11"/>
          <p:cNvSpPr>
            <a:spLocks noChangeArrowheads="1"/>
          </p:cNvSpPr>
          <p:nvPr/>
        </p:nvSpPr>
        <p:spPr bwMode="auto">
          <a:xfrm>
            <a:off x="0" y="2743200"/>
            <a:ext cx="9144000" cy="0"/>
          </a:xfrm>
          <a:prstGeom prst="rect">
            <a:avLst/>
          </a:prstGeom>
          <a:noFill/>
          <a:ln w="9525">
            <a:noFill/>
            <a:miter lim="800000"/>
            <a:headEnd/>
            <a:tailEnd/>
          </a:ln>
          <a:effectLst/>
        </p:spPr>
        <p:txBody>
          <a:bodyPr wrap="none" anchor="ctr">
            <a:spAutoFit/>
          </a:bodyPr>
          <a:lstStyle/>
          <a:p>
            <a:endParaRPr lang="en-US"/>
          </a:p>
        </p:txBody>
      </p:sp>
      <p:sp>
        <p:nvSpPr>
          <p:cNvPr id="208909" name="Rectangle 13"/>
          <p:cNvSpPr>
            <a:spLocks noChangeArrowheads="1"/>
          </p:cNvSpPr>
          <p:nvPr/>
        </p:nvSpPr>
        <p:spPr bwMode="auto">
          <a:xfrm>
            <a:off x="0" y="2662238"/>
            <a:ext cx="9144000" cy="0"/>
          </a:xfrm>
          <a:prstGeom prst="rect">
            <a:avLst/>
          </a:prstGeom>
          <a:noFill/>
          <a:ln w="9525">
            <a:noFill/>
            <a:miter lim="800000"/>
            <a:headEnd/>
            <a:tailEnd/>
          </a:ln>
          <a:effectLst/>
        </p:spPr>
        <p:txBody>
          <a:bodyPr wrap="none" anchor="ctr">
            <a:spAutoFit/>
          </a:bodyPr>
          <a:lstStyle/>
          <a:p>
            <a:endParaRPr lang="en-US"/>
          </a:p>
        </p:txBody>
      </p:sp>
      <p:sp>
        <p:nvSpPr>
          <p:cNvPr id="208912" name="Rectangle 16"/>
          <p:cNvSpPr>
            <a:spLocks noChangeArrowheads="1"/>
          </p:cNvSpPr>
          <p:nvPr/>
        </p:nvSpPr>
        <p:spPr bwMode="auto">
          <a:xfrm>
            <a:off x="0" y="14668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8911" name="Object 15"/>
          <p:cNvGraphicFramePr>
            <a:graphicFrameLocks noChangeAspect="1"/>
          </p:cNvGraphicFramePr>
          <p:nvPr>
            <p:extLst>
              <p:ext uri="{D42A27DB-BD31-4B8C-83A1-F6EECF244321}">
                <p14:modId xmlns:p14="http://schemas.microsoft.com/office/powerpoint/2010/main" val="1725001663"/>
              </p:ext>
            </p:extLst>
          </p:nvPr>
        </p:nvGraphicFramePr>
        <p:xfrm>
          <a:off x="228600" y="2305050"/>
          <a:ext cx="8686800" cy="4400550"/>
        </p:xfrm>
        <a:graphic>
          <a:graphicData uri="http://schemas.openxmlformats.org/presentationml/2006/ole">
            <mc:AlternateContent xmlns:mc="http://schemas.openxmlformats.org/markup-compatibility/2006">
              <mc:Choice xmlns:v="urn:schemas-microsoft-com:vml" Requires="v">
                <p:oleObj name="VISIO" r:id="rId2" imgW="3008160" imgH="3922560" progId="">
                  <p:embed/>
                </p:oleObj>
              </mc:Choice>
              <mc:Fallback>
                <p:oleObj name="VISIO" r:id="rId2" imgW="3008160" imgH="3922560" progId="">
                  <p:embed/>
                  <p:pic>
                    <p:nvPicPr>
                      <p:cNvPr id="0" name="Picture 2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05050"/>
                        <a:ext cx="8686800"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35</a:t>
            </a:fld>
            <a:endParaRPr lang="en-US"/>
          </a:p>
        </p:txBody>
      </p:sp>
      <p:sp>
        <p:nvSpPr>
          <p:cNvPr id="28674" name="Rectangle 2"/>
          <p:cNvSpPr>
            <a:spLocks noGrp="1" noChangeArrowheads="1"/>
          </p:cNvSpPr>
          <p:nvPr>
            <p:ph type="title"/>
          </p:nvPr>
        </p:nvSpPr>
        <p:spPr/>
        <p:txBody>
          <a:bodyPr>
            <a:noAutofit/>
          </a:bodyPr>
          <a:lstStyle/>
          <a:p>
            <a:r>
              <a:rPr lang="en-US" b="1" dirty="0"/>
              <a:t>Example 3</a:t>
            </a:r>
            <a:endParaRPr lang="en-US"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895" y="1319752"/>
            <a:ext cx="8887905" cy="5478709"/>
          </a:xfrm>
          <a:prstGeom prst="rect">
            <a:avLst/>
          </a:prstGeom>
        </p:spPr>
      </p:pic>
    </p:spTree>
    <p:extLst>
      <p:ext uri="{BB962C8B-B14F-4D97-AF65-F5344CB8AC3E}">
        <p14:creationId xmlns:p14="http://schemas.microsoft.com/office/powerpoint/2010/main" val="2415558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36</a:t>
            </a:fld>
            <a:endParaRPr lang="en-US"/>
          </a:p>
        </p:txBody>
      </p:sp>
      <p:sp>
        <p:nvSpPr>
          <p:cNvPr id="28674" name="Rectangle 2"/>
          <p:cNvSpPr>
            <a:spLocks noGrp="1" noChangeArrowheads="1"/>
          </p:cNvSpPr>
          <p:nvPr>
            <p:ph type="title"/>
          </p:nvPr>
        </p:nvSpPr>
        <p:spPr>
          <a:xfrm>
            <a:off x="457200" y="228600"/>
            <a:ext cx="8229600" cy="1033272"/>
          </a:xfrm>
        </p:spPr>
        <p:txBody>
          <a:bodyPr/>
          <a:lstStyle/>
          <a:p>
            <a:r>
              <a:rPr lang="en-US" sz="3600" b="1" dirty="0"/>
              <a:t>Example 3</a:t>
            </a:r>
            <a:endParaRPr lang="en-US" sz="36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219200"/>
            <a:ext cx="8839200" cy="5603052"/>
          </a:xfrm>
          <a:prstGeom prst="rect">
            <a:avLst/>
          </a:prstGeom>
        </p:spPr>
      </p:pic>
    </p:spTree>
    <p:extLst>
      <p:ext uri="{BB962C8B-B14F-4D97-AF65-F5344CB8AC3E}">
        <p14:creationId xmlns:p14="http://schemas.microsoft.com/office/powerpoint/2010/main" val="2415558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37</a:t>
            </a:fld>
            <a:endParaRPr lang="en-US"/>
          </a:p>
        </p:txBody>
      </p:sp>
      <p:sp>
        <p:nvSpPr>
          <p:cNvPr id="28674" name="Rectangle 2"/>
          <p:cNvSpPr>
            <a:spLocks noGrp="1" noChangeArrowheads="1"/>
          </p:cNvSpPr>
          <p:nvPr>
            <p:ph type="title"/>
          </p:nvPr>
        </p:nvSpPr>
        <p:spPr>
          <a:xfrm>
            <a:off x="457200" y="228600"/>
            <a:ext cx="8229600" cy="1033272"/>
          </a:xfrm>
        </p:spPr>
        <p:txBody>
          <a:bodyPr/>
          <a:lstStyle/>
          <a:p>
            <a:r>
              <a:rPr lang="en-US" sz="3600" b="1" dirty="0"/>
              <a:t>Example 4</a:t>
            </a:r>
            <a:endParaRPr lang="en-US" sz="3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339" t="13687" r="3869"/>
          <a:stretch/>
        </p:blipFill>
        <p:spPr>
          <a:xfrm>
            <a:off x="152400" y="1371600"/>
            <a:ext cx="8839200" cy="5410200"/>
          </a:xfrm>
          <a:prstGeom prst="rect">
            <a:avLst/>
          </a:prstGeom>
        </p:spPr>
      </p:pic>
    </p:spTree>
    <p:extLst>
      <p:ext uri="{BB962C8B-B14F-4D97-AF65-F5344CB8AC3E}">
        <p14:creationId xmlns:p14="http://schemas.microsoft.com/office/powerpoint/2010/main" val="4246995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38</a:t>
            </a:fld>
            <a:endParaRPr lang="en-US"/>
          </a:p>
        </p:txBody>
      </p:sp>
      <p:sp>
        <p:nvSpPr>
          <p:cNvPr id="28674" name="Rectangle 2"/>
          <p:cNvSpPr>
            <a:spLocks noGrp="1" noChangeArrowheads="1"/>
          </p:cNvSpPr>
          <p:nvPr>
            <p:ph type="title"/>
          </p:nvPr>
        </p:nvSpPr>
        <p:spPr/>
        <p:txBody>
          <a:bodyPr/>
          <a:lstStyle/>
          <a:p>
            <a:r>
              <a:rPr lang="en-US" sz="3600" b="1" dirty="0"/>
              <a:t>ALGORITHM</a:t>
            </a:r>
            <a:endParaRPr lang="en-US" sz="3600" dirty="0"/>
          </a:p>
        </p:txBody>
      </p:sp>
      <p:sp>
        <p:nvSpPr>
          <p:cNvPr id="28675" name="Rectangle 3"/>
          <p:cNvSpPr>
            <a:spLocks noGrp="1" noChangeArrowheads="1"/>
          </p:cNvSpPr>
          <p:nvPr>
            <p:ph type="body" idx="1"/>
          </p:nvPr>
        </p:nvSpPr>
        <p:spPr>
          <a:xfrm>
            <a:off x="228600" y="2209800"/>
            <a:ext cx="8686800" cy="4724400"/>
          </a:xfrm>
        </p:spPr>
        <p:txBody>
          <a:bodyPr>
            <a:normAutofit fontScale="77500" lnSpcReduction="20000"/>
          </a:bodyPr>
          <a:lstStyle/>
          <a:p>
            <a:pPr>
              <a:buFont typeface="Wingdings" pitchFamily="2" charset="2"/>
              <a:buChar char="Ø"/>
            </a:pPr>
            <a:r>
              <a:rPr lang="en-US" sz="2000" dirty="0"/>
              <a:t>Let A be a linear array of </a:t>
            </a:r>
            <a:r>
              <a:rPr lang="en-US" sz="2000" i="1" dirty="0"/>
              <a:t>n </a:t>
            </a:r>
            <a:r>
              <a:rPr lang="en-US" sz="2000" dirty="0"/>
              <a:t>elements A (1), A (2), A (3)......A (</a:t>
            </a:r>
            <a:r>
              <a:rPr lang="en-US" sz="2000" i="1" dirty="0"/>
              <a:t>n</a:t>
            </a:r>
            <a:r>
              <a:rPr lang="en-US" sz="2000" dirty="0"/>
              <a:t>), low represents the lower bound pointer and up represents the upper bound pointer. Key represents the first element of the array, which is going to become the middle element of the sub-arrays.</a:t>
            </a:r>
          </a:p>
          <a:p>
            <a:endParaRPr lang="en-US" sz="2000" dirty="0"/>
          </a:p>
          <a:p>
            <a:pPr marL="0" indent="0">
              <a:buNone/>
            </a:pPr>
            <a:r>
              <a:rPr lang="en-US" sz="2000" dirty="0">
                <a:solidFill>
                  <a:schemeClr val="accent1"/>
                </a:solidFill>
              </a:rPr>
              <a:t>1.</a:t>
            </a:r>
            <a:r>
              <a:rPr lang="en-US" sz="2000" dirty="0"/>
              <a:t> Input </a:t>
            </a:r>
            <a:r>
              <a:rPr lang="en-US" sz="2000" i="1" dirty="0"/>
              <a:t>n </a:t>
            </a:r>
            <a:r>
              <a:rPr lang="en-US" sz="2000" dirty="0"/>
              <a:t>number of elements in an array A</a:t>
            </a:r>
          </a:p>
          <a:p>
            <a:pPr marL="0" indent="0">
              <a:buNone/>
            </a:pPr>
            <a:r>
              <a:rPr lang="en-US" sz="2000" dirty="0">
                <a:solidFill>
                  <a:schemeClr val="accent1"/>
                </a:solidFill>
              </a:rPr>
              <a:t>2.</a:t>
            </a:r>
            <a:r>
              <a:rPr lang="en-US" sz="2000" dirty="0"/>
              <a:t> Initialize low </a:t>
            </a:r>
            <a:r>
              <a:rPr lang="en-US" sz="2000"/>
              <a:t>= 0, </a:t>
            </a:r>
            <a:r>
              <a:rPr lang="en-US" sz="2000" dirty="0"/>
              <a:t>up = </a:t>
            </a:r>
            <a:r>
              <a:rPr lang="en-US" sz="2000" i="1" dirty="0"/>
              <a:t>n </a:t>
            </a:r>
            <a:r>
              <a:rPr lang="en-US" sz="2000" dirty="0"/>
              <a:t>, key = A[(low + up)/2]</a:t>
            </a:r>
          </a:p>
          <a:p>
            <a:pPr marL="0" indent="0">
              <a:buNone/>
            </a:pPr>
            <a:r>
              <a:rPr lang="en-US" sz="2000" dirty="0">
                <a:solidFill>
                  <a:schemeClr val="accent1"/>
                </a:solidFill>
              </a:rPr>
              <a:t>3.</a:t>
            </a:r>
            <a:r>
              <a:rPr lang="en-US" sz="2000" dirty="0"/>
              <a:t> Repeat through step 8 while (low &lt; = up)</a:t>
            </a:r>
          </a:p>
          <a:p>
            <a:pPr marL="0" indent="0">
              <a:buNone/>
            </a:pPr>
            <a:r>
              <a:rPr lang="en-US" sz="2000" dirty="0">
                <a:solidFill>
                  <a:schemeClr val="accent1"/>
                </a:solidFill>
              </a:rPr>
              <a:t>4. </a:t>
            </a:r>
            <a:r>
              <a:rPr lang="en-US" sz="2000" dirty="0"/>
              <a:t>Repeat step 5 while(A [low] &gt; key)</a:t>
            </a:r>
          </a:p>
          <a:p>
            <a:pPr marL="0" indent="0">
              <a:buNone/>
            </a:pPr>
            <a:r>
              <a:rPr lang="en-US" sz="2000" dirty="0">
                <a:solidFill>
                  <a:schemeClr val="accent1"/>
                </a:solidFill>
              </a:rPr>
              <a:t>5.</a:t>
            </a:r>
            <a:r>
              <a:rPr lang="en-US" sz="2000" dirty="0"/>
              <a:t> low = low + 1</a:t>
            </a:r>
          </a:p>
          <a:p>
            <a:pPr marL="0" indent="0">
              <a:buNone/>
            </a:pPr>
            <a:r>
              <a:rPr lang="en-US" sz="2000" dirty="0">
                <a:solidFill>
                  <a:schemeClr val="accent1"/>
                </a:solidFill>
              </a:rPr>
              <a:t>6.</a:t>
            </a:r>
            <a:r>
              <a:rPr lang="en-US" sz="2000" dirty="0"/>
              <a:t> Repeat step 7 while(A [up] &lt; key)</a:t>
            </a:r>
          </a:p>
          <a:p>
            <a:pPr marL="0" indent="0">
              <a:buNone/>
            </a:pPr>
            <a:r>
              <a:rPr lang="en-US" sz="2000" dirty="0">
                <a:solidFill>
                  <a:schemeClr val="accent1"/>
                </a:solidFill>
              </a:rPr>
              <a:t>7. </a:t>
            </a:r>
            <a:r>
              <a:rPr lang="en-US" sz="2000" dirty="0"/>
              <a:t>up = up–1</a:t>
            </a:r>
          </a:p>
          <a:p>
            <a:pPr marL="0" indent="0">
              <a:buNone/>
            </a:pPr>
            <a:r>
              <a:rPr lang="en-US" sz="2000" dirty="0">
                <a:solidFill>
                  <a:schemeClr val="accent1"/>
                </a:solidFill>
              </a:rPr>
              <a:t>8.</a:t>
            </a:r>
            <a:r>
              <a:rPr lang="en-US" sz="2000" dirty="0"/>
              <a:t> If (low &lt; = up)</a:t>
            </a:r>
          </a:p>
          <a:p>
            <a:pPr marL="301943" lvl="1" indent="0">
              <a:buNone/>
            </a:pPr>
            <a:r>
              <a:rPr lang="en-US" sz="1800" dirty="0"/>
              <a:t>(</a:t>
            </a:r>
            <a:r>
              <a:rPr lang="en-US" sz="1800" i="1" dirty="0"/>
              <a:t>a</a:t>
            </a:r>
            <a:r>
              <a:rPr lang="en-US" sz="1800" dirty="0"/>
              <a:t>) Swap = A [low]</a:t>
            </a:r>
          </a:p>
          <a:p>
            <a:pPr marL="301943" lvl="1" indent="0">
              <a:buNone/>
            </a:pPr>
            <a:r>
              <a:rPr lang="en-US" sz="1800" dirty="0"/>
              <a:t>(</a:t>
            </a:r>
            <a:r>
              <a:rPr lang="en-US" sz="1800" i="1" dirty="0"/>
              <a:t>b</a:t>
            </a:r>
            <a:r>
              <a:rPr lang="en-US" sz="1800" dirty="0"/>
              <a:t>) A [low] = A [up]</a:t>
            </a:r>
          </a:p>
          <a:p>
            <a:pPr marL="301943" lvl="1" indent="0">
              <a:buNone/>
            </a:pPr>
            <a:r>
              <a:rPr lang="en-US" sz="1800" dirty="0"/>
              <a:t>(</a:t>
            </a:r>
            <a:r>
              <a:rPr lang="en-US" sz="1800" i="1" dirty="0"/>
              <a:t>c</a:t>
            </a:r>
            <a:r>
              <a:rPr lang="en-US" sz="1800" dirty="0"/>
              <a:t>) A [up] = swap</a:t>
            </a:r>
          </a:p>
          <a:p>
            <a:pPr marL="301943" lvl="1" indent="0">
              <a:buNone/>
            </a:pPr>
            <a:r>
              <a:rPr lang="en-US" sz="1800" dirty="0"/>
              <a:t>(</a:t>
            </a:r>
            <a:r>
              <a:rPr lang="en-US" sz="1800" i="1" dirty="0"/>
              <a:t>d</a:t>
            </a:r>
            <a:r>
              <a:rPr lang="en-US" sz="1800" dirty="0"/>
              <a:t>) low=low+1</a:t>
            </a:r>
          </a:p>
          <a:p>
            <a:pPr marL="301943" lvl="1" indent="0">
              <a:buNone/>
            </a:pPr>
            <a:r>
              <a:rPr lang="en-US" sz="1900" dirty="0"/>
              <a:t>(e) up=up–1</a:t>
            </a:r>
          </a:p>
          <a:p>
            <a:pPr marL="0" indent="0">
              <a:buNone/>
            </a:pPr>
            <a:r>
              <a:rPr lang="en-US" sz="2000" dirty="0">
                <a:solidFill>
                  <a:schemeClr val="accent1"/>
                </a:solidFill>
              </a:rPr>
              <a:t>9.</a:t>
            </a:r>
            <a:r>
              <a:rPr lang="en-US" sz="2100" dirty="0"/>
              <a:t> If (1 &lt; up) Quick sort (A, 1, up)</a:t>
            </a:r>
          </a:p>
          <a:p>
            <a:pPr marL="0" indent="0">
              <a:buNone/>
            </a:pPr>
            <a:r>
              <a:rPr lang="en-US" sz="2000" dirty="0">
                <a:solidFill>
                  <a:schemeClr val="accent1"/>
                </a:solidFill>
              </a:rPr>
              <a:t>10. </a:t>
            </a:r>
            <a:r>
              <a:rPr lang="en-US" sz="2100" dirty="0"/>
              <a:t>If (low &lt; n) Quick sort (A, low, n)</a:t>
            </a:r>
          </a:p>
          <a:p>
            <a:pPr marL="0" indent="0">
              <a:buNone/>
            </a:pPr>
            <a:r>
              <a:rPr lang="en-US" sz="2000" dirty="0">
                <a:solidFill>
                  <a:schemeClr val="accent1"/>
                </a:solidFill>
              </a:rPr>
              <a:t>11. </a:t>
            </a:r>
            <a:r>
              <a:rPr lang="en-US" sz="2100" dirty="0"/>
              <a:t>Exit</a:t>
            </a:r>
          </a:p>
        </p:txBody>
      </p:sp>
    </p:spTree>
    <p:extLst>
      <p:ext uri="{BB962C8B-B14F-4D97-AF65-F5344CB8AC3E}">
        <p14:creationId xmlns:p14="http://schemas.microsoft.com/office/powerpoint/2010/main" val="4212414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39</a:t>
            </a:fld>
            <a:endParaRPr lang="en-US"/>
          </a:p>
        </p:txBody>
      </p:sp>
      <p:sp>
        <p:nvSpPr>
          <p:cNvPr id="28674" name="Rectangle 2"/>
          <p:cNvSpPr>
            <a:spLocks noGrp="1" noChangeArrowheads="1"/>
          </p:cNvSpPr>
          <p:nvPr>
            <p:ph type="title"/>
          </p:nvPr>
        </p:nvSpPr>
        <p:spPr>
          <a:xfrm>
            <a:off x="304800" y="42672"/>
            <a:ext cx="8839200" cy="1024128"/>
          </a:xfrm>
        </p:spPr>
        <p:txBody>
          <a:bodyPr/>
          <a:lstStyle/>
          <a:p>
            <a:r>
              <a:rPr lang="en-US" sz="3600" b="1" dirty="0"/>
              <a:t>QUICK SORT (Program)</a:t>
            </a:r>
            <a:endParaRPr lang="en-US" sz="3600" dirty="0"/>
          </a:p>
        </p:txBody>
      </p:sp>
      <p:sp>
        <p:nvSpPr>
          <p:cNvPr id="28675" name="Rectangle 3"/>
          <p:cNvSpPr>
            <a:spLocks noGrp="1" noChangeArrowheads="1"/>
          </p:cNvSpPr>
          <p:nvPr>
            <p:ph type="body" idx="1"/>
          </p:nvPr>
        </p:nvSpPr>
        <p:spPr>
          <a:xfrm>
            <a:off x="228600" y="990600"/>
            <a:ext cx="8686800" cy="5715000"/>
          </a:xfrm>
        </p:spPr>
        <p:txBody>
          <a:bodyPr>
            <a:noAutofit/>
          </a:bodyPr>
          <a:lstStyle/>
          <a:p>
            <a:pPr marL="342900" indent="-342900">
              <a:buFont typeface="+mj-lt"/>
              <a:buAutoNum type="arabicPeriod"/>
            </a:pPr>
            <a:r>
              <a:rPr lang="en-US" sz="1600" dirty="0" err="1"/>
              <a:t>int</a:t>
            </a:r>
            <a:r>
              <a:rPr lang="en-US" sz="1600" dirty="0"/>
              <a:t> partition(</a:t>
            </a:r>
            <a:r>
              <a:rPr lang="en-US" sz="1600" dirty="0" err="1"/>
              <a:t>int</a:t>
            </a:r>
            <a:r>
              <a:rPr lang="en-US" sz="1600" dirty="0"/>
              <a:t> </a:t>
            </a:r>
            <a:r>
              <a:rPr lang="en-US" sz="1600" dirty="0" err="1"/>
              <a:t>arr</a:t>
            </a:r>
            <a:r>
              <a:rPr lang="en-US" sz="1600" dirty="0"/>
              <a:t>[], </a:t>
            </a:r>
            <a:r>
              <a:rPr lang="en-US" sz="1600" dirty="0" err="1"/>
              <a:t>int</a:t>
            </a:r>
            <a:r>
              <a:rPr lang="en-US" sz="1600" dirty="0"/>
              <a:t> left, </a:t>
            </a:r>
            <a:r>
              <a:rPr lang="en-US" sz="1600" dirty="0" err="1"/>
              <a:t>int</a:t>
            </a:r>
            <a:r>
              <a:rPr lang="en-US" sz="1600" dirty="0"/>
              <a:t> right)</a:t>
            </a:r>
          </a:p>
          <a:p>
            <a:pPr marL="342900" indent="-342900">
              <a:buFont typeface="+mj-lt"/>
              <a:buAutoNum type="arabicPeriod"/>
            </a:pPr>
            <a:r>
              <a:rPr lang="en-US" sz="1600" dirty="0"/>
              <a:t>{</a:t>
            </a:r>
          </a:p>
          <a:p>
            <a:pPr marL="342900" indent="-342900">
              <a:buFont typeface="+mj-lt"/>
              <a:buAutoNum type="arabicPeriod"/>
            </a:pPr>
            <a:r>
              <a:rPr lang="en-US" sz="1600" dirty="0"/>
              <a:t>      </a:t>
            </a:r>
            <a:r>
              <a:rPr lang="en-US" sz="1600" dirty="0" err="1"/>
              <a:t>int</a:t>
            </a:r>
            <a:r>
              <a:rPr lang="en-US" sz="1600" dirty="0"/>
              <a:t> i = left, j = right;</a:t>
            </a:r>
          </a:p>
          <a:p>
            <a:pPr marL="342900" indent="-342900">
              <a:buFont typeface="+mj-lt"/>
              <a:buAutoNum type="arabicPeriod"/>
            </a:pPr>
            <a:r>
              <a:rPr lang="en-US" sz="1600" dirty="0"/>
              <a:t>      </a:t>
            </a:r>
            <a:r>
              <a:rPr lang="en-US" sz="1600" dirty="0" err="1"/>
              <a:t>int</a:t>
            </a:r>
            <a:r>
              <a:rPr lang="en-US" sz="1600" dirty="0"/>
              <a:t> </a:t>
            </a:r>
            <a:r>
              <a:rPr lang="en-US" sz="1600" dirty="0" err="1"/>
              <a:t>tmp</a:t>
            </a:r>
            <a:r>
              <a:rPr lang="en-US" sz="1600" dirty="0"/>
              <a:t>;</a:t>
            </a:r>
          </a:p>
          <a:p>
            <a:pPr marL="342900" indent="-342900">
              <a:buFont typeface="+mj-lt"/>
              <a:buAutoNum type="arabicPeriod"/>
            </a:pPr>
            <a:r>
              <a:rPr lang="en-US" sz="1600" dirty="0"/>
              <a:t>      </a:t>
            </a:r>
            <a:r>
              <a:rPr lang="en-US" sz="1600" dirty="0" err="1"/>
              <a:t>int</a:t>
            </a:r>
            <a:r>
              <a:rPr lang="en-US" sz="1600" dirty="0"/>
              <a:t> pivot = </a:t>
            </a:r>
            <a:r>
              <a:rPr lang="en-US" sz="1600" dirty="0" err="1"/>
              <a:t>arr</a:t>
            </a:r>
            <a:r>
              <a:rPr lang="en-US" sz="1600" dirty="0"/>
              <a:t>[(left + right) / 2];     </a:t>
            </a:r>
          </a:p>
          <a:p>
            <a:pPr marL="342900" indent="-342900">
              <a:buFont typeface="+mj-lt"/>
              <a:buAutoNum type="arabicPeriod"/>
            </a:pPr>
            <a:r>
              <a:rPr lang="en-US" sz="1600" dirty="0"/>
              <a:t>      while (i &lt;= j) {</a:t>
            </a:r>
          </a:p>
          <a:p>
            <a:pPr marL="342900" indent="-342900">
              <a:buFont typeface="+mj-lt"/>
              <a:buAutoNum type="arabicPeriod"/>
            </a:pPr>
            <a:r>
              <a:rPr lang="en-US" sz="1600" dirty="0"/>
              <a:t>            while (</a:t>
            </a:r>
            <a:r>
              <a:rPr lang="en-US" sz="1600" dirty="0" err="1"/>
              <a:t>arr</a:t>
            </a:r>
            <a:r>
              <a:rPr lang="en-US" sz="1600" dirty="0"/>
              <a:t>[i] &lt; pivot)</a:t>
            </a:r>
          </a:p>
          <a:p>
            <a:pPr marL="342900" indent="-342900">
              <a:buFont typeface="+mj-lt"/>
              <a:buAutoNum type="arabicPeriod"/>
            </a:pPr>
            <a:r>
              <a:rPr lang="en-US" sz="1600" dirty="0"/>
              <a:t>                  i++;</a:t>
            </a:r>
          </a:p>
          <a:p>
            <a:pPr marL="342900" indent="-342900">
              <a:buFont typeface="+mj-lt"/>
              <a:buAutoNum type="arabicPeriod"/>
            </a:pPr>
            <a:r>
              <a:rPr lang="en-US" sz="1600" dirty="0"/>
              <a:t>            while (</a:t>
            </a:r>
            <a:r>
              <a:rPr lang="en-US" sz="1600" dirty="0" err="1"/>
              <a:t>arr</a:t>
            </a:r>
            <a:r>
              <a:rPr lang="en-US" sz="1600" dirty="0"/>
              <a:t>[j] &gt; pivot)</a:t>
            </a:r>
          </a:p>
          <a:p>
            <a:pPr marL="342900" indent="-342900">
              <a:buFont typeface="+mj-lt"/>
              <a:buAutoNum type="arabicPeriod"/>
            </a:pPr>
            <a:r>
              <a:rPr lang="en-US" sz="1600" dirty="0"/>
              <a:t>                  j--;</a:t>
            </a:r>
          </a:p>
          <a:p>
            <a:pPr marL="342900" indent="-342900">
              <a:buFont typeface="+mj-lt"/>
              <a:buAutoNum type="arabicPeriod"/>
            </a:pPr>
            <a:r>
              <a:rPr lang="en-US" sz="1600" dirty="0"/>
              <a:t>            if (i &lt;= j) {</a:t>
            </a:r>
          </a:p>
          <a:p>
            <a:pPr marL="342900" indent="-342900">
              <a:buFont typeface="+mj-lt"/>
              <a:buAutoNum type="arabicPeriod"/>
            </a:pPr>
            <a:r>
              <a:rPr lang="en-US" sz="1600" dirty="0"/>
              <a:t>                  </a:t>
            </a:r>
            <a:r>
              <a:rPr lang="en-US" sz="1600" dirty="0" err="1"/>
              <a:t>tmp</a:t>
            </a:r>
            <a:r>
              <a:rPr lang="en-US" sz="1600" dirty="0"/>
              <a:t> = </a:t>
            </a:r>
            <a:r>
              <a:rPr lang="en-US" sz="1600" dirty="0" err="1"/>
              <a:t>arr</a:t>
            </a:r>
            <a:r>
              <a:rPr lang="en-US" sz="1600" dirty="0"/>
              <a:t>[i];</a:t>
            </a:r>
          </a:p>
          <a:p>
            <a:pPr marL="342900" indent="-342900">
              <a:buFont typeface="+mj-lt"/>
              <a:buAutoNum type="arabicPeriod"/>
            </a:pPr>
            <a:r>
              <a:rPr lang="en-US" sz="1600" dirty="0"/>
              <a:t>                  </a:t>
            </a:r>
            <a:r>
              <a:rPr lang="en-US" sz="1600" dirty="0" err="1"/>
              <a:t>arr</a:t>
            </a:r>
            <a:r>
              <a:rPr lang="en-US" sz="1600" dirty="0"/>
              <a:t>[i] = </a:t>
            </a:r>
            <a:r>
              <a:rPr lang="en-US" sz="1600" dirty="0" err="1"/>
              <a:t>arr</a:t>
            </a:r>
            <a:r>
              <a:rPr lang="en-US" sz="1600" dirty="0"/>
              <a:t>[j];</a:t>
            </a:r>
          </a:p>
          <a:p>
            <a:pPr marL="342900" indent="-342900">
              <a:buFont typeface="+mj-lt"/>
              <a:buAutoNum type="arabicPeriod"/>
            </a:pPr>
            <a:r>
              <a:rPr lang="en-US" sz="1600" dirty="0"/>
              <a:t>                  </a:t>
            </a:r>
            <a:r>
              <a:rPr lang="en-US" sz="1600" dirty="0" err="1"/>
              <a:t>arr</a:t>
            </a:r>
            <a:r>
              <a:rPr lang="en-US" sz="1600" dirty="0"/>
              <a:t>[j] = </a:t>
            </a:r>
            <a:r>
              <a:rPr lang="en-US" sz="1600" dirty="0" err="1"/>
              <a:t>tmp</a:t>
            </a:r>
            <a:r>
              <a:rPr lang="en-US" sz="1600" dirty="0"/>
              <a:t>;</a:t>
            </a:r>
          </a:p>
          <a:p>
            <a:pPr marL="342900" indent="-342900">
              <a:buFont typeface="+mj-lt"/>
              <a:buAutoNum type="arabicPeriod"/>
            </a:pPr>
            <a:r>
              <a:rPr lang="en-US" sz="1600" dirty="0"/>
              <a:t>                  i++;</a:t>
            </a:r>
          </a:p>
          <a:p>
            <a:pPr marL="342900" indent="-342900">
              <a:buFont typeface="+mj-lt"/>
              <a:buAutoNum type="arabicPeriod"/>
            </a:pPr>
            <a:r>
              <a:rPr lang="en-US" sz="1600" dirty="0"/>
              <a:t>                  j--;</a:t>
            </a:r>
          </a:p>
          <a:p>
            <a:pPr marL="342900" indent="-342900">
              <a:buFont typeface="+mj-lt"/>
              <a:buAutoNum type="arabicPeriod"/>
            </a:pPr>
            <a:r>
              <a:rPr lang="en-US" sz="1600" dirty="0"/>
              <a:t>            }</a:t>
            </a:r>
          </a:p>
          <a:p>
            <a:pPr marL="342900" indent="-342900">
              <a:buFont typeface="+mj-lt"/>
              <a:buAutoNum type="arabicPeriod"/>
            </a:pPr>
            <a:r>
              <a:rPr lang="en-US" sz="1600" dirty="0"/>
              <a:t>      };     </a:t>
            </a:r>
          </a:p>
          <a:p>
            <a:pPr marL="342900" indent="-342900">
              <a:buFont typeface="+mj-lt"/>
              <a:buAutoNum type="arabicPeriod"/>
            </a:pPr>
            <a:r>
              <a:rPr lang="en-US" sz="1600" dirty="0"/>
              <a:t>      return i;</a:t>
            </a:r>
          </a:p>
          <a:p>
            <a:pPr marL="342900" indent="-342900">
              <a:buFont typeface="+mj-lt"/>
              <a:buAutoNum type="arabicPeriod"/>
            </a:pPr>
            <a:r>
              <a:rPr lang="en-US" sz="1600" dirty="0"/>
              <a:t>}</a:t>
            </a:r>
          </a:p>
        </p:txBody>
      </p:sp>
    </p:spTree>
    <p:extLst>
      <p:ext uri="{BB962C8B-B14F-4D97-AF65-F5344CB8AC3E}">
        <p14:creationId xmlns:p14="http://schemas.microsoft.com/office/powerpoint/2010/main" val="331461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Title 3"/>
          <p:cNvSpPr>
            <a:spLocks noGrp="1"/>
          </p:cNvSpPr>
          <p:nvPr>
            <p:ph type="title"/>
          </p:nvPr>
        </p:nvSpPr>
        <p:spPr/>
        <p:txBody>
          <a:bodyPr/>
          <a:lstStyle/>
          <a:p>
            <a:endParaRPr lang="en-US"/>
          </a:p>
        </p:txBody>
      </p:sp>
      <p:pic>
        <p:nvPicPr>
          <p:cNvPr id="4098" name="Picture 2" descr="Image result for shaker sort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200" y="1828800"/>
            <a:ext cx="9067800" cy="4999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63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40</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b="1" dirty="0"/>
              <a:t>QUICK SORT (Program)</a:t>
            </a:r>
            <a:endParaRPr lang="en-US" sz="3600" dirty="0"/>
          </a:p>
        </p:txBody>
      </p:sp>
      <p:sp>
        <p:nvSpPr>
          <p:cNvPr id="28675" name="Rectangle 3"/>
          <p:cNvSpPr>
            <a:spLocks noGrp="1" noChangeArrowheads="1"/>
          </p:cNvSpPr>
          <p:nvPr>
            <p:ph type="body" idx="1"/>
          </p:nvPr>
        </p:nvSpPr>
        <p:spPr>
          <a:xfrm>
            <a:off x="228600" y="2438400"/>
            <a:ext cx="8686800" cy="3124200"/>
          </a:xfrm>
        </p:spPr>
        <p:txBody>
          <a:bodyPr>
            <a:noAutofit/>
          </a:bodyPr>
          <a:lstStyle/>
          <a:p>
            <a:pPr marL="457200" indent="-457200">
              <a:buFont typeface="+mj-lt"/>
              <a:buAutoNum type="arabicPeriod" startAt="21"/>
            </a:pPr>
            <a:r>
              <a:rPr lang="en-US" sz="2200" dirty="0"/>
              <a:t>void </a:t>
            </a:r>
            <a:r>
              <a:rPr lang="en-US" sz="2200" dirty="0" err="1"/>
              <a:t>quickSort</a:t>
            </a:r>
            <a:r>
              <a:rPr lang="en-US" sz="2200" dirty="0"/>
              <a:t> (</a:t>
            </a:r>
            <a:r>
              <a:rPr lang="en-US" sz="2200" dirty="0" err="1"/>
              <a:t>int</a:t>
            </a:r>
            <a:r>
              <a:rPr lang="en-US" sz="2200" dirty="0"/>
              <a:t> </a:t>
            </a:r>
            <a:r>
              <a:rPr lang="en-US" sz="2200" dirty="0" err="1"/>
              <a:t>arr</a:t>
            </a:r>
            <a:r>
              <a:rPr lang="en-US" sz="2200" dirty="0"/>
              <a:t>[], </a:t>
            </a:r>
            <a:r>
              <a:rPr lang="en-US" sz="2200" dirty="0" err="1"/>
              <a:t>int</a:t>
            </a:r>
            <a:r>
              <a:rPr lang="en-US" sz="2200" dirty="0"/>
              <a:t> left, </a:t>
            </a:r>
            <a:r>
              <a:rPr lang="en-US" sz="2200" dirty="0" err="1"/>
              <a:t>int</a:t>
            </a:r>
            <a:r>
              <a:rPr lang="en-US" sz="2200" dirty="0"/>
              <a:t> right) {</a:t>
            </a:r>
          </a:p>
          <a:p>
            <a:pPr marL="457200" indent="-457200">
              <a:buFont typeface="+mj-lt"/>
              <a:buAutoNum type="arabicPeriod" startAt="21"/>
            </a:pPr>
            <a:r>
              <a:rPr lang="en-US" sz="2200" dirty="0"/>
              <a:t>      </a:t>
            </a:r>
            <a:r>
              <a:rPr lang="en-US" sz="2200" dirty="0" err="1"/>
              <a:t>int</a:t>
            </a:r>
            <a:r>
              <a:rPr lang="en-US" sz="2200" dirty="0"/>
              <a:t> index = partition(</a:t>
            </a:r>
            <a:r>
              <a:rPr lang="en-US" sz="2200" dirty="0" err="1"/>
              <a:t>arr</a:t>
            </a:r>
            <a:r>
              <a:rPr lang="en-US" sz="2200" dirty="0"/>
              <a:t>, left, right);</a:t>
            </a:r>
          </a:p>
          <a:p>
            <a:pPr marL="457200" indent="-457200">
              <a:buFont typeface="+mj-lt"/>
              <a:buAutoNum type="arabicPeriod" startAt="21"/>
            </a:pPr>
            <a:r>
              <a:rPr lang="en-US" sz="2200" dirty="0"/>
              <a:t>      if (left &lt; index - 1)</a:t>
            </a:r>
          </a:p>
          <a:p>
            <a:pPr marL="457200" indent="-457200">
              <a:buFont typeface="+mj-lt"/>
              <a:buAutoNum type="arabicPeriod" startAt="21"/>
            </a:pPr>
            <a:r>
              <a:rPr lang="en-US" sz="2200" dirty="0"/>
              <a:t>            </a:t>
            </a:r>
            <a:r>
              <a:rPr lang="en-US" sz="2200" dirty="0" err="1"/>
              <a:t>quickSort</a:t>
            </a:r>
            <a:r>
              <a:rPr lang="en-US" sz="2200" dirty="0"/>
              <a:t>(</a:t>
            </a:r>
            <a:r>
              <a:rPr lang="en-US" sz="2200" dirty="0" err="1"/>
              <a:t>arr</a:t>
            </a:r>
            <a:r>
              <a:rPr lang="en-US" sz="2200" dirty="0"/>
              <a:t>, left, index - 1);</a:t>
            </a:r>
          </a:p>
          <a:p>
            <a:pPr marL="457200" indent="-457200">
              <a:buFont typeface="+mj-lt"/>
              <a:buAutoNum type="arabicPeriod" startAt="21"/>
            </a:pPr>
            <a:r>
              <a:rPr lang="en-US" sz="2200" dirty="0"/>
              <a:t>      if (index &lt; right)</a:t>
            </a:r>
          </a:p>
          <a:p>
            <a:pPr marL="457200" indent="-457200">
              <a:buFont typeface="+mj-lt"/>
              <a:buAutoNum type="arabicPeriod" startAt="21"/>
            </a:pPr>
            <a:r>
              <a:rPr lang="en-US" sz="2200" dirty="0"/>
              <a:t>            </a:t>
            </a:r>
            <a:r>
              <a:rPr lang="en-US" sz="2200" dirty="0" err="1"/>
              <a:t>quickSort</a:t>
            </a:r>
            <a:r>
              <a:rPr lang="en-US" sz="2200" dirty="0"/>
              <a:t>(</a:t>
            </a:r>
            <a:r>
              <a:rPr lang="en-US" sz="2200" dirty="0" err="1"/>
              <a:t>arr</a:t>
            </a:r>
            <a:r>
              <a:rPr lang="en-US" sz="2200" dirty="0"/>
              <a:t>, index, right);</a:t>
            </a:r>
          </a:p>
          <a:p>
            <a:pPr marL="457200" indent="-457200">
              <a:buFont typeface="+mj-lt"/>
              <a:buAutoNum type="arabicPeriod" startAt="21"/>
            </a:pPr>
            <a:r>
              <a:rPr lang="en-US" sz="2200" dirty="0"/>
              <a:t>}</a:t>
            </a:r>
            <a:endParaRPr lang="en-US" sz="2000" dirty="0"/>
          </a:p>
        </p:txBody>
      </p:sp>
    </p:spTree>
    <p:extLst>
      <p:ext uri="{BB962C8B-B14F-4D97-AF65-F5344CB8AC3E}">
        <p14:creationId xmlns:p14="http://schemas.microsoft.com/office/powerpoint/2010/main" val="2996527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13"/>
          <p:cNvSpPr>
            <a:spLocks noGrp="1" noChangeArrowheads="1"/>
          </p:cNvSpPr>
          <p:nvPr>
            <p:ph type="sldNum" sz="quarter" idx="12"/>
          </p:nvPr>
        </p:nvSpPr>
        <p:spPr/>
        <p:txBody>
          <a:bodyPr/>
          <a:lstStyle/>
          <a:p>
            <a:pPr>
              <a:defRPr/>
            </a:pPr>
            <a:fld id="{DC721866-E828-4251-B855-E2E18673C2AA}" type="slidenum">
              <a:rPr lang="en-US"/>
              <a:pPr>
                <a:defRPr/>
              </a:pPr>
              <a:t>41</a:t>
            </a:fld>
            <a:endParaRPr lang="en-US"/>
          </a:p>
        </p:txBody>
      </p:sp>
      <p:sp>
        <p:nvSpPr>
          <p:cNvPr id="20483" name="Rectangle 2"/>
          <p:cNvSpPr>
            <a:spLocks noGrp="1" noChangeArrowheads="1"/>
          </p:cNvSpPr>
          <p:nvPr>
            <p:ph type="title"/>
          </p:nvPr>
        </p:nvSpPr>
        <p:spPr/>
        <p:txBody>
          <a:bodyPr/>
          <a:lstStyle/>
          <a:p>
            <a:r>
              <a:rPr lang="en-US" sz="3600" b="1" dirty="0">
                <a:solidFill>
                  <a:schemeClr val="bg1"/>
                </a:solidFill>
              </a:rPr>
              <a:t>Picking the Pivot</a:t>
            </a:r>
            <a:endParaRPr lang="en-US" sz="3600" b="1" dirty="0"/>
          </a:p>
        </p:txBody>
      </p:sp>
      <p:sp>
        <p:nvSpPr>
          <p:cNvPr id="147459" name="Rectangle 3"/>
          <p:cNvSpPr>
            <a:spLocks noGrp="1" noChangeArrowheads="1"/>
          </p:cNvSpPr>
          <p:nvPr>
            <p:ph type="body" idx="1"/>
          </p:nvPr>
        </p:nvSpPr>
        <p:spPr>
          <a:xfrm>
            <a:off x="304800" y="2057400"/>
            <a:ext cx="8534400" cy="4876800"/>
          </a:xfrm>
        </p:spPr>
        <p:txBody>
          <a:bodyPr>
            <a:noAutofit/>
          </a:bodyPr>
          <a:lstStyle/>
          <a:p>
            <a:pPr>
              <a:buFont typeface="Wingdings" pitchFamily="2" charset="2"/>
              <a:buChar char="Ø"/>
            </a:pPr>
            <a:r>
              <a:rPr lang="en-US" sz="2200" dirty="0"/>
              <a:t>A “good” pivot is one that creates two even sized partitions</a:t>
            </a:r>
          </a:p>
          <a:p>
            <a:pPr>
              <a:buFont typeface="Wingdings" pitchFamily="2" charset="2"/>
              <a:buChar char="Ø"/>
            </a:pPr>
            <a:endParaRPr lang="en-US" sz="2200" dirty="0"/>
          </a:p>
          <a:p>
            <a:pPr>
              <a:buFont typeface="Wingdings" pitchFamily="2" charset="2"/>
              <a:buChar char="Ø"/>
            </a:pPr>
            <a:r>
              <a:rPr lang="en-US" sz="2200" dirty="0"/>
              <a:t>Median will be best, but finding median could be as tough as sorting itself</a:t>
            </a:r>
          </a:p>
          <a:p>
            <a:pPr>
              <a:buFont typeface="Wingdings" pitchFamily="2" charset="2"/>
              <a:buNone/>
            </a:pPr>
            <a:endParaRPr lang="en-US" sz="2200" dirty="0">
              <a:solidFill>
                <a:schemeClr val="hlink"/>
              </a:solidFill>
            </a:endParaRPr>
          </a:p>
          <a:p>
            <a:pPr>
              <a:buFont typeface="Wingdings" pitchFamily="2" charset="2"/>
              <a:buChar char="Ø"/>
            </a:pPr>
            <a:r>
              <a:rPr lang="en-US" sz="2200" dirty="0">
                <a:solidFill>
                  <a:schemeClr val="hlink"/>
                </a:solidFill>
              </a:rPr>
              <a:t>How about choosing the first element?</a:t>
            </a:r>
          </a:p>
          <a:p>
            <a:pPr lvl="1">
              <a:buFont typeface="Wingdings" pitchFamily="2" charset="2"/>
              <a:buChar char="§"/>
            </a:pPr>
            <a:r>
              <a:rPr lang="en-US" dirty="0"/>
              <a:t>What if array already or nearly sorted?</a:t>
            </a:r>
          </a:p>
          <a:p>
            <a:pPr lvl="1">
              <a:buFont typeface="Wingdings" pitchFamily="2" charset="2"/>
              <a:buChar char="§"/>
            </a:pPr>
            <a:r>
              <a:rPr lang="en-US" dirty="0"/>
              <a:t>Good for a randomly populated array</a:t>
            </a:r>
          </a:p>
          <a:p>
            <a:pPr>
              <a:buFont typeface="Wingdings" pitchFamily="2" charset="2"/>
              <a:buChar char="Ø"/>
            </a:pPr>
            <a:r>
              <a:rPr lang="en-US" sz="2200" dirty="0">
                <a:solidFill>
                  <a:schemeClr val="hlink"/>
                </a:solidFill>
              </a:rPr>
              <a:t>How about choosing a random element?</a:t>
            </a:r>
          </a:p>
          <a:p>
            <a:pPr lvl="1">
              <a:buFont typeface="Wingdings" pitchFamily="2" charset="2"/>
              <a:buChar char="§"/>
            </a:pPr>
            <a:r>
              <a:rPr lang="en-US" dirty="0"/>
              <a:t>Good in practice if “truly random”</a:t>
            </a:r>
          </a:p>
          <a:p>
            <a:pPr lvl="1">
              <a:buFont typeface="Wingdings" pitchFamily="2" charset="2"/>
              <a:buChar char="§"/>
            </a:pPr>
            <a:r>
              <a:rPr lang="en-US" dirty="0"/>
              <a:t>Still possible to get some bad choices</a:t>
            </a:r>
          </a:p>
          <a:p>
            <a:pPr lvl="1">
              <a:buFont typeface="Wingdings" pitchFamily="2" charset="2"/>
              <a:buChar char="§"/>
            </a:pPr>
            <a:r>
              <a:rPr lang="en-US" dirty="0"/>
              <a:t>Requires execution of random number generator</a:t>
            </a:r>
          </a:p>
        </p:txBody>
      </p:sp>
    </p:spTree>
    <p:extLst>
      <p:ext uri="{BB962C8B-B14F-4D97-AF65-F5344CB8AC3E}">
        <p14:creationId xmlns:p14="http://schemas.microsoft.com/office/powerpoint/2010/main" val="2759400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blinds(horizontal)">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59">
                                            <p:txEl>
                                              <p:pRg st="2" end="2"/>
                                            </p:txEl>
                                          </p:spTgt>
                                        </p:tgtEl>
                                        <p:attrNameLst>
                                          <p:attrName>style.visibility</p:attrName>
                                        </p:attrNameLst>
                                      </p:cBhvr>
                                      <p:to>
                                        <p:strVal val="visible"/>
                                      </p:to>
                                    </p:set>
                                    <p:animEffect transition="in" filter="blinds(horizontal)">
                                      <p:cBhvr>
                                        <p:cTn id="12" dur="500"/>
                                        <p:tgtEl>
                                          <p:spTgt spid="147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459">
                                            <p:txEl>
                                              <p:pRg st="4" end="4"/>
                                            </p:txEl>
                                          </p:spTgt>
                                        </p:tgtEl>
                                        <p:attrNameLst>
                                          <p:attrName>style.visibility</p:attrName>
                                        </p:attrNameLst>
                                      </p:cBhvr>
                                      <p:to>
                                        <p:strVal val="visible"/>
                                      </p:to>
                                    </p:set>
                                    <p:animEffect transition="in" filter="blinds(horizontal)">
                                      <p:cBhvr>
                                        <p:cTn id="17" dur="500"/>
                                        <p:tgtEl>
                                          <p:spTgt spid="14745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blinds(horizontal)">
                                      <p:cBhvr>
                                        <p:cTn id="22" dur="500"/>
                                        <p:tgtEl>
                                          <p:spTgt spid="14745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7459">
                                            <p:txEl>
                                              <p:pRg st="6" end="6"/>
                                            </p:txEl>
                                          </p:spTgt>
                                        </p:tgtEl>
                                        <p:attrNameLst>
                                          <p:attrName>style.visibility</p:attrName>
                                        </p:attrNameLst>
                                      </p:cBhvr>
                                      <p:to>
                                        <p:strVal val="visible"/>
                                      </p:to>
                                    </p:set>
                                    <p:animEffect transition="in" filter="blinds(horizontal)">
                                      <p:cBhvr>
                                        <p:cTn id="27" dur="500"/>
                                        <p:tgtEl>
                                          <p:spTgt spid="14745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7459">
                                            <p:txEl>
                                              <p:pRg st="7" end="7"/>
                                            </p:txEl>
                                          </p:spTgt>
                                        </p:tgtEl>
                                        <p:attrNameLst>
                                          <p:attrName>style.visibility</p:attrName>
                                        </p:attrNameLst>
                                      </p:cBhvr>
                                      <p:to>
                                        <p:strVal val="visible"/>
                                      </p:to>
                                    </p:set>
                                    <p:animEffect transition="in" filter="blinds(horizontal)">
                                      <p:cBhvr>
                                        <p:cTn id="32" dur="500"/>
                                        <p:tgtEl>
                                          <p:spTgt spid="147459">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47459">
                                            <p:txEl>
                                              <p:pRg st="8" end="8"/>
                                            </p:txEl>
                                          </p:spTgt>
                                        </p:tgtEl>
                                        <p:attrNameLst>
                                          <p:attrName>style.visibility</p:attrName>
                                        </p:attrNameLst>
                                      </p:cBhvr>
                                      <p:to>
                                        <p:strVal val="visible"/>
                                      </p:to>
                                    </p:set>
                                    <p:animEffect transition="in" filter="blinds(horizontal)">
                                      <p:cBhvr>
                                        <p:cTn id="35" dur="500"/>
                                        <p:tgtEl>
                                          <p:spTgt spid="147459">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47459">
                                            <p:txEl>
                                              <p:pRg st="9" end="9"/>
                                            </p:txEl>
                                          </p:spTgt>
                                        </p:tgtEl>
                                        <p:attrNameLst>
                                          <p:attrName>style.visibility</p:attrName>
                                        </p:attrNameLst>
                                      </p:cBhvr>
                                      <p:to>
                                        <p:strVal val="visible"/>
                                      </p:to>
                                    </p:set>
                                    <p:animEffect transition="in" filter="blinds(horizontal)">
                                      <p:cBhvr>
                                        <p:cTn id="38" dur="500"/>
                                        <p:tgtEl>
                                          <p:spTgt spid="147459">
                                            <p:txEl>
                                              <p:pRg st="9" end="9"/>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47459">
                                            <p:txEl>
                                              <p:pRg st="10" end="10"/>
                                            </p:txEl>
                                          </p:spTgt>
                                        </p:tgtEl>
                                        <p:attrNameLst>
                                          <p:attrName>style.visibility</p:attrName>
                                        </p:attrNameLst>
                                      </p:cBhvr>
                                      <p:to>
                                        <p:strVal val="visible"/>
                                      </p:to>
                                    </p:set>
                                    <p:animEffect transition="in" filter="blinds(horizontal)">
                                      <p:cBhvr>
                                        <p:cTn id="41" dur="500"/>
                                        <p:tgtEl>
                                          <p:spTgt spid="147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ectangle 13"/>
          <p:cNvSpPr>
            <a:spLocks noGrp="1" noChangeArrowheads="1"/>
          </p:cNvSpPr>
          <p:nvPr>
            <p:ph type="sldNum" sz="quarter" idx="12"/>
          </p:nvPr>
        </p:nvSpPr>
        <p:spPr/>
        <p:txBody>
          <a:bodyPr/>
          <a:lstStyle/>
          <a:p>
            <a:pPr>
              <a:defRPr/>
            </a:pPr>
            <a:fld id="{E4DC1937-FF4B-4DA4-BFA7-730353CBCE9A}" type="slidenum">
              <a:rPr lang="en-US"/>
              <a:pPr>
                <a:defRPr/>
              </a:pPr>
              <a:t>42</a:t>
            </a:fld>
            <a:endParaRPr lang="en-US"/>
          </a:p>
        </p:txBody>
      </p:sp>
      <p:sp>
        <p:nvSpPr>
          <p:cNvPr id="21507" name="Title 1"/>
          <p:cNvSpPr>
            <a:spLocks noGrp="1"/>
          </p:cNvSpPr>
          <p:nvPr>
            <p:ph type="title"/>
          </p:nvPr>
        </p:nvSpPr>
        <p:spPr/>
        <p:txBody>
          <a:bodyPr/>
          <a:lstStyle/>
          <a:p>
            <a:r>
              <a:rPr lang="en-US" dirty="0">
                <a:solidFill>
                  <a:schemeClr val="bg1"/>
                </a:solidFill>
              </a:rPr>
              <a:t>Picking the Pivot</a:t>
            </a:r>
          </a:p>
        </p:txBody>
      </p:sp>
      <p:sp>
        <p:nvSpPr>
          <p:cNvPr id="21508" name="Content Placeholder 2"/>
          <p:cNvSpPr>
            <a:spLocks noGrp="1"/>
          </p:cNvSpPr>
          <p:nvPr>
            <p:ph idx="1"/>
          </p:nvPr>
        </p:nvSpPr>
        <p:spPr>
          <a:xfrm>
            <a:off x="211667" y="1981199"/>
            <a:ext cx="7408333" cy="3700463"/>
          </a:xfrm>
        </p:spPr>
        <p:txBody>
          <a:bodyPr>
            <a:normAutofit fontScale="92500" lnSpcReduction="10000"/>
          </a:bodyPr>
          <a:lstStyle/>
          <a:p>
            <a:pPr>
              <a:buFont typeface="Wingdings" pitchFamily="2" charset="2"/>
              <a:buChar char="Ø"/>
            </a:pPr>
            <a:r>
              <a:rPr lang="en-US" sz="2800" dirty="0"/>
              <a:t>Best choice of pivot</a:t>
            </a:r>
          </a:p>
          <a:p>
            <a:pPr lvl="1">
              <a:buFont typeface="Wingdings" pitchFamily="2" charset="2"/>
              <a:buChar char="§"/>
            </a:pPr>
            <a:r>
              <a:rPr lang="en-US" sz="2400" dirty="0"/>
              <a:t>Median of array</a:t>
            </a:r>
          </a:p>
          <a:p>
            <a:pPr lvl="1">
              <a:buFont typeface="Wingdings" pitchFamily="2" charset="2"/>
              <a:buChar char="§"/>
            </a:pPr>
            <a:r>
              <a:rPr lang="en-US" sz="2400" dirty="0"/>
              <a:t>But median is expensive to calculate</a:t>
            </a:r>
          </a:p>
          <a:p>
            <a:endParaRPr lang="en-US" sz="2800" i="1" u="sng" dirty="0">
              <a:solidFill>
                <a:schemeClr val="folHlink"/>
              </a:solidFill>
            </a:endParaRPr>
          </a:p>
          <a:p>
            <a:pPr>
              <a:buFont typeface="Wingdings" pitchFamily="2" charset="2"/>
              <a:buChar char="Ø"/>
            </a:pPr>
            <a:r>
              <a:rPr lang="en-US" sz="2800" dirty="0"/>
              <a:t>Next strategy: Approximate the median</a:t>
            </a:r>
          </a:p>
          <a:p>
            <a:pPr lvl="1">
              <a:buFont typeface="Wingdings" pitchFamily="2" charset="2"/>
              <a:buChar char="§"/>
            </a:pPr>
            <a:r>
              <a:rPr lang="en-US" sz="2400" dirty="0"/>
              <a:t>Estimate median as the median of any three elements</a:t>
            </a:r>
          </a:p>
          <a:p>
            <a:pPr lvl="2">
              <a:buFont typeface="Wingdings" pitchFamily="2" charset="2"/>
              <a:buNone/>
            </a:pPr>
            <a:r>
              <a:rPr lang="en-US" sz="2400" dirty="0"/>
              <a:t>Median = median {first, middle, last}</a:t>
            </a:r>
          </a:p>
          <a:p>
            <a:pPr lvl="2">
              <a:buFont typeface="Wingdings" pitchFamily="2" charset="2"/>
              <a:buNone/>
            </a:pPr>
            <a:r>
              <a:rPr lang="en-US" sz="2400" dirty="0"/>
              <a:t>Has been shown to reduce</a:t>
            </a:r>
          </a:p>
          <a:p>
            <a:pPr lvl="2">
              <a:buFont typeface="Wingdings" pitchFamily="2" charset="2"/>
              <a:buNone/>
            </a:pPr>
            <a:r>
              <a:rPr lang="en-US" sz="2400" dirty="0"/>
              <a:t>running time (comparisons) by 14%</a:t>
            </a:r>
          </a:p>
          <a:p>
            <a:pPr lvl="1"/>
            <a:endParaRPr lang="en-US" dirty="0"/>
          </a:p>
        </p:txBody>
      </p:sp>
      <p:grpSp>
        <p:nvGrpSpPr>
          <p:cNvPr id="2" name="Group 13"/>
          <p:cNvGrpSpPr>
            <a:grpSpLocks/>
          </p:cNvGrpSpPr>
          <p:nvPr/>
        </p:nvGrpSpPr>
        <p:grpSpPr bwMode="auto">
          <a:xfrm>
            <a:off x="6291263" y="2444750"/>
            <a:ext cx="2027237" cy="495300"/>
            <a:chOff x="3397" y="1361"/>
            <a:chExt cx="1277" cy="312"/>
          </a:xfrm>
        </p:grpSpPr>
        <p:sp>
          <p:nvSpPr>
            <p:cNvPr id="21528" name="Text Box 5"/>
            <p:cNvSpPr txBox="1">
              <a:spLocks noChangeArrowheads="1"/>
            </p:cNvSpPr>
            <p:nvPr/>
          </p:nvSpPr>
          <p:spPr bwMode="auto">
            <a:xfrm>
              <a:off x="3397" y="1406"/>
              <a:ext cx="1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dirty="0">
                  <a:solidFill>
                    <a:schemeClr val="hlink"/>
                  </a:solidFill>
                </a:rPr>
                <a:t>8 1 4 9 0 3 5 2 7 6</a:t>
              </a:r>
            </a:p>
          </p:txBody>
        </p:sp>
        <p:sp>
          <p:nvSpPr>
            <p:cNvPr id="21529" name="Oval 6"/>
            <p:cNvSpPr>
              <a:spLocks noChangeArrowheads="1"/>
            </p:cNvSpPr>
            <p:nvPr/>
          </p:nvSpPr>
          <p:spPr bwMode="auto">
            <a:xfrm>
              <a:off x="3674" y="1361"/>
              <a:ext cx="138" cy="312"/>
            </a:xfrm>
            <a:prstGeom prst="ellipse">
              <a:avLst/>
            </a:prstGeom>
            <a:solidFill>
              <a:srgbClr val="FFFFFF">
                <a:alpha val="0"/>
              </a:srgbClr>
            </a:solidFill>
            <a:ln w="9525">
              <a:solidFill>
                <a:schemeClr val="folHlink"/>
              </a:solidFill>
              <a:round/>
              <a:headEnd/>
              <a:tailEnd/>
            </a:ln>
          </p:spPr>
          <p:txBody>
            <a:bodyPr wrap="none" anchor="ctr"/>
            <a:lstStyle/>
            <a:p>
              <a:endParaRPr lang="en-US"/>
            </a:p>
          </p:txBody>
        </p:sp>
      </p:grpSp>
      <p:grpSp>
        <p:nvGrpSpPr>
          <p:cNvPr id="3" name="Group 17"/>
          <p:cNvGrpSpPr>
            <a:grpSpLocks/>
          </p:cNvGrpSpPr>
          <p:nvPr/>
        </p:nvGrpSpPr>
        <p:grpSpPr bwMode="auto">
          <a:xfrm>
            <a:off x="6265863" y="3176588"/>
            <a:ext cx="2025650" cy="495300"/>
            <a:chOff x="3828" y="820"/>
            <a:chExt cx="1276" cy="312"/>
          </a:xfrm>
        </p:grpSpPr>
        <p:sp>
          <p:nvSpPr>
            <p:cNvPr id="21526" name="Text Box 15"/>
            <p:cNvSpPr txBox="1">
              <a:spLocks noChangeArrowheads="1"/>
            </p:cNvSpPr>
            <p:nvPr/>
          </p:nvSpPr>
          <p:spPr bwMode="auto">
            <a:xfrm>
              <a:off x="3828" y="865"/>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dirty="0">
                  <a:solidFill>
                    <a:schemeClr val="hlink"/>
                  </a:solidFill>
                </a:rPr>
                <a:t>1 0 3 2 4 8 9 5 7 6</a:t>
              </a:r>
            </a:p>
          </p:txBody>
        </p:sp>
        <p:sp>
          <p:nvSpPr>
            <p:cNvPr id="21527" name="Oval 16"/>
            <p:cNvSpPr>
              <a:spLocks noChangeArrowheads="1"/>
            </p:cNvSpPr>
            <p:nvPr/>
          </p:nvSpPr>
          <p:spPr bwMode="auto">
            <a:xfrm>
              <a:off x="4346" y="820"/>
              <a:ext cx="138" cy="312"/>
            </a:xfrm>
            <a:prstGeom prst="ellipse">
              <a:avLst/>
            </a:prstGeom>
            <a:solidFill>
              <a:srgbClr val="FFFFFF">
                <a:alpha val="0"/>
              </a:srgbClr>
            </a:solidFill>
            <a:ln w="9525">
              <a:solidFill>
                <a:schemeClr val="folHlink"/>
              </a:solidFill>
              <a:round/>
              <a:headEnd/>
              <a:tailEnd/>
            </a:ln>
          </p:spPr>
          <p:txBody>
            <a:bodyPr wrap="none" anchor="ctr"/>
            <a:lstStyle/>
            <a:p>
              <a:endParaRPr lang="en-US"/>
            </a:p>
          </p:txBody>
        </p:sp>
      </p:grpSp>
      <p:sp>
        <p:nvSpPr>
          <p:cNvPr id="14354" name="AutoShape 18"/>
          <p:cNvSpPr>
            <a:spLocks noChangeArrowheads="1"/>
          </p:cNvSpPr>
          <p:nvPr/>
        </p:nvSpPr>
        <p:spPr bwMode="auto">
          <a:xfrm>
            <a:off x="7143750" y="2944813"/>
            <a:ext cx="130175" cy="163512"/>
          </a:xfrm>
          <a:prstGeom prst="downArrow">
            <a:avLst>
              <a:gd name="adj1" fmla="val 50000"/>
              <a:gd name="adj2" fmla="val 3140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4356" name="Text Box 20"/>
          <p:cNvSpPr txBox="1">
            <a:spLocks noChangeArrowheads="1"/>
          </p:cNvSpPr>
          <p:nvPr/>
        </p:nvSpPr>
        <p:spPr bwMode="auto">
          <a:xfrm>
            <a:off x="7300913" y="2916238"/>
            <a:ext cx="8397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000">
                <a:solidFill>
                  <a:schemeClr val="folHlink"/>
                </a:solidFill>
              </a:rPr>
              <a:t>will result in</a:t>
            </a:r>
          </a:p>
        </p:txBody>
      </p:sp>
      <p:sp>
        <p:nvSpPr>
          <p:cNvPr id="14343" name="Text Box 7"/>
          <p:cNvSpPr txBox="1">
            <a:spLocks noChangeArrowheads="1"/>
          </p:cNvSpPr>
          <p:nvPr/>
        </p:nvSpPr>
        <p:spPr bwMode="auto">
          <a:xfrm>
            <a:off x="6497638" y="5745163"/>
            <a:ext cx="2027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hlink"/>
                </a:solidFill>
              </a:rPr>
              <a:t>8 1 4 9 0 3 5 2 7 6</a:t>
            </a:r>
          </a:p>
        </p:txBody>
      </p:sp>
      <p:sp>
        <p:nvSpPr>
          <p:cNvPr id="14344" name="Oval 8"/>
          <p:cNvSpPr>
            <a:spLocks noChangeArrowheads="1"/>
          </p:cNvSpPr>
          <p:nvPr/>
        </p:nvSpPr>
        <p:spPr bwMode="auto">
          <a:xfrm>
            <a:off x="6532563" y="5695950"/>
            <a:ext cx="219075" cy="495300"/>
          </a:xfrm>
          <a:prstGeom prst="ellipse">
            <a:avLst/>
          </a:prstGeom>
          <a:solidFill>
            <a:srgbClr val="FFFFFF">
              <a:alpha val="0"/>
            </a:srgbClr>
          </a:solidFill>
          <a:ln w="9525">
            <a:solidFill>
              <a:schemeClr val="folHlink"/>
            </a:solidFill>
            <a:prstDash val="dash"/>
            <a:round/>
            <a:headEnd/>
            <a:tailEnd/>
          </a:ln>
        </p:spPr>
        <p:txBody>
          <a:bodyPr wrap="none" anchor="ctr"/>
          <a:lstStyle/>
          <a:p>
            <a:endParaRPr lang="en-US"/>
          </a:p>
        </p:txBody>
      </p:sp>
      <p:sp>
        <p:nvSpPr>
          <p:cNvPr id="14345" name="Oval 9"/>
          <p:cNvSpPr>
            <a:spLocks noChangeArrowheads="1"/>
          </p:cNvSpPr>
          <p:nvPr/>
        </p:nvSpPr>
        <p:spPr bwMode="auto">
          <a:xfrm>
            <a:off x="7318375" y="5681663"/>
            <a:ext cx="219075" cy="495300"/>
          </a:xfrm>
          <a:prstGeom prst="ellipse">
            <a:avLst/>
          </a:prstGeom>
          <a:solidFill>
            <a:srgbClr val="FFFFFF">
              <a:alpha val="0"/>
            </a:srgbClr>
          </a:solidFill>
          <a:ln w="9525">
            <a:solidFill>
              <a:schemeClr val="folHlink"/>
            </a:solidFill>
            <a:prstDash val="dash"/>
            <a:round/>
            <a:headEnd/>
            <a:tailEnd/>
          </a:ln>
        </p:spPr>
        <p:txBody>
          <a:bodyPr wrap="none" anchor="ctr"/>
          <a:lstStyle/>
          <a:p>
            <a:endParaRPr lang="en-US"/>
          </a:p>
        </p:txBody>
      </p:sp>
      <p:sp>
        <p:nvSpPr>
          <p:cNvPr id="14346" name="Oval 10"/>
          <p:cNvSpPr>
            <a:spLocks noChangeArrowheads="1"/>
          </p:cNvSpPr>
          <p:nvPr/>
        </p:nvSpPr>
        <p:spPr bwMode="auto">
          <a:xfrm>
            <a:off x="8266113" y="5695950"/>
            <a:ext cx="219075" cy="495300"/>
          </a:xfrm>
          <a:prstGeom prst="ellipse">
            <a:avLst/>
          </a:prstGeom>
          <a:solidFill>
            <a:srgbClr val="FFFFFF">
              <a:alpha val="0"/>
            </a:srgbClr>
          </a:solidFill>
          <a:ln w="9525">
            <a:solidFill>
              <a:schemeClr val="folHlink"/>
            </a:solidFill>
            <a:prstDash val="dash"/>
            <a:round/>
            <a:headEnd/>
            <a:tailEnd/>
          </a:ln>
        </p:spPr>
        <p:txBody>
          <a:bodyPr wrap="none" anchor="ctr"/>
          <a:lstStyle/>
          <a:p>
            <a:endParaRPr lang="en-US"/>
          </a:p>
        </p:txBody>
      </p:sp>
      <p:sp>
        <p:nvSpPr>
          <p:cNvPr id="14347" name="Line 11"/>
          <p:cNvSpPr>
            <a:spLocks noChangeShapeType="1"/>
          </p:cNvSpPr>
          <p:nvPr/>
        </p:nvSpPr>
        <p:spPr bwMode="auto">
          <a:xfrm flipH="1">
            <a:off x="8353425" y="5495925"/>
            <a:ext cx="138113" cy="207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7" name="Text Box 21"/>
          <p:cNvSpPr txBox="1">
            <a:spLocks noChangeArrowheads="1"/>
          </p:cNvSpPr>
          <p:nvPr/>
        </p:nvSpPr>
        <p:spPr bwMode="auto">
          <a:xfrm>
            <a:off x="8275638" y="5084763"/>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t>pivot</a:t>
            </a:r>
          </a:p>
        </p:txBody>
      </p:sp>
      <p:grpSp>
        <p:nvGrpSpPr>
          <p:cNvPr id="5" name="Group 25"/>
          <p:cNvGrpSpPr>
            <a:grpSpLocks/>
          </p:cNvGrpSpPr>
          <p:nvPr/>
        </p:nvGrpSpPr>
        <p:grpSpPr bwMode="auto">
          <a:xfrm>
            <a:off x="6510338" y="6324600"/>
            <a:ext cx="2025650" cy="457200"/>
            <a:chOff x="4101" y="3502"/>
            <a:chExt cx="1276" cy="288"/>
          </a:xfrm>
        </p:grpSpPr>
        <p:sp>
          <p:nvSpPr>
            <p:cNvPr id="21524" name="Text Box 23"/>
            <p:cNvSpPr txBox="1">
              <a:spLocks noChangeArrowheads="1"/>
            </p:cNvSpPr>
            <p:nvPr/>
          </p:nvSpPr>
          <p:spPr bwMode="auto">
            <a:xfrm>
              <a:off x="4101" y="3511"/>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hlink"/>
                  </a:solidFill>
                </a:rPr>
                <a:t>1 4 0 3 5 2 6 8 9 7</a:t>
              </a:r>
            </a:p>
          </p:txBody>
        </p:sp>
        <p:sp>
          <p:nvSpPr>
            <p:cNvPr id="21525" name="Oval 24"/>
            <p:cNvSpPr>
              <a:spLocks noChangeArrowheads="1"/>
            </p:cNvSpPr>
            <p:nvPr/>
          </p:nvSpPr>
          <p:spPr bwMode="auto">
            <a:xfrm>
              <a:off x="4860" y="3502"/>
              <a:ext cx="134" cy="288"/>
            </a:xfrm>
            <a:prstGeom prst="ellipse">
              <a:avLst/>
            </a:prstGeom>
            <a:noFill/>
            <a:ln w="9525">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4362" name="AutoShape 26"/>
          <p:cNvSpPr>
            <a:spLocks noChangeArrowheads="1"/>
          </p:cNvSpPr>
          <p:nvPr/>
        </p:nvSpPr>
        <p:spPr bwMode="auto">
          <a:xfrm>
            <a:off x="7132638" y="6134100"/>
            <a:ext cx="130175" cy="163513"/>
          </a:xfrm>
          <a:prstGeom prst="downArrow">
            <a:avLst>
              <a:gd name="adj1" fmla="val 50000"/>
              <a:gd name="adj2" fmla="val 3140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4363" name="Text Box 27"/>
          <p:cNvSpPr txBox="1">
            <a:spLocks noChangeArrowheads="1"/>
          </p:cNvSpPr>
          <p:nvPr/>
        </p:nvSpPr>
        <p:spPr bwMode="auto">
          <a:xfrm>
            <a:off x="7289800" y="6105525"/>
            <a:ext cx="8397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000">
                <a:solidFill>
                  <a:schemeClr val="folHlink"/>
                </a:solidFill>
              </a:rPr>
              <a:t>will result in</a:t>
            </a:r>
          </a:p>
        </p:txBody>
      </p:sp>
    </p:spTree>
    <p:extLst>
      <p:ext uri="{BB962C8B-B14F-4D97-AF65-F5344CB8AC3E}">
        <p14:creationId xmlns:p14="http://schemas.microsoft.com/office/powerpoint/2010/main" val="26728745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54"/>
                                        </p:tgtEl>
                                        <p:attrNameLst>
                                          <p:attrName>style.visibility</p:attrName>
                                        </p:attrNameLst>
                                      </p:cBhvr>
                                      <p:to>
                                        <p:strVal val="visible"/>
                                      </p:to>
                                    </p:set>
                                    <p:animEffect transition="in" filter="blinds(horizontal)">
                                      <p:cBhvr>
                                        <p:cTn id="12" dur="500"/>
                                        <p:tgtEl>
                                          <p:spTgt spid="1435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356"/>
                                        </p:tgtEl>
                                        <p:attrNameLst>
                                          <p:attrName>style.visibility</p:attrName>
                                        </p:attrNameLst>
                                      </p:cBhvr>
                                      <p:to>
                                        <p:strVal val="visible"/>
                                      </p:to>
                                    </p:set>
                                    <p:animEffect transition="in" filter="blinds(horizontal)">
                                      <p:cBhvr>
                                        <p:cTn id="15" dur="500"/>
                                        <p:tgtEl>
                                          <p:spTgt spid="14356"/>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343"/>
                                        </p:tgtEl>
                                        <p:attrNameLst>
                                          <p:attrName>style.visibility</p:attrName>
                                        </p:attrNameLst>
                                      </p:cBhvr>
                                      <p:to>
                                        <p:strVal val="visible"/>
                                      </p:to>
                                    </p:set>
                                    <p:animEffect transition="in" filter="blinds(horizontal)">
                                      <p:cBhvr>
                                        <p:cTn id="24" dur="500"/>
                                        <p:tgtEl>
                                          <p:spTgt spid="1434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344"/>
                                        </p:tgtEl>
                                        <p:attrNameLst>
                                          <p:attrName>style.visibility</p:attrName>
                                        </p:attrNameLst>
                                      </p:cBhvr>
                                      <p:to>
                                        <p:strVal val="visible"/>
                                      </p:to>
                                    </p:set>
                                    <p:animEffect transition="in" filter="blinds(horizontal)">
                                      <p:cBhvr>
                                        <p:cTn id="29" dur="500"/>
                                        <p:tgtEl>
                                          <p:spTgt spid="14344"/>
                                        </p:tgtEl>
                                      </p:cBhvr>
                                    </p:animEffect>
                                  </p:childTnLst>
                                </p:cTn>
                              </p:par>
                            </p:childTnLst>
                          </p:cTn>
                        </p:par>
                        <p:par>
                          <p:cTn id="30" fill="hold" nodeType="afterGroup">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14345"/>
                                        </p:tgtEl>
                                        <p:attrNameLst>
                                          <p:attrName>style.visibility</p:attrName>
                                        </p:attrNameLst>
                                      </p:cBhvr>
                                      <p:to>
                                        <p:strVal val="visible"/>
                                      </p:to>
                                    </p:set>
                                    <p:animEffect transition="in" filter="blinds(horizontal)">
                                      <p:cBhvr>
                                        <p:cTn id="33" dur="500"/>
                                        <p:tgtEl>
                                          <p:spTgt spid="14345"/>
                                        </p:tgtEl>
                                      </p:cBhvr>
                                    </p:animEffect>
                                  </p:childTnLst>
                                </p:cTn>
                              </p:par>
                            </p:childTnLst>
                          </p:cTn>
                        </p:par>
                        <p:par>
                          <p:cTn id="34" fill="hold" nodeType="afterGroup">
                            <p:stCondLst>
                              <p:cond delay="1000"/>
                            </p:stCondLst>
                            <p:childTnLst>
                              <p:par>
                                <p:cTn id="35" presetID="3" presetClass="entr" presetSubtype="10" fill="hold" grpId="0" nodeType="afterEffect">
                                  <p:stCondLst>
                                    <p:cond delay="0"/>
                                  </p:stCondLst>
                                  <p:childTnLst>
                                    <p:set>
                                      <p:cBhvr>
                                        <p:cTn id="36" dur="1" fill="hold">
                                          <p:stCondLst>
                                            <p:cond delay="0"/>
                                          </p:stCondLst>
                                        </p:cTn>
                                        <p:tgtEl>
                                          <p:spTgt spid="14346"/>
                                        </p:tgtEl>
                                        <p:attrNameLst>
                                          <p:attrName>style.visibility</p:attrName>
                                        </p:attrNameLst>
                                      </p:cBhvr>
                                      <p:to>
                                        <p:strVal val="visible"/>
                                      </p:to>
                                    </p:set>
                                    <p:animEffect transition="in" filter="blinds(horizontal)">
                                      <p:cBhvr>
                                        <p:cTn id="37" dur="500"/>
                                        <p:tgtEl>
                                          <p:spTgt spid="14346"/>
                                        </p:tgtEl>
                                      </p:cBhvr>
                                    </p:animEffect>
                                  </p:childTnLst>
                                </p:cTn>
                              </p:par>
                            </p:childTnLst>
                          </p:cTn>
                        </p:par>
                        <p:par>
                          <p:cTn id="38" fill="hold" nodeType="afterGroup">
                            <p:stCondLst>
                              <p:cond delay="1500"/>
                            </p:stCondLst>
                            <p:childTnLst>
                              <p:par>
                                <p:cTn id="39" presetID="3" presetClass="entr" presetSubtype="10" fill="hold" grpId="0" nodeType="afterEffect">
                                  <p:stCondLst>
                                    <p:cond delay="0"/>
                                  </p:stCondLst>
                                  <p:childTnLst>
                                    <p:set>
                                      <p:cBhvr>
                                        <p:cTn id="40" dur="1" fill="hold">
                                          <p:stCondLst>
                                            <p:cond delay="0"/>
                                          </p:stCondLst>
                                        </p:cTn>
                                        <p:tgtEl>
                                          <p:spTgt spid="14347"/>
                                        </p:tgtEl>
                                        <p:attrNameLst>
                                          <p:attrName>style.visibility</p:attrName>
                                        </p:attrNameLst>
                                      </p:cBhvr>
                                      <p:to>
                                        <p:strVal val="visible"/>
                                      </p:to>
                                    </p:set>
                                    <p:animEffect transition="in" filter="blinds(horizontal)">
                                      <p:cBhvr>
                                        <p:cTn id="41" dur="500"/>
                                        <p:tgtEl>
                                          <p:spTgt spid="14347"/>
                                        </p:tgtEl>
                                      </p:cBhvr>
                                    </p:animEffect>
                                  </p:childTnLst>
                                </p:cTn>
                              </p:par>
                            </p:childTnLst>
                          </p:cTn>
                        </p:par>
                        <p:par>
                          <p:cTn id="42" fill="hold" nodeType="afterGroup">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14357"/>
                                        </p:tgtEl>
                                        <p:attrNameLst>
                                          <p:attrName>style.visibility</p:attrName>
                                        </p:attrNameLst>
                                      </p:cBhvr>
                                      <p:to>
                                        <p:strVal val="visible"/>
                                      </p:to>
                                    </p:set>
                                    <p:animEffect transition="in" filter="blinds(horizontal)">
                                      <p:cBhvr>
                                        <p:cTn id="45" dur="500"/>
                                        <p:tgtEl>
                                          <p:spTgt spid="143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4362"/>
                                        </p:tgtEl>
                                        <p:attrNameLst>
                                          <p:attrName>style.visibility</p:attrName>
                                        </p:attrNameLst>
                                      </p:cBhvr>
                                      <p:to>
                                        <p:strVal val="visible"/>
                                      </p:to>
                                    </p:set>
                                    <p:animEffect transition="in" filter="blinds(horizontal)">
                                      <p:cBhvr>
                                        <p:cTn id="50" dur="500"/>
                                        <p:tgtEl>
                                          <p:spTgt spid="1436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4363"/>
                                        </p:tgtEl>
                                        <p:attrNameLst>
                                          <p:attrName>style.visibility</p:attrName>
                                        </p:attrNameLst>
                                      </p:cBhvr>
                                      <p:to>
                                        <p:strVal val="visible"/>
                                      </p:to>
                                    </p:set>
                                    <p:animEffect transition="in" filter="blinds(horizontal)">
                                      <p:cBhvr>
                                        <p:cTn id="53" dur="500"/>
                                        <p:tgtEl>
                                          <p:spTgt spid="14363"/>
                                        </p:tgtEl>
                                      </p:cBhvr>
                                    </p:animEffect>
                                  </p:childTnLst>
                                </p:cTn>
                              </p:par>
                            </p:childTnLst>
                          </p:cTn>
                        </p:par>
                        <p:par>
                          <p:cTn id="54" fill="hold" nodeType="afterGroup">
                            <p:stCondLst>
                              <p:cond delay="500"/>
                            </p:stCondLst>
                            <p:childTnLst>
                              <p:par>
                                <p:cTn id="55" presetID="3" presetClass="entr" presetSubtype="10"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4" grpId="0" animBg="1"/>
      <p:bldP spid="14356" grpId="0"/>
      <p:bldP spid="14343" grpId="0"/>
      <p:bldP spid="14344" grpId="0" animBg="1"/>
      <p:bldP spid="14345" grpId="0" animBg="1"/>
      <p:bldP spid="14346" grpId="0" animBg="1"/>
      <p:bldP spid="14347" grpId="0" animBg="1"/>
      <p:bldP spid="14357" grpId="0"/>
      <p:bldP spid="14362" grpId="0" animBg="1"/>
      <p:bldP spid="1436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43</a:t>
            </a:fld>
            <a:endParaRPr lang="en-US"/>
          </a:p>
        </p:txBody>
      </p:sp>
      <p:sp>
        <p:nvSpPr>
          <p:cNvPr id="28674" name="Rectangle 2"/>
          <p:cNvSpPr>
            <a:spLocks noGrp="1" noChangeArrowheads="1"/>
          </p:cNvSpPr>
          <p:nvPr>
            <p:ph type="title"/>
          </p:nvPr>
        </p:nvSpPr>
        <p:spPr/>
        <p:txBody>
          <a:bodyPr/>
          <a:lstStyle/>
          <a:p>
            <a:r>
              <a:rPr lang="en-US" sz="3600" b="1" dirty="0"/>
              <a:t>Running time analysis</a:t>
            </a:r>
            <a:endParaRPr lang="en-US" sz="3600" dirty="0"/>
          </a:p>
        </p:txBody>
      </p:sp>
      <p:sp>
        <p:nvSpPr>
          <p:cNvPr id="28675" name="Rectangle 3"/>
          <p:cNvSpPr>
            <a:spLocks noGrp="1" noChangeArrowheads="1"/>
          </p:cNvSpPr>
          <p:nvPr>
            <p:ph type="body" idx="1"/>
          </p:nvPr>
        </p:nvSpPr>
        <p:spPr>
          <a:xfrm>
            <a:off x="228600" y="2362200"/>
            <a:ext cx="8686800" cy="4724400"/>
          </a:xfrm>
        </p:spPr>
        <p:txBody>
          <a:bodyPr>
            <a:normAutofit/>
          </a:bodyPr>
          <a:lstStyle/>
          <a:p>
            <a:pPr>
              <a:buFont typeface="Wingdings" pitchFamily="2" charset="2"/>
              <a:buChar char="Ø"/>
            </a:pPr>
            <a:r>
              <a:rPr lang="en-US" sz="2200" dirty="0"/>
              <a:t>The advantage of this quick sort is that we can sort “in-place”, i.e., without the need for a temporary buffer depending on the size of the inputs.(merge sort)</a:t>
            </a:r>
          </a:p>
          <a:p>
            <a:pPr>
              <a:buFont typeface="Wingdings" pitchFamily="2" charset="2"/>
              <a:buChar char="Ø"/>
            </a:pPr>
            <a:endParaRPr lang="en-US" sz="2200" dirty="0"/>
          </a:p>
          <a:p>
            <a:pPr>
              <a:buFont typeface="Wingdings" pitchFamily="2" charset="2"/>
              <a:buChar char="Ø"/>
            </a:pPr>
            <a:r>
              <a:rPr lang="en-US" sz="2200" dirty="0"/>
              <a:t>Partitioning Step: Time Complexity is θ</a:t>
            </a:r>
            <a:r>
              <a:rPr lang="en-US" sz="2200" b="1" dirty="0"/>
              <a:t>(n)</a:t>
            </a:r>
          </a:p>
          <a:p>
            <a:pPr>
              <a:buFont typeface="Wingdings" pitchFamily="2" charset="2"/>
              <a:buChar char="Ø"/>
            </a:pPr>
            <a:endParaRPr lang="en-US" sz="2200" b="1" dirty="0"/>
          </a:p>
          <a:p>
            <a:pPr>
              <a:buFont typeface="Wingdings" pitchFamily="2" charset="2"/>
              <a:buChar char="Ø"/>
            </a:pPr>
            <a:r>
              <a:rPr lang="en-US" sz="2200" dirty="0"/>
              <a:t>Recall that quick sort involves partitioning, and 2 recursive calls</a:t>
            </a:r>
          </a:p>
          <a:p>
            <a:pPr lvl="1">
              <a:buFont typeface="Wingdings" pitchFamily="2" charset="2"/>
              <a:buChar char="§"/>
            </a:pPr>
            <a:r>
              <a:rPr lang="en-US" sz="2000" dirty="0"/>
              <a:t>Thus, giving the basic quick sort relation:</a:t>
            </a:r>
          </a:p>
          <a:p>
            <a:pPr lvl="2">
              <a:buFont typeface="Wingdings" pitchFamily="2" charset="2"/>
              <a:buChar char="§"/>
            </a:pPr>
            <a:r>
              <a:rPr lang="en-US" sz="1800" b="1" dirty="0"/>
              <a:t>T(n) = </a:t>
            </a:r>
            <a:r>
              <a:rPr lang="en-US" sz="1800" dirty="0"/>
              <a:t>θ</a:t>
            </a:r>
            <a:r>
              <a:rPr lang="en-US" sz="1800" b="1" dirty="0"/>
              <a:t>(n)+ T(i) + T(n-i-1) = </a:t>
            </a:r>
            <a:r>
              <a:rPr lang="en-US" sz="1800" b="1" dirty="0" err="1"/>
              <a:t>cn</a:t>
            </a:r>
            <a:r>
              <a:rPr lang="en-US" sz="1800" b="1" dirty="0"/>
              <a:t>+ T(i) + T(n-i-1)</a:t>
            </a:r>
          </a:p>
          <a:p>
            <a:pPr lvl="1">
              <a:buFont typeface="Wingdings" pitchFamily="2" charset="2"/>
              <a:buChar char="§"/>
            </a:pPr>
            <a:r>
              <a:rPr lang="en-US" sz="2000" dirty="0"/>
              <a:t>where </a:t>
            </a:r>
            <a:r>
              <a:rPr lang="en-US" sz="2000" b="1" dirty="0"/>
              <a:t>I </a:t>
            </a:r>
            <a:r>
              <a:rPr lang="en-US" sz="2000" dirty="0"/>
              <a:t>is the size of the first sub-block after partitioning</a:t>
            </a:r>
          </a:p>
          <a:p>
            <a:pPr lvl="1">
              <a:buFont typeface="Wingdings" pitchFamily="2" charset="2"/>
              <a:buChar char="§"/>
            </a:pPr>
            <a:endParaRPr lang="en-US" sz="2000" dirty="0"/>
          </a:p>
          <a:p>
            <a:pPr lvl="1">
              <a:buFont typeface="Wingdings" pitchFamily="2" charset="2"/>
              <a:buChar char="§"/>
            </a:pPr>
            <a:r>
              <a:rPr lang="en-US" sz="2000" dirty="0"/>
              <a:t>We shall take </a:t>
            </a:r>
            <a:r>
              <a:rPr lang="en-US" sz="2000" b="1" dirty="0"/>
              <a:t>T(0) = T(1) = 1 </a:t>
            </a:r>
            <a:r>
              <a:rPr lang="en-US" sz="2000" dirty="0"/>
              <a:t>as the initial conditions</a:t>
            </a:r>
          </a:p>
        </p:txBody>
      </p:sp>
    </p:spTree>
    <p:extLst>
      <p:ext uri="{BB962C8B-B14F-4D97-AF65-F5344CB8AC3E}">
        <p14:creationId xmlns:p14="http://schemas.microsoft.com/office/powerpoint/2010/main" val="2415558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44</a:t>
            </a:fld>
            <a:endParaRPr lang="en-US"/>
          </a:p>
        </p:txBody>
      </p:sp>
      <p:sp>
        <p:nvSpPr>
          <p:cNvPr id="28674" name="Rectangle 2"/>
          <p:cNvSpPr>
            <a:spLocks noGrp="1" noChangeArrowheads="1"/>
          </p:cNvSpPr>
          <p:nvPr>
            <p:ph type="title"/>
          </p:nvPr>
        </p:nvSpPr>
        <p:spPr/>
        <p:txBody>
          <a:bodyPr>
            <a:normAutofit/>
          </a:bodyPr>
          <a:lstStyle/>
          <a:p>
            <a:r>
              <a:rPr lang="en-US" sz="3600" b="1" dirty="0"/>
              <a:t>Running time analysis</a:t>
            </a:r>
            <a:endParaRPr lang="en-US" sz="3600" dirty="0"/>
          </a:p>
        </p:txBody>
      </p:sp>
      <p:sp>
        <p:nvSpPr>
          <p:cNvPr id="28675" name="Rectangle 3"/>
          <p:cNvSpPr>
            <a:spLocks noGrp="1" noChangeArrowheads="1"/>
          </p:cNvSpPr>
          <p:nvPr>
            <p:ph type="body" idx="1"/>
          </p:nvPr>
        </p:nvSpPr>
        <p:spPr>
          <a:xfrm>
            <a:off x="228600" y="2057400"/>
            <a:ext cx="8686800" cy="4419600"/>
          </a:xfrm>
        </p:spPr>
        <p:txBody>
          <a:bodyPr>
            <a:normAutofit lnSpcReduction="10000"/>
          </a:bodyPr>
          <a:lstStyle/>
          <a:p>
            <a:pPr>
              <a:buFont typeface="Wingdings" pitchFamily="2" charset="2"/>
              <a:buChar char="Ø"/>
            </a:pPr>
            <a:r>
              <a:rPr lang="en-US" sz="2200" b="1" dirty="0"/>
              <a:t>Worst-Case </a:t>
            </a:r>
            <a:r>
              <a:rPr lang="en-US" sz="2200" dirty="0"/>
              <a:t>(Data is sorted already)</a:t>
            </a:r>
          </a:p>
          <a:p>
            <a:pPr>
              <a:buFont typeface="Wingdings" pitchFamily="2" charset="2"/>
              <a:buChar char="Ø"/>
            </a:pPr>
            <a:endParaRPr lang="en-US" sz="2200" dirty="0"/>
          </a:p>
          <a:p>
            <a:pPr>
              <a:buFont typeface="Wingdings" pitchFamily="2" charset="2"/>
              <a:buChar char="§"/>
            </a:pPr>
            <a:r>
              <a:rPr lang="en-US" sz="2200" dirty="0"/>
              <a:t>When the pivot is the smallest (or largest) element at partitioning on a block of size </a:t>
            </a:r>
            <a:r>
              <a:rPr lang="en-US" sz="2200" b="1" dirty="0"/>
              <a:t>n</a:t>
            </a:r>
            <a:r>
              <a:rPr lang="en-US" sz="2200" dirty="0"/>
              <a:t>, the result</a:t>
            </a:r>
          </a:p>
          <a:p>
            <a:pPr lvl="1"/>
            <a:r>
              <a:rPr lang="en-US" sz="2000" dirty="0"/>
              <a:t>yields one empty sub-block, one element (pivot) in the “correct” place and one sub-block of size </a:t>
            </a:r>
            <a:r>
              <a:rPr lang="en-US" sz="2000" b="1" dirty="0"/>
              <a:t>(n-1)</a:t>
            </a:r>
          </a:p>
          <a:p>
            <a:pPr lvl="1"/>
            <a:r>
              <a:rPr lang="en-US" sz="2000" dirty="0"/>
              <a:t>takes θ</a:t>
            </a:r>
            <a:r>
              <a:rPr lang="en-US" sz="2000" b="1" dirty="0"/>
              <a:t>(n) </a:t>
            </a:r>
            <a:r>
              <a:rPr lang="en-US" sz="2000" dirty="0"/>
              <a:t>times</a:t>
            </a:r>
          </a:p>
          <a:p>
            <a:pPr>
              <a:buFont typeface="Wingdings" pitchFamily="2" charset="2"/>
              <a:buChar char="§"/>
            </a:pPr>
            <a:r>
              <a:rPr lang="en-US" sz="2200" dirty="0"/>
              <a:t>Recurrence Equation:</a:t>
            </a:r>
          </a:p>
          <a:p>
            <a:pPr marL="581343" lvl="2" indent="0">
              <a:buNone/>
            </a:pPr>
            <a:r>
              <a:rPr lang="en-US" sz="1800" b="1" dirty="0"/>
              <a:t>T(1) = 1</a:t>
            </a:r>
          </a:p>
          <a:p>
            <a:pPr marL="581343" lvl="2" indent="0">
              <a:buNone/>
            </a:pPr>
            <a:r>
              <a:rPr lang="en-US" sz="1800" b="1" dirty="0"/>
              <a:t>T(n) = T(n-1) + </a:t>
            </a:r>
            <a:r>
              <a:rPr lang="en-US" sz="1800" b="1" dirty="0" err="1"/>
              <a:t>cn</a:t>
            </a:r>
            <a:endParaRPr lang="en-US" sz="1800" b="1" dirty="0"/>
          </a:p>
          <a:p>
            <a:pPr>
              <a:buFont typeface="Wingdings" pitchFamily="2" charset="2"/>
              <a:buChar char="§"/>
            </a:pPr>
            <a:r>
              <a:rPr lang="en-US" sz="2200" dirty="0"/>
              <a:t>Solution: θ</a:t>
            </a:r>
            <a:r>
              <a:rPr lang="en-US" sz="2200" b="1" dirty="0"/>
              <a:t>(n2)</a:t>
            </a:r>
          </a:p>
          <a:p>
            <a:pPr marL="0" indent="0">
              <a:buNone/>
            </a:pPr>
            <a:r>
              <a:rPr lang="en-US" sz="2200" b="1" dirty="0"/>
              <a:t>	Worse than </a:t>
            </a:r>
            <a:r>
              <a:rPr lang="en-US" sz="2200" b="1" dirty="0" err="1"/>
              <a:t>Mergesort</a:t>
            </a:r>
            <a:r>
              <a:rPr lang="en-US" sz="2200" b="1" dirty="0"/>
              <a:t>!!!</a:t>
            </a:r>
            <a:endParaRPr lang="en-US" sz="2200" dirty="0"/>
          </a:p>
        </p:txBody>
      </p:sp>
    </p:spTree>
    <p:extLst>
      <p:ext uri="{BB962C8B-B14F-4D97-AF65-F5344CB8AC3E}">
        <p14:creationId xmlns:p14="http://schemas.microsoft.com/office/powerpoint/2010/main" val="2415558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45</a:t>
            </a:fld>
            <a:endParaRPr lang="en-US"/>
          </a:p>
        </p:txBody>
      </p:sp>
      <p:sp>
        <p:nvSpPr>
          <p:cNvPr id="28674" name="Rectangle 2"/>
          <p:cNvSpPr>
            <a:spLocks noGrp="1" noChangeArrowheads="1"/>
          </p:cNvSpPr>
          <p:nvPr>
            <p:ph type="title"/>
          </p:nvPr>
        </p:nvSpPr>
        <p:spPr/>
        <p:txBody>
          <a:bodyPr>
            <a:normAutofit/>
          </a:bodyPr>
          <a:lstStyle/>
          <a:p>
            <a:r>
              <a:rPr lang="en-US" sz="3600" b="1" dirty="0"/>
              <a:t>Running time analysis</a:t>
            </a:r>
            <a:endParaRPr lang="en-US" sz="3600" dirty="0"/>
          </a:p>
        </p:txBody>
      </p:sp>
      <p:sp>
        <p:nvSpPr>
          <p:cNvPr id="28675" name="Rectangle 3"/>
          <p:cNvSpPr>
            <a:spLocks noGrp="1" noChangeArrowheads="1"/>
          </p:cNvSpPr>
          <p:nvPr>
            <p:ph type="body" idx="1"/>
          </p:nvPr>
        </p:nvSpPr>
        <p:spPr>
          <a:xfrm>
            <a:off x="228600" y="2057400"/>
            <a:ext cx="8686800" cy="4724400"/>
          </a:xfrm>
        </p:spPr>
        <p:txBody>
          <a:bodyPr>
            <a:normAutofit/>
          </a:bodyPr>
          <a:lstStyle/>
          <a:p>
            <a:pPr>
              <a:buFont typeface="Wingdings" pitchFamily="2" charset="2"/>
              <a:buChar char="Ø"/>
            </a:pPr>
            <a:r>
              <a:rPr lang="en-US" b="1" dirty="0"/>
              <a:t>Best case:</a:t>
            </a:r>
          </a:p>
          <a:p>
            <a:pPr>
              <a:buFont typeface="Wingdings" pitchFamily="2" charset="2"/>
              <a:buChar char="§"/>
            </a:pPr>
            <a:r>
              <a:rPr lang="en-US" dirty="0"/>
              <a:t>The pivot is in the middle (median) (at each partition step), i.e. after each partitioning, on a block of size </a:t>
            </a:r>
            <a:r>
              <a:rPr lang="en-US" b="1" dirty="0"/>
              <a:t>n, </a:t>
            </a:r>
            <a:r>
              <a:rPr lang="en-US" dirty="0"/>
              <a:t>the result</a:t>
            </a:r>
          </a:p>
          <a:p>
            <a:pPr lvl="1"/>
            <a:r>
              <a:rPr lang="en-US" dirty="0"/>
              <a:t>yields two sub-blocks of approximately equal size and the pivot element in the “middle” position </a:t>
            </a:r>
          </a:p>
          <a:p>
            <a:pPr lvl="1"/>
            <a:r>
              <a:rPr lang="en-US" dirty="0"/>
              <a:t>takes </a:t>
            </a:r>
            <a:r>
              <a:rPr lang="en-US" b="1" dirty="0"/>
              <a:t>n </a:t>
            </a:r>
            <a:r>
              <a:rPr lang="en-US" dirty="0"/>
              <a:t>data comparisons</a:t>
            </a:r>
          </a:p>
          <a:p>
            <a:pPr>
              <a:buFont typeface="Wingdings" pitchFamily="2" charset="2"/>
              <a:buChar char="§"/>
            </a:pPr>
            <a:r>
              <a:rPr lang="en-US" dirty="0"/>
              <a:t>Recurrence Equation becomes</a:t>
            </a:r>
          </a:p>
          <a:p>
            <a:pPr marL="581343" lvl="2" indent="0">
              <a:buNone/>
            </a:pPr>
            <a:r>
              <a:rPr lang="en-US" b="1" dirty="0"/>
              <a:t>T(1) = 1</a:t>
            </a:r>
          </a:p>
          <a:p>
            <a:pPr marL="581343" lvl="2" indent="0">
              <a:buNone/>
            </a:pPr>
            <a:r>
              <a:rPr lang="en-US" b="1" dirty="0"/>
              <a:t>T(n) = 2T(n/2) + </a:t>
            </a:r>
            <a:r>
              <a:rPr lang="en-US" b="1" dirty="0" err="1"/>
              <a:t>cn</a:t>
            </a:r>
            <a:endParaRPr lang="en-US" b="1" dirty="0"/>
          </a:p>
          <a:p>
            <a:pPr>
              <a:buFont typeface="Wingdings" pitchFamily="2" charset="2"/>
              <a:buChar char="§"/>
            </a:pPr>
            <a:r>
              <a:rPr lang="en-US" dirty="0"/>
              <a:t>Solution: θ</a:t>
            </a:r>
            <a:r>
              <a:rPr lang="en-US" b="1" dirty="0"/>
              <a:t>(n </a:t>
            </a:r>
            <a:r>
              <a:rPr lang="en-US" b="1" dirty="0" err="1"/>
              <a:t>logn</a:t>
            </a:r>
            <a:r>
              <a:rPr lang="en-US" b="1" dirty="0"/>
              <a:t>)</a:t>
            </a:r>
          </a:p>
          <a:p>
            <a:pPr marL="0" indent="0">
              <a:buNone/>
            </a:pPr>
            <a:r>
              <a:rPr lang="en-US" b="1" dirty="0"/>
              <a:t>	Comparable to Merge sort!!</a:t>
            </a:r>
            <a:endParaRPr lang="en-US" dirty="0"/>
          </a:p>
        </p:txBody>
      </p:sp>
    </p:spTree>
    <p:extLst>
      <p:ext uri="{BB962C8B-B14F-4D97-AF65-F5344CB8AC3E}">
        <p14:creationId xmlns:p14="http://schemas.microsoft.com/office/powerpoint/2010/main" val="3728573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46</a:t>
            </a:fld>
            <a:endParaRPr lang="en-US"/>
          </a:p>
        </p:txBody>
      </p:sp>
      <p:sp>
        <p:nvSpPr>
          <p:cNvPr id="28674" name="Rectangle 2"/>
          <p:cNvSpPr>
            <a:spLocks noGrp="1" noChangeArrowheads="1"/>
          </p:cNvSpPr>
          <p:nvPr>
            <p:ph type="title"/>
          </p:nvPr>
        </p:nvSpPr>
        <p:spPr/>
        <p:txBody>
          <a:bodyPr>
            <a:normAutofit/>
          </a:bodyPr>
          <a:lstStyle/>
          <a:p>
            <a:r>
              <a:rPr lang="en-US" sz="3600" b="1" dirty="0"/>
              <a:t>So the trick is to select a good pivot</a:t>
            </a:r>
            <a:endParaRPr lang="en-US" sz="3600" dirty="0"/>
          </a:p>
        </p:txBody>
      </p:sp>
      <p:sp>
        <p:nvSpPr>
          <p:cNvPr id="28675" name="Rectangle 3"/>
          <p:cNvSpPr>
            <a:spLocks noGrp="1" noChangeArrowheads="1"/>
          </p:cNvSpPr>
          <p:nvPr>
            <p:ph type="body" idx="1"/>
          </p:nvPr>
        </p:nvSpPr>
        <p:spPr>
          <a:xfrm>
            <a:off x="228600" y="2286000"/>
            <a:ext cx="8686800" cy="3505200"/>
          </a:xfrm>
        </p:spPr>
        <p:txBody>
          <a:bodyPr>
            <a:normAutofit/>
          </a:bodyPr>
          <a:lstStyle/>
          <a:p>
            <a:pPr>
              <a:buFont typeface="Wingdings" pitchFamily="2" charset="2"/>
              <a:buChar char="Ø"/>
            </a:pPr>
            <a:r>
              <a:rPr lang="en-US" dirty="0"/>
              <a:t>Different ways to select a good pivot</a:t>
            </a:r>
          </a:p>
          <a:p>
            <a:pPr>
              <a:buFont typeface="Wingdings" pitchFamily="2" charset="2"/>
              <a:buChar char="§"/>
            </a:pPr>
            <a:r>
              <a:rPr lang="en-US" dirty="0"/>
              <a:t>First element</a:t>
            </a:r>
          </a:p>
          <a:p>
            <a:pPr>
              <a:buFont typeface="Wingdings" pitchFamily="2" charset="2"/>
              <a:buChar char="§"/>
            </a:pPr>
            <a:r>
              <a:rPr lang="en-US" dirty="0"/>
              <a:t>Last element</a:t>
            </a:r>
          </a:p>
          <a:p>
            <a:pPr>
              <a:buFont typeface="Wingdings" pitchFamily="2" charset="2"/>
              <a:buChar char="§"/>
            </a:pPr>
            <a:r>
              <a:rPr lang="en-US" dirty="0"/>
              <a:t>Median-of-three elements</a:t>
            </a:r>
          </a:p>
          <a:p>
            <a:pPr lvl="1"/>
            <a:r>
              <a:rPr lang="en-US" dirty="0"/>
              <a:t>Pick three elements, and find the median x of these elements. Use that median as the pivot</a:t>
            </a:r>
          </a:p>
          <a:p>
            <a:pPr>
              <a:buFont typeface="Wingdings" pitchFamily="2" charset="2"/>
              <a:buChar char="§"/>
            </a:pPr>
            <a:r>
              <a:rPr lang="en-US" dirty="0"/>
              <a:t>Random element</a:t>
            </a:r>
          </a:p>
          <a:p>
            <a:pPr lvl="1"/>
            <a:r>
              <a:rPr lang="en-US" dirty="0"/>
              <a:t>Randomly pick a element as a pivot</a:t>
            </a:r>
          </a:p>
        </p:txBody>
      </p:sp>
    </p:spTree>
    <p:extLst>
      <p:ext uri="{BB962C8B-B14F-4D97-AF65-F5344CB8AC3E}">
        <p14:creationId xmlns:p14="http://schemas.microsoft.com/office/powerpoint/2010/main" val="3728573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Lectures by Mr. Mohammad </a:t>
            </a:r>
            <a:r>
              <a:rPr lang="en-US" dirty="0" err="1"/>
              <a:t>Asad</a:t>
            </a:r>
            <a:r>
              <a:rPr lang="en-US" dirty="0"/>
              <a:t> </a:t>
            </a:r>
            <a:r>
              <a:rPr lang="en-US" dirty="0" err="1"/>
              <a:t>Abbasi</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
        <p:nvSpPr>
          <p:cNvPr id="4" name="Title 3"/>
          <p:cNvSpPr>
            <a:spLocks noGrp="1"/>
          </p:cNvSpPr>
          <p:nvPr>
            <p:ph type="title"/>
          </p:nvPr>
        </p:nvSpPr>
        <p:spPr/>
        <p:txBody>
          <a:bodyPr/>
          <a:lstStyle/>
          <a:p>
            <a:r>
              <a:rPr lang="en-US" dirty="0"/>
              <a:t>Sources used</a:t>
            </a:r>
          </a:p>
        </p:txBody>
      </p:sp>
    </p:spTree>
    <p:extLst>
      <p:ext uri="{BB962C8B-B14F-4D97-AF65-F5344CB8AC3E}">
        <p14:creationId xmlns:p14="http://schemas.microsoft.com/office/powerpoint/2010/main" val="119064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5</a:t>
            </a:fld>
            <a:endParaRPr lang="en-US"/>
          </a:p>
        </p:txBody>
      </p:sp>
      <p:sp>
        <p:nvSpPr>
          <p:cNvPr id="29698" name="Rectangle 2"/>
          <p:cNvSpPr>
            <a:spLocks noGrp="1" noChangeArrowheads="1"/>
          </p:cNvSpPr>
          <p:nvPr>
            <p:ph type="title"/>
          </p:nvPr>
        </p:nvSpPr>
        <p:spPr>
          <a:xfrm>
            <a:off x="685800" y="533400"/>
            <a:ext cx="7772400" cy="1143000"/>
          </a:xfrm>
        </p:spPr>
        <p:txBody>
          <a:bodyPr>
            <a:normAutofit/>
          </a:bodyPr>
          <a:lstStyle/>
          <a:p>
            <a:r>
              <a:rPr lang="en-US" b="1" dirty="0"/>
              <a:t>Cocktail Sort Example 1</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b="10040"/>
          <a:stretch/>
        </p:blipFill>
        <p:spPr>
          <a:xfrm>
            <a:off x="265531" y="2423520"/>
            <a:ext cx="8612937" cy="3920719"/>
          </a:xfrm>
          <a:prstGeom prst="rect">
            <a:avLst/>
          </a:prstGeom>
        </p:spPr>
      </p:pic>
    </p:spTree>
    <p:extLst>
      <p:ext uri="{BB962C8B-B14F-4D97-AF65-F5344CB8AC3E}">
        <p14:creationId xmlns:p14="http://schemas.microsoft.com/office/powerpoint/2010/main" val="379908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6</a:t>
            </a:fld>
            <a:endParaRPr lang="en-US"/>
          </a:p>
        </p:txBody>
      </p:sp>
      <p:sp>
        <p:nvSpPr>
          <p:cNvPr id="29698" name="Rectangle 2"/>
          <p:cNvSpPr>
            <a:spLocks noGrp="1" noChangeArrowheads="1"/>
          </p:cNvSpPr>
          <p:nvPr>
            <p:ph type="title"/>
          </p:nvPr>
        </p:nvSpPr>
        <p:spPr>
          <a:xfrm>
            <a:off x="685800" y="304800"/>
            <a:ext cx="7772400" cy="1143000"/>
          </a:xfrm>
        </p:spPr>
        <p:txBody>
          <a:bodyPr>
            <a:normAutofit/>
          </a:bodyPr>
          <a:lstStyle/>
          <a:p>
            <a:r>
              <a:rPr lang="en-US" b="1" dirty="0"/>
              <a:t>Cocktail Sort Example 2</a:t>
            </a:r>
          </a:p>
        </p:txBody>
      </p:sp>
      <p:sp>
        <p:nvSpPr>
          <p:cNvPr id="29699" name="Rectangle 3"/>
          <p:cNvSpPr>
            <a:spLocks noGrp="1" noChangeArrowheads="1"/>
          </p:cNvSpPr>
          <p:nvPr>
            <p:ph type="body" idx="1"/>
          </p:nvPr>
        </p:nvSpPr>
        <p:spPr>
          <a:xfrm>
            <a:off x="228600" y="1981200"/>
            <a:ext cx="8686800" cy="762000"/>
          </a:xfrm>
        </p:spPr>
        <p:txBody>
          <a:bodyPr>
            <a:noAutofit/>
          </a:bodyPr>
          <a:lstStyle/>
          <a:p>
            <a:pPr marL="0" indent="0">
              <a:buNone/>
            </a:pPr>
            <a:r>
              <a:rPr lang="en-US" sz="2200" dirty="0"/>
              <a:t>Sorting the list 6, 7, 1, 3, 2, 4: </a:t>
            </a:r>
          </a:p>
        </p:txBody>
      </p:sp>
      <p:pic>
        <p:nvPicPr>
          <p:cNvPr id="2" name="Picture 1"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492" y="2782642"/>
            <a:ext cx="2029108" cy="466790"/>
          </a:xfrm>
          <a:prstGeom prst="rect">
            <a:avLst/>
          </a:prstGeom>
        </p:spPr>
      </p:pic>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828" y="3967899"/>
            <a:ext cx="2305372" cy="2067214"/>
          </a:xfrm>
          <a:prstGeom prst="rect">
            <a:avLst/>
          </a:prstGeom>
        </p:spPr>
      </p:pic>
      <p:pic>
        <p:nvPicPr>
          <p:cNvPr id="7" name="Picture 6"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4179" y="4009776"/>
            <a:ext cx="2210109" cy="1933824"/>
          </a:xfrm>
          <a:prstGeom prst="rect">
            <a:avLst/>
          </a:prstGeom>
        </p:spPr>
      </p:pic>
      <p:sp>
        <p:nvSpPr>
          <p:cNvPr id="4" name="Rectangle 3"/>
          <p:cNvSpPr/>
          <p:nvPr/>
        </p:nvSpPr>
        <p:spPr>
          <a:xfrm>
            <a:off x="228600" y="3429000"/>
            <a:ext cx="1361914" cy="430887"/>
          </a:xfrm>
          <a:prstGeom prst="rect">
            <a:avLst/>
          </a:prstGeom>
        </p:spPr>
        <p:txBody>
          <a:bodyPr wrap="square">
            <a:spAutoFit/>
          </a:bodyPr>
          <a:lstStyle/>
          <a:p>
            <a:r>
              <a:rPr lang="en-US" sz="2200" dirty="0">
                <a:solidFill>
                  <a:srgbClr val="073E87"/>
                </a:solidFill>
              </a:rPr>
              <a:t>Pass 1:</a:t>
            </a:r>
            <a:endParaRPr lang="en-US" dirty="0"/>
          </a:p>
        </p:txBody>
      </p:sp>
    </p:spTree>
    <p:extLst>
      <p:ext uri="{BB962C8B-B14F-4D97-AF65-F5344CB8AC3E}">
        <p14:creationId xmlns:p14="http://schemas.microsoft.com/office/powerpoint/2010/main" val="317554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7</a:t>
            </a:fld>
            <a:endParaRPr lang="en-US"/>
          </a:p>
        </p:txBody>
      </p:sp>
      <p:sp>
        <p:nvSpPr>
          <p:cNvPr id="29698" name="Rectangle 2"/>
          <p:cNvSpPr>
            <a:spLocks noGrp="1" noChangeArrowheads="1"/>
          </p:cNvSpPr>
          <p:nvPr>
            <p:ph type="title"/>
          </p:nvPr>
        </p:nvSpPr>
        <p:spPr>
          <a:xfrm>
            <a:off x="685800" y="304800"/>
            <a:ext cx="7772400" cy="1143000"/>
          </a:xfrm>
        </p:spPr>
        <p:txBody>
          <a:bodyPr>
            <a:normAutofit/>
          </a:bodyPr>
          <a:lstStyle/>
          <a:p>
            <a:r>
              <a:rPr lang="en-US" b="1" dirty="0"/>
              <a:t>Cocktail Sort Example 2</a:t>
            </a:r>
          </a:p>
        </p:txBody>
      </p:sp>
      <p:pic>
        <p:nvPicPr>
          <p:cNvPr id="6" name="Picture 5"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438400"/>
            <a:ext cx="2143424" cy="1752600"/>
          </a:xfrm>
          <a:prstGeom prst="rect">
            <a:avLst/>
          </a:prstGeom>
        </p:spPr>
      </p:pic>
      <p:pic>
        <p:nvPicPr>
          <p:cNvPr id="7" name="Picture 6"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0" y="2482934"/>
            <a:ext cx="2200582" cy="1479465"/>
          </a:xfrm>
          <a:prstGeom prst="rect">
            <a:avLst/>
          </a:prstGeom>
        </p:spPr>
      </p:pic>
      <p:sp>
        <p:nvSpPr>
          <p:cNvPr id="11" name="Rectangle 10"/>
          <p:cNvSpPr/>
          <p:nvPr/>
        </p:nvSpPr>
        <p:spPr>
          <a:xfrm>
            <a:off x="457200" y="1828800"/>
            <a:ext cx="1361914" cy="430887"/>
          </a:xfrm>
          <a:prstGeom prst="rect">
            <a:avLst/>
          </a:prstGeom>
        </p:spPr>
        <p:txBody>
          <a:bodyPr wrap="square">
            <a:spAutoFit/>
          </a:bodyPr>
          <a:lstStyle/>
          <a:p>
            <a:r>
              <a:rPr lang="en-US" sz="2200" dirty="0">
                <a:solidFill>
                  <a:srgbClr val="073E87"/>
                </a:solidFill>
              </a:rPr>
              <a:t>Pass 2:</a:t>
            </a:r>
            <a:endParaRPr lang="en-US" dirty="0"/>
          </a:p>
        </p:txBody>
      </p:sp>
    </p:spTree>
    <p:extLst>
      <p:ext uri="{BB962C8B-B14F-4D97-AF65-F5344CB8AC3E}">
        <p14:creationId xmlns:p14="http://schemas.microsoft.com/office/powerpoint/2010/main" val="2627223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8</a:t>
            </a:fld>
            <a:endParaRPr lang="en-US"/>
          </a:p>
        </p:txBody>
      </p:sp>
      <p:sp>
        <p:nvSpPr>
          <p:cNvPr id="29698" name="Rectangle 2"/>
          <p:cNvSpPr>
            <a:spLocks noGrp="1" noChangeArrowheads="1"/>
          </p:cNvSpPr>
          <p:nvPr>
            <p:ph type="title"/>
          </p:nvPr>
        </p:nvSpPr>
        <p:spPr>
          <a:xfrm>
            <a:off x="685800" y="304800"/>
            <a:ext cx="7772400" cy="1143000"/>
          </a:xfrm>
        </p:spPr>
        <p:txBody>
          <a:bodyPr>
            <a:normAutofit/>
          </a:bodyPr>
          <a:lstStyle/>
          <a:p>
            <a:r>
              <a:rPr lang="en-US" b="1" dirty="0"/>
              <a:t>Cocktail Sort (Program)</a:t>
            </a:r>
          </a:p>
        </p:txBody>
      </p:sp>
      <p:sp>
        <p:nvSpPr>
          <p:cNvPr id="29699" name="Rectangle 3"/>
          <p:cNvSpPr>
            <a:spLocks noGrp="1" noChangeArrowheads="1"/>
          </p:cNvSpPr>
          <p:nvPr>
            <p:ph type="body" idx="1"/>
          </p:nvPr>
        </p:nvSpPr>
        <p:spPr>
          <a:xfrm>
            <a:off x="228600" y="1371600"/>
            <a:ext cx="8686800" cy="5181600"/>
          </a:xfrm>
        </p:spPr>
        <p:txBody>
          <a:bodyPr>
            <a:noAutofit/>
          </a:bodyPr>
          <a:lstStyle/>
          <a:p>
            <a:pPr>
              <a:buFont typeface="+mj-lt"/>
              <a:buAutoNum type="arabicPeriod"/>
            </a:pPr>
            <a:r>
              <a:rPr lang="en-US" sz="1200" dirty="0"/>
              <a:t>static void </a:t>
            </a:r>
            <a:r>
              <a:rPr lang="en-US" sz="1200" dirty="0" err="1"/>
              <a:t>CocktailSortBasic</a:t>
            </a:r>
            <a:r>
              <a:rPr lang="en-US" sz="1200" dirty="0"/>
              <a:t>(</a:t>
            </a:r>
            <a:r>
              <a:rPr lang="en-US" sz="1200" dirty="0" err="1"/>
              <a:t>int</a:t>
            </a:r>
            <a:r>
              <a:rPr lang="en-US" sz="1200" dirty="0"/>
              <a:t>[] </a:t>
            </a:r>
            <a:r>
              <a:rPr lang="en-US" sz="1200" dirty="0" err="1"/>
              <a:t>dataSet</a:t>
            </a:r>
            <a:r>
              <a:rPr lang="en-US" sz="1200" dirty="0"/>
              <a:t>)</a:t>
            </a:r>
          </a:p>
          <a:p>
            <a:pPr>
              <a:buFont typeface="+mj-lt"/>
              <a:buAutoNum type="arabicPeriod"/>
            </a:pPr>
            <a:r>
              <a:rPr lang="en-US" sz="1200" dirty="0"/>
              <a:t>{</a:t>
            </a:r>
          </a:p>
          <a:p>
            <a:pPr>
              <a:buFont typeface="+mj-lt"/>
              <a:buAutoNum type="arabicPeriod"/>
            </a:pPr>
            <a:r>
              <a:rPr lang="en-US" sz="1200" dirty="0"/>
              <a:t>    </a:t>
            </a:r>
            <a:r>
              <a:rPr lang="en-US" sz="1200" dirty="0" err="1"/>
              <a:t>bool</a:t>
            </a:r>
            <a:r>
              <a:rPr lang="en-US" sz="1200" dirty="0"/>
              <a:t> swapped = false;</a:t>
            </a:r>
          </a:p>
          <a:p>
            <a:pPr>
              <a:buFont typeface="+mj-lt"/>
              <a:buAutoNum type="arabicPeriod"/>
            </a:pPr>
            <a:r>
              <a:rPr lang="en-US" sz="1200" dirty="0"/>
              <a:t>    </a:t>
            </a:r>
            <a:r>
              <a:rPr lang="en-US" sz="1200" dirty="0" err="1"/>
              <a:t>int</a:t>
            </a:r>
            <a:r>
              <a:rPr lang="en-US" sz="1200" dirty="0"/>
              <a:t> start = 0;</a:t>
            </a:r>
          </a:p>
          <a:p>
            <a:pPr>
              <a:buFont typeface="+mj-lt"/>
              <a:buAutoNum type="arabicPeriod"/>
            </a:pPr>
            <a:r>
              <a:rPr lang="en-US" sz="1200" dirty="0"/>
              <a:t>    </a:t>
            </a:r>
            <a:r>
              <a:rPr lang="en-US" sz="1200" dirty="0" err="1"/>
              <a:t>int</a:t>
            </a:r>
            <a:r>
              <a:rPr lang="en-US" sz="1200" dirty="0"/>
              <a:t> end = </a:t>
            </a:r>
            <a:r>
              <a:rPr lang="en-US" sz="1200" dirty="0" err="1"/>
              <a:t>dataSet.Length</a:t>
            </a:r>
            <a:r>
              <a:rPr lang="en-US" sz="1200" dirty="0"/>
              <a:t> - 1;</a:t>
            </a:r>
          </a:p>
          <a:p>
            <a:pPr>
              <a:buFont typeface="+mj-lt"/>
              <a:buAutoNum type="arabicPeriod"/>
            </a:pPr>
            <a:endParaRPr lang="en-US" sz="1200" dirty="0"/>
          </a:p>
          <a:p>
            <a:pPr>
              <a:buFont typeface="+mj-lt"/>
              <a:buAutoNum type="arabicPeriod"/>
            </a:pPr>
            <a:r>
              <a:rPr lang="en-US" sz="1200" dirty="0"/>
              <a:t>    do</a:t>
            </a:r>
          </a:p>
          <a:p>
            <a:pPr>
              <a:buFont typeface="+mj-lt"/>
              <a:buAutoNum type="arabicPeriod"/>
            </a:pPr>
            <a:r>
              <a:rPr lang="en-US" sz="1200" dirty="0"/>
              <a:t>    {</a:t>
            </a:r>
          </a:p>
          <a:p>
            <a:pPr>
              <a:buFont typeface="+mj-lt"/>
              <a:buAutoNum type="arabicPeriod"/>
            </a:pPr>
            <a:r>
              <a:rPr lang="en-US" sz="1200" dirty="0"/>
              <a:t>        // make sure we reset the swapped flag on entering the loop, because it might be true from a previous iteration.</a:t>
            </a:r>
          </a:p>
          <a:p>
            <a:pPr>
              <a:buFont typeface="+mj-lt"/>
              <a:buAutoNum type="arabicPeriod"/>
            </a:pPr>
            <a:r>
              <a:rPr lang="en-US" sz="1200" dirty="0"/>
              <a:t>        swapped = false;</a:t>
            </a:r>
          </a:p>
          <a:p>
            <a:pPr>
              <a:buFont typeface="+mj-lt"/>
              <a:buAutoNum type="arabicPeriod"/>
            </a:pPr>
            <a:endParaRPr lang="en-US" sz="1200" dirty="0"/>
          </a:p>
          <a:p>
            <a:pPr>
              <a:buFont typeface="+mj-lt"/>
              <a:buAutoNum type="arabicPeriod"/>
            </a:pPr>
            <a:r>
              <a:rPr lang="en-US" sz="1200" dirty="0"/>
              <a:t>        // loop from bottom to top just like we do with the bubble sort</a:t>
            </a:r>
          </a:p>
          <a:p>
            <a:pPr>
              <a:buFont typeface="+mj-lt"/>
              <a:buAutoNum type="arabicPeriod"/>
            </a:pPr>
            <a:r>
              <a:rPr lang="en-US" sz="1200" dirty="0"/>
              <a:t>        for (</a:t>
            </a:r>
            <a:r>
              <a:rPr lang="en-US" sz="1200" dirty="0" err="1"/>
              <a:t>int</a:t>
            </a:r>
            <a:r>
              <a:rPr lang="en-US" sz="1200" dirty="0"/>
              <a:t> i = start; i &lt; end; ++i)</a:t>
            </a:r>
          </a:p>
          <a:p>
            <a:pPr>
              <a:buFont typeface="+mj-lt"/>
              <a:buAutoNum type="arabicPeriod"/>
            </a:pPr>
            <a:r>
              <a:rPr lang="en-US" sz="1200" dirty="0"/>
              <a:t>        {</a:t>
            </a:r>
          </a:p>
          <a:p>
            <a:pPr>
              <a:buFont typeface="+mj-lt"/>
              <a:buAutoNum type="arabicPeriod"/>
            </a:pPr>
            <a:r>
              <a:rPr lang="en-US" sz="1200" dirty="0"/>
              <a:t>            if (</a:t>
            </a:r>
            <a:r>
              <a:rPr lang="en-US" sz="1200" dirty="0" err="1"/>
              <a:t>dataSet</a:t>
            </a:r>
            <a:r>
              <a:rPr lang="en-US" sz="1200" dirty="0"/>
              <a:t>[i] &gt; </a:t>
            </a:r>
            <a:r>
              <a:rPr lang="en-US" sz="1200" dirty="0" err="1"/>
              <a:t>dataSet</a:t>
            </a:r>
            <a:r>
              <a:rPr lang="en-US" sz="1200" dirty="0"/>
              <a:t>[i + 1])</a:t>
            </a:r>
          </a:p>
          <a:p>
            <a:pPr>
              <a:buFont typeface="+mj-lt"/>
              <a:buAutoNum type="arabicPeriod"/>
            </a:pPr>
            <a:r>
              <a:rPr lang="en-US" sz="1200" dirty="0"/>
              <a:t>            {</a:t>
            </a:r>
          </a:p>
          <a:p>
            <a:pPr>
              <a:buFont typeface="+mj-lt"/>
              <a:buAutoNum type="arabicPeriod"/>
            </a:pPr>
            <a:r>
              <a:rPr lang="en-US" sz="1200" dirty="0"/>
              <a:t>                Swap(</a:t>
            </a:r>
            <a:r>
              <a:rPr lang="en-US" sz="1200" dirty="0" err="1"/>
              <a:t>dataSet</a:t>
            </a:r>
            <a:r>
              <a:rPr lang="en-US" sz="1200" dirty="0"/>
              <a:t>, i, i + 1);</a:t>
            </a:r>
          </a:p>
          <a:p>
            <a:pPr>
              <a:buFont typeface="+mj-lt"/>
              <a:buAutoNum type="arabicPeriod"/>
            </a:pPr>
            <a:r>
              <a:rPr lang="en-US" sz="1200" dirty="0"/>
              <a:t>                swapped = true;</a:t>
            </a:r>
          </a:p>
          <a:p>
            <a:pPr>
              <a:buFont typeface="+mj-lt"/>
              <a:buAutoNum type="arabicPeriod"/>
            </a:pPr>
            <a:r>
              <a:rPr lang="en-US" sz="1200" dirty="0"/>
              <a:t>            }</a:t>
            </a:r>
          </a:p>
          <a:p>
            <a:pPr>
              <a:buFont typeface="+mj-lt"/>
              <a:buAutoNum type="arabicPeriod"/>
            </a:pPr>
            <a:r>
              <a:rPr lang="en-US" sz="1200" dirty="0"/>
              <a:t>        }</a:t>
            </a:r>
          </a:p>
          <a:p>
            <a:pPr>
              <a:buFont typeface="+mj-lt"/>
              <a:buAutoNum type="arabicPeriod"/>
            </a:pPr>
            <a:r>
              <a:rPr lang="en-US" sz="1200" dirty="0"/>
              <a:t>        // if nothing moved, then we're sorted.</a:t>
            </a:r>
          </a:p>
          <a:p>
            <a:pPr>
              <a:buFont typeface="+mj-lt"/>
              <a:buAutoNum type="arabicPeriod"/>
            </a:pPr>
            <a:r>
              <a:rPr lang="en-US" sz="1200" dirty="0"/>
              <a:t>        if (!swapped)</a:t>
            </a:r>
          </a:p>
          <a:p>
            <a:pPr>
              <a:buFont typeface="+mj-lt"/>
              <a:buAutoNum type="arabicPeriod"/>
            </a:pPr>
            <a:r>
              <a:rPr lang="en-US" sz="1200" dirty="0"/>
              <a:t>        {</a:t>
            </a:r>
          </a:p>
          <a:p>
            <a:pPr>
              <a:buFont typeface="+mj-lt"/>
              <a:buAutoNum type="arabicPeriod"/>
            </a:pPr>
            <a:r>
              <a:rPr lang="en-US" sz="1200" dirty="0"/>
              <a:t>            break;</a:t>
            </a:r>
          </a:p>
          <a:p>
            <a:pPr>
              <a:buFont typeface="+mj-lt"/>
              <a:buAutoNum type="arabicPeriod"/>
            </a:pPr>
            <a:r>
              <a:rPr lang="en-US" sz="1200" dirty="0"/>
              <a:t>        }</a:t>
            </a:r>
          </a:p>
        </p:txBody>
      </p:sp>
    </p:spTree>
    <p:extLst>
      <p:ext uri="{BB962C8B-B14F-4D97-AF65-F5344CB8AC3E}">
        <p14:creationId xmlns:p14="http://schemas.microsoft.com/office/powerpoint/2010/main" val="2468556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9</a:t>
            </a:fld>
            <a:endParaRPr lang="en-US"/>
          </a:p>
        </p:txBody>
      </p:sp>
      <p:sp>
        <p:nvSpPr>
          <p:cNvPr id="29698" name="Rectangle 2"/>
          <p:cNvSpPr>
            <a:spLocks noGrp="1" noChangeArrowheads="1"/>
          </p:cNvSpPr>
          <p:nvPr>
            <p:ph type="title"/>
          </p:nvPr>
        </p:nvSpPr>
        <p:spPr>
          <a:xfrm>
            <a:off x="685800" y="228600"/>
            <a:ext cx="7772400" cy="1143000"/>
          </a:xfrm>
        </p:spPr>
        <p:txBody>
          <a:bodyPr>
            <a:normAutofit/>
          </a:bodyPr>
          <a:lstStyle/>
          <a:p>
            <a:r>
              <a:rPr lang="en-US" b="1" dirty="0"/>
              <a:t>Cocktail Sort (Program)</a:t>
            </a:r>
          </a:p>
        </p:txBody>
      </p:sp>
      <p:sp>
        <p:nvSpPr>
          <p:cNvPr id="29699" name="Rectangle 3"/>
          <p:cNvSpPr>
            <a:spLocks noGrp="1" noChangeArrowheads="1"/>
          </p:cNvSpPr>
          <p:nvPr>
            <p:ph type="body" idx="1"/>
          </p:nvPr>
        </p:nvSpPr>
        <p:spPr>
          <a:xfrm>
            <a:off x="228600" y="2057400"/>
            <a:ext cx="8686800" cy="5029200"/>
          </a:xfrm>
        </p:spPr>
        <p:txBody>
          <a:bodyPr>
            <a:normAutofit fontScale="70000" lnSpcReduction="20000"/>
          </a:bodyPr>
          <a:lstStyle/>
          <a:p>
            <a:pPr marL="457200" indent="-457200">
              <a:buFont typeface="+mj-lt"/>
              <a:buAutoNum type="arabicPeriod" startAt="24"/>
            </a:pPr>
            <a:r>
              <a:rPr lang="en-US" sz="2200" dirty="0"/>
              <a:t>   // otherwise, reset the swapped flag so that it can be used in the next stage</a:t>
            </a:r>
          </a:p>
          <a:p>
            <a:pPr marL="457200" indent="-457200">
              <a:buFont typeface="+mj-lt"/>
              <a:buAutoNum type="arabicPeriod" startAt="24"/>
            </a:pPr>
            <a:r>
              <a:rPr lang="en-US" sz="2200" dirty="0"/>
              <a:t>        swapped = false;</a:t>
            </a:r>
          </a:p>
          <a:p>
            <a:pPr marL="457200" indent="-457200">
              <a:buFont typeface="+mj-lt"/>
              <a:buAutoNum type="arabicPeriod" startAt="24"/>
            </a:pPr>
            <a:endParaRPr lang="en-US" sz="2200" dirty="0"/>
          </a:p>
          <a:p>
            <a:pPr marL="457200" indent="-457200">
              <a:buFont typeface="+mj-lt"/>
              <a:buAutoNum type="arabicPeriod" startAt="24"/>
            </a:pPr>
            <a:r>
              <a:rPr lang="en-US" sz="2200" dirty="0"/>
              <a:t>   //move the end point back by one, because we know that the item at the end is in its rightful spot</a:t>
            </a:r>
          </a:p>
          <a:p>
            <a:pPr marL="457200" indent="-457200">
              <a:buFont typeface="+mj-lt"/>
              <a:buAutoNum type="arabicPeriod" startAt="24"/>
            </a:pPr>
            <a:r>
              <a:rPr lang="en-US" sz="2200" dirty="0"/>
              <a:t>        --end;</a:t>
            </a:r>
          </a:p>
          <a:p>
            <a:pPr marL="457200" indent="-457200">
              <a:buFont typeface="+mj-lt"/>
              <a:buAutoNum type="arabicPeriod" startAt="24"/>
            </a:pPr>
            <a:endParaRPr lang="en-US" sz="2200" dirty="0"/>
          </a:p>
          <a:p>
            <a:pPr marL="457200" indent="-457200">
              <a:buFont typeface="+mj-lt"/>
              <a:buAutoNum type="arabicPeriod" startAt="24"/>
            </a:pPr>
            <a:r>
              <a:rPr lang="en-US" sz="2200" dirty="0"/>
              <a:t>   // this time we loop from top to bottom, doing the same comparison as in the previous stage</a:t>
            </a:r>
          </a:p>
          <a:p>
            <a:pPr marL="457200" indent="-457200">
              <a:buFont typeface="+mj-lt"/>
              <a:buAutoNum type="arabicPeriod" startAt="24"/>
            </a:pPr>
            <a:r>
              <a:rPr lang="en-US" sz="2200" dirty="0"/>
              <a:t>        for (</a:t>
            </a:r>
            <a:r>
              <a:rPr lang="en-US" sz="2200" dirty="0" err="1"/>
              <a:t>int</a:t>
            </a:r>
            <a:r>
              <a:rPr lang="en-US" sz="2200" dirty="0"/>
              <a:t> i = end - 1; i &gt;= start; --i)</a:t>
            </a:r>
          </a:p>
          <a:p>
            <a:pPr marL="457200" indent="-457200">
              <a:buFont typeface="+mj-lt"/>
              <a:buAutoNum type="arabicPeriod" startAt="24"/>
            </a:pPr>
            <a:r>
              <a:rPr lang="en-US" sz="2200" dirty="0"/>
              <a:t>        {</a:t>
            </a:r>
          </a:p>
          <a:p>
            <a:pPr marL="457200" indent="-457200">
              <a:buFont typeface="+mj-lt"/>
              <a:buAutoNum type="arabicPeriod" startAt="24"/>
            </a:pPr>
            <a:r>
              <a:rPr lang="en-US" sz="2200" dirty="0"/>
              <a:t>            if (</a:t>
            </a:r>
            <a:r>
              <a:rPr lang="en-US" sz="2200" dirty="0" err="1"/>
              <a:t>dataSet</a:t>
            </a:r>
            <a:r>
              <a:rPr lang="en-US" sz="2200" dirty="0"/>
              <a:t>[i] &gt; </a:t>
            </a:r>
            <a:r>
              <a:rPr lang="en-US" sz="2200" dirty="0" err="1"/>
              <a:t>dataSet</a:t>
            </a:r>
            <a:r>
              <a:rPr lang="en-US" sz="2200" dirty="0"/>
              <a:t>[i + 1])</a:t>
            </a:r>
          </a:p>
          <a:p>
            <a:pPr marL="457200" indent="-457200">
              <a:buFont typeface="+mj-lt"/>
              <a:buAutoNum type="arabicPeriod" startAt="24"/>
            </a:pPr>
            <a:r>
              <a:rPr lang="en-US" sz="2200" dirty="0"/>
              <a:t>            {</a:t>
            </a:r>
          </a:p>
          <a:p>
            <a:pPr marL="457200" indent="-457200">
              <a:buFont typeface="+mj-lt"/>
              <a:buAutoNum type="arabicPeriod" startAt="24"/>
            </a:pPr>
            <a:r>
              <a:rPr lang="en-US" sz="2200" dirty="0"/>
              <a:t>                Swap(</a:t>
            </a:r>
            <a:r>
              <a:rPr lang="en-US" sz="2200" dirty="0" err="1"/>
              <a:t>dataSet</a:t>
            </a:r>
            <a:r>
              <a:rPr lang="en-US" sz="2200" dirty="0"/>
              <a:t>, i, i + 1);</a:t>
            </a:r>
          </a:p>
          <a:p>
            <a:pPr marL="457200" indent="-457200">
              <a:buFont typeface="+mj-lt"/>
              <a:buAutoNum type="arabicPeriod" startAt="24"/>
            </a:pPr>
            <a:r>
              <a:rPr lang="en-US" sz="2200" dirty="0"/>
              <a:t>                swapped = true;</a:t>
            </a:r>
          </a:p>
          <a:p>
            <a:pPr marL="457200" indent="-457200">
              <a:buFont typeface="+mj-lt"/>
              <a:buAutoNum type="arabicPeriod" startAt="24"/>
            </a:pPr>
            <a:r>
              <a:rPr lang="en-US" sz="2200" dirty="0"/>
              <a:t>            }</a:t>
            </a:r>
          </a:p>
          <a:p>
            <a:pPr marL="457200" indent="-457200">
              <a:buFont typeface="+mj-lt"/>
              <a:buAutoNum type="arabicPeriod" startAt="24"/>
            </a:pPr>
            <a:r>
              <a:rPr lang="en-US" sz="2200" dirty="0"/>
              <a:t>        }</a:t>
            </a:r>
          </a:p>
          <a:p>
            <a:pPr marL="457200" indent="-457200">
              <a:buFont typeface="+mj-lt"/>
              <a:buAutoNum type="arabicPeriod" startAt="24"/>
            </a:pPr>
            <a:endParaRPr lang="en-US" sz="2200" dirty="0"/>
          </a:p>
          <a:p>
            <a:pPr marL="457200" indent="-457200">
              <a:buFont typeface="+mj-lt"/>
              <a:buAutoNum type="arabicPeriod" startAt="24"/>
            </a:pPr>
            <a:r>
              <a:rPr lang="en-US" sz="2200" dirty="0"/>
              <a:t>       /* this time we increase the starting point, because  the last stage would have moved the next 	smallest number to its rightful spot.*/</a:t>
            </a:r>
          </a:p>
          <a:p>
            <a:pPr marL="457200" indent="-457200">
              <a:buFont typeface="+mj-lt"/>
              <a:buAutoNum type="arabicPeriod" startAt="24"/>
            </a:pPr>
            <a:r>
              <a:rPr lang="en-US" sz="2200" dirty="0"/>
              <a:t>        ++start;</a:t>
            </a:r>
          </a:p>
          <a:p>
            <a:pPr marL="457200" indent="-457200">
              <a:buFont typeface="+mj-lt"/>
              <a:buAutoNum type="arabicPeriod" startAt="24"/>
            </a:pPr>
            <a:r>
              <a:rPr lang="en-US" sz="2200" dirty="0"/>
              <a:t>    } while (swapped);</a:t>
            </a:r>
          </a:p>
          <a:p>
            <a:pPr marL="457200" indent="-457200">
              <a:buFont typeface="+mj-lt"/>
              <a:buAutoNum type="arabicPeriod" startAt="24"/>
            </a:pPr>
            <a:r>
              <a:rPr lang="en-US" sz="2200" dirty="0"/>
              <a:t>}</a:t>
            </a:r>
          </a:p>
        </p:txBody>
      </p:sp>
    </p:spTree>
    <p:extLst>
      <p:ext uri="{BB962C8B-B14F-4D97-AF65-F5344CB8AC3E}">
        <p14:creationId xmlns:p14="http://schemas.microsoft.com/office/powerpoint/2010/main" val="3031074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7741</TotalTime>
  <Words>3416</Words>
  <Application>Microsoft Office PowerPoint</Application>
  <PresentationFormat>On-screen Show (4:3)</PresentationFormat>
  <Paragraphs>669</Paragraphs>
  <Slides>47</Slides>
  <Notes>22</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Calibri</vt:lpstr>
      <vt:lpstr>Candara</vt:lpstr>
      <vt:lpstr>Symbol</vt:lpstr>
      <vt:lpstr>Tahoma</vt:lpstr>
      <vt:lpstr>Times New Roman</vt:lpstr>
      <vt:lpstr>Wingdings</vt:lpstr>
      <vt:lpstr>Waveform</vt:lpstr>
      <vt:lpstr>VISIO</vt:lpstr>
      <vt:lpstr>Sorting Algorithms       Lecture 7 </vt:lpstr>
      <vt:lpstr>Cocktail/Shaker/Bidirectional Bubble Sort</vt:lpstr>
      <vt:lpstr>Cocktail/Shaker/Bidirectional Bubble Sort</vt:lpstr>
      <vt:lpstr>PowerPoint Presentation</vt:lpstr>
      <vt:lpstr>Cocktail Sort Example 1</vt:lpstr>
      <vt:lpstr>Cocktail Sort Example 2</vt:lpstr>
      <vt:lpstr>Cocktail Sort Example 2</vt:lpstr>
      <vt:lpstr>Cocktail Sort (Program)</vt:lpstr>
      <vt:lpstr>Cocktail Sort (Program)</vt:lpstr>
      <vt:lpstr>Difference with Bubble sort</vt:lpstr>
      <vt:lpstr>EXCHANGE SORT (Basic Ideas)</vt:lpstr>
      <vt:lpstr>SHELL SORT (Example)</vt:lpstr>
      <vt:lpstr>EXCHANGE SORT (Example)</vt:lpstr>
      <vt:lpstr>Exchange Sort Algorithm</vt:lpstr>
      <vt:lpstr>Exchange Sort Function for Descending Order</vt:lpstr>
      <vt:lpstr>Sorting by Exchange: Quick Sort</vt:lpstr>
      <vt:lpstr>QUICK SORT (Basic Ideas)</vt:lpstr>
      <vt:lpstr>QUICK SORT (Basic Ideas)</vt:lpstr>
      <vt:lpstr>QUICK SORT (Basic Ideas)</vt:lpstr>
      <vt:lpstr>QUICK SORT (Basic Ideas)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SORT (Example 2)</vt:lpstr>
      <vt:lpstr>Example 3</vt:lpstr>
      <vt:lpstr>Example 3</vt:lpstr>
      <vt:lpstr>Example 4</vt:lpstr>
      <vt:lpstr>ALGORITHM</vt:lpstr>
      <vt:lpstr>QUICK SORT (Program)</vt:lpstr>
      <vt:lpstr>QUICK SORT (Program)</vt:lpstr>
      <vt:lpstr>Picking the Pivot</vt:lpstr>
      <vt:lpstr>Picking the Pivot</vt:lpstr>
      <vt:lpstr>Running time analysis</vt:lpstr>
      <vt:lpstr>Running time analysis</vt:lpstr>
      <vt:lpstr>Running time analysis</vt:lpstr>
      <vt:lpstr>So the trick is to select a good pivot</vt:lpstr>
      <vt:lpstr>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Asim Riaz</cp:lastModifiedBy>
  <cp:revision>963</cp:revision>
  <dcterms:created xsi:type="dcterms:W3CDTF">2006-08-16T00:00:00Z</dcterms:created>
  <dcterms:modified xsi:type="dcterms:W3CDTF">2023-08-04T01:38:28Z</dcterms:modified>
</cp:coreProperties>
</file>