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80" r:id="rId5"/>
    <p:sldId id="303" r:id="rId6"/>
    <p:sldId id="305" r:id="rId7"/>
    <p:sldId id="281" r:id="rId8"/>
    <p:sldId id="282" r:id="rId9"/>
    <p:sldId id="261" r:id="rId10"/>
    <p:sldId id="277" r:id="rId11"/>
    <p:sldId id="262" r:id="rId12"/>
    <p:sldId id="278" r:id="rId13"/>
    <p:sldId id="285" r:id="rId14"/>
    <p:sldId id="28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3" r:id="rId25"/>
    <p:sldId id="272" r:id="rId26"/>
    <p:sldId id="287" r:id="rId27"/>
    <p:sldId id="288" r:id="rId28"/>
    <p:sldId id="294" r:id="rId29"/>
    <p:sldId id="293" r:id="rId30"/>
    <p:sldId id="292" r:id="rId31"/>
    <p:sldId id="295" r:id="rId32"/>
    <p:sldId id="290" r:id="rId33"/>
    <p:sldId id="296" r:id="rId34"/>
    <p:sldId id="291" r:id="rId35"/>
    <p:sldId id="297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3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2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0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2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6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0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5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FC6D2-30AA-4558-8012-F5837F23A62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01A6-6DF7-4714-B19E-0F185B587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7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asim.riaz@szabist.pk" TargetMode="External"/><Relationship Id="rId2" Type="http://schemas.openxmlformats.org/officeDocument/2006/relationships/hyperlink" Target="mailto:asim.riaz@szabist.edu.p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17612"/>
            <a:ext cx="9144000" cy="1148900"/>
          </a:xfrm>
        </p:spPr>
        <p:txBody>
          <a:bodyPr/>
          <a:lstStyle/>
          <a:p>
            <a:r>
              <a:rPr lang="en-US" dirty="0"/>
              <a:t>Relational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03260"/>
            <a:ext cx="9144000" cy="750627"/>
          </a:xfrm>
        </p:spPr>
        <p:txBody>
          <a:bodyPr>
            <a:normAutofit/>
          </a:bodyPr>
          <a:lstStyle/>
          <a:p>
            <a:r>
              <a:rPr lang="en-US" sz="4000" dirty="0"/>
              <a:t>Lecture 1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884792"/>
            <a:ext cx="9144000" cy="80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Spring 2025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110484" y="5928853"/>
            <a:ext cx="4865210" cy="726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  <a:p>
            <a:pPr algn="r"/>
            <a:r>
              <a:rPr lang="en-US" sz="11200" dirty="0"/>
              <a:t>Asim Riaz, SZABIST Karachi</a:t>
            </a:r>
          </a:p>
        </p:txBody>
      </p:sp>
    </p:spTree>
    <p:extLst>
      <p:ext uri="{BB962C8B-B14F-4D97-AF65-F5344CB8AC3E}">
        <p14:creationId xmlns:p14="http://schemas.microsoft.com/office/powerpoint/2010/main" val="1184215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86072"/>
              </p:ext>
            </p:extLst>
          </p:nvPr>
        </p:nvGraphicFramePr>
        <p:xfrm>
          <a:off x="750907" y="1559762"/>
          <a:ext cx="10690185" cy="4836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9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A3, B4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Functional Dependencies and Normalization</a:t>
                      </a:r>
                      <a:endParaRPr lang="en-US" sz="2000" u="none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0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A4 and A5, B5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dirty="0">
                          <a:effectLst/>
                        </a:rPr>
                        <a:t>Formal Relational Query Languages OR Relational Algebra &amp; Relational </a:t>
                      </a:r>
                      <a:r>
                        <a:rPr lang="en-US" sz="1800" u="none" dirty="0" err="1">
                          <a:effectLst/>
                        </a:rPr>
                        <a:t>Calculu</a:t>
                      </a:r>
                      <a:r>
                        <a:rPr lang="en-US" sz="1800" u="none" dirty="0">
                          <a:effectLst/>
                        </a:rPr>
                        <a:t>	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A6, B6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Advanced SQL: Views, Triggers, Functions and Procedures</a:t>
                      </a:r>
                      <a:endParaRPr lang="en-US" sz="24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A14, A15, A16,  B21, B22, B23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sng" dirty="0">
                          <a:effectLst/>
                        </a:rPr>
                        <a:t>Transaction Management</a:t>
                      </a:r>
                      <a:r>
                        <a:rPr lang="en-US" sz="1800" dirty="0">
                          <a:effectLst/>
                        </a:rPr>
                        <a:t>: ACID Properties, Concurrency Control and Recovery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A20, A21, B27 and B28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Concurrency Control and Lock Management and Deadlocks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Basics about - Data Warehousing, Data Mining, Information Retrieval, Big Data, XML, NOSQL Databases, TSQL </a:t>
                      </a:r>
                      <a:r>
                        <a:rPr lang="en-US" sz="1800" b="1" dirty="0">
                          <a:effectLst/>
                        </a:rPr>
                        <a:t>(Optional)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Project Demonstration (Tentative) OR in 15</a:t>
                      </a:r>
                      <a:r>
                        <a:rPr lang="en-US" sz="1800" b="1" baseline="30000" dirty="0">
                          <a:effectLst/>
                        </a:rPr>
                        <a:t>th</a:t>
                      </a:r>
                      <a:r>
                        <a:rPr lang="en-US" sz="1800" b="1" dirty="0">
                          <a:effectLst/>
                        </a:rPr>
                        <a:t> week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43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Textbooks:</a:t>
            </a:r>
          </a:p>
          <a:p>
            <a:endParaRPr lang="en-US" dirty="0"/>
          </a:p>
          <a:p>
            <a:pPr marL="914400" lvl="1" indent="-457200">
              <a:buAutoNum type="alphaUcPeriod"/>
            </a:pPr>
            <a:r>
              <a:rPr lang="en-US" b="1" dirty="0"/>
              <a:t>Database System Concepts  </a:t>
            </a:r>
          </a:p>
          <a:p>
            <a:pPr marL="457200" lvl="1" indent="0">
              <a:buNone/>
            </a:pPr>
            <a:r>
              <a:rPr lang="en-US" dirty="0"/>
              <a:t>	by </a:t>
            </a:r>
            <a:r>
              <a:rPr lang="en-US" dirty="0" err="1"/>
              <a:t>Silberschatz</a:t>
            </a:r>
            <a:r>
              <a:rPr lang="en-US" dirty="0"/>
              <a:t>, H. F. </a:t>
            </a:r>
            <a:r>
              <a:rPr lang="en-US" dirty="0" err="1"/>
              <a:t>Korth</a:t>
            </a:r>
            <a:r>
              <a:rPr lang="en-US" dirty="0"/>
              <a:t> &amp; S. </a:t>
            </a:r>
            <a:r>
              <a:rPr lang="en-US" dirty="0" err="1"/>
              <a:t>Sudarshan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   McGraw Hill, 7th edition </a:t>
            </a:r>
            <a:r>
              <a:rPr lang="en-US" b="1" dirty="0"/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2010 OR 7th edition, 2017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Selected Chapters and topics from both Books as described in course plan (refer to Chapters with A &amp; B indexes) would be covered in class.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1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Reference Books: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A Practical Approach to Design, Implementation, and Management</a:t>
            </a:r>
          </a:p>
          <a:p>
            <a:pPr marL="457200" lvl="1" indent="0">
              <a:buNone/>
            </a:pPr>
            <a:r>
              <a:rPr lang="en-US" dirty="0"/>
              <a:t>T. Connolly &amp; C. </a:t>
            </a:r>
            <a:r>
              <a:rPr lang="en-US" dirty="0" err="1"/>
              <a:t>Begg</a:t>
            </a:r>
            <a:r>
              <a:rPr lang="en-US" dirty="0"/>
              <a:t>. Database Systems </a:t>
            </a:r>
          </a:p>
          <a:p>
            <a:pPr marL="457200" lvl="1" indent="0">
              <a:buNone/>
            </a:pPr>
            <a:r>
              <a:rPr lang="en-US" dirty="0"/>
              <a:t>Addison Wesley, 6th edition, 2014. 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2.	Database Systems: The Complete Book</a:t>
            </a:r>
          </a:p>
          <a:p>
            <a:pPr marL="457200" lvl="1" indent="0">
              <a:buNone/>
            </a:pPr>
            <a:r>
              <a:rPr lang="en-US" dirty="0"/>
              <a:t>Molina, J. D. Ullman &amp; J. </a:t>
            </a:r>
            <a:r>
              <a:rPr lang="en-US" dirty="0" err="1"/>
              <a:t>Widom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Prentice Hall, 2nd edition, 2008. H. Garcia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3.	Database Management Systems</a:t>
            </a:r>
          </a:p>
          <a:p>
            <a:pPr marL="457200" lvl="1" indent="0">
              <a:buNone/>
            </a:pPr>
            <a:r>
              <a:rPr lang="en-US" dirty="0"/>
              <a:t>Raghu </a:t>
            </a:r>
            <a:r>
              <a:rPr lang="en-US" dirty="0" err="1"/>
              <a:t>Ramakrishnan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McGraw Hill, 3rd Edition, 2003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218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86088"/>
              </p:ext>
            </p:extLst>
          </p:nvPr>
        </p:nvGraphicFramePr>
        <p:xfrm>
          <a:off x="837127" y="1789139"/>
          <a:ext cx="10831132" cy="4951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Oracle 12c/11g – Installation, Connectivity, Basic How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to’s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Basic SQL Statements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Row Functions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Aggregating Data &amp; Group Functions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 SQL Queries: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Task-1 / Lab Assign-1 ]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- Creating and Using Forms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Developer – Oracle Forms and Reports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[Oracle Forms &amp; Reports: Graded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Task-2 &amp; Lab Assign-2]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Joins &amp;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Subqueries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Modifying Data 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47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Lab Syllabus / Course Plan (2/2)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88493"/>
              </p:ext>
            </p:extLst>
          </p:nvPr>
        </p:nvGraphicFramePr>
        <p:xfrm>
          <a:off x="1197735" y="1467164"/>
          <a:ext cx="10027616" cy="5307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Lab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Week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6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Tables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[ER Model and DDL/DML Statements and Constraints: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Task-3]</a:t>
                      </a:r>
                      <a:endParaRPr lang="en-US" sz="2000" b="1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Constraints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1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Views and Users Access &amp; Security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04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Installation and Creating Databases and Querying DBs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2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 Creating Databases and Querying DBs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[SQL Server DB: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Task-4/Lab Assign-4 ]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1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Exporting, Importing and Migrating Databases between Oracle and SQL Server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Exam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[Lab Participation / Viva 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Labwork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Task-5 ]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Demonstration (Tentative) OR in 15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week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71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Theory</a:t>
            </a:r>
            <a:r>
              <a:rPr lang="en-US" dirty="0"/>
              <a:t> Marks Distribution and Relevant Details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374508"/>
              </p:ext>
            </p:extLst>
          </p:nvPr>
        </p:nvGraphicFramePr>
        <p:xfrm>
          <a:off x="838200" y="1690682"/>
          <a:ext cx="10515601" cy="38449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7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8739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Theory Marks Distribution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Marks Head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Exempted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Frequency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Total Marks /Head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For D Grade Holder(s)</a:t>
                      </a:r>
                      <a:endParaRPr lang="en-US" sz="20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Final Exam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Included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Project / Viva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Included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Included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Total Marks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100 (For DGs)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15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3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 (Part I &amp; II):</a:t>
            </a:r>
          </a:p>
          <a:p>
            <a:pPr lvl="1"/>
            <a:r>
              <a:rPr lang="en-US" dirty="0"/>
              <a:t>Database Design, Normalization and Implementation (</a:t>
            </a:r>
            <a:r>
              <a:rPr lang="en-US" b="1" dirty="0"/>
              <a:t>Part-I before Midterm and Part-II after Midterm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Submission guidelines will be announced both in class and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Midterm (1):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7</a:t>
            </a:r>
            <a:r>
              <a:rPr lang="en-US" baseline="30000" dirty="0"/>
              <a:t>th</a:t>
            </a:r>
            <a:r>
              <a:rPr lang="en-US" dirty="0"/>
              <a:t> or in 8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This will comprise around half of course. We’ll discuss more on this in 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 Term (1)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Tentatively in 15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Mainly post midterm lectures.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However a few select topics from prior to midterm can be included (depending on the response and progress of the students in the class).</a:t>
            </a:r>
          </a:p>
          <a:p>
            <a:pPr lvl="1"/>
            <a:endParaRPr lang="en-US" dirty="0"/>
          </a:p>
          <a:p>
            <a:pPr lvl="1"/>
            <a:endParaRPr lang="en-US" sz="3600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Marks Distribution and Relevant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Lab Handson (Lab): </a:t>
            </a:r>
          </a:p>
          <a:p>
            <a:pPr lvl="1"/>
            <a:r>
              <a:rPr lang="en-US" dirty="0"/>
              <a:t>Every week</a:t>
            </a:r>
          </a:p>
          <a:p>
            <a:pPr lvl="1"/>
            <a:r>
              <a:rPr lang="en-US" dirty="0"/>
              <a:t>On relevant course topics / exercises.</a:t>
            </a:r>
          </a:p>
          <a:p>
            <a:pPr lvl="1"/>
            <a:r>
              <a:rPr lang="en-US" dirty="0"/>
              <a:t>Submission guidelines will be announced both in class and on course website.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(</a:t>
            </a:r>
            <a:r>
              <a:rPr lang="en-US" dirty="0" err="1"/>
              <a:t>Th</a:t>
            </a:r>
            <a:r>
              <a:rPr lang="en-US" dirty="0"/>
              <a:t> + Lab): </a:t>
            </a:r>
          </a:p>
          <a:p>
            <a:pPr lvl="1"/>
            <a:r>
              <a:rPr lang="en-US" dirty="0"/>
              <a:t>Same project to be counted both in theory and lab.</a:t>
            </a:r>
          </a:p>
          <a:p>
            <a:pPr lvl="1"/>
            <a:r>
              <a:rPr lang="en-US" dirty="0"/>
              <a:t>Group based project (2 to 3 students per group – depending on the class size).</a:t>
            </a:r>
          </a:p>
          <a:p>
            <a:pPr lvl="1"/>
            <a:r>
              <a:rPr lang="en-US" dirty="0"/>
              <a:t>Submission - 15</a:t>
            </a:r>
            <a:r>
              <a:rPr lang="en-US" baseline="30000" dirty="0"/>
              <a:t>th</a:t>
            </a:r>
            <a:r>
              <a:rPr lang="en-US" dirty="0"/>
              <a:t> Week</a:t>
            </a:r>
          </a:p>
          <a:p>
            <a:pPr lvl="1"/>
            <a:r>
              <a:rPr lang="en-US" dirty="0"/>
              <a:t>Presentation - 16</a:t>
            </a:r>
            <a:r>
              <a:rPr lang="en-US" baseline="30000" dirty="0"/>
              <a:t>th</a:t>
            </a:r>
            <a:r>
              <a:rPr lang="en-US" dirty="0"/>
              <a:t> week.</a:t>
            </a:r>
          </a:p>
          <a:p>
            <a:pPr lvl="1"/>
            <a:r>
              <a:rPr lang="en-US" dirty="0"/>
              <a:t>Sample project listings will be posted on website and the details would be discussed around 4</a:t>
            </a:r>
            <a:r>
              <a:rPr lang="en-US" baseline="30000" dirty="0"/>
              <a:t>th</a:t>
            </a:r>
            <a:r>
              <a:rPr lang="en-US" dirty="0"/>
              <a:t> / 5</a:t>
            </a:r>
            <a:r>
              <a:rPr lang="en-US" baseline="30000" dirty="0"/>
              <a:t>th</a:t>
            </a:r>
            <a:r>
              <a:rPr lang="en-US" dirty="0"/>
              <a:t> week in class.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5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Notes/Slides</a:t>
            </a:r>
          </a:p>
          <a:p>
            <a:pPr lvl="1"/>
            <a:r>
              <a:rPr lang="en-US" dirty="0"/>
              <a:t>To be posted on Website.</a:t>
            </a:r>
          </a:p>
          <a:p>
            <a:r>
              <a:rPr lang="en-US" dirty="0"/>
              <a:t>Lab work</a:t>
            </a:r>
          </a:p>
          <a:p>
            <a:r>
              <a:rPr lang="en-US" dirty="0"/>
              <a:t>Handouts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05162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Website: Materials and Supplies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dirty="0"/>
              <a:t>Lecture slides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dirty="0"/>
              <a:t>Download from Course website:</a:t>
            </a:r>
          </a:p>
          <a:p>
            <a:pPr marL="457200" lvl="1" indent="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b="1" dirty="0">
                <a:solidFill>
                  <a:srgbClr val="C00000"/>
                </a:solidFill>
              </a:rPr>
              <a:t>https://github.com/asimriaz/DatabaseSystems-Spring-2025</a:t>
            </a:r>
          </a:p>
          <a:p>
            <a:r>
              <a:rPr lang="en-US" dirty="0"/>
              <a:t>SQL Query Language mainly in </a:t>
            </a:r>
            <a:r>
              <a:rPr lang="en-US" dirty="0" err="1"/>
              <a:t>PostgresSQL</a:t>
            </a:r>
            <a:r>
              <a:rPr lang="en-US" dirty="0"/>
              <a:t> Environment would be taught in both Theory Classes and Labs.</a:t>
            </a:r>
          </a:p>
          <a:p>
            <a:r>
              <a:rPr lang="en-US" dirty="0"/>
              <a:t>Postgres 17 database environment would be used in Labs.</a:t>
            </a:r>
          </a:p>
          <a:p>
            <a:r>
              <a:rPr lang="en-US" dirty="0"/>
              <a:t>REST API based (Alpine.js) Environment along with SQL Developer tool would be taught. </a:t>
            </a:r>
          </a:p>
          <a:p>
            <a:r>
              <a:rPr lang="en-US" dirty="0"/>
              <a:t>In later part of  course, </a:t>
            </a:r>
            <a:r>
              <a:rPr lang="en-US" dirty="0" err="1"/>
              <a:t>pgAdmin</a:t>
            </a:r>
            <a:r>
              <a:rPr lang="en-US" dirty="0"/>
              <a:t> (GUI) will also be introduced.</a:t>
            </a:r>
          </a:p>
        </p:txBody>
      </p:sp>
    </p:spTree>
    <p:extLst>
      <p:ext uri="{BB962C8B-B14F-4D97-AF65-F5344CB8AC3E}">
        <p14:creationId xmlns:p14="http://schemas.microsoft.com/office/powerpoint/2010/main" val="89098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Outline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Details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Timings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What this Course is All About?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Description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Objectives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Outcomes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Syllabus / Course Plan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Textbook and Reference Books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Marks Distribution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(N-1)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Midterm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Final Term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Project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7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Let’s not come to learn in Fish Markets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not allowed to eat/drink in class. We already have lots of places and time to do that.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Mobile phones should be put on silent mode.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Attendance of late arrivals is marked as LATE which is counted as HALF ABSENT.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Students are encouraged to ask questions and participate in the discussions when required. The sad part of it all is that </a:t>
            </a:r>
            <a:r>
              <a:rPr lang="en-US" b="1" u="sng" dirty="0"/>
              <a:t>questions and discussions </a:t>
            </a:r>
            <a:r>
              <a:rPr lang="en-US" dirty="0"/>
              <a:t>must be relevant to topic at hand and directed or had with the Instructor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7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Academic Dishonesty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Plagiarism is strictly prohibited, and if any violation or infringement of the SZABIST’s official policy is observed, the same would be prosecuted to the fullest extent possible. </a:t>
            </a:r>
          </a:p>
        </p:txBody>
      </p:sp>
    </p:spTree>
    <p:extLst>
      <p:ext uri="{BB962C8B-B14F-4D97-AF65-F5344CB8AC3E}">
        <p14:creationId xmlns:p14="http://schemas.microsoft.com/office/powerpoint/2010/main" val="212748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SZABIST Official Attendance Policy would be observed.</a:t>
            </a:r>
          </a:p>
          <a:p>
            <a:pPr>
              <a:lnSpc>
                <a:spcPct val="150000"/>
              </a:lnSpc>
            </a:pPr>
            <a:r>
              <a:rPr lang="en-US" dirty="0"/>
              <a:t>Theory: 	3 Absences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Lab:		3 Absences are allowed per course per semester.</a:t>
            </a:r>
          </a:p>
          <a:p>
            <a:pPr>
              <a:lnSpc>
                <a:spcPct val="150000"/>
              </a:lnSpc>
            </a:pPr>
            <a:r>
              <a:rPr lang="en-US" dirty="0"/>
              <a:t>Late:	Marked as Half Absent.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4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Grading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per SZABIST official Policy posted on ZABDESK.</a:t>
            </a:r>
          </a:p>
        </p:txBody>
      </p:sp>
    </p:spTree>
    <p:extLst>
      <p:ext uri="{BB962C8B-B14F-4D97-AF65-F5344CB8AC3E}">
        <p14:creationId xmlns:p14="http://schemas.microsoft.com/office/powerpoint/2010/main" val="375613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Instructor’s Contact and Consultation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Consultation Hours:</a:t>
            </a:r>
            <a:r>
              <a:rPr lang="en-US" dirty="0"/>
              <a:t>		</a:t>
            </a:r>
            <a:r>
              <a:rPr lang="en-US" dirty="0" err="1"/>
              <a:t>Ws</a:t>
            </a:r>
            <a:r>
              <a:rPr lang="en-US" dirty="0"/>
              <a:t> &amp; </a:t>
            </a:r>
            <a:r>
              <a:rPr lang="en-US" dirty="0" err="1"/>
              <a:t>Rs</a:t>
            </a:r>
            <a:r>
              <a:rPr lang="en-US" dirty="0"/>
              <a:t>           14:00 to 15:00 </a:t>
            </a:r>
          </a:p>
          <a:p>
            <a:pPr marL="0" indent="0">
              <a:buNone/>
            </a:pPr>
            <a:r>
              <a:rPr lang="en-US" dirty="0"/>
              <a:t>					Fs                      15:00 to 16:00							</a:t>
            </a:r>
            <a:r>
              <a:rPr lang="en-US" u="sng" dirty="0">
                <a:solidFill>
                  <a:srgbClr val="C00000"/>
                </a:solidFill>
              </a:rPr>
              <a:t>or for alternate timings please email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		</a:t>
            </a:r>
            <a:r>
              <a:rPr lang="en-US" u="sng" dirty="0">
                <a:solidFill>
                  <a:srgbClr val="C00000"/>
                </a:solidFill>
              </a:rPr>
              <a:t>beforehand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r>
              <a:rPr lang="en-US" b="1" dirty="0"/>
              <a:t>Office:</a:t>
            </a:r>
            <a:r>
              <a:rPr lang="en-US" dirty="0"/>
              <a:t> 	Room 301, 3</a:t>
            </a:r>
            <a:r>
              <a:rPr lang="en-US" baseline="30000" dirty="0"/>
              <a:t>rd</a:t>
            </a:r>
            <a:r>
              <a:rPr lang="en-US" dirty="0"/>
              <a:t> Floor, 100 Campus</a:t>
            </a:r>
          </a:p>
          <a:p>
            <a:r>
              <a:rPr lang="en-US" b="1" dirty="0"/>
              <a:t>Email: </a:t>
            </a:r>
            <a:r>
              <a:rPr lang="en-US" dirty="0"/>
              <a:t>	</a:t>
            </a:r>
            <a:r>
              <a:rPr lang="en-US" dirty="0">
                <a:hlinkClick r:id="rId2"/>
              </a:rPr>
              <a:t>asim.riaz@szabist.edu.pk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asim.riaz@szabist.pk</a:t>
            </a:r>
            <a:r>
              <a:rPr lang="en-US" dirty="0"/>
              <a:t> </a:t>
            </a:r>
          </a:p>
          <a:p>
            <a:r>
              <a:rPr lang="en-US" b="1" dirty="0"/>
              <a:t>Phone</a:t>
            </a:r>
            <a:r>
              <a:rPr lang="en-US" dirty="0"/>
              <a:t>:	+92 21 3582 4461-63   Ext: 243   (SZABIST 100)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59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 am sure you have many questions, please don’t hesitate to ask </a:t>
            </a:r>
            <a:r>
              <a:rPr lang="en-US" sz="4400" dirty="0">
                <a:solidFill>
                  <a:srgbClr val="FF0000"/>
                </a:solidFill>
              </a:rPr>
              <a:t>relevant</a:t>
            </a:r>
            <a:r>
              <a:rPr lang="en-US" dirty="0"/>
              <a:t> questions, if any.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2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Database?</a:t>
            </a:r>
          </a:p>
          <a:p>
            <a:r>
              <a:rPr lang="en-US" dirty="0"/>
              <a:t>What is DBMS?</a:t>
            </a:r>
          </a:p>
          <a:p>
            <a:r>
              <a:rPr lang="en-US" dirty="0"/>
              <a:t>Goal of DBMS</a:t>
            </a:r>
          </a:p>
          <a:p>
            <a:r>
              <a:rPr lang="en-US" dirty="0"/>
              <a:t>Why use DBMS?</a:t>
            </a:r>
          </a:p>
          <a:p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  <a:p>
            <a:r>
              <a:rPr lang="en-US" dirty="0"/>
              <a:t>Database System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85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Database?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data.</a:t>
            </a:r>
          </a:p>
          <a:p>
            <a:endParaRPr lang="en-US" dirty="0"/>
          </a:p>
          <a:p>
            <a:r>
              <a:rPr lang="en-US" b="1" dirty="0"/>
              <a:t>OR</a:t>
            </a:r>
            <a:r>
              <a:rPr lang="en-US" dirty="0"/>
              <a:t> more specifically collection of interrelated or integrated data, containing information specific to an enterprise.</a:t>
            </a:r>
          </a:p>
        </p:txBody>
      </p:sp>
    </p:spTree>
    <p:extLst>
      <p:ext uri="{BB962C8B-B14F-4D97-AF65-F5344CB8AC3E}">
        <p14:creationId xmlns:p14="http://schemas.microsoft.com/office/powerpoint/2010/main" val="409403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229736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Learning Methodology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Materials and Supplies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Conduct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Academic Dishonesty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Class Attendance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Grading Policy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Instructor’s Contact and Meeting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08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Database Management System (DBMS) is a software package designed to store and manage databases.</a:t>
            </a:r>
          </a:p>
          <a:p>
            <a:endParaRPr lang="en-US" dirty="0"/>
          </a:p>
          <a:p>
            <a:r>
              <a:rPr lang="en-US" dirty="0"/>
              <a:t>A very large, integrated or interrelated collection of data and a set of programs to access those data. </a:t>
            </a:r>
          </a:p>
        </p:txBody>
      </p:sp>
    </p:spTree>
    <p:extLst>
      <p:ext uri="{BB962C8B-B14F-4D97-AF65-F5344CB8AC3E}">
        <p14:creationId xmlns:p14="http://schemas.microsoft.com/office/powerpoint/2010/main" val="1697167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a way to </a:t>
            </a:r>
            <a:r>
              <a:rPr lang="en-US" b="1" i="1" dirty="0"/>
              <a:t>store </a:t>
            </a:r>
            <a:r>
              <a:rPr lang="en-US" dirty="0"/>
              <a:t>and </a:t>
            </a:r>
            <a:r>
              <a:rPr lang="en-US" b="1" i="1" dirty="0"/>
              <a:t>retrieve </a:t>
            </a:r>
            <a:r>
              <a:rPr lang="en-US" dirty="0"/>
              <a:t>database information that is both </a:t>
            </a:r>
            <a:r>
              <a:rPr lang="en-US" b="1" i="1" dirty="0"/>
              <a:t>convenient</a:t>
            </a:r>
            <a:r>
              <a:rPr lang="en-US" dirty="0"/>
              <a:t> and </a:t>
            </a:r>
            <a:r>
              <a:rPr lang="en-US" b="1" i="1" dirty="0"/>
              <a:t>efficient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58980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answers?</a:t>
            </a:r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DBMS?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independence and efficient access.</a:t>
            </a:r>
          </a:p>
          <a:p>
            <a:endParaRPr lang="en-US" dirty="0"/>
          </a:p>
          <a:p>
            <a:r>
              <a:rPr lang="en-US" dirty="0"/>
              <a:t>Reduced application development time. </a:t>
            </a:r>
          </a:p>
          <a:p>
            <a:endParaRPr lang="en-US" dirty="0"/>
          </a:p>
          <a:p>
            <a:r>
              <a:rPr lang="en-US" dirty="0"/>
              <a:t>Data integrity and security. </a:t>
            </a:r>
          </a:p>
          <a:p>
            <a:endParaRPr lang="en-US" dirty="0"/>
          </a:p>
          <a:p>
            <a:r>
              <a:rPr lang="en-US" dirty="0"/>
              <a:t>Uniform data administration. </a:t>
            </a:r>
          </a:p>
          <a:p>
            <a:endParaRPr lang="en-US" dirty="0"/>
          </a:p>
          <a:p>
            <a:r>
              <a:rPr lang="en-US" dirty="0"/>
              <a:t>Concurrent access, recovery from crashes.</a:t>
            </a:r>
          </a:p>
        </p:txBody>
      </p:sp>
    </p:spTree>
    <p:extLst>
      <p:ext uri="{BB962C8B-B14F-4D97-AF65-F5344CB8AC3E}">
        <p14:creationId xmlns:p14="http://schemas.microsoft.com/office/powerpoint/2010/main" val="2244423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Files </a:t>
            </a:r>
            <a:r>
              <a:rPr lang="en-US" dirty="0" err="1"/>
              <a:t>vs</a:t>
            </a:r>
            <a:r>
              <a:rPr lang="en-US" dirty="0"/>
              <a:t>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very difficult to manage data in files. The reasons could be obvious when we understand the drawbacks of the Files.</a:t>
            </a:r>
          </a:p>
          <a:p>
            <a:endParaRPr lang="en-US" dirty="0"/>
          </a:p>
          <a:p>
            <a:r>
              <a:rPr lang="en-US" dirty="0">
                <a:ea typeface="ＭＳ Ｐゴシック" pitchFamily="34" charset="-128"/>
              </a:rPr>
              <a:t>Drawbacks of using file systems to store data: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redundancy and inconsistency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 formats, duplication of information in different files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Difficulty in accessing data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Need to write a new program to carry out each new task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Data isolation 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Multiple files and formats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Integrity problems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Integrity constraints  (e.g., account balance &gt; 0) become “buried” in program code rather than being stated explicitly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Hard to add new constraints or change existing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7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Files </a:t>
            </a:r>
            <a:r>
              <a:rPr lang="en-US" dirty="0" err="1"/>
              <a:t>vs</a:t>
            </a:r>
            <a:r>
              <a:rPr lang="en-US" dirty="0"/>
              <a:t> DBMS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ＭＳ Ｐゴシック" pitchFamily="34" charset="-128"/>
              </a:rPr>
              <a:t>Atomicity of updates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Failures may leave database in an inconsistent state with partial updates carried out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Example: Transfer of funds from one account to another should either complete or not happen at all</a:t>
            </a:r>
          </a:p>
          <a:p>
            <a:r>
              <a:rPr lang="en-US" dirty="0">
                <a:ea typeface="ＭＳ Ｐゴシック" pitchFamily="34" charset="-128"/>
              </a:rPr>
              <a:t>Concurrent access by multiple users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Concurrent access needed for performance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Uncontrolled concurrent accesses can lead to inconsistencies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Example: Two people reading a balance (say 100) and updating it by withdrawing money (say 50 each) at the same time</a:t>
            </a:r>
          </a:p>
          <a:p>
            <a:r>
              <a:rPr lang="en-US" dirty="0">
                <a:ea typeface="ＭＳ Ｐゴシック" pitchFamily="34" charset="-128"/>
              </a:rPr>
              <a:t>Security problems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Hard to provide user access to some, but not all,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65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References: Books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AutoNum type="alphaUcPeriod"/>
            </a:pPr>
            <a:r>
              <a:rPr lang="en-US" b="1" dirty="0">
                <a:solidFill>
                  <a:srgbClr val="00B050"/>
                </a:solidFill>
              </a:rPr>
              <a:t>Database System Concepts 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by </a:t>
            </a:r>
            <a:r>
              <a:rPr lang="en-US" dirty="0" err="1">
                <a:solidFill>
                  <a:srgbClr val="00B050"/>
                </a:solidFill>
              </a:rPr>
              <a:t>Silberschatz</a:t>
            </a:r>
            <a:r>
              <a:rPr lang="en-US" dirty="0">
                <a:solidFill>
                  <a:srgbClr val="00B050"/>
                </a:solidFill>
              </a:rPr>
              <a:t>, H. F. </a:t>
            </a:r>
            <a:r>
              <a:rPr lang="en-US" dirty="0" err="1">
                <a:solidFill>
                  <a:srgbClr val="00B050"/>
                </a:solidFill>
              </a:rPr>
              <a:t>Korth</a:t>
            </a:r>
            <a:r>
              <a:rPr lang="en-US" dirty="0">
                <a:solidFill>
                  <a:srgbClr val="00B050"/>
                </a:solidFill>
              </a:rPr>
              <a:t> &amp; S. </a:t>
            </a:r>
            <a:r>
              <a:rPr lang="en-US" dirty="0" err="1">
                <a:solidFill>
                  <a:srgbClr val="00B050"/>
                </a:solidFill>
              </a:rPr>
              <a:t>Sudarshan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       McGraw Hill, 6th edition, 2010. </a:t>
            </a:r>
            <a:r>
              <a:rPr lang="en-US" b="1" dirty="0">
                <a:solidFill>
                  <a:srgbClr val="00B050"/>
                </a:solidFill>
              </a:rPr>
              <a:t>	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B.	Fundamentals of Database Systems</a:t>
            </a:r>
          </a:p>
          <a:p>
            <a:pPr marL="457200" lvl="1" indent="0">
              <a:buNone/>
            </a:pPr>
            <a:r>
              <a:rPr lang="en-US" dirty="0"/>
              <a:t>	by R. </a:t>
            </a:r>
            <a:r>
              <a:rPr lang="en-US" dirty="0" err="1"/>
              <a:t>Elmasri</a:t>
            </a:r>
            <a:r>
              <a:rPr lang="en-US" dirty="0"/>
              <a:t> &amp; S. B. </a:t>
            </a:r>
            <a:r>
              <a:rPr lang="en-US" dirty="0" err="1"/>
              <a:t>Navathe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/>
              <a:t> 	Addison Wesley, 6th edition, 2011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B050"/>
                </a:solidFill>
              </a:rPr>
              <a:t>C.  Database Management Systems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Raghu </a:t>
            </a:r>
            <a:r>
              <a:rPr lang="en-US" dirty="0" err="1">
                <a:solidFill>
                  <a:srgbClr val="00B050"/>
                </a:solidFill>
              </a:rPr>
              <a:t>Ramakrishnan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	McGraw Hill, 3rd Edition, 2003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b="1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0"/>
          </p:nvPr>
        </p:nvSpPr>
        <p:spPr bwMode="auto">
          <a:xfrm>
            <a:off x="11074400" y="6477001"/>
            <a:ext cx="1035051" cy="31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1498BCA-9687-4903-9960-A494B1D41218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	Database Systems </a:t>
            </a:r>
          </a:p>
          <a:p>
            <a:r>
              <a:rPr lang="en-US" dirty="0"/>
              <a:t>Code: 	CSC2203</a:t>
            </a:r>
          </a:p>
          <a:p>
            <a:r>
              <a:rPr lang="en-US" dirty="0"/>
              <a:t>Credits:	4</a:t>
            </a:r>
          </a:p>
          <a:p>
            <a:pPr lvl="1"/>
            <a:r>
              <a:rPr lang="en-US" dirty="0"/>
              <a:t>Theory:	3	</a:t>
            </a:r>
          </a:p>
          <a:p>
            <a:pPr lvl="1"/>
            <a:r>
              <a:rPr lang="en-US" dirty="0"/>
              <a:t>Lab:	1</a:t>
            </a:r>
          </a:p>
        </p:txBody>
      </p:sp>
    </p:spTree>
    <p:extLst>
      <p:ext uri="{BB962C8B-B14F-4D97-AF65-F5344CB8AC3E}">
        <p14:creationId xmlns:p14="http://schemas.microsoft.com/office/powerpoint/2010/main" val="16142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IV-C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0484342"/>
              </p:ext>
            </p:extLst>
          </p:nvPr>
        </p:nvGraphicFramePr>
        <p:xfrm>
          <a:off x="1528549" y="2500254"/>
          <a:ext cx="9357057" cy="38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Friday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9:00 - 12:00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F24D0E7-2DE9-4B6B-D073-45C54A3117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010061"/>
              </p:ext>
            </p:extLst>
          </p:nvPr>
        </p:nvGraphicFramePr>
        <p:xfrm>
          <a:off x="1528549" y="4405013"/>
          <a:ext cx="9357058" cy="38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2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1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2256">
                  <a:extLst>
                    <a:ext uri="{9D8B030D-6E8A-4147-A177-3AD203B41FA5}">
                      <a16:colId xmlns:a16="http://schemas.microsoft.com/office/drawing/2014/main" val="3120376993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Saturday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1:30 - 4:00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Instructor: </a:t>
                      </a: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Mariha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Noor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 Timings – Sec IV-F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581092"/>
              </p:ext>
            </p:extLst>
          </p:nvPr>
        </p:nvGraphicFramePr>
        <p:xfrm>
          <a:off x="1528549" y="2500254"/>
          <a:ext cx="9357057" cy="762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9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Thursday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11:45 - 13:15 Lab 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Theory: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40472" y="3793183"/>
            <a:ext cx="10515600" cy="358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263484"/>
              </p:ext>
            </p:extLst>
          </p:nvPr>
        </p:nvGraphicFramePr>
        <p:xfrm>
          <a:off x="1544472" y="4303059"/>
          <a:ext cx="9357057" cy="348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62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per departmental</a:t>
                      </a:r>
                      <a:r>
                        <a:rPr lang="en-US" sz="2000" b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chedule                          Instructor: Abid Ali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92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Course introduces students to: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Fundamental as well as core database concepts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Understanding Database Systems and How they Work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Modeling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Databases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Querying Language(s).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Data Driven Software Applications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Transaction and Query Processing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Database Internals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1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this Course is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Objectives and Learning Outcomes: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Provides theoretical &amp; practical understanding of Database systems, query language and database tools to help you design and create databases and the database driven software applications.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5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Theory Syllabus / Course Plan (1/2)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669563"/>
              </p:ext>
            </p:extLst>
          </p:nvPr>
        </p:nvGraphicFramePr>
        <p:xfrm>
          <a:off x="680434" y="1849159"/>
          <a:ext cx="10831132" cy="4645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5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0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66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Theory</a:t>
                      </a:r>
                      <a:r>
                        <a:rPr lang="en-US" sz="1800" b="1" baseline="0" dirty="0">
                          <a:effectLst/>
                        </a:rPr>
                        <a:t> </a:t>
                      </a:r>
                      <a:r>
                        <a:rPr lang="en-US" sz="1800" b="1" dirty="0">
                          <a:effectLst/>
                        </a:rPr>
                        <a:t>Course Plan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Week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Chapters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Session Topic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6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A1, B1 and B2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 Introduction of Database Systems, Structure / Architecture of a DBMS, Advantages of Databases, Data Abstractions, Example database application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Models, Hierarchical and Network Model 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A2, B3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Relational Model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B7 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Basic SQL: DDL, DML, Constraints, SQL Data Types 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A7, B8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SQL: Joins, Integrity Constraints, Schema Change Statements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</a:t>
                      </a:r>
                      <a:endParaRPr lang="en-US" sz="2000" dirty="0">
                        <a:effectLst/>
                      </a:endParaRP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A8,B15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Conceptual Modeling and Database Design – EER Modeling (Cont.)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7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</a:t>
                      </a:r>
                    </a:p>
                  </a:txBody>
                  <a:tcPr marL="27965" marR="27965" marT="27965" marB="2796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Midterm</a:t>
                      </a:r>
                    </a:p>
                  </a:txBody>
                  <a:tcPr marL="27965" marR="27965" marT="27965" marB="279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66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1990</Words>
  <Application>Microsoft Office PowerPoint</Application>
  <PresentationFormat>Widescreen</PresentationFormat>
  <Paragraphs>392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ＭＳ Ｐゴシック</vt:lpstr>
      <vt:lpstr>Arial</vt:lpstr>
      <vt:lpstr>Calibri</vt:lpstr>
      <vt:lpstr>Calibri Light</vt:lpstr>
      <vt:lpstr>Times New Roman</vt:lpstr>
      <vt:lpstr>Wingdings</vt:lpstr>
      <vt:lpstr>Office Theme</vt:lpstr>
      <vt:lpstr>Relational Database Systems</vt:lpstr>
      <vt:lpstr>Lecture Outline (1/2)</vt:lpstr>
      <vt:lpstr>Lecture Outline (2/2)</vt:lpstr>
      <vt:lpstr>Course Details</vt:lpstr>
      <vt:lpstr>Class Timings – Sec IV-C</vt:lpstr>
      <vt:lpstr>Class Timings – Sec IV-F</vt:lpstr>
      <vt:lpstr>What this Course is All About?</vt:lpstr>
      <vt:lpstr>What this Course is All About?</vt:lpstr>
      <vt:lpstr>Theory Syllabus / Course Plan (1/2)</vt:lpstr>
      <vt:lpstr>Theory Syllabus / Course Plan (2/2)</vt:lpstr>
      <vt:lpstr>Books</vt:lpstr>
      <vt:lpstr>Books</vt:lpstr>
      <vt:lpstr>Lab Syllabus / Course Plan (1/2)</vt:lpstr>
      <vt:lpstr>Lab Syllabus / Course Plan (2/2)</vt:lpstr>
      <vt:lpstr>Theory Marks Distribution and Relevant Details</vt:lpstr>
      <vt:lpstr>Marks Distribution and Relevant Details</vt:lpstr>
      <vt:lpstr>Marks Distribution and Relevant Details</vt:lpstr>
      <vt:lpstr>Learning Methodology</vt:lpstr>
      <vt:lpstr>Course Website: Materials and Supplies</vt:lpstr>
      <vt:lpstr>Class Conduct</vt:lpstr>
      <vt:lpstr>Academic Dishonesty</vt:lpstr>
      <vt:lpstr>Class Attendance</vt:lpstr>
      <vt:lpstr>Grading Policy</vt:lpstr>
      <vt:lpstr>Instructor’s Contact and Consultation Hours</vt:lpstr>
      <vt:lpstr>Questions?</vt:lpstr>
      <vt:lpstr>Lecture Outline</vt:lpstr>
      <vt:lpstr>What is Database?</vt:lpstr>
      <vt:lpstr>What is Database?</vt:lpstr>
      <vt:lpstr>What is DBMS?</vt:lpstr>
      <vt:lpstr>What is DBMS?</vt:lpstr>
      <vt:lpstr>Goal of DBMS</vt:lpstr>
      <vt:lpstr>Why use DBMS?</vt:lpstr>
      <vt:lpstr>Why use DBMS?</vt:lpstr>
      <vt:lpstr> Files vs DBMS</vt:lpstr>
      <vt:lpstr>Files vs DBMS (cont.)</vt:lpstr>
      <vt:lpstr>References: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Systems</dc:title>
  <dc:creator>Adeel Ahmed</dc:creator>
  <cp:lastModifiedBy>Asim Riaz</cp:lastModifiedBy>
  <cp:revision>271</cp:revision>
  <dcterms:created xsi:type="dcterms:W3CDTF">2016-01-09T11:48:26Z</dcterms:created>
  <dcterms:modified xsi:type="dcterms:W3CDTF">2025-02-20T18:36:15Z</dcterms:modified>
</cp:coreProperties>
</file>