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304" r:id="rId6"/>
    <p:sldId id="305" r:id="rId7"/>
    <p:sldId id="307" r:id="rId8"/>
    <p:sldId id="308" r:id="rId9"/>
    <p:sldId id="309" r:id="rId10"/>
    <p:sldId id="310" r:id="rId11"/>
    <p:sldId id="311" r:id="rId12"/>
    <p:sldId id="312" r:id="rId13"/>
    <p:sldId id="313" r:id="rId14"/>
    <p:sldId id="314" r:id="rId15"/>
    <p:sldId id="315" r:id="rId16"/>
    <p:sldId id="316" r:id="rId17"/>
    <p:sldId id="3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96"/>
    <a:srgbClr val="1CFFBD"/>
    <a:srgbClr val="3858A7"/>
    <a:srgbClr val="A245C7"/>
    <a:srgbClr val="732B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BB560-041B-B090-59E5-B3D771F04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2DB22-22E3-FEFF-7F3F-38A56C63A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8AC72D-4644-C3B2-7D9D-7A9E3A520C7F}"/>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56A45026-04FB-7139-FA29-B2C40AEBE5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C41-5926-88E6-B6A1-FD8573F14222}"/>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3121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6212-0D9C-0197-7149-BCE23750ED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F501A-C431-F393-A965-3621FD08A5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56CAD-0E2C-C4A9-B3B6-2351A7EE21DD}"/>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F68B1D50-7B73-DE39-60E3-2D7245D51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70D5D-08BA-F126-6274-450750414C1A}"/>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44434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E044C-D2AA-3248-C489-5B624DD458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0A4B2-BCDC-8968-E1D7-F4831969B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F87D1-4BA6-37E2-9116-EB8F133B6DC3}"/>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805A1F45-FD5B-B48D-DAA7-F3DCC7C41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2A38F-CB9A-9508-E9B7-27B1D5E7977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257495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516-0185-F41D-C458-BE5E853F74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4F0FEE-C14C-FECF-DDD6-E9E0B8400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B55FE-B0D4-0F43-728A-78503C538CA2}"/>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84952B98-6CE9-0F7E-2D7E-11B64E223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E6EED-6E69-5A58-358F-C4FAAB788D15}"/>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24142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C6DF-3F4D-E8E5-02BD-D6A1104B11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E786B-F66A-CE17-DDBC-5CFB09A680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38D97-3494-8FA6-CBD4-C7D86FC7F6C4}"/>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422CC443-0BC2-E9F7-382E-0063BA95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7438D-A53C-C9FE-23BD-855733AEEF7F}"/>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45707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1908-BBAC-B9D3-A039-660C5A8C1C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1071A-B27A-6C39-3316-81210E9E9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FD71F-917B-CD70-C7C0-57231AC1A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84D7CD-8F08-449A-1CE7-FD7281719E46}"/>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6" name="Footer Placeholder 5">
            <a:extLst>
              <a:ext uri="{FF2B5EF4-FFF2-40B4-BE49-F238E27FC236}">
                <a16:creationId xmlns:a16="http://schemas.microsoft.com/office/drawing/2014/main" id="{95F51A05-0625-82B5-D84F-6671B6DE98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C9D0E-0CFA-B661-D516-7871F717CCAC}"/>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08098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F8E0-93B1-8AA2-9180-E7E7AC3D1C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3C194-8019-2CB2-8365-F49B3ED0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52A4B-D5C0-4071-617A-5DD6342C5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A37E-80AE-F1BA-417F-86EB815150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0BAE5-5A88-DDAC-940F-E352FDE125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F2E50B-5300-E95F-B32A-1CCBD4196931}"/>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8" name="Footer Placeholder 7">
            <a:extLst>
              <a:ext uri="{FF2B5EF4-FFF2-40B4-BE49-F238E27FC236}">
                <a16:creationId xmlns:a16="http://schemas.microsoft.com/office/drawing/2014/main" id="{3BC0F3E1-AD96-CD76-6FB3-B6F1DC8AB9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25A7-D3D8-C2E4-EE1C-A1DECA7C2F8E}"/>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924097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73A3-A338-5351-B19C-931AE8F443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6D87D-4BC7-35FE-55E3-90D3F6DDA0EB}"/>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4" name="Footer Placeholder 3">
            <a:extLst>
              <a:ext uri="{FF2B5EF4-FFF2-40B4-BE49-F238E27FC236}">
                <a16:creationId xmlns:a16="http://schemas.microsoft.com/office/drawing/2014/main" id="{71759AEC-AD8F-6989-A36B-5E174977B6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780BE8-744A-BCE6-7A64-FDB765996224}"/>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63397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523BFA-BEFC-7D44-DC40-EA904954CF38}"/>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3" name="Footer Placeholder 2">
            <a:extLst>
              <a:ext uri="{FF2B5EF4-FFF2-40B4-BE49-F238E27FC236}">
                <a16:creationId xmlns:a16="http://schemas.microsoft.com/office/drawing/2014/main" id="{0BBA3EBC-B846-635E-4EBD-8636407700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6DAFD-9E8A-7FBB-0D40-4A263E446A39}"/>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36811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A40C-D653-4470-C1D1-B5415A148B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358CBC-939C-D291-C1B1-5737F49717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5124E3-EE42-6E02-9A10-53DCFCD3C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D67E-9BEB-F482-DE63-940D41441EE5}"/>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6" name="Footer Placeholder 5">
            <a:extLst>
              <a:ext uri="{FF2B5EF4-FFF2-40B4-BE49-F238E27FC236}">
                <a16:creationId xmlns:a16="http://schemas.microsoft.com/office/drawing/2014/main" id="{49188B52-C106-8E01-4A77-4EEC9E180E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1348C-6C26-1838-6202-BE92006C8E06}"/>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97813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D624A-D3CE-2156-7580-B3079F938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E3F9E-AC3E-C6B4-DB67-977697A8C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73965-5720-E203-D9E0-D675CF67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853F6-FF6D-870D-5242-3C58A2712478}"/>
              </a:ext>
            </a:extLst>
          </p:cNvPr>
          <p:cNvSpPr>
            <a:spLocks noGrp="1"/>
          </p:cNvSpPr>
          <p:nvPr>
            <p:ph type="dt" sz="half" idx="10"/>
          </p:nvPr>
        </p:nvSpPr>
        <p:spPr/>
        <p:txBody>
          <a:bodyPr/>
          <a:lstStyle/>
          <a:p>
            <a:fld id="{83CE2EB5-461B-48FA-A185-8B26B555C833}" type="datetimeFigureOut">
              <a:rPr lang="en-US" smtClean="0"/>
              <a:t>10/21/2024</a:t>
            </a:fld>
            <a:endParaRPr lang="en-US"/>
          </a:p>
        </p:txBody>
      </p:sp>
      <p:sp>
        <p:nvSpPr>
          <p:cNvPr id="6" name="Footer Placeholder 5">
            <a:extLst>
              <a:ext uri="{FF2B5EF4-FFF2-40B4-BE49-F238E27FC236}">
                <a16:creationId xmlns:a16="http://schemas.microsoft.com/office/drawing/2014/main" id="{AC97ED8F-0CB1-F44B-95F8-B99EB1B52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CD95B-52E9-47C5-B108-1B164670C3F3}"/>
              </a:ext>
            </a:extLst>
          </p:cNvPr>
          <p:cNvSpPr>
            <a:spLocks noGrp="1"/>
          </p:cNvSpPr>
          <p:nvPr>
            <p:ph type="sldNum" sz="quarter" idx="12"/>
          </p:nvPr>
        </p:nvSpPr>
        <p:spPr/>
        <p:txBody>
          <a:bodyPr/>
          <a:lstStyle/>
          <a:p>
            <a:fld id="{43C5CC8B-FA83-4238-B2D8-7C707E268FED}" type="slidenum">
              <a:rPr lang="en-US" smtClean="0"/>
              <a:t>‹#›</a:t>
            </a:fld>
            <a:endParaRPr lang="en-US"/>
          </a:p>
        </p:txBody>
      </p:sp>
    </p:spTree>
    <p:extLst>
      <p:ext uri="{BB962C8B-B14F-4D97-AF65-F5344CB8AC3E}">
        <p14:creationId xmlns:p14="http://schemas.microsoft.com/office/powerpoint/2010/main" val="175619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5AE49B-3521-992D-5EC0-CEB78E08A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203DD-4980-6780-A04A-030DF21410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BD960-7978-CFD5-8A13-C7AC99635D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CE2EB5-461B-48FA-A185-8B26B555C833}" type="datetimeFigureOut">
              <a:rPr lang="en-US" smtClean="0"/>
              <a:t>10/21/2024</a:t>
            </a:fld>
            <a:endParaRPr lang="en-US"/>
          </a:p>
        </p:txBody>
      </p:sp>
      <p:sp>
        <p:nvSpPr>
          <p:cNvPr id="5" name="Footer Placeholder 4">
            <a:extLst>
              <a:ext uri="{FF2B5EF4-FFF2-40B4-BE49-F238E27FC236}">
                <a16:creationId xmlns:a16="http://schemas.microsoft.com/office/drawing/2014/main" id="{D7EF52A5-6EEC-5F66-8456-CE275964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4E3DA9-6A45-33DE-1B23-11F0FB1C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C5CC8B-FA83-4238-B2D8-7C707E268FED}" type="slidenum">
              <a:rPr lang="en-US" smtClean="0"/>
              <a:t>‹#›</a:t>
            </a:fld>
            <a:endParaRPr lang="en-US"/>
          </a:p>
        </p:txBody>
      </p:sp>
    </p:spTree>
    <p:extLst>
      <p:ext uri="{BB962C8B-B14F-4D97-AF65-F5344CB8AC3E}">
        <p14:creationId xmlns:p14="http://schemas.microsoft.com/office/powerpoint/2010/main" val="81755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821D75C-EE09-5B7D-900F-B29D6730F199}"/>
              </a:ext>
            </a:extLst>
          </p:cNvPr>
          <p:cNvSpPr txBox="1"/>
          <p:nvPr/>
        </p:nvSpPr>
        <p:spPr>
          <a:xfrm>
            <a:off x="6607835" y="1264024"/>
            <a:ext cx="5584164" cy="3593291"/>
          </a:xfrm>
          <a:prstGeom prst="rect">
            <a:avLst/>
          </a:prstGeom>
          <a:noFill/>
        </p:spPr>
        <p:txBody>
          <a:bodyPr wrap="square">
            <a:spAutoFit/>
          </a:bodyPr>
          <a:lstStyle/>
          <a:p>
            <a:pPr>
              <a:lnSpc>
                <a:spcPct val="125000"/>
              </a:lnSpc>
            </a:pPr>
            <a:r>
              <a:rPr lang="en-US" sz="1400" b="1" dirty="0">
                <a:solidFill>
                  <a:srgbClr val="FF0000"/>
                </a:solidFill>
                <a:effectLst/>
                <a:latin typeface="Georgia" panose="02040502050405020303" pitchFamily="18" charset="0"/>
              </a:rPr>
              <a:t>Objectives</a:t>
            </a:r>
          </a:p>
          <a:p>
            <a:r>
              <a:rPr lang="en-US" sz="1400" b="0" dirty="0">
                <a:effectLst/>
                <a:latin typeface="Georgia" panose="02040502050405020303" pitchFamily="18" charset="0"/>
              </a:rPr>
              <a:t>In this chapter, you’ll:</a:t>
            </a:r>
          </a:p>
          <a:p>
            <a:pPr marL="285750" indent="-285750">
              <a:buFont typeface="Arial" panose="020B0604020202020204" pitchFamily="34" charset="0"/>
              <a:buChar char="•"/>
            </a:pPr>
            <a:r>
              <a:rPr lang="en-US" sz="1400" dirty="0">
                <a:latin typeface="Georgia" panose="02040502050405020303" pitchFamily="18" charset="0"/>
              </a:rPr>
              <a:t>Use the array data structure to represent lists and tables of values.</a:t>
            </a:r>
          </a:p>
          <a:p>
            <a:pPr marL="285750" indent="-285750">
              <a:buFont typeface="Arial" panose="020B0604020202020204" pitchFamily="34" charset="0"/>
              <a:buChar char="•"/>
            </a:pPr>
            <a:r>
              <a:rPr lang="en-US" sz="1400" dirty="0">
                <a:latin typeface="Georgia" panose="02040502050405020303" pitchFamily="18" charset="0"/>
              </a:rPr>
              <a:t>Define arrays, initialize arrays and refer to individual elements of arrays.</a:t>
            </a:r>
          </a:p>
          <a:p>
            <a:pPr marL="285750" indent="-285750">
              <a:buFont typeface="Arial" panose="020B0604020202020204" pitchFamily="34" charset="0"/>
              <a:buChar char="•"/>
            </a:pPr>
            <a:r>
              <a:rPr lang="en-US" sz="1400" dirty="0">
                <a:latin typeface="Georgia" panose="02040502050405020303" pitchFamily="18" charset="0"/>
              </a:rPr>
              <a:t>Define symbolic constants.</a:t>
            </a:r>
          </a:p>
          <a:p>
            <a:pPr marL="285750" indent="-285750">
              <a:buFont typeface="Arial" panose="020B0604020202020204" pitchFamily="34" charset="0"/>
              <a:buChar char="•"/>
            </a:pPr>
            <a:r>
              <a:rPr lang="en-US" sz="1400" dirty="0">
                <a:latin typeface="Georgia" panose="02040502050405020303" pitchFamily="18" charset="0"/>
              </a:rPr>
              <a:t>Pass arrays to functions.</a:t>
            </a:r>
          </a:p>
          <a:p>
            <a:pPr marL="285750" indent="-285750">
              <a:buFont typeface="Arial" panose="020B0604020202020204" pitchFamily="34" charset="0"/>
              <a:buChar char="•"/>
            </a:pPr>
            <a:r>
              <a:rPr lang="en-US" sz="1400" dirty="0">
                <a:latin typeface="Georgia" panose="02040502050405020303" pitchFamily="18" charset="0"/>
              </a:rPr>
              <a:t>Use arrays to store, sort and search lists and tables of values.</a:t>
            </a:r>
          </a:p>
          <a:p>
            <a:pPr marL="285750" indent="-285750">
              <a:buFont typeface="Arial" panose="020B0604020202020204" pitchFamily="34" charset="0"/>
              <a:buChar char="•"/>
            </a:pPr>
            <a:r>
              <a:rPr lang="en-US" sz="1400" dirty="0">
                <a:latin typeface="Georgia" panose="02040502050405020303" pitchFamily="18" charset="0"/>
              </a:rPr>
              <a:t>Be introduced to data science using basic descriptive statistics, such as mean, median and mode.</a:t>
            </a:r>
          </a:p>
          <a:p>
            <a:pPr marL="285750" indent="-285750">
              <a:buFont typeface="Arial" panose="020B0604020202020204" pitchFamily="34" charset="0"/>
              <a:buChar char="•"/>
            </a:pPr>
            <a:r>
              <a:rPr lang="en-US" sz="1400" dirty="0">
                <a:latin typeface="Georgia" panose="02040502050405020303" pitchFamily="18" charset="0"/>
              </a:rPr>
              <a:t>Define and manipulate multidimensional arrays.</a:t>
            </a:r>
          </a:p>
          <a:p>
            <a:pPr marL="285750" indent="-285750">
              <a:buFont typeface="Arial" panose="020B0604020202020204" pitchFamily="34" charset="0"/>
              <a:buChar char="•"/>
            </a:pPr>
            <a:r>
              <a:rPr lang="en-US" sz="1400" dirty="0">
                <a:latin typeface="Georgia" panose="02040502050405020303" pitchFamily="18" charset="0"/>
              </a:rPr>
              <a:t>Create variable-length arrays whose size is determined at execution time.</a:t>
            </a:r>
          </a:p>
          <a:p>
            <a:pPr marL="285750" indent="-285750">
              <a:buFont typeface="Arial" panose="020B0604020202020204" pitchFamily="34" charset="0"/>
              <a:buChar char="•"/>
            </a:pPr>
            <a:r>
              <a:rPr lang="en-US" sz="1400" dirty="0">
                <a:latin typeface="Georgia" panose="02040502050405020303" pitchFamily="18" charset="0"/>
              </a:rPr>
              <a:t>Understand security issues related to input with </a:t>
            </a:r>
            <a:r>
              <a:rPr lang="en-US" sz="1400" dirty="0" err="1">
                <a:latin typeface="Georgia" panose="02040502050405020303" pitchFamily="18" charset="0"/>
              </a:rPr>
              <a:t>scanf</a:t>
            </a:r>
            <a:r>
              <a:rPr lang="en-US" sz="1400" dirty="0">
                <a:latin typeface="Georgia" panose="02040502050405020303" pitchFamily="18" charset="0"/>
              </a:rPr>
              <a:t>, output with </a:t>
            </a:r>
            <a:r>
              <a:rPr lang="en-US" sz="1400" dirty="0" err="1">
                <a:latin typeface="Georgia" panose="02040502050405020303" pitchFamily="18" charset="0"/>
              </a:rPr>
              <a:t>printf</a:t>
            </a:r>
            <a:r>
              <a:rPr lang="en-US" sz="1400" dirty="0">
                <a:latin typeface="Georgia" panose="02040502050405020303" pitchFamily="18" charset="0"/>
              </a:rPr>
              <a:t> and arrays.</a:t>
            </a:r>
          </a:p>
        </p:txBody>
      </p:sp>
      <p:pic>
        <p:nvPicPr>
          <p:cNvPr id="13" name="Picture 12">
            <a:extLst>
              <a:ext uri="{FF2B5EF4-FFF2-40B4-BE49-F238E27FC236}">
                <a16:creationId xmlns:a16="http://schemas.microsoft.com/office/drawing/2014/main" id="{789DEBD8-89B8-9A3E-CB7A-48E813ACD404}"/>
              </a:ext>
            </a:extLst>
          </p:cNvPr>
          <p:cNvPicPr preferRelativeResize="0">
            <a:picLocks noChangeAspect="1"/>
          </p:cNvPicPr>
          <p:nvPr/>
        </p:nvPicPr>
        <p:blipFill rotWithShape="1">
          <a:blip r:embed="rId2"/>
          <a:srcRect b="43680"/>
          <a:stretch/>
        </p:blipFill>
        <p:spPr>
          <a:xfrm>
            <a:off x="1" y="1264024"/>
            <a:ext cx="6607834" cy="5452647"/>
          </a:xfrm>
          <a:prstGeom prst="rect">
            <a:avLst/>
          </a:prstGeom>
        </p:spPr>
      </p:pic>
      <p:sp>
        <p:nvSpPr>
          <p:cNvPr id="17" name="TextBox 16">
            <a:extLst>
              <a:ext uri="{FF2B5EF4-FFF2-40B4-BE49-F238E27FC236}">
                <a16:creationId xmlns:a16="http://schemas.microsoft.com/office/drawing/2014/main" id="{14C9DFF3-D920-30D2-DF4F-873F570A26D6}"/>
              </a:ext>
            </a:extLst>
          </p:cNvPr>
          <p:cNvSpPr txBox="1"/>
          <p:nvPr/>
        </p:nvSpPr>
        <p:spPr>
          <a:xfrm>
            <a:off x="630446" y="268270"/>
            <a:ext cx="5465554" cy="646331"/>
          </a:xfrm>
          <a:prstGeom prst="rect">
            <a:avLst/>
          </a:prstGeom>
          <a:noFill/>
        </p:spPr>
        <p:txBody>
          <a:bodyPr wrap="square">
            <a:spAutoFit/>
          </a:bodyPr>
          <a:lstStyle/>
          <a:p>
            <a:r>
              <a:rPr lang="en-US" sz="3600" b="1" dirty="0">
                <a:latin typeface="Georgia" panose="02040502050405020303" pitchFamily="18" charset="0"/>
              </a:rPr>
              <a:t>Arrays</a:t>
            </a:r>
          </a:p>
        </p:txBody>
      </p:sp>
      <p:sp>
        <p:nvSpPr>
          <p:cNvPr id="19" name="Rectangle 18">
            <a:extLst>
              <a:ext uri="{FF2B5EF4-FFF2-40B4-BE49-F238E27FC236}">
                <a16:creationId xmlns:a16="http://schemas.microsoft.com/office/drawing/2014/main" id="{734A8F54-1CFD-8556-ADCB-4BF2BD6E875D}"/>
              </a:ext>
            </a:extLst>
          </p:cNvPr>
          <p:cNvSpPr/>
          <p:nvPr/>
        </p:nvSpPr>
        <p:spPr>
          <a:xfrm>
            <a:off x="6607835" y="1"/>
            <a:ext cx="5584166" cy="1264023"/>
          </a:xfrm>
          <a:prstGeom prst="rect">
            <a:avLst/>
          </a:prstGeom>
          <a:solidFill>
            <a:srgbClr val="732B9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latin typeface="MingLiU-ExtB" panose="02020500000000000000" pitchFamily="18" charset="-120"/>
                <a:ea typeface="MingLiU-ExtB" panose="02020500000000000000" pitchFamily="18" charset="-120"/>
              </a:rPr>
              <a:t>6</a:t>
            </a:r>
            <a:endParaRPr lang="en-US" b="1" dirty="0">
              <a:latin typeface="MingLiU-ExtB" panose="02020500000000000000" pitchFamily="18" charset="-120"/>
              <a:ea typeface="MingLiU-ExtB" panose="02020500000000000000" pitchFamily="18" charset="-120"/>
            </a:endParaRPr>
          </a:p>
        </p:txBody>
      </p:sp>
    </p:spTree>
    <p:extLst>
      <p:ext uri="{BB962C8B-B14F-4D97-AF65-F5344CB8AC3E}">
        <p14:creationId xmlns:p14="http://schemas.microsoft.com/office/powerpoint/2010/main" val="376917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707886"/>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6.4.3 Specifying an Array’s Size with a Symbolic Constant and Initializing Array Elements with Calculations</a:t>
            </a:r>
          </a:p>
        </p:txBody>
      </p:sp>
      <p:pic>
        <p:nvPicPr>
          <p:cNvPr id="5" name="Picture 4">
            <a:extLst>
              <a:ext uri="{FF2B5EF4-FFF2-40B4-BE49-F238E27FC236}">
                <a16:creationId xmlns:a16="http://schemas.microsoft.com/office/drawing/2014/main" id="{85098A4C-121C-4E00-A1EA-B888FE95AA37}"/>
              </a:ext>
            </a:extLst>
          </p:cNvPr>
          <p:cNvPicPr>
            <a:picLocks noChangeAspect="1"/>
          </p:cNvPicPr>
          <p:nvPr/>
        </p:nvPicPr>
        <p:blipFill>
          <a:blip r:embed="rId2"/>
          <a:stretch>
            <a:fillRect/>
          </a:stretch>
        </p:blipFill>
        <p:spPr>
          <a:xfrm>
            <a:off x="1442779" y="1940773"/>
            <a:ext cx="8729892" cy="4706212"/>
          </a:xfrm>
          <a:prstGeom prst="rect">
            <a:avLst/>
          </a:prstGeom>
        </p:spPr>
      </p:pic>
      <p:pic>
        <p:nvPicPr>
          <p:cNvPr id="8" name="Picture 7">
            <a:extLst>
              <a:ext uri="{FF2B5EF4-FFF2-40B4-BE49-F238E27FC236}">
                <a16:creationId xmlns:a16="http://schemas.microsoft.com/office/drawing/2014/main" id="{6A4B3C6E-D7FE-4DFA-8F23-6793B8222505}"/>
              </a:ext>
            </a:extLst>
          </p:cNvPr>
          <p:cNvPicPr>
            <a:picLocks noChangeAspect="1"/>
          </p:cNvPicPr>
          <p:nvPr/>
        </p:nvPicPr>
        <p:blipFill>
          <a:blip r:embed="rId3"/>
          <a:stretch>
            <a:fillRect/>
          </a:stretch>
        </p:blipFill>
        <p:spPr>
          <a:xfrm>
            <a:off x="8351355" y="3930291"/>
            <a:ext cx="3419952" cy="2562583"/>
          </a:xfrm>
          <a:prstGeom prst="rect">
            <a:avLst/>
          </a:prstGeom>
        </p:spPr>
      </p:pic>
    </p:spTree>
    <p:extLst>
      <p:ext uri="{BB962C8B-B14F-4D97-AF65-F5344CB8AC3E}">
        <p14:creationId xmlns:p14="http://schemas.microsoft.com/office/powerpoint/2010/main" val="3322787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6.4.4 Summing the Elements of an Array</a:t>
            </a:r>
          </a:p>
        </p:txBody>
      </p:sp>
      <p:pic>
        <p:nvPicPr>
          <p:cNvPr id="4" name="Picture 3">
            <a:extLst>
              <a:ext uri="{FF2B5EF4-FFF2-40B4-BE49-F238E27FC236}">
                <a16:creationId xmlns:a16="http://schemas.microsoft.com/office/drawing/2014/main" id="{AB7EC590-3C1F-4657-8A3A-BBB55EED3F96}"/>
              </a:ext>
            </a:extLst>
          </p:cNvPr>
          <p:cNvPicPr>
            <a:picLocks noChangeAspect="1"/>
          </p:cNvPicPr>
          <p:nvPr/>
        </p:nvPicPr>
        <p:blipFill>
          <a:blip r:embed="rId2"/>
          <a:stretch>
            <a:fillRect/>
          </a:stretch>
        </p:blipFill>
        <p:spPr>
          <a:xfrm>
            <a:off x="598474" y="1715419"/>
            <a:ext cx="7173326" cy="4429743"/>
          </a:xfrm>
          <a:prstGeom prst="rect">
            <a:avLst/>
          </a:prstGeom>
        </p:spPr>
      </p:pic>
      <p:pic>
        <p:nvPicPr>
          <p:cNvPr id="7" name="Picture 6">
            <a:extLst>
              <a:ext uri="{FF2B5EF4-FFF2-40B4-BE49-F238E27FC236}">
                <a16:creationId xmlns:a16="http://schemas.microsoft.com/office/drawing/2014/main" id="{1229708F-38AA-4A7E-97B0-2DA3D94BC0B5}"/>
              </a:ext>
            </a:extLst>
          </p:cNvPr>
          <p:cNvPicPr>
            <a:picLocks noChangeAspect="1"/>
          </p:cNvPicPr>
          <p:nvPr/>
        </p:nvPicPr>
        <p:blipFill>
          <a:blip r:embed="rId3"/>
          <a:stretch>
            <a:fillRect/>
          </a:stretch>
        </p:blipFill>
        <p:spPr>
          <a:xfrm>
            <a:off x="6713165" y="4345582"/>
            <a:ext cx="4001058" cy="838317"/>
          </a:xfrm>
          <a:prstGeom prst="rect">
            <a:avLst/>
          </a:prstGeom>
        </p:spPr>
      </p:pic>
    </p:spTree>
    <p:extLst>
      <p:ext uri="{BB962C8B-B14F-4D97-AF65-F5344CB8AC3E}">
        <p14:creationId xmlns:p14="http://schemas.microsoft.com/office/powerpoint/2010/main" val="28842828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6.4.5 Using Arrays to Summarize Survey Results</a:t>
            </a:r>
          </a:p>
        </p:txBody>
      </p:sp>
      <p:sp>
        <p:nvSpPr>
          <p:cNvPr id="9" name="TextBox 8">
            <a:extLst>
              <a:ext uri="{FF2B5EF4-FFF2-40B4-BE49-F238E27FC236}">
                <a16:creationId xmlns:a16="http://schemas.microsoft.com/office/drawing/2014/main" id="{CDD44BA8-DADE-40B7-B1B8-B97034618372}"/>
              </a:ext>
            </a:extLst>
          </p:cNvPr>
          <p:cNvSpPr txBox="1"/>
          <p:nvPr/>
        </p:nvSpPr>
        <p:spPr>
          <a:xfrm>
            <a:off x="2012576" y="2012629"/>
            <a:ext cx="8166847" cy="1384995"/>
          </a:xfrm>
          <a:prstGeom prst="rect">
            <a:avLst/>
          </a:prstGeom>
          <a:noFill/>
        </p:spPr>
        <p:txBody>
          <a:bodyPr wrap="square">
            <a:spAutoFit/>
          </a:bodyPr>
          <a:lstStyle/>
          <a:p>
            <a:pPr algn="just"/>
            <a:r>
              <a:rPr lang="en-US" sz="2100" i="1" dirty="0">
                <a:latin typeface="Georgia" panose="02040502050405020303" pitchFamily="18" charset="0"/>
              </a:rPr>
              <a:t>Twenty students were asked to rate the quality of the food in the student cafeteria on a scale of 1 to 5 (1 means awful, and 5 means excellent). Place the 20 responses in an integer array and summarize the results of the poll.</a:t>
            </a:r>
          </a:p>
        </p:txBody>
      </p:sp>
    </p:spTree>
    <p:extLst>
      <p:ext uri="{BB962C8B-B14F-4D97-AF65-F5344CB8AC3E}">
        <p14:creationId xmlns:p14="http://schemas.microsoft.com/office/powerpoint/2010/main" val="1256260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6.4.5 Using Arrays to Summarize Survey Results</a:t>
            </a:r>
          </a:p>
        </p:txBody>
      </p:sp>
      <p:pic>
        <p:nvPicPr>
          <p:cNvPr id="4" name="Picture 3">
            <a:extLst>
              <a:ext uri="{FF2B5EF4-FFF2-40B4-BE49-F238E27FC236}">
                <a16:creationId xmlns:a16="http://schemas.microsoft.com/office/drawing/2014/main" id="{F7E6A72B-09B5-491E-8B4E-C33BA164C13E}"/>
              </a:ext>
            </a:extLst>
          </p:cNvPr>
          <p:cNvPicPr>
            <a:picLocks noChangeAspect="1"/>
          </p:cNvPicPr>
          <p:nvPr/>
        </p:nvPicPr>
        <p:blipFill rotWithShape="1">
          <a:blip r:embed="rId2"/>
          <a:srcRect b="82821"/>
          <a:stretch/>
        </p:blipFill>
        <p:spPr>
          <a:xfrm>
            <a:off x="861626" y="1705708"/>
            <a:ext cx="8284892" cy="1178169"/>
          </a:xfrm>
          <a:prstGeom prst="rect">
            <a:avLst/>
          </a:prstGeom>
        </p:spPr>
      </p:pic>
    </p:spTree>
    <p:extLst>
      <p:ext uri="{BB962C8B-B14F-4D97-AF65-F5344CB8AC3E}">
        <p14:creationId xmlns:p14="http://schemas.microsoft.com/office/powerpoint/2010/main" val="1996898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6.4.5 Using Arrays to Summarize Survey Results</a:t>
            </a:r>
          </a:p>
        </p:txBody>
      </p:sp>
      <p:pic>
        <p:nvPicPr>
          <p:cNvPr id="4" name="Picture 3">
            <a:extLst>
              <a:ext uri="{FF2B5EF4-FFF2-40B4-BE49-F238E27FC236}">
                <a16:creationId xmlns:a16="http://schemas.microsoft.com/office/drawing/2014/main" id="{F7E6A72B-09B5-491E-8B4E-C33BA164C13E}"/>
              </a:ext>
            </a:extLst>
          </p:cNvPr>
          <p:cNvPicPr>
            <a:picLocks noChangeAspect="1"/>
          </p:cNvPicPr>
          <p:nvPr/>
        </p:nvPicPr>
        <p:blipFill rotWithShape="1">
          <a:blip r:embed="rId2"/>
          <a:srcRect b="49232"/>
          <a:stretch/>
        </p:blipFill>
        <p:spPr>
          <a:xfrm>
            <a:off x="861626" y="1705708"/>
            <a:ext cx="8284892" cy="3481754"/>
          </a:xfrm>
          <a:prstGeom prst="rect">
            <a:avLst/>
          </a:prstGeom>
        </p:spPr>
      </p:pic>
    </p:spTree>
    <p:extLst>
      <p:ext uri="{BB962C8B-B14F-4D97-AF65-F5344CB8AC3E}">
        <p14:creationId xmlns:p14="http://schemas.microsoft.com/office/powerpoint/2010/main" val="876154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6.4.5 Using Arrays to Summarize Survey Results</a:t>
            </a:r>
          </a:p>
        </p:txBody>
      </p:sp>
      <p:pic>
        <p:nvPicPr>
          <p:cNvPr id="4" name="Picture 3">
            <a:extLst>
              <a:ext uri="{FF2B5EF4-FFF2-40B4-BE49-F238E27FC236}">
                <a16:creationId xmlns:a16="http://schemas.microsoft.com/office/drawing/2014/main" id="{F7E6A72B-09B5-491E-8B4E-C33BA164C13E}"/>
              </a:ext>
            </a:extLst>
          </p:cNvPr>
          <p:cNvPicPr>
            <a:picLocks noChangeAspect="1"/>
          </p:cNvPicPr>
          <p:nvPr/>
        </p:nvPicPr>
        <p:blipFill rotWithShape="1">
          <a:blip r:embed="rId2"/>
          <a:srcRect b="26412"/>
          <a:stretch/>
        </p:blipFill>
        <p:spPr>
          <a:xfrm>
            <a:off x="861626" y="1705708"/>
            <a:ext cx="8284892" cy="5046784"/>
          </a:xfrm>
          <a:prstGeom prst="rect">
            <a:avLst/>
          </a:prstGeom>
        </p:spPr>
      </p:pic>
    </p:spTree>
    <p:extLst>
      <p:ext uri="{BB962C8B-B14F-4D97-AF65-F5344CB8AC3E}">
        <p14:creationId xmlns:p14="http://schemas.microsoft.com/office/powerpoint/2010/main" val="74929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10492174"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6.4.5 Using Arrays to Summarize Survey Results</a:t>
            </a:r>
          </a:p>
        </p:txBody>
      </p:sp>
      <p:pic>
        <p:nvPicPr>
          <p:cNvPr id="4" name="Picture 3">
            <a:extLst>
              <a:ext uri="{FF2B5EF4-FFF2-40B4-BE49-F238E27FC236}">
                <a16:creationId xmlns:a16="http://schemas.microsoft.com/office/drawing/2014/main" id="{F7E6A72B-09B5-491E-8B4E-C33BA164C13E}"/>
              </a:ext>
            </a:extLst>
          </p:cNvPr>
          <p:cNvPicPr>
            <a:picLocks noChangeAspect="1"/>
          </p:cNvPicPr>
          <p:nvPr/>
        </p:nvPicPr>
        <p:blipFill rotWithShape="1">
          <a:blip r:embed="rId2"/>
          <a:srcRect l="-106" t="49870" r="106" b="-23458"/>
          <a:stretch/>
        </p:blipFill>
        <p:spPr>
          <a:xfrm>
            <a:off x="861626" y="1705708"/>
            <a:ext cx="8284892" cy="5046784"/>
          </a:xfrm>
          <a:prstGeom prst="rect">
            <a:avLst/>
          </a:prstGeom>
        </p:spPr>
      </p:pic>
      <p:pic>
        <p:nvPicPr>
          <p:cNvPr id="5" name="Picture 4">
            <a:extLst>
              <a:ext uri="{FF2B5EF4-FFF2-40B4-BE49-F238E27FC236}">
                <a16:creationId xmlns:a16="http://schemas.microsoft.com/office/drawing/2014/main" id="{A4822ED3-4812-4B69-AE6B-E68A526F4F5C}"/>
              </a:ext>
            </a:extLst>
          </p:cNvPr>
          <p:cNvPicPr>
            <a:picLocks noChangeAspect="1"/>
          </p:cNvPicPr>
          <p:nvPr/>
        </p:nvPicPr>
        <p:blipFill>
          <a:blip r:embed="rId3"/>
          <a:stretch>
            <a:fillRect/>
          </a:stretch>
        </p:blipFill>
        <p:spPr>
          <a:xfrm>
            <a:off x="8769013" y="2257150"/>
            <a:ext cx="3077004" cy="1971950"/>
          </a:xfrm>
          <a:prstGeom prst="rect">
            <a:avLst/>
          </a:prstGeom>
        </p:spPr>
      </p:pic>
    </p:spTree>
    <p:extLst>
      <p:ext uri="{BB962C8B-B14F-4D97-AF65-F5344CB8AC3E}">
        <p14:creationId xmlns:p14="http://schemas.microsoft.com/office/powerpoint/2010/main" val="3269119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1277600" cy="773562"/>
          </a:xfrm>
        </p:spPr>
        <p:txBody>
          <a:bodyPr>
            <a:normAutofit fontScale="90000"/>
          </a:bodyPr>
          <a:lstStyle/>
          <a:p>
            <a:pPr algn="ctr"/>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Using Character Arrays to Store and Manipulate Strings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4633B6FD-DEF9-4110-8CE1-45FBB7DFBE1C}"/>
              </a:ext>
            </a:extLst>
          </p:cNvPr>
          <p:cNvSpPr>
            <a:spLocks noGrp="1"/>
          </p:cNvSpPr>
          <p:nvPr>
            <p:ph idx="1"/>
          </p:nvPr>
        </p:nvSpPr>
        <p:spPr>
          <a:xfrm>
            <a:off x="592016" y="1384646"/>
            <a:ext cx="10515600" cy="5038275"/>
          </a:xfrm>
        </p:spPr>
        <p:txBody>
          <a:bodyPr>
            <a:normAutofit/>
          </a:bodyPr>
          <a:lstStyle/>
          <a:p>
            <a:pPr marL="0" indent="0">
              <a:lnSpc>
                <a:spcPct val="100000"/>
              </a:lnSpc>
              <a:buNone/>
            </a:pPr>
            <a:r>
              <a:rPr lang="en-US" sz="2400" b="1" dirty="0">
                <a:solidFill>
                  <a:srgbClr val="A245C7"/>
                </a:solidFill>
                <a:latin typeface="Georgia" panose="02040502050405020303" pitchFamily="18" charset="0"/>
              </a:rPr>
              <a:t>6.4.5 Using Arrays to Summarize Survey Results</a:t>
            </a:r>
          </a:p>
          <a:p>
            <a:pPr marL="0" indent="0">
              <a:lnSpc>
                <a:spcPct val="100000"/>
              </a:lnSpc>
              <a:buNone/>
            </a:pPr>
            <a:endParaRPr lang="en-US" sz="2100" dirty="0">
              <a:latin typeface="Georgia" panose="02040502050405020303" pitchFamily="18" charset="0"/>
            </a:endParaRPr>
          </a:p>
          <a:p>
            <a:pPr>
              <a:lnSpc>
                <a:spcPct val="10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a:p>
            <a:pPr>
              <a:lnSpc>
                <a:spcPct val="100000"/>
              </a:lnSpc>
            </a:pPr>
            <a:r>
              <a:rPr lang="en-US" sz="2100" dirty="0">
                <a:latin typeface="Georgia" panose="02040502050405020303" pitchFamily="18" charset="0"/>
              </a:rPr>
              <a:t>To refer to a particular location or element in the array, we specify the array’s name, followed by the element’s </a:t>
            </a:r>
            <a:r>
              <a:rPr lang="en-US" sz="2000" b="1" dirty="0">
                <a:solidFill>
                  <a:srgbClr val="A245C7"/>
                </a:solidFill>
                <a:latin typeface="Georgia" panose="02040502050405020303" pitchFamily="18" charset="0"/>
              </a:rPr>
              <a:t>position number </a:t>
            </a:r>
            <a:r>
              <a:rPr lang="en-US" sz="2100" dirty="0">
                <a:latin typeface="Georgia" panose="02040502050405020303" pitchFamily="18" charset="0"/>
              </a:rPr>
              <a:t>in square brackets ([]).</a:t>
            </a:r>
          </a:p>
          <a:p>
            <a:pPr>
              <a:lnSpc>
                <a:spcPct val="100000"/>
              </a:lnSpc>
            </a:pPr>
            <a:r>
              <a:rPr lang="en-US" sz="2100" dirty="0">
                <a:latin typeface="Georgia" panose="02040502050405020303" pitchFamily="18" charset="0"/>
              </a:rPr>
              <a:t>The first element is located at position number 0 (zero). The position number is called the element’s </a:t>
            </a:r>
            <a:r>
              <a:rPr lang="en-US" sz="2000" b="1" dirty="0">
                <a:solidFill>
                  <a:srgbClr val="A245C7"/>
                </a:solidFill>
                <a:latin typeface="Georgia" panose="02040502050405020303" pitchFamily="18" charset="0"/>
              </a:rPr>
              <a:t>subscript</a:t>
            </a:r>
            <a:r>
              <a:rPr lang="en-US" sz="2100" dirty="0">
                <a:latin typeface="Georgia" panose="02040502050405020303" pitchFamily="18" charset="0"/>
              </a:rPr>
              <a:t> (or </a:t>
            </a:r>
            <a:r>
              <a:rPr lang="en-US" sz="2000" b="1" dirty="0">
                <a:solidFill>
                  <a:srgbClr val="A245C7"/>
                </a:solidFill>
                <a:latin typeface="Georgia" panose="02040502050405020303" pitchFamily="18" charset="0"/>
              </a:rPr>
              <a:t>index</a:t>
            </a:r>
            <a:r>
              <a:rPr lang="en-US" sz="2100" dirty="0">
                <a:latin typeface="Georgia" panose="02040502050405020303" pitchFamily="18" charset="0"/>
              </a:rPr>
              <a:t>). A subscript must be a non-negative integer or integer expression.</a:t>
            </a:r>
          </a:p>
          <a:p>
            <a:pPr>
              <a:lnSpc>
                <a:spcPct val="100000"/>
              </a:lnSpc>
            </a:pPr>
            <a:endParaRPr lang="en-US" sz="2100" dirty="0">
              <a:latin typeface="Georgia" panose="02040502050405020303" pitchFamily="18" charset="0"/>
            </a:endParaRPr>
          </a:p>
        </p:txBody>
      </p:sp>
    </p:spTree>
    <p:extLst>
      <p:ext uri="{BB962C8B-B14F-4D97-AF65-F5344CB8AC3E}">
        <p14:creationId xmlns:p14="http://schemas.microsoft.com/office/powerpoint/2010/main" val="2328792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 calcmode="lin" valueType="num">
                                      <p:cBhvr additive="base">
                                        <p:cTn id="25"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6.1</a:t>
            </a:r>
            <a:r>
              <a:rPr lang="en-US" sz="4400" b="1" i="0" u="none" strike="noStrike" baseline="0" dirty="0">
                <a:solidFill>
                  <a:srgbClr val="5200FF"/>
                </a:solidFill>
                <a:latin typeface="GoudySans-Bold"/>
              </a:rPr>
              <a:t> </a:t>
            </a:r>
            <a:r>
              <a:rPr lang="en-US" b="1" i="0" u="none" strike="noStrike" baseline="0" dirty="0">
                <a:solidFill>
                  <a:srgbClr val="FF0A44"/>
                </a:solidFill>
                <a:latin typeface="GoudySans-Bold"/>
              </a:rPr>
              <a:t>Introduction</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00000"/>
              </a:lnSpc>
            </a:pPr>
            <a:r>
              <a:rPr lang="en-US" sz="2000" b="1" dirty="0">
                <a:solidFill>
                  <a:srgbClr val="A245C7"/>
                </a:solidFill>
                <a:latin typeface="Georgia" panose="02040502050405020303" pitchFamily="18" charset="0"/>
              </a:rPr>
              <a:t>Arrays</a:t>
            </a:r>
            <a:r>
              <a:rPr lang="en-US" sz="2000" dirty="0">
                <a:latin typeface="Georgia" panose="02040502050405020303" pitchFamily="18" charset="0"/>
              </a:rPr>
              <a:t> are data structures consisting of related data items of the same type. </a:t>
            </a:r>
          </a:p>
          <a:p>
            <a:pPr algn="just">
              <a:lnSpc>
                <a:spcPct val="100000"/>
              </a:lnSpc>
            </a:pPr>
            <a:r>
              <a:rPr lang="en-US" sz="2000" dirty="0">
                <a:latin typeface="Georgia" panose="02040502050405020303" pitchFamily="18" charset="0"/>
              </a:rPr>
              <a:t>C’s language includes a notion of struct—a data structure consisting of related data items of possibly different types. </a:t>
            </a:r>
          </a:p>
          <a:p>
            <a:pPr algn="just">
              <a:lnSpc>
                <a:spcPct val="100000"/>
              </a:lnSpc>
            </a:pPr>
            <a:r>
              <a:rPr lang="en-US" sz="2000" dirty="0">
                <a:latin typeface="Georgia" panose="02040502050405020303" pitchFamily="18" charset="0"/>
              </a:rPr>
              <a:t>Arrays and structs are “static” entities in that they remain the same size throughout their lifetimes.</a:t>
            </a:r>
          </a:p>
        </p:txBody>
      </p:sp>
    </p:spTree>
    <p:extLst>
      <p:ext uri="{BB962C8B-B14F-4D97-AF65-F5344CB8AC3E}">
        <p14:creationId xmlns:p14="http://schemas.microsoft.com/office/powerpoint/2010/main" val="393025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0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a:p>
            <a:pPr>
              <a:lnSpc>
                <a:spcPct val="100000"/>
              </a:lnSpc>
            </a:pPr>
            <a:r>
              <a:rPr lang="en-US" sz="2100" dirty="0">
                <a:latin typeface="Georgia" panose="02040502050405020303" pitchFamily="18" charset="0"/>
              </a:rPr>
              <a:t>To refer to a particular location or element in the array, we specify the array’s name, followed by the element’s </a:t>
            </a:r>
            <a:r>
              <a:rPr lang="en-US" sz="2000" b="1" dirty="0">
                <a:solidFill>
                  <a:srgbClr val="A245C7"/>
                </a:solidFill>
                <a:latin typeface="Georgia" panose="02040502050405020303" pitchFamily="18" charset="0"/>
              </a:rPr>
              <a:t>position number </a:t>
            </a:r>
            <a:r>
              <a:rPr lang="en-US" sz="2100" dirty="0">
                <a:latin typeface="Georgia" panose="02040502050405020303" pitchFamily="18" charset="0"/>
              </a:rPr>
              <a:t>in square brackets ([]).</a:t>
            </a:r>
          </a:p>
          <a:p>
            <a:pPr>
              <a:lnSpc>
                <a:spcPct val="100000"/>
              </a:lnSpc>
            </a:pPr>
            <a:r>
              <a:rPr lang="en-US" sz="2100" dirty="0">
                <a:latin typeface="Georgia" panose="02040502050405020303" pitchFamily="18" charset="0"/>
              </a:rPr>
              <a:t>The first element is located at position number 0 (zero). The position number is called the element’s </a:t>
            </a:r>
            <a:r>
              <a:rPr lang="en-US" sz="2000" b="1" dirty="0">
                <a:solidFill>
                  <a:srgbClr val="A245C7"/>
                </a:solidFill>
                <a:latin typeface="Georgia" panose="02040502050405020303" pitchFamily="18" charset="0"/>
              </a:rPr>
              <a:t>subscript</a:t>
            </a:r>
            <a:r>
              <a:rPr lang="en-US" sz="2100" dirty="0">
                <a:latin typeface="Georgia" panose="02040502050405020303" pitchFamily="18" charset="0"/>
              </a:rPr>
              <a:t> (or </a:t>
            </a:r>
            <a:r>
              <a:rPr lang="en-US" sz="2000" b="1" dirty="0">
                <a:solidFill>
                  <a:srgbClr val="A245C7"/>
                </a:solidFill>
                <a:latin typeface="Georgia" panose="02040502050405020303" pitchFamily="18" charset="0"/>
              </a:rPr>
              <a:t>index</a:t>
            </a:r>
            <a:r>
              <a:rPr lang="en-US" sz="2100" dirty="0">
                <a:latin typeface="Georgia" panose="02040502050405020303" pitchFamily="18" charset="0"/>
              </a:rPr>
              <a:t>). A subscript must be a non-negative integer or integer expression.</a:t>
            </a:r>
          </a:p>
          <a:p>
            <a:pPr>
              <a:lnSpc>
                <a:spcPct val="100000"/>
              </a:lnSpc>
            </a:pPr>
            <a:endParaRPr lang="en-US" sz="2100" dirty="0">
              <a:latin typeface="Georgia" panose="02040502050405020303" pitchFamily="18" charset="0"/>
            </a:endParaRP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450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6"/>
          <a:srcRect r="77765"/>
          <a:stretch/>
        </p:blipFill>
        <p:spPr>
          <a:xfrm>
            <a:off x="3349889" y="3727938"/>
            <a:ext cx="1107812" cy="1105054"/>
          </a:xfrm>
          <a:prstGeom prst="rect">
            <a:avLst/>
          </a:prstGeom>
        </p:spPr>
      </p:pic>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651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6"/>
          <a:srcRect r="647"/>
          <a:stretch/>
        </p:blipFill>
        <p:spPr>
          <a:xfrm>
            <a:off x="3349888" y="3727938"/>
            <a:ext cx="4950049" cy="1105054"/>
          </a:xfrm>
          <a:prstGeom prst="rect">
            <a:avLst/>
          </a:prstGeom>
        </p:spPr>
      </p:pic>
    </p:spTree>
    <p:extLst>
      <p:ext uri="{BB962C8B-B14F-4D97-AF65-F5344CB8AC3E}">
        <p14:creationId xmlns:p14="http://schemas.microsoft.com/office/powerpoint/2010/main" val="3587331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a:t>
            </a:r>
            <a:r>
              <a:rPr lang="en-US" b="1" dirty="0">
                <a:solidFill>
                  <a:srgbClr val="A245C7"/>
                </a:solidFill>
                <a:latin typeface="GoudySans-Bold"/>
              </a:rPr>
              <a:t>2</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nSpc>
                <a:spcPct val="150000"/>
              </a:lnSpc>
            </a:pPr>
            <a:r>
              <a:rPr lang="en-US" sz="2100" dirty="0">
                <a:latin typeface="Georgia" panose="02040502050405020303" pitchFamily="18" charset="0"/>
              </a:rPr>
              <a:t>An array is a group of </a:t>
            </a:r>
            <a:r>
              <a:rPr lang="en-US" sz="2000" b="1" dirty="0">
                <a:solidFill>
                  <a:srgbClr val="A245C7"/>
                </a:solidFill>
                <a:latin typeface="Georgia" panose="02040502050405020303" pitchFamily="18" charset="0"/>
              </a:rPr>
              <a:t>elements</a:t>
            </a:r>
            <a:r>
              <a:rPr lang="en-US" sz="2100" dirty="0">
                <a:latin typeface="Georgia" panose="02040502050405020303" pitchFamily="18" charset="0"/>
              </a:rPr>
              <a:t> of the same type stored contiguously in memory.</a:t>
            </a: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863869" y="3498915"/>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4403635" y="2534666"/>
            <a:ext cx="2762636" cy="1190791"/>
          </a:xfrm>
          <a:prstGeom prst="rect">
            <a:avLst/>
          </a:prstGeom>
        </p:spPr>
      </p:pic>
      <p:pic>
        <p:nvPicPr>
          <p:cNvPr id="22" name="Picture 21">
            <a:extLst>
              <a:ext uri="{FF2B5EF4-FFF2-40B4-BE49-F238E27FC236}">
                <a16:creationId xmlns:a16="http://schemas.microsoft.com/office/drawing/2014/main" id="{68BFF10F-724C-4FC8-834C-E7CAFB0F50D3}"/>
              </a:ext>
            </a:extLst>
          </p:cNvPr>
          <p:cNvPicPr>
            <a:picLocks noChangeAspect="1"/>
          </p:cNvPicPr>
          <p:nvPr/>
        </p:nvPicPr>
        <p:blipFill rotWithShape="1">
          <a:blip r:embed="rId4"/>
          <a:srcRect r="647"/>
          <a:stretch/>
        </p:blipFill>
        <p:spPr>
          <a:xfrm>
            <a:off x="3349888" y="3727938"/>
            <a:ext cx="4950049" cy="1105054"/>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8229566" y="3984758"/>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5"/>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6"/>
            <a:stretch>
              <a:fillRect/>
            </a:stretch>
          </p:blipFill>
          <p:spPr>
            <a:xfrm>
              <a:off x="7960216" y="1830784"/>
              <a:ext cx="1705213" cy="809738"/>
            </a:xfrm>
            <a:prstGeom prst="rect">
              <a:avLst/>
            </a:prstGeom>
          </p:spPr>
        </p:pic>
      </p:grpSp>
    </p:spTree>
    <p:extLst>
      <p:ext uri="{BB962C8B-B14F-4D97-AF65-F5344CB8AC3E}">
        <p14:creationId xmlns:p14="http://schemas.microsoft.com/office/powerpoint/2010/main" val="190635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1+#ppt_w/2"/>
                                          </p:val>
                                        </p:tav>
                                        <p:tav tm="100000">
                                          <p:val>
                                            <p:strVal val="#ppt_x"/>
                                          </p:val>
                                        </p:tav>
                                      </p:tavLst>
                                    </p:anim>
                                    <p:anim calcmode="lin" valueType="num">
                                      <p:cBhvr additive="base">
                                        <p:cTn id="26"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6.3</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Defining Arrays</a:t>
            </a:r>
            <a:endParaRPr lang="en-US" dirty="0"/>
          </a:p>
        </p:txBody>
      </p:sp>
      <p:sp>
        <p:nvSpPr>
          <p:cNvPr id="3" name="Content Placeholder 2">
            <a:extLst>
              <a:ext uri="{FF2B5EF4-FFF2-40B4-BE49-F238E27FC236}">
                <a16:creationId xmlns:a16="http://schemas.microsoft.com/office/drawing/2014/main" id="{3A0C6CDF-3482-5F76-5D2E-95ED11BDEC4D}"/>
              </a:ext>
            </a:extLst>
          </p:cNvPr>
          <p:cNvSpPr>
            <a:spLocks noGrp="1"/>
          </p:cNvSpPr>
          <p:nvPr>
            <p:ph idx="1"/>
          </p:nvPr>
        </p:nvSpPr>
        <p:spPr>
          <a:xfrm>
            <a:off x="838200" y="1138688"/>
            <a:ext cx="10515600" cy="5038275"/>
          </a:xfrm>
        </p:spPr>
        <p:txBody>
          <a:bodyPr>
            <a:normAutofit/>
          </a:bodyPr>
          <a:lstStyle/>
          <a:p>
            <a:pPr algn="just">
              <a:lnSpc>
                <a:spcPct val="100000"/>
              </a:lnSpc>
            </a:pPr>
            <a:r>
              <a:rPr lang="en-US" sz="2100" dirty="0">
                <a:latin typeface="Georgia" panose="02040502050405020303" pitchFamily="18" charset="0"/>
              </a:rPr>
              <a:t>When you define an array, you specify its element type and number of elements so the compiler may reserve the appropriate amount of memory. The following definition reserves five elements for integer array c, which has subscripts in the range 0–4.</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c[5];</a:t>
            </a:r>
          </a:p>
          <a:p>
            <a:pPr>
              <a:lnSpc>
                <a:spcPct val="100000"/>
              </a:lnSpc>
            </a:pPr>
            <a:r>
              <a:rPr lang="en-US" sz="2100" dirty="0">
                <a:latin typeface="Georgia" panose="02040502050405020303" pitchFamily="18" charset="0"/>
              </a:rPr>
              <a:t>The definitions</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b[</a:t>
            </a:r>
            <a:r>
              <a:rPr lang="en-US" sz="2100" dirty="0">
                <a:solidFill>
                  <a:srgbClr val="00D296"/>
                </a:solidFill>
                <a:latin typeface="Georgia" panose="02040502050405020303" pitchFamily="18" charset="0"/>
              </a:rPr>
              <a:t>100</a:t>
            </a:r>
            <a:r>
              <a:rPr lang="en-US" sz="2100" dirty="0">
                <a:latin typeface="Georgia" panose="02040502050405020303" pitchFamily="18" charset="0"/>
              </a:rPr>
              <a:t>];</a:t>
            </a:r>
          </a:p>
          <a:p>
            <a:pPr marL="0" indent="0">
              <a:lnSpc>
                <a:spcPct val="100000"/>
              </a:lnSpc>
              <a:buNone/>
            </a:pPr>
            <a:r>
              <a:rPr lang="en-US" sz="2100" dirty="0">
                <a:latin typeface="Georgia" panose="02040502050405020303" pitchFamily="18" charset="0"/>
              </a:rPr>
              <a:t>	</a:t>
            </a:r>
            <a:r>
              <a:rPr lang="en-US" sz="2100" dirty="0">
                <a:solidFill>
                  <a:srgbClr val="3858A7"/>
                </a:solidFill>
                <a:latin typeface="Georgia" panose="02040502050405020303" pitchFamily="18" charset="0"/>
              </a:rPr>
              <a:t>int</a:t>
            </a:r>
            <a:r>
              <a:rPr lang="en-US" sz="2100" dirty="0">
                <a:latin typeface="Georgia" panose="02040502050405020303" pitchFamily="18" charset="0"/>
              </a:rPr>
              <a:t> x[</a:t>
            </a:r>
            <a:r>
              <a:rPr lang="en-US" sz="2100" dirty="0">
                <a:solidFill>
                  <a:srgbClr val="00D296"/>
                </a:solidFill>
                <a:latin typeface="Georgia" panose="02040502050405020303" pitchFamily="18" charset="0"/>
              </a:rPr>
              <a:t>27</a:t>
            </a:r>
            <a:r>
              <a:rPr lang="en-US" sz="2100" dirty="0">
                <a:latin typeface="Georgia" panose="02040502050405020303" pitchFamily="18" charset="0"/>
              </a:rPr>
              <a:t>];</a:t>
            </a:r>
          </a:p>
          <a:p>
            <a:pPr>
              <a:lnSpc>
                <a:spcPct val="100000"/>
              </a:lnSpc>
            </a:pPr>
            <a:endParaRPr lang="en-US" sz="2100" dirty="0">
              <a:latin typeface="Georgia" panose="02040502050405020303" pitchFamily="18" charset="0"/>
            </a:endParaRPr>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6B7FF-B781-4B1E-99C3-60CA9ACF0F18}"/>
              </a:ext>
            </a:extLst>
          </p:cNvPr>
          <p:cNvPicPr>
            <a:picLocks noChangeAspect="1"/>
          </p:cNvPicPr>
          <p:nvPr/>
        </p:nvPicPr>
        <p:blipFill>
          <a:blip r:embed="rId2"/>
          <a:stretch>
            <a:fillRect/>
          </a:stretch>
        </p:blipFill>
        <p:spPr>
          <a:xfrm>
            <a:off x="196213" y="7907523"/>
            <a:ext cx="2743583" cy="971686"/>
          </a:xfrm>
          <a:prstGeom prst="rect">
            <a:avLst/>
          </a:prstGeom>
        </p:spPr>
      </p:pic>
      <p:pic>
        <p:nvPicPr>
          <p:cNvPr id="16" name="Picture 15">
            <a:extLst>
              <a:ext uri="{FF2B5EF4-FFF2-40B4-BE49-F238E27FC236}">
                <a16:creationId xmlns:a16="http://schemas.microsoft.com/office/drawing/2014/main" id="{D68A434A-3B2A-4A88-AE91-6F9D16035363}"/>
              </a:ext>
            </a:extLst>
          </p:cNvPr>
          <p:cNvPicPr>
            <a:picLocks noChangeAspect="1"/>
          </p:cNvPicPr>
          <p:nvPr/>
        </p:nvPicPr>
        <p:blipFill>
          <a:blip r:embed="rId3"/>
          <a:stretch>
            <a:fillRect/>
          </a:stretch>
        </p:blipFill>
        <p:spPr>
          <a:xfrm>
            <a:off x="3604865" y="7828466"/>
            <a:ext cx="2762636" cy="1190791"/>
          </a:xfrm>
          <a:prstGeom prst="rect">
            <a:avLst/>
          </a:prstGeom>
        </p:spPr>
      </p:pic>
      <p:grpSp>
        <p:nvGrpSpPr>
          <p:cNvPr id="20" name="Group 19">
            <a:extLst>
              <a:ext uri="{FF2B5EF4-FFF2-40B4-BE49-F238E27FC236}">
                <a16:creationId xmlns:a16="http://schemas.microsoft.com/office/drawing/2014/main" id="{E8312E35-CBD1-457C-B532-B9BEA3353BF0}"/>
              </a:ext>
            </a:extLst>
          </p:cNvPr>
          <p:cNvGrpSpPr/>
          <p:nvPr/>
        </p:nvGrpSpPr>
        <p:grpSpPr>
          <a:xfrm>
            <a:off x="7032570" y="7899610"/>
            <a:ext cx="2348217" cy="809738"/>
            <a:chOff x="7317212" y="1830784"/>
            <a:chExt cx="2348217" cy="809738"/>
          </a:xfrm>
        </p:grpSpPr>
        <p:pic>
          <p:nvPicPr>
            <p:cNvPr id="7" name="Picture 6">
              <a:extLst>
                <a:ext uri="{FF2B5EF4-FFF2-40B4-BE49-F238E27FC236}">
                  <a16:creationId xmlns:a16="http://schemas.microsoft.com/office/drawing/2014/main" id="{6628EE56-FCEE-46DB-84C4-D0E5CF58D377}"/>
                </a:ext>
              </a:extLst>
            </p:cNvPr>
            <p:cNvPicPr>
              <a:picLocks noChangeAspect="1"/>
            </p:cNvPicPr>
            <p:nvPr/>
          </p:nvPicPr>
          <p:blipFill rotWithShape="1">
            <a:blip r:embed="rId4"/>
            <a:srcRect l="31821"/>
            <a:stretch/>
          </p:blipFill>
          <p:spPr>
            <a:xfrm rot="10800000">
              <a:off x="7317212" y="2235653"/>
              <a:ext cx="643004" cy="181000"/>
            </a:xfrm>
            <a:prstGeom prst="rect">
              <a:avLst/>
            </a:prstGeom>
          </p:spPr>
        </p:pic>
        <p:pic>
          <p:nvPicPr>
            <p:cNvPr id="19" name="Picture 18">
              <a:extLst>
                <a:ext uri="{FF2B5EF4-FFF2-40B4-BE49-F238E27FC236}">
                  <a16:creationId xmlns:a16="http://schemas.microsoft.com/office/drawing/2014/main" id="{BFA89E47-DFC7-4A5C-B15E-AC13E256C7FD}"/>
                </a:ext>
              </a:extLst>
            </p:cNvPr>
            <p:cNvPicPr>
              <a:picLocks noChangeAspect="1"/>
            </p:cNvPicPr>
            <p:nvPr/>
          </p:nvPicPr>
          <p:blipFill>
            <a:blip r:embed="rId5"/>
            <a:stretch>
              <a:fillRect/>
            </a:stretch>
          </p:blipFill>
          <p:spPr>
            <a:xfrm>
              <a:off x="7960216" y="1830784"/>
              <a:ext cx="1705213" cy="809738"/>
            </a:xfrm>
            <a:prstGeom prst="rect">
              <a:avLst/>
            </a:prstGeom>
          </p:spPr>
        </p:pic>
      </p:gr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817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AB9AA1A-AD65-47DF-A087-670AA5C88AA4}"/>
              </a:ext>
            </a:extLst>
          </p:cNvPr>
          <p:cNvPicPr>
            <a:picLocks noChangeAspect="1"/>
          </p:cNvPicPr>
          <p:nvPr/>
        </p:nvPicPr>
        <p:blipFill>
          <a:blip r:embed="rId2"/>
          <a:stretch>
            <a:fillRect/>
          </a:stretch>
        </p:blipFill>
        <p:spPr>
          <a:xfrm>
            <a:off x="1715677" y="1655684"/>
            <a:ext cx="6541011" cy="4777066"/>
          </a:xfrm>
          <a:prstGeom prst="rect">
            <a:avLst/>
          </a:prstGeom>
        </p:spPr>
      </p:pic>
      <p:pic>
        <p:nvPicPr>
          <p:cNvPr id="8" name="Picture 7">
            <a:extLst>
              <a:ext uri="{FF2B5EF4-FFF2-40B4-BE49-F238E27FC236}">
                <a16:creationId xmlns:a16="http://schemas.microsoft.com/office/drawing/2014/main" id="{E96D0A70-4B05-41E3-941C-4559966372F5}"/>
              </a:ext>
            </a:extLst>
          </p:cNvPr>
          <p:cNvPicPr>
            <a:picLocks noChangeAspect="1"/>
          </p:cNvPicPr>
          <p:nvPr/>
        </p:nvPicPr>
        <p:blipFill>
          <a:blip r:embed="rId3"/>
          <a:stretch>
            <a:fillRect/>
          </a:stretch>
        </p:blipFill>
        <p:spPr>
          <a:xfrm>
            <a:off x="8775748" y="2925726"/>
            <a:ext cx="1950400" cy="1665967"/>
          </a:xfrm>
          <a:prstGeom prst="rect">
            <a:avLst/>
          </a:prstGeom>
        </p:spPr>
      </p:pic>
      <p:sp>
        <p:nvSpPr>
          <p:cNvPr id="17" name="TextBox 16">
            <a:extLst>
              <a:ext uri="{FF2B5EF4-FFF2-40B4-BE49-F238E27FC236}">
                <a16:creationId xmlns:a16="http://schemas.microsoft.com/office/drawing/2014/main" id="{59F182DB-DCB6-4BA5-84E2-BFCC8752B80B}"/>
              </a:ext>
            </a:extLst>
          </p:cNvPr>
          <p:cNvSpPr txBox="1"/>
          <p:nvPr/>
        </p:nvSpPr>
        <p:spPr>
          <a:xfrm>
            <a:off x="935105" y="1052079"/>
            <a:ext cx="10011318"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6.4.1 Defining an Array and Using a Loop to Set the Array’s Element Values</a:t>
            </a:r>
          </a:p>
        </p:txBody>
      </p:sp>
    </p:spTree>
    <p:extLst>
      <p:ext uri="{BB962C8B-B14F-4D97-AF65-F5344CB8AC3E}">
        <p14:creationId xmlns:p14="http://schemas.microsoft.com/office/powerpoint/2010/main" val="4119577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F234-79D3-3499-2251-646FE21ADF61}"/>
              </a:ext>
            </a:extLst>
          </p:cNvPr>
          <p:cNvSpPr>
            <a:spLocks noGrp="1"/>
          </p:cNvSpPr>
          <p:nvPr>
            <p:ph type="title"/>
          </p:nvPr>
        </p:nvSpPr>
        <p:spPr>
          <a:xfrm>
            <a:off x="838200" y="365126"/>
            <a:ext cx="10515600" cy="773562"/>
          </a:xfrm>
        </p:spPr>
        <p:txBody>
          <a:bodyPr/>
          <a:lstStyle/>
          <a:p>
            <a:r>
              <a:rPr lang="en-US" sz="4400" b="1" i="0" u="none" strike="noStrike" baseline="0" dirty="0">
                <a:solidFill>
                  <a:srgbClr val="A245C7"/>
                </a:solidFill>
                <a:latin typeface="GoudySans-Bold"/>
              </a:rPr>
              <a:t>6.4</a:t>
            </a:r>
            <a:r>
              <a:rPr lang="en-US" sz="4400" b="1" i="0" u="none" strike="noStrike" baseline="0" dirty="0">
                <a:solidFill>
                  <a:srgbClr val="5200FF"/>
                </a:solidFill>
                <a:latin typeface="GoudySans-Bold"/>
              </a:rPr>
              <a:t> </a:t>
            </a:r>
            <a:r>
              <a:rPr lang="en-US" sz="4400" b="1" i="0" u="none" strike="noStrike" baseline="0" dirty="0">
                <a:solidFill>
                  <a:srgbClr val="FF0A44"/>
                </a:solidFill>
                <a:latin typeface="GoudySans-Bold"/>
              </a:rPr>
              <a:t>Array Examples</a:t>
            </a:r>
            <a:endParaRPr lang="en-US" dirty="0"/>
          </a:p>
        </p:txBody>
      </p:sp>
      <p:sp>
        <p:nvSpPr>
          <p:cNvPr id="12" name="Rectangle 11">
            <a:extLst>
              <a:ext uri="{FF2B5EF4-FFF2-40B4-BE49-F238E27FC236}">
                <a16:creationId xmlns:a16="http://schemas.microsoft.com/office/drawing/2014/main" id="{F1ACB803-9D77-4A5E-BACA-9684C1EC2C17}"/>
              </a:ext>
            </a:extLst>
          </p:cNvPr>
          <p:cNvSpPr/>
          <p:nvPr/>
        </p:nvSpPr>
        <p:spPr>
          <a:xfrm>
            <a:off x="4185137" y="3727938"/>
            <a:ext cx="413239" cy="3516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C4E2C1-CBD2-4690-B528-631A363B21DF}"/>
              </a:ext>
            </a:extLst>
          </p:cNvPr>
          <p:cNvSpPr/>
          <p:nvPr/>
        </p:nvSpPr>
        <p:spPr>
          <a:xfrm>
            <a:off x="3921368" y="3758710"/>
            <a:ext cx="413239" cy="3209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D756CC4-7710-4B7E-BD13-BA1F42374EA2}"/>
              </a:ext>
            </a:extLst>
          </p:cNvPr>
          <p:cNvPicPr>
            <a:picLocks noChangeAspect="1"/>
          </p:cNvPicPr>
          <p:nvPr/>
        </p:nvPicPr>
        <p:blipFill>
          <a:blip r:embed="rId2"/>
          <a:stretch>
            <a:fillRect/>
          </a:stretch>
        </p:blipFill>
        <p:spPr>
          <a:xfrm>
            <a:off x="356721" y="1679404"/>
            <a:ext cx="9258923" cy="3629056"/>
          </a:xfrm>
          <a:prstGeom prst="rect">
            <a:avLst/>
          </a:prstGeom>
        </p:spPr>
      </p:pic>
      <p:pic>
        <p:nvPicPr>
          <p:cNvPr id="9" name="Picture 8">
            <a:extLst>
              <a:ext uri="{FF2B5EF4-FFF2-40B4-BE49-F238E27FC236}">
                <a16:creationId xmlns:a16="http://schemas.microsoft.com/office/drawing/2014/main" id="{2173DABC-4755-4AAB-B0CC-33527A632985}"/>
              </a:ext>
            </a:extLst>
          </p:cNvPr>
          <p:cNvPicPr>
            <a:picLocks noChangeAspect="1"/>
          </p:cNvPicPr>
          <p:nvPr/>
        </p:nvPicPr>
        <p:blipFill>
          <a:blip r:embed="rId3"/>
          <a:stretch>
            <a:fillRect/>
          </a:stretch>
        </p:blipFill>
        <p:spPr>
          <a:xfrm>
            <a:off x="7776162" y="3758710"/>
            <a:ext cx="2747193" cy="2225380"/>
          </a:xfrm>
          <a:prstGeom prst="rect">
            <a:avLst/>
          </a:prstGeom>
        </p:spPr>
      </p:pic>
      <p:sp>
        <p:nvSpPr>
          <p:cNvPr id="17" name="TextBox 16">
            <a:extLst>
              <a:ext uri="{FF2B5EF4-FFF2-40B4-BE49-F238E27FC236}">
                <a16:creationId xmlns:a16="http://schemas.microsoft.com/office/drawing/2014/main" id="{A0F5BF1A-ABE8-43A6-99C2-B162D613E16D}"/>
              </a:ext>
            </a:extLst>
          </p:cNvPr>
          <p:cNvSpPr txBox="1"/>
          <p:nvPr/>
        </p:nvSpPr>
        <p:spPr>
          <a:xfrm>
            <a:off x="861626" y="1113579"/>
            <a:ext cx="8754018" cy="400110"/>
          </a:xfrm>
          <a:prstGeom prst="rect">
            <a:avLst/>
          </a:prstGeom>
          <a:noFill/>
        </p:spPr>
        <p:txBody>
          <a:bodyPr wrap="square">
            <a:spAutoFit/>
          </a:bodyPr>
          <a:lstStyle/>
          <a:p>
            <a:pPr algn="l"/>
            <a:r>
              <a:rPr lang="en-US" sz="2000" b="1" dirty="0">
                <a:solidFill>
                  <a:srgbClr val="A245C7"/>
                </a:solidFill>
                <a:latin typeface="Georgia" panose="02040502050405020303" pitchFamily="18" charset="0"/>
              </a:rPr>
              <a:t>6.4.2 Initializing an Array in a Definition with an Initializer List</a:t>
            </a:r>
          </a:p>
        </p:txBody>
      </p:sp>
    </p:spTree>
    <p:extLst>
      <p:ext uri="{BB962C8B-B14F-4D97-AF65-F5344CB8AC3E}">
        <p14:creationId xmlns:p14="http://schemas.microsoft.com/office/powerpoint/2010/main" val="3801908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TotalTime>
  <Words>587</Words>
  <Application>Microsoft Office PowerPoint</Application>
  <PresentationFormat>Widescreen</PresentationFormat>
  <Paragraphs>56</Paragraphs>
  <Slides>17</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MingLiU-ExtB</vt:lpstr>
      <vt:lpstr>Arial</vt:lpstr>
      <vt:lpstr>Calibri</vt:lpstr>
      <vt:lpstr>Calibri Light</vt:lpstr>
      <vt:lpstr>Georgia</vt:lpstr>
      <vt:lpstr>GoudySans-Bold</vt:lpstr>
      <vt:lpstr>Office Theme</vt:lpstr>
      <vt:lpstr>PowerPoint Presentation</vt:lpstr>
      <vt:lpstr>6.1 Introduction</vt:lpstr>
      <vt:lpstr>6.2 Arrays</vt:lpstr>
      <vt:lpstr>6.2 Arrays</vt:lpstr>
      <vt:lpstr>6.2 Arrays</vt:lpstr>
      <vt:lpstr>6.2 Arrays</vt:lpstr>
      <vt:lpstr>6.3 Defining Arrays</vt:lpstr>
      <vt:lpstr>6.4 Array Examples</vt:lpstr>
      <vt:lpstr>6.4 Array Examples</vt:lpstr>
      <vt:lpstr>6.4 Array Examples</vt:lpstr>
      <vt:lpstr>6.4 Array Examples</vt:lpstr>
      <vt:lpstr>6.4 Array Examples</vt:lpstr>
      <vt:lpstr>6.4 Array Examples</vt:lpstr>
      <vt:lpstr>6.4 Array Examples</vt:lpstr>
      <vt:lpstr>6.4 Array Examples</vt:lpstr>
      <vt:lpstr>6.4 Array Examples</vt:lpstr>
      <vt:lpstr>6.4 Using Character Arrays to Store and Manipulate Strings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Asim Riaz</dc:creator>
  <cp:lastModifiedBy>Asim Riaz</cp:lastModifiedBy>
  <cp:revision>8</cp:revision>
  <dcterms:created xsi:type="dcterms:W3CDTF">2023-09-12T17:17:33Z</dcterms:created>
  <dcterms:modified xsi:type="dcterms:W3CDTF">2024-10-21T02:51:54Z</dcterms:modified>
</cp:coreProperties>
</file>