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32" r:id="rId24"/>
    <p:sldId id="329" r:id="rId25"/>
    <p:sldId id="331" r:id="rId26"/>
    <p:sldId id="333" r:id="rId27"/>
    <p:sldId id="334" r:id="rId28"/>
    <p:sldId id="335" r:id="rId29"/>
    <p:sldId id="336" r:id="rId30"/>
    <p:sldId id="337" r:id="rId31"/>
    <p:sldId id="338" r:id="rId32"/>
    <p:sldId id="339" r:id="rId33"/>
    <p:sldId id="34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23" autoAdjust="0"/>
  </p:normalViewPr>
  <p:slideViewPr>
    <p:cSldViewPr snapToGrid="0">
      <p:cViewPr varScale="1">
        <p:scale>
          <a:sx n="98" d="100"/>
          <a:sy n="9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9/26/2023</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9/26/2023</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88334" y="1818504"/>
            <a:ext cx="5330751" cy="605166"/>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pPr>
              <a:lnSpc>
                <a:spcPct val="125000"/>
              </a:lnSpc>
            </a:pPr>
            <a:r>
              <a:rPr lang="en-US" sz="1400" b="0" dirty="0">
                <a:effectLst/>
                <a:latin typeface="Georgia" panose="02040502050405020303" pitchFamily="18" charset="0"/>
              </a:rPr>
              <a:t>In this chapter, you’ll:</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t="-3" b="49000"/>
          <a:stretch/>
        </p:blipFill>
        <p:spPr>
          <a:xfrm>
            <a:off x="0" y="1736869"/>
            <a:ext cx="6607834" cy="4937760"/>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1200329"/>
          </a:xfrm>
          <a:prstGeom prst="rect">
            <a:avLst/>
          </a:prstGeom>
          <a:noFill/>
        </p:spPr>
        <p:txBody>
          <a:bodyPr wrap="square">
            <a:spAutoFit/>
          </a:bodyPr>
          <a:lstStyle/>
          <a:p>
            <a:r>
              <a:rPr lang="en-US" sz="3600" b="1" dirty="0">
                <a:latin typeface="Georgia" panose="02040502050405020303" pitchFamily="18" charset="0"/>
              </a:rPr>
              <a:t>Structured Program </a:t>
            </a:r>
          </a:p>
          <a:p>
            <a:r>
              <a:rPr lang="en-US" sz="3600" b="1" dirty="0">
                <a:latin typeface="Georgia" panose="02040502050405020303" pitchFamily="18" charset="0"/>
              </a:rPr>
              <a:t>Development</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736868"/>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3</a:t>
            </a:r>
            <a:endParaRPr lang="en-US" b="1" dirty="0">
              <a:latin typeface="MingLiU-ExtB" panose="02020500000000000000" pitchFamily="18" charset="-120"/>
              <a:ea typeface="MingLiU-ExtB" panose="02020500000000000000" pitchFamily="18" charset="-120"/>
            </a:endParaRPr>
          </a:p>
        </p:txBody>
      </p:sp>
      <p:sp>
        <p:nvSpPr>
          <p:cNvPr id="2" name="TextBox 1">
            <a:extLst>
              <a:ext uri="{FF2B5EF4-FFF2-40B4-BE49-F238E27FC236}">
                <a16:creationId xmlns:a16="http://schemas.microsoft.com/office/drawing/2014/main" id="{EAFA024C-D4C4-B2C2-4790-A1B279238AD2}"/>
              </a:ext>
            </a:extLst>
          </p:cNvPr>
          <p:cNvSpPr txBox="1"/>
          <p:nvPr/>
        </p:nvSpPr>
        <p:spPr>
          <a:xfrm>
            <a:off x="6688333" y="2427822"/>
            <a:ext cx="5330751" cy="3931076"/>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basic problem-solving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Develop algorithms through the process of top-down, stepwise refinement.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Select actions to execute based on a condition using the if and if…else selection statements.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Execute statements in a program repeatedly using the while iteration statement.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counter-controlled iteration and sentinel controlled iteration.</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structured programming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increment, decrement and assignment operators.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Continue our presentation of Secure C programming.</a:t>
            </a:r>
          </a:p>
        </p:txBody>
      </p:sp>
    </p:spTree>
    <p:extLst>
      <p:ext uri="{BB962C8B-B14F-4D97-AF65-F5344CB8AC3E}">
        <p14:creationId xmlns:p14="http://schemas.microsoft.com/office/powerpoint/2010/main" val="37691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if…else </a:t>
            </a:r>
            <a:r>
              <a:rPr lang="en-US" sz="2000" dirty="0">
                <a:latin typeface="Georgia" panose="02040502050405020303" pitchFamily="18" charset="0"/>
              </a:rPr>
              <a:t>selection statement specifies different actions to perform when the</a:t>
            </a:r>
          </a:p>
          <a:p>
            <a:pPr marL="0" indent="0" algn="just">
              <a:lnSpc>
                <a:spcPct val="100000"/>
              </a:lnSpc>
              <a:buNone/>
            </a:pPr>
            <a:r>
              <a:rPr lang="en-US" sz="2000" dirty="0">
                <a:latin typeface="Georgia" panose="02040502050405020303" pitchFamily="18" charset="0"/>
              </a:rPr>
              <a:t>condition is true or false. For example,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prints “Passed” if the student’s grade is greater than or equal to 60; otherwise, it prints “Failed.”</a:t>
            </a:r>
          </a:p>
          <a:p>
            <a:pPr marL="0" indent="0" algn="just">
              <a:lnSpc>
                <a:spcPct val="150000"/>
              </a:lnSpc>
              <a:buNone/>
            </a:pPr>
            <a:r>
              <a:rPr lang="en-US" sz="2000" b="1" dirty="0">
                <a:solidFill>
                  <a:srgbClr val="2FA9FF"/>
                </a:solidFill>
                <a:latin typeface="Georgia" panose="02040502050405020303" pitchFamily="18" charset="0"/>
              </a:rPr>
              <a:t>if…else Statement Flowchart</a:t>
            </a:r>
          </a:p>
          <a:p>
            <a:pPr marL="0" indent="0" algn="just">
              <a:lnSpc>
                <a:spcPct val="100000"/>
              </a:lnSpc>
              <a:spcBef>
                <a:spcPts val="600"/>
              </a:spcBef>
              <a:buNone/>
            </a:pPr>
            <a:r>
              <a:rPr lang="en-US" sz="2000" dirty="0">
                <a:latin typeface="Georgia" panose="02040502050405020303" pitchFamily="18" charset="0"/>
              </a:rPr>
              <a:t>The flowchart illustrates the </a:t>
            </a:r>
          </a:p>
          <a:p>
            <a:pPr marL="0" indent="0" algn="just">
              <a:lnSpc>
                <a:spcPct val="100000"/>
              </a:lnSpc>
              <a:spcBef>
                <a:spcPts val="600"/>
              </a:spcBef>
              <a:buNone/>
            </a:pPr>
            <a:r>
              <a:rPr lang="en-US" sz="2000" dirty="0">
                <a:latin typeface="Georgia" panose="02040502050405020303" pitchFamily="18" charset="0"/>
              </a:rPr>
              <a:t>if…else statement’s flow of control:</a:t>
            </a:r>
          </a:p>
        </p:txBody>
      </p:sp>
      <p:sp>
        <p:nvSpPr>
          <p:cNvPr id="4" name="TextBox 3">
            <a:extLst>
              <a:ext uri="{FF2B5EF4-FFF2-40B4-BE49-F238E27FC236}">
                <a16:creationId xmlns:a16="http://schemas.microsoft.com/office/drawing/2014/main" id="{DB02C7D3-A89A-4D89-9AD1-9D4C97545241}"/>
              </a:ext>
            </a:extLst>
          </p:cNvPr>
          <p:cNvSpPr txBox="1"/>
          <p:nvPr/>
        </p:nvSpPr>
        <p:spPr>
          <a:xfrm>
            <a:off x="1141397" y="2038350"/>
            <a:ext cx="6086475" cy="1323439"/>
          </a:xfrm>
          <a:prstGeom prst="rect">
            <a:avLst/>
          </a:prstGeom>
          <a:noFill/>
        </p:spPr>
        <p:txBody>
          <a:bodyPr wrap="square" rtlCol="0">
            <a:spAutoFit/>
          </a:bodyPr>
          <a:lstStyle/>
          <a:p>
            <a:pPr algn="l"/>
            <a:r>
              <a:rPr lang="en-US" sz="2000" b="0" i="1" u="none" strike="noStrike" baseline="0" dirty="0">
                <a:solidFill>
                  <a:srgbClr val="A245C7"/>
                </a:solidFill>
                <a:latin typeface="AGaramond-Regular" panose="02020500000000000000" pitchFamily="18" charset="0"/>
              </a:rPr>
              <a:t>If student’s grade is greater than or equal to 60</a:t>
            </a:r>
          </a:p>
          <a:p>
            <a:pPr defTabSz="457200"/>
            <a:r>
              <a:rPr lang="en-US" sz="2000" i="1" dirty="0">
                <a:solidFill>
                  <a:srgbClr val="A245C7"/>
                </a:solidFill>
                <a:latin typeface="AGaramond-Regular" panose="02020500000000000000" pitchFamily="18" charset="0"/>
              </a:rPr>
              <a:t>	</a:t>
            </a:r>
            <a:r>
              <a:rPr lang="en-US" sz="2000" b="0" i="1" u="none" strike="noStrike" baseline="0" dirty="0">
                <a:solidFill>
                  <a:srgbClr val="A245C7"/>
                </a:solidFill>
                <a:latin typeface="AGaramond-Regular" panose="02020500000000000000" pitchFamily="18" charset="0"/>
              </a:rPr>
              <a:t>Print “Passed”</a:t>
            </a:r>
          </a:p>
          <a:p>
            <a:pPr defTabSz="457200"/>
            <a:r>
              <a:rPr lang="en-US" sz="2000" i="1" dirty="0">
                <a:solidFill>
                  <a:srgbClr val="A245C7"/>
                </a:solidFill>
                <a:latin typeface="AGaramond-Regular" panose="02020500000000000000" pitchFamily="18" charset="0"/>
              </a:rPr>
              <a:t>else</a:t>
            </a:r>
          </a:p>
          <a:p>
            <a:pPr defTabSz="457200"/>
            <a:r>
              <a:rPr lang="en-US" sz="2000" i="1" dirty="0">
                <a:solidFill>
                  <a:srgbClr val="A245C7"/>
                </a:solidFill>
                <a:latin typeface="AGaramond-Regular" panose="02020500000000000000" pitchFamily="18" charset="0"/>
              </a:rPr>
              <a:t>	Print “Failed”</a:t>
            </a:r>
          </a:p>
        </p:txBody>
      </p:sp>
      <p:pic>
        <p:nvPicPr>
          <p:cNvPr id="7" name="Picture 6">
            <a:extLst>
              <a:ext uri="{FF2B5EF4-FFF2-40B4-BE49-F238E27FC236}">
                <a16:creationId xmlns:a16="http://schemas.microsoft.com/office/drawing/2014/main" id="{1D1D6A09-EBB3-4DE8-8C02-26542E1B8DF4}"/>
              </a:ext>
            </a:extLst>
          </p:cNvPr>
          <p:cNvPicPr>
            <a:picLocks noChangeAspect="1"/>
          </p:cNvPicPr>
          <p:nvPr/>
        </p:nvPicPr>
        <p:blipFill>
          <a:blip r:embed="rId2"/>
          <a:stretch>
            <a:fillRect/>
          </a:stretch>
        </p:blipFill>
        <p:spPr>
          <a:xfrm>
            <a:off x="7332632" y="1952625"/>
            <a:ext cx="2214563" cy="1476375"/>
          </a:xfrm>
          <a:prstGeom prst="rect">
            <a:avLst/>
          </a:prstGeom>
        </p:spPr>
      </p:pic>
      <p:pic>
        <p:nvPicPr>
          <p:cNvPr id="11" name="Picture 10">
            <a:extLst>
              <a:ext uri="{FF2B5EF4-FFF2-40B4-BE49-F238E27FC236}">
                <a16:creationId xmlns:a16="http://schemas.microsoft.com/office/drawing/2014/main" id="{25F2A082-FFD0-4B1D-8249-082AC19B2587}"/>
              </a:ext>
            </a:extLst>
          </p:cNvPr>
          <p:cNvPicPr>
            <a:picLocks noChangeAspect="1"/>
          </p:cNvPicPr>
          <p:nvPr/>
        </p:nvPicPr>
        <p:blipFill>
          <a:blip r:embed="rId3"/>
          <a:stretch>
            <a:fillRect/>
          </a:stretch>
        </p:blipFill>
        <p:spPr>
          <a:xfrm>
            <a:off x="5063300" y="4122447"/>
            <a:ext cx="6753226" cy="2370427"/>
          </a:xfrm>
          <a:prstGeom prst="rect">
            <a:avLst/>
          </a:prstGeom>
        </p:spPr>
      </p:pic>
    </p:spTree>
    <p:extLst>
      <p:ext uri="{BB962C8B-B14F-4D97-AF65-F5344CB8AC3E}">
        <p14:creationId xmlns:p14="http://schemas.microsoft.com/office/powerpoint/2010/main" val="21781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57093"/>
          <a:stretch/>
        </p:blipFill>
        <p:spPr>
          <a:xfrm>
            <a:off x="1962151" y="4152575"/>
            <a:ext cx="2926080" cy="383984"/>
          </a:xfrm>
          <a:prstGeom prst="rect">
            <a:avLst/>
          </a:prstGeom>
        </p:spPr>
      </p:pic>
    </p:spTree>
    <p:extLst>
      <p:ext uri="{BB962C8B-B14F-4D97-AF65-F5344CB8AC3E}">
        <p14:creationId xmlns:p14="http://schemas.microsoft.com/office/powerpoint/2010/main" val="16759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28934"/>
          <a:stretch/>
        </p:blipFill>
        <p:spPr>
          <a:xfrm>
            <a:off x="1962151" y="4152575"/>
            <a:ext cx="4846320" cy="383984"/>
          </a:xfrm>
          <a:prstGeom prst="rect">
            <a:avLst/>
          </a:prstGeom>
        </p:spPr>
      </p:pic>
    </p:spTree>
    <p:extLst>
      <p:ext uri="{BB962C8B-B14F-4D97-AF65-F5344CB8AC3E}">
        <p14:creationId xmlns:p14="http://schemas.microsoft.com/office/powerpoint/2010/main" val="130570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20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20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4586"/>
          <a:stretch/>
        </p:blipFill>
        <p:spPr>
          <a:xfrm>
            <a:off x="1962151" y="4152575"/>
            <a:ext cx="7132320" cy="383984"/>
          </a:xfrm>
          <a:prstGeom prst="rect">
            <a:avLst/>
          </a:prstGeom>
        </p:spPr>
      </p:pic>
    </p:spTree>
    <p:extLst>
      <p:ext uri="{BB962C8B-B14F-4D97-AF65-F5344CB8AC3E}">
        <p14:creationId xmlns:p14="http://schemas.microsoft.com/office/powerpoint/2010/main" val="368267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Nested </a:t>
            </a:r>
            <a:r>
              <a:rPr lang="en-US" sz="2000" b="1" dirty="0">
                <a:solidFill>
                  <a:srgbClr val="2FA9FF"/>
                </a:solidFill>
                <a:latin typeface="Consolas" panose="020B0609020204030204" pitchFamily="49" charset="0"/>
                <a:cs typeface="Courier New" panose="02070309020205020404" pitchFamily="49" charset="0"/>
              </a:rPr>
              <a:t>if...else</a:t>
            </a:r>
            <a:r>
              <a:rPr lang="en-US" sz="2000" dirty="0">
                <a:solidFill>
                  <a:srgbClr val="2FA9FF"/>
                </a:solidFill>
                <a:latin typeface="Consolas" panose="020B0609020204030204" pitchFamily="49" charset="0"/>
              </a:rPr>
              <a:t> </a:t>
            </a:r>
            <a:r>
              <a:rPr lang="en-US" sz="2000" b="1" dirty="0">
                <a:solidFill>
                  <a:srgbClr val="2FA9FF"/>
                </a:solidFill>
                <a:latin typeface="Georgia" panose="02040502050405020303" pitchFamily="18" charset="0"/>
              </a:rPr>
              <a:t>Statements</a:t>
            </a:r>
          </a:p>
          <a:p>
            <a:pPr marL="0" indent="0" algn="just">
              <a:lnSpc>
                <a:spcPct val="100000"/>
              </a:lnSpc>
              <a:spcBef>
                <a:spcPts val="0"/>
              </a:spcBef>
              <a:buNone/>
            </a:pPr>
            <a:r>
              <a:rPr lang="en-US" sz="2000" b="1" dirty="0">
                <a:solidFill>
                  <a:srgbClr val="A245C7"/>
                </a:solidFill>
                <a:latin typeface="Georgia" panose="02040502050405020303" pitchFamily="18" charset="0"/>
              </a:rPr>
              <a:t>Nested if…else statements</a:t>
            </a:r>
            <a:r>
              <a:rPr lang="en-US" sz="2000" dirty="0">
                <a:latin typeface="Georgia" panose="02040502050405020303" pitchFamily="18" charset="0"/>
              </a:rPr>
              <a:t> test for multiple cases by placing if…else statements inside if…else statements.</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45E70B51-6A4F-40CF-BAEE-20978A67BA38}"/>
              </a:ext>
            </a:extLst>
          </p:cNvPr>
          <p:cNvPicPr>
            <a:picLocks noChangeAspect="1"/>
          </p:cNvPicPr>
          <p:nvPr/>
        </p:nvPicPr>
        <p:blipFill>
          <a:blip r:embed="rId2"/>
          <a:stretch>
            <a:fillRect/>
          </a:stretch>
        </p:blipFill>
        <p:spPr>
          <a:xfrm>
            <a:off x="838200" y="2175945"/>
            <a:ext cx="6374302" cy="4422172"/>
          </a:xfrm>
          <a:prstGeom prst="rect">
            <a:avLst/>
          </a:prstGeom>
        </p:spPr>
      </p:pic>
      <p:pic>
        <p:nvPicPr>
          <p:cNvPr id="10" name="Picture 9">
            <a:extLst>
              <a:ext uri="{FF2B5EF4-FFF2-40B4-BE49-F238E27FC236}">
                <a16:creationId xmlns:a16="http://schemas.microsoft.com/office/drawing/2014/main" id="{955B96F2-08A0-46B8-A8D3-1A99AE130C52}"/>
              </a:ext>
            </a:extLst>
          </p:cNvPr>
          <p:cNvPicPr>
            <a:picLocks noChangeAspect="1"/>
          </p:cNvPicPr>
          <p:nvPr/>
        </p:nvPicPr>
        <p:blipFill>
          <a:blip r:embed="rId3"/>
          <a:stretch>
            <a:fillRect/>
          </a:stretch>
        </p:blipFill>
        <p:spPr>
          <a:xfrm>
            <a:off x="7912352" y="1916459"/>
            <a:ext cx="3441448" cy="4681658"/>
          </a:xfrm>
          <a:prstGeom prst="rect">
            <a:avLst/>
          </a:prstGeom>
        </p:spPr>
      </p:pic>
    </p:spTree>
    <p:extLst>
      <p:ext uri="{BB962C8B-B14F-4D97-AF65-F5344CB8AC3E}">
        <p14:creationId xmlns:p14="http://schemas.microsoft.com/office/powerpoint/2010/main" val="3325827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Blocks and Compound Statements</a:t>
            </a:r>
          </a:p>
          <a:p>
            <a:pPr marL="0" indent="0" algn="just">
              <a:lnSpc>
                <a:spcPct val="100000"/>
              </a:lnSpc>
              <a:buNone/>
            </a:pPr>
            <a:r>
              <a:rPr lang="en-US" sz="2000" dirty="0">
                <a:latin typeface="Georgia" panose="02040502050405020303" pitchFamily="18" charset="0"/>
              </a:rPr>
              <a:t>To include several statements in an if’s body, you must enclose the statements in braces ({ and }). A set of statements contained within a pair of braces is called a </a:t>
            </a:r>
            <a:r>
              <a:rPr lang="en-US" sz="2000" b="1" dirty="0">
                <a:solidFill>
                  <a:srgbClr val="A245C7"/>
                </a:solidFill>
                <a:latin typeface="Georgia" panose="02040502050405020303" pitchFamily="18" charset="0"/>
              </a:rPr>
              <a:t>compound statement</a:t>
            </a:r>
            <a:r>
              <a:rPr lang="en-US" sz="2000" dirty="0">
                <a:latin typeface="Georgia" panose="02040502050405020303" pitchFamily="18" charset="0"/>
              </a:rPr>
              <a:t> or a </a:t>
            </a:r>
            <a:r>
              <a:rPr lang="en-US" sz="2000" b="1" dirty="0">
                <a:solidFill>
                  <a:srgbClr val="A245C7"/>
                </a:solidFill>
                <a:latin typeface="Georgia" panose="02040502050405020303" pitchFamily="18" charset="0"/>
              </a:rPr>
              <a:t>block</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286A74B6-3F72-3972-B30E-EE466E599CFE}"/>
              </a:ext>
            </a:extLst>
          </p:cNvPr>
          <p:cNvPicPr>
            <a:picLocks noChangeAspect="1"/>
          </p:cNvPicPr>
          <p:nvPr/>
        </p:nvPicPr>
        <p:blipFill>
          <a:blip r:embed="rId2"/>
          <a:stretch>
            <a:fillRect/>
          </a:stretch>
        </p:blipFill>
        <p:spPr>
          <a:xfrm>
            <a:off x="3461941" y="3166044"/>
            <a:ext cx="5268118" cy="1817535"/>
          </a:xfrm>
          <a:prstGeom prst="rect">
            <a:avLst/>
          </a:prstGeom>
        </p:spPr>
      </p:pic>
    </p:spTree>
    <p:extLst>
      <p:ext uri="{BB962C8B-B14F-4D97-AF65-F5344CB8AC3E}">
        <p14:creationId xmlns:p14="http://schemas.microsoft.com/office/powerpoint/2010/main" val="1196081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Kinds of Errors</a:t>
            </a:r>
          </a:p>
          <a:p>
            <a:pPr marL="0" indent="0" algn="just">
              <a:lnSpc>
                <a:spcPct val="100000"/>
              </a:lnSpc>
              <a:buNone/>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syntax</a:t>
            </a:r>
            <a:r>
              <a:rPr lang="en-US" sz="2000" dirty="0">
                <a:latin typeface="Georgia" panose="02040502050405020303" pitchFamily="18" charset="0"/>
              </a:rPr>
              <a:t> error (such as misspelling “else”) is caught by the compiler. A </a:t>
            </a:r>
            <a:r>
              <a:rPr lang="en-US" sz="2000" b="1" dirty="0">
                <a:solidFill>
                  <a:srgbClr val="A245C7"/>
                </a:solidFill>
                <a:latin typeface="Georgia" panose="02040502050405020303" pitchFamily="18" charset="0"/>
              </a:rPr>
              <a:t>logic</a:t>
            </a:r>
            <a:r>
              <a:rPr lang="en-US" sz="2000" dirty="0">
                <a:latin typeface="Georgia" panose="02040502050405020303" pitchFamily="18" charset="0"/>
              </a:rPr>
              <a:t> error has its effect at execution time.</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b="1" dirty="0">
                <a:solidFill>
                  <a:srgbClr val="2FA9FF"/>
                </a:solidFill>
                <a:latin typeface="Georgia" panose="02040502050405020303" pitchFamily="18" charset="0"/>
              </a:rPr>
              <a:t>Empty Statement</a:t>
            </a:r>
          </a:p>
          <a:p>
            <a:pPr marL="0" indent="0" algn="just">
              <a:lnSpc>
                <a:spcPct val="100000"/>
              </a:lnSpc>
              <a:buNone/>
            </a:pPr>
            <a:r>
              <a:rPr lang="en-US" sz="2000" dirty="0">
                <a:latin typeface="Georgia" panose="02040502050405020303" pitchFamily="18" charset="0"/>
              </a:rPr>
              <a:t>Anywhere a single or compound statement can be placed, it’s possible to place an empty statement, represented by a semicolon (;).</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DDC6BF31-D998-3FF0-51AB-17F23AAF5F51}"/>
              </a:ext>
            </a:extLst>
          </p:cNvPr>
          <p:cNvPicPr>
            <a:picLocks noChangeAspect="1"/>
          </p:cNvPicPr>
          <p:nvPr/>
        </p:nvPicPr>
        <p:blipFill>
          <a:blip r:embed="rId2"/>
          <a:stretch>
            <a:fillRect/>
          </a:stretch>
        </p:blipFill>
        <p:spPr>
          <a:xfrm>
            <a:off x="4756324" y="4245578"/>
            <a:ext cx="2679352" cy="449478"/>
          </a:xfrm>
          <a:prstGeom prst="rect">
            <a:avLst/>
          </a:prstGeom>
        </p:spPr>
      </p:pic>
    </p:spTree>
    <p:extLst>
      <p:ext uri="{BB962C8B-B14F-4D97-AF65-F5344CB8AC3E}">
        <p14:creationId xmlns:p14="http://schemas.microsoft.com/office/powerpoint/2010/main" val="2256456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dirty="0">
                <a:latin typeface="Georgia" panose="02040502050405020303" pitchFamily="18" charset="0"/>
              </a:rPr>
              <a:t>An </a:t>
            </a:r>
            <a:r>
              <a:rPr lang="en-US" sz="2000" b="1" dirty="0">
                <a:solidFill>
                  <a:srgbClr val="A245C7"/>
                </a:solidFill>
                <a:latin typeface="Georgia" panose="02040502050405020303" pitchFamily="18" charset="0"/>
              </a:rPr>
              <a:t>iteration</a:t>
            </a:r>
            <a:r>
              <a:rPr lang="en-US" sz="2000" dirty="0">
                <a:latin typeface="Georgia" panose="02040502050405020303" pitchFamily="18" charset="0"/>
              </a:rPr>
              <a:t> statement (also called a </a:t>
            </a:r>
            <a:r>
              <a:rPr lang="en-US" sz="2000" b="1" dirty="0">
                <a:solidFill>
                  <a:srgbClr val="A245C7"/>
                </a:solidFill>
                <a:latin typeface="Georgia" panose="02040502050405020303" pitchFamily="18" charset="0"/>
              </a:rPr>
              <a:t>repetition statement</a:t>
            </a:r>
            <a:r>
              <a:rPr lang="en-US" sz="2000" dirty="0">
                <a:latin typeface="Georgia" panose="02040502050405020303" pitchFamily="18" charset="0"/>
              </a:rPr>
              <a:t> or </a:t>
            </a:r>
            <a:r>
              <a:rPr lang="en-US" sz="2000" b="1" dirty="0">
                <a:solidFill>
                  <a:srgbClr val="A245C7"/>
                </a:solidFill>
                <a:latin typeface="Georgia" panose="02040502050405020303" pitchFamily="18" charset="0"/>
              </a:rPr>
              <a:t>loop</a:t>
            </a:r>
            <a:r>
              <a:rPr lang="en-US" sz="2000" dirty="0">
                <a:latin typeface="Georgia" panose="02040502050405020303" pitchFamily="18" charset="0"/>
              </a:rPr>
              <a:t>) repeats an action while some condition remains true.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dirty="0">
                <a:latin typeface="Georgia" panose="02040502050405020303" pitchFamily="18" charset="0"/>
              </a:rPr>
              <a:t>describes the iteration that occurs during a shopping trip. </a:t>
            </a:r>
          </a:p>
          <a:p>
            <a:pPr algn="just">
              <a:lnSpc>
                <a:spcPct val="100000"/>
              </a:lnSpc>
            </a:pPr>
            <a:r>
              <a:rPr lang="en-US" sz="2000" dirty="0">
                <a:latin typeface="Georgia" panose="02040502050405020303" pitchFamily="18" charset="0"/>
              </a:rPr>
              <a:t>The condition “there are more items on my shopping list” may be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or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If it’s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 shopper performs the action “Purchase next item and cross it off my list” repeatedly while the condition remains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Eventually, the condition will become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(when the last item on the shopping list has been purchased and crossed off the list). </a:t>
            </a:r>
          </a:p>
          <a:p>
            <a:pPr algn="just">
              <a:lnSpc>
                <a:spcPct val="100000"/>
              </a:lnSpc>
            </a:pPr>
            <a:r>
              <a:rPr lang="en-US" sz="2000" dirty="0">
                <a:latin typeface="Georgia" panose="02040502050405020303" pitchFamily="18" charset="0"/>
              </a:rPr>
              <a:t>At this point, the iteration terminates, and the first pseudocode statement after the iteration statement “executes.”</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B6C4B3A5-7313-2EF4-F2AD-B4712546A84C}"/>
              </a:ext>
            </a:extLst>
          </p:cNvPr>
          <p:cNvSpPr txBox="1"/>
          <p:nvPr/>
        </p:nvSpPr>
        <p:spPr>
          <a:xfrm>
            <a:off x="3052762" y="1912250"/>
            <a:ext cx="6086475" cy="830997"/>
          </a:xfrm>
          <a:prstGeom prst="rect">
            <a:avLst/>
          </a:prstGeom>
          <a:noFill/>
        </p:spPr>
        <p:txBody>
          <a:bodyPr wrap="square" rtlCol="0">
            <a:spAutoFit/>
          </a:bodyPr>
          <a:lstStyle/>
          <a:p>
            <a:pPr algn="l"/>
            <a:r>
              <a:rPr lang="en-US" sz="2400" b="0" i="0" u="none" strike="noStrike" baseline="0" dirty="0">
                <a:solidFill>
                  <a:srgbClr val="A245C7"/>
                </a:solidFill>
                <a:latin typeface="AGaramond-Regular" panose="02020500000000000000" pitchFamily="18" charset="0"/>
              </a:rPr>
              <a:t>While there are more items on my shopping list</a:t>
            </a:r>
          </a:p>
          <a:p>
            <a:pPr algn="l" defTabSz="457200"/>
            <a:r>
              <a:rPr lang="en-US" sz="2400" b="0" i="0" u="none" strike="noStrike" baseline="0" dirty="0">
                <a:solidFill>
                  <a:srgbClr val="A245C7"/>
                </a:solidFill>
                <a:latin typeface="AGaramond-Regular" panose="02020500000000000000" pitchFamily="18" charset="0"/>
              </a:rPr>
              <a:t>	Purchase next item and cross it off my list</a:t>
            </a:r>
            <a:endParaRPr lang="en-US" sz="2400"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2266809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b="1" dirty="0">
                <a:solidFill>
                  <a:srgbClr val="2FA9FF"/>
                </a:solidFill>
                <a:latin typeface="Georgia" panose="02040502050405020303" pitchFamily="18" charset="0"/>
              </a:rPr>
              <a:t>Calculating the First Power of 3 Greater Than 100</a:t>
            </a:r>
          </a:p>
          <a:p>
            <a:pPr marL="0" indent="0" algn="just">
              <a:lnSpc>
                <a:spcPct val="120000"/>
              </a:lnSpc>
              <a:buNone/>
            </a:pPr>
            <a:r>
              <a:rPr lang="en-US" sz="2000" dirty="0">
                <a:latin typeface="Georgia" panose="02040502050405020303" pitchFamily="18" charset="0"/>
              </a:rPr>
              <a:t>As a while statement example, consider a program segment that finds the first power of 3 larger than 100.</a:t>
            </a: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r>
              <a:rPr lang="en-US" sz="2000" b="1" dirty="0">
                <a:solidFill>
                  <a:srgbClr val="2FA9FF"/>
                </a:solidFill>
                <a:latin typeface="Consolas" panose="020B0609020204030204" pitchFamily="49" charset="0"/>
              </a:rPr>
              <a:t>while</a:t>
            </a:r>
            <a:r>
              <a:rPr lang="en-US" sz="2000" b="1" dirty="0">
                <a:solidFill>
                  <a:srgbClr val="2FA9FF"/>
                </a:solidFill>
                <a:latin typeface="Georgia" panose="02040502050405020303" pitchFamily="18" charset="0"/>
              </a:rPr>
              <a:t> Statement Flowchart</a:t>
            </a:r>
          </a:p>
        </p:txBody>
      </p:sp>
      <p:pic>
        <p:nvPicPr>
          <p:cNvPr id="6" name="Picture 5">
            <a:extLst>
              <a:ext uri="{FF2B5EF4-FFF2-40B4-BE49-F238E27FC236}">
                <a16:creationId xmlns:a16="http://schemas.microsoft.com/office/drawing/2014/main" id="{EABC92CC-3FE6-9DF6-8C8C-3CA6EBEF3897}"/>
              </a:ext>
            </a:extLst>
          </p:cNvPr>
          <p:cNvPicPr>
            <a:picLocks noChangeAspect="1"/>
          </p:cNvPicPr>
          <p:nvPr/>
        </p:nvPicPr>
        <p:blipFill>
          <a:blip r:embed="rId2"/>
          <a:stretch>
            <a:fillRect/>
          </a:stretch>
        </p:blipFill>
        <p:spPr>
          <a:xfrm>
            <a:off x="3637206" y="2412749"/>
            <a:ext cx="3308343" cy="1245076"/>
          </a:xfrm>
          <a:prstGeom prst="rect">
            <a:avLst/>
          </a:prstGeom>
        </p:spPr>
      </p:pic>
      <p:sp>
        <p:nvSpPr>
          <p:cNvPr id="7" name="TextBox 6">
            <a:extLst>
              <a:ext uri="{FF2B5EF4-FFF2-40B4-BE49-F238E27FC236}">
                <a16:creationId xmlns:a16="http://schemas.microsoft.com/office/drawing/2014/main" id="{5AE62711-A9F9-D6D5-77D5-F396B0E4993B}"/>
              </a:ext>
            </a:extLst>
          </p:cNvPr>
          <p:cNvSpPr txBox="1"/>
          <p:nvPr/>
        </p:nvSpPr>
        <p:spPr>
          <a:xfrm>
            <a:off x="865094" y="4395133"/>
            <a:ext cx="5697072" cy="923330"/>
          </a:xfrm>
          <a:prstGeom prst="rect">
            <a:avLst/>
          </a:prstGeom>
          <a:noFill/>
        </p:spPr>
        <p:txBody>
          <a:bodyPr wrap="square" rtlCol="0">
            <a:spAutoFit/>
          </a:bodyPr>
          <a:lstStyle/>
          <a:p>
            <a:r>
              <a:rPr lang="en-US" sz="1800" dirty="0">
                <a:latin typeface="Georgia" panose="02040502050405020303" pitchFamily="18" charset="0"/>
              </a:rPr>
              <a:t>The following flowchart segment illustrates the preceding while iteration statement:</a:t>
            </a:r>
          </a:p>
          <a:p>
            <a:endParaRPr lang="en-US" dirty="0"/>
          </a:p>
        </p:txBody>
      </p:sp>
      <p:pic>
        <p:nvPicPr>
          <p:cNvPr id="11" name="Picture 10">
            <a:extLst>
              <a:ext uri="{FF2B5EF4-FFF2-40B4-BE49-F238E27FC236}">
                <a16:creationId xmlns:a16="http://schemas.microsoft.com/office/drawing/2014/main" id="{20559F84-96A4-9D6A-E8A9-9C23CCF3D24E}"/>
              </a:ext>
            </a:extLst>
          </p:cNvPr>
          <p:cNvPicPr>
            <a:picLocks noChangeAspect="1"/>
          </p:cNvPicPr>
          <p:nvPr/>
        </p:nvPicPr>
        <p:blipFill>
          <a:blip r:embed="rId3"/>
          <a:stretch>
            <a:fillRect/>
          </a:stretch>
        </p:blipFill>
        <p:spPr>
          <a:xfrm>
            <a:off x="6096000" y="3787543"/>
            <a:ext cx="4625787" cy="2505844"/>
          </a:xfrm>
          <a:prstGeom prst="rect">
            <a:avLst/>
          </a:prstGeom>
        </p:spPr>
      </p:pic>
    </p:spTree>
    <p:extLst>
      <p:ext uri="{BB962C8B-B14F-4D97-AF65-F5344CB8AC3E}">
        <p14:creationId xmlns:p14="http://schemas.microsoft.com/office/powerpoint/2010/main" val="69498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Autofit/>
          </a:bodyPr>
          <a:lstStyle/>
          <a:p>
            <a:pPr marL="0" indent="0" algn="l">
              <a:buNone/>
            </a:pPr>
            <a:r>
              <a:rPr lang="en-US" sz="2000" b="0" u="none" strike="noStrike" baseline="0" dirty="0">
                <a:latin typeface="AGaramond-Italic"/>
              </a:rPr>
              <a:t>A class of ten students took a quiz. The grades (integers in the range 0 to 100) for this quiz are available to you. Determine the class average on the quiz </a:t>
            </a:r>
            <a:r>
              <a:rPr lang="en-US" sz="2000" b="0" i="1" u="none" strike="noStrike" baseline="0" dirty="0">
                <a:latin typeface="AGaramond-Italic"/>
              </a:rPr>
              <a:t>.</a:t>
            </a:r>
          </a:p>
          <a:p>
            <a:pPr marL="0" indent="0" algn="just">
              <a:lnSpc>
                <a:spcPct val="120000"/>
              </a:lnSpc>
              <a:buNone/>
            </a:pPr>
            <a:r>
              <a:rPr lang="en-US" sz="2000" b="1" dirty="0">
                <a:solidFill>
                  <a:srgbClr val="2FA9FF"/>
                </a:solidFill>
                <a:latin typeface="Georgia" panose="02040502050405020303" pitchFamily="18" charset="0"/>
              </a:rPr>
              <a:t>Pseudocode for the Class-Average Problem</a:t>
            </a:r>
          </a:p>
          <a:p>
            <a:pPr marL="0" indent="0" algn="just">
              <a:lnSpc>
                <a:spcPct val="120000"/>
              </a:lnSpc>
              <a:buNone/>
            </a:pPr>
            <a:endParaRPr lang="en-US" sz="2000" b="1" dirty="0">
              <a:solidFill>
                <a:srgbClr val="2FA9FF"/>
              </a:solidFill>
              <a:latin typeface="Georgia" panose="02040502050405020303" pitchFamily="18" charset="0"/>
            </a:endParaRPr>
          </a:p>
        </p:txBody>
      </p:sp>
      <p:sp>
        <p:nvSpPr>
          <p:cNvPr id="4" name="TextBox 3">
            <a:extLst>
              <a:ext uri="{FF2B5EF4-FFF2-40B4-BE49-F238E27FC236}">
                <a16:creationId xmlns:a16="http://schemas.microsoft.com/office/drawing/2014/main" id="{779EDFE0-C89C-E234-A45A-086A0F48A5E2}"/>
              </a:ext>
            </a:extLst>
          </p:cNvPr>
          <p:cNvSpPr txBox="1"/>
          <p:nvPr/>
        </p:nvSpPr>
        <p:spPr>
          <a:xfrm>
            <a:off x="2799370" y="2391311"/>
            <a:ext cx="6593260" cy="3785652"/>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Set total to zero</a:t>
            </a:r>
          </a:p>
          <a:p>
            <a:pPr algn="l"/>
            <a:r>
              <a:rPr lang="en-US" sz="2400" b="0" i="1" u="none" strike="noStrike" baseline="0" dirty="0">
                <a:solidFill>
                  <a:srgbClr val="A245C7"/>
                </a:solidFill>
                <a:latin typeface="AGaramond-Regular" panose="02020500000000000000" pitchFamily="18" charset="0"/>
              </a:rPr>
              <a:t>Set grade counter to one</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While grade counter is less than or equal to ten</a:t>
            </a:r>
          </a:p>
          <a:p>
            <a:pPr lvl="1"/>
            <a:r>
              <a:rPr lang="en-US" sz="2400" b="0" i="1" u="none" strike="noStrike" baseline="0" dirty="0">
                <a:solidFill>
                  <a:srgbClr val="A245C7"/>
                </a:solidFill>
                <a:latin typeface="AGaramond-Regular" panose="02020500000000000000" pitchFamily="18" charset="0"/>
              </a:rPr>
              <a:t>Input the next grade</a:t>
            </a:r>
          </a:p>
          <a:p>
            <a:pPr lvl="1"/>
            <a:r>
              <a:rPr lang="en-US" sz="2400" b="0" i="1" u="none" strike="noStrike" baseline="0" dirty="0">
                <a:solidFill>
                  <a:srgbClr val="A245C7"/>
                </a:solidFill>
                <a:latin typeface="AGaramond-Regular" panose="02020500000000000000" pitchFamily="18" charset="0"/>
              </a:rPr>
              <a:t>Add the grade into the total</a:t>
            </a:r>
          </a:p>
          <a:p>
            <a:pPr lvl="1"/>
            <a:r>
              <a:rPr lang="en-US" sz="2400" b="0" i="1" u="none" strike="noStrike" baseline="0" dirty="0">
                <a:solidFill>
                  <a:srgbClr val="A245C7"/>
                </a:solidFill>
                <a:latin typeface="AGaramond-Regular" panose="02020500000000000000" pitchFamily="18" charset="0"/>
              </a:rPr>
              <a:t>Add one to the grade counter</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Set the class average to the total divided by ten</a:t>
            </a:r>
          </a:p>
          <a:p>
            <a:pPr algn="l"/>
            <a:r>
              <a:rPr lang="en-US" sz="2400" b="0" i="1" u="none" strike="noStrike" baseline="0" dirty="0">
                <a:solidFill>
                  <a:srgbClr val="A245C7"/>
                </a:solidFill>
                <a:latin typeface="AGaramond-Regular" panose="02020500000000000000" pitchFamily="18" charset="0"/>
              </a:rPr>
              <a:t>Print the class average</a:t>
            </a:r>
            <a:endParaRPr lang="en-US" sz="2400" i="1"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3199471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dirty="0">
                <a:latin typeface="Georgia" panose="02040502050405020303" pitchFamily="18" charset="0"/>
              </a:rPr>
              <a:t>Before writing a program to solve a problem, you must have a thorough understanding of the problem and a carefully planned solution approach.</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56178"/>
          <a:stretch/>
        </p:blipFill>
        <p:spPr>
          <a:xfrm>
            <a:off x="2110113" y="931023"/>
            <a:ext cx="7971774" cy="2468880"/>
          </a:xfrm>
          <a:prstGeom prst="rect">
            <a:avLst/>
          </a:prstGeom>
        </p:spPr>
      </p:pic>
    </p:spTree>
    <p:extLst>
      <p:ext uri="{BB962C8B-B14F-4D97-AF65-F5344CB8AC3E}">
        <p14:creationId xmlns:p14="http://schemas.microsoft.com/office/powerpoint/2010/main" val="2589646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18845"/>
          <a:stretch/>
        </p:blipFill>
        <p:spPr>
          <a:xfrm>
            <a:off x="2110113" y="931023"/>
            <a:ext cx="7971774" cy="4572000"/>
          </a:xfrm>
          <a:prstGeom prst="rect">
            <a:avLst/>
          </a:prstGeom>
        </p:spPr>
      </p:pic>
    </p:spTree>
    <p:extLst>
      <p:ext uri="{BB962C8B-B14F-4D97-AF65-F5344CB8AC3E}">
        <p14:creationId xmlns:p14="http://schemas.microsoft.com/office/powerpoint/2010/main" val="3522342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631"/>
          <a:stretch/>
        </p:blipFill>
        <p:spPr>
          <a:xfrm>
            <a:off x="2110113" y="931023"/>
            <a:ext cx="7971774" cy="5669280"/>
          </a:xfrm>
          <a:prstGeom prst="rect">
            <a:avLst/>
          </a:prstGeom>
        </p:spPr>
      </p:pic>
    </p:spTree>
    <p:extLst>
      <p:ext uri="{BB962C8B-B14F-4D97-AF65-F5344CB8AC3E}">
        <p14:creationId xmlns:p14="http://schemas.microsoft.com/office/powerpoint/2010/main" val="1619374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7" name="Picture 6">
            <a:extLst>
              <a:ext uri="{FF2B5EF4-FFF2-40B4-BE49-F238E27FC236}">
                <a16:creationId xmlns:a16="http://schemas.microsoft.com/office/drawing/2014/main" id="{356B275A-5ACD-1C25-5488-326F77A56C6F}"/>
              </a:ext>
            </a:extLst>
          </p:cNvPr>
          <p:cNvPicPr>
            <a:picLocks noChangeAspect="1"/>
          </p:cNvPicPr>
          <p:nvPr/>
        </p:nvPicPr>
        <p:blipFill>
          <a:blip r:embed="rId2"/>
          <a:stretch>
            <a:fillRect/>
          </a:stretch>
        </p:blipFill>
        <p:spPr>
          <a:xfrm>
            <a:off x="4492307" y="1927429"/>
            <a:ext cx="3207386" cy="3003142"/>
          </a:xfrm>
          <a:prstGeom prst="rect">
            <a:avLst/>
          </a:prstGeom>
        </p:spPr>
      </p:pic>
    </p:spTree>
    <p:extLst>
      <p:ext uri="{BB962C8B-B14F-4D97-AF65-F5344CB8AC3E}">
        <p14:creationId xmlns:p14="http://schemas.microsoft.com/office/powerpoint/2010/main" val="634419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0" u="none" strike="noStrike" baseline="0" dirty="0">
                <a:latin typeface="AGaramond-Italic"/>
              </a:rPr>
              <a:t>Develop a class-averaging program that will process an arbitrary number of grades each time the program is run.</a:t>
            </a:r>
          </a:p>
          <a:p>
            <a:pPr marL="0" indent="0" algn="l">
              <a:buNone/>
            </a:pPr>
            <a:endParaRPr lang="en-US" sz="1050" b="1" dirty="0">
              <a:solidFill>
                <a:srgbClr val="2FA9FF"/>
              </a:solidFill>
              <a:latin typeface="Georgia" panose="02040502050405020303" pitchFamily="18" charset="0"/>
            </a:endParaRPr>
          </a:p>
          <a:p>
            <a:pPr marL="0" indent="0" algn="l">
              <a:buNone/>
            </a:pPr>
            <a:r>
              <a:rPr lang="en-US" sz="2000" b="1" dirty="0">
                <a:solidFill>
                  <a:srgbClr val="2FA9FF"/>
                </a:solidFill>
                <a:latin typeface="Georgia" panose="02040502050405020303" pitchFamily="18" charset="0"/>
              </a:rPr>
              <a:t>Pseudocode </a:t>
            </a:r>
          </a:p>
          <a:p>
            <a:pPr marL="0" indent="0" algn="l">
              <a:buNone/>
            </a:pPr>
            <a:r>
              <a:rPr lang="en-US" sz="2000" b="1" dirty="0">
                <a:solidFill>
                  <a:srgbClr val="2FA9FF"/>
                </a:solidFill>
                <a:latin typeface="Georgia" panose="02040502050405020303" pitchFamily="18" charset="0"/>
              </a:rPr>
              <a:t>for the </a:t>
            </a:r>
          </a:p>
          <a:p>
            <a:pPr marL="0" indent="0" algn="l">
              <a:buNone/>
            </a:pPr>
            <a:r>
              <a:rPr lang="en-US" sz="2000" b="1" dirty="0">
                <a:solidFill>
                  <a:srgbClr val="2FA9FF"/>
                </a:solidFill>
                <a:latin typeface="Georgia" panose="02040502050405020303" pitchFamily="18" charset="0"/>
              </a:rPr>
              <a:t>Class-Average Problem</a:t>
            </a:r>
          </a:p>
        </p:txBody>
      </p:sp>
      <p:sp>
        <p:nvSpPr>
          <p:cNvPr id="4" name="TextBox 3">
            <a:extLst>
              <a:ext uri="{FF2B5EF4-FFF2-40B4-BE49-F238E27FC236}">
                <a16:creationId xmlns:a16="http://schemas.microsoft.com/office/drawing/2014/main" id="{779EDFE0-C89C-E234-A45A-086A0F48A5E2}"/>
              </a:ext>
            </a:extLst>
          </p:cNvPr>
          <p:cNvSpPr txBox="1"/>
          <p:nvPr/>
        </p:nvSpPr>
        <p:spPr>
          <a:xfrm>
            <a:off x="5428270" y="1451463"/>
            <a:ext cx="6593260" cy="5509200"/>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Initialize total to zero</a:t>
            </a:r>
          </a:p>
          <a:p>
            <a:pPr algn="l"/>
            <a:r>
              <a:rPr lang="en-US" sz="2400" b="0" i="1" u="none" strike="noStrike" baseline="0" dirty="0">
                <a:solidFill>
                  <a:srgbClr val="A245C7"/>
                </a:solidFill>
                <a:latin typeface="AGaramond-Regular" panose="02020500000000000000" pitchFamily="18" charset="0"/>
              </a:rPr>
              <a:t>Initialize counter to zero</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Input the first grade (possibly the sentinel)</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While the user has not as yet entered the sentinel</a:t>
            </a:r>
          </a:p>
          <a:p>
            <a:pPr lvl="1"/>
            <a:r>
              <a:rPr lang="en-US" sz="2400" b="0" i="1" u="none" strike="noStrike" baseline="0" dirty="0">
                <a:solidFill>
                  <a:srgbClr val="A245C7"/>
                </a:solidFill>
                <a:latin typeface="AGaramond-Regular" panose="02020500000000000000" pitchFamily="18" charset="0"/>
              </a:rPr>
              <a:t>Add this grade into the running total</a:t>
            </a:r>
          </a:p>
          <a:p>
            <a:pPr lvl="1"/>
            <a:r>
              <a:rPr lang="en-US" sz="2400" b="0" i="1" u="none" strike="noStrike" baseline="0" dirty="0">
                <a:solidFill>
                  <a:srgbClr val="A245C7"/>
                </a:solidFill>
                <a:latin typeface="AGaramond-Regular" panose="02020500000000000000" pitchFamily="18" charset="0"/>
              </a:rPr>
              <a:t>Add one to the grade counter</a:t>
            </a:r>
          </a:p>
          <a:p>
            <a:pPr lvl="1"/>
            <a:r>
              <a:rPr lang="en-US" sz="2400" b="0" i="1" u="none" strike="noStrike" baseline="0" dirty="0">
                <a:solidFill>
                  <a:srgbClr val="A245C7"/>
                </a:solidFill>
                <a:latin typeface="AGaramond-Regular" panose="02020500000000000000" pitchFamily="18" charset="0"/>
              </a:rPr>
              <a:t>Input the next grade (possibly the sentinel)</a:t>
            </a:r>
            <a:endParaRPr lang="en-US" sz="2400" i="1" dirty="0">
              <a:solidFill>
                <a:srgbClr val="A245C7"/>
              </a:solidFill>
              <a:latin typeface="AGaramond-Regular" panose="02020500000000000000" pitchFamily="18" charset="0"/>
            </a:endParaRPr>
          </a:p>
          <a:p>
            <a:endParaRPr lang="en-US" sz="2400" b="0" i="1" u="none" strike="noStrike" baseline="0" dirty="0">
              <a:solidFill>
                <a:srgbClr val="A245C7"/>
              </a:solidFill>
              <a:latin typeface="AGaramond-Regular" panose="02020500000000000000" pitchFamily="18" charset="0"/>
            </a:endParaRPr>
          </a:p>
          <a:p>
            <a:r>
              <a:rPr lang="en-US" sz="2400" b="0" i="1" u="none" strike="noStrike" baseline="0" dirty="0">
                <a:solidFill>
                  <a:srgbClr val="A245C7"/>
                </a:solidFill>
                <a:latin typeface="AGaramond-Regular" panose="02020500000000000000" pitchFamily="18" charset="0"/>
              </a:rPr>
              <a:t>If the counter is not equal to zero</a:t>
            </a:r>
          </a:p>
          <a:p>
            <a:pPr lvl="1"/>
            <a:r>
              <a:rPr lang="en-US" sz="2400" b="0" i="1" u="none" strike="noStrike" baseline="0" dirty="0">
                <a:solidFill>
                  <a:srgbClr val="A245C7"/>
                </a:solidFill>
                <a:latin typeface="AGaramond-Regular" panose="02020500000000000000" pitchFamily="18" charset="0"/>
              </a:rPr>
              <a:t>Set the average to the total divided by the counter</a:t>
            </a:r>
          </a:p>
          <a:p>
            <a:pPr lvl="1"/>
            <a:r>
              <a:rPr lang="en-US" sz="2400" b="0" i="1" u="none" strike="noStrike" baseline="0" dirty="0">
                <a:solidFill>
                  <a:srgbClr val="A245C7"/>
                </a:solidFill>
                <a:latin typeface="AGaramond-Regular" panose="02020500000000000000" pitchFamily="18" charset="0"/>
              </a:rPr>
              <a:t>Print the average</a:t>
            </a:r>
          </a:p>
          <a:p>
            <a:r>
              <a:rPr lang="en-US" sz="2400" b="0" i="1" u="none" strike="noStrike" baseline="0" dirty="0">
                <a:solidFill>
                  <a:srgbClr val="A245C7"/>
                </a:solidFill>
                <a:latin typeface="AGaramond-Regular" panose="02020500000000000000" pitchFamily="18" charset="0"/>
              </a:rPr>
              <a:t>else</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“No grades were entered”</a:t>
            </a:r>
          </a:p>
        </p:txBody>
      </p:sp>
      <p:sp>
        <p:nvSpPr>
          <p:cNvPr id="6" name="TextBox 5">
            <a:extLst>
              <a:ext uri="{FF2B5EF4-FFF2-40B4-BE49-F238E27FC236}">
                <a16:creationId xmlns:a16="http://schemas.microsoft.com/office/drawing/2014/main" id="{7F7D27D8-C348-F39E-3838-E58007714AD7}"/>
              </a:ext>
            </a:extLst>
          </p:cNvPr>
          <p:cNvSpPr txBox="1"/>
          <p:nvPr/>
        </p:nvSpPr>
        <p:spPr>
          <a:xfrm>
            <a:off x="838200" y="3379057"/>
            <a:ext cx="4297021" cy="2801601"/>
          </a:xfrm>
          <a:prstGeom prst="rect">
            <a:avLst/>
          </a:prstGeom>
          <a:noFill/>
        </p:spPr>
        <p:txBody>
          <a:bodyPr wrap="square" rtlCol="0">
            <a:spAutoFit/>
          </a:bodyPr>
          <a:lstStyle/>
          <a:p>
            <a:pPr marL="0" indent="0" algn="just">
              <a:lnSpc>
                <a:spcPct val="120000"/>
              </a:lnSpc>
              <a:buNone/>
            </a:pPr>
            <a:r>
              <a:rPr lang="en-US" sz="1800" dirty="0">
                <a:latin typeface="Georgia" panose="02040502050405020303" pitchFamily="18" charset="0"/>
              </a:rPr>
              <a:t>This program introduces the data type </a:t>
            </a:r>
            <a:r>
              <a:rPr lang="en-US" sz="2000" b="1" dirty="0">
                <a:solidFill>
                  <a:srgbClr val="A245C7"/>
                </a:solidFill>
                <a:latin typeface="Georgia" panose="02040502050405020303" pitchFamily="18" charset="0"/>
              </a:rPr>
              <a:t>double</a:t>
            </a:r>
            <a:r>
              <a:rPr lang="en-US" sz="1800" dirty="0">
                <a:latin typeface="Georgia" panose="02040502050405020303" pitchFamily="18" charset="0"/>
              </a:rPr>
              <a:t> to handle numbers with decimal points—that is, floating-point numbers. </a:t>
            </a:r>
          </a:p>
          <a:p>
            <a:pPr marL="0" indent="0" algn="just">
              <a:lnSpc>
                <a:spcPct val="120000"/>
              </a:lnSpc>
              <a:buNone/>
            </a:pPr>
            <a:endParaRPr lang="en-US" sz="1800" dirty="0">
              <a:latin typeface="Georgia" panose="02040502050405020303" pitchFamily="18" charset="0"/>
            </a:endParaRPr>
          </a:p>
          <a:p>
            <a:pPr marL="0" indent="0" algn="just">
              <a:lnSpc>
                <a:spcPct val="120000"/>
              </a:lnSpc>
              <a:buNone/>
            </a:pPr>
            <a:r>
              <a:rPr lang="en-US" sz="1800" dirty="0">
                <a:latin typeface="Georgia" panose="02040502050405020303" pitchFamily="18" charset="0"/>
              </a:rPr>
              <a:t>Further, a </a:t>
            </a:r>
            <a:r>
              <a:rPr lang="en-US" sz="2000" b="1" dirty="0">
                <a:solidFill>
                  <a:srgbClr val="A245C7"/>
                </a:solidFill>
                <a:latin typeface="Georgia" panose="02040502050405020303" pitchFamily="18" charset="0"/>
              </a:rPr>
              <a:t>cast</a:t>
            </a:r>
            <a:r>
              <a:rPr lang="en-US" sz="1800" dirty="0">
                <a:latin typeface="Georgia" panose="02040502050405020303" pitchFamily="18" charset="0"/>
              </a:rPr>
              <a:t> operator to force the averaging calculation to use floating-</a:t>
            </a:r>
          </a:p>
          <a:p>
            <a:pPr marL="0" indent="0" algn="just">
              <a:lnSpc>
                <a:spcPct val="120000"/>
              </a:lnSpc>
              <a:buNone/>
            </a:pPr>
            <a:r>
              <a:rPr lang="en-US" sz="1800" dirty="0">
                <a:latin typeface="Georgia" panose="02040502050405020303" pitchFamily="18" charset="0"/>
              </a:rPr>
              <a:t>point numbers.</a:t>
            </a:r>
            <a:endParaRPr lang="en-US" dirty="0"/>
          </a:p>
        </p:txBody>
      </p:sp>
    </p:spTree>
    <p:extLst>
      <p:ext uri="{BB962C8B-B14F-4D97-AF65-F5344CB8AC3E}">
        <p14:creationId xmlns:p14="http://schemas.microsoft.com/office/powerpoint/2010/main" val="3753021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 calcmode="lin" valueType="num">
                                      <p:cBhvr additive="base">
                                        <p:cTn id="4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 calcmode="lin" valueType="num">
                                      <p:cBhvr additive="base">
                                        <p:cTn id="5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 calcmode="lin" valueType="num">
                                      <p:cBhvr additive="base">
                                        <p:cTn id="5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 calcmode="lin" valueType="num">
                                      <p:cBhvr additive="base">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anim calcmode="lin" valueType="num">
                                      <p:cBhvr additive="base">
                                        <p:cTn id="7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 calcmode="lin" valueType="num">
                                      <p:cBhvr additive="base">
                                        <p:cTn id="7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anim calcmode="lin" valueType="num">
                                      <p:cBhvr additive="base">
                                        <p:cTn id="8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anim calcmode="lin" valueType="num">
                                      <p:cBhvr additive="base">
                                        <p:cTn id="8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anim calcmode="lin" valueType="num">
                                      <p:cBhvr additive="base">
                                        <p:cTn id="9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anim calcmode="lin" valueType="num">
                                      <p:cBhvr additive="base">
                                        <p:cTn id="10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
                                            <p:txEl>
                                              <p:pRg st="13" end="13"/>
                                            </p:txEl>
                                          </p:spTgt>
                                        </p:tgtEl>
                                        <p:attrNameLst>
                                          <p:attrName>style.visibility</p:attrName>
                                        </p:attrNameLst>
                                      </p:cBhvr>
                                      <p:to>
                                        <p:strVal val="visible"/>
                                      </p:to>
                                    </p:set>
                                    <p:anim calcmode="lin" valueType="num">
                                      <p:cBhvr additive="base">
                                        <p:cTn id="10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4">
                                            <p:txEl>
                                              <p:pRg st="14" end="14"/>
                                            </p:txEl>
                                          </p:spTgt>
                                        </p:tgtEl>
                                        <p:attrNameLst>
                                          <p:attrName>style.visibility</p:attrName>
                                        </p:attrNameLst>
                                      </p:cBhvr>
                                      <p:to>
                                        <p:strVal val="visible"/>
                                      </p:to>
                                    </p:set>
                                    <p:anim calcmode="lin" valueType="num">
                                      <p:cBhvr additive="base">
                                        <p:cTn id="11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pic>
        <p:nvPicPr>
          <p:cNvPr id="7" name="Picture 6">
            <a:extLst>
              <a:ext uri="{FF2B5EF4-FFF2-40B4-BE49-F238E27FC236}">
                <a16:creationId xmlns:a16="http://schemas.microsoft.com/office/drawing/2014/main" id="{F690046F-8AF8-2E45-E8D3-86654E473A53}"/>
              </a:ext>
            </a:extLst>
          </p:cNvPr>
          <p:cNvPicPr>
            <a:picLocks noChangeAspect="1"/>
          </p:cNvPicPr>
          <p:nvPr/>
        </p:nvPicPr>
        <p:blipFill rotWithShape="1">
          <a:blip r:embed="rId2"/>
          <a:srcRect t="-1" b="34917"/>
          <a:stretch/>
        </p:blipFill>
        <p:spPr>
          <a:xfrm>
            <a:off x="92028" y="980099"/>
            <a:ext cx="6470135" cy="4572000"/>
          </a:xfrm>
          <a:prstGeom prst="rect">
            <a:avLst/>
          </a:prstGeom>
        </p:spPr>
      </p:pic>
      <p:pic>
        <p:nvPicPr>
          <p:cNvPr id="3" name="Picture 2">
            <a:extLst>
              <a:ext uri="{FF2B5EF4-FFF2-40B4-BE49-F238E27FC236}">
                <a16:creationId xmlns:a16="http://schemas.microsoft.com/office/drawing/2014/main" id="{4DD88E6D-AB3E-AEDB-01B5-4F975CD74FA8}"/>
              </a:ext>
            </a:extLst>
          </p:cNvPr>
          <p:cNvPicPr>
            <a:picLocks noChangeAspect="1"/>
          </p:cNvPicPr>
          <p:nvPr/>
        </p:nvPicPr>
        <p:blipFill rotWithShape="1">
          <a:blip r:embed="rId2"/>
          <a:srcRect t="64558" b="-1045"/>
          <a:stretch/>
        </p:blipFill>
        <p:spPr>
          <a:xfrm>
            <a:off x="6098384" y="1138688"/>
            <a:ext cx="6001588" cy="2377440"/>
          </a:xfrm>
          <a:prstGeom prst="rect">
            <a:avLst/>
          </a:prstGeom>
        </p:spPr>
      </p:pic>
      <p:pic>
        <p:nvPicPr>
          <p:cNvPr id="8" name="Picture 7">
            <a:extLst>
              <a:ext uri="{FF2B5EF4-FFF2-40B4-BE49-F238E27FC236}">
                <a16:creationId xmlns:a16="http://schemas.microsoft.com/office/drawing/2014/main" id="{BF204018-8594-F46C-E290-DD22F1D9D274}"/>
              </a:ext>
            </a:extLst>
          </p:cNvPr>
          <p:cNvPicPr>
            <a:picLocks noChangeAspect="1"/>
          </p:cNvPicPr>
          <p:nvPr/>
        </p:nvPicPr>
        <p:blipFill>
          <a:blip r:embed="rId3"/>
          <a:stretch>
            <a:fillRect/>
          </a:stretch>
        </p:blipFill>
        <p:spPr>
          <a:xfrm>
            <a:off x="7552948" y="3747232"/>
            <a:ext cx="3092460" cy="2745642"/>
          </a:xfrm>
          <a:prstGeom prst="rect">
            <a:avLst/>
          </a:prstGeom>
        </p:spPr>
      </p:pic>
    </p:spTree>
    <p:extLst>
      <p:ext uri="{BB962C8B-B14F-4D97-AF65-F5344CB8AC3E}">
        <p14:creationId xmlns:p14="http://schemas.microsoft.com/office/powerpoint/2010/main" val="3241497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Converting Between Types Explicitly and Implicitly</a:t>
            </a:r>
          </a:p>
          <a:p>
            <a:pPr marL="0" indent="0" algn="l">
              <a:lnSpc>
                <a:spcPct val="100000"/>
              </a:lnSpc>
              <a:buNone/>
            </a:pPr>
            <a:r>
              <a:rPr lang="en-US" sz="2000" dirty="0">
                <a:latin typeface="Georgia" panose="02040502050405020303" pitchFamily="18" charset="0"/>
              </a:rPr>
              <a:t>Dividing two </a:t>
            </a:r>
            <a:r>
              <a:rPr lang="en-US" sz="2000" dirty="0" err="1">
                <a:latin typeface="Georgia" panose="02040502050405020303" pitchFamily="18" charset="0"/>
              </a:rPr>
              <a:t>ints</a:t>
            </a:r>
            <a:r>
              <a:rPr lang="en-US" sz="2000" dirty="0">
                <a:latin typeface="Georgia" panose="02040502050405020303" pitchFamily="18" charset="0"/>
              </a:rPr>
              <a:t> results in </a:t>
            </a:r>
            <a:r>
              <a:rPr lang="en-US" sz="2000" b="1" dirty="0">
                <a:solidFill>
                  <a:srgbClr val="A245C7"/>
                </a:solidFill>
                <a:latin typeface="Georgia" panose="02040502050405020303" pitchFamily="18" charset="0"/>
              </a:rPr>
              <a:t>integer division</a:t>
            </a:r>
            <a:r>
              <a:rPr lang="en-US" sz="2000" dirty="0">
                <a:latin typeface="Georgia" panose="02040502050405020303" pitchFamily="18" charset="0"/>
              </a:rPr>
              <a:t>—any fractional part of the calculation is </a:t>
            </a:r>
            <a:r>
              <a:rPr lang="en-US" sz="2000" b="1" dirty="0">
                <a:solidFill>
                  <a:srgbClr val="A245C7"/>
                </a:solidFill>
                <a:latin typeface="Georgia" panose="02040502050405020303" pitchFamily="18" charset="0"/>
              </a:rPr>
              <a:t>truncated</a:t>
            </a:r>
            <a:r>
              <a:rPr lang="en-US" sz="2000" dirty="0">
                <a:latin typeface="Georgia" panose="02040502050405020303" pitchFamily="18" charset="0"/>
              </a:rPr>
              <a:t> (that is, lost). You can produce a floating point calculation with integer values by first creating temporary floating-point numbers.</a:t>
            </a:r>
          </a:p>
          <a:p>
            <a:pPr marL="0" indent="0" algn="l">
              <a:lnSpc>
                <a:spcPct val="100000"/>
              </a:lnSpc>
              <a:buNone/>
            </a:pPr>
            <a:r>
              <a:rPr lang="en-US" sz="2000" dirty="0">
                <a:latin typeface="Georgia" panose="02040502050405020303" pitchFamily="18" charset="0"/>
              </a:rPr>
              <a:t>C provides the unary </a:t>
            </a:r>
            <a:r>
              <a:rPr lang="en-US" sz="2000" b="1" dirty="0">
                <a:solidFill>
                  <a:srgbClr val="A245C7"/>
                </a:solidFill>
                <a:latin typeface="Georgia" panose="02040502050405020303" pitchFamily="18" charset="0"/>
              </a:rPr>
              <a:t>cast</a:t>
            </a:r>
            <a:r>
              <a:rPr lang="en-US" sz="2000" dirty="0">
                <a:latin typeface="Georgia" panose="02040502050405020303" pitchFamily="18" charset="0"/>
              </a:rPr>
              <a:t> </a:t>
            </a:r>
            <a:r>
              <a:rPr lang="en-US" sz="2000" b="1" dirty="0">
                <a:solidFill>
                  <a:srgbClr val="A245C7"/>
                </a:solidFill>
                <a:latin typeface="Georgia" panose="02040502050405020303" pitchFamily="18" charset="0"/>
              </a:rPr>
              <a:t>operator</a:t>
            </a:r>
            <a:r>
              <a:rPr lang="en-US" sz="2000" dirty="0">
                <a:latin typeface="Georgia" panose="02040502050405020303" pitchFamily="18" charset="0"/>
              </a:rPr>
              <a:t> to accomplish this task.</a:t>
            </a:r>
          </a:p>
          <a:p>
            <a:pPr marL="0" indent="0" algn="l">
              <a:lnSpc>
                <a:spcPct val="100000"/>
              </a:lnSpc>
              <a:buNone/>
            </a:pPr>
            <a:endParaRPr lang="en-US" sz="2000" dirty="0">
              <a:latin typeface="Georgia" panose="02040502050405020303" pitchFamily="18" charset="0"/>
            </a:endParaRPr>
          </a:p>
          <a:p>
            <a:pPr marL="0" indent="0" algn="l">
              <a:lnSpc>
                <a:spcPct val="100000"/>
              </a:lnSpc>
              <a:buNone/>
            </a:pPr>
            <a:r>
              <a:rPr lang="en-US" sz="2000" dirty="0">
                <a:latin typeface="Georgia" panose="02040502050405020303" pitchFamily="18" charset="0"/>
              </a:rPr>
              <a:t>The cast operator, (double), creates a </a:t>
            </a:r>
            <a:r>
              <a:rPr lang="en-US" sz="2000" i="1" dirty="0">
                <a:latin typeface="Times New Roman" panose="02020603050405020304" pitchFamily="18" charset="0"/>
                <a:cs typeface="Times New Roman" panose="02020603050405020304" pitchFamily="18" charset="0"/>
              </a:rPr>
              <a:t>temporary</a:t>
            </a:r>
            <a:r>
              <a:rPr lang="en-US" sz="2000" dirty="0">
                <a:latin typeface="Georgia" panose="02040502050405020303" pitchFamily="18" charset="0"/>
              </a:rPr>
              <a:t> floating-point copy of its operand, total. The value stored in total is still an integer. Using a cast operator in this manner is called </a:t>
            </a:r>
            <a:r>
              <a:rPr lang="en-US" sz="2000" b="1" dirty="0">
                <a:solidFill>
                  <a:srgbClr val="A245C7"/>
                </a:solidFill>
                <a:latin typeface="Georgia" panose="02040502050405020303" pitchFamily="18" charset="0"/>
              </a:rPr>
              <a:t>explicit conversion</a:t>
            </a:r>
            <a:r>
              <a:rPr lang="en-US" sz="2000" dirty="0">
                <a:latin typeface="Georgia" panose="02040502050405020303" pitchFamily="18" charset="0"/>
              </a:rPr>
              <a:t>. </a:t>
            </a:r>
          </a:p>
          <a:p>
            <a:pPr marL="0" indent="0" algn="l">
              <a:lnSpc>
                <a:spcPct val="100000"/>
              </a:lnSpc>
              <a:buNone/>
            </a:pPr>
            <a:r>
              <a:rPr lang="en-US" sz="2000" dirty="0">
                <a:latin typeface="Georgia" panose="02040502050405020303" pitchFamily="18" charset="0"/>
              </a:rPr>
              <a:t>In mixed-type expressions, the compiler performs an operation called </a:t>
            </a:r>
            <a:r>
              <a:rPr lang="en-US" sz="2000" b="1" dirty="0">
                <a:solidFill>
                  <a:srgbClr val="A245C7"/>
                </a:solidFill>
                <a:latin typeface="Georgia" panose="02040502050405020303" pitchFamily="18" charset="0"/>
              </a:rPr>
              <a:t>implicit conversion</a:t>
            </a:r>
            <a:r>
              <a:rPr lang="en-US" sz="2000" dirty="0">
                <a:latin typeface="Georgia" panose="02040502050405020303" pitchFamily="18" charset="0"/>
              </a:rPr>
              <a:t> on selected operands to ensure that they’re of the same type. </a:t>
            </a:r>
          </a:p>
          <a:p>
            <a:pPr marL="0" indent="0" algn="l">
              <a:lnSpc>
                <a:spcPct val="100000"/>
              </a:lnSpc>
              <a:buNone/>
            </a:pPr>
            <a:r>
              <a:rPr lang="en-US" sz="2000" dirty="0">
                <a:latin typeface="Georgia" panose="02040502050405020303" pitchFamily="18" charset="0"/>
              </a:rPr>
              <a:t>For example, in an expression containing the data types int and double, copies of int operands are made and implicitly converted to type double.</a:t>
            </a:r>
          </a:p>
        </p:txBody>
      </p:sp>
      <p:pic>
        <p:nvPicPr>
          <p:cNvPr id="7" name="Picture 6">
            <a:extLst>
              <a:ext uri="{FF2B5EF4-FFF2-40B4-BE49-F238E27FC236}">
                <a16:creationId xmlns:a16="http://schemas.microsoft.com/office/drawing/2014/main" id="{EA6AFB1D-0241-842A-C659-D58172252EEC}"/>
              </a:ext>
            </a:extLst>
          </p:cNvPr>
          <p:cNvPicPr>
            <a:picLocks noChangeAspect="1"/>
          </p:cNvPicPr>
          <p:nvPr/>
        </p:nvPicPr>
        <p:blipFill>
          <a:blip r:embed="rId2"/>
          <a:stretch>
            <a:fillRect/>
          </a:stretch>
        </p:blipFill>
        <p:spPr>
          <a:xfrm>
            <a:off x="2828158" y="2902479"/>
            <a:ext cx="6535683" cy="344609"/>
          </a:xfrm>
          <a:prstGeom prst="rect">
            <a:avLst/>
          </a:prstGeom>
        </p:spPr>
      </p:pic>
    </p:spTree>
    <p:extLst>
      <p:ext uri="{BB962C8B-B14F-4D97-AF65-F5344CB8AC3E}">
        <p14:creationId xmlns:p14="http://schemas.microsoft.com/office/powerpoint/2010/main" val="2451686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Formatting Floating-Point Numbers</a:t>
            </a:r>
          </a:p>
        </p:txBody>
      </p:sp>
      <p:pic>
        <p:nvPicPr>
          <p:cNvPr id="5" name="Picture 4">
            <a:extLst>
              <a:ext uri="{FF2B5EF4-FFF2-40B4-BE49-F238E27FC236}">
                <a16:creationId xmlns:a16="http://schemas.microsoft.com/office/drawing/2014/main" id="{1D47636A-8C1A-BEF2-0A13-C2AE75CD7DF8}"/>
              </a:ext>
            </a:extLst>
          </p:cNvPr>
          <p:cNvPicPr>
            <a:picLocks noChangeAspect="1"/>
          </p:cNvPicPr>
          <p:nvPr/>
        </p:nvPicPr>
        <p:blipFill>
          <a:blip r:embed="rId2"/>
          <a:stretch>
            <a:fillRect/>
          </a:stretch>
        </p:blipFill>
        <p:spPr>
          <a:xfrm>
            <a:off x="3236140" y="1601295"/>
            <a:ext cx="5719719" cy="639075"/>
          </a:xfrm>
          <a:prstGeom prst="rect">
            <a:avLst/>
          </a:prstGeom>
        </p:spPr>
      </p:pic>
    </p:spTree>
    <p:extLst>
      <p:ext uri="{BB962C8B-B14F-4D97-AF65-F5344CB8AC3E}">
        <p14:creationId xmlns:p14="http://schemas.microsoft.com/office/powerpoint/2010/main" val="925812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p:spPr>
        <p:txBody>
          <a:bodyPr>
            <a:noAutofit/>
          </a:bodyPr>
          <a:lstStyle/>
          <a:p>
            <a:pPr marL="0" indent="0" algn="l">
              <a:buNone/>
            </a:pPr>
            <a:r>
              <a:rPr lang="en-US" sz="2000" b="0" u="none" strike="noStrike" baseline="0" dirty="0">
                <a:latin typeface="AGaramond-Italic"/>
              </a:rPr>
              <a:t>A college offers a course that prepares students for the state licensing exam for real estate brokers. Last year, 10 of the students who completed this course took the licensing examination. Naturally, the college wants to know how well its students did on the exam. You’ve been asked to write a program to summarize the results. You’ve been given a list of these 10 students. Next to each name is a 1 if the student passed the exam or a 2 if the student failed.</a:t>
            </a:r>
          </a:p>
          <a:p>
            <a:pPr marL="0" indent="0" algn="l">
              <a:buNone/>
            </a:pPr>
            <a:r>
              <a:rPr lang="en-US" sz="2000" b="0" u="none" strike="noStrike" baseline="0" dirty="0">
                <a:latin typeface="AGaramond-Italic"/>
              </a:rPr>
              <a:t>Your program should analyze the results of the exam as follows:</a:t>
            </a:r>
          </a:p>
          <a:p>
            <a:pPr marL="457200" indent="-457200" algn="l">
              <a:buFont typeface="+mj-lt"/>
              <a:buAutoNum type="arabicPeriod"/>
            </a:pPr>
            <a:r>
              <a:rPr lang="en-US" sz="2000" b="0" u="none" strike="noStrike" baseline="0" dirty="0">
                <a:latin typeface="AGaramond-Italic"/>
              </a:rPr>
              <a:t>Input each test result (i.e., a 1 or a 2). Display the prompting message “Enter result” each time the program requests another test result.</a:t>
            </a:r>
          </a:p>
          <a:p>
            <a:pPr marL="457200" indent="-457200" algn="l">
              <a:buFont typeface="+mj-lt"/>
              <a:buAutoNum type="arabicPeriod"/>
            </a:pPr>
            <a:r>
              <a:rPr lang="en-US" sz="2000" b="0" u="none" strike="noStrike" baseline="0" dirty="0">
                <a:latin typeface="AGaramond-Italic"/>
              </a:rPr>
              <a:t>Count the number of test results of each type.</a:t>
            </a:r>
          </a:p>
          <a:p>
            <a:pPr marL="457200" indent="-457200" algn="l">
              <a:buFont typeface="+mj-lt"/>
              <a:buAutoNum type="arabicPeriod"/>
            </a:pPr>
            <a:r>
              <a:rPr lang="en-US" sz="2000" b="0" u="none" strike="noStrike" baseline="0" dirty="0">
                <a:latin typeface="AGaramond-Italic"/>
              </a:rPr>
              <a:t>Display a summary of the test results indicating the number of students who passed and the number who failed.</a:t>
            </a:r>
          </a:p>
          <a:p>
            <a:pPr marL="457200" indent="-457200" algn="l">
              <a:buFont typeface="+mj-lt"/>
              <a:buAutoNum type="arabicPeriod"/>
            </a:pPr>
            <a:r>
              <a:rPr lang="en-US" sz="2000" b="0" u="none" strike="noStrike" baseline="0" dirty="0">
                <a:latin typeface="AGaramond-Italic"/>
              </a:rPr>
              <a:t>If more than eight students passed the exam, print the message “Bonus to instructor!”</a:t>
            </a:r>
          </a:p>
        </p:txBody>
      </p:sp>
    </p:spTree>
    <p:extLst>
      <p:ext uri="{BB962C8B-B14F-4D97-AF65-F5344CB8AC3E}">
        <p14:creationId xmlns:p14="http://schemas.microsoft.com/office/powerpoint/2010/main" val="2554212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endParaRPr lang="en-US" sz="2000" b="0" u="none" strike="noStrike" baseline="0" dirty="0">
              <a:latin typeface="AGaramond-Italic"/>
            </a:endParaRPr>
          </a:p>
        </p:txBody>
      </p:sp>
      <p:sp>
        <p:nvSpPr>
          <p:cNvPr id="4" name="TextBox 3">
            <a:extLst>
              <a:ext uri="{FF2B5EF4-FFF2-40B4-BE49-F238E27FC236}">
                <a16:creationId xmlns:a16="http://schemas.microsoft.com/office/drawing/2014/main" id="{36288F21-2CF9-7F6F-ED88-CAF4DA90FF06}"/>
              </a:ext>
            </a:extLst>
          </p:cNvPr>
          <p:cNvSpPr txBox="1"/>
          <p:nvPr/>
        </p:nvSpPr>
        <p:spPr>
          <a:xfrm>
            <a:off x="712060" y="1524171"/>
            <a:ext cx="6593260" cy="5262979"/>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Initialize passes to zero</a:t>
            </a:r>
          </a:p>
          <a:p>
            <a:pPr algn="l" defTabSz="457200"/>
            <a:r>
              <a:rPr lang="en-US" sz="2400" b="0" i="1" u="none" strike="noStrike" baseline="0" dirty="0">
                <a:solidFill>
                  <a:srgbClr val="A245C7"/>
                </a:solidFill>
                <a:latin typeface="AGaramond-Regular" panose="02020500000000000000" pitchFamily="18" charset="0"/>
              </a:rPr>
              <a:t>Initialize failures to zero</a:t>
            </a:r>
          </a:p>
          <a:p>
            <a:pPr algn="l" defTabSz="457200"/>
            <a:r>
              <a:rPr lang="en-US" sz="2400" b="0" i="1" u="none" strike="noStrike" baseline="0" dirty="0">
                <a:solidFill>
                  <a:srgbClr val="A245C7"/>
                </a:solidFill>
                <a:latin typeface="AGaramond-Regular" panose="02020500000000000000" pitchFamily="18" charset="0"/>
              </a:rPr>
              <a:t>Initialize student to one</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While student counter is less than or equal to ten</a:t>
            </a:r>
          </a:p>
          <a:p>
            <a:pPr algn="l" defTabSz="457200"/>
            <a:r>
              <a:rPr lang="en-US" sz="2400" b="0" i="1" u="none" strike="noStrike" baseline="0" dirty="0">
                <a:solidFill>
                  <a:srgbClr val="A245C7"/>
                </a:solidFill>
                <a:latin typeface="AGaramond-Regular" panose="02020500000000000000" pitchFamily="18" charset="0"/>
              </a:rPr>
              <a:t>	Input the next exam result</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If the student passed</a:t>
            </a:r>
          </a:p>
          <a:p>
            <a:pPr algn="l" defTabSz="457200"/>
            <a:r>
              <a:rPr lang="en-US" sz="2400" b="0" i="1" u="none" strike="noStrike" baseline="0" dirty="0">
                <a:solidFill>
                  <a:srgbClr val="A245C7"/>
                </a:solidFill>
                <a:latin typeface="AGaramond-Regular" panose="02020500000000000000" pitchFamily="18" charset="0"/>
              </a:rPr>
              <a:t>		Add one to passes</a:t>
            </a:r>
          </a:p>
          <a:p>
            <a:pPr algn="l" defTabSz="457200"/>
            <a:r>
              <a:rPr lang="en-US" sz="2400" b="0" i="1" u="none" strike="noStrike" baseline="0" dirty="0">
                <a:solidFill>
                  <a:srgbClr val="A245C7"/>
                </a:solidFill>
                <a:latin typeface="AGaramond-Regular" panose="02020500000000000000" pitchFamily="18" charset="0"/>
              </a:rPr>
              <a:t>	else</a:t>
            </a:r>
          </a:p>
          <a:p>
            <a:pPr algn="l" defTabSz="457200"/>
            <a:r>
              <a:rPr lang="en-US" sz="2400" b="0" i="1" u="none" strike="noStrike" baseline="0" dirty="0">
                <a:solidFill>
                  <a:srgbClr val="A245C7"/>
                </a:solidFill>
                <a:latin typeface="AGaramond-Regular" panose="02020500000000000000" pitchFamily="18" charset="0"/>
              </a:rPr>
              <a:t>		Add one to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Add one to student counter</a:t>
            </a:r>
          </a:p>
          <a:p>
            <a:pPr algn="l" defTabSz="457200"/>
            <a:endParaRPr lang="en-US" sz="2400" b="0" i="1" u="none" strike="noStrike" baseline="0" dirty="0">
              <a:solidFill>
                <a:srgbClr val="A245C7"/>
              </a:solidFill>
              <a:latin typeface="AGaramond-Regular" panose="02020500000000000000" pitchFamily="18" charset="0"/>
            </a:endParaRPr>
          </a:p>
        </p:txBody>
      </p:sp>
      <p:sp>
        <p:nvSpPr>
          <p:cNvPr id="5" name="TextBox 4">
            <a:extLst>
              <a:ext uri="{FF2B5EF4-FFF2-40B4-BE49-F238E27FC236}">
                <a16:creationId xmlns:a16="http://schemas.microsoft.com/office/drawing/2014/main" id="{29DCE8E9-AB82-171B-1C16-A72FC0F1F29B}"/>
              </a:ext>
            </a:extLst>
          </p:cNvPr>
          <p:cNvSpPr txBox="1"/>
          <p:nvPr/>
        </p:nvSpPr>
        <p:spPr>
          <a:xfrm>
            <a:off x="7032178" y="1520476"/>
            <a:ext cx="6593260" cy="1938992"/>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Print the number of passes</a:t>
            </a:r>
          </a:p>
          <a:p>
            <a:pPr algn="l" defTabSz="457200"/>
            <a:r>
              <a:rPr lang="en-US" sz="2400" b="0" i="1" u="none" strike="noStrike" baseline="0" dirty="0">
                <a:solidFill>
                  <a:srgbClr val="A245C7"/>
                </a:solidFill>
                <a:latin typeface="AGaramond-Regular" panose="02020500000000000000" pitchFamily="18" charset="0"/>
              </a:rPr>
              <a:t>Print the number of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If more than eight students passed</a:t>
            </a:r>
          </a:p>
          <a:p>
            <a:pPr algn="l" defTabSz="457200"/>
            <a:r>
              <a:rPr lang="en-US" sz="2400" b="0" i="1" u="none" strike="noStrike" baseline="0" dirty="0">
                <a:solidFill>
                  <a:srgbClr val="A245C7"/>
                </a:solidFill>
                <a:latin typeface="AGaramond-Regular" panose="02020500000000000000" pitchFamily="18" charset="0"/>
              </a:rPr>
              <a:t>	Print “Bonus to instructor!”</a:t>
            </a:r>
          </a:p>
        </p:txBody>
      </p:sp>
      <p:cxnSp>
        <p:nvCxnSpPr>
          <p:cNvPr id="7" name="Straight Connector 6">
            <a:extLst>
              <a:ext uri="{FF2B5EF4-FFF2-40B4-BE49-F238E27FC236}">
                <a16:creationId xmlns:a16="http://schemas.microsoft.com/office/drawing/2014/main" id="{44D0B506-51BA-6573-0217-2D9C0905E5A1}"/>
              </a:ext>
            </a:extLst>
          </p:cNvPr>
          <p:cNvCxnSpPr>
            <a:cxnSpLocks/>
          </p:cNvCxnSpPr>
          <p:nvPr/>
        </p:nvCxnSpPr>
        <p:spPr>
          <a:xfrm>
            <a:off x="779435" y="1520476"/>
            <a:ext cx="0" cy="489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4872C1B-C84A-8EBA-35C0-B3DD36015564}"/>
              </a:ext>
            </a:extLst>
          </p:cNvPr>
          <p:cNvCxnSpPr>
            <a:cxnSpLocks/>
          </p:cNvCxnSpPr>
          <p:nvPr/>
        </p:nvCxnSpPr>
        <p:spPr>
          <a:xfrm>
            <a:off x="7078489" y="1520476"/>
            <a:ext cx="0" cy="5091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59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Algorithms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The solution to any computing problem involves executing a series of actions in a specific order. An </a:t>
            </a:r>
            <a:r>
              <a:rPr lang="en-US" sz="2000" b="1" dirty="0">
                <a:solidFill>
                  <a:srgbClr val="A245C7"/>
                </a:solidFill>
                <a:latin typeface="Georgia" panose="02040502050405020303" pitchFamily="18" charset="0"/>
              </a:rPr>
              <a:t>algorithm</a:t>
            </a:r>
            <a:r>
              <a:rPr lang="en-US" sz="2000" dirty="0">
                <a:latin typeface="Georgia" panose="02040502050405020303" pitchFamily="18" charset="0"/>
              </a:rPr>
              <a:t> is a </a:t>
            </a:r>
            <a:r>
              <a:rPr lang="en-US" sz="2000" b="1" dirty="0">
                <a:solidFill>
                  <a:srgbClr val="A245C7"/>
                </a:solidFill>
                <a:latin typeface="Georgia" panose="02040502050405020303" pitchFamily="18" charset="0"/>
              </a:rPr>
              <a:t>procedure</a:t>
            </a:r>
            <a:r>
              <a:rPr lang="en-US" sz="2000" dirty="0">
                <a:latin typeface="Georgia" panose="02040502050405020303" pitchFamily="18" charset="0"/>
              </a:rPr>
              <a:t> for solving a problem in terms of </a:t>
            </a:r>
          </a:p>
          <a:p>
            <a:pPr algn="just">
              <a:lnSpc>
                <a:spcPct val="150000"/>
              </a:lnSpc>
            </a:pPr>
            <a:r>
              <a:rPr lang="en-US" sz="2000" dirty="0">
                <a:latin typeface="Georgia" panose="02040502050405020303" pitchFamily="18" charset="0"/>
              </a:rPr>
              <a:t>1. the </a:t>
            </a:r>
            <a:r>
              <a:rPr lang="en-US" sz="2000" b="1" dirty="0">
                <a:solidFill>
                  <a:srgbClr val="A245C7"/>
                </a:solidFill>
                <a:latin typeface="Georgia" panose="02040502050405020303" pitchFamily="18" charset="0"/>
              </a:rPr>
              <a:t>actions</a:t>
            </a:r>
            <a:r>
              <a:rPr lang="en-US" sz="2000" dirty="0">
                <a:latin typeface="Georgia" panose="02040502050405020303" pitchFamily="18" charset="0"/>
              </a:rPr>
              <a:t> to execute, and</a:t>
            </a:r>
          </a:p>
          <a:p>
            <a:pPr algn="just">
              <a:lnSpc>
                <a:spcPct val="150000"/>
              </a:lnSpc>
            </a:pPr>
            <a:r>
              <a:rPr lang="en-US" sz="2000" dirty="0">
                <a:latin typeface="Georgia" panose="02040502050405020303" pitchFamily="18" charset="0"/>
              </a:rPr>
              <a:t>2. the </a:t>
            </a:r>
            <a:r>
              <a:rPr lang="en-US" sz="2000" b="1" dirty="0">
                <a:solidFill>
                  <a:srgbClr val="A245C7"/>
                </a:solidFill>
                <a:latin typeface="Georgia" panose="02040502050405020303" pitchFamily="18" charset="0"/>
              </a:rPr>
              <a:t>order</a:t>
            </a:r>
            <a:r>
              <a:rPr lang="en-US" sz="2000" dirty="0">
                <a:latin typeface="Georgia" panose="02040502050405020303" pitchFamily="18" charset="0"/>
              </a:rPr>
              <a:t> in which these actions should execute.</a:t>
            </a:r>
          </a:p>
        </p:txBody>
      </p:sp>
    </p:spTree>
    <p:extLst>
      <p:ext uri="{BB962C8B-B14F-4D97-AF65-F5344CB8AC3E}">
        <p14:creationId xmlns:p14="http://schemas.microsoft.com/office/powerpoint/2010/main" val="18137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tretch>
            <a:fillRect/>
          </a:stretch>
        </p:blipFill>
        <p:spPr>
          <a:xfrm>
            <a:off x="971646" y="1138688"/>
            <a:ext cx="5609332" cy="5589033"/>
          </a:xfrm>
          <a:prstGeom prst="rect">
            <a:avLst/>
          </a:prstGeom>
        </p:spPr>
      </p:pic>
      <p:pic>
        <p:nvPicPr>
          <p:cNvPr id="11" name="Picture 10">
            <a:extLst>
              <a:ext uri="{FF2B5EF4-FFF2-40B4-BE49-F238E27FC236}">
                <a16:creationId xmlns:a16="http://schemas.microsoft.com/office/drawing/2014/main" id="{BBB3E582-F305-ED87-81A3-C387329675C1}"/>
              </a:ext>
            </a:extLst>
          </p:cNvPr>
          <p:cNvPicPr>
            <a:picLocks noChangeAspect="1"/>
          </p:cNvPicPr>
          <p:nvPr/>
        </p:nvPicPr>
        <p:blipFill>
          <a:blip r:embed="rId3"/>
          <a:stretch>
            <a:fillRect/>
          </a:stretch>
        </p:blipFill>
        <p:spPr>
          <a:xfrm>
            <a:off x="6945382" y="2415073"/>
            <a:ext cx="3719191" cy="2492894"/>
          </a:xfrm>
          <a:prstGeom prst="rect">
            <a:avLst/>
          </a:prstGeom>
        </p:spPr>
      </p:pic>
    </p:spTree>
    <p:extLst>
      <p:ext uri="{BB962C8B-B14F-4D97-AF65-F5344CB8AC3E}">
        <p14:creationId xmlns:p14="http://schemas.microsoft.com/office/powerpoint/2010/main" val="3556507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Assignment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r>
              <a:rPr lang="en-US" sz="2000" b="0" u="none" strike="noStrike" baseline="0" dirty="0">
                <a:latin typeface="AGaramond-Italic"/>
              </a:rPr>
              <a:t>C provides several assignment operators for abbreviating assignment expressions. For example, the statement</a:t>
            </a:r>
          </a:p>
          <a:p>
            <a:pPr marL="0" indent="0" algn="l">
              <a:buNone/>
            </a:pPr>
            <a:r>
              <a:rPr lang="en-US" sz="2000" b="0" u="none" strike="noStrike" baseline="0" dirty="0">
                <a:latin typeface="AGaramond-Italic"/>
              </a:rPr>
              <a:t>	c = c + </a:t>
            </a:r>
            <a:r>
              <a:rPr lang="en-US" sz="2000" b="0" u="none" strike="noStrike" baseline="0" dirty="0">
                <a:solidFill>
                  <a:srgbClr val="00B0F0"/>
                </a:solidFill>
                <a:latin typeface="AGaramond-Italic"/>
              </a:rPr>
              <a:t>3</a:t>
            </a:r>
            <a:r>
              <a:rPr lang="en-US" sz="2000" b="0" u="none" strike="noStrike" baseline="0" dirty="0">
                <a:latin typeface="AGaramond-Italic"/>
              </a:rPr>
              <a:t>;</a:t>
            </a:r>
          </a:p>
          <a:p>
            <a:pPr marL="0" indent="0" algn="l">
              <a:buNone/>
            </a:pPr>
            <a:r>
              <a:rPr lang="en-US" sz="2000" b="0" u="none" strike="noStrike" baseline="0" dirty="0">
                <a:latin typeface="AGaramond-Italic"/>
              </a:rPr>
              <a:t>can be abbreviated with the addition assignment operator += as</a:t>
            </a:r>
          </a:p>
          <a:p>
            <a:pPr marL="0" indent="0" algn="l">
              <a:buNone/>
            </a:pPr>
            <a:r>
              <a:rPr lang="en-US" sz="2000" b="0" u="none" strike="noStrike" baseline="0" dirty="0">
                <a:latin typeface="AGaramond-Italic"/>
              </a:rPr>
              <a:t>	c += </a:t>
            </a:r>
            <a:r>
              <a:rPr lang="en-US" sz="2000" b="0" u="none" strike="noStrike" baseline="0" dirty="0">
                <a:solidFill>
                  <a:srgbClr val="00B0F0"/>
                </a:solidFill>
                <a:latin typeface="AGaramond-Italic"/>
              </a:rPr>
              <a:t>3</a:t>
            </a:r>
            <a:r>
              <a:rPr lang="en-US" sz="2000" b="0" u="none" strike="noStrike" baseline="0" dirty="0">
                <a:latin typeface="AGaramond-Italic"/>
              </a:rPr>
              <a:t>;</a:t>
            </a:r>
          </a:p>
        </p:txBody>
      </p:sp>
      <p:pic>
        <p:nvPicPr>
          <p:cNvPr id="8" name="Picture 7">
            <a:extLst>
              <a:ext uri="{FF2B5EF4-FFF2-40B4-BE49-F238E27FC236}">
                <a16:creationId xmlns:a16="http://schemas.microsoft.com/office/drawing/2014/main" id="{4FB44F41-0E21-6C83-3503-38342B154A88}"/>
              </a:ext>
            </a:extLst>
          </p:cNvPr>
          <p:cNvPicPr>
            <a:picLocks noChangeAspect="1"/>
          </p:cNvPicPr>
          <p:nvPr/>
        </p:nvPicPr>
        <p:blipFill>
          <a:blip r:embed="rId2"/>
          <a:stretch>
            <a:fillRect/>
          </a:stretch>
        </p:blipFill>
        <p:spPr>
          <a:xfrm>
            <a:off x="2181367" y="3483218"/>
            <a:ext cx="7829265" cy="3009656"/>
          </a:xfrm>
          <a:prstGeom prst="rect">
            <a:avLst/>
          </a:prstGeom>
        </p:spPr>
      </p:pic>
    </p:spTree>
    <p:extLst>
      <p:ext uri="{BB962C8B-B14F-4D97-AF65-F5344CB8AC3E}">
        <p14:creationId xmlns:p14="http://schemas.microsoft.com/office/powerpoint/2010/main" val="3906955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lgn="l">
              <a:buNone/>
            </a:pPr>
            <a:r>
              <a:rPr lang="en-US" sz="2000" b="0" u="none" strike="noStrike" baseline="0" dirty="0">
                <a:latin typeface="AGaramond-Italic"/>
              </a:rPr>
              <a:t>The unary </a:t>
            </a:r>
            <a:r>
              <a:rPr lang="en-US" sz="2000" b="1" dirty="0">
                <a:solidFill>
                  <a:srgbClr val="A245C7"/>
                </a:solidFill>
                <a:latin typeface="Georgia" panose="02040502050405020303" pitchFamily="18" charset="0"/>
              </a:rPr>
              <a:t>increment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and the unary </a:t>
            </a:r>
            <a:r>
              <a:rPr lang="en-US" sz="2000" b="1" dirty="0">
                <a:solidFill>
                  <a:srgbClr val="A245C7"/>
                </a:solidFill>
                <a:latin typeface="Georgia" panose="02040502050405020303" pitchFamily="18" charset="0"/>
              </a:rPr>
              <a:t>decrement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add one to and subtract one from an integer variable, respectively.</a:t>
            </a:r>
          </a:p>
        </p:txBody>
      </p:sp>
      <p:pic>
        <p:nvPicPr>
          <p:cNvPr id="5" name="Picture 4">
            <a:extLst>
              <a:ext uri="{FF2B5EF4-FFF2-40B4-BE49-F238E27FC236}">
                <a16:creationId xmlns:a16="http://schemas.microsoft.com/office/drawing/2014/main" id="{5E4793DE-709C-5BFD-9B49-BB6E64B7EC10}"/>
              </a:ext>
            </a:extLst>
          </p:cNvPr>
          <p:cNvPicPr>
            <a:picLocks noChangeAspect="1"/>
          </p:cNvPicPr>
          <p:nvPr/>
        </p:nvPicPr>
        <p:blipFill>
          <a:blip r:embed="rId2"/>
          <a:stretch>
            <a:fillRect/>
          </a:stretch>
        </p:blipFill>
        <p:spPr>
          <a:xfrm>
            <a:off x="1616602" y="2147268"/>
            <a:ext cx="8958796" cy="3732832"/>
          </a:xfrm>
          <a:prstGeom prst="rect">
            <a:avLst/>
          </a:prstGeom>
        </p:spPr>
      </p:pic>
    </p:spTree>
    <p:extLst>
      <p:ext uri="{BB962C8B-B14F-4D97-AF65-F5344CB8AC3E}">
        <p14:creationId xmlns:p14="http://schemas.microsoft.com/office/powerpoint/2010/main" val="2425741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pic>
        <p:nvPicPr>
          <p:cNvPr id="6" name="Content Placeholder 5">
            <a:extLst>
              <a:ext uri="{FF2B5EF4-FFF2-40B4-BE49-F238E27FC236}">
                <a16:creationId xmlns:a16="http://schemas.microsoft.com/office/drawing/2014/main" id="{087A1FCC-28AA-C4CC-DB7D-B968DE3C101C}"/>
              </a:ext>
            </a:extLst>
          </p:cNvPr>
          <p:cNvPicPr>
            <a:picLocks noGrp="1" noChangeAspect="1"/>
          </p:cNvPicPr>
          <p:nvPr>
            <p:ph idx="1"/>
          </p:nvPr>
        </p:nvPicPr>
        <p:blipFill>
          <a:blip r:embed="rId2"/>
          <a:stretch>
            <a:fillRect/>
          </a:stretch>
        </p:blipFill>
        <p:spPr>
          <a:xfrm>
            <a:off x="633769" y="1376083"/>
            <a:ext cx="7661307" cy="5037138"/>
          </a:xfrm>
          <a:ln>
            <a:noFill/>
          </a:ln>
        </p:spPr>
      </p:pic>
      <p:pic>
        <p:nvPicPr>
          <p:cNvPr id="10" name="Picture 9">
            <a:extLst>
              <a:ext uri="{FF2B5EF4-FFF2-40B4-BE49-F238E27FC236}">
                <a16:creationId xmlns:a16="http://schemas.microsoft.com/office/drawing/2014/main" id="{DDCA9C33-E203-9518-E6DB-DDC8A27A64CC}"/>
              </a:ext>
            </a:extLst>
          </p:cNvPr>
          <p:cNvPicPr>
            <a:picLocks noChangeAspect="1"/>
          </p:cNvPicPr>
          <p:nvPr/>
        </p:nvPicPr>
        <p:blipFill>
          <a:blip r:embed="rId3"/>
          <a:stretch>
            <a:fillRect/>
          </a:stretch>
        </p:blipFill>
        <p:spPr>
          <a:xfrm>
            <a:off x="9707041" y="2136058"/>
            <a:ext cx="953729" cy="2585884"/>
          </a:xfrm>
          <a:prstGeom prst="rect">
            <a:avLst/>
          </a:prstGeom>
        </p:spPr>
      </p:pic>
    </p:spTree>
    <p:extLst>
      <p:ext uri="{BB962C8B-B14F-4D97-AF65-F5344CB8AC3E}">
        <p14:creationId xmlns:p14="http://schemas.microsoft.com/office/powerpoint/2010/main" val="1566009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Pseudocode</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b="1" dirty="0">
                <a:latin typeface="Georgia" panose="02040502050405020303" pitchFamily="18" charset="0"/>
              </a:rPr>
              <a:t> </a:t>
            </a:r>
            <a:r>
              <a:rPr lang="en-US" sz="2000" b="1" dirty="0">
                <a:solidFill>
                  <a:srgbClr val="A245C7"/>
                </a:solidFill>
                <a:latin typeface="Georgia" panose="02040502050405020303" pitchFamily="18" charset="0"/>
              </a:rPr>
              <a:t>Pseudocode</a:t>
            </a:r>
            <a:r>
              <a:rPr lang="en-US" sz="2000" dirty="0">
                <a:latin typeface="Georgia" panose="02040502050405020303" pitchFamily="18" charset="0"/>
              </a:rPr>
              <a:t> is an informal artificial language similar to everyday English that helps you develop algorithms before converting them to structured C programs. </a:t>
            </a:r>
          </a:p>
          <a:p>
            <a:pPr algn="just">
              <a:lnSpc>
                <a:spcPct val="150000"/>
              </a:lnSpc>
            </a:pPr>
            <a:r>
              <a:rPr lang="en-US" sz="2000" dirty="0">
                <a:latin typeface="Georgia" panose="02040502050405020303" pitchFamily="18" charset="0"/>
              </a:rPr>
              <a:t>Pseudocode is convenient and user friendly. It helps you “think out” a program before writing it in a programming language. Computers do not execute pseudocode.</a:t>
            </a:r>
          </a:p>
          <a:p>
            <a:pPr algn="just">
              <a:lnSpc>
                <a:spcPct val="150000"/>
              </a:lnSpc>
            </a:pPr>
            <a:r>
              <a:rPr lang="en-US" sz="2000" dirty="0">
                <a:latin typeface="Georgia" panose="02040502050405020303" pitchFamily="18" charset="0"/>
              </a:rPr>
              <a:t>Pseudocode describes the actions and decisions that will execute once you convert the pseudocode to C and run the program.</a:t>
            </a:r>
          </a:p>
        </p:txBody>
      </p:sp>
    </p:spTree>
    <p:extLst>
      <p:ext uri="{BB962C8B-B14F-4D97-AF65-F5344CB8AC3E}">
        <p14:creationId xmlns:p14="http://schemas.microsoft.com/office/powerpoint/2010/main" val="40282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409575" y="1138687"/>
            <a:ext cx="10515600" cy="5038275"/>
          </a:xfrm>
        </p:spPr>
        <p:txBody>
          <a:bodyPr>
            <a:normAutofit/>
          </a:bodyPr>
          <a:lstStyle/>
          <a:p>
            <a:pPr algn="just">
              <a:lnSpc>
                <a:spcPct val="150000"/>
              </a:lnSpc>
            </a:pPr>
            <a:r>
              <a:rPr lang="en-US" sz="2000" dirty="0">
                <a:latin typeface="Georgia" panose="02040502050405020303" pitchFamily="18" charset="0"/>
              </a:rPr>
              <a:t>Normally, statements in a program execute one after the other in the order in which you write them. This is called </a:t>
            </a:r>
            <a:r>
              <a:rPr lang="en-US" sz="2000" b="1" dirty="0">
                <a:solidFill>
                  <a:srgbClr val="A245C7"/>
                </a:solidFill>
                <a:latin typeface="Georgia" panose="02040502050405020303" pitchFamily="18" charset="0"/>
              </a:rPr>
              <a:t>sequential execution</a:t>
            </a:r>
            <a:r>
              <a:rPr lang="en-US" sz="2000" dirty="0">
                <a:latin typeface="Georgia" panose="02040502050405020303" pitchFamily="18" charset="0"/>
              </a:rPr>
              <a:t>. </a:t>
            </a:r>
          </a:p>
          <a:p>
            <a:pPr algn="just">
              <a:lnSpc>
                <a:spcPct val="150000"/>
              </a:lnSpc>
            </a:pPr>
            <a:r>
              <a:rPr lang="en-US" sz="2000" dirty="0">
                <a:latin typeface="Georgia" panose="02040502050405020303" pitchFamily="18" charset="0"/>
              </a:rPr>
              <a:t>all programs could be written in terms of three </a:t>
            </a:r>
            <a:r>
              <a:rPr lang="en-US" sz="2000" b="1" dirty="0">
                <a:solidFill>
                  <a:srgbClr val="A245C7"/>
                </a:solidFill>
                <a:latin typeface="Georgia" panose="02040502050405020303" pitchFamily="18" charset="0"/>
              </a:rPr>
              <a:t>control structures</a:t>
            </a:r>
            <a:r>
              <a:rPr lang="en-US" sz="2000" dirty="0">
                <a:latin typeface="Georgia" panose="02040502050405020303" pitchFamily="18" charset="0"/>
              </a:rPr>
              <a:t>, namely the </a:t>
            </a:r>
            <a:r>
              <a:rPr lang="en-US" sz="2000" b="1" dirty="0">
                <a:solidFill>
                  <a:srgbClr val="A245C7"/>
                </a:solidFill>
                <a:latin typeface="Georgia" panose="02040502050405020303" pitchFamily="18" charset="0"/>
              </a:rPr>
              <a:t>sequence structure</a:t>
            </a: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selection structure </a:t>
            </a:r>
            <a:r>
              <a:rPr lang="en-US" sz="2000" dirty="0">
                <a:latin typeface="Georgia" panose="02040502050405020303" pitchFamily="18" charset="0"/>
              </a:rPr>
              <a:t>and the </a:t>
            </a:r>
            <a:r>
              <a:rPr lang="en-US" sz="2000" b="1" dirty="0">
                <a:solidFill>
                  <a:srgbClr val="A245C7"/>
                </a:solidFill>
                <a:latin typeface="Georgia" panose="02040502050405020303" pitchFamily="18" charset="0"/>
              </a:rPr>
              <a:t>iteration structure</a:t>
            </a:r>
            <a:r>
              <a:rPr lang="en-US" sz="2000" dirty="0">
                <a:latin typeface="Georgia" panose="02040502050405020303" pitchFamily="18" charset="0"/>
              </a:rPr>
              <a:t>.</a:t>
            </a:r>
          </a:p>
          <a:p>
            <a:pPr marL="0" indent="0" algn="just">
              <a:lnSpc>
                <a:spcPct val="150000"/>
              </a:lnSpc>
              <a:buNone/>
            </a:pPr>
            <a:r>
              <a:rPr lang="en-US" sz="2000" b="1" dirty="0">
                <a:solidFill>
                  <a:srgbClr val="2FA9FF"/>
                </a:solidFill>
                <a:latin typeface="Georgia" panose="02040502050405020303" pitchFamily="18" charset="0"/>
              </a:rPr>
              <a:t>Flowcharts</a:t>
            </a:r>
          </a:p>
          <a:p>
            <a:pPr marL="0" indent="0" algn="just">
              <a:lnSpc>
                <a:spcPct val="150000"/>
              </a:lnSpc>
              <a:buNone/>
            </a:pPr>
            <a:endParaRPr lang="en-US" sz="2000" dirty="0">
              <a:latin typeface="Georgia" panose="02040502050405020303" pitchFamily="18" charset="0"/>
            </a:endParaRPr>
          </a:p>
        </p:txBody>
      </p:sp>
      <p:graphicFrame>
        <p:nvGraphicFramePr>
          <p:cNvPr id="6" name="Table 6">
            <a:extLst>
              <a:ext uri="{FF2B5EF4-FFF2-40B4-BE49-F238E27FC236}">
                <a16:creationId xmlns:a16="http://schemas.microsoft.com/office/drawing/2014/main" id="{7108041A-BA16-4465-B8E8-C62C2143E21C}"/>
              </a:ext>
            </a:extLst>
          </p:cNvPr>
          <p:cNvGraphicFramePr>
            <a:graphicFrameLocks noGrp="1"/>
          </p:cNvGraphicFramePr>
          <p:nvPr>
            <p:extLst>
              <p:ext uri="{D42A27DB-BD31-4B8C-83A1-F6EECF244321}">
                <p14:modId xmlns:p14="http://schemas.microsoft.com/office/powerpoint/2010/main" val="2143278328"/>
              </p:ext>
            </p:extLst>
          </p:nvPr>
        </p:nvGraphicFramePr>
        <p:xfrm>
          <a:off x="409575" y="3657824"/>
          <a:ext cx="10515600" cy="2682240"/>
        </p:xfrm>
        <a:graphic>
          <a:graphicData uri="http://schemas.openxmlformats.org/drawingml/2006/table">
            <a:tbl>
              <a:tblPr firstRow="1" bandRow="1">
                <a:tableStyleId>{5940675A-B579-460E-94D1-54222C63F5DA}</a:tableStyleId>
              </a:tblPr>
              <a:tblGrid>
                <a:gridCol w="7096125">
                  <a:extLst>
                    <a:ext uri="{9D8B030D-6E8A-4147-A177-3AD203B41FA5}">
                      <a16:colId xmlns:a16="http://schemas.microsoft.com/office/drawing/2014/main" val="1987798943"/>
                    </a:ext>
                  </a:extLst>
                </a:gridCol>
                <a:gridCol w="3419475">
                  <a:extLst>
                    <a:ext uri="{9D8B030D-6E8A-4147-A177-3AD203B41FA5}">
                      <a16:colId xmlns:a16="http://schemas.microsoft.com/office/drawing/2014/main" val="1115057153"/>
                    </a:ext>
                  </a:extLst>
                </a:gridCol>
              </a:tblGrid>
              <a:tr h="370840">
                <a:tc>
                  <a:txBody>
                    <a:bodyPr/>
                    <a:lstStyle/>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flowchart</a:t>
                      </a:r>
                      <a:r>
                        <a:rPr lang="en-US" sz="2000" dirty="0">
                          <a:latin typeface="Georgia" panose="02040502050405020303" pitchFamily="18" charset="0"/>
                        </a:rPr>
                        <a:t> is a graphical representation of an algorithm or of a portion of an algorithm.</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help you develop and represent algorithms, although pseudocode is preferred by most programmers. </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clearly show how control structures operate.</a:t>
                      </a:r>
                    </a:p>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7396564"/>
                  </a:ext>
                </a:extLst>
              </a:tr>
            </a:tbl>
          </a:graphicData>
        </a:graphic>
      </p:graphicFrame>
      <p:pic>
        <p:nvPicPr>
          <p:cNvPr id="5" name="Picture 4">
            <a:extLst>
              <a:ext uri="{FF2B5EF4-FFF2-40B4-BE49-F238E27FC236}">
                <a16:creationId xmlns:a16="http://schemas.microsoft.com/office/drawing/2014/main" id="{DD80292A-A62D-4CD8-98E0-BA5DCB0D305D}"/>
              </a:ext>
            </a:extLst>
          </p:cNvPr>
          <p:cNvPicPr>
            <a:picLocks noChangeAspect="1"/>
          </p:cNvPicPr>
          <p:nvPr/>
        </p:nvPicPr>
        <p:blipFill>
          <a:blip r:embed="rId2"/>
          <a:stretch>
            <a:fillRect/>
          </a:stretch>
        </p:blipFill>
        <p:spPr>
          <a:xfrm>
            <a:off x="7442826" y="3657824"/>
            <a:ext cx="4545348" cy="2361302"/>
          </a:xfrm>
          <a:prstGeom prst="rect">
            <a:avLst/>
          </a:prstGeom>
        </p:spPr>
      </p:pic>
    </p:spTree>
    <p:extLst>
      <p:ext uri="{BB962C8B-B14F-4D97-AF65-F5344CB8AC3E}">
        <p14:creationId xmlns:p14="http://schemas.microsoft.com/office/powerpoint/2010/main" val="133182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Selection Statements in C</a:t>
            </a:r>
          </a:p>
          <a:p>
            <a:pPr marL="0" indent="0" algn="just">
              <a:lnSpc>
                <a:spcPct val="150000"/>
              </a:lnSpc>
              <a:buNone/>
            </a:pPr>
            <a:r>
              <a:rPr lang="en-US" sz="2000" dirty="0">
                <a:latin typeface="Georgia" panose="02040502050405020303" pitchFamily="18" charset="0"/>
              </a:rPr>
              <a:t>C provides three types of selection structures in the form of statements:</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 single-selection </a:t>
            </a:r>
            <a:r>
              <a:rPr lang="en-US" sz="2000" dirty="0">
                <a:latin typeface="Georgia" panose="02040502050405020303" pitchFamily="18" charset="0"/>
              </a:rPr>
              <a:t>statement (Section 3.5) selects (performs) an action (or group of actions) only if a condition is true.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if…else double-selection </a:t>
            </a:r>
            <a:r>
              <a:rPr lang="en-US" sz="2000" dirty="0">
                <a:latin typeface="Georgia" panose="02040502050405020303" pitchFamily="18" charset="0"/>
              </a:rPr>
              <a:t>statement (Section 3.6) performs one action (or group of actions) if a condition is true and a different action (or group of actions) if the condition is false.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switch multiple-selection </a:t>
            </a:r>
            <a:r>
              <a:rPr lang="en-US" sz="2000" dirty="0">
                <a:latin typeface="Georgia" panose="02040502050405020303" pitchFamily="18" charset="0"/>
              </a:rPr>
              <a:t>statement (discussed in the next chapter) performs one of many different actions, depending on the value of an expression.</a:t>
            </a:r>
          </a:p>
        </p:txBody>
      </p:sp>
    </p:spTree>
    <p:extLst>
      <p:ext uri="{BB962C8B-B14F-4D97-AF65-F5344CB8AC3E}">
        <p14:creationId xmlns:p14="http://schemas.microsoft.com/office/powerpoint/2010/main" val="400727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Iteration Statements in C</a:t>
            </a:r>
          </a:p>
          <a:p>
            <a:pPr algn="just">
              <a:lnSpc>
                <a:spcPct val="150000"/>
              </a:lnSpc>
            </a:pPr>
            <a:r>
              <a:rPr lang="en-US" sz="2000" dirty="0">
                <a:latin typeface="Georgia" panose="02040502050405020303" pitchFamily="18" charset="0"/>
              </a:rPr>
              <a:t>C provides three types of iteration structures in the form of statements, namely </a:t>
            </a:r>
            <a:r>
              <a:rPr lang="en-US" sz="2000" b="1" dirty="0">
                <a:solidFill>
                  <a:srgbClr val="A245C7"/>
                </a:solidFill>
                <a:latin typeface="Georgia" panose="02040502050405020303" pitchFamily="18" charset="0"/>
              </a:rPr>
              <a:t>while</a:t>
            </a:r>
            <a:r>
              <a:rPr lang="en-US" sz="2000" dirty="0">
                <a:latin typeface="Georgia" panose="02040502050405020303" pitchFamily="18" charset="0"/>
              </a:rPr>
              <a:t>, </a:t>
            </a:r>
            <a:r>
              <a:rPr lang="en-US" sz="2000" b="1" dirty="0">
                <a:solidFill>
                  <a:srgbClr val="A245C7"/>
                </a:solidFill>
                <a:latin typeface="Georgia" panose="02040502050405020303" pitchFamily="18" charset="0"/>
              </a:rPr>
              <a:t>do…while</a:t>
            </a:r>
            <a:r>
              <a:rPr lang="en-US" sz="2000" dirty="0">
                <a:latin typeface="Georgia" panose="02040502050405020303" pitchFamily="18" charset="0"/>
              </a:rPr>
              <a:t>, and </a:t>
            </a:r>
            <a:r>
              <a:rPr lang="en-US" sz="2000" b="1" dirty="0">
                <a:solidFill>
                  <a:srgbClr val="A245C7"/>
                </a:solidFill>
                <a:latin typeface="Georgia" panose="02040502050405020303" pitchFamily="18" charset="0"/>
              </a:rPr>
              <a:t>for</a:t>
            </a:r>
            <a:r>
              <a:rPr lang="en-US" sz="2000" dirty="0">
                <a:latin typeface="Georgia" panose="02040502050405020303" pitchFamily="18" charset="0"/>
              </a:rPr>
              <a:t>. These statements perform tasks repeatedly. </a:t>
            </a:r>
          </a:p>
          <a:p>
            <a:pPr algn="just">
              <a:lnSpc>
                <a:spcPct val="150000"/>
              </a:lnSpc>
            </a:pPr>
            <a:r>
              <a:rPr lang="en-US" sz="2000" dirty="0">
                <a:latin typeface="Georgia" panose="02040502050405020303" pitchFamily="18" charset="0"/>
              </a:rPr>
              <a:t>We discuss do…while and for in the next chapter. C provides three types of selection structures in the form of statements:</a:t>
            </a:r>
          </a:p>
        </p:txBody>
      </p:sp>
    </p:spTree>
    <p:extLst>
      <p:ext uri="{BB962C8B-B14F-4D97-AF65-F5344CB8AC3E}">
        <p14:creationId xmlns:p14="http://schemas.microsoft.com/office/powerpoint/2010/main" val="40961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Selection statements choose among alternative courses of action. For example, suppose the passing grade on an exam is 60. </a:t>
            </a:r>
          </a:p>
          <a:p>
            <a:pPr marL="0" indent="0" algn="just">
              <a:lnSpc>
                <a:spcPct val="150000"/>
              </a:lnSpc>
              <a:buNone/>
            </a:pPr>
            <a:r>
              <a:rPr lang="en-US" sz="2000" dirty="0">
                <a:latin typeface="Georgia" panose="02040502050405020303" pitchFamily="18" charset="0"/>
              </a:rPr>
              <a:t>The following pseudocode statement determines whether the condition “student’s grade is greater than or equal to 60” is </a:t>
            </a:r>
            <a:r>
              <a:rPr lang="en-US" sz="2000" i="1" dirty="0">
                <a:latin typeface="Georgia" panose="02040502050405020303" pitchFamily="18" charset="0"/>
              </a:rPr>
              <a:t>true</a:t>
            </a:r>
            <a:r>
              <a:rPr lang="en-US" sz="2000" dirty="0">
                <a:latin typeface="Georgia" panose="02040502050405020303" pitchFamily="18" charset="0"/>
              </a:rPr>
              <a:t> or </a:t>
            </a:r>
            <a:r>
              <a:rPr lang="en-US" sz="2000" i="1" dirty="0">
                <a:latin typeface="Georgia" panose="02040502050405020303" pitchFamily="18" charset="0"/>
              </a:rPr>
              <a:t>false</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then “Passed” is printed, and the next pseudocode statement in order is “performed.” Remember that pseudocode isn’t a real programming language. </a:t>
            </a: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the printing is ignored, and the next pseudocode statement in order is performed.</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DB02C7D3-A89A-4D89-9AD1-9D4C97545241}"/>
              </a:ext>
            </a:extLst>
          </p:cNvPr>
          <p:cNvSpPr txBox="1"/>
          <p:nvPr/>
        </p:nvSpPr>
        <p:spPr>
          <a:xfrm>
            <a:off x="838200" y="3429000"/>
            <a:ext cx="6086475" cy="830997"/>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If student’s grade is greater than or equal to 60</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“Passed”</a:t>
            </a:r>
            <a:endParaRPr lang="en-US" sz="2400" i="1" dirty="0">
              <a:solidFill>
                <a:srgbClr val="A245C7"/>
              </a:solidFill>
            </a:endParaRPr>
          </a:p>
        </p:txBody>
      </p:sp>
      <p:pic>
        <p:nvPicPr>
          <p:cNvPr id="6" name="Picture 5">
            <a:extLst>
              <a:ext uri="{FF2B5EF4-FFF2-40B4-BE49-F238E27FC236}">
                <a16:creationId xmlns:a16="http://schemas.microsoft.com/office/drawing/2014/main" id="{B4A3724C-42FB-49C5-A310-8DB5D44506D8}"/>
              </a:ext>
            </a:extLst>
          </p:cNvPr>
          <p:cNvPicPr>
            <a:picLocks noChangeAspect="1"/>
          </p:cNvPicPr>
          <p:nvPr/>
        </p:nvPicPr>
        <p:blipFill>
          <a:blip r:embed="rId2"/>
          <a:stretch>
            <a:fillRect/>
          </a:stretch>
        </p:blipFill>
        <p:spPr>
          <a:xfrm>
            <a:off x="7227872" y="3429000"/>
            <a:ext cx="2981751" cy="1019175"/>
          </a:xfrm>
          <a:prstGeom prst="rect">
            <a:avLst/>
          </a:prstGeom>
        </p:spPr>
      </p:pic>
    </p:spTree>
    <p:extLst>
      <p:ext uri="{BB962C8B-B14F-4D97-AF65-F5344CB8AC3E}">
        <p14:creationId xmlns:p14="http://schemas.microsoft.com/office/powerpoint/2010/main" val="419299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Cambria Math" panose="02040503050406030204" pitchFamily="18" charset="0"/>
                <a:ea typeface="Cambria Math" panose="02040503050406030204" pitchFamily="18" charset="0"/>
                <a:cs typeface="Arial" panose="020B0604020202020204" pitchFamily="34" charset="0"/>
              </a:rPr>
              <a:t>if</a:t>
            </a:r>
            <a:r>
              <a:rPr lang="en-US" sz="2000" b="1" dirty="0">
                <a:solidFill>
                  <a:srgbClr val="2FA9FF"/>
                </a:solidFill>
                <a:latin typeface="Georgia" panose="02040502050405020303" pitchFamily="18" charset="0"/>
              </a:rPr>
              <a:t> Statement Flowchart</a:t>
            </a:r>
          </a:p>
          <a:p>
            <a:pPr marL="0" indent="0" algn="just">
              <a:lnSpc>
                <a:spcPct val="150000"/>
              </a:lnSpc>
              <a:buNone/>
            </a:pPr>
            <a:r>
              <a:rPr lang="en-US" sz="2000" dirty="0">
                <a:latin typeface="Georgia" panose="02040502050405020303" pitchFamily="18" charset="0"/>
              </a:rPr>
              <a:t>The following flowchart segment illustrates the single-selection if statement:</a:t>
            </a:r>
          </a:p>
          <a:p>
            <a:pPr marL="0" indent="0" algn="just">
              <a:lnSpc>
                <a:spcPct val="150000"/>
              </a:lnSpc>
              <a:buNone/>
            </a:pPr>
            <a:endParaRPr lang="en-US" sz="2000" dirty="0">
              <a:latin typeface="Georgia" panose="02040502050405020303" pitchFamily="18" charset="0"/>
            </a:endParaRPr>
          </a:p>
        </p:txBody>
      </p:sp>
      <p:pic>
        <p:nvPicPr>
          <p:cNvPr id="7" name="Picture 6">
            <a:extLst>
              <a:ext uri="{FF2B5EF4-FFF2-40B4-BE49-F238E27FC236}">
                <a16:creationId xmlns:a16="http://schemas.microsoft.com/office/drawing/2014/main" id="{76199EBF-8F87-4ED0-B64C-743CA273DC97}"/>
              </a:ext>
            </a:extLst>
          </p:cNvPr>
          <p:cNvPicPr>
            <a:picLocks noChangeAspect="1"/>
          </p:cNvPicPr>
          <p:nvPr/>
        </p:nvPicPr>
        <p:blipFill>
          <a:blip r:embed="rId2"/>
          <a:stretch>
            <a:fillRect/>
          </a:stretch>
        </p:blipFill>
        <p:spPr>
          <a:xfrm>
            <a:off x="3808562" y="2629530"/>
            <a:ext cx="4574876" cy="2927376"/>
          </a:xfrm>
          <a:prstGeom prst="rect">
            <a:avLst/>
          </a:prstGeom>
        </p:spPr>
      </p:pic>
    </p:spTree>
    <p:extLst>
      <p:ext uri="{BB962C8B-B14F-4D97-AF65-F5344CB8AC3E}">
        <p14:creationId xmlns:p14="http://schemas.microsoft.com/office/powerpoint/2010/main" val="30320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2100</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MingLiU-ExtB</vt:lpstr>
      <vt:lpstr>AGaramond-Italic</vt:lpstr>
      <vt:lpstr>AGaramond-Regular</vt:lpstr>
      <vt:lpstr>Arial</vt:lpstr>
      <vt:lpstr>Calibri</vt:lpstr>
      <vt:lpstr>Calibri Light</vt:lpstr>
      <vt:lpstr>Cambria Math</vt:lpstr>
      <vt:lpstr>Consolas</vt:lpstr>
      <vt:lpstr>Georgia</vt:lpstr>
      <vt:lpstr>GoudySans-Bold</vt:lpstr>
      <vt:lpstr>Times New Roman</vt:lpstr>
      <vt:lpstr>Wingdings</vt:lpstr>
      <vt:lpstr>Office Theme</vt:lpstr>
      <vt:lpstr>PowerPoint Presentation</vt:lpstr>
      <vt:lpstr>3.1 Introduction</vt:lpstr>
      <vt:lpstr>3.2 Algorithms</vt:lpstr>
      <vt:lpstr>3.3 Pseudocode</vt:lpstr>
      <vt:lpstr>3.4 Control Structures</vt:lpstr>
      <vt:lpstr>3.4 Control Structures</vt:lpstr>
      <vt:lpstr>3.4 Control Structures</vt:lpstr>
      <vt:lpstr>3.5 The if Selection Statement</vt:lpstr>
      <vt:lpstr>3.5 The if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3.7 The while Iteration Statement</vt:lpstr>
      <vt:lpstr>3.7 The while Iteration Statement</vt:lpstr>
      <vt:lpstr>3.8 Case Study 1: Counter-Controlled Iteration</vt:lpstr>
      <vt:lpstr>3.8 Case Study 1: Counter-Controlled Iteration</vt:lpstr>
      <vt:lpstr>3.8 Case Study 1: Counter-Controlled Iteration</vt:lpstr>
      <vt:lpstr>3.8 Case Study 1: Counter-Controlled Iteration</vt:lpstr>
      <vt:lpstr>3.8 Case Study 1: Counter-Controlled Iteration</vt:lpstr>
      <vt:lpstr>3.9 Case Study 2: Sentinel-Controlled Iteration</vt:lpstr>
      <vt:lpstr>3.9 Case Study 2: Sentinel-Controlled Iteration</vt:lpstr>
      <vt:lpstr>3.9 Case Study 2: Sentinel-Controlled Iteration</vt:lpstr>
      <vt:lpstr>3.9 Case Study 2: Sentinel-Controlled Iteration</vt:lpstr>
      <vt:lpstr>3.10 Case Study 3: Nested Control Statements</vt:lpstr>
      <vt:lpstr>3.10 Case Study 3: Nested Control Statements</vt:lpstr>
      <vt:lpstr>3.10 Case Study 3: Nested Control Statements</vt:lpstr>
      <vt:lpstr>3.11 Assignment Operators</vt:lpstr>
      <vt:lpstr>3.12 Increment and Decrement Operators</vt:lpstr>
      <vt:lpstr>3.12 Increment and Decrement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14</cp:revision>
  <dcterms:created xsi:type="dcterms:W3CDTF">2023-09-12T17:17:33Z</dcterms:created>
  <dcterms:modified xsi:type="dcterms:W3CDTF">2023-09-26T20:34:40Z</dcterms:modified>
</cp:coreProperties>
</file>