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5" r:id="rId17"/>
    <p:sldId id="332" r:id="rId18"/>
    <p:sldId id="333" r:id="rId19"/>
    <p:sldId id="334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96"/>
    <a:srgbClr val="1CFFBD"/>
    <a:srgbClr val="3858A7"/>
    <a:srgbClr val="A245C7"/>
    <a:srgbClr val="732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560-041B-B090-59E5-B3D771F0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DB22-22E3-FEFF-7F3F-38A56C63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C72D-4644-C3B2-7D9D-7A9E3A52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5026-04FB-7139-FA29-B2C40AEB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C41-5926-88E6-B6A1-FD8573F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212-0D9C-0197-7149-BCE2375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501A-C431-F393-A965-3621FD08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6CAD-0E2C-C4A9-B3B6-2351A7E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1D50-7B73-DE39-60E3-2D7245D5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0D5D-08BA-F126-6274-4507504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E044C-D2AA-3248-C489-5B624DD4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A4B2-BCDC-8968-E1D7-F4831969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87D1-4BA6-37E2-9116-EB8F133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1F45-FD5B-B48D-DAA7-F3DCC7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A38F-CB9A-9508-E9B7-27B1D5E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516-0185-F41D-C458-BE5E853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FEE-C14C-FECF-DDD6-E9E0B840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55FE-B0D4-0F43-728A-78503C5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2B98-6CE9-0F7E-2D7E-11B64E22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6EED-6E69-5A58-358F-C4FAAB7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C6DF-3F4D-E8E5-02BD-D6A1104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786B-F66A-CE17-DDBC-5CFB09A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8D97-3494-8FA6-CBD4-C7D86FC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C443-0BC2-E9F7-382E-0063BA9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438D-A53C-C9FE-23BD-855733A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908-BBAC-B9D3-A039-660C5A8C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071A-B27A-6C39-3316-81210E9E9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D71F-917B-CD70-C7C0-57231AC1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D7CD-8F08-449A-1CE7-FD72817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1A05-0625-82B5-D84F-6671B6DE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9D0E-0CFA-B661-D516-7871F71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F8E0-93B1-8AA2-9180-E7E7AC3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C194-8019-2CB2-8365-F49B3ED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2A4B-D5C0-4071-617A-5DD6342C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A37E-80AE-F1BA-417F-86EB8151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BAE5-5A88-DDAC-940F-E352FDE1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E50B-5300-E95F-B32A-1CCBD419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F3E1-AD96-CD76-6FB3-B6F1DC8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25A7-D3D8-C2E4-EE1C-A1DECA7C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3A3-A338-5351-B19C-931AE8F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6D87D-4BC7-35FE-55E3-90D3F6DD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9AEC-AD8F-6989-A36B-5E17497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0BE8-744A-BCE6-7A64-FDB765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BFA-BEFC-7D44-DC40-EA904954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3EBC-B846-635E-4EBD-86364077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DAFD-9E8A-7FBB-0D40-4A263E4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A40C-D653-4470-C1D1-B5415A14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8CBC-939C-D291-C1B1-5737F497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124E3-EE42-6E02-9A10-53DCFCD3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D67E-9BEB-F482-DE63-940D414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8B52-C106-8E01-4A77-4EEC9E1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348C-6C26-1838-6202-BE92006C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24A-D3CE-2156-7580-B3079F9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3F9E-AC3E-C6B4-DB67-977697A8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965-5720-E203-D9E0-D675CF67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F6-FF6D-870D-5242-3C58A27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ED8F-0CB1-F44B-95F8-B99EB1B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D95B-52E9-47C5-B108-1B16467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AE49B-3521-992D-5EC0-CEB78E0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03DD-4980-6780-A04A-030DF214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D960-7978-CFD5-8A13-C7AC9963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EB5-461B-48FA-A185-8B26B555C833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52A5-6EEC-5F66-8456-CE275964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3DA9-6A45-33DE-1B23-11F0FB1C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21D75C-EE09-5B7D-900F-B29D6730F199}"/>
              </a:ext>
            </a:extLst>
          </p:cNvPr>
          <p:cNvSpPr txBox="1"/>
          <p:nvPr/>
        </p:nvSpPr>
        <p:spPr>
          <a:xfrm>
            <a:off x="6607835" y="1264024"/>
            <a:ext cx="5584164" cy="351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Objectives</a:t>
            </a:r>
          </a:p>
          <a:p>
            <a:r>
              <a:rPr lang="en-US" sz="1400" b="0" dirty="0">
                <a:effectLst/>
                <a:latin typeface="Georgia" panose="02040502050405020303" pitchFamily="18" charset="0"/>
              </a:rPr>
              <a:t>In this chapter, you’ll: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pointers and pointer operators.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Pass arguments to functions by reference using pointers.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Understand the const qualifier’s various placements and how they affect what operations you can perform on a variable.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the </a:t>
            </a:r>
            <a:r>
              <a:rPr lang="en-US" sz="1400" dirty="0" err="1">
                <a:latin typeface="Georgia" panose="02040502050405020303" pitchFamily="18" charset="0"/>
              </a:rPr>
              <a:t>sizeof</a:t>
            </a:r>
            <a:r>
              <a:rPr lang="en-US" sz="1400" dirty="0">
                <a:latin typeface="Georgia" panose="02040502050405020303" pitchFamily="18" charset="0"/>
              </a:rPr>
              <a:t> operator with variables and types.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pointer arithmetic to process array elements.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Understand the close relationships among pointers, arrays and strings.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Define and use arrays of strings.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function pointers.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Learn about secure C programming with pointers.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DEBD8-89B8-9A3E-CB7A-48E813ACD40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b="43680"/>
          <a:stretch/>
        </p:blipFill>
        <p:spPr>
          <a:xfrm>
            <a:off x="1" y="1264024"/>
            <a:ext cx="6607834" cy="5452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9DFF3-D920-30D2-DF4F-873F570A26D6}"/>
              </a:ext>
            </a:extLst>
          </p:cNvPr>
          <p:cNvSpPr txBox="1"/>
          <p:nvPr/>
        </p:nvSpPr>
        <p:spPr>
          <a:xfrm>
            <a:off x="630446" y="268270"/>
            <a:ext cx="5465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Pointers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A8F54-1CFD-8556-ADCB-4BF2BD6E875D}"/>
              </a:ext>
            </a:extLst>
          </p:cNvPr>
          <p:cNvSpPr/>
          <p:nvPr/>
        </p:nvSpPr>
        <p:spPr>
          <a:xfrm>
            <a:off x="6607835" y="1"/>
            <a:ext cx="5584166" cy="1264023"/>
          </a:xfrm>
          <a:prstGeom prst="rect">
            <a:avLst/>
          </a:prstGeom>
          <a:solidFill>
            <a:srgbClr val="732B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7</a:t>
            </a:r>
            <a:endParaRPr lang="en-US" b="1" dirty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1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763D-007D-1DF9-3057-1A88A6915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5CF5-E93B-5353-66B2-1A668E69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0E3D-4DF7-E8C7-2DCA-1880FC12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6669D-3C4A-01D3-120D-F4F92482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405"/>
          <a:stretch/>
        </p:blipFill>
        <p:spPr>
          <a:xfrm>
            <a:off x="1385230" y="1871638"/>
            <a:ext cx="9421540" cy="15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318F-4E25-D3D6-6FA1-AC1DBC72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AB15-3E4B-F740-513B-D017249C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98E8-42B7-EB5B-A1BD-B9771FD3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FF06D-4890-57D7-8816-C1DAD922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474"/>
          <a:stretch/>
        </p:blipFill>
        <p:spPr>
          <a:xfrm>
            <a:off x="1385230" y="1871638"/>
            <a:ext cx="9421540" cy="20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F0C82-0632-BBD5-1AC9-2AE24AE0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DBFD-83B0-70D1-9EE1-455CF7E0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763F-7F3F-F587-E847-0DA705AE8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9060B-9BF7-BA2F-4E30-9709F7B5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475"/>
          <a:stretch/>
        </p:blipFill>
        <p:spPr>
          <a:xfrm>
            <a:off x="1385230" y="1871638"/>
            <a:ext cx="9421540" cy="23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7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B373-E8FC-D833-130A-0CA8838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19A9-8401-5916-94DF-9A0CAD8B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CD9E-E943-310D-CF57-29063BB0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E36AE-C68F-6641-AF86-01073FA7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009"/>
          <a:stretch/>
        </p:blipFill>
        <p:spPr>
          <a:xfrm>
            <a:off x="1385230" y="1871638"/>
            <a:ext cx="9421540" cy="26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3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32FC-72CB-D4DF-0BEC-5F9F485D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6921-49C1-23BD-4933-58CC1508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A525-3662-50B3-C8D7-40BEFBA2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B6698-DE04-54BF-B2AA-2CA5034D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009"/>
          <a:stretch/>
        </p:blipFill>
        <p:spPr>
          <a:xfrm>
            <a:off x="1385230" y="1871638"/>
            <a:ext cx="9421540" cy="26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2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A782-3D2D-2FDE-8208-F78D36EC7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E196-2CCA-D92F-9BAA-085E6718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8EFC-28DF-B300-EABD-CA8086A0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D3C07-032A-E7C0-A1F2-E067DF99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544"/>
          <a:stretch/>
        </p:blipFill>
        <p:spPr>
          <a:xfrm>
            <a:off x="1385230" y="1871638"/>
            <a:ext cx="9421540" cy="29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01351-37C8-E88B-1F9B-C72F83DA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269-697A-FE1A-ABCE-7E3E11DF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4C95-EE23-C4FC-C3C1-2A40B7D8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 Demonstrating the &amp; and * Operators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49F0F-B92A-7605-D0CB-E4A69BCB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80"/>
          <a:stretch/>
        </p:blipFill>
        <p:spPr>
          <a:xfrm>
            <a:off x="1385230" y="1871637"/>
            <a:ext cx="9421540" cy="349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273A5-E075-1255-A36E-67C14216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248"/>
            <a:ext cx="5839831" cy="21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0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F113-1863-F0EE-981E-2281526A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F3FE-725C-177C-A57F-7429D862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63FF-91ED-6237-B96F-72A3306D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Georgia" panose="02040502050405020303" pitchFamily="18" charset="0"/>
              </a:rPr>
              <a:t>There are two ways to pass arguments to a function—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pass-by-value</a:t>
            </a:r>
            <a:r>
              <a:rPr lang="en-US" sz="2000" dirty="0">
                <a:latin typeface="Georgia" panose="02040502050405020303" pitchFamily="18" charset="0"/>
              </a:rPr>
              <a:t> and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pass-by-reference</a:t>
            </a:r>
            <a:r>
              <a:rPr lang="en-US" sz="2000" dirty="0">
                <a:latin typeface="Georgia" panose="02040502050405020303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Georgia" panose="02040502050405020303" pitchFamily="18" charset="0"/>
              </a:rPr>
              <a:t>By default, arguments (other than arrays) are passed by value. As you’ve seen, arrays are passed by reference.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Georgia" panose="02040502050405020303" pitchFamily="18" charset="0"/>
              </a:rPr>
              <a:t>Pass-by-reference also can enable a function to “return” multiple values by modifying the caller’s variables.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000" b="1" dirty="0">
              <a:solidFill>
                <a:srgbClr val="2FA9FF"/>
              </a:solidFill>
              <a:latin typeface="LucidaSansTypewriter-Bd"/>
            </a:endParaRPr>
          </a:p>
        </p:txBody>
      </p:sp>
    </p:spTree>
    <p:extLst>
      <p:ext uri="{BB962C8B-B14F-4D97-AF65-F5344CB8AC3E}">
        <p14:creationId xmlns:p14="http://schemas.microsoft.com/office/powerpoint/2010/main" val="1232914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C300-C062-AFD4-AFFE-5403C82E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218-CC87-28EB-6C17-9DADDF7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F03-B9E6-415A-F49B-CA7F6B86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E83F0-A0C6-6A80-8C35-E0E7698E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690062"/>
            <a:ext cx="9288171" cy="4486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B9FAC-BE83-8F8C-D4A7-597A6065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28" y="2214474"/>
            <a:ext cx="5091530" cy="10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14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C73E-403D-FBFC-4AC3-B8B42328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F942-1C60-DD37-577B-880D7523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C440-125D-AE3C-2BFD-0F9F1698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Pass-By-Reference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43981-9945-7192-0478-BA97CB52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45099"/>
            <a:ext cx="9544050" cy="471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3CBD6-9431-F8A0-82F9-FF9AAF02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78" y="984199"/>
            <a:ext cx="4375097" cy="9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7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In this chapter, we discuss one of C’s most powerful features—the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pointer</a:t>
            </a:r>
            <a:r>
              <a:rPr lang="en-US" sz="2000" dirty="0">
                <a:latin typeface="Georgia" panose="02040502050405020303" pitchFamily="18" charset="0"/>
              </a:rPr>
              <a:t>. Pointers enable programs to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accomplish pass-by-reference,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pass functions between functions,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manipulate strings and arrays, and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create and manipulate dynamic data structures that grow and shrink at execution time, such as linked lists, queues, stacks and trees.</a:t>
            </a:r>
          </a:p>
        </p:txBody>
      </p:sp>
    </p:spTree>
    <p:extLst>
      <p:ext uri="{BB962C8B-B14F-4D97-AF65-F5344CB8AC3E}">
        <p14:creationId xmlns:p14="http://schemas.microsoft.com/office/powerpoint/2010/main" val="39302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7C209-5D40-1023-BBC0-9B64B96E1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AE63-0D5A-EBE0-4C88-43B56B6F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2EF1-88D8-5409-174C-5560FD59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94A6B4-7589-2B13-6B12-7DEFDEC3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610"/>
          <a:stretch/>
        </p:blipFill>
        <p:spPr>
          <a:xfrm>
            <a:off x="1504326" y="2430819"/>
            <a:ext cx="9183348" cy="1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0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4D57-E659-D32B-20D0-6FAE4745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CCE-5B08-6985-7408-351D1C1E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02B2-F805-849E-A14D-A6E7559B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9FF1C-9368-55AB-272D-5A8F27D6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51" b="66959"/>
          <a:stretch/>
        </p:blipFill>
        <p:spPr>
          <a:xfrm>
            <a:off x="1504326" y="2430819"/>
            <a:ext cx="9183348" cy="1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5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DDFE-A52D-DFAA-3504-A9C80100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F0A-7A47-32B4-301E-367840D9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4053-473B-385C-597C-83515AD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53D6ED-A7CD-2DD2-7937-D7E17517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505" b="50105"/>
          <a:stretch/>
        </p:blipFill>
        <p:spPr>
          <a:xfrm>
            <a:off x="1504326" y="2430819"/>
            <a:ext cx="9183348" cy="1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0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3E3C-1746-594D-496A-B8C05273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2819-F3BC-024C-E678-7BCDAF3A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E7E0-8D7D-7DC7-155F-BE7C5DBB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E1D13-537E-0C59-C761-3CF8F7AD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65" b="33545"/>
          <a:stretch/>
        </p:blipFill>
        <p:spPr>
          <a:xfrm>
            <a:off x="1504326" y="2430819"/>
            <a:ext cx="9183348" cy="1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8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95253-DDCB-5BCA-281F-7D6757FE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B0C3-86E6-21EB-AE43-98DFE7E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585E-2883-E1B7-8896-6054BF1E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631BCD-61B9-35EF-C035-786D9EF0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244" b="13913"/>
          <a:stretch/>
        </p:blipFill>
        <p:spPr>
          <a:xfrm>
            <a:off x="1504326" y="2430819"/>
            <a:ext cx="9183348" cy="20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26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0D611-240D-A80A-D042-7A88390B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B019-F49E-060D-A8AD-E3CCB627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57C8-3B9B-AF75-2D74-C238217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D22D7-3846-F2F5-2809-857D1778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520"/>
          <a:stretch/>
        </p:blipFill>
        <p:spPr>
          <a:xfrm>
            <a:off x="1669537" y="2418144"/>
            <a:ext cx="8852926" cy="20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D987-1C61-CF99-BCA1-50B9916E1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A434-8AE9-C91E-DCF5-CAD28025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C014-6295-2FAB-AF86-A3C7B9ED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1E3F5-B638-0F07-ED05-91197346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945" b="34903"/>
          <a:stretch/>
        </p:blipFill>
        <p:spPr>
          <a:xfrm>
            <a:off x="1669537" y="2418143"/>
            <a:ext cx="8852926" cy="23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E3DD-045F-EC6D-F045-834815BAD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6259-7F12-8FCE-CD49-90D80489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Passing Arguments to Functions by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FDD9-4717-F85C-6225-28D2605E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2FA9FF"/>
                </a:solidFill>
                <a:latin typeface="LucidaSansTypewriter-Bd"/>
              </a:rPr>
              <a:t>Pass-By-Value vs. Pass-By-Reference Step-By-Step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4142F-72F3-A446-949D-37866967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09" b="-261"/>
          <a:stretch/>
        </p:blipFill>
        <p:spPr>
          <a:xfrm>
            <a:off x="1669537" y="2418143"/>
            <a:ext cx="8852926" cy="23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44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29220-3F57-CFA2-4059-81D1BCB8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4675-1C09-DF42-14C4-5E6454B6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Concept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F0ADC-EBFA-85B3-5A5D-B25F139228D8}"/>
              </a:ext>
            </a:extLst>
          </p:cNvPr>
          <p:cNvSpPr txBox="1"/>
          <p:nvPr/>
        </p:nvSpPr>
        <p:spPr>
          <a:xfrm>
            <a:off x="2079812" y="1356663"/>
            <a:ext cx="13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3858A7"/>
                </a:solidFill>
                <a:latin typeface="Georgia" panose="02040502050405020303" pitchFamily="18" charset="0"/>
              </a:rPr>
              <a:t>int</a:t>
            </a:r>
            <a:r>
              <a:rPr lang="en-US" sz="1800" dirty="0">
                <a:latin typeface="Georgia" panose="02040502050405020303" pitchFamily="18" charset="0"/>
              </a:rPr>
              <a:t> a=10;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872AD-352B-3F30-8137-F475836E73F9}"/>
              </a:ext>
            </a:extLst>
          </p:cNvPr>
          <p:cNvGrpSpPr/>
          <p:nvPr/>
        </p:nvGrpSpPr>
        <p:grpSpPr>
          <a:xfrm>
            <a:off x="9182648" y="1088076"/>
            <a:ext cx="817352" cy="1275838"/>
            <a:chOff x="9182648" y="1088076"/>
            <a:chExt cx="817352" cy="12758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4D7671-E0CF-FA7B-45C3-36BA1B468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2648" y="1543226"/>
              <a:ext cx="817352" cy="820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136AB-C535-217E-BD3B-916A06BBDF60}"/>
                </a:ext>
              </a:extLst>
            </p:cNvPr>
            <p:cNvSpPr txBox="1"/>
            <p:nvPr/>
          </p:nvSpPr>
          <p:spPr>
            <a:xfrm>
              <a:off x="9421245" y="10880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858A7"/>
                  </a:solidFill>
                  <a:latin typeface="Georgia" panose="02040502050405020303" pitchFamily="18" charset="0"/>
                </a:rPr>
                <a:t>a</a:t>
              </a:r>
              <a:endParaRPr lang="en-US" dirty="0">
                <a:solidFill>
                  <a:srgbClr val="3858A7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63CF-5B52-5DCF-AD7A-A1544C0A3813}"/>
              </a:ext>
            </a:extLst>
          </p:cNvPr>
          <p:cNvSpPr txBox="1"/>
          <p:nvPr/>
        </p:nvSpPr>
        <p:spPr>
          <a:xfrm>
            <a:off x="8090778" y="1668868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858A7"/>
                </a:solidFill>
                <a:latin typeface="Georgia" panose="02040502050405020303" pitchFamily="18" charset="0"/>
              </a:rPr>
              <a:t>location</a:t>
            </a:r>
          </a:p>
          <a:p>
            <a:r>
              <a:rPr lang="en-US" sz="1800" b="0" i="0" u="none" strike="noStrike" baseline="0" dirty="0">
                <a:latin typeface="LucidaSansTypewriter"/>
              </a:rPr>
              <a:t>0x62FE1C</a:t>
            </a:r>
            <a:endParaRPr lang="en-US" sz="1400" dirty="0">
              <a:solidFill>
                <a:srgbClr val="3858A7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5B5C8-0E77-0BAA-93D0-D659904306A6}"/>
              </a:ext>
            </a:extLst>
          </p:cNvPr>
          <p:cNvSpPr txBox="1"/>
          <p:nvPr/>
        </p:nvSpPr>
        <p:spPr>
          <a:xfrm>
            <a:off x="2079812" y="2543962"/>
            <a:ext cx="25818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3858A7"/>
                </a:solidFill>
                <a:latin typeface="Georgia" panose="02040502050405020303" pitchFamily="18" charset="0"/>
              </a:rPr>
              <a:t>printf</a:t>
            </a:r>
            <a:r>
              <a:rPr lang="en-US" sz="1800" dirty="0">
                <a:solidFill>
                  <a:srgbClr val="3858A7"/>
                </a:solidFill>
                <a:latin typeface="Georgia" panose="02040502050405020303" pitchFamily="18" charset="0"/>
              </a:rPr>
              <a:t>(“%p”, &amp;a);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3858A7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3858A7"/>
                </a:solidFill>
                <a:latin typeface="Georgia" panose="02040502050405020303" pitchFamily="18" charset="0"/>
              </a:rPr>
              <a:t>int</a:t>
            </a:r>
            <a:r>
              <a:rPr lang="en-US" dirty="0">
                <a:latin typeface="Georgia" panose="02040502050405020303" pitchFamily="18" charset="0"/>
              </a:rPr>
              <a:t> *</a:t>
            </a:r>
            <a:r>
              <a:rPr lang="en-US" dirty="0" err="1">
                <a:latin typeface="Georgia" panose="02040502050405020303" pitchFamily="18" charset="0"/>
              </a:rPr>
              <a:t>aPtr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r>
              <a:rPr lang="en-US" dirty="0" err="1">
                <a:latin typeface="Georgia" panose="02040502050405020303" pitchFamily="18" charset="0"/>
              </a:rPr>
              <a:t>aPtr</a:t>
            </a:r>
            <a:r>
              <a:rPr lang="en-US" dirty="0">
                <a:latin typeface="Georgia" panose="02040502050405020303" pitchFamily="18" charset="0"/>
              </a:rPr>
              <a:t> = &amp;a;</a:t>
            </a:r>
          </a:p>
          <a:p>
            <a:endParaRPr lang="en-US" dirty="0">
              <a:solidFill>
                <a:srgbClr val="3858A7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858A7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solidFill>
                  <a:srgbClr val="3858A7"/>
                </a:solidFill>
                <a:latin typeface="Georgia" panose="02040502050405020303" pitchFamily="18" charset="0"/>
              </a:rPr>
              <a:t>printf</a:t>
            </a:r>
            <a:r>
              <a:rPr lang="en-US" dirty="0">
                <a:solidFill>
                  <a:srgbClr val="3858A7"/>
                </a:solidFill>
                <a:latin typeface="Georgia" panose="02040502050405020303" pitchFamily="18" charset="0"/>
              </a:rPr>
              <a:t>(“%p”, </a:t>
            </a:r>
            <a:r>
              <a:rPr lang="en-US" dirty="0" err="1">
                <a:solidFill>
                  <a:srgbClr val="3858A7"/>
                </a:solidFill>
                <a:latin typeface="Georgia" panose="02040502050405020303" pitchFamily="18" charset="0"/>
              </a:rPr>
              <a:t>aPtr</a:t>
            </a:r>
            <a:r>
              <a:rPr lang="en-US" dirty="0">
                <a:solidFill>
                  <a:srgbClr val="3858A7"/>
                </a:solidFill>
                <a:latin typeface="Georgia" panose="02040502050405020303" pitchFamily="18" charset="0"/>
              </a:rPr>
              <a:t>);</a:t>
            </a:r>
            <a:endParaRPr lang="en-US" dirty="0">
              <a:solidFill>
                <a:srgbClr val="00B050"/>
              </a:solidFill>
              <a:latin typeface="LucidaSansTypewriter"/>
            </a:endParaRPr>
          </a:p>
          <a:p>
            <a:endParaRPr lang="en-US" dirty="0">
              <a:solidFill>
                <a:srgbClr val="00B050"/>
              </a:solidFill>
              <a:latin typeface="LucidaSansTypewriter"/>
            </a:endParaRPr>
          </a:p>
          <a:p>
            <a:r>
              <a:rPr lang="en-US" dirty="0" err="1">
                <a:solidFill>
                  <a:srgbClr val="3858A7"/>
                </a:solidFill>
                <a:latin typeface="Georgia" panose="02040502050405020303" pitchFamily="18" charset="0"/>
              </a:rPr>
              <a:t>printf</a:t>
            </a:r>
            <a:r>
              <a:rPr lang="en-US" dirty="0">
                <a:solidFill>
                  <a:srgbClr val="3858A7"/>
                </a:solidFill>
                <a:latin typeface="Georgia" panose="02040502050405020303" pitchFamily="18" charset="0"/>
              </a:rPr>
              <a:t>(“%d”, *</a:t>
            </a:r>
            <a:r>
              <a:rPr lang="en-US" dirty="0" err="1">
                <a:solidFill>
                  <a:srgbClr val="3858A7"/>
                </a:solidFill>
                <a:latin typeface="Georgia" panose="02040502050405020303" pitchFamily="18" charset="0"/>
              </a:rPr>
              <a:t>aPtr</a:t>
            </a:r>
            <a:r>
              <a:rPr lang="en-US" dirty="0">
                <a:solidFill>
                  <a:srgbClr val="3858A7"/>
                </a:solidFill>
                <a:latin typeface="Georgia" panose="02040502050405020303" pitchFamily="18" charset="0"/>
              </a:rPr>
              <a:t>); 		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8BDD7-9649-7430-C72A-E1D625E85666}"/>
              </a:ext>
            </a:extLst>
          </p:cNvPr>
          <p:cNvSpPr txBox="1"/>
          <p:nvPr/>
        </p:nvSpPr>
        <p:spPr>
          <a:xfrm>
            <a:off x="4773706" y="4229327"/>
            <a:ext cx="14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//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LucidaSansTypewriter"/>
              </a:rPr>
              <a:t> 0x62FE1C</a:t>
            </a:r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48B51-6095-38DC-55FD-FB9E1188BECC}"/>
              </a:ext>
            </a:extLst>
          </p:cNvPr>
          <p:cNvSpPr txBox="1"/>
          <p:nvPr/>
        </p:nvSpPr>
        <p:spPr>
          <a:xfrm>
            <a:off x="4773706" y="3408095"/>
            <a:ext cx="2967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Georgia" panose="02040502050405020303" pitchFamily="18" charset="0"/>
              </a:rPr>
              <a:t>aPtr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LucidaSansTypewriter"/>
              </a:rPr>
              <a:t>0x62FE1C</a:t>
            </a:r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2AD84-6C9D-A68B-556D-2C7318A89D13}"/>
              </a:ext>
            </a:extLst>
          </p:cNvPr>
          <p:cNvSpPr txBox="1"/>
          <p:nvPr/>
        </p:nvSpPr>
        <p:spPr>
          <a:xfrm>
            <a:off x="4773706" y="4681227"/>
            <a:ext cx="14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//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LucidaSansTypewriter"/>
              </a:rPr>
              <a:t> 10</a:t>
            </a:r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F8FC2-9B49-2387-48AF-AB51ED25C8F1}"/>
              </a:ext>
            </a:extLst>
          </p:cNvPr>
          <p:cNvSpPr txBox="1"/>
          <p:nvPr/>
        </p:nvSpPr>
        <p:spPr>
          <a:xfrm>
            <a:off x="4787153" y="2586863"/>
            <a:ext cx="14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//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LucidaSansTypewriter"/>
              </a:rPr>
              <a:t> 0x62FE1C</a:t>
            </a:r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A355F3-4C1C-E83A-0463-A6D7A366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465" y="3634391"/>
            <a:ext cx="1907889" cy="8487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C01923-35B0-1EAE-74B1-206EDA778219}"/>
              </a:ext>
            </a:extLst>
          </p:cNvPr>
          <p:cNvSpPr txBox="1"/>
          <p:nvPr/>
        </p:nvSpPr>
        <p:spPr>
          <a:xfrm>
            <a:off x="9306298" y="3172726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858A7"/>
                </a:solidFill>
                <a:latin typeface="Georgia" panose="02040502050405020303" pitchFamily="18" charset="0"/>
              </a:rPr>
              <a:t>aPtr</a:t>
            </a:r>
            <a:endParaRPr lang="en-US" dirty="0">
              <a:solidFill>
                <a:srgbClr val="3858A7"/>
              </a:solidFill>
              <a:latin typeface="Georgia" panose="02040502050405020303" pitchFamily="18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5B28133-6BE8-3FBA-A174-F01360FB11C2}"/>
              </a:ext>
            </a:extLst>
          </p:cNvPr>
          <p:cNvCxnSpPr>
            <a:cxnSpLocks/>
            <a:stCxn id="11" idx="2"/>
            <a:endCxn id="24" idx="1"/>
          </p:cNvCxnSpPr>
          <p:nvPr/>
        </p:nvCxnSpPr>
        <p:spPr>
          <a:xfrm rot="16200000" flipH="1">
            <a:off x="8427750" y="2525011"/>
            <a:ext cx="1088360" cy="668735"/>
          </a:xfrm>
          <a:prstGeom prst="curvedConnector2">
            <a:avLst/>
          </a:prstGeom>
          <a:ln w="19050"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7FB04A8-42C4-ACB4-03BD-D2AF0A9A2318}"/>
              </a:ext>
            </a:extLst>
          </p:cNvPr>
          <p:cNvGrpSpPr/>
          <p:nvPr/>
        </p:nvGrpSpPr>
        <p:grpSpPr>
          <a:xfrm>
            <a:off x="9766600" y="1947231"/>
            <a:ext cx="579797" cy="1456328"/>
            <a:chOff x="9766600" y="1947231"/>
            <a:chExt cx="579797" cy="1456328"/>
          </a:xfrm>
        </p:grpSpPr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1B7AC60C-86E7-2016-28CE-F5631D403D65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H="1">
              <a:off x="9188357" y="2525474"/>
              <a:ext cx="1456328" cy="299842"/>
            </a:xfrm>
            <a:prstGeom prst="curvedConnector4">
              <a:avLst>
                <a:gd name="adj1" fmla="val 648"/>
                <a:gd name="adj2" fmla="val 176240"/>
              </a:avLst>
            </a:prstGeom>
            <a:ln w="19050" cap="sq">
              <a:round/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512387-6709-87AF-EEBF-21B5D33DE85C}"/>
                </a:ext>
              </a:extLst>
            </p:cNvPr>
            <p:cNvSpPr txBox="1"/>
            <p:nvPr/>
          </p:nvSpPr>
          <p:spPr>
            <a:xfrm>
              <a:off x="10015857" y="2444562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858A7"/>
                  </a:solidFill>
                  <a:latin typeface="Georgia" panose="02040502050405020303" pitchFamily="18" charset="0"/>
                </a:rPr>
                <a:t>*</a:t>
              </a:r>
              <a:endParaRPr lang="en-US" dirty="0">
                <a:solidFill>
                  <a:srgbClr val="3858A7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9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19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773F5-DB6D-51B4-EC72-23707252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767-481D-F5F3-F10C-F2CD4943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Variable Definitions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FDF4-8574-49CA-9F72-C29194E6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Pointers are variables whose values are memory addresses. Usually, a variable directly contains a specific value. A pointer, however, contains the address of another variable that contains a specific value. The pointer points to that variable. In this sense, a variable name directly references a value, and a pointer indirectly references a value, as in the following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FDE5-AFE4-D686-0EFA-6923228C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906" b="53571"/>
          <a:stretch/>
        </p:blipFill>
        <p:spPr>
          <a:xfrm>
            <a:off x="2789213" y="3410290"/>
            <a:ext cx="2437211" cy="1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DF48-0915-A341-27EB-1EFB5E91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FEE6-FD62-EA2F-DDAA-104732A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Variable Definitions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54AF-A3A3-14F4-0B7C-A6EADCA8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Pointers are variables whose values are memory addresses. Usually, a variable directly contains a specific value. A pointer, however, contains the address of another variable that contains a specific value. The pointer points to that variable. In this sense, a variable name directly references a value, and a pointer indirectly references a value, as in the following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DFB3B-B7CE-0F70-3337-1FB8E744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-1" b="53571"/>
          <a:stretch/>
        </p:blipFill>
        <p:spPr>
          <a:xfrm>
            <a:off x="2789213" y="3410290"/>
            <a:ext cx="5790011" cy="1072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09929C-AB3D-8806-9A92-8865AAAC98F2}"/>
              </a:ext>
            </a:extLst>
          </p:cNvPr>
          <p:cNvSpPr/>
          <p:nvPr/>
        </p:nvSpPr>
        <p:spPr>
          <a:xfrm>
            <a:off x="5351929" y="4795947"/>
            <a:ext cx="2814918" cy="92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1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2EA6-C66F-AD04-E1EC-C4040BE2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6727-6654-9910-8FAC-30F3EA88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Variable Definitions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5F07-BB66-1ED9-2D8C-29888513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Pointers are variables whose values are memory addresses. Usually, a variable directly contains a specific value. A pointer, however, contains the address of another variable that contains a specific value. The pointer points to that variable. In this sense, a variable name directly references a value, and a pointer indirectly references a value, as in the following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72734-657D-40E2-C52D-F193938D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-1"/>
          <a:stretch/>
        </p:blipFill>
        <p:spPr>
          <a:xfrm>
            <a:off x="2789213" y="3410290"/>
            <a:ext cx="5790011" cy="2309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D8078F-B9A6-3EA5-FB2E-39C2DC340C6B}"/>
              </a:ext>
            </a:extLst>
          </p:cNvPr>
          <p:cNvSpPr/>
          <p:nvPr/>
        </p:nvSpPr>
        <p:spPr>
          <a:xfrm>
            <a:off x="5351929" y="4795947"/>
            <a:ext cx="2814918" cy="92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5180-5C7B-6A7B-3615-90519B1A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A6ED-B8FA-B2CB-AEEE-1D5FD1A7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Variable Definitions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BEAD-65FD-0A51-1DA7-B1127D93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Pointers are variables whose values are memory addresses. Usually, a variable directly contains a specific value. A pointer, however, contains the address of another variable that contains a specific value. The pointer points to that variable. In this sense, a variable name directly references a value, and a pointer indirectly references a value, as in the following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E3D8C-5C76-9337-A756-69B4491E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-1"/>
          <a:stretch/>
        </p:blipFill>
        <p:spPr>
          <a:xfrm>
            <a:off x="2789213" y="3410290"/>
            <a:ext cx="5790011" cy="2309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1C338-FF1E-51ED-0252-75EDFB14BE35}"/>
              </a:ext>
            </a:extLst>
          </p:cNvPr>
          <p:cNvSpPr/>
          <p:nvPr/>
        </p:nvSpPr>
        <p:spPr>
          <a:xfrm flipH="1">
            <a:off x="8166846" y="4795947"/>
            <a:ext cx="45719" cy="92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0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E43B-CE0D-8D55-B0B0-77003E68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886F-5CDC-85D1-D6EF-33D0A0BC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BDCF-667D-6DE9-00FA-6ADA34AF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The Address (</a:t>
            </a:r>
            <a:r>
              <a:rPr lang="en-US" sz="1800" b="1" i="0" u="none" strike="noStrike" baseline="0" dirty="0">
                <a:solidFill>
                  <a:srgbClr val="2FA9FF"/>
                </a:solidFill>
                <a:latin typeface="LucidaSansTypewriter-Bd"/>
              </a:rPr>
              <a:t>&amp;</a:t>
            </a: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) Operator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The unary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address operator </a:t>
            </a:r>
            <a:r>
              <a:rPr lang="en-US" sz="2000" dirty="0">
                <a:latin typeface="Georgia" panose="02040502050405020303" pitchFamily="18" charset="0"/>
              </a:rPr>
              <a:t>(&amp;) returns the address of its operand. For example, given the following definition of y: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3858A7"/>
                </a:solidFill>
                <a:latin typeface="Georgia" panose="02040502050405020303" pitchFamily="18" charset="0"/>
              </a:rPr>
              <a:t>	int</a:t>
            </a:r>
            <a:r>
              <a:rPr lang="en-US" sz="2000" dirty="0">
                <a:latin typeface="Georgia" panose="02040502050405020303" pitchFamily="18" charset="0"/>
              </a:rPr>
              <a:t> y = </a:t>
            </a:r>
            <a:r>
              <a:rPr lang="en-US" sz="2000" dirty="0">
                <a:solidFill>
                  <a:srgbClr val="00D296"/>
                </a:solidFill>
                <a:latin typeface="Georgia" panose="02040502050405020303" pitchFamily="18" charset="0"/>
              </a:rPr>
              <a:t>5</a:t>
            </a:r>
            <a:r>
              <a:rPr lang="en-US" sz="2000" dirty="0">
                <a:latin typeface="Georgia" panose="02040502050405020303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the statement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en-US" sz="2000" dirty="0">
                <a:solidFill>
                  <a:srgbClr val="3858A7"/>
                </a:solidFill>
                <a:latin typeface="Georgia" panose="02040502050405020303" pitchFamily="18" charset="0"/>
              </a:rPr>
              <a:t>int</a:t>
            </a:r>
            <a:r>
              <a:rPr lang="en-US" sz="2000" dirty="0">
                <a:latin typeface="Georgia" panose="02040502050405020303" pitchFamily="18" charset="0"/>
              </a:rPr>
              <a:t> *</a:t>
            </a:r>
            <a:r>
              <a:rPr lang="en-US" sz="2000" dirty="0" err="1">
                <a:latin typeface="Georgia" panose="02040502050405020303" pitchFamily="18" charset="0"/>
              </a:rPr>
              <a:t>yPtr</a:t>
            </a:r>
            <a:r>
              <a:rPr lang="en-US" sz="2000" dirty="0">
                <a:latin typeface="Georgia" panose="02040502050405020303" pitchFamily="18" charset="0"/>
              </a:rPr>
              <a:t> = &amp;y;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initializes pointer variable </a:t>
            </a:r>
            <a:r>
              <a:rPr lang="en-US" sz="2000" dirty="0" err="1">
                <a:latin typeface="Georgia" panose="02040502050405020303" pitchFamily="18" charset="0"/>
              </a:rPr>
              <a:t>yPtr</a:t>
            </a:r>
            <a:r>
              <a:rPr lang="en-US" sz="2000" dirty="0">
                <a:latin typeface="Georgia" panose="02040502050405020303" pitchFamily="18" charset="0"/>
              </a:rPr>
              <a:t> with variable y’s address—</a:t>
            </a:r>
            <a:r>
              <a:rPr lang="en-US" sz="2000" dirty="0" err="1">
                <a:latin typeface="Georgia" panose="02040502050405020303" pitchFamily="18" charset="0"/>
              </a:rPr>
              <a:t>yPtr</a:t>
            </a:r>
            <a:r>
              <a:rPr lang="en-US" sz="2000" dirty="0">
                <a:latin typeface="Georgia" panose="02040502050405020303" pitchFamily="18" charset="0"/>
              </a:rPr>
              <a:t> is then said to “point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to” y. The following diagram shows the variables </a:t>
            </a:r>
            <a:r>
              <a:rPr lang="en-US" sz="2000" dirty="0" err="1">
                <a:latin typeface="Georgia" panose="02040502050405020303" pitchFamily="18" charset="0"/>
              </a:rPr>
              <a:t>yPtr</a:t>
            </a:r>
            <a:r>
              <a:rPr lang="en-US" sz="2000" dirty="0">
                <a:latin typeface="Georgia" panose="02040502050405020303" pitchFamily="18" charset="0"/>
              </a:rPr>
              <a:t> and y in memory: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E94C7-5F39-713E-C6C8-3808278D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51" y="4849369"/>
            <a:ext cx="2182897" cy="10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41F9A-8B07-0557-4879-F695DD14D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A831-BDC5-11C3-B739-E3E028B9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7.3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Pointer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5048-2A84-6A23-8902-0A5F5636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0" u="none" strike="noStrike" baseline="0" dirty="0">
                <a:solidFill>
                  <a:srgbClr val="2FA9FF"/>
                </a:solidFill>
                <a:latin typeface="GoudySans-Bold"/>
              </a:rPr>
              <a:t>Indirection (*) Operator</a:t>
            </a:r>
            <a:endParaRPr lang="en-US" sz="2400" b="1" dirty="0">
              <a:solidFill>
                <a:srgbClr val="2FA9FF"/>
              </a:solidFill>
              <a:latin typeface="LucidaSansTypewriter-Bd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You apply the unary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indirection operator </a:t>
            </a:r>
            <a:r>
              <a:rPr lang="en-US" sz="2000" dirty="0">
                <a:latin typeface="Georgia" panose="02040502050405020303" pitchFamily="18" charset="0"/>
              </a:rPr>
              <a:t>(*), also called the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dereferencing operator</a:t>
            </a:r>
            <a:r>
              <a:rPr lang="en-US" sz="2000" dirty="0">
                <a:latin typeface="Georgia" panose="02040502050405020303" pitchFamily="18" charset="0"/>
              </a:rPr>
              <a:t>, to a pointer operand to get the value of the object to which the pointer points. For example, the following statement prints 5, which is the value of variable y: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en-US" sz="2000" dirty="0" err="1">
                <a:latin typeface="Georgia" panose="02040502050405020303" pitchFamily="18" charset="0"/>
              </a:rPr>
              <a:t>printf</a:t>
            </a:r>
            <a:r>
              <a:rPr lang="en-US" sz="2000" dirty="0">
                <a:solidFill>
                  <a:srgbClr val="00D296"/>
                </a:solidFill>
                <a:latin typeface="Georgia" panose="02040502050405020303" pitchFamily="18" charset="0"/>
              </a:rPr>
              <a:t>("%d"</a:t>
            </a:r>
            <a:r>
              <a:rPr lang="en-US" sz="2000" dirty="0">
                <a:latin typeface="Georgia" panose="02040502050405020303" pitchFamily="18" charset="0"/>
              </a:rPr>
              <a:t>, *</a:t>
            </a:r>
            <a:r>
              <a:rPr lang="en-US" sz="2000" dirty="0" err="1">
                <a:latin typeface="Georgia" panose="02040502050405020303" pitchFamily="18" charset="0"/>
              </a:rPr>
              <a:t>yPtr</a:t>
            </a:r>
            <a:r>
              <a:rPr lang="en-US" sz="2000" dirty="0">
                <a:latin typeface="Georgia" panose="02040502050405020303" pitchFamily="18" charset="0"/>
              </a:rPr>
              <a:t>);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Georgia" panose="02040502050405020303" pitchFamily="18" charset="0"/>
              </a:rPr>
              <a:t>Using * in this manner is called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dereferencing a pointer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4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899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MingLiU-ExtB</vt:lpstr>
      <vt:lpstr>Arial</vt:lpstr>
      <vt:lpstr>Calibri</vt:lpstr>
      <vt:lpstr>Calibri Light</vt:lpstr>
      <vt:lpstr>Georgia</vt:lpstr>
      <vt:lpstr>GoudySans-Bold</vt:lpstr>
      <vt:lpstr>LucidaSansTypewriter</vt:lpstr>
      <vt:lpstr>LucidaSansTypewriter-Bd</vt:lpstr>
      <vt:lpstr>Wingdings</vt:lpstr>
      <vt:lpstr>Office Theme</vt:lpstr>
      <vt:lpstr>PowerPoint Presentation</vt:lpstr>
      <vt:lpstr>7.1 Introduction</vt:lpstr>
      <vt:lpstr> Concept</vt:lpstr>
      <vt:lpstr>7.2 Pointer Variable Definitions and Initialization</vt:lpstr>
      <vt:lpstr>7.2 Pointer Variable Definitions and Initialization</vt:lpstr>
      <vt:lpstr>7.2 Pointer Variable Definitions and Initialization</vt:lpstr>
      <vt:lpstr>7.2 Pointer Variable Definitions and Initialization</vt:lpstr>
      <vt:lpstr>7.3 Pointer Operators</vt:lpstr>
      <vt:lpstr>7.3 Pointer Operators</vt:lpstr>
      <vt:lpstr>7.3 Pointer Operators</vt:lpstr>
      <vt:lpstr>7.3 Pointer Operators</vt:lpstr>
      <vt:lpstr>7.3 Pointer Operators</vt:lpstr>
      <vt:lpstr>7.3 Pointer Operators</vt:lpstr>
      <vt:lpstr>7.3 Pointer Operators</vt:lpstr>
      <vt:lpstr>7.3 Pointer Operators</vt:lpstr>
      <vt:lpstr>7.3 Pointer Operators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  <vt:lpstr>7.4 Passing Arguments to Functions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13</cp:revision>
  <dcterms:created xsi:type="dcterms:W3CDTF">2023-09-12T17:17:33Z</dcterms:created>
  <dcterms:modified xsi:type="dcterms:W3CDTF">2024-10-27T17:31:53Z</dcterms:modified>
</cp:coreProperties>
</file>