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9" r:id="rId14"/>
    <p:sldId id="291" r:id="rId15"/>
    <p:sldId id="292" r:id="rId16"/>
    <p:sldId id="293" r:id="rId17"/>
    <p:sldId id="294" r:id="rId18"/>
    <p:sldId id="295" r:id="rId19"/>
    <p:sldId id="296" r:id="rId20"/>
    <p:sldId id="299" r:id="rId21"/>
    <p:sldId id="298" r:id="rId22"/>
    <p:sldId id="297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45C7"/>
    <a:srgbClr val="732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B560-041B-B090-59E5-B3D771F04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2DB22-22E3-FEFF-7F3F-38A56C63A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AC72D-4644-C3B2-7D9D-7A9E3A52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45026-04FB-7139-FA29-B2C40AEB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D5C41-5926-88E6-B6A1-FD8573F1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6212-0D9C-0197-7149-BCE23750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F501A-C431-F393-A965-3621FD08A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56CAD-0E2C-C4A9-B3B6-2351A7EE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B1D50-7B73-DE39-60E3-2D7245D5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70D5D-08BA-F126-6274-450750414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4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AE044C-D2AA-3248-C489-5B624DD45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0A4B2-BCDC-8968-E1D7-F4831969B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F87D1-4BA6-37E2-9116-EB8F133B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A1F45-FD5B-B48D-DAA7-F3DCC7C4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2A38F-CB9A-9508-E9B7-27B1D5E7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5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D516-0185-F41D-C458-BE5E853F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F0FEE-C14C-FECF-DDD6-E9E0B840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B55FE-B0D4-0F43-728A-78503C53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52B98-6CE9-0F7E-2D7E-11B64E22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E6EED-6E69-5A58-358F-C4FAAB78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4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4C6DF-3F4D-E8E5-02BD-D6A1104B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E786B-F66A-CE17-DDBC-5CFB09A68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38D97-3494-8FA6-CBD4-C7D86FC7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CC443-0BC2-E9F7-382E-0063BA95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7438D-A53C-C9FE-23BD-855733AE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7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1908-BBAC-B9D3-A039-660C5A8C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1071A-B27A-6C39-3316-81210E9E9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FD71F-917B-CD70-C7C0-57231AC1A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4D7CD-8F08-449A-1CE7-FD728171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51A05-0625-82B5-D84F-6671B6DE9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C9D0E-0CFA-B661-D516-7871F717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8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F8E0-93B1-8AA2-9180-E7E7AC3D1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3C194-8019-2CB2-8365-F49B3ED01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52A4B-D5C0-4071-617A-5DD6342C5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01A37E-80AE-F1BA-417F-86EB81515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0BAE5-5A88-DDAC-940F-E352FDE12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E50B-5300-E95F-B32A-1CCBD4196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0F3E1-AD96-CD76-6FB3-B6F1DC8A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325A7-D3D8-C2E4-EE1C-A1DECA7C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9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73A3-A338-5351-B19C-931AE8F4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66D87D-4BC7-35FE-55E3-90D3F6DD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59AEC-AD8F-6989-A36B-5E174977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80BE8-744A-BCE6-7A64-FDB76599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7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523BFA-BEFC-7D44-DC40-EA904954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BA3EBC-B846-635E-4EBD-86364077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6DAFD-9E8A-7FBB-0D40-4A263E44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4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A40C-D653-4470-C1D1-B5415A148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58CBC-939C-D291-C1B1-5737F4971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124E3-EE42-6E02-9A10-53DCFCD3C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3D67E-9BEB-F482-DE63-940D41441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88B52-C106-8E01-4A77-4EEC9E18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1348C-6C26-1838-6202-BE92006C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3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624A-D3CE-2156-7580-B3079F93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E3F9E-AC3E-C6B4-DB67-977697A8C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73965-5720-E203-D9E0-D675CF671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853F6-FF6D-870D-5242-3C58A271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2EB5-461B-48FA-A185-8B26B555C83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7ED8F-0CB1-F44B-95F8-B99EB1B52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CD95B-52E9-47C5-B108-1B164670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9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AE49B-3521-992D-5EC0-CEB78E08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203DD-4980-6780-A04A-030DF2141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BD960-7978-CFD5-8A13-C7AC99635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E2EB5-461B-48FA-A185-8B26B555C83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F52A5-6EEC-5F66-8456-CE2759649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E3DA9-6A45-33DE-1B23-11F0FB1C5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5CC8B-FA83-4238-B2D8-7C707E26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821D75C-EE09-5B7D-900F-B29D6730F199}"/>
              </a:ext>
            </a:extLst>
          </p:cNvPr>
          <p:cNvSpPr txBox="1"/>
          <p:nvPr/>
        </p:nvSpPr>
        <p:spPr>
          <a:xfrm>
            <a:off x="6688334" y="1818504"/>
            <a:ext cx="5017711" cy="3177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400" b="1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Objectives</a:t>
            </a:r>
          </a:p>
          <a:p>
            <a:pPr>
              <a:lnSpc>
                <a:spcPct val="125000"/>
              </a:lnSpc>
            </a:pPr>
            <a:r>
              <a:rPr lang="en-US" sz="1400" b="0" dirty="0">
                <a:effectLst/>
                <a:latin typeface="Georgia" panose="02040502050405020303" pitchFamily="18" charset="0"/>
              </a:rPr>
              <a:t>In this chapter, you’ll: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Georgia" panose="02040502050405020303" pitchFamily="18" charset="0"/>
              </a:rPr>
              <a:t>Write simple C programs.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Georgia" panose="02040502050405020303" pitchFamily="18" charset="0"/>
              </a:rPr>
              <a:t>Use simple input and output statements.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Georgia" panose="02040502050405020303" pitchFamily="18" charset="0"/>
              </a:rPr>
              <a:t>Use the fundamental data types.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Georgia" panose="02040502050405020303" pitchFamily="18" charset="0"/>
              </a:rPr>
              <a:t>Learn computer memory concepts.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Georgia" panose="02040502050405020303" pitchFamily="18" charset="0"/>
              </a:rPr>
              <a:t>Use arithmetic operators.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Georgia" panose="02040502050405020303" pitchFamily="18" charset="0"/>
              </a:rPr>
              <a:t>Learn the precedence of arithmetic operators.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Georgia" panose="02040502050405020303" pitchFamily="18" charset="0"/>
              </a:rPr>
              <a:t>Write simple decision-making statements.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Georgia" panose="02040502050405020303" pitchFamily="18" charset="0"/>
              </a:rPr>
              <a:t>Begin focusing on secure C programming practices.</a:t>
            </a:r>
            <a:endParaRPr lang="en-US" sz="1400" b="0" dirty="0">
              <a:effectLst/>
              <a:latin typeface="Georgia" panose="02040502050405020303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9DEBD8-89B8-9A3E-CB7A-48E813ACD404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6869"/>
            <a:ext cx="6607834" cy="96816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C9DFF3-D920-30D2-DF4F-873F570A26D6}"/>
              </a:ext>
            </a:extLst>
          </p:cNvPr>
          <p:cNvSpPr txBox="1"/>
          <p:nvPr/>
        </p:nvSpPr>
        <p:spPr>
          <a:xfrm>
            <a:off x="630446" y="268270"/>
            <a:ext cx="5465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Georgia" panose="02040502050405020303" pitchFamily="18" charset="0"/>
              </a:rPr>
              <a:t>Introduction to C Programming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4A8F54-1CFD-8556-ADCB-4BF2BD6E875D}"/>
              </a:ext>
            </a:extLst>
          </p:cNvPr>
          <p:cNvSpPr/>
          <p:nvPr/>
        </p:nvSpPr>
        <p:spPr>
          <a:xfrm>
            <a:off x="6607835" y="1"/>
            <a:ext cx="5584166" cy="1736868"/>
          </a:xfrm>
          <a:prstGeom prst="rect">
            <a:avLst/>
          </a:prstGeom>
          <a:solidFill>
            <a:srgbClr val="732B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atin typeface="MingLiU-ExtB" panose="02020500000000000000" pitchFamily="18" charset="-120"/>
                <a:ea typeface="MingLiU-ExtB" panose="02020500000000000000" pitchFamily="18" charset="-120"/>
              </a:rPr>
              <a:t>2</a:t>
            </a:r>
            <a:endParaRPr lang="en-US" b="1" dirty="0">
              <a:latin typeface="MingLiU-ExtB" panose="02020500000000000000" pitchFamily="18" charset="-120"/>
              <a:ea typeface="MingLiU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917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2.2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A Simple C Program: Printing a Line of 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ECE7B-02D0-D95F-7EF7-3ACFBC3C0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688"/>
            <a:ext cx="10515600" cy="50382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2FA9FF"/>
                </a:solidFill>
                <a:latin typeface="Georgia" panose="02040502050405020303" pitchFamily="18" charset="0"/>
              </a:rPr>
              <a:t>Using Multiple </a:t>
            </a:r>
            <a:r>
              <a:rPr lang="en-US" sz="2000" b="1" dirty="0" err="1">
                <a:solidFill>
                  <a:srgbClr val="2FA9FF"/>
                </a:solidFill>
                <a:latin typeface="Georgia" panose="02040502050405020303" pitchFamily="18" charset="0"/>
              </a:rPr>
              <a:t>printfs</a:t>
            </a:r>
            <a:endParaRPr lang="en-US" sz="2000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E38F4-FCCD-3304-5924-2E73F8240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986" y="1912250"/>
            <a:ext cx="7092027" cy="2413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8D035D-50D8-FC23-3E11-57F22ED30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4" y="3428998"/>
            <a:ext cx="11" cy="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2F034E-8322-3210-17FA-627166ECD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4" y="3428998"/>
            <a:ext cx="11" cy="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1DAB4D-DA16-E5E4-9285-DAB915589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07" y="4720516"/>
            <a:ext cx="3283974" cy="106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3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ECE7B-02D0-D95F-7EF7-3ACFBC3C0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688"/>
            <a:ext cx="10515600" cy="50382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2FA9FF"/>
                </a:solidFill>
                <a:latin typeface="Georgia" panose="02040502050405020303" pitchFamily="18" charset="0"/>
              </a:rPr>
              <a:t>Displaying Multiple Lines with a Single </a:t>
            </a:r>
            <a:r>
              <a:rPr lang="en-US" sz="2000" b="1" dirty="0" err="1">
                <a:solidFill>
                  <a:srgbClr val="2FA9FF"/>
                </a:solidFill>
                <a:latin typeface="Georgia" panose="02040502050405020303" pitchFamily="18" charset="0"/>
              </a:rPr>
              <a:t>printf</a:t>
            </a:r>
            <a:endParaRPr lang="en-US" sz="2000" dirty="0"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8D035D-50D8-FC23-3E11-57F22ED30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4" y="3428998"/>
            <a:ext cx="11" cy="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2F034E-8322-3210-17FA-627166ECD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4" y="3428998"/>
            <a:ext cx="11" cy="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3719C2-2DE5-EA4B-A49F-372AB1F54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481" y="1910566"/>
            <a:ext cx="7613025" cy="2486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686C0C-06E0-759B-1740-6B1B4ED65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277" y="4646743"/>
            <a:ext cx="2143432" cy="154366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6143DE9-E7CE-1657-028B-93BDFB597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2.2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A Simple C Program: Printing a Line of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5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222" y="377788"/>
            <a:ext cx="11165541" cy="773562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2.3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 Another Simple C Program: Adding Two Integers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F8CAA83-856F-6109-D982-9ED263445653}"/>
              </a:ext>
            </a:extLst>
          </p:cNvPr>
          <p:cNvGrpSpPr/>
          <p:nvPr/>
        </p:nvGrpSpPr>
        <p:grpSpPr>
          <a:xfrm>
            <a:off x="513222" y="1272516"/>
            <a:ext cx="8283273" cy="2156486"/>
            <a:chOff x="1345931" y="1272516"/>
            <a:chExt cx="8283273" cy="215648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28D035D-50D8-FC23-3E11-57F22ED30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994" y="3428998"/>
              <a:ext cx="11" cy="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82F034E-8322-3210-17FA-627166ECD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994" y="3428998"/>
              <a:ext cx="11" cy="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2CADBBE-C323-3F0A-D3EE-5A64350D1C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474"/>
            <a:stretch/>
          </p:blipFill>
          <p:spPr>
            <a:xfrm>
              <a:off x="1495821" y="1272516"/>
              <a:ext cx="8133383" cy="210312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9DFDEDB-1B3A-C351-4C13-B704A0208B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8438" b="48438"/>
            <a:stretch/>
          </p:blipFill>
          <p:spPr>
            <a:xfrm>
              <a:off x="1345931" y="3403917"/>
              <a:ext cx="7667582" cy="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8243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222" y="377788"/>
            <a:ext cx="11165541" cy="773562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2.3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 Another Simple C Program: Adding Two Integers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F8CAA83-856F-6109-D982-9ED263445653}"/>
              </a:ext>
            </a:extLst>
          </p:cNvPr>
          <p:cNvGrpSpPr/>
          <p:nvPr/>
        </p:nvGrpSpPr>
        <p:grpSpPr>
          <a:xfrm>
            <a:off x="513222" y="1272516"/>
            <a:ext cx="8283273" cy="3594441"/>
            <a:chOff x="1345931" y="1272516"/>
            <a:chExt cx="8283273" cy="359444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28D035D-50D8-FC23-3E11-57F22ED30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994" y="3428998"/>
              <a:ext cx="11" cy="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82F034E-8322-3210-17FA-627166ECD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994" y="3428998"/>
              <a:ext cx="11" cy="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2CADBBE-C323-3F0A-D3EE-5A64350D1C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474"/>
            <a:stretch/>
          </p:blipFill>
          <p:spPr>
            <a:xfrm>
              <a:off x="1495821" y="1272516"/>
              <a:ext cx="8133383" cy="210312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9DFDEDB-1B3A-C351-4C13-B704A0208B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545" b="49001"/>
            <a:stretch/>
          </p:blipFill>
          <p:spPr>
            <a:xfrm>
              <a:off x="1345931" y="3403917"/>
              <a:ext cx="7667582" cy="1463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2826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222" y="377788"/>
            <a:ext cx="11165541" cy="773562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2.3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 Another Simple C Program: Adding Two Integers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F8CAA83-856F-6109-D982-9ED263445653}"/>
              </a:ext>
            </a:extLst>
          </p:cNvPr>
          <p:cNvGrpSpPr/>
          <p:nvPr/>
        </p:nvGrpSpPr>
        <p:grpSpPr>
          <a:xfrm>
            <a:off x="513222" y="1272516"/>
            <a:ext cx="8283273" cy="5148921"/>
            <a:chOff x="1345931" y="1272516"/>
            <a:chExt cx="8283273" cy="514892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28D035D-50D8-FC23-3E11-57F22ED30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994" y="3428998"/>
              <a:ext cx="11" cy="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82F034E-8322-3210-17FA-627166ECD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994" y="3428998"/>
              <a:ext cx="11" cy="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2CADBBE-C323-3F0A-D3EE-5A64350D1C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474"/>
            <a:stretch/>
          </p:blipFill>
          <p:spPr>
            <a:xfrm>
              <a:off x="1495821" y="1272516"/>
              <a:ext cx="8133383" cy="210312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9DFDEDB-1B3A-C351-4C13-B704A0208B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546" b="-3545"/>
            <a:stretch/>
          </p:blipFill>
          <p:spPr>
            <a:xfrm>
              <a:off x="1345931" y="3403917"/>
              <a:ext cx="7667582" cy="301752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EB3116B-A95A-9FA0-D708-4E3ABFE43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6598" y="3666270"/>
            <a:ext cx="3659323" cy="124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222" y="377788"/>
            <a:ext cx="11165541" cy="773562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2.3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 Another Simple C Program: Adding Two Integers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F6A04C-DFD1-17E5-2DF8-8870837A7972}"/>
              </a:ext>
            </a:extLst>
          </p:cNvPr>
          <p:cNvSpPr txBox="1"/>
          <p:nvPr/>
        </p:nvSpPr>
        <p:spPr>
          <a:xfrm>
            <a:off x="838200" y="1289517"/>
            <a:ext cx="10601324" cy="5012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FA9FF"/>
                </a:solidFill>
                <a:latin typeface="Georgia" panose="02040502050405020303" pitchFamily="18" charset="0"/>
              </a:rPr>
              <a:t>Define Variables Before They Are Used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All variables must be defined with a name and a type before they can be used in a program.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You can place each variable definition anywhere in main before that variable’s first use in the code.</a:t>
            </a: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2FA9FF"/>
              </a:solidFill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2FA9FF"/>
                </a:solidFill>
                <a:latin typeface="Georgia" panose="02040502050405020303" pitchFamily="18" charset="0"/>
              </a:rPr>
              <a:t>Identifiers and Case Sensitivity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A variable name can be any valid identifier. Each identifier may consist of letters, digits and underscores (_), but may not begin with a digit.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C is case sensitive, so a1 and A1 are different identifiers.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A variable name should start with a lowercase letter.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Choosing meaningful variable names helps make a program self-documenting, so fewer comments are needed.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Avoid starting identifiers with an underscore (_)</a:t>
            </a:r>
          </a:p>
        </p:txBody>
      </p:sp>
    </p:spTree>
    <p:extLst>
      <p:ext uri="{BB962C8B-B14F-4D97-AF65-F5344CB8AC3E}">
        <p14:creationId xmlns:p14="http://schemas.microsoft.com/office/powerpoint/2010/main" val="64654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222" y="377788"/>
            <a:ext cx="11165541" cy="773562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2.3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 Another Simple C Program: Adding Two Integers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F6A04C-DFD1-17E5-2DF8-8870837A7972}"/>
              </a:ext>
            </a:extLst>
          </p:cNvPr>
          <p:cNvSpPr txBox="1"/>
          <p:nvPr/>
        </p:nvSpPr>
        <p:spPr>
          <a:xfrm>
            <a:off x="838200" y="1289517"/>
            <a:ext cx="10601324" cy="3065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2FA9FF"/>
                </a:solidFill>
                <a:latin typeface="Georgia" panose="02040502050405020303" pitchFamily="18" charset="0"/>
              </a:rPr>
              <a:t>Identifiers and Case Sensitivity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Multiple-word variable names can make programs more readable. For such names separate the words with underscores, as in </a:t>
            </a:r>
            <a:r>
              <a:rPr lang="en-US" dirty="0" err="1">
                <a:latin typeface="Georgia" panose="02040502050405020303" pitchFamily="18" charset="0"/>
              </a:rPr>
              <a:t>total_commissions</a:t>
            </a:r>
            <a:r>
              <a:rPr lang="en-US" dirty="0">
                <a:latin typeface="Georgia" panose="02040502050405020303" pitchFamily="18" charset="0"/>
              </a:rPr>
              <a:t>, 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run the words together and begin each subsequent word with a capital letter, as in </a:t>
            </a:r>
            <a:r>
              <a:rPr lang="en-US" dirty="0" err="1">
                <a:latin typeface="Georgia" panose="02040502050405020303" pitchFamily="18" charset="0"/>
              </a:rPr>
              <a:t>totalCommissions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The latter style is called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camel casing </a:t>
            </a:r>
            <a:r>
              <a:rPr lang="en-US" dirty="0">
                <a:latin typeface="Georgia" panose="02040502050405020303" pitchFamily="18" charset="0"/>
              </a:rPr>
              <a:t>because the pattern of uppercase and lowercase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letters resembles a camel’s silhouette. We prefer camel casing.</a:t>
            </a:r>
          </a:p>
        </p:txBody>
      </p:sp>
    </p:spTree>
    <p:extLst>
      <p:ext uri="{BB962C8B-B14F-4D97-AF65-F5344CB8AC3E}">
        <p14:creationId xmlns:p14="http://schemas.microsoft.com/office/powerpoint/2010/main" val="181184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222" y="377788"/>
            <a:ext cx="11165541" cy="773562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2.3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 Another Simple C Program: Adding Two Integers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F6A04C-DFD1-17E5-2DF8-8870837A7972}"/>
              </a:ext>
            </a:extLst>
          </p:cNvPr>
          <p:cNvSpPr txBox="1"/>
          <p:nvPr/>
        </p:nvSpPr>
        <p:spPr>
          <a:xfrm>
            <a:off x="838200" y="1289517"/>
            <a:ext cx="10601324" cy="5074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2FA9FF"/>
                </a:solidFill>
                <a:latin typeface="Georgia" panose="02040502050405020303" pitchFamily="18" charset="0"/>
              </a:rPr>
              <a:t>The </a:t>
            </a:r>
            <a:r>
              <a:rPr lang="en-US" sz="2000" b="1" dirty="0" err="1">
                <a:solidFill>
                  <a:srgbClr val="2FA9FF"/>
                </a:solidFill>
                <a:latin typeface="Georgia" panose="02040502050405020303" pitchFamily="18" charset="0"/>
              </a:rPr>
              <a:t>scanf</a:t>
            </a:r>
            <a:r>
              <a:rPr lang="en-US" sz="2000" b="1" dirty="0">
                <a:solidFill>
                  <a:srgbClr val="2FA9FF"/>
                </a:solidFill>
                <a:latin typeface="Georgia" panose="02040502050405020303" pitchFamily="18" charset="0"/>
              </a:rPr>
              <a:t> Function and Formatted Inputs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1" dirty="0" err="1">
                <a:solidFill>
                  <a:srgbClr val="A245C7"/>
                </a:solidFill>
                <a:latin typeface="Georgia" panose="02040502050405020303" pitchFamily="18" charset="0"/>
              </a:rPr>
              <a:t>scanf</a:t>
            </a:r>
            <a:r>
              <a:rPr lang="en-US" dirty="0">
                <a:latin typeface="Georgia" panose="02040502050405020303" pitchFamily="18" charset="0"/>
              </a:rPr>
              <a:t>  is used to obtain a value from the user.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The function reads from the standard input, which is usually the keyboard.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The “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f</a:t>
            </a:r>
            <a:r>
              <a:rPr lang="en-US" dirty="0">
                <a:latin typeface="Georgia" panose="02040502050405020303" pitchFamily="18" charset="0"/>
              </a:rPr>
              <a:t>” in </a:t>
            </a:r>
            <a:r>
              <a:rPr lang="en-US" dirty="0" err="1">
                <a:latin typeface="Georgia" panose="02040502050405020303" pitchFamily="18" charset="0"/>
              </a:rPr>
              <a:t>scanf</a:t>
            </a:r>
            <a:r>
              <a:rPr lang="en-US" dirty="0">
                <a:latin typeface="Georgia" panose="02040502050405020303" pitchFamily="18" charset="0"/>
              </a:rPr>
              <a:t> stands for “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formatted</a:t>
            </a:r>
            <a:r>
              <a:rPr lang="en-US" dirty="0">
                <a:latin typeface="Georgia" panose="02040502050405020303" pitchFamily="18" charset="0"/>
              </a:rPr>
              <a:t>.” This </a:t>
            </a:r>
            <a:r>
              <a:rPr lang="en-US" dirty="0" err="1">
                <a:latin typeface="Georgia" panose="02040502050405020303" pitchFamily="18" charset="0"/>
              </a:rPr>
              <a:t>scanf</a:t>
            </a:r>
            <a:r>
              <a:rPr lang="en-US" dirty="0">
                <a:latin typeface="Georgia" panose="02040502050405020303" pitchFamily="18" charset="0"/>
              </a:rPr>
              <a:t> has two arguments—"%d“ and &amp;integer1.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The "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%d</a:t>
            </a:r>
            <a:r>
              <a:rPr lang="en-US" dirty="0">
                <a:latin typeface="Georgia" panose="02040502050405020303" pitchFamily="18" charset="0"/>
              </a:rPr>
              <a:t>" is the format control string. It indicates the type of data the user should enter.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The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%d</a:t>
            </a:r>
            <a:r>
              <a:rPr lang="en-US" dirty="0">
                <a:latin typeface="Georgia" panose="02040502050405020303" pitchFamily="18" charset="0"/>
              </a:rPr>
              <a:t> conversion specification specifies that the data should be an integer—the d stands for “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decimal integer</a:t>
            </a:r>
            <a:r>
              <a:rPr lang="en-US" dirty="0">
                <a:latin typeface="Georgia" panose="02040502050405020303" pitchFamily="18" charset="0"/>
              </a:rPr>
              <a:t>”.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scanf’s</a:t>
            </a:r>
            <a:r>
              <a:rPr lang="en-US" dirty="0">
                <a:latin typeface="Georgia" panose="02040502050405020303" pitchFamily="18" charset="0"/>
              </a:rPr>
              <a:t> second argument begins with an ampersand (&amp;) followed by the variable name.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The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&amp;</a:t>
            </a:r>
            <a:r>
              <a:rPr lang="en-US" dirty="0">
                <a:latin typeface="Georgia" panose="02040502050405020303" pitchFamily="18" charset="0"/>
              </a:rPr>
              <a:t> is the address operator and, when combined with the variable name, tells </a:t>
            </a:r>
            <a:r>
              <a:rPr lang="en-US" dirty="0" err="1">
                <a:latin typeface="Georgia" panose="02040502050405020303" pitchFamily="18" charset="0"/>
              </a:rPr>
              <a:t>scanf</a:t>
            </a:r>
            <a:r>
              <a:rPr lang="en-US" dirty="0">
                <a:latin typeface="Georgia" panose="02040502050405020303" pitchFamily="18" charset="0"/>
              </a:rPr>
              <a:t> the location (or address) in memory of the variable integer1. </a:t>
            </a:r>
            <a:r>
              <a:rPr lang="en-US" dirty="0" err="1">
                <a:latin typeface="Georgia" panose="02040502050405020303" pitchFamily="18" charset="0"/>
              </a:rPr>
              <a:t>scanf</a:t>
            </a:r>
            <a:r>
              <a:rPr lang="en-US" dirty="0">
                <a:latin typeface="Georgia" panose="02040502050405020303" pitchFamily="18" charset="0"/>
              </a:rPr>
              <a:t> then stores the value the user enters at that memory location.</a:t>
            </a:r>
          </a:p>
        </p:txBody>
      </p:sp>
    </p:spTree>
    <p:extLst>
      <p:ext uri="{BB962C8B-B14F-4D97-AF65-F5344CB8AC3E}">
        <p14:creationId xmlns:p14="http://schemas.microsoft.com/office/powerpoint/2010/main" val="223215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222" y="377788"/>
            <a:ext cx="11165541" cy="773562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2.3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 Another Simple C Program: Adding Two Integers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F6A04C-DFD1-17E5-2DF8-8870837A7972}"/>
              </a:ext>
            </a:extLst>
          </p:cNvPr>
          <p:cNvSpPr txBox="1"/>
          <p:nvPr/>
        </p:nvSpPr>
        <p:spPr>
          <a:xfrm>
            <a:off x="838200" y="1289517"/>
            <a:ext cx="10601324" cy="2272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2FA9FF"/>
                </a:solidFill>
                <a:latin typeface="Georgia" panose="02040502050405020303" pitchFamily="18" charset="0"/>
              </a:rPr>
              <a:t>Assignment Statement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	sum = integer1 + integer2;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assign total to sum</a:t>
            </a:r>
          </a:p>
          <a:p>
            <a:pPr>
              <a:lnSpc>
                <a:spcPct val="150000"/>
              </a:lnSpc>
            </a:pPr>
            <a:endParaRPr lang="en-US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2FA9FF"/>
                </a:solidFill>
                <a:latin typeface="Georgia" panose="02040502050405020303" pitchFamily="18" charset="0"/>
              </a:rPr>
              <a:t>Binary Operators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The = operator and the + operator are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binary operators</a:t>
            </a:r>
            <a:r>
              <a:rPr lang="en-US" dirty="0">
                <a:latin typeface="Georgia" panose="02040502050405020303" pitchFamily="18" charset="0"/>
              </a:rPr>
              <a:t>—each has two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operands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28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222" y="377788"/>
            <a:ext cx="11165541" cy="773562"/>
          </a:xfrm>
        </p:spPr>
        <p:txBody>
          <a:bodyPr>
            <a:normAutofit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2.4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 Memory Concepts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F6A04C-DFD1-17E5-2DF8-8870837A7972}"/>
              </a:ext>
            </a:extLst>
          </p:cNvPr>
          <p:cNvSpPr txBox="1"/>
          <p:nvPr/>
        </p:nvSpPr>
        <p:spPr>
          <a:xfrm>
            <a:off x="838200" y="1289517"/>
            <a:ext cx="10601324" cy="457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Every variable has a name, a type, a value and a location in the computer’s memory.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AFC2B3-6238-565D-668B-5C7E3FB98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650" y="2144724"/>
            <a:ext cx="4227871" cy="10225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0D6792-4454-AA69-03CB-E081C453C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650" y="3167279"/>
            <a:ext cx="4218039" cy="9733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242C6E-1B4B-75E7-63CE-659698DD1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589" y="4139565"/>
            <a:ext cx="42291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1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/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2.1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6CDF-3482-5F76-5D2E-95ED11BD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688"/>
            <a:ext cx="10515600" cy="50382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Georgia" panose="02040502050405020303" pitchFamily="18" charset="0"/>
              </a:rPr>
              <a:t>The C language facilitates a structured and disciplined approach to computer-program design.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Georgia" panose="02040502050405020303" pitchFamily="18" charset="0"/>
              </a:rPr>
              <a:t>We introduce structured programming—a methodology that will help you produce clear, easy-to-maintain programs.</a:t>
            </a:r>
          </a:p>
        </p:txBody>
      </p:sp>
    </p:spTree>
    <p:extLst>
      <p:ext uri="{BB962C8B-B14F-4D97-AF65-F5344CB8AC3E}">
        <p14:creationId xmlns:p14="http://schemas.microsoft.com/office/powerpoint/2010/main" val="393025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222" y="377788"/>
            <a:ext cx="11165541" cy="773562"/>
          </a:xfrm>
        </p:spPr>
        <p:txBody>
          <a:bodyPr>
            <a:normAutofit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2.5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 Arithmetic in C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F6A04C-DFD1-17E5-2DF8-8870837A7972}"/>
              </a:ext>
            </a:extLst>
          </p:cNvPr>
          <p:cNvSpPr txBox="1"/>
          <p:nvPr/>
        </p:nvSpPr>
        <p:spPr>
          <a:xfrm>
            <a:off x="838200" y="1289517"/>
            <a:ext cx="10601324" cy="518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Most C programs perform calculations using the following binary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arithmetic operators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F0DD40-F028-4DA7-D9F0-C7E355F21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01" y="2248190"/>
            <a:ext cx="9364382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2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87" y="377788"/>
            <a:ext cx="11920825" cy="773562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2.6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 Decision Making: Equality and Relational Operators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F6A04C-DFD1-17E5-2DF8-8870837A7972}"/>
              </a:ext>
            </a:extLst>
          </p:cNvPr>
          <p:cNvSpPr txBox="1"/>
          <p:nvPr/>
        </p:nvSpPr>
        <p:spPr>
          <a:xfrm>
            <a:off x="838200" y="1289517"/>
            <a:ext cx="10601324" cy="433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Executable statements either perform actions like calculations, input and output, or, as you’re about to see, make decisions.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For example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A program might determine whether a person’s grade on an exam is greater than or equal to 60, so it can decide whether to print the message “Congratulations! You passed.”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A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condition</a:t>
            </a:r>
            <a:r>
              <a:rPr lang="en-US" dirty="0">
                <a:latin typeface="Georgia" panose="02040502050405020303" pitchFamily="18" charset="0"/>
              </a:rPr>
              <a:t> is an expression that can be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true</a:t>
            </a:r>
            <a:r>
              <a:rPr lang="en-US" dirty="0">
                <a:latin typeface="Georgia" panose="02040502050405020303" pitchFamily="18" charset="0"/>
              </a:rPr>
              <a:t> (that is, the condition is met) or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false</a:t>
            </a:r>
            <a:r>
              <a:rPr lang="en-US" dirty="0">
                <a:latin typeface="Georgia" panose="02040502050405020303" pitchFamily="18" charset="0"/>
              </a:rPr>
              <a:t> (that is, the condition isn’t met).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This section introduces the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if</a:t>
            </a:r>
            <a:r>
              <a:rPr lang="en-US" dirty="0">
                <a:latin typeface="Georgia" panose="02040502050405020303" pitchFamily="18" charset="0"/>
              </a:rPr>
              <a:t> statement, which allows a program to make a decision based on a condition’s value. If the condition is true, the statement in the if statement’s body executes; otherwise, it does not.</a:t>
            </a:r>
          </a:p>
        </p:txBody>
      </p:sp>
    </p:spTree>
    <p:extLst>
      <p:ext uri="{BB962C8B-B14F-4D97-AF65-F5344CB8AC3E}">
        <p14:creationId xmlns:p14="http://schemas.microsoft.com/office/powerpoint/2010/main" val="15356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F6A04C-DFD1-17E5-2DF8-8870837A7972}"/>
              </a:ext>
            </a:extLst>
          </p:cNvPr>
          <p:cNvSpPr txBox="1"/>
          <p:nvPr/>
        </p:nvSpPr>
        <p:spPr>
          <a:xfrm>
            <a:off x="795337" y="1151350"/>
            <a:ext cx="10601324" cy="979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2FA9FF"/>
                </a:solidFill>
                <a:latin typeface="Georgia" panose="02040502050405020303" pitchFamily="18" charset="0"/>
              </a:rPr>
              <a:t>Equality and Relational Operators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Conditions are formed using the following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equality</a:t>
            </a:r>
            <a:r>
              <a:rPr lang="en-US" dirty="0">
                <a:latin typeface="Georgia" panose="02040502050405020303" pitchFamily="18" charset="0"/>
              </a:rPr>
              <a:t> and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relational operators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4BA01F8-A158-725C-E58D-3DE882743847}"/>
              </a:ext>
            </a:extLst>
          </p:cNvPr>
          <p:cNvSpPr txBox="1">
            <a:spLocks/>
          </p:cNvSpPr>
          <p:nvPr/>
        </p:nvSpPr>
        <p:spPr>
          <a:xfrm>
            <a:off x="135587" y="377788"/>
            <a:ext cx="11920825" cy="77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A245C7"/>
                </a:solidFill>
                <a:latin typeface="GoudySans-Bold"/>
              </a:rPr>
              <a:t>2.6</a:t>
            </a:r>
            <a:r>
              <a:rPr lang="en-US" b="1">
                <a:solidFill>
                  <a:srgbClr val="FF0A44"/>
                </a:solidFill>
                <a:latin typeface="GoudySans-Bold"/>
              </a:rPr>
              <a:t> Decision Making: Equality and Relational Operators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7A8029-26B0-A14D-6831-D38B785FC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735" y="2285408"/>
            <a:ext cx="8556528" cy="404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7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4BA01F8-A158-725C-E58D-3DE882743847}"/>
              </a:ext>
            </a:extLst>
          </p:cNvPr>
          <p:cNvSpPr txBox="1">
            <a:spLocks/>
          </p:cNvSpPr>
          <p:nvPr/>
        </p:nvSpPr>
        <p:spPr>
          <a:xfrm>
            <a:off x="135587" y="377788"/>
            <a:ext cx="11920825" cy="77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A245C7"/>
                </a:solidFill>
                <a:latin typeface="GoudySans-Bold"/>
              </a:rPr>
              <a:t>2.6</a:t>
            </a:r>
            <a:r>
              <a:rPr lang="en-US" b="1">
                <a:solidFill>
                  <a:srgbClr val="FF0A44"/>
                </a:solidFill>
                <a:latin typeface="GoudySans-Bold"/>
              </a:rPr>
              <a:t> Decision Making: Equality and Relational Operators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672DD0-B4B2-B940-33B3-7F1FE77515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9" b="61487"/>
          <a:stretch/>
        </p:blipFill>
        <p:spPr>
          <a:xfrm>
            <a:off x="1500601" y="1151350"/>
            <a:ext cx="9190796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547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4BA01F8-A158-725C-E58D-3DE882743847}"/>
              </a:ext>
            </a:extLst>
          </p:cNvPr>
          <p:cNvSpPr txBox="1">
            <a:spLocks/>
          </p:cNvSpPr>
          <p:nvPr/>
        </p:nvSpPr>
        <p:spPr>
          <a:xfrm>
            <a:off x="135587" y="377788"/>
            <a:ext cx="11920825" cy="77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A245C7"/>
                </a:solidFill>
                <a:latin typeface="GoudySans-Bold"/>
              </a:rPr>
              <a:t>2.6</a:t>
            </a:r>
            <a:r>
              <a:rPr lang="en-US" b="1">
                <a:solidFill>
                  <a:srgbClr val="FF0A44"/>
                </a:solidFill>
                <a:latin typeface="GoudySans-Bold"/>
              </a:rPr>
              <a:t> Decision Making: Equality and Relational Operators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672DD0-B4B2-B940-33B3-7F1FE77515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2" b="51625"/>
          <a:stretch/>
        </p:blipFill>
        <p:spPr>
          <a:xfrm>
            <a:off x="1500601" y="1151350"/>
            <a:ext cx="9190796" cy="470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16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4BA01F8-A158-725C-E58D-3DE882743847}"/>
              </a:ext>
            </a:extLst>
          </p:cNvPr>
          <p:cNvSpPr txBox="1">
            <a:spLocks/>
          </p:cNvSpPr>
          <p:nvPr/>
        </p:nvSpPr>
        <p:spPr>
          <a:xfrm>
            <a:off x="135587" y="377788"/>
            <a:ext cx="11920825" cy="77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A245C7"/>
                </a:solidFill>
                <a:latin typeface="GoudySans-Bold"/>
              </a:rPr>
              <a:t>2.6</a:t>
            </a:r>
            <a:r>
              <a:rPr lang="en-US" b="1">
                <a:solidFill>
                  <a:srgbClr val="FF0A44"/>
                </a:solidFill>
                <a:latin typeface="GoudySans-Bold"/>
              </a:rPr>
              <a:t> Decision Making: Equality and Relational Operators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672DD0-B4B2-B940-33B3-7F1FE77515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3" b="43640"/>
          <a:stretch/>
        </p:blipFill>
        <p:spPr>
          <a:xfrm>
            <a:off x="1500601" y="1151350"/>
            <a:ext cx="919079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89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4BA01F8-A158-725C-E58D-3DE882743847}"/>
              </a:ext>
            </a:extLst>
          </p:cNvPr>
          <p:cNvSpPr txBox="1">
            <a:spLocks/>
          </p:cNvSpPr>
          <p:nvPr/>
        </p:nvSpPr>
        <p:spPr>
          <a:xfrm>
            <a:off x="135587" y="377788"/>
            <a:ext cx="11920825" cy="77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A245C7"/>
                </a:solidFill>
                <a:latin typeface="GoudySans-Bold"/>
              </a:rPr>
              <a:t>2.6</a:t>
            </a:r>
            <a:r>
              <a:rPr lang="en-US" b="1">
                <a:solidFill>
                  <a:srgbClr val="FF0A44"/>
                </a:solidFill>
                <a:latin typeface="GoudySans-Bold"/>
              </a:rPr>
              <a:t> Decision Making: Equality and Relational Operators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672DD0-B4B2-B940-33B3-7F1FE77515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60" b="34027"/>
          <a:stretch/>
        </p:blipFill>
        <p:spPr>
          <a:xfrm>
            <a:off x="1500601" y="1151350"/>
            <a:ext cx="919079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58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4BA01F8-A158-725C-E58D-3DE882743847}"/>
              </a:ext>
            </a:extLst>
          </p:cNvPr>
          <p:cNvSpPr txBox="1">
            <a:spLocks/>
          </p:cNvSpPr>
          <p:nvPr/>
        </p:nvSpPr>
        <p:spPr>
          <a:xfrm>
            <a:off x="135587" y="377788"/>
            <a:ext cx="11920825" cy="77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A245C7"/>
                </a:solidFill>
                <a:latin typeface="GoudySans-Bold"/>
              </a:rPr>
              <a:t>2.6</a:t>
            </a:r>
            <a:r>
              <a:rPr lang="en-US" b="1">
                <a:solidFill>
                  <a:srgbClr val="FF0A44"/>
                </a:solidFill>
                <a:latin typeface="GoudySans-Bold"/>
              </a:rPr>
              <a:t> Decision Making: Equality and Relational Operators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672DD0-B4B2-B940-33B3-7F1FE77515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711" b="-4028"/>
          <a:stretch/>
        </p:blipFill>
        <p:spPr>
          <a:xfrm>
            <a:off x="1500601" y="1151350"/>
            <a:ext cx="919079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09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4BA01F8-A158-725C-E58D-3DE882743847}"/>
              </a:ext>
            </a:extLst>
          </p:cNvPr>
          <p:cNvSpPr txBox="1">
            <a:spLocks/>
          </p:cNvSpPr>
          <p:nvPr/>
        </p:nvSpPr>
        <p:spPr>
          <a:xfrm>
            <a:off x="135587" y="377788"/>
            <a:ext cx="11920825" cy="77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A245C7"/>
                </a:solidFill>
                <a:latin typeface="GoudySans-Bold"/>
              </a:rPr>
              <a:t>2.6</a:t>
            </a:r>
            <a:r>
              <a:rPr lang="en-US" b="1">
                <a:solidFill>
                  <a:srgbClr val="FF0A44"/>
                </a:solidFill>
                <a:latin typeface="GoudySans-Bold"/>
              </a:rPr>
              <a:t> Decision Making: Equality and Relational Operators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E8CE49-430D-23E1-2FD5-B6AECD1E79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" b="66253"/>
          <a:stretch/>
        </p:blipFill>
        <p:spPr>
          <a:xfrm>
            <a:off x="3134299" y="1151350"/>
            <a:ext cx="592340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341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4BA01F8-A158-725C-E58D-3DE882743847}"/>
              </a:ext>
            </a:extLst>
          </p:cNvPr>
          <p:cNvSpPr txBox="1">
            <a:spLocks/>
          </p:cNvSpPr>
          <p:nvPr/>
        </p:nvSpPr>
        <p:spPr>
          <a:xfrm>
            <a:off x="135587" y="377788"/>
            <a:ext cx="11920825" cy="77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A245C7"/>
                </a:solidFill>
                <a:latin typeface="GoudySans-Bold"/>
              </a:rPr>
              <a:t>2.6</a:t>
            </a:r>
            <a:r>
              <a:rPr lang="en-US" b="1">
                <a:solidFill>
                  <a:srgbClr val="FF0A44"/>
                </a:solidFill>
                <a:latin typeface="GoudySans-Bold"/>
              </a:rPr>
              <a:t> Decision Making: Equality and Relational Operators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E8CE49-430D-23E1-2FD5-B6AECD1E79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" b="32501"/>
          <a:stretch/>
        </p:blipFill>
        <p:spPr>
          <a:xfrm>
            <a:off x="3134299" y="1151350"/>
            <a:ext cx="592340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838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2.2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A Simple C Program: Printing a Line of Text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07BDBA-BBFA-4472-BF2B-99898814EE8C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2840" t="4125" r="11223" b="26503"/>
          <a:stretch/>
        </p:blipFill>
        <p:spPr>
          <a:xfrm>
            <a:off x="2346960" y="1420009"/>
            <a:ext cx="7498080" cy="28346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CAC76C-EFE5-69C4-631A-50C71FE1E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013" y="4789611"/>
            <a:ext cx="3283974" cy="106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5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4BA01F8-A158-725C-E58D-3DE882743847}"/>
              </a:ext>
            </a:extLst>
          </p:cNvPr>
          <p:cNvSpPr txBox="1">
            <a:spLocks/>
          </p:cNvSpPr>
          <p:nvPr/>
        </p:nvSpPr>
        <p:spPr>
          <a:xfrm>
            <a:off x="135587" y="377788"/>
            <a:ext cx="11920825" cy="77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A245C7"/>
                </a:solidFill>
                <a:latin typeface="GoudySans-Bold"/>
              </a:rPr>
              <a:t>2.6</a:t>
            </a:r>
            <a:r>
              <a:rPr lang="en-US" b="1">
                <a:solidFill>
                  <a:srgbClr val="FF0A44"/>
                </a:solidFill>
                <a:latin typeface="GoudySans-Bold"/>
              </a:rPr>
              <a:t> Decision Making: Equality and Relational Operators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E8CE49-430D-23E1-2FD5-B6AECD1E79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" b="-1248"/>
          <a:stretch/>
        </p:blipFill>
        <p:spPr>
          <a:xfrm>
            <a:off x="3134299" y="1151350"/>
            <a:ext cx="592340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49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F6A04C-DFD1-17E5-2DF8-8870837A7972}"/>
              </a:ext>
            </a:extLst>
          </p:cNvPr>
          <p:cNvSpPr txBox="1"/>
          <p:nvPr/>
        </p:nvSpPr>
        <p:spPr>
          <a:xfrm>
            <a:off x="795337" y="1151350"/>
            <a:ext cx="10601324" cy="1403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2FA9FF"/>
                </a:solidFill>
                <a:latin typeface="Georgia" panose="02040502050405020303" pitchFamily="18" charset="0"/>
              </a:rPr>
              <a:t>Keywords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Some words that we’ve used in this chapter’s examples, such as int, if and void, are </a:t>
            </a:r>
            <a:r>
              <a:rPr lang="en-US" sz="2100" b="1" dirty="0">
                <a:solidFill>
                  <a:srgbClr val="A245C7"/>
                </a:solidFill>
                <a:latin typeface="Georgia" panose="02040502050405020303" pitchFamily="18" charset="0"/>
              </a:rPr>
              <a:t>keywords</a:t>
            </a:r>
            <a:r>
              <a:rPr lang="en-US" dirty="0">
                <a:latin typeface="Georgia" panose="02040502050405020303" pitchFamily="18" charset="0"/>
              </a:rPr>
              <a:t> or reserved words of the language and have special meaning to the compiler.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4BA01F8-A158-725C-E58D-3DE882743847}"/>
              </a:ext>
            </a:extLst>
          </p:cNvPr>
          <p:cNvSpPr txBox="1">
            <a:spLocks/>
          </p:cNvSpPr>
          <p:nvPr/>
        </p:nvSpPr>
        <p:spPr>
          <a:xfrm>
            <a:off x="135587" y="377788"/>
            <a:ext cx="11920825" cy="77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A245C7"/>
                </a:solidFill>
                <a:latin typeface="GoudySans-Bold"/>
              </a:rPr>
              <a:t>2.6</a:t>
            </a:r>
            <a:r>
              <a:rPr lang="en-US" b="1">
                <a:solidFill>
                  <a:srgbClr val="FF0A44"/>
                </a:solidFill>
                <a:latin typeface="GoudySans-Bold"/>
              </a:rPr>
              <a:t> Decision Making: Equality and Relational Operators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44BEED-B574-643B-807B-92DB07E25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546" y="2701485"/>
            <a:ext cx="7352908" cy="377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0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2.2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A Simple C Program: Printing a Line of Text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FC3B7A-F058-4E0F-A7D6-ABA017DC3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0"/>
            <a:ext cx="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B03C66-E62D-493E-92F3-9D7A9952A90C}"/>
              </a:ext>
            </a:extLst>
          </p:cNvPr>
          <p:cNvSpPr txBox="1"/>
          <p:nvPr/>
        </p:nvSpPr>
        <p:spPr>
          <a:xfrm>
            <a:off x="838200" y="1503814"/>
            <a:ext cx="1058961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2FA9FF"/>
                </a:solidFill>
                <a:latin typeface="Georgia" panose="02040502050405020303" pitchFamily="18" charset="0"/>
              </a:rPr>
              <a:t>Comments</a:t>
            </a:r>
          </a:p>
          <a:p>
            <a:pPr algn="l"/>
            <a:r>
              <a:rPr lang="en-US" dirty="0">
                <a:latin typeface="Georgia" panose="02040502050405020303" pitchFamily="18" charset="0"/>
              </a:rPr>
              <a:t>Lines 1 and 2</a:t>
            </a:r>
          </a:p>
          <a:p>
            <a:pPr lvl="1"/>
            <a:r>
              <a:rPr lang="en-US" b="0" i="0" u="none" strike="noStrike" baseline="0" dirty="0">
                <a:solidFill>
                  <a:srgbClr val="00B050"/>
                </a:solidFill>
                <a:latin typeface="Consolas" panose="020B0609020204030204" pitchFamily="49" charset="0"/>
              </a:rPr>
              <a:t>// fig02_01.c</a:t>
            </a:r>
          </a:p>
          <a:p>
            <a:pPr lvl="1"/>
            <a:r>
              <a:rPr lang="en-US" b="0" i="0" u="none" strike="noStrike" baseline="0" dirty="0">
                <a:solidFill>
                  <a:srgbClr val="00B050"/>
                </a:solidFill>
                <a:latin typeface="Consolas" panose="020B0609020204030204" pitchFamily="49" charset="0"/>
              </a:rPr>
              <a:t>// A first program in C.</a:t>
            </a:r>
          </a:p>
          <a:p>
            <a:endParaRPr lang="en-US" dirty="0">
              <a:solidFill>
                <a:srgbClr val="00B050"/>
              </a:solidFill>
              <a:latin typeface="Georgia" panose="02040502050405020303" pitchFamily="18" charset="0"/>
            </a:endParaRPr>
          </a:p>
          <a:p>
            <a:pPr algn="l"/>
            <a:r>
              <a:rPr lang="en-US" sz="2000" b="1" dirty="0">
                <a:solidFill>
                  <a:srgbClr val="2FA9FF"/>
                </a:solidFill>
                <a:latin typeface="Georgia" panose="02040502050405020303" pitchFamily="18" charset="0"/>
              </a:rPr>
              <a:t>#include Preprocessor Directive</a:t>
            </a:r>
          </a:p>
          <a:p>
            <a:pPr algn="l"/>
            <a:r>
              <a:rPr lang="en-US" dirty="0">
                <a:latin typeface="Georgia" panose="02040502050405020303" pitchFamily="18" charset="0"/>
              </a:rPr>
              <a:t>Line 3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dirty="0">
                <a:latin typeface="Georgia" panose="02040502050405020303" pitchFamily="18" charset="0"/>
              </a:rPr>
              <a:t>is a </a:t>
            </a:r>
            <a:r>
              <a:rPr lang="en-US" sz="1800" b="1" i="0" u="none" strike="noStrike" baseline="0" dirty="0">
                <a:solidFill>
                  <a:srgbClr val="A245C7"/>
                </a:solidFill>
                <a:latin typeface="Georgia" panose="02040502050405020303" pitchFamily="18" charset="0"/>
              </a:rPr>
              <a:t>C preprocessor directive.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The preprocessor handles lines beginning with 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#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before compilation. Line 3 tells the preprocessor to include the contents of the </a:t>
            </a:r>
            <a:r>
              <a:rPr lang="en-US" sz="1800" b="1" i="0" u="none" strike="noStrike" baseline="0" dirty="0">
                <a:solidFill>
                  <a:srgbClr val="A245C7"/>
                </a:solidFill>
                <a:latin typeface="Georgia" panose="02040502050405020303" pitchFamily="18" charset="0"/>
              </a:rPr>
              <a:t>standard input/output header</a:t>
            </a:r>
            <a:r>
              <a:rPr lang="en-US" sz="1800" b="1" i="0" u="none" strike="noStrike" baseline="0" dirty="0">
                <a:solidFill>
                  <a:srgbClr val="5200FF"/>
                </a:solidFill>
                <a:latin typeface="Georgia" panose="02040502050405020303" pitchFamily="18" charset="0"/>
              </a:rPr>
              <a:t> </a:t>
            </a:r>
            <a:r>
              <a:rPr lang="en-US" sz="1800" i="0" u="none" strike="noStrike" baseline="0" dirty="0">
                <a:solidFill>
                  <a:srgbClr val="5200F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245C7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245C7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245C7"/>
                </a:solidFill>
                <a:latin typeface="Consolas" panose="020B0609020204030204" pitchFamily="49" charset="0"/>
              </a:rPr>
              <a:t>&gt;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.</a:t>
            </a:r>
          </a:p>
          <a:p>
            <a:pPr algn="l"/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26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2.2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A Simple C Program: Printing a Line of Text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B03C66-E62D-493E-92F3-9D7A9952A90C}"/>
              </a:ext>
            </a:extLst>
          </p:cNvPr>
          <p:cNvSpPr txBox="1"/>
          <p:nvPr/>
        </p:nvSpPr>
        <p:spPr>
          <a:xfrm>
            <a:off x="838200" y="1503814"/>
            <a:ext cx="10589615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2FA9FF"/>
                </a:solidFill>
                <a:latin typeface="Georgia" panose="02040502050405020303" pitchFamily="18" charset="0"/>
              </a:rPr>
              <a:t>The main Function</a:t>
            </a:r>
          </a:p>
          <a:p>
            <a:pPr algn="l"/>
            <a:r>
              <a:rPr lang="en-US" dirty="0">
                <a:latin typeface="Georgia" panose="02040502050405020303" pitchFamily="18" charset="0"/>
              </a:rPr>
              <a:t>Line 6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int main(void) {...}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A245C7"/>
                </a:solidFill>
                <a:latin typeface="Georgia" panose="02040502050405020303" pitchFamily="18" charset="0"/>
              </a:rPr>
              <a:t>main</a:t>
            </a:r>
            <a:r>
              <a:rPr lang="en-US" dirty="0">
                <a:latin typeface="Georgia" panose="02040502050405020303" pitchFamily="18" charset="0"/>
              </a:rPr>
              <a:t> function is a necessary part of every C program.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The parentheses after main indicate that main is a program building block called a function. C programs consist of functions, one of which must be main.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Every program begins executing at the function main.</a:t>
            </a:r>
          </a:p>
          <a:p>
            <a:pPr algn="l"/>
            <a:endParaRPr lang="en-US" dirty="0">
              <a:latin typeface="Georgia" panose="02040502050405020303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Functions can return information. The keyword int to the left of main indicates that main “</a:t>
            </a:r>
            <a:r>
              <a:rPr lang="en-US" b="1" dirty="0">
                <a:solidFill>
                  <a:srgbClr val="A245C7"/>
                </a:solidFill>
                <a:latin typeface="Georgia" panose="02040502050405020303" pitchFamily="18" charset="0"/>
              </a:rPr>
              <a:t>returns</a:t>
            </a:r>
            <a:r>
              <a:rPr lang="en-US" dirty="0">
                <a:latin typeface="Georgia" panose="02040502050405020303" pitchFamily="18" charset="0"/>
              </a:rPr>
              <a:t>” an integer (whole number) value.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Functions also can receive information when they’re called upon to execute. The </a:t>
            </a:r>
            <a:r>
              <a:rPr lang="en-US" b="1" dirty="0">
                <a:solidFill>
                  <a:srgbClr val="A245C7"/>
                </a:solidFill>
                <a:latin typeface="Georgia" panose="02040502050405020303" pitchFamily="18" charset="0"/>
              </a:rPr>
              <a:t>void</a:t>
            </a:r>
            <a:r>
              <a:rPr lang="en-US" dirty="0">
                <a:latin typeface="Georgia" panose="02040502050405020303" pitchFamily="18" charset="0"/>
              </a:rPr>
              <a:t> in parentheses here means that main does not receive any information.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79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2.2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A Simple C Program: Printing a Line of Text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AC63C0-2C1C-3BC8-A63A-221208F750AA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2840" t="4125" r="11223" b="26503"/>
          <a:stretch/>
        </p:blipFill>
        <p:spPr>
          <a:xfrm>
            <a:off x="5964025" y="1221011"/>
            <a:ext cx="5590702" cy="21135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B03C66-E62D-493E-92F3-9D7A9952A90C}"/>
              </a:ext>
            </a:extLst>
          </p:cNvPr>
          <p:cNvSpPr txBox="1"/>
          <p:nvPr/>
        </p:nvSpPr>
        <p:spPr>
          <a:xfrm>
            <a:off x="838200" y="1289517"/>
            <a:ext cx="1060132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A left brace, </a:t>
            </a:r>
            <a:r>
              <a:rPr lang="en-US" b="1" dirty="0">
                <a:solidFill>
                  <a:srgbClr val="A245C7"/>
                </a:solidFill>
                <a:latin typeface="Georgia" panose="02040502050405020303" pitchFamily="18" charset="0"/>
              </a:rPr>
              <a:t>{</a:t>
            </a:r>
            <a:r>
              <a:rPr lang="en-US" dirty="0">
                <a:latin typeface="Georgia" panose="02040502050405020303" pitchFamily="18" charset="0"/>
              </a:rPr>
              <a:t>, begins each function’s body </a:t>
            </a:r>
          </a:p>
          <a:p>
            <a:pPr marL="282575"/>
            <a:r>
              <a:rPr lang="en-US" dirty="0">
                <a:latin typeface="Georgia" panose="02040502050405020303" pitchFamily="18" charset="0"/>
              </a:rPr>
              <a:t>(end of line 6). A corresponding right brace, </a:t>
            </a:r>
            <a:r>
              <a:rPr lang="en-US" b="1" dirty="0">
                <a:solidFill>
                  <a:srgbClr val="A245C7"/>
                </a:solidFill>
                <a:latin typeface="Georgia" panose="02040502050405020303" pitchFamily="18" charset="0"/>
              </a:rPr>
              <a:t>}</a:t>
            </a:r>
            <a:r>
              <a:rPr lang="en-US" dirty="0">
                <a:latin typeface="Georgia" panose="02040502050405020303" pitchFamily="18" charset="0"/>
              </a:rPr>
              <a:t>, </a:t>
            </a:r>
          </a:p>
          <a:p>
            <a:pPr marL="282575"/>
            <a:r>
              <a:rPr lang="en-US" dirty="0">
                <a:latin typeface="Georgia" panose="02040502050405020303" pitchFamily="18" charset="0"/>
              </a:rPr>
              <a:t>ends each function’s </a:t>
            </a:r>
            <a:r>
              <a:rPr lang="en-US" b="1" dirty="0">
                <a:solidFill>
                  <a:srgbClr val="A245C7"/>
                </a:solidFill>
                <a:latin typeface="Georgia" panose="02040502050405020303" pitchFamily="18" charset="0"/>
              </a:rPr>
              <a:t>body</a:t>
            </a:r>
            <a:r>
              <a:rPr lang="en-US" dirty="0">
                <a:latin typeface="Georgia" panose="02040502050405020303" pitchFamily="18" charset="0"/>
              </a:rPr>
              <a:t> (line 8).</a:t>
            </a:r>
          </a:p>
          <a:p>
            <a:pPr marL="282575"/>
            <a:endParaRPr lang="en-US" dirty="0">
              <a:latin typeface="Georgia" panose="02040502050405020303" pitchFamily="18" charset="0"/>
            </a:endParaRPr>
          </a:p>
          <a:p>
            <a:r>
              <a:rPr lang="en-US" sz="2000" b="1" dirty="0">
                <a:solidFill>
                  <a:srgbClr val="2FA9FF"/>
                </a:solidFill>
                <a:latin typeface="Georgia" panose="02040502050405020303" pitchFamily="18" charset="0"/>
              </a:rPr>
              <a:t>An Output Statement</a:t>
            </a:r>
          </a:p>
          <a:p>
            <a:r>
              <a:rPr lang="en-US" dirty="0">
                <a:latin typeface="Georgia" panose="02040502050405020303" pitchFamily="18" charset="0"/>
              </a:rPr>
              <a:t>Line 7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("Welcome to C!\n");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Line 7 instructs the computer to perform an action, namely, to display on the screen the string of characters enclosed in the quotation marks. 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A string is sometimes called a character string, a message or a literal.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The entire line 7—including the “call” to the </a:t>
            </a:r>
            <a:r>
              <a:rPr lang="en-US" dirty="0" err="1">
                <a:latin typeface="Georgia" panose="02040502050405020303" pitchFamily="18" charset="0"/>
              </a:rPr>
              <a:t>printf</a:t>
            </a:r>
            <a:r>
              <a:rPr lang="en-US" dirty="0">
                <a:latin typeface="Georgia" panose="02040502050405020303" pitchFamily="18" charset="0"/>
              </a:rPr>
              <a:t> function to perform its task, the </a:t>
            </a:r>
            <a:r>
              <a:rPr lang="en-US" dirty="0" err="1">
                <a:latin typeface="Georgia" panose="02040502050405020303" pitchFamily="18" charset="0"/>
              </a:rPr>
              <a:t>printf’s</a:t>
            </a:r>
            <a:r>
              <a:rPr lang="en-US" dirty="0">
                <a:latin typeface="Georgia" panose="02040502050405020303" pitchFamily="18" charset="0"/>
              </a:rPr>
              <a:t> argument within the parentheses and the </a:t>
            </a:r>
            <a:r>
              <a:rPr lang="en-US" b="1" dirty="0">
                <a:solidFill>
                  <a:srgbClr val="A245C7"/>
                </a:solidFill>
                <a:latin typeface="Georgia" panose="02040502050405020303" pitchFamily="18" charset="0"/>
              </a:rPr>
              <a:t>semicolon</a:t>
            </a:r>
            <a:r>
              <a:rPr lang="en-US" dirty="0">
                <a:latin typeface="Georgia" panose="02040502050405020303" pitchFamily="18" charset="0"/>
              </a:rPr>
              <a:t> (</a:t>
            </a:r>
            <a:r>
              <a:rPr lang="en-US" b="1" dirty="0">
                <a:solidFill>
                  <a:srgbClr val="A245C7"/>
                </a:solidFill>
                <a:latin typeface="Georgia" panose="02040502050405020303" pitchFamily="18" charset="0"/>
              </a:rPr>
              <a:t>;</a:t>
            </a:r>
            <a:r>
              <a:rPr lang="en-US" dirty="0">
                <a:latin typeface="Georgia" panose="02040502050405020303" pitchFamily="18" charset="0"/>
              </a:rPr>
              <a:t>)—is called a </a:t>
            </a:r>
            <a:r>
              <a:rPr lang="en-US" b="1" dirty="0">
                <a:solidFill>
                  <a:srgbClr val="A245C7"/>
                </a:solidFill>
                <a:latin typeface="Georgia" panose="02040502050405020303" pitchFamily="18" charset="0"/>
              </a:rPr>
              <a:t>statement</a:t>
            </a:r>
            <a:r>
              <a:rPr lang="en-US" dirty="0">
                <a:latin typeface="Georgia" panose="02040502050405020303" pitchFamily="18" charset="0"/>
              </a:rPr>
              <a:t>. 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Every statement must end with a semicolon statement terminator. </a:t>
            </a:r>
          </a:p>
        </p:txBody>
      </p:sp>
    </p:spTree>
    <p:extLst>
      <p:ext uri="{BB962C8B-B14F-4D97-AF65-F5344CB8AC3E}">
        <p14:creationId xmlns:p14="http://schemas.microsoft.com/office/powerpoint/2010/main" val="399728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2.1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A Simple C Program: Printing a Line of Text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B03C66-E62D-493E-92F3-9D7A9952A90C}"/>
              </a:ext>
            </a:extLst>
          </p:cNvPr>
          <p:cNvSpPr txBox="1"/>
          <p:nvPr/>
        </p:nvSpPr>
        <p:spPr>
          <a:xfrm>
            <a:off x="838200" y="1289517"/>
            <a:ext cx="10601324" cy="4289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The “</a:t>
            </a:r>
            <a:r>
              <a:rPr lang="en-US" b="1" dirty="0">
                <a:solidFill>
                  <a:srgbClr val="A245C7"/>
                </a:solidFill>
                <a:latin typeface="Georgia" panose="02040502050405020303" pitchFamily="18" charset="0"/>
              </a:rPr>
              <a:t>f</a:t>
            </a:r>
            <a:r>
              <a:rPr lang="en-US" dirty="0">
                <a:latin typeface="Georgia" panose="02040502050405020303" pitchFamily="18" charset="0"/>
              </a:rPr>
              <a:t>” in </a:t>
            </a:r>
            <a:r>
              <a:rPr lang="en-US" dirty="0" err="1">
                <a:latin typeface="Georgia" panose="02040502050405020303" pitchFamily="18" charset="0"/>
              </a:rPr>
              <a:t>printf</a:t>
            </a:r>
            <a:r>
              <a:rPr lang="en-US" dirty="0">
                <a:latin typeface="Georgia" panose="02040502050405020303" pitchFamily="18" charset="0"/>
              </a:rPr>
              <a:t> stands for “</a:t>
            </a:r>
            <a:r>
              <a:rPr lang="en-US" b="1" dirty="0">
                <a:solidFill>
                  <a:srgbClr val="A245C7"/>
                </a:solidFill>
                <a:latin typeface="Georgia" panose="02040502050405020303" pitchFamily="18" charset="0"/>
              </a:rPr>
              <a:t>formatted</a:t>
            </a:r>
            <a:r>
              <a:rPr lang="en-US" dirty="0">
                <a:latin typeface="Georgia" panose="02040502050405020303" pitchFamily="18" charset="0"/>
              </a:rPr>
              <a:t>.” When line 7 executes, it displays the message Welcome to C! on the screen.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The characters usually print as they appear between the double quotes but notice that the characters </a:t>
            </a:r>
            <a:r>
              <a:rPr lang="en-US" b="1" dirty="0">
                <a:solidFill>
                  <a:srgbClr val="A245C7"/>
                </a:solidFill>
                <a:latin typeface="Georgia" panose="02040502050405020303" pitchFamily="18" charset="0"/>
              </a:rPr>
              <a:t>\n</a:t>
            </a:r>
            <a:r>
              <a:rPr lang="en-US" dirty="0">
                <a:latin typeface="Georgia" panose="02040502050405020303" pitchFamily="18" charset="0"/>
              </a:rPr>
              <a:t> were not displayed.</a:t>
            </a: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2FA9FF"/>
              </a:solidFill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2FA9FF"/>
                </a:solidFill>
                <a:latin typeface="Georgia" panose="02040502050405020303" pitchFamily="18" charset="0"/>
              </a:rPr>
              <a:t>Escape Sequences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In a string, the </a:t>
            </a:r>
            <a:r>
              <a:rPr lang="en-US" b="1" dirty="0">
                <a:solidFill>
                  <a:srgbClr val="A245C7"/>
                </a:solidFill>
                <a:latin typeface="Georgia" panose="02040502050405020303" pitchFamily="18" charset="0"/>
              </a:rPr>
              <a:t>backslash</a:t>
            </a:r>
            <a:r>
              <a:rPr lang="en-US" dirty="0">
                <a:latin typeface="Georgia" panose="02040502050405020303" pitchFamily="18" charset="0"/>
              </a:rPr>
              <a:t> (</a:t>
            </a:r>
            <a:r>
              <a:rPr lang="en-US" b="1" dirty="0">
                <a:solidFill>
                  <a:srgbClr val="A245C7"/>
                </a:solidFill>
                <a:latin typeface="Georgia" panose="02040502050405020303" pitchFamily="18" charset="0"/>
              </a:rPr>
              <a:t>\</a:t>
            </a:r>
            <a:r>
              <a:rPr lang="en-US" dirty="0">
                <a:latin typeface="Georgia" panose="02040502050405020303" pitchFamily="18" charset="0"/>
              </a:rPr>
              <a:t>) is an escape character. It indicates that </a:t>
            </a:r>
            <a:r>
              <a:rPr lang="en-US" dirty="0" err="1">
                <a:latin typeface="Georgia" panose="02040502050405020303" pitchFamily="18" charset="0"/>
              </a:rPr>
              <a:t>printf</a:t>
            </a:r>
            <a:r>
              <a:rPr lang="en-US" dirty="0">
                <a:latin typeface="Georgia" panose="02040502050405020303" pitchFamily="18" charset="0"/>
              </a:rPr>
              <a:t> should do something out of the ordinary.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In a string, the compiler combines a backslash with the next character to form an escape sequence.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The escape sequence </a:t>
            </a:r>
            <a:r>
              <a:rPr lang="en-US" b="1" dirty="0">
                <a:solidFill>
                  <a:srgbClr val="A245C7"/>
                </a:solidFill>
                <a:latin typeface="Georgia" panose="02040502050405020303" pitchFamily="18" charset="0"/>
              </a:rPr>
              <a:t>\n</a:t>
            </a:r>
            <a:r>
              <a:rPr lang="en-US" dirty="0">
                <a:latin typeface="Georgia" panose="02040502050405020303" pitchFamily="18" charset="0"/>
              </a:rPr>
              <a:t> means newline.</a:t>
            </a:r>
          </a:p>
        </p:txBody>
      </p:sp>
    </p:spTree>
    <p:extLst>
      <p:ext uri="{BB962C8B-B14F-4D97-AF65-F5344CB8AC3E}">
        <p14:creationId xmlns:p14="http://schemas.microsoft.com/office/powerpoint/2010/main" val="333086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2.2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A Simple C Program: Printing a Line of Text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B03C66-E62D-493E-92F3-9D7A9952A90C}"/>
              </a:ext>
            </a:extLst>
          </p:cNvPr>
          <p:cNvSpPr txBox="1"/>
          <p:nvPr/>
        </p:nvSpPr>
        <p:spPr>
          <a:xfrm>
            <a:off x="838200" y="1289517"/>
            <a:ext cx="10601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FA9FF"/>
                </a:solidFill>
                <a:latin typeface="Georgia" panose="02040502050405020303" pitchFamily="18" charset="0"/>
              </a:rPr>
              <a:t>Escape Sequences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E6CCCB-6340-B10E-D695-2B2D55FF2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21" y="1998730"/>
            <a:ext cx="9605357" cy="428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8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234-79D3-3499-2251-646FE21A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solidFill>
                  <a:srgbClr val="A245C7"/>
                </a:solidFill>
                <a:latin typeface="GoudySans-Bold"/>
              </a:rPr>
              <a:t>2.2</a:t>
            </a:r>
            <a:r>
              <a:rPr lang="en-US" sz="4400" b="1" i="0" u="none" strike="noStrike" baseline="0" dirty="0">
                <a:solidFill>
                  <a:srgbClr val="5200FF"/>
                </a:solidFill>
                <a:latin typeface="GoudySans-Bold"/>
              </a:rPr>
              <a:t> </a:t>
            </a:r>
            <a:r>
              <a:rPr lang="en-US" sz="4400" b="1" i="0" u="none" strike="noStrike" baseline="0" dirty="0">
                <a:solidFill>
                  <a:srgbClr val="FF0A44"/>
                </a:solidFill>
                <a:latin typeface="GoudySans-Bold"/>
              </a:rPr>
              <a:t>A Simple C Program: Printing a Line of 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ECE7B-02D0-D95F-7EF7-3ACFBC3C0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688"/>
            <a:ext cx="10515600" cy="50382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2FA9FF"/>
                </a:solidFill>
                <a:latin typeface="Georgia" panose="02040502050405020303" pitchFamily="18" charset="0"/>
              </a:rPr>
              <a:t>Indentation Conventions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Georgia" panose="02040502050405020303" pitchFamily="18" charset="0"/>
              </a:rPr>
              <a:t>Indent the entire body of each function one level of indentation (we recommend three spaces) within the braces that define the function’s body.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Georgia" panose="02040502050405020303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Georgia" panose="02040502050405020303" pitchFamily="18" charset="0"/>
              </a:rPr>
              <a:t>This indentation emphasizes a program’s functional structure and helps make them easier to read.</a:t>
            </a:r>
          </a:p>
        </p:txBody>
      </p:sp>
    </p:spTree>
    <p:extLst>
      <p:ext uri="{BB962C8B-B14F-4D97-AF65-F5344CB8AC3E}">
        <p14:creationId xmlns:p14="http://schemas.microsoft.com/office/powerpoint/2010/main" val="308186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1405</Words>
  <Application>Microsoft Office PowerPoint</Application>
  <PresentationFormat>Widescreen</PresentationFormat>
  <Paragraphs>135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MingLiU-ExtB</vt:lpstr>
      <vt:lpstr>Arial</vt:lpstr>
      <vt:lpstr>Calibri</vt:lpstr>
      <vt:lpstr>Calibri Light</vt:lpstr>
      <vt:lpstr>Consolas</vt:lpstr>
      <vt:lpstr>Georgia</vt:lpstr>
      <vt:lpstr>GoudySans-Bold</vt:lpstr>
      <vt:lpstr>Wingdings</vt:lpstr>
      <vt:lpstr>Office Theme</vt:lpstr>
      <vt:lpstr>PowerPoint Presentation</vt:lpstr>
      <vt:lpstr>2.1 Introduction</vt:lpstr>
      <vt:lpstr>2.2 A Simple C Program: Printing a Line of Text</vt:lpstr>
      <vt:lpstr>2.2 A Simple C Program: Printing a Line of Text</vt:lpstr>
      <vt:lpstr>2.2 A Simple C Program: Printing a Line of Text</vt:lpstr>
      <vt:lpstr>2.2 A Simple C Program: Printing a Line of Text</vt:lpstr>
      <vt:lpstr>2.1 A Simple C Program: Printing a Line of Text</vt:lpstr>
      <vt:lpstr>2.2 A Simple C Program: Printing a Line of Text</vt:lpstr>
      <vt:lpstr>2.2 A Simple C Program: Printing a Line of Text</vt:lpstr>
      <vt:lpstr>2.2 A Simple C Program: Printing a Line of Text</vt:lpstr>
      <vt:lpstr>2.2 A Simple C Program: Printing a Line of Text</vt:lpstr>
      <vt:lpstr>2.3 Another Simple C Program: Adding Two Integers</vt:lpstr>
      <vt:lpstr>2.3 Another Simple C Program: Adding Two Integers</vt:lpstr>
      <vt:lpstr>2.3 Another Simple C Program: Adding Two Integers</vt:lpstr>
      <vt:lpstr>2.3 Another Simple C Program: Adding Two Integers</vt:lpstr>
      <vt:lpstr>2.3 Another Simple C Program: Adding Two Integers</vt:lpstr>
      <vt:lpstr>2.3 Another Simple C Program: Adding Two Integers</vt:lpstr>
      <vt:lpstr>2.3 Another Simple C Program: Adding Two Integers</vt:lpstr>
      <vt:lpstr>2.4 Memory Concepts</vt:lpstr>
      <vt:lpstr>2.5 Arithmetic in C</vt:lpstr>
      <vt:lpstr>2.6 Decision Making: Equality and Relational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Asim Riaz</dc:creator>
  <cp:lastModifiedBy>Asim Riaz</cp:lastModifiedBy>
  <cp:revision>7</cp:revision>
  <dcterms:created xsi:type="dcterms:W3CDTF">2023-09-12T17:17:33Z</dcterms:created>
  <dcterms:modified xsi:type="dcterms:W3CDTF">2023-09-19T19:09:54Z</dcterms:modified>
</cp:coreProperties>
</file>