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6" r:id="rId5"/>
    <p:sldId id="304" r:id="rId6"/>
    <p:sldId id="305" r:id="rId7"/>
    <p:sldId id="307" r:id="rId8"/>
    <p:sldId id="308" r:id="rId9"/>
    <p:sldId id="309" r:id="rId10"/>
    <p:sldId id="310" r:id="rId11"/>
    <p:sldId id="279" r:id="rId12"/>
    <p:sldId id="280" r:id="rId13"/>
    <p:sldId id="281" r:id="rId14"/>
    <p:sldId id="282" r:id="rId15"/>
    <p:sldId id="283" r:id="rId16"/>
    <p:sldId id="284" r:id="rId17"/>
    <p:sldId id="285" r:id="rId18"/>
    <p:sldId id="286" r:id="rId19"/>
    <p:sldId id="287" r:id="rId20"/>
    <p:sldId id="288" r:id="rId21"/>
    <p:sldId id="289" r:id="rId22"/>
    <p:sldId id="291" r:id="rId23"/>
    <p:sldId id="290" r:id="rId24"/>
    <p:sldId id="293" r:id="rId25"/>
    <p:sldId id="294" r:id="rId26"/>
    <p:sldId id="295" r:id="rId27"/>
    <p:sldId id="296" r:id="rId28"/>
    <p:sldId id="297" r:id="rId29"/>
    <p:sldId id="298" r:id="rId30"/>
    <p:sldId id="299" r:id="rId31"/>
    <p:sldId id="300" r:id="rId32"/>
    <p:sldId id="301" r:id="rId33"/>
    <p:sldId id="302" r:id="rId34"/>
    <p:sldId id="3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96"/>
    <a:srgbClr val="1CFFBD"/>
    <a:srgbClr val="3858A7"/>
    <a:srgbClr val="A245C7"/>
    <a:srgbClr val="732B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58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B560-041B-B090-59E5-B3D771F0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DB22-22E3-FEFF-7F3F-38A56C63A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72D-4644-C3B2-7D9D-7A9E3A520C7F}"/>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5" name="Footer Placeholder 4">
            <a:extLst>
              <a:ext uri="{FF2B5EF4-FFF2-40B4-BE49-F238E27FC236}">
                <a16:creationId xmlns:a16="http://schemas.microsoft.com/office/drawing/2014/main" id="{56A45026-04FB-7139-FA29-B2C40AEBE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5C41-5926-88E6-B6A1-FD8573F14222}"/>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31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6212-0D9C-0197-7149-BCE23750ED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F501A-C431-F393-A965-3621FD08A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56CAD-0E2C-C4A9-B3B6-2351A7EE21DD}"/>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5" name="Footer Placeholder 4">
            <a:extLst>
              <a:ext uri="{FF2B5EF4-FFF2-40B4-BE49-F238E27FC236}">
                <a16:creationId xmlns:a16="http://schemas.microsoft.com/office/drawing/2014/main" id="{F68B1D50-7B73-DE39-60E3-2D7245D5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70D5D-08BA-F126-6274-450750414C1A}"/>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44434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E044C-D2AA-3248-C489-5B624DD458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0A4B2-BCDC-8968-E1D7-F4831969B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87D1-4BA6-37E2-9116-EB8F133B6DC3}"/>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5" name="Footer Placeholder 4">
            <a:extLst>
              <a:ext uri="{FF2B5EF4-FFF2-40B4-BE49-F238E27FC236}">
                <a16:creationId xmlns:a16="http://schemas.microsoft.com/office/drawing/2014/main" id="{805A1F45-FD5B-B48D-DAA7-F3DCC7C41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2A38F-CB9A-9508-E9B7-27B1D5E7977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25749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516-0185-F41D-C458-BE5E853F7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F0FEE-C14C-FECF-DDD6-E9E0B8400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B55FE-B0D4-0F43-728A-78503C538CA2}"/>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5" name="Footer Placeholder 4">
            <a:extLst>
              <a:ext uri="{FF2B5EF4-FFF2-40B4-BE49-F238E27FC236}">
                <a16:creationId xmlns:a16="http://schemas.microsoft.com/office/drawing/2014/main" id="{84952B98-6CE9-0F7E-2D7E-11B64E223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E6EED-6E69-5A58-358F-C4FAAB788D15}"/>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2414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C6DF-3F4D-E8E5-02BD-D6A1104B1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E786B-F66A-CE17-DDBC-5CFB09A68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38D97-3494-8FA6-CBD4-C7D86FC7F6C4}"/>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5" name="Footer Placeholder 4">
            <a:extLst>
              <a:ext uri="{FF2B5EF4-FFF2-40B4-BE49-F238E27FC236}">
                <a16:creationId xmlns:a16="http://schemas.microsoft.com/office/drawing/2014/main" id="{422CC443-0BC2-E9F7-382E-0063BA95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438D-A53C-C9FE-23BD-855733AEEF7F}"/>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4570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1908-BBAC-B9D3-A039-660C5A8C1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1071A-B27A-6C39-3316-81210E9E9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FD71F-917B-CD70-C7C0-57231AC1A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4D7CD-8F08-449A-1CE7-FD7281719E46}"/>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6" name="Footer Placeholder 5">
            <a:extLst>
              <a:ext uri="{FF2B5EF4-FFF2-40B4-BE49-F238E27FC236}">
                <a16:creationId xmlns:a16="http://schemas.microsoft.com/office/drawing/2014/main" id="{95F51A05-0625-82B5-D84F-6671B6DE9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C9D0E-0CFA-B661-D516-7871F717CCAC}"/>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0809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F8E0-93B1-8AA2-9180-E7E7AC3D1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3C194-8019-2CB2-8365-F49B3ED0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52A4B-D5C0-4071-617A-5DD6342C5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A37E-80AE-F1BA-417F-86EB8151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0BAE5-5A88-DDAC-940F-E352FDE12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2E50B-5300-E95F-B32A-1CCBD4196931}"/>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8" name="Footer Placeholder 7">
            <a:extLst>
              <a:ext uri="{FF2B5EF4-FFF2-40B4-BE49-F238E27FC236}">
                <a16:creationId xmlns:a16="http://schemas.microsoft.com/office/drawing/2014/main" id="{3BC0F3E1-AD96-CD76-6FB3-B6F1DC8AB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325A7-D3D8-C2E4-EE1C-A1DECA7C2F8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92409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73A3-A338-5351-B19C-931AE8F44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66D87D-4BC7-35FE-55E3-90D3F6DDA0EB}"/>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4" name="Footer Placeholder 3">
            <a:extLst>
              <a:ext uri="{FF2B5EF4-FFF2-40B4-BE49-F238E27FC236}">
                <a16:creationId xmlns:a16="http://schemas.microsoft.com/office/drawing/2014/main" id="{71759AEC-AD8F-6989-A36B-5E174977B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80BE8-744A-BCE6-7A64-FDB765996224}"/>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339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523BFA-BEFC-7D44-DC40-EA904954CF38}"/>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3" name="Footer Placeholder 2">
            <a:extLst>
              <a:ext uri="{FF2B5EF4-FFF2-40B4-BE49-F238E27FC236}">
                <a16:creationId xmlns:a16="http://schemas.microsoft.com/office/drawing/2014/main" id="{0BBA3EBC-B846-635E-4EBD-863640770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6DAFD-9E8A-7FBB-0D40-4A263E446A39}"/>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6811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40C-D653-4470-C1D1-B5415A148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58CBC-939C-D291-C1B1-5737F4971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124E3-EE42-6E02-9A10-53DCFCD3C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67E-9BEB-F482-DE63-940D41441EE5}"/>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6" name="Footer Placeholder 5">
            <a:extLst>
              <a:ext uri="{FF2B5EF4-FFF2-40B4-BE49-F238E27FC236}">
                <a16:creationId xmlns:a16="http://schemas.microsoft.com/office/drawing/2014/main" id="{49188B52-C106-8E01-4A77-4EEC9E180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1348C-6C26-1838-6202-BE92006C8E06}"/>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97813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624A-D3CE-2156-7580-B3079F938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E3F9E-AC3E-C6B4-DB67-977697A8C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73965-5720-E203-D9E0-D675CF67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F6-FF6D-870D-5242-3C58A2712478}"/>
              </a:ext>
            </a:extLst>
          </p:cNvPr>
          <p:cNvSpPr>
            <a:spLocks noGrp="1"/>
          </p:cNvSpPr>
          <p:nvPr>
            <p:ph type="dt" sz="half" idx="10"/>
          </p:nvPr>
        </p:nvSpPr>
        <p:spPr/>
        <p:txBody>
          <a:bodyPr/>
          <a:lstStyle/>
          <a:p>
            <a:fld id="{83CE2EB5-461B-48FA-A185-8B26B555C833}" type="datetimeFigureOut">
              <a:rPr lang="en-US" smtClean="0"/>
              <a:t>10/17/2024</a:t>
            </a:fld>
            <a:endParaRPr lang="en-US"/>
          </a:p>
        </p:txBody>
      </p:sp>
      <p:sp>
        <p:nvSpPr>
          <p:cNvPr id="6" name="Footer Placeholder 5">
            <a:extLst>
              <a:ext uri="{FF2B5EF4-FFF2-40B4-BE49-F238E27FC236}">
                <a16:creationId xmlns:a16="http://schemas.microsoft.com/office/drawing/2014/main" id="{AC97ED8F-0CB1-F44B-95F8-B99EB1B52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CD95B-52E9-47C5-B108-1B164670C3F3}"/>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5619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AE49B-3521-992D-5EC0-CEB78E08A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203DD-4980-6780-A04A-030DF2141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BD960-7978-CFD5-8A13-C7AC99635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E2EB5-461B-48FA-A185-8B26B555C833}" type="datetimeFigureOut">
              <a:rPr lang="en-US" smtClean="0"/>
              <a:t>10/17/2024</a:t>
            </a:fld>
            <a:endParaRPr lang="en-US"/>
          </a:p>
        </p:txBody>
      </p:sp>
      <p:sp>
        <p:nvSpPr>
          <p:cNvPr id="5" name="Footer Placeholder 4">
            <a:extLst>
              <a:ext uri="{FF2B5EF4-FFF2-40B4-BE49-F238E27FC236}">
                <a16:creationId xmlns:a16="http://schemas.microsoft.com/office/drawing/2014/main" id="{D7EF52A5-6EEC-5F66-8456-CE2759649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E3DA9-6A45-33DE-1B23-11F0FB1C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5CC8B-FA83-4238-B2D8-7C707E268FED}" type="slidenum">
              <a:rPr lang="en-US" smtClean="0"/>
              <a:t>‹#›</a:t>
            </a:fld>
            <a:endParaRPr lang="en-US"/>
          </a:p>
        </p:txBody>
      </p:sp>
    </p:spTree>
    <p:extLst>
      <p:ext uri="{BB962C8B-B14F-4D97-AF65-F5344CB8AC3E}">
        <p14:creationId xmlns:p14="http://schemas.microsoft.com/office/powerpoint/2010/main" val="817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21D75C-EE09-5B7D-900F-B29D6730F199}"/>
              </a:ext>
            </a:extLst>
          </p:cNvPr>
          <p:cNvSpPr txBox="1"/>
          <p:nvPr/>
        </p:nvSpPr>
        <p:spPr>
          <a:xfrm>
            <a:off x="6607835" y="1264024"/>
            <a:ext cx="5584164" cy="3593291"/>
          </a:xfrm>
          <a:prstGeom prst="rect">
            <a:avLst/>
          </a:prstGeom>
          <a:noFill/>
        </p:spPr>
        <p:txBody>
          <a:bodyPr wrap="square">
            <a:spAutoFit/>
          </a:bodyPr>
          <a:lstStyle/>
          <a:p>
            <a:pPr>
              <a:lnSpc>
                <a:spcPct val="125000"/>
              </a:lnSpc>
            </a:pPr>
            <a:r>
              <a:rPr lang="en-US" sz="1400" b="1" dirty="0">
                <a:solidFill>
                  <a:srgbClr val="FF0000"/>
                </a:solidFill>
                <a:effectLst/>
                <a:latin typeface="Georgia" panose="02040502050405020303" pitchFamily="18" charset="0"/>
              </a:rPr>
              <a:t>Objectives</a:t>
            </a:r>
          </a:p>
          <a:p>
            <a:r>
              <a:rPr lang="en-US" sz="1400" b="0" dirty="0">
                <a:effectLst/>
                <a:latin typeface="Georgia" panose="02040502050405020303" pitchFamily="18" charset="0"/>
              </a:rPr>
              <a:t>In this chapter, you’ll:</a:t>
            </a:r>
          </a:p>
          <a:p>
            <a:pPr marL="285750" indent="-285750">
              <a:buFont typeface="Arial" panose="020B0604020202020204" pitchFamily="34" charset="0"/>
              <a:buChar char="•"/>
            </a:pPr>
            <a:r>
              <a:rPr lang="en-US" sz="1400" dirty="0">
                <a:latin typeface="Georgia" panose="02040502050405020303" pitchFamily="18" charset="0"/>
              </a:rPr>
              <a:t>Use the array data structure to represent lists and tables of values.</a:t>
            </a:r>
          </a:p>
          <a:p>
            <a:pPr marL="285750" indent="-285750">
              <a:buFont typeface="Arial" panose="020B0604020202020204" pitchFamily="34" charset="0"/>
              <a:buChar char="•"/>
            </a:pPr>
            <a:r>
              <a:rPr lang="en-US" sz="1400" dirty="0">
                <a:latin typeface="Georgia" panose="02040502050405020303" pitchFamily="18" charset="0"/>
              </a:rPr>
              <a:t>Define arrays, initialize arrays and refer to individual elements of arrays.</a:t>
            </a:r>
          </a:p>
          <a:p>
            <a:pPr marL="285750" indent="-285750">
              <a:buFont typeface="Arial" panose="020B0604020202020204" pitchFamily="34" charset="0"/>
              <a:buChar char="•"/>
            </a:pPr>
            <a:r>
              <a:rPr lang="en-US" sz="1400" dirty="0">
                <a:latin typeface="Georgia" panose="02040502050405020303" pitchFamily="18" charset="0"/>
              </a:rPr>
              <a:t>Define symbolic constants.</a:t>
            </a:r>
          </a:p>
          <a:p>
            <a:pPr marL="285750" indent="-285750">
              <a:buFont typeface="Arial" panose="020B0604020202020204" pitchFamily="34" charset="0"/>
              <a:buChar char="•"/>
            </a:pPr>
            <a:r>
              <a:rPr lang="en-US" sz="1400" dirty="0">
                <a:latin typeface="Georgia" panose="02040502050405020303" pitchFamily="18" charset="0"/>
              </a:rPr>
              <a:t>Pass arrays to functions.</a:t>
            </a:r>
          </a:p>
          <a:p>
            <a:pPr marL="285750" indent="-285750">
              <a:buFont typeface="Arial" panose="020B0604020202020204" pitchFamily="34" charset="0"/>
              <a:buChar char="•"/>
            </a:pPr>
            <a:r>
              <a:rPr lang="en-US" sz="1400" dirty="0">
                <a:latin typeface="Georgia" panose="02040502050405020303" pitchFamily="18" charset="0"/>
              </a:rPr>
              <a:t>Use arrays to store, sort and search lists and tables of values.</a:t>
            </a:r>
          </a:p>
          <a:p>
            <a:pPr marL="285750" indent="-285750">
              <a:buFont typeface="Arial" panose="020B0604020202020204" pitchFamily="34" charset="0"/>
              <a:buChar char="•"/>
            </a:pPr>
            <a:r>
              <a:rPr lang="en-US" sz="1400" dirty="0">
                <a:latin typeface="Georgia" panose="02040502050405020303" pitchFamily="18" charset="0"/>
              </a:rPr>
              <a:t>Be introduced to data science using basic descriptive statistics, such as mean, median and mode.</a:t>
            </a:r>
          </a:p>
          <a:p>
            <a:pPr marL="285750" indent="-285750">
              <a:buFont typeface="Arial" panose="020B0604020202020204" pitchFamily="34" charset="0"/>
              <a:buChar char="•"/>
            </a:pPr>
            <a:r>
              <a:rPr lang="en-US" sz="1400" dirty="0">
                <a:latin typeface="Georgia" panose="02040502050405020303" pitchFamily="18" charset="0"/>
              </a:rPr>
              <a:t>Define and manipulate multidimensional arrays.</a:t>
            </a:r>
          </a:p>
          <a:p>
            <a:pPr marL="285750" indent="-285750">
              <a:buFont typeface="Arial" panose="020B0604020202020204" pitchFamily="34" charset="0"/>
              <a:buChar char="•"/>
            </a:pPr>
            <a:r>
              <a:rPr lang="en-US" sz="1400" dirty="0">
                <a:latin typeface="Georgia" panose="02040502050405020303" pitchFamily="18" charset="0"/>
              </a:rPr>
              <a:t>Create variable-length arrays whose size is determined at execution time.</a:t>
            </a:r>
          </a:p>
          <a:p>
            <a:pPr marL="285750" indent="-285750">
              <a:buFont typeface="Arial" panose="020B0604020202020204" pitchFamily="34" charset="0"/>
              <a:buChar char="•"/>
            </a:pPr>
            <a:r>
              <a:rPr lang="en-US" sz="1400" dirty="0">
                <a:latin typeface="Georgia" panose="02040502050405020303" pitchFamily="18" charset="0"/>
              </a:rPr>
              <a:t>Understand security issues related to input with </a:t>
            </a:r>
            <a:r>
              <a:rPr lang="en-US" sz="1400" dirty="0" err="1">
                <a:latin typeface="Georgia" panose="02040502050405020303" pitchFamily="18" charset="0"/>
              </a:rPr>
              <a:t>scanf</a:t>
            </a:r>
            <a:r>
              <a:rPr lang="en-US" sz="1400" dirty="0">
                <a:latin typeface="Georgia" panose="02040502050405020303" pitchFamily="18" charset="0"/>
              </a:rPr>
              <a:t>, output with </a:t>
            </a:r>
            <a:r>
              <a:rPr lang="en-US" sz="1400" dirty="0" err="1">
                <a:latin typeface="Georgia" panose="02040502050405020303" pitchFamily="18" charset="0"/>
              </a:rPr>
              <a:t>printf</a:t>
            </a:r>
            <a:r>
              <a:rPr lang="en-US" sz="1400" dirty="0">
                <a:latin typeface="Georgia" panose="02040502050405020303" pitchFamily="18" charset="0"/>
              </a:rPr>
              <a:t> and arrays.</a:t>
            </a:r>
          </a:p>
        </p:txBody>
      </p:sp>
      <p:pic>
        <p:nvPicPr>
          <p:cNvPr id="13" name="Picture 12">
            <a:extLst>
              <a:ext uri="{FF2B5EF4-FFF2-40B4-BE49-F238E27FC236}">
                <a16:creationId xmlns:a16="http://schemas.microsoft.com/office/drawing/2014/main" id="{789DEBD8-89B8-9A3E-CB7A-48E813ACD404}"/>
              </a:ext>
            </a:extLst>
          </p:cNvPr>
          <p:cNvPicPr preferRelativeResize="0">
            <a:picLocks noChangeAspect="1"/>
          </p:cNvPicPr>
          <p:nvPr/>
        </p:nvPicPr>
        <p:blipFill rotWithShape="1">
          <a:blip r:embed="rId2"/>
          <a:srcRect b="43680"/>
          <a:stretch/>
        </p:blipFill>
        <p:spPr>
          <a:xfrm>
            <a:off x="1" y="1264024"/>
            <a:ext cx="6607834" cy="5452647"/>
          </a:xfrm>
          <a:prstGeom prst="rect">
            <a:avLst/>
          </a:prstGeom>
        </p:spPr>
      </p:pic>
      <p:sp>
        <p:nvSpPr>
          <p:cNvPr id="17" name="TextBox 16">
            <a:extLst>
              <a:ext uri="{FF2B5EF4-FFF2-40B4-BE49-F238E27FC236}">
                <a16:creationId xmlns:a16="http://schemas.microsoft.com/office/drawing/2014/main" id="{14C9DFF3-D920-30D2-DF4F-873F570A26D6}"/>
              </a:ext>
            </a:extLst>
          </p:cNvPr>
          <p:cNvSpPr txBox="1"/>
          <p:nvPr/>
        </p:nvSpPr>
        <p:spPr>
          <a:xfrm>
            <a:off x="630446" y="268270"/>
            <a:ext cx="5465554" cy="646331"/>
          </a:xfrm>
          <a:prstGeom prst="rect">
            <a:avLst/>
          </a:prstGeom>
          <a:noFill/>
        </p:spPr>
        <p:txBody>
          <a:bodyPr wrap="square">
            <a:spAutoFit/>
          </a:bodyPr>
          <a:lstStyle/>
          <a:p>
            <a:r>
              <a:rPr lang="en-US" sz="3600" b="1" dirty="0">
                <a:latin typeface="Georgia" panose="02040502050405020303" pitchFamily="18" charset="0"/>
              </a:rPr>
              <a:t>Arrays</a:t>
            </a:r>
          </a:p>
        </p:txBody>
      </p:sp>
      <p:sp>
        <p:nvSpPr>
          <p:cNvPr id="19" name="Rectangle 18">
            <a:extLst>
              <a:ext uri="{FF2B5EF4-FFF2-40B4-BE49-F238E27FC236}">
                <a16:creationId xmlns:a16="http://schemas.microsoft.com/office/drawing/2014/main" id="{734A8F54-1CFD-8556-ADCB-4BF2BD6E875D}"/>
              </a:ext>
            </a:extLst>
          </p:cNvPr>
          <p:cNvSpPr/>
          <p:nvPr/>
        </p:nvSpPr>
        <p:spPr>
          <a:xfrm>
            <a:off x="6607835" y="1"/>
            <a:ext cx="5584166" cy="1264023"/>
          </a:xfrm>
          <a:prstGeom prst="rect">
            <a:avLst/>
          </a:prstGeom>
          <a:solidFill>
            <a:srgbClr val="732B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MingLiU-ExtB" panose="02020500000000000000" pitchFamily="18" charset="-120"/>
                <a:ea typeface="MingLiU-ExtB" panose="02020500000000000000" pitchFamily="18" charset="-120"/>
              </a:rPr>
              <a:t>6</a:t>
            </a:r>
            <a:endParaRPr lang="en-US" b="1" dirty="0">
              <a:latin typeface="MingLiU-ExtB" panose="02020500000000000000" pitchFamily="18" charset="-120"/>
              <a:ea typeface="MingLiU-ExtB" panose="02020500000000000000" pitchFamily="18" charset="-120"/>
            </a:endParaRPr>
          </a:p>
        </p:txBody>
      </p:sp>
    </p:spTree>
    <p:extLst>
      <p:ext uri="{BB962C8B-B14F-4D97-AF65-F5344CB8AC3E}">
        <p14:creationId xmlns:p14="http://schemas.microsoft.com/office/powerpoint/2010/main" val="376917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10492174" cy="707886"/>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6.4.3 Specifying an Array’s Size with a Symbolic Constant and Initializing Array Elements with Calculations</a:t>
            </a:r>
          </a:p>
        </p:txBody>
      </p:sp>
      <p:pic>
        <p:nvPicPr>
          <p:cNvPr id="5" name="Picture 4">
            <a:extLst>
              <a:ext uri="{FF2B5EF4-FFF2-40B4-BE49-F238E27FC236}">
                <a16:creationId xmlns:a16="http://schemas.microsoft.com/office/drawing/2014/main" id="{85098A4C-121C-4E00-A1EA-B888FE95AA37}"/>
              </a:ext>
            </a:extLst>
          </p:cNvPr>
          <p:cNvPicPr>
            <a:picLocks noChangeAspect="1"/>
          </p:cNvPicPr>
          <p:nvPr/>
        </p:nvPicPr>
        <p:blipFill>
          <a:blip r:embed="rId6"/>
          <a:stretch>
            <a:fillRect/>
          </a:stretch>
        </p:blipFill>
        <p:spPr>
          <a:xfrm>
            <a:off x="1442779" y="1940773"/>
            <a:ext cx="8729892" cy="4706212"/>
          </a:xfrm>
          <a:prstGeom prst="rect">
            <a:avLst/>
          </a:prstGeom>
        </p:spPr>
      </p:pic>
      <p:pic>
        <p:nvPicPr>
          <p:cNvPr id="8" name="Picture 7">
            <a:extLst>
              <a:ext uri="{FF2B5EF4-FFF2-40B4-BE49-F238E27FC236}">
                <a16:creationId xmlns:a16="http://schemas.microsoft.com/office/drawing/2014/main" id="{6A4B3C6E-D7FE-4DFA-8F23-6793B8222505}"/>
              </a:ext>
            </a:extLst>
          </p:cNvPr>
          <p:cNvPicPr>
            <a:picLocks noChangeAspect="1"/>
          </p:cNvPicPr>
          <p:nvPr/>
        </p:nvPicPr>
        <p:blipFill>
          <a:blip r:embed="rId7"/>
          <a:stretch>
            <a:fillRect/>
          </a:stretch>
        </p:blipFill>
        <p:spPr>
          <a:xfrm>
            <a:off x="8351355" y="3930291"/>
            <a:ext cx="3419952" cy="2562583"/>
          </a:xfrm>
          <a:prstGeom prst="rect">
            <a:avLst/>
          </a:prstGeom>
        </p:spPr>
      </p:pic>
    </p:spTree>
    <p:extLst>
      <p:ext uri="{BB962C8B-B14F-4D97-AF65-F5344CB8AC3E}">
        <p14:creationId xmlns:p14="http://schemas.microsoft.com/office/powerpoint/2010/main" val="3322787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Modularizing Programs in C</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038275"/>
          </a:xfrm>
        </p:spPr>
        <p:txBody>
          <a:bodyPr>
            <a:normAutofit/>
          </a:bodyPr>
          <a:lstStyle/>
          <a:p>
            <a:pPr marL="0" indent="0">
              <a:lnSpc>
                <a:spcPct val="150000"/>
              </a:lnSpc>
              <a:buNone/>
            </a:pPr>
            <a:r>
              <a:rPr lang="en-US" sz="2400" b="1" dirty="0">
                <a:solidFill>
                  <a:srgbClr val="2FA9FF"/>
                </a:solidFill>
                <a:latin typeface="GoudySans-Bold"/>
              </a:rPr>
              <a:t>Defining Functions</a:t>
            </a:r>
            <a:endParaRPr lang="en-US" sz="2100" dirty="0">
              <a:latin typeface="Georgia" panose="02040502050405020303" pitchFamily="18" charset="0"/>
            </a:endParaRPr>
          </a:p>
          <a:p>
            <a:pPr>
              <a:lnSpc>
                <a:spcPct val="150000"/>
              </a:lnSpc>
            </a:pPr>
            <a:r>
              <a:rPr lang="en-US" sz="2100" dirty="0">
                <a:latin typeface="Georgia" panose="02040502050405020303" pitchFamily="18" charset="0"/>
              </a:rPr>
              <a:t>Functions are </a:t>
            </a:r>
            <a:r>
              <a:rPr lang="en-US" sz="2100" b="1" dirty="0">
                <a:solidFill>
                  <a:srgbClr val="A245C7"/>
                </a:solidFill>
                <a:latin typeface="Georgia" panose="02040502050405020303" pitchFamily="18" charset="0"/>
              </a:rPr>
              <a:t>invoked</a:t>
            </a:r>
            <a:r>
              <a:rPr lang="en-US" sz="2100" dirty="0">
                <a:latin typeface="Georgia" panose="02040502050405020303" pitchFamily="18" charset="0"/>
              </a:rPr>
              <a:t> by a </a:t>
            </a:r>
            <a:r>
              <a:rPr lang="en-US" sz="2100" b="1" dirty="0">
                <a:solidFill>
                  <a:srgbClr val="A245C7"/>
                </a:solidFill>
                <a:latin typeface="Georgia" panose="02040502050405020303" pitchFamily="18" charset="0"/>
              </a:rPr>
              <a:t>function call</a:t>
            </a:r>
            <a:r>
              <a:rPr lang="en-US" sz="2100" dirty="0">
                <a:latin typeface="Georgia" panose="02040502050405020303" pitchFamily="18" charset="0"/>
              </a:rPr>
              <a:t>, which specifies the function name and provides information (as arguments) that the function needs to perform its designated task.</a:t>
            </a:r>
          </a:p>
          <a:p>
            <a:pPr>
              <a:lnSpc>
                <a:spcPct val="150000"/>
              </a:lnSpc>
            </a:pPr>
            <a:r>
              <a:rPr lang="en-US" sz="2100" dirty="0">
                <a:latin typeface="Georgia" panose="02040502050405020303" pitchFamily="18" charset="0"/>
              </a:rPr>
              <a:t>A common analogy for this is the hierarchical form of management. A boss (the </a:t>
            </a:r>
            <a:r>
              <a:rPr lang="en-US" sz="2100" b="1" dirty="0">
                <a:solidFill>
                  <a:srgbClr val="A245C7"/>
                </a:solidFill>
                <a:latin typeface="Georgia" panose="02040502050405020303" pitchFamily="18" charset="0"/>
              </a:rPr>
              <a:t>calling function</a:t>
            </a:r>
            <a:r>
              <a:rPr lang="en-US" sz="1600" b="1" dirty="0">
                <a:solidFill>
                  <a:srgbClr val="A245C7"/>
                </a:solidFill>
                <a:latin typeface="Georgia" panose="02040502050405020303" pitchFamily="18" charset="0"/>
              </a:rPr>
              <a:t> </a:t>
            </a:r>
            <a:r>
              <a:rPr lang="en-US" sz="2100" dirty="0">
                <a:latin typeface="Georgia" panose="02040502050405020303" pitchFamily="18" charset="0"/>
              </a:rPr>
              <a:t>or </a:t>
            </a:r>
            <a:r>
              <a:rPr lang="en-US" sz="2100" b="1" dirty="0">
                <a:solidFill>
                  <a:srgbClr val="A245C7"/>
                </a:solidFill>
                <a:latin typeface="Georgia" panose="02040502050405020303" pitchFamily="18" charset="0"/>
              </a:rPr>
              <a:t>caller</a:t>
            </a:r>
            <a:r>
              <a:rPr lang="en-US" sz="2100" dirty="0">
                <a:latin typeface="Georgia" panose="02040502050405020303" pitchFamily="18" charset="0"/>
              </a:rPr>
              <a:t>) asks a worker (the </a:t>
            </a:r>
            <a:r>
              <a:rPr lang="en-US" sz="2100" b="1" dirty="0">
                <a:solidFill>
                  <a:srgbClr val="A245C7"/>
                </a:solidFill>
                <a:latin typeface="Georgia" panose="02040502050405020303" pitchFamily="18" charset="0"/>
              </a:rPr>
              <a:t>called function</a:t>
            </a:r>
            <a:r>
              <a:rPr lang="en-US" sz="2100" dirty="0">
                <a:latin typeface="Georgia" panose="02040502050405020303" pitchFamily="18" charset="0"/>
              </a:rPr>
              <a:t>) to perform a task and report back when it’s done. </a:t>
            </a:r>
          </a:p>
          <a:p>
            <a:r>
              <a:rPr lang="en-US" sz="2100" dirty="0">
                <a:solidFill>
                  <a:srgbClr val="000000"/>
                </a:solidFill>
                <a:latin typeface="Georgia" panose="02040502050405020303" pitchFamily="18" charset="0"/>
              </a:rPr>
              <a:t>Function </a:t>
            </a:r>
            <a:r>
              <a:rPr lang="en-US" sz="2100" dirty="0" err="1">
                <a:latin typeface="LucidaSansTypewriter"/>
              </a:rPr>
              <a:t>printf</a:t>
            </a:r>
            <a:r>
              <a:rPr lang="en-US" sz="2100" dirty="0">
                <a:solidFill>
                  <a:srgbClr val="000000"/>
                </a:solidFill>
                <a:latin typeface="Georgia" panose="02040502050405020303" pitchFamily="18" charset="0"/>
              </a:rPr>
              <a:t> displays the data and reports back—or </a:t>
            </a:r>
            <a:r>
              <a:rPr lang="en-US" sz="2100" b="1" dirty="0">
                <a:solidFill>
                  <a:srgbClr val="A245C7"/>
                </a:solidFill>
                <a:latin typeface="Georgia" panose="02040502050405020303" pitchFamily="18" charset="0"/>
              </a:rPr>
              <a:t>returns</a:t>
            </a:r>
            <a:r>
              <a:rPr lang="en-US" sz="2100" dirty="0">
                <a:solidFill>
                  <a:srgbClr val="000000"/>
                </a:solidFill>
                <a:latin typeface="Georgia" panose="02040502050405020303" pitchFamily="18" charset="0"/>
              </a:rPr>
              <a:t>—to the caller when it completes its task.</a:t>
            </a:r>
            <a:endParaRPr lang="en-US" sz="2100" dirty="0">
              <a:latin typeface="Georgia" panose="02040502050405020303" pitchFamily="18" charset="0"/>
            </a:endParaRPr>
          </a:p>
        </p:txBody>
      </p:sp>
    </p:spTree>
    <p:extLst>
      <p:ext uri="{BB962C8B-B14F-4D97-AF65-F5344CB8AC3E}">
        <p14:creationId xmlns:p14="http://schemas.microsoft.com/office/powerpoint/2010/main" val="19032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Math Library Functions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3975848" cy="3836725"/>
          </a:xfrm>
        </p:spPr>
        <p:txBody>
          <a:bodyPr>
            <a:normAutofit fontScale="77500" lnSpcReduction="20000"/>
          </a:bodyPr>
          <a:lstStyle/>
          <a:p>
            <a:pPr algn="just">
              <a:lnSpc>
                <a:spcPct val="120000"/>
              </a:lnSpc>
            </a:pPr>
            <a:r>
              <a:rPr lang="en-US" sz="2400" dirty="0">
                <a:solidFill>
                  <a:srgbClr val="000000"/>
                </a:solidFill>
                <a:latin typeface="Georgia" panose="02040502050405020303" pitchFamily="18" charset="0"/>
              </a:rPr>
              <a:t>C’s math library functions (header math.h) allow you to perform common mathematical calculations. </a:t>
            </a:r>
          </a:p>
          <a:p>
            <a:pPr algn="just">
              <a:lnSpc>
                <a:spcPct val="120000"/>
              </a:lnSpc>
            </a:pPr>
            <a:r>
              <a:rPr lang="en-US" sz="2400" dirty="0">
                <a:solidFill>
                  <a:srgbClr val="000000"/>
                </a:solidFill>
                <a:latin typeface="Georgia" panose="02040502050405020303" pitchFamily="18" charset="0"/>
              </a:rPr>
              <a:t>We use many of these functions in this section. </a:t>
            </a:r>
          </a:p>
          <a:p>
            <a:pPr algn="just">
              <a:lnSpc>
                <a:spcPct val="120000"/>
              </a:lnSpc>
            </a:pPr>
            <a:r>
              <a:rPr lang="en-US" sz="2400" dirty="0">
                <a:solidFill>
                  <a:srgbClr val="000000"/>
                </a:solidFill>
                <a:latin typeface="Georgia" panose="02040502050405020303" pitchFamily="18" charset="0"/>
              </a:rPr>
              <a:t>To calculate and print the square root of </a:t>
            </a:r>
            <a:r>
              <a:rPr lang="en-US" sz="2100" dirty="0">
                <a:solidFill>
                  <a:srgbClr val="000000"/>
                </a:solidFill>
                <a:latin typeface="Georgia" panose="02040502050405020303" pitchFamily="18" charset="0"/>
              </a:rPr>
              <a:t>900.0</a:t>
            </a:r>
            <a:r>
              <a:rPr lang="en-US" sz="1400" dirty="0">
                <a:solidFill>
                  <a:srgbClr val="000000"/>
                </a:solidFill>
                <a:latin typeface="Georgia" panose="02040502050405020303" pitchFamily="18" charset="0"/>
              </a:rPr>
              <a:t> </a:t>
            </a:r>
            <a:r>
              <a:rPr lang="en-US" sz="2400" dirty="0">
                <a:solidFill>
                  <a:srgbClr val="000000"/>
                </a:solidFill>
                <a:latin typeface="Georgia" panose="02040502050405020303" pitchFamily="18" charset="0"/>
              </a:rPr>
              <a:t>you might write</a:t>
            </a:r>
          </a:p>
          <a:p>
            <a:pPr marL="0" indent="0" algn="just">
              <a:lnSpc>
                <a:spcPct val="120000"/>
              </a:lnSpc>
              <a:buNone/>
            </a:pPr>
            <a:endParaRPr lang="en-US" sz="2400" dirty="0">
              <a:solidFill>
                <a:srgbClr val="000000"/>
              </a:solidFill>
              <a:latin typeface="AGaramond-Regular" panose="02020500000000000000" pitchFamily="18" charset="0"/>
            </a:endParaRPr>
          </a:p>
          <a:p>
            <a:pPr marL="0" indent="0" algn="ctr">
              <a:buNone/>
            </a:pPr>
            <a:r>
              <a:rPr lang="en-US" sz="2200" dirty="0" err="1">
                <a:solidFill>
                  <a:srgbClr val="000000"/>
                </a:solidFill>
                <a:latin typeface="LucidaSansTypewriter"/>
              </a:rPr>
              <a:t>printf</a:t>
            </a:r>
            <a:r>
              <a:rPr lang="en-US" sz="2200" dirty="0">
                <a:solidFill>
                  <a:srgbClr val="000000"/>
                </a:solidFill>
                <a:latin typeface="LucidaSansTypewriter"/>
              </a:rPr>
              <a:t>(</a:t>
            </a:r>
            <a:r>
              <a:rPr lang="en-US" sz="2200" dirty="0">
                <a:solidFill>
                  <a:srgbClr val="00D296"/>
                </a:solidFill>
                <a:latin typeface="LucidaSansTypewriter"/>
              </a:rPr>
              <a:t>"%.2f"</a:t>
            </a:r>
            <a:r>
              <a:rPr lang="en-US" sz="2200" dirty="0">
                <a:solidFill>
                  <a:srgbClr val="000000"/>
                </a:solidFill>
                <a:latin typeface="LucidaSansTypewriter"/>
              </a:rPr>
              <a:t>, sqrt(</a:t>
            </a:r>
            <a:r>
              <a:rPr lang="en-US" sz="2200" dirty="0">
                <a:solidFill>
                  <a:srgbClr val="00D296"/>
                </a:solidFill>
                <a:latin typeface="LucidaSansTypewriter"/>
              </a:rPr>
              <a:t>900.0</a:t>
            </a:r>
            <a:r>
              <a:rPr lang="en-US" sz="2200" dirty="0">
                <a:latin typeface="LucidaSansTypewriter"/>
              </a:rPr>
              <a:t>)); </a:t>
            </a:r>
          </a:p>
        </p:txBody>
      </p:sp>
      <p:pic>
        <p:nvPicPr>
          <p:cNvPr id="5" name="Picture 4">
            <a:extLst>
              <a:ext uri="{FF2B5EF4-FFF2-40B4-BE49-F238E27FC236}">
                <a16:creationId xmlns:a16="http://schemas.microsoft.com/office/drawing/2014/main" id="{52578701-0688-290B-DDB5-BD884395138D}"/>
              </a:ext>
            </a:extLst>
          </p:cNvPr>
          <p:cNvPicPr>
            <a:picLocks noChangeAspect="1"/>
          </p:cNvPicPr>
          <p:nvPr/>
        </p:nvPicPr>
        <p:blipFill>
          <a:blip r:embed="rId2"/>
          <a:stretch>
            <a:fillRect/>
          </a:stretch>
        </p:blipFill>
        <p:spPr>
          <a:xfrm>
            <a:off x="4894728" y="1138688"/>
            <a:ext cx="6884331" cy="5477265"/>
          </a:xfrm>
          <a:prstGeom prst="rect">
            <a:avLst/>
          </a:prstGeom>
        </p:spPr>
      </p:pic>
    </p:spTree>
    <p:extLst>
      <p:ext uri="{BB962C8B-B14F-4D97-AF65-F5344CB8AC3E}">
        <p14:creationId xmlns:p14="http://schemas.microsoft.com/office/powerpoint/2010/main" val="244554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399011"/>
          </a:xfrm>
        </p:spPr>
        <p:txBody>
          <a:bodyPr>
            <a:normAutofit lnSpcReduction="10000"/>
          </a:bodyPr>
          <a:lstStyle/>
          <a:p>
            <a:pPr marL="0" indent="0">
              <a:lnSpc>
                <a:spcPct val="100000"/>
              </a:lnSpc>
              <a:buNone/>
            </a:pPr>
            <a:r>
              <a:rPr lang="en-US" sz="2100" dirty="0">
                <a:latin typeface="Georgia" panose="02040502050405020303" pitchFamily="18" charset="0"/>
              </a:rPr>
              <a:t>Functions allow you to modularize a program. In programs containing many functions, </a:t>
            </a:r>
            <a:r>
              <a:rPr lang="en-US" sz="2100" dirty="0">
                <a:solidFill>
                  <a:srgbClr val="000000"/>
                </a:solidFill>
                <a:latin typeface="LucidaSansTypewriter"/>
              </a:rPr>
              <a:t>main</a:t>
            </a:r>
            <a:r>
              <a:rPr lang="en-US" sz="2100" dirty="0">
                <a:latin typeface="Georgia" panose="02040502050405020303" pitchFamily="18" charset="0"/>
              </a:rPr>
              <a:t> is often implemented as a group of calls to functions that perform the bulk of the program’s work.</a:t>
            </a:r>
          </a:p>
          <a:p>
            <a:pPr marL="0" indent="0">
              <a:lnSpc>
                <a:spcPct val="100000"/>
              </a:lnSpc>
              <a:buNone/>
            </a:pPr>
            <a:r>
              <a:rPr lang="en-US" sz="2400" b="1" dirty="0">
                <a:solidFill>
                  <a:srgbClr val="2FA9FF"/>
                </a:solidFill>
                <a:latin typeface="GoudySans-Bold"/>
              </a:rPr>
              <a:t>Functionalizing Programs</a:t>
            </a:r>
          </a:p>
          <a:p>
            <a:pPr marL="0" indent="0">
              <a:lnSpc>
                <a:spcPct val="100000"/>
              </a:lnSpc>
              <a:buNone/>
            </a:pPr>
            <a:r>
              <a:rPr lang="en-US" sz="2100" dirty="0">
                <a:latin typeface="Georgia" panose="02040502050405020303" pitchFamily="18" charset="0"/>
              </a:rPr>
              <a:t>There are several motivations for “functionalizing” a program. The </a:t>
            </a:r>
            <a:r>
              <a:rPr lang="en-US" sz="2100" b="1" dirty="0">
                <a:solidFill>
                  <a:srgbClr val="A245C7"/>
                </a:solidFill>
                <a:latin typeface="Georgia" panose="02040502050405020303" pitchFamily="18" charset="0"/>
              </a:rPr>
              <a:t>divide-and-conquer </a:t>
            </a:r>
            <a:r>
              <a:rPr lang="en-US" sz="2100" dirty="0">
                <a:latin typeface="Georgia" panose="02040502050405020303" pitchFamily="18" charset="0"/>
              </a:rPr>
              <a:t>approach makes program development more manageable. </a:t>
            </a:r>
          </a:p>
          <a:p>
            <a:pPr marL="0" indent="0">
              <a:lnSpc>
                <a:spcPct val="100000"/>
              </a:lnSpc>
              <a:buNone/>
            </a:pPr>
            <a:r>
              <a:rPr lang="en-US" sz="2100" dirty="0">
                <a:latin typeface="Georgia" panose="02040502050405020303" pitchFamily="18" charset="0"/>
              </a:rPr>
              <a:t>Another motivation is building new programs by using existing functions. Such </a:t>
            </a:r>
            <a:r>
              <a:rPr lang="en-US" sz="2100" b="1" dirty="0">
                <a:solidFill>
                  <a:srgbClr val="A245C7"/>
                </a:solidFill>
                <a:latin typeface="Georgia" panose="02040502050405020303" pitchFamily="18" charset="0"/>
              </a:rPr>
              <a:t>software reusability</a:t>
            </a:r>
            <a:r>
              <a:rPr lang="en-US" sz="2100" dirty="0">
                <a:latin typeface="Georgia" panose="02040502050405020303" pitchFamily="18" charset="0"/>
              </a:rPr>
              <a:t> is a key concept in object-oriented programming languages derived from C, such as </a:t>
            </a:r>
          </a:p>
          <a:p>
            <a:pPr marL="0" indent="0">
              <a:lnSpc>
                <a:spcPct val="100000"/>
              </a:lnSpc>
              <a:buNone/>
            </a:pPr>
            <a:r>
              <a:rPr lang="en-US" sz="2100" dirty="0">
                <a:latin typeface="Georgia" panose="02040502050405020303" pitchFamily="18" charset="0"/>
              </a:rPr>
              <a:t>C++, </a:t>
            </a:r>
          </a:p>
          <a:p>
            <a:pPr marL="0" indent="0">
              <a:lnSpc>
                <a:spcPct val="100000"/>
              </a:lnSpc>
              <a:buNone/>
            </a:pPr>
            <a:r>
              <a:rPr lang="en-US" sz="2100" dirty="0">
                <a:latin typeface="Georgia" panose="02040502050405020303" pitchFamily="18" charset="0"/>
              </a:rPr>
              <a:t>Java, </a:t>
            </a:r>
          </a:p>
          <a:p>
            <a:pPr marL="0" indent="0">
              <a:lnSpc>
                <a:spcPct val="100000"/>
              </a:lnSpc>
              <a:buNone/>
            </a:pPr>
            <a:r>
              <a:rPr lang="en-US" sz="2100" dirty="0">
                <a:latin typeface="Georgia" panose="02040502050405020303" pitchFamily="18" charset="0"/>
              </a:rPr>
              <a:t>C# (pronounced “C sharp”), </a:t>
            </a:r>
          </a:p>
          <a:p>
            <a:pPr marL="0" indent="0">
              <a:lnSpc>
                <a:spcPct val="100000"/>
              </a:lnSpc>
              <a:buNone/>
            </a:pPr>
            <a:r>
              <a:rPr lang="en-US" sz="2100" dirty="0">
                <a:latin typeface="Georgia" panose="02040502050405020303" pitchFamily="18" charset="0"/>
              </a:rPr>
              <a:t>Objective-C and </a:t>
            </a:r>
          </a:p>
          <a:p>
            <a:pPr marL="0" indent="0">
              <a:lnSpc>
                <a:spcPct val="100000"/>
              </a:lnSpc>
              <a:buNone/>
            </a:pPr>
            <a:r>
              <a:rPr lang="en-US" sz="2100" dirty="0">
                <a:latin typeface="Georgia" panose="02040502050405020303" pitchFamily="18" charset="0"/>
              </a:rPr>
              <a:t>Swift.</a:t>
            </a:r>
          </a:p>
        </p:txBody>
      </p:sp>
    </p:spTree>
    <p:extLst>
      <p:ext uri="{BB962C8B-B14F-4D97-AF65-F5344CB8AC3E}">
        <p14:creationId xmlns:p14="http://schemas.microsoft.com/office/powerpoint/2010/main" val="338727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 Definitions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1577619"/>
          </a:xfrm>
        </p:spPr>
        <p:txBody>
          <a:bodyPr>
            <a:normAutofit/>
          </a:bodyPr>
          <a:lstStyle/>
          <a:p>
            <a:pPr marL="0" indent="0">
              <a:lnSpc>
                <a:spcPct val="100000"/>
              </a:lnSpc>
              <a:buNone/>
            </a:pPr>
            <a:r>
              <a:rPr lang="en-US" sz="2100" dirty="0">
                <a:latin typeface="Georgia" panose="02040502050405020303" pitchFamily="18" charset="0"/>
              </a:rPr>
              <a:t>Each program we’ve presented has consisted of a function called main that called standard library functions to accomplish its tasks. Now we consider how to write custom functions.</a:t>
            </a:r>
          </a:p>
          <a:p>
            <a:pPr marL="0" indent="0">
              <a:lnSpc>
                <a:spcPct val="100000"/>
              </a:lnSpc>
              <a:buNone/>
            </a:pPr>
            <a:r>
              <a:rPr lang="en-US" sz="2100" b="1" dirty="0">
                <a:solidFill>
                  <a:srgbClr val="A245C7"/>
                </a:solidFill>
                <a:latin typeface="Georgia" panose="02040502050405020303" pitchFamily="18" charset="0"/>
              </a:rPr>
              <a:t>5.5.1 square Function</a:t>
            </a:r>
          </a:p>
        </p:txBody>
      </p:sp>
      <p:sp>
        <p:nvSpPr>
          <p:cNvPr id="5" name="TextBox 4">
            <a:extLst>
              <a:ext uri="{FF2B5EF4-FFF2-40B4-BE49-F238E27FC236}">
                <a16:creationId xmlns:a16="http://schemas.microsoft.com/office/drawing/2014/main" id="{6D88002A-CCB5-183A-1EB4-45FA9DD44CFE}"/>
              </a:ext>
            </a:extLst>
          </p:cNvPr>
          <p:cNvSpPr txBox="1"/>
          <p:nvPr/>
        </p:nvSpPr>
        <p:spPr>
          <a:xfrm>
            <a:off x="744071" y="2788041"/>
            <a:ext cx="2402541" cy="1508105"/>
          </a:xfrm>
          <a:prstGeom prst="rect">
            <a:avLst/>
          </a:prstGeom>
          <a:noFill/>
        </p:spPr>
        <p:txBody>
          <a:bodyPr wrap="square">
            <a:spAutoFit/>
          </a:bodyPr>
          <a:lstStyle/>
          <a:p>
            <a:pPr algn="l"/>
            <a:r>
              <a:rPr lang="en-US" sz="1800" b="0" i="0" u="none" strike="noStrike" baseline="0" dirty="0">
                <a:latin typeface="AGaramond-Regular" panose="02020500000000000000" pitchFamily="18" charset="0"/>
              </a:rPr>
              <a:t>Consider a program that uses a function </a:t>
            </a:r>
            <a:r>
              <a:rPr lang="en-US" b="0" i="0" u="none" strike="noStrike" baseline="0" dirty="0">
                <a:latin typeface="LucidaSansTypewriter"/>
              </a:rPr>
              <a:t>square</a:t>
            </a:r>
            <a:r>
              <a:rPr lang="en-US" sz="1100" b="0" i="0" u="none" strike="noStrike" baseline="0" dirty="0">
                <a:latin typeface="LucidaSansTypewriter"/>
              </a:rPr>
              <a:t> </a:t>
            </a:r>
            <a:r>
              <a:rPr lang="en-US" sz="1800" b="0" i="0" u="none" strike="noStrike" baseline="0" dirty="0">
                <a:latin typeface="AGaramond-Regular" panose="02020500000000000000" pitchFamily="18" charset="0"/>
              </a:rPr>
              <a:t>to calculate and print the squares of the integers from 1 to 10</a:t>
            </a:r>
            <a:endParaRPr lang="en-US" dirty="0"/>
          </a:p>
        </p:txBody>
      </p:sp>
      <p:pic>
        <p:nvPicPr>
          <p:cNvPr id="7" name="Picture 6">
            <a:extLst>
              <a:ext uri="{FF2B5EF4-FFF2-40B4-BE49-F238E27FC236}">
                <a16:creationId xmlns:a16="http://schemas.microsoft.com/office/drawing/2014/main" id="{A6BE2C40-38B1-FDBE-4125-C6FE96260CFF}"/>
              </a:ext>
            </a:extLst>
          </p:cNvPr>
          <p:cNvPicPr>
            <a:picLocks noChangeAspect="1"/>
          </p:cNvPicPr>
          <p:nvPr/>
        </p:nvPicPr>
        <p:blipFill>
          <a:blip r:embed="rId2"/>
          <a:stretch>
            <a:fillRect/>
          </a:stretch>
        </p:blipFill>
        <p:spPr>
          <a:xfrm>
            <a:off x="4211296" y="1867425"/>
            <a:ext cx="7980704" cy="4090389"/>
          </a:xfrm>
          <a:prstGeom prst="rect">
            <a:avLst/>
          </a:prstGeom>
        </p:spPr>
      </p:pic>
      <p:pic>
        <p:nvPicPr>
          <p:cNvPr id="9" name="Picture 8">
            <a:extLst>
              <a:ext uri="{FF2B5EF4-FFF2-40B4-BE49-F238E27FC236}">
                <a16:creationId xmlns:a16="http://schemas.microsoft.com/office/drawing/2014/main" id="{EC193F75-977C-C7D7-4735-03BD77FE2D5D}"/>
              </a:ext>
            </a:extLst>
          </p:cNvPr>
          <p:cNvPicPr>
            <a:picLocks noChangeAspect="1"/>
          </p:cNvPicPr>
          <p:nvPr/>
        </p:nvPicPr>
        <p:blipFill>
          <a:blip r:embed="rId3"/>
          <a:srcRect r="52634"/>
          <a:stretch/>
        </p:blipFill>
        <p:spPr>
          <a:xfrm>
            <a:off x="6383928" y="4184336"/>
            <a:ext cx="4138521" cy="677903"/>
          </a:xfrm>
          <a:prstGeom prst="rect">
            <a:avLst/>
          </a:prstGeom>
        </p:spPr>
      </p:pic>
    </p:spTree>
    <p:extLst>
      <p:ext uri="{BB962C8B-B14F-4D97-AF65-F5344CB8AC3E}">
        <p14:creationId xmlns:p14="http://schemas.microsoft.com/office/powerpoint/2010/main" val="31690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 Definitions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indent="0">
              <a:lnSpc>
                <a:spcPct val="100000"/>
              </a:lnSpc>
              <a:buNone/>
            </a:pPr>
            <a:r>
              <a:rPr lang="en-US" sz="2400" b="1" dirty="0">
                <a:solidFill>
                  <a:srgbClr val="2FA9FF"/>
                </a:solidFill>
                <a:latin typeface="GoudySans-Bold"/>
              </a:rPr>
              <a:t>Calling Function </a:t>
            </a:r>
            <a:r>
              <a:rPr lang="en-US" sz="2400" b="1" dirty="0">
                <a:solidFill>
                  <a:srgbClr val="2FA9FF"/>
                </a:solidFill>
                <a:latin typeface="LucidaSansTypewriter-Bd"/>
              </a:rPr>
              <a:t>square</a:t>
            </a:r>
          </a:p>
          <a:p>
            <a:r>
              <a:rPr lang="en-US" sz="2400" dirty="0">
                <a:solidFill>
                  <a:srgbClr val="000000"/>
                </a:solidFill>
                <a:latin typeface="AGaramond-Regular" panose="02020500000000000000" pitchFamily="18" charset="0"/>
              </a:rPr>
              <a:t>Function </a:t>
            </a:r>
            <a:r>
              <a:rPr lang="en-US" sz="2400" dirty="0">
                <a:solidFill>
                  <a:srgbClr val="000000"/>
                </a:solidFill>
                <a:latin typeface="LucidaSansTypewriter"/>
              </a:rPr>
              <a:t>square</a:t>
            </a:r>
            <a:r>
              <a:rPr lang="en-US" sz="1400" dirty="0">
                <a:solidFill>
                  <a:srgbClr val="000000"/>
                </a:solidFill>
                <a:latin typeface="LucidaSansTypewriter"/>
              </a:rPr>
              <a:t> </a:t>
            </a:r>
            <a:r>
              <a:rPr lang="en-US" sz="2400" dirty="0">
                <a:solidFill>
                  <a:srgbClr val="000000"/>
                </a:solidFill>
                <a:latin typeface="AGaramond-Regular" panose="02020500000000000000" pitchFamily="18" charset="0"/>
              </a:rPr>
              <a:t>is </a:t>
            </a:r>
            <a:r>
              <a:rPr lang="en-US" sz="2100" b="1" dirty="0">
                <a:solidFill>
                  <a:srgbClr val="A245C7"/>
                </a:solidFill>
                <a:latin typeface="Georgia" panose="02040502050405020303" pitchFamily="18" charset="0"/>
              </a:rPr>
              <a:t>invoked</a:t>
            </a:r>
            <a:r>
              <a:rPr lang="en-US" sz="2400" b="1" dirty="0">
                <a:solidFill>
                  <a:srgbClr val="5200FF"/>
                </a:solidFill>
                <a:latin typeface="AGaramond-Semibold"/>
              </a:rPr>
              <a:t> </a:t>
            </a:r>
            <a:r>
              <a:rPr lang="en-US" sz="2400" dirty="0">
                <a:solidFill>
                  <a:srgbClr val="000000"/>
                </a:solidFill>
                <a:latin typeface="AGaramond-Regular" panose="02020500000000000000" pitchFamily="18" charset="0"/>
              </a:rPr>
              <a:t>or </a:t>
            </a:r>
            <a:r>
              <a:rPr lang="en-US" sz="2100" b="1" dirty="0">
                <a:solidFill>
                  <a:srgbClr val="A245C7"/>
                </a:solidFill>
                <a:latin typeface="Georgia" panose="02040502050405020303" pitchFamily="18" charset="0"/>
              </a:rPr>
              <a:t>called</a:t>
            </a:r>
            <a:r>
              <a:rPr lang="en-US" sz="2400" b="1" dirty="0">
                <a:solidFill>
                  <a:srgbClr val="5200FF"/>
                </a:solidFill>
                <a:latin typeface="AGaramond-Semibold"/>
              </a:rPr>
              <a:t> </a:t>
            </a:r>
            <a:r>
              <a:rPr lang="en-US" sz="2400" dirty="0">
                <a:solidFill>
                  <a:srgbClr val="000000"/>
                </a:solidFill>
                <a:latin typeface="AGaramond-Regular" panose="02020500000000000000" pitchFamily="18" charset="0"/>
              </a:rPr>
              <a:t>in </a:t>
            </a:r>
            <a:r>
              <a:rPr lang="en-US" sz="2000" dirty="0">
                <a:solidFill>
                  <a:srgbClr val="000000"/>
                </a:solidFill>
                <a:latin typeface="Lucida Console" panose="020B0609040504020204" pitchFamily="49" charset="0"/>
              </a:rPr>
              <a:t>main</a:t>
            </a:r>
            <a:r>
              <a:rPr lang="en-US" sz="1400" dirty="0">
                <a:solidFill>
                  <a:srgbClr val="000000"/>
                </a:solidFill>
                <a:latin typeface="LucidaSansTypewriter"/>
              </a:rPr>
              <a:t> </a:t>
            </a:r>
            <a:r>
              <a:rPr lang="en-US" sz="2400" dirty="0">
                <a:solidFill>
                  <a:srgbClr val="000000"/>
                </a:solidFill>
                <a:latin typeface="AGaramond-Regular" panose="02020500000000000000" pitchFamily="18" charset="0"/>
              </a:rPr>
              <a:t>within the </a:t>
            </a:r>
            <a:r>
              <a:rPr lang="en-US" sz="2000" dirty="0" err="1">
                <a:solidFill>
                  <a:srgbClr val="000000"/>
                </a:solidFill>
                <a:latin typeface="LucidaSansTypewriter"/>
              </a:rPr>
              <a:t>printf</a:t>
            </a:r>
            <a:r>
              <a:rPr lang="en-US" sz="1400" dirty="0">
                <a:solidFill>
                  <a:srgbClr val="000000"/>
                </a:solidFill>
                <a:latin typeface="LucidaSansTypewriter"/>
              </a:rPr>
              <a:t> </a:t>
            </a:r>
            <a:r>
              <a:rPr lang="en-US" sz="2400" dirty="0">
                <a:solidFill>
                  <a:srgbClr val="000000"/>
                </a:solidFill>
                <a:latin typeface="AGaramond-Regular" panose="02020500000000000000" pitchFamily="18" charset="0"/>
              </a:rPr>
              <a:t>statement (line 10):</a:t>
            </a:r>
          </a:p>
          <a:p>
            <a:endParaRPr lang="en-US" sz="1400" dirty="0">
              <a:solidFill>
                <a:srgbClr val="04FF00"/>
              </a:solidFill>
              <a:latin typeface="LucidaSansTypewriter"/>
            </a:endParaRPr>
          </a:p>
          <a:p>
            <a:r>
              <a:rPr lang="en-US" sz="2400" dirty="0">
                <a:solidFill>
                  <a:srgbClr val="000000"/>
                </a:solidFill>
                <a:latin typeface="AGaramond-Regular" panose="02020500000000000000" pitchFamily="18" charset="0"/>
              </a:rPr>
              <a:t>Function </a:t>
            </a:r>
            <a:r>
              <a:rPr lang="en-US" sz="2000" dirty="0">
                <a:solidFill>
                  <a:srgbClr val="000000"/>
                </a:solidFill>
                <a:latin typeface="Lucida Console" panose="020B0609040504020204" pitchFamily="49" charset="0"/>
              </a:rPr>
              <a:t>square</a:t>
            </a:r>
            <a:r>
              <a:rPr lang="en-US" sz="1400" dirty="0">
                <a:solidFill>
                  <a:srgbClr val="000000"/>
                </a:solidFill>
                <a:latin typeface="LucidaSansTypewriter"/>
              </a:rPr>
              <a:t> </a:t>
            </a:r>
            <a:r>
              <a:rPr lang="en-US" sz="2400" dirty="0">
                <a:solidFill>
                  <a:srgbClr val="000000"/>
                </a:solidFill>
                <a:latin typeface="AGaramond-Regular" panose="02020500000000000000" pitchFamily="18" charset="0"/>
              </a:rPr>
              <a:t>receives a copy of the argument </a:t>
            </a:r>
            <a:r>
              <a:rPr lang="en-US" sz="2400" dirty="0">
                <a:solidFill>
                  <a:srgbClr val="000000"/>
                </a:solidFill>
                <a:latin typeface="LucidaSansTypewriter"/>
              </a:rPr>
              <a:t>x</a:t>
            </a:r>
            <a:r>
              <a:rPr lang="en-US" sz="2400" dirty="0">
                <a:solidFill>
                  <a:srgbClr val="000000"/>
                </a:solidFill>
                <a:latin typeface="AGaramond-Regular" panose="02020500000000000000" pitchFamily="18" charset="0"/>
              </a:rPr>
              <a:t>’s value in the parameter </a:t>
            </a:r>
            <a:r>
              <a:rPr lang="en-US" sz="2000" dirty="0">
                <a:solidFill>
                  <a:srgbClr val="000000"/>
                </a:solidFill>
                <a:latin typeface="Lucida Console" panose="020B0609040504020204" pitchFamily="49" charset="0"/>
              </a:rPr>
              <a:t>number</a:t>
            </a:r>
            <a:r>
              <a:rPr lang="en-US" sz="1400" dirty="0">
                <a:solidFill>
                  <a:srgbClr val="000000"/>
                </a:solidFill>
                <a:latin typeface="LucidaSansTypewriter"/>
              </a:rPr>
              <a:t> </a:t>
            </a:r>
            <a:r>
              <a:rPr lang="en-US" sz="1400" dirty="0">
                <a:solidFill>
                  <a:srgbClr val="000000"/>
                </a:solidFill>
                <a:latin typeface="Lucida Console" panose="020B0609040504020204" pitchFamily="49" charset="0"/>
              </a:rPr>
              <a:t>(line 17)</a:t>
            </a:r>
            <a:r>
              <a:rPr lang="en-US" sz="2400" dirty="0">
                <a:solidFill>
                  <a:srgbClr val="000000"/>
                </a:solidFill>
                <a:latin typeface="AGaramond-Regular" panose="02020500000000000000" pitchFamily="18" charset="0"/>
              </a:rPr>
              <a:t>.</a:t>
            </a:r>
          </a:p>
          <a:p>
            <a:pPr marL="0" indent="0">
              <a:buNone/>
            </a:pPr>
            <a:r>
              <a:rPr lang="en-US" sz="2400" b="1" dirty="0">
                <a:solidFill>
                  <a:srgbClr val="2FA9FF"/>
                </a:solidFill>
                <a:latin typeface="LucidaSansTypewriter-Bd"/>
              </a:rPr>
              <a:t>square</a:t>
            </a:r>
            <a:r>
              <a:rPr lang="en-US" sz="1800" b="1" dirty="0">
                <a:solidFill>
                  <a:srgbClr val="2FA9FF"/>
                </a:solidFill>
                <a:latin typeface="LucidaSansTypewriter-Bd"/>
              </a:rPr>
              <a:t> </a:t>
            </a:r>
            <a:r>
              <a:rPr lang="en-US" sz="2400" b="1" dirty="0">
                <a:solidFill>
                  <a:srgbClr val="2FA9FF"/>
                </a:solidFill>
                <a:latin typeface="GoudySans-Bold"/>
              </a:rPr>
              <a:t>Function Definition</a:t>
            </a:r>
          </a:p>
          <a:p>
            <a:r>
              <a:rPr lang="en-US" sz="2100" dirty="0">
                <a:latin typeface="Georgia" panose="02040502050405020303" pitchFamily="18" charset="0"/>
              </a:rPr>
              <a:t>Function square’s definition (lines 17–19) shows that it expects an int parameter number. </a:t>
            </a:r>
          </a:p>
          <a:p>
            <a:r>
              <a:rPr lang="en-US" sz="2100" dirty="0">
                <a:latin typeface="Georgia" panose="02040502050405020303" pitchFamily="18" charset="0"/>
              </a:rPr>
              <a:t>The keyword int preceding the function name (line 17) indicates that square returns an integer result. </a:t>
            </a:r>
          </a:p>
          <a:p>
            <a:r>
              <a:rPr lang="en-US" sz="2100" dirty="0">
                <a:latin typeface="Georgia" panose="02040502050405020303" pitchFamily="18" charset="0"/>
              </a:rPr>
              <a:t>The </a:t>
            </a:r>
            <a:r>
              <a:rPr lang="en-US" sz="2100" b="1" dirty="0">
                <a:solidFill>
                  <a:srgbClr val="A245C7"/>
                </a:solidFill>
                <a:latin typeface="Georgia" panose="02040502050405020303" pitchFamily="18" charset="0"/>
              </a:rPr>
              <a:t>return statement </a:t>
            </a:r>
            <a:r>
              <a:rPr lang="en-US" sz="2100" dirty="0">
                <a:latin typeface="Georgia" panose="02040502050405020303" pitchFamily="18" charset="0"/>
              </a:rPr>
              <a:t>in square passes the result of number * number back to the calling function.</a:t>
            </a:r>
          </a:p>
          <a:p>
            <a:pPr marL="0" indent="0">
              <a:lnSpc>
                <a:spcPct val="100000"/>
              </a:lnSpc>
              <a:buNone/>
            </a:pPr>
            <a:endParaRPr lang="en-US" sz="2100" b="1" dirty="0">
              <a:solidFill>
                <a:srgbClr val="A245C7"/>
              </a:solidFill>
              <a:latin typeface="Georgia" panose="02040502050405020303" pitchFamily="18" charset="0"/>
            </a:endParaRPr>
          </a:p>
        </p:txBody>
      </p:sp>
      <p:pic>
        <p:nvPicPr>
          <p:cNvPr id="6" name="Picture 5">
            <a:extLst>
              <a:ext uri="{FF2B5EF4-FFF2-40B4-BE49-F238E27FC236}">
                <a16:creationId xmlns:a16="http://schemas.microsoft.com/office/drawing/2014/main" id="{55BBE06A-6432-4F2F-854C-51FA217BE743}"/>
              </a:ext>
            </a:extLst>
          </p:cNvPr>
          <p:cNvPicPr>
            <a:picLocks noChangeAspect="1"/>
          </p:cNvPicPr>
          <p:nvPr/>
        </p:nvPicPr>
        <p:blipFill>
          <a:blip r:embed="rId2"/>
          <a:stretch>
            <a:fillRect/>
          </a:stretch>
        </p:blipFill>
        <p:spPr>
          <a:xfrm>
            <a:off x="2096458" y="1942334"/>
            <a:ext cx="7278116" cy="476316"/>
          </a:xfrm>
          <a:prstGeom prst="rect">
            <a:avLst/>
          </a:prstGeom>
        </p:spPr>
      </p:pic>
    </p:spTree>
    <p:extLst>
      <p:ext uri="{BB962C8B-B14F-4D97-AF65-F5344CB8AC3E}">
        <p14:creationId xmlns:p14="http://schemas.microsoft.com/office/powerpoint/2010/main" val="43412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 Definitions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fontScale="92500" lnSpcReduction="10000"/>
          </a:bodyPr>
          <a:lstStyle/>
          <a:p>
            <a:pPr marL="0" indent="0">
              <a:lnSpc>
                <a:spcPct val="100000"/>
              </a:lnSpc>
              <a:buNone/>
            </a:pPr>
            <a:r>
              <a:rPr lang="en-US" sz="2400" b="1" dirty="0">
                <a:solidFill>
                  <a:srgbClr val="2FA9FF"/>
                </a:solidFill>
                <a:latin typeface="GoudySans-Bold"/>
              </a:rPr>
              <a:t>Local Variable</a:t>
            </a:r>
          </a:p>
          <a:p>
            <a:r>
              <a:rPr lang="en-US" sz="2100" dirty="0">
                <a:latin typeface="Georgia" panose="02040502050405020303" pitchFamily="18" charset="0"/>
              </a:rPr>
              <a:t>All variables defined in function definitions are </a:t>
            </a:r>
            <a:r>
              <a:rPr lang="en-US" sz="2100" b="1" dirty="0">
                <a:solidFill>
                  <a:srgbClr val="A245C7"/>
                </a:solidFill>
                <a:latin typeface="Georgia" panose="02040502050405020303" pitchFamily="18" charset="0"/>
              </a:rPr>
              <a:t>local variables</a:t>
            </a:r>
            <a:r>
              <a:rPr lang="en-US" sz="2100" dirty="0">
                <a:latin typeface="Georgia" panose="02040502050405020303" pitchFamily="18" charset="0"/>
              </a:rPr>
              <a:t>—they can be accessed only in the function in which they’re defined. </a:t>
            </a:r>
          </a:p>
          <a:p>
            <a:r>
              <a:rPr lang="en-US" sz="2100" dirty="0">
                <a:latin typeface="Georgia" panose="02040502050405020303" pitchFamily="18" charset="0"/>
              </a:rPr>
              <a:t>Most functions have parameters that enable communicating between functions via arguments in function calls. </a:t>
            </a:r>
          </a:p>
          <a:p>
            <a:r>
              <a:rPr lang="en-US" sz="2100" dirty="0">
                <a:latin typeface="Georgia" panose="02040502050405020303" pitchFamily="18" charset="0"/>
              </a:rPr>
              <a:t>A  function’s parameters are also local variables of that function.</a:t>
            </a:r>
          </a:p>
          <a:p>
            <a:pPr marL="0" indent="0">
              <a:lnSpc>
                <a:spcPct val="100000"/>
              </a:lnSpc>
              <a:buNone/>
            </a:pPr>
            <a:r>
              <a:rPr lang="en-US" sz="2400" b="1" dirty="0">
                <a:solidFill>
                  <a:srgbClr val="2FA9FF"/>
                </a:solidFill>
                <a:latin typeface="GoudySans-Bold"/>
              </a:rPr>
              <a:t>Format of a Function Definition</a:t>
            </a:r>
          </a:p>
          <a:p>
            <a:pPr marL="0" indent="0">
              <a:buNone/>
            </a:pPr>
            <a:r>
              <a:rPr lang="en-US" sz="2100" dirty="0">
                <a:latin typeface="Georgia" panose="02040502050405020303" pitchFamily="18" charset="0"/>
              </a:rPr>
              <a:t>The format of a function definition is</a:t>
            </a:r>
          </a:p>
          <a:p>
            <a:pPr marL="0" indent="0">
              <a:buNone/>
            </a:pPr>
            <a:r>
              <a:rPr lang="en-US" sz="2100" i="1" dirty="0">
                <a:solidFill>
                  <a:schemeClr val="tx1">
                    <a:lumMod val="50000"/>
                    <a:lumOff val="50000"/>
                  </a:schemeClr>
                </a:solidFill>
                <a:latin typeface="Georgia" panose="02040502050405020303" pitchFamily="18" charset="0"/>
              </a:rPr>
              <a:t>	return-value-type function-name(parameter-list) {</a:t>
            </a:r>
          </a:p>
          <a:p>
            <a:pPr marL="0" indent="0">
              <a:buNone/>
            </a:pPr>
            <a:r>
              <a:rPr lang="en-US" sz="2100" i="1" dirty="0">
                <a:solidFill>
                  <a:schemeClr val="tx1">
                    <a:lumMod val="50000"/>
                    <a:lumOff val="50000"/>
                  </a:schemeClr>
                </a:solidFill>
                <a:latin typeface="Georgia" panose="02040502050405020303" pitchFamily="18" charset="0"/>
              </a:rPr>
              <a:t>		statements</a:t>
            </a:r>
          </a:p>
          <a:p>
            <a:pPr marL="0" indent="0">
              <a:buNone/>
            </a:pPr>
            <a:r>
              <a:rPr lang="en-US" sz="2100" i="1" dirty="0">
                <a:solidFill>
                  <a:schemeClr val="tx1">
                    <a:lumMod val="50000"/>
                    <a:lumOff val="50000"/>
                  </a:schemeClr>
                </a:solidFill>
                <a:latin typeface="Georgia" panose="02040502050405020303" pitchFamily="18" charset="0"/>
              </a:rPr>
              <a:t>	}</a:t>
            </a:r>
          </a:p>
          <a:p>
            <a:pPr marL="0" indent="0">
              <a:lnSpc>
                <a:spcPct val="120000"/>
              </a:lnSpc>
              <a:spcBef>
                <a:spcPts val="0"/>
              </a:spcBef>
              <a:buNone/>
            </a:pPr>
            <a:r>
              <a:rPr lang="en-US" sz="2100" dirty="0">
                <a:latin typeface="Georgia" panose="02040502050405020303" pitchFamily="18" charset="0"/>
              </a:rPr>
              <a:t>The </a:t>
            </a:r>
            <a:r>
              <a:rPr lang="en-US" sz="2100" i="1" dirty="0">
                <a:solidFill>
                  <a:schemeClr val="tx1">
                    <a:lumMod val="50000"/>
                    <a:lumOff val="50000"/>
                  </a:schemeClr>
                </a:solidFill>
                <a:latin typeface="Georgia" panose="02040502050405020303" pitchFamily="18" charset="0"/>
              </a:rPr>
              <a:t>function-name</a:t>
            </a:r>
            <a:r>
              <a:rPr lang="en-US" sz="2100" dirty="0">
                <a:latin typeface="Georgia" panose="02040502050405020303" pitchFamily="18" charset="0"/>
              </a:rPr>
              <a:t> is any valid identifier. The </a:t>
            </a:r>
            <a:r>
              <a:rPr lang="en-US" sz="2100" b="1" dirty="0">
                <a:solidFill>
                  <a:srgbClr val="A245C7"/>
                </a:solidFill>
                <a:latin typeface="Georgia" panose="02040502050405020303" pitchFamily="18" charset="0"/>
              </a:rPr>
              <a:t>return-value-type </a:t>
            </a:r>
            <a:r>
              <a:rPr lang="en-US" sz="2100" dirty="0">
                <a:latin typeface="Georgia" panose="02040502050405020303" pitchFamily="18" charset="0"/>
              </a:rPr>
              <a:t>is the type of the result returned to the caller. The </a:t>
            </a:r>
            <a:r>
              <a:rPr lang="en-US" sz="2100" i="1" dirty="0">
                <a:solidFill>
                  <a:schemeClr val="tx1">
                    <a:lumMod val="50000"/>
                    <a:lumOff val="50000"/>
                  </a:schemeClr>
                </a:solidFill>
                <a:latin typeface="Georgia" panose="02040502050405020303" pitchFamily="18" charset="0"/>
              </a:rPr>
              <a:t>return-value-type </a:t>
            </a:r>
            <a:r>
              <a:rPr lang="en-US" sz="2100" dirty="0">
                <a:latin typeface="Georgia" panose="02040502050405020303" pitchFamily="18" charset="0"/>
              </a:rPr>
              <a:t>void indicates that a function does </a:t>
            </a:r>
            <a:r>
              <a:rPr lang="en-US" sz="2100" i="1" dirty="0">
                <a:solidFill>
                  <a:schemeClr val="tx1">
                    <a:lumMod val="50000"/>
                    <a:lumOff val="50000"/>
                  </a:schemeClr>
                </a:solidFill>
                <a:latin typeface="Georgia" panose="02040502050405020303" pitchFamily="18" charset="0"/>
              </a:rPr>
              <a:t>not</a:t>
            </a:r>
            <a:r>
              <a:rPr lang="en-US" sz="2100" dirty="0">
                <a:latin typeface="Georgia" panose="02040502050405020303" pitchFamily="18" charset="0"/>
              </a:rPr>
              <a:t> return a value. Together, the </a:t>
            </a:r>
            <a:r>
              <a:rPr lang="en-US" sz="2100" i="1" dirty="0">
                <a:solidFill>
                  <a:schemeClr val="tx1">
                    <a:lumMod val="50000"/>
                    <a:lumOff val="50000"/>
                  </a:schemeClr>
                </a:solidFill>
                <a:latin typeface="Georgia" panose="02040502050405020303" pitchFamily="18" charset="0"/>
              </a:rPr>
              <a:t>return-value-type, function-name </a:t>
            </a:r>
            <a:r>
              <a:rPr lang="en-US" sz="2100" dirty="0">
                <a:latin typeface="Georgia" panose="02040502050405020303" pitchFamily="18" charset="0"/>
              </a:rPr>
              <a:t>and </a:t>
            </a:r>
            <a:r>
              <a:rPr lang="en-US" sz="2100" i="1" dirty="0">
                <a:solidFill>
                  <a:schemeClr val="tx1">
                    <a:lumMod val="50000"/>
                    <a:lumOff val="50000"/>
                  </a:schemeClr>
                </a:solidFill>
                <a:latin typeface="Georgia" panose="02040502050405020303" pitchFamily="18" charset="0"/>
              </a:rPr>
              <a:t>parameter-list </a:t>
            </a:r>
            <a:r>
              <a:rPr lang="en-US" sz="2100" dirty="0">
                <a:latin typeface="Georgia" panose="02040502050405020303" pitchFamily="18" charset="0"/>
              </a:rPr>
              <a:t>are sometimes referred to as the function </a:t>
            </a:r>
            <a:r>
              <a:rPr lang="en-US" sz="2100" b="1" dirty="0">
                <a:solidFill>
                  <a:srgbClr val="A245C7"/>
                </a:solidFill>
                <a:latin typeface="Georgia" panose="02040502050405020303" pitchFamily="18" charset="0"/>
              </a:rPr>
              <a:t>header</a:t>
            </a:r>
            <a:r>
              <a:rPr lang="en-US" sz="2100" dirty="0">
                <a:latin typeface="Georgia" panose="02040502050405020303" pitchFamily="18" charset="0"/>
              </a:rPr>
              <a:t>.</a:t>
            </a:r>
          </a:p>
        </p:txBody>
      </p:sp>
    </p:spTree>
    <p:extLst>
      <p:ext uri="{BB962C8B-B14F-4D97-AF65-F5344CB8AC3E}">
        <p14:creationId xmlns:p14="http://schemas.microsoft.com/office/powerpoint/2010/main" val="331646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 Definitions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fontScale="92500" lnSpcReduction="10000"/>
          </a:bodyPr>
          <a:lstStyle/>
          <a:p>
            <a:pPr marL="0" indent="0">
              <a:lnSpc>
                <a:spcPct val="100000"/>
              </a:lnSpc>
              <a:buNone/>
            </a:pPr>
            <a:r>
              <a:rPr lang="en-US" sz="2400" b="1" dirty="0">
                <a:solidFill>
                  <a:srgbClr val="2FA9FF"/>
                </a:solidFill>
                <a:latin typeface="GoudySans-Bold"/>
              </a:rPr>
              <a:t>Local Variable</a:t>
            </a:r>
          </a:p>
          <a:p>
            <a:r>
              <a:rPr lang="en-US" sz="2100" dirty="0">
                <a:latin typeface="Georgia" panose="02040502050405020303" pitchFamily="18" charset="0"/>
              </a:rPr>
              <a:t>All variables defined in function definitions are </a:t>
            </a:r>
            <a:r>
              <a:rPr lang="en-US" sz="2100" b="1" dirty="0">
                <a:solidFill>
                  <a:srgbClr val="A245C7"/>
                </a:solidFill>
                <a:latin typeface="Georgia" panose="02040502050405020303" pitchFamily="18" charset="0"/>
              </a:rPr>
              <a:t>local variables</a:t>
            </a:r>
            <a:r>
              <a:rPr lang="en-US" sz="2100" dirty="0">
                <a:latin typeface="Georgia" panose="02040502050405020303" pitchFamily="18" charset="0"/>
              </a:rPr>
              <a:t>—they can be accessed only in the function in which they’re defined. </a:t>
            </a:r>
          </a:p>
          <a:p>
            <a:r>
              <a:rPr lang="en-US" sz="2100" dirty="0">
                <a:latin typeface="Georgia" panose="02040502050405020303" pitchFamily="18" charset="0"/>
              </a:rPr>
              <a:t>Most functions have parameters that enable communicating between functions via arguments in function calls. </a:t>
            </a:r>
          </a:p>
          <a:p>
            <a:r>
              <a:rPr lang="en-US" sz="2100" dirty="0">
                <a:latin typeface="Georgia" panose="02040502050405020303" pitchFamily="18" charset="0"/>
              </a:rPr>
              <a:t>A  function’s parameters are also local variables of that function.</a:t>
            </a:r>
          </a:p>
          <a:p>
            <a:pPr marL="0" indent="0">
              <a:lnSpc>
                <a:spcPct val="100000"/>
              </a:lnSpc>
              <a:buNone/>
            </a:pPr>
            <a:r>
              <a:rPr lang="en-US" sz="2400" b="1" dirty="0">
                <a:solidFill>
                  <a:srgbClr val="2FA9FF"/>
                </a:solidFill>
                <a:latin typeface="GoudySans-Bold"/>
              </a:rPr>
              <a:t>Format of a Function Definition</a:t>
            </a:r>
          </a:p>
          <a:p>
            <a:pPr marL="0" indent="0">
              <a:buNone/>
            </a:pPr>
            <a:r>
              <a:rPr lang="en-US" sz="2100" dirty="0">
                <a:latin typeface="Georgia" panose="02040502050405020303" pitchFamily="18" charset="0"/>
              </a:rPr>
              <a:t>The format of a function definition is</a:t>
            </a:r>
          </a:p>
          <a:p>
            <a:pPr marL="0" indent="0">
              <a:buNone/>
            </a:pPr>
            <a:r>
              <a:rPr lang="en-US" sz="2100" i="1" dirty="0">
                <a:solidFill>
                  <a:schemeClr val="tx1">
                    <a:lumMod val="50000"/>
                    <a:lumOff val="50000"/>
                  </a:schemeClr>
                </a:solidFill>
                <a:latin typeface="Georgia" panose="02040502050405020303" pitchFamily="18" charset="0"/>
              </a:rPr>
              <a:t>	return-value-type function-name(parameter-list) {</a:t>
            </a:r>
          </a:p>
          <a:p>
            <a:pPr marL="0" indent="0">
              <a:buNone/>
            </a:pPr>
            <a:r>
              <a:rPr lang="en-US" sz="2100" i="1" dirty="0">
                <a:solidFill>
                  <a:schemeClr val="tx1">
                    <a:lumMod val="50000"/>
                    <a:lumOff val="50000"/>
                  </a:schemeClr>
                </a:solidFill>
                <a:latin typeface="Georgia" panose="02040502050405020303" pitchFamily="18" charset="0"/>
              </a:rPr>
              <a:t>		statements</a:t>
            </a:r>
          </a:p>
          <a:p>
            <a:pPr marL="0" indent="0">
              <a:buNone/>
            </a:pPr>
            <a:r>
              <a:rPr lang="en-US" sz="2100" i="1" dirty="0">
                <a:solidFill>
                  <a:schemeClr val="tx1">
                    <a:lumMod val="50000"/>
                    <a:lumOff val="50000"/>
                  </a:schemeClr>
                </a:solidFill>
                <a:latin typeface="Georgia" panose="02040502050405020303" pitchFamily="18" charset="0"/>
              </a:rPr>
              <a:t>	}</a:t>
            </a:r>
          </a:p>
          <a:p>
            <a:pPr marL="0" indent="0">
              <a:lnSpc>
                <a:spcPct val="120000"/>
              </a:lnSpc>
              <a:spcBef>
                <a:spcPts val="0"/>
              </a:spcBef>
              <a:buNone/>
            </a:pPr>
            <a:r>
              <a:rPr lang="en-US" sz="2100" dirty="0">
                <a:latin typeface="Georgia" panose="02040502050405020303" pitchFamily="18" charset="0"/>
              </a:rPr>
              <a:t>The </a:t>
            </a:r>
            <a:r>
              <a:rPr lang="en-US" sz="2100" i="1" dirty="0">
                <a:solidFill>
                  <a:schemeClr val="tx1">
                    <a:lumMod val="50000"/>
                    <a:lumOff val="50000"/>
                  </a:schemeClr>
                </a:solidFill>
                <a:latin typeface="Georgia" panose="02040502050405020303" pitchFamily="18" charset="0"/>
              </a:rPr>
              <a:t>function-name</a:t>
            </a:r>
            <a:r>
              <a:rPr lang="en-US" sz="2100" dirty="0">
                <a:latin typeface="Georgia" panose="02040502050405020303" pitchFamily="18" charset="0"/>
              </a:rPr>
              <a:t> is any valid identifier. The </a:t>
            </a:r>
            <a:r>
              <a:rPr lang="en-US" sz="2100" b="1" dirty="0">
                <a:solidFill>
                  <a:srgbClr val="A245C7"/>
                </a:solidFill>
                <a:latin typeface="Georgia" panose="02040502050405020303" pitchFamily="18" charset="0"/>
              </a:rPr>
              <a:t>return-value-type </a:t>
            </a:r>
            <a:r>
              <a:rPr lang="en-US" sz="2100" dirty="0">
                <a:latin typeface="Georgia" panose="02040502050405020303" pitchFamily="18" charset="0"/>
              </a:rPr>
              <a:t>is the type of the result returned to the caller. The </a:t>
            </a:r>
            <a:r>
              <a:rPr lang="en-US" sz="2100" i="1" dirty="0">
                <a:solidFill>
                  <a:schemeClr val="tx1">
                    <a:lumMod val="50000"/>
                    <a:lumOff val="50000"/>
                  </a:schemeClr>
                </a:solidFill>
                <a:latin typeface="Georgia" panose="02040502050405020303" pitchFamily="18" charset="0"/>
              </a:rPr>
              <a:t>return-value-type </a:t>
            </a:r>
            <a:r>
              <a:rPr lang="en-US" sz="2100" dirty="0">
                <a:latin typeface="Georgia" panose="02040502050405020303" pitchFamily="18" charset="0"/>
              </a:rPr>
              <a:t>void indicates that a function does </a:t>
            </a:r>
            <a:r>
              <a:rPr lang="en-US" sz="2100" i="1" dirty="0">
                <a:solidFill>
                  <a:schemeClr val="tx1">
                    <a:lumMod val="50000"/>
                    <a:lumOff val="50000"/>
                  </a:schemeClr>
                </a:solidFill>
                <a:latin typeface="Georgia" panose="02040502050405020303" pitchFamily="18" charset="0"/>
              </a:rPr>
              <a:t>not</a:t>
            </a:r>
            <a:r>
              <a:rPr lang="en-US" sz="2100" dirty="0">
                <a:latin typeface="Georgia" panose="02040502050405020303" pitchFamily="18" charset="0"/>
              </a:rPr>
              <a:t> return a value. Together, the </a:t>
            </a:r>
            <a:r>
              <a:rPr lang="en-US" sz="2100" i="1" dirty="0">
                <a:solidFill>
                  <a:schemeClr val="tx1">
                    <a:lumMod val="50000"/>
                    <a:lumOff val="50000"/>
                  </a:schemeClr>
                </a:solidFill>
                <a:latin typeface="Georgia" panose="02040502050405020303" pitchFamily="18" charset="0"/>
              </a:rPr>
              <a:t>return-value-type, function-name </a:t>
            </a:r>
            <a:r>
              <a:rPr lang="en-US" sz="2100" dirty="0">
                <a:latin typeface="Georgia" panose="02040502050405020303" pitchFamily="18" charset="0"/>
              </a:rPr>
              <a:t>and </a:t>
            </a:r>
            <a:r>
              <a:rPr lang="en-US" sz="2100" i="1" dirty="0">
                <a:solidFill>
                  <a:schemeClr val="tx1">
                    <a:lumMod val="50000"/>
                    <a:lumOff val="50000"/>
                  </a:schemeClr>
                </a:solidFill>
                <a:latin typeface="Georgia" panose="02040502050405020303" pitchFamily="18" charset="0"/>
              </a:rPr>
              <a:t>parameter-list </a:t>
            </a:r>
            <a:r>
              <a:rPr lang="en-US" sz="2100" dirty="0">
                <a:latin typeface="Georgia" panose="02040502050405020303" pitchFamily="18" charset="0"/>
              </a:rPr>
              <a:t>are sometimes referred to as the function </a:t>
            </a:r>
            <a:r>
              <a:rPr lang="en-US" sz="2100" b="1" dirty="0">
                <a:solidFill>
                  <a:srgbClr val="A245C7"/>
                </a:solidFill>
                <a:latin typeface="Georgia" panose="02040502050405020303" pitchFamily="18" charset="0"/>
              </a:rPr>
              <a:t>header</a:t>
            </a:r>
            <a:r>
              <a:rPr lang="en-US" sz="2100" dirty="0">
                <a:latin typeface="Georgia" panose="02040502050405020303" pitchFamily="18" charset="0"/>
              </a:rPr>
              <a:t>.</a:t>
            </a:r>
          </a:p>
        </p:txBody>
      </p:sp>
    </p:spTree>
    <p:extLst>
      <p:ext uri="{BB962C8B-B14F-4D97-AF65-F5344CB8AC3E}">
        <p14:creationId xmlns:p14="http://schemas.microsoft.com/office/powerpoint/2010/main" val="39218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 Definitions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indent="0">
              <a:lnSpc>
                <a:spcPct val="100000"/>
              </a:lnSpc>
              <a:buNone/>
            </a:pPr>
            <a:r>
              <a:rPr lang="en-US" sz="2400" b="1" dirty="0">
                <a:solidFill>
                  <a:srgbClr val="2FA9FF"/>
                </a:solidFill>
                <a:latin typeface="GoudySans-Bold"/>
              </a:rPr>
              <a:t>Function Body</a:t>
            </a:r>
          </a:p>
          <a:p>
            <a:pPr marL="0" indent="0" algn="just">
              <a:buNone/>
            </a:pPr>
            <a:r>
              <a:rPr lang="en-US" sz="2100" dirty="0">
                <a:latin typeface="Georgia" panose="02040502050405020303" pitchFamily="18" charset="0"/>
              </a:rPr>
              <a:t>The statements within braces form the </a:t>
            </a:r>
            <a:r>
              <a:rPr lang="en-US" sz="1900" b="1" dirty="0">
                <a:solidFill>
                  <a:srgbClr val="A245C7"/>
                </a:solidFill>
                <a:latin typeface="Georgia" panose="02040502050405020303" pitchFamily="18" charset="0"/>
              </a:rPr>
              <a:t>function body</a:t>
            </a:r>
            <a:r>
              <a:rPr lang="en-US" sz="2100" dirty="0">
                <a:latin typeface="Georgia" panose="02040502050405020303" pitchFamily="18" charset="0"/>
              </a:rPr>
              <a:t>, which also is a block. Local variables can be declared in any block, and blocks can be nested. Functions cannot be nested—defining a function inside another function is a syntax error.</a:t>
            </a:r>
          </a:p>
          <a:p>
            <a:pPr marL="0" indent="0" algn="just">
              <a:buNone/>
            </a:pPr>
            <a:endParaRPr lang="en-US" sz="2100" dirty="0">
              <a:latin typeface="Georgia" panose="02040502050405020303" pitchFamily="18" charset="0"/>
            </a:endParaRPr>
          </a:p>
          <a:p>
            <a:pPr marL="0" indent="0" algn="just">
              <a:buNone/>
            </a:pPr>
            <a:r>
              <a:rPr lang="en-US" sz="2400" b="1" dirty="0">
                <a:solidFill>
                  <a:srgbClr val="2FA9FF"/>
                </a:solidFill>
                <a:latin typeface="GoudySans-Bold"/>
              </a:rPr>
              <a:t>Returning Control from a Function</a:t>
            </a:r>
          </a:p>
          <a:p>
            <a:pPr marL="0" indent="0" algn="just">
              <a:buNone/>
            </a:pPr>
            <a:r>
              <a:rPr lang="en-US" sz="2100" dirty="0">
                <a:latin typeface="Georgia" panose="02040502050405020303" pitchFamily="18" charset="0"/>
              </a:rPr>
              <a:t>There are three ways to return control from a called function to the point at which a function was invoked. If the function does not return a result, control is returned simply when the function-ending right brace is reached, or by executing the statement</a:t>
            </a:r>
          </a:p>
          <a:p>
            <a:pPr marL="0" indent="0" algn="just">
              <a:buNone/>
            </a:pPr>
            <a:r>
              <a:rPr lang="en-US" sz="2000" dirty="0">
                <a:solidFill>
                  <a:srgbClr val="2144FF"/>
                </a:solidFill>
                <a:latin typeface="LucidaSansTypewriter"/>
              </a:rPr>
              <a:t>	return</a:t>
            </a:r>
            <a:r>
              <a:rPr lang="en-US" sz="2000" dirty="0">
                <a:solidFill>
                  <a:srgbClr val="000000"/>
                </a:solidFill>
                <a:latin typeface="LucidaSansTypewriter"/>
              </a:rPr>
              <a:t>;</a:t>
            </a:r>
          </a:p>
          <a:p>
            <a:pPr marL="0" indent="0" algn="just">
              <a:buNone/>
            </a:pPr>
            <a:r>
              <a:rPr lang="en-US" sz="2100" dirty="0">
                <a:latin typeface="Georgia" panose="02040502050405020303" pitchFamily="18" charset="0"/>
              </a:rPr>
              <a:t>If the function does return a result, the statement</a:t>
            </a:r>
          </a:p>
          <a:p>
            <a:pPr marL="0" indent="0" algn="just">
              <a:buNone/>
            </a:pPr>
            <a:r>
              <a:rPr lang="en-US" sz="2000" dirty="0">
                <a:solidFill>
                  <a:srgbClr val="2144FF"/>
                </a:solidFill>
                <a:latin typeface="LucidaSansTypewriter"/>
              </a:rPr>
              <a:t>	return</a:t>
            </a:r>
            <a:r>
              <a:rPr lang="en-US" sz="1200" dirty="0">
                <a:solidFill>
                  <a:srgbClr val="2144FF"/>
                </a:solidFill>
                <a:latin typeface="LucidaSansTypewriter"/>
              </a:rPr>
              <a:t> </a:t>
            </a:r>
            <a:r>
              <a:rPr lang="en-US" sz="2000" i="1" dirty="0">
                <a:solidFill>
                  <a:srgbClr val="000000"/>
                </a:solidFill>
                <a:latin typeface="AGaramond-Italic"/>
              </a:rPr>
              <a:t>expression</a:t>
            </a:r>
            <a:r>
              <a:rPr lang="en-US" sz="1200" dirty="0">
                <a:solidFill>
                  <a:srgbClr val="000000"/>
                </a:solidFill>
                <a:latin typeface="LucidaSansTypewriter"/>
              </a:rPr>
              <a:t>;</a:t>
            </a:r>
          </a:p>
          <a:p>
            <a:pPr marL="0" indent="0" algn="just">
              <a:buNone/>
            </a:pPr>
            <a:r>
              <a:rPr lang="en-US" sz="2000" dirty="0">
                <a:latin typeface="Georgia" panose="02040502050405020303" pitchFamily="18" charset="0"/>
              </a:rPr>
              <a:t>returns the expression’s value to the caller.</a:t>
            </a:r>
          </a:p>
        </p:txBody>
      </p:sp>
    </p:spTree>
    <p:extLst>
      <p:ext uri="{BB962C8B-B14F-4D97-AF65-F5344CB8AC3E}">
        <p14:creationId xmlns:p14="http://schemas.microsoft.com/office/powerpoint/2010/main" val="360056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5.5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 Definitions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lvl="0" indent="0">
              <a:lnSpc>
                <a:spcPct val="100000"/>
              </a:lnSpc>
              <a:buNone/>
            </a:pPr>
            <a:r>
              <a:rPr lang="en-US" sz="2100" b="1" dirty="0">
                <a:solidFill>
                  <a:srgbClr val="A245C7"/>
                </a:solidFill>
                <a:latin typeface="Georgia" panose="02040502050405020303" pitchFamily="18" charset="0"/>
              </a:rPr>
              <a:t>5.5.2 maximum Function</a:t>
            </a:r>
          </a:p>
          <a:p>
            <a:pPr marL="0" indent="0">
              <a:lnSpc>
                <a:spcPct val="10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8699348F-3328-4DF8-82AC-76559CA7FAFA}"/>
              </a:ext>
            </a:extLst>
          </p:cNvPr>
          <p:cNvPicPr>
            <a:picLocks noChangeAspect="1"/>
          </p:cNvPicPr>
          <p:nvPr/>
        </p:nvPicPr>
        <p:blipFill rotWithShape="1">
          <a:blip r:embed="rId2"/>
          <a:srcRect b="33652"/>
          <a:stretch/>
        </p:blipFill>
        <p:spPr>
          <a:xfrm>
            <a:off x="231019" y="1570050"/>
            <a:ext cx="7316221" cy="4531812"/>
          </a:xfrm>
          <a:prstGeom prst="rect">
            <a:avLst/>
          </a:prstGeom>
        </p:spPr>
      </p:pic>
      <p:pic>
        <p:nvPicPr>
          <p:cNvPr id="7" name="Picture 6">
            <a:extLst>
              <a:ext uri="{FF2B5EF4-FFF2-40B4-BE49-F238E27FC236}">
                <a16:creationId xmlns:a16="http://schemas.microsoft.com/office/drawing/2014/main" id="{5030CF16-25FA-4A10-BACE-885EC868FE54}"/>
              </a:ext>
            </a:extLst>
          </p:cNvPr>
          <p:cNvPicPr>
            <a:picLocks noChangeAspect="1"/>
          </p:cNvPicPr>
          <p:nvPr/>
        </p:nvPicPr>
        <p:blipFill rotWithShape="1">
          <a:blip r:embed="rId2"/>
          <a:srcRect t="66477" r="27044" b="-202"/>
          <a:stretch/>
        </p:blipFill>
        <p:spPr>
          <a:xfrm>
            <a:off x="6710950" y="1570050"/>
            <a:ext cx="5337615" cy="2303584"/>
          </a:xfrm>
          <a:prstGeom prst="rect">
            <a:avLst/>
          </a:prstGeom>
        </p:spPr>
      </p:pic>
      <p:pic>
        <p:nvPicPr>
          <p:cNvPr id="9" name="Picture 8">
            <a:extLst>
              <a:ext uri="{FF2B5EF4-FFF2-40B4-BE49-F238E27FC236}">
                <a16:creationId xmlns:a16="http://schemas.microsoft.com/office/drawing/2014/main" id="{9D7E2181-EC0A-4489-BF5A-C4FF03469F82}"/>
              </a:ext>
            </a:extLst>
          </p:cNvPr>
          <p:cNvPicPr>
            <a:picLocks noChangeAspect="1"/>
          </p:cNvPicPr>
          <p:nvPr/>
        </p:nvPicPr>
        <p:blipFill>
          <a:blip r:embed="rId3"/>
          <a:stretch>
            <a:fillRect/>
          </a:stretch>
        </p:blipFill>
        <p:spPr>
          <a:xfrm>
            <a:off x="7680088" y="4034037"/>
            <a:ext cx="3399337" cy="2507826"/>
          </a:xfrm>
          <a:prstGeom prst="rect">
            <a:avLst/>
          </a:prstGeom>
        </p:spPr>
      </p:pic>
    </p:spTree>
    <p:extLst>
      <p:ext uri="{BB962C8B-B14F-4D97-AF65-F5344CB8AC3E}">
        <p14:creationId xmlns:p14="http://schemas.microsoft.com/office/powerpoint/2010/main" val="293016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6.1</a:t>
            </a:r>
            <a:r>
              <a:rPr lang="en-US" sz="4400" b="1" i="0" u="none" strike="noStrike" baseline="0" dirty="0">
                <a:solidFill>
                  <a:srgbClr val="5200FF"/>
                </a:solidFill>
                <a:latin typeface="GoudySans-Bold"/>
              </a:rPr>
              <a:t> </a:t>
            </a:r>
            <a:r>
              <a:rPr lang="en-US" b="1" i="0" u="none" strike="noStrike" baseline="0" dirty="0">
                <a:solidFill>
                  <a:srgbClr val="FF0A44"/>
                </a:solidFill>
                <a:latin typeface="GoudySans-Bold"/>
              </a:rPr>
              <a:t>Introduction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00000"/>
              </a:lnSpc>
            </a:pPr>
            <a:r>
              <a:rPr lang="en-US" sz="2000" b="1" dirty="0">
                <a:solidFill>
                  <a:srgbClr val="A245C7"/>
                </a:solidFill>
                <a:latin typeface="Georgia" panose="02040502050405020303" pitchFamily="18" charset="0"/>
              </a:rPr>
              <a:t>Arrays</a:t>
            </a:r>
            <a:r>
              <a:rPr lang="en-US" sz="2000" dirty="0">
                <a:latin typeface="Georgia" panose="02040502050405020303" pitchFamily="18" charset="0"/>
              </a:rPr>
              <a:t> are data structures consisting of related data items of the same type. </a:t>
            </a:r>
          </a:p>
          <a:p>
            <a:pPr algn="just">
              <a:lnSpc>
                <a:spcPct val="100000"/>
              </a:lnSpc>
            </a:pPr>
            <a:r>
              <a:rPr lang="en-US" sz="2000" dirty="0">
                <a:latin typeface="Georgia" panose="02040502050405020303" pitchFamily="18" charset="0"/>
              </a:rPr>
              <a:t>C’s language includes a notion of struct—a data structure consisting of related data items of possibly different types. </a:t>
            </a:r>
          </a:p>
          <a:p>
            <a:pPr algn="just">
              <a:lnSpc>
                <a:spcPct val="100000"/>
              </a:lnSpc>
            </a:pPr>
            <a:r>
              <a:rPr lang="en-US" sz="2000" dirty="0">
                <a:latin typeface="Georgia" panose="02040502050405020303" pitchFamily="18" charset="0"/>
              </a:rPr>
              <a:t>Arrays and structs are “static” entities in that they remain the same size throughout their lifetimes.</a:t>
            </a:r>
          </a:p>
        </p:txBody>
      </p:sp>
    </p:spTree>
    <p:extLst>
      <p:ext uri="{BB962C8B-B14F-4D97-AF65-F5344CB8AC3E}">
        <p14:creationId xmlns:p14="http://schemas.microsoft.com/office/powerpoint/2010/main" val="39302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indent="0">
              <a:lnSpc>
                <a:spcPct val="100000"/>
              </a:lnSpc>
              <a:buNone/>
            </a:pPr>
            <a:r>
              <a:rPr lang="en-US" sz="2000" b="1" dirty="0">
                <a:solidFill>
                  <a:srgbClr val="2FA9FF"/>
                </a:solidFill>
                <a:latin typeface="GoudySans-Bold"/>
              </a:rPr>
              <a:t>Mixed-Type Expressions</a:t>
            </a:r>
          </a:p>
          <a:p>
            <a:pPr marL="0" indent="0">
              <a:lnSpc>
                <a:spcPct val="10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0DEF5A7D-D06B-4D79-BFE5-A4B544302B02}"/>
              </a:ext>
            </a:extLst>
          </p:cNvPr>
          <p:cNvPicPr>
            <a:picLocks noChangeAspect="1"/>
          </p:cNvPicPr>
          <p:nvPr/>
        </p:nvPicPr>
        <p:blipFill>
          <a:blip r:embed="rId2"/>
          <a:stretch>
            <a:fillRect/>
          </a:stretch>
        </p:blipFill>
        <p:spPr>
          <a:xfrm>
            <a:off x="2442904" y="1629896"/>
            <a:ext cx="7306192" cy="4822637"/>
          </a:xfrm>
          <a:prstGeom prst="rect">
            <a:avLst/>
          </a:prstGeom>
        </p:spPr>
      </p:pic>
    </p:spTree>
    <p:extLst>
      <p:ext uri="{BB962C8B-B14F-4D97-AF65-F5344CB8AC3E}">
        <p14:creationId xmlns:p14="http://schemas.microsoft.com/office/powerpoint/2010/main" val="4061313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lvl="0" indent="0">
              <a:lnSpc>
                <a:spcPct val="100000"/>
              </a:lnSpc>
              <a:buNone/>
            </a:pPr>
            <a:r>
              <a:rPr lang="en-US" sz="2100" dirty="0">
                <a:latin typeface="Georgia" panose="02040502050405020303" pitchFamily="18" charset="0"/>
              </a:rPr>
              <a:t>To understand how C performs function calls, we first need to consider a data structure (i.e., collection of related data items) known as a </a:t>
            </a:r>
            <a:r>
              <a:rPr lang="en-US" sz="2100" b="1" dirty="0">
                <a:solidFill>
                  <a:srgbClr val="A245C7"/>
                </a:solidFill>
                <a:latin typeface="Georgia" panose="02040502050405020303" pitchFamily="18" charset="0"/>
              </a:rPr>
              <a:t>stack</a:t>
            </a:r>
            <a:r>
              <a:rPr lang="en-US" sz="2100" dirty="0">
                <a:latin typeface="Georgia" panose="02040502050405020303" pitchFamily="18" charset="0"/>
              </a:rPr>
              <a:t>. Think of a stack as analogous to a pile of dishes. </a:t>
            </a:r>
          </a:p>
          <a:p>
            <a:pPr marL="0" lvl="0" indent="0">
              <a:lnSpc>
                <a:spcPct val="100000"/>
              </a:lnSpc>
              <a:buNone/>
            </a:pPr>
            <a:r>
              <a:rPr lang="en-US" sz="2100" dirty="0">
                <a:latin typeface="Georgia" panose="02040502050405020303" pitchFamily="18" charset="0"/>
              </a:rPr>
              <a:t>You usually place a dish at the top—referred to as </a:t>
            </a:r>
            <a:r>
              <a:rPr lang="en-US" sz="2100" b="1" dirty="0">
                <a:solidFill>
                  <a:srgbClr val="A245C7"/>
                </a:solidFill>
                <a:latin typeface="Georgia" panose="02040502050405020303" pitchFamily="18" charset="0"/>
              </a:rPr>
              <a:t>pushing </a:t>
            </a:r>
            <a:r>
              <a:rPr lang="en-US" sz="2100" dirty="0">
                <a:latin typeface="Georgia" panose="02040502050405020303" pitchFamily="18" charset="0"/>
              </a:rPr>
              <a:t>the dish onto the stack.</a:t>
            </a:r>
          </a:p>
          <a:p>
            <a:pPr marL="0" lvl="0" indent="0">
              <a:lnSpc>
                <a:spcPct val="100000"/>
              </a:lnSpc>
              <a:buNone/>
            </a:pPr>
            <a:r>
              <a:rPr lang="en-US" sz="2100" dirty="0">
                <a:latin typeface="Georgia" panose="02040502050405020303" pitchFamily="18" charset="0"/>
              </a:rPr>
              <a:t>Similarly, you typically remove a dish from the top—referred to as </a:t>
            </a:r>
            <a:r>
              <a:rPr lang="en-US" sz="2100" b="1" dirty="0">
                <a:solidFill>
                  <a:srgbClr val="A245C7"/>
                </a:solidFill>
                <a:latin typeface="Georgia" panose="02040502050405020303" pitchFamily="18" charset="0"/>
              </a:rPr>
              <a:t>popping</a:t>
            </a:r>
            <a:r>
              <a:rPr lang="en-US" sz="2100" dirty="0">
                <a:latin typeface="Georgia" panose="02040502050405020303" pitchFamily="18" charset="0"/>
              </a:rPr>
              <a:t> the dish off the stack. </a:t>
            </a:r>
          </a:p>
          <a:p>
            <a:pPr marL="0" lvl="0" indent="0">
              <a:lnSpc>
                <a:spcPct val="100000"/>
              </a:lnSpc>
              <a:buNone/>
            </a:pPr>
            <a:r>
              <a:rPr lang="en-US" sz="2100" dirty="0">
                <a:latin typeface="Georgia" panose="02040502050405020303" pitchFamily="18" charset="0"/>
              </a:rPr>
              <a:t>Stacks are known as</a:t>
            </a:r>
            <a:r>
              <a:rPr lang="en-US" sz="2100" b="1" dirty="0">
                <a:solidFill>
                  <a:srgbClr val="A245C7"/>
                </a:solidFill>
                <a:latin typeface="Georgia" panose="02040502050405020303" pitchFamily="18" charset="0"/>
              </a:rPr>
              <a:t> last-in, first-out (LIFO) data structures</a:t>
            </a:r>
            <a:r>
              <a:rPr lang="en-US" sz="2100" dirty="0">
                <a:latin typeface="Georgia" panose="02040502050405020303" pitchFamily="18" charset="0"/>
              </a:rPr>
              <a:t>—the last item </a:t>
            </a:r>
            <a:r>
              <a:rPr lang="en-US" sz="2000" b="1" dirty="0">
                <a:solidFill>
                  <a:srgbClr val="2FA9FF"/>
                </a:solidFill>
                <a:latin typeface="GoudySans-Bold"/>
              </a:rPr>
              <a:t>pushed (inserted) </a:t>
            </a:r>
            <a:r>
              <a:rPr lang="en-US" sz="2100" dirty="0">
                <a:latin typeface="Georgia" panose="02040502050405020303" pitchFamily="18" charset="0"/>
              </a:rPr>
              <a:t>on the stack is the first item </a:t>
            </a:r>
            <a:r>
              <a:rPr lang="en-US" sz="2000" b="1" dirty="0">
                <a:solidFill>
                  <a:srgbClr val="2FA9FF"/>
                </a:solidFill>
                <a:latin typeface="GoudySans-Bold"/>
              </a:rPr>
              <a:t>popped (removed) </a:t>
            </a:r>
            <a:r>
              <a:rPr lang="en-US" sz="2100" dirty="0">
                <a:latin typeface="Georgia" panose="02040502050405020303" pitchFamily="18" charset="0"/>
              </a:rPr>
              <a:t>from the stack.</a:t>
            </a:r>
            <a:endParaRPr lang="en-US" sz="2100" b="1" dirty="0">
              <a:solidFill>
                <a:srgbClr val="A245C7"/>
              </a:solidFill>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Tree>
    <p:extLst>
      <p:ext uri="{BB962C8B-B14F-4D97-AF65-F5344CB8AC3E}">
        <p14:creationId xmlns:p14="http://schemas.microsoft.com/office/powerpoint/2010/main" val="3162875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lvl="0" indent="0">
              <a:lnSpc>
                <a:spcPct val="100000"/>
              </a:lnSpc>
              <a:buNone/>
            </a:pPr>
            <a:r>
              <a:rPr lang="en-US" sz="2100" dirty="0">
                <a:latin typeface="Georgia" panose="02040502050405020303" pitchFamily="18" charset="0"/>
              </a:rPr>
              <a:t>To understand how C performs function calls, we first need to consider a data structure (i.e., collection of related data items) known as a </a:t>
            </a:r>
            <a:r>
              <a:rPr lang="en-US" sz="2100" b="1" dirty="0">
                <a:solidFill>
                  <a:srgbClr val="A245C7"/>
                </a:solidFill>
                <a:latin typeface="Georgia" panose="02040502050405020303" pitchFamily="18" charset="0"/>
              </a:rPr>
              <a:t>stack</a:t>
            </a:r>
            <a:r>
              <a:rPr lang="en-US" sz="2100" dirty="0">
                <a:latin typeface="Georgia" panose="02040502050405020303" pitchFamily="18" charset="0"/>
              </a:rPr>
              <a:t>. Think of a stack as analogous to a pile of dishes. </a:t>
            </a:r>
          </a:p>
          <a:p>
            <a:pPr marL="0" lvl="0" indent="0">
              <a:lnSpc>
                <a:spcPct val="100000"/>
              </a:lnSpc>
              <a:buNone/>
            </a:pPr>
            <a:r>
              <a:rPr lang="en-US" sz="2100" dirty="0">
                <a:latin typeface="Georgia" panose="02040502050405020303" pitchFamily="18" charset="0"/>
              </a:rPr>
              <a:t>You usually place a dish at the top—referred to as </a:t>
            </a:r>
            <a:r>
              <a:rPr lang="en-US" sz="2100" b="1" dirty="0">
                <a:solidFill>
                  <a:srgbClr val="A245C7"/>
                </a:solidFill>
                <a:latin typeface="Georgia" panose="02040502050405020303" pitchFamily="18" charset="0"/>
              </a:rPr>
              <a:t>pushing </a:t>
            </a:r>
            <a:r>
              <a:rPr lang="en-US" sz="2100" dirty="0">
                <a:latin typeface="Georgia" panose="02040502050405020303" pitchFamily="18" charset="0"/>
              </a:rPr>
              <a:t>the dish onto the stack.</a:t>
            </a:r>
          </a:p>
          <a:p>
            <a:pPr marL="0" lvl="0" indent="0">
              <a:lnSpc>
                <a:spcPct val="100000"/>
              </a:lnSpc>
              <a:buNone/>
            </a:pPr>
            <a:r>
              <a:rPr lang="en-US" sz="2100" dirty="0">
                <a:latin typeface="Georgia" panose="02040502050405020303" pitchFamily="18" charset="0"/>
              </a:rPr>
              <a:t>Similarly, you typically remove a dish from the top—referred to as </a:t>
            </a:r>
            <a:r>
              <a:rPr lang="en-US" sz="2100" b="1" dirty="0">
                <a:solidFill>
                  <a:srgbClr val="A245C7"/>
                </a:solidFill>
                <a:latin typeface="Georgia" panose="02040502050405020303" pitchFamily="18" charset="0"/>
              </a:rPr>
              <a:t>popping</a:t>
            </a:r>
            <a:r>
              <a:rPr lang="en-US" sz="2100" dirty="0">
                <a:latin typeface="Georgia" panose="02040502050405020303" pitchFamily="18" charset="0"/>
              </a:rPr>
              <a:t> the dish off the stack. </a:t>
            </a:r>
          </a:p>
          <a:p>
            <a:pPr marL="0" lvl="0" indent="0">
              <a:lnSpc>
                <a:spcPct val="100000"/>
              </a:lnSpc>
              <a:buNone/>
            </a:pPr>
            <a:r>
              <a:rPr lang="en-US" sz="2100" dirty="0">
                <a:latin typeface="Georgia" panose="02040502050405020303" pitchFamily="18" charset="0"/>
              </a:rPr>
              <a:t>Stacks are known as</a:t>
            </a:r>
            <a:r>
              <a:rPr lang="en-US" sz="2100" b="1" dirty="0">
                <a:solidFill>
                  <a:srgbClr val="A245C7"/>
                </a:solidFill>
                <a:latin typeface="Georgia" panose="02040502050405020303" pitchFamily="18" charset="0"/>
              </a:rPr>
              <a:t> last-in, first-out (LIFO) data structures</a:t>
            </a:r>
            <a:r>
              <a:rPr lang="en-US" sz="2100" dirty="0">
                <a:latin typeface="Georgia" panose="02040502050405020303" pitchFamily="18" charset="0"/>
              </a:rPr>
              <a:t>—the last item </a:t>
            </a:r>
            <a:r>
              <a:rPr lang="en-US" sz="2000" b="1" dirty="0">
                <a:solidFill>
                  <a:srgbClr val="2FA9FF"/>
                </a:solidFill>
                <a:latin typeface="GoudySans-Bold"/>
              </a:rPr>
              <a:t>pushed (inserted) </a:t>
            </a:r>
            <a:r>
              <a:rPr lang="en-US" sz="2100" dirty="0">
                <a:latin typeface="Georgia" panose="02040502050405020303" pitchFamily="18" charset="0"/>
              </a:rPr>
              <a:t>on the stack is the first item </a:t>
            </a:r>
            <a:r>
              <a:rPr lang="en-US" sz="2000" b="1" dirty="0">
                <a:solidFill>
                  <a:srgbClr val="2FA9FF"/>
                </a:solidFill>
                <a:latin typeface="GoudySans-Bold"/>
              </a:rPr>
              <a:t>popped (removed) </a:t>
            </a:r>
            <a:r>
              <a:rPr lang="en-US" sz="2100" dirty="0">
                <a:latin typeface="Georgia" panose="02040502050405020303" pitchFamily="18" charset="0"/>
              </a:rPr>
              <a:t>from the stack.</a:t>
            </a:r>
            <a:endParaRPr lang="en-US" sz="2100" b="1" dirty="0">
              <a:solidFill>
                <a:srgbClr val="A245C7"/>
              </a:solidFill>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Tree>
    <p:extLst>
      <p:ext uri="{BB962C8B-B14F-4D97-AF65-F5344CB8AC3E}">
        <p14:creationId xmlns:p14="http://schemas.microsoft.com/office/powerpoint/2010/main" val="379966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pic>
        <p:nvPicPr>
          <p:cNvPr id="5" name="Picture 4">
            <a:extLst>
              <a:ext uri="{FF2B5EF4-FFF2-40B4-BE49-F238E27FC236}">
                <a16:creationId xmlns:a16="http://schemas.microsoft.com/office/drawing/2014/main" id="{7A351FB0-5654-4222-8A5E-862CE575F5DE}"/>
              </a:ext>
            </a:extLst>
          </p:cNvPr>
          <p:cNvPicPr>
            <a:picLocks noChangeAspect="1"/>
          </p:cNvPicPr>
          <p:nvPr/>
        </p:nvPicPr>
        <p:blipFill>
          <a:blip r:embed="rId2"/>
          <a:stretch>
            <a:fillRect/>
          </a:stretch>
        </p:blipFill>
        <p:spPr>
          <a:xfrm>
            <a:off x="1125153" y="1272659"/>
            <a:ext cx="10103779" cy="5013841"/>
          </a:xfrm>
          <a:prstGeom prst="rect">
            <a:avLst/>
          </a:prstGeom>
        </p:spPr>
      </p:pic>
    </p:spTree>
    <p:extLst>
      <p:ext uri="{BB962C8B-B14F-4D97-AF65-F5344CB8AC3E}">
        <p14:creationId xmlns:p14="http://schemas.microsoft.com/office/powerpoint/2010/main" val="2808647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lvl="0" indent="0">
              <a:lnSpc>
                <a:spcPct val="100000"/>
              </a:lnSpc>
              <a:buNone/>
            </a:pPr>
            <a:endParaRPr lang="en-US" sz="2100" b="1" dirty="0">
              <a:solidFill>
                <a:srgbClr val="A245C7"/>
              </a:solidFill>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B52E6FEC-212E-4BF7-96E9-4F0466FB1B0A}"/>
              </a:ext>
            </a:extLst>
          </p:cNvPr>
          <p:cNvPicPr>
            <a:picLocks noChangeAspect="1"/>
          </p:cNvPicPr>
          <p:nvPr/>
        </p:nvPicPr>
        <p:blipFill rotWithShape="1">
          <a:blip r:embed="rId2"/>
          <a:srcRect l="2141" t="1139" r="53851" b="58224"/>
          <a:stretch/>
        </p:blipFill>
        <p:spPr>
          <a:xfrm>
            <a:off x="1987411" y="1695975"/>
            <a:ext cx="3918089" cy="2114025"/>
          </a:xfrm>
          <a:prstGeom prst="rect">
            <a:avLst/>
          </a:prstGeom>
        </p:spPr>
      </p:pic>
      <p:pic>
        <p:nvPicPr>
          <p:cNvPr id="25" name="Picture 24">
            <a:extLst>
              <a:ext uri="{FF2B5EF4-FFF2-40B4-BE49-F238E27FC236}">
                <a16:creationId xmlns:a16="http://schemas.microsoft.com/office/drawing/2014/main" id="{0DC9D01D-0705-43FE-AD6A-DF3D8472443B}"/>
              </a:ext>
            </a:extLst>
          </p:cNvPr>
          <p:cNvPicPr>
            <a:picLocks noChangeAspect="1"/>
          </p:cNvPicPr>
          <p:nvPr/>
        </p:nvPicPr>
        <p:blipFill>
          <a:blip r:embed="rId3"/>
          <a:stretch>
            <a:fillRect/>
          </a:stretch>
        </p:blipFill>
        <p:spPr>
          <a:xfrm>
            <a:off x="8129253" y="5240881"/>
            <a:ext cx="3376947" cy="1033896"/>
          </a:xfrm>
          <a:prstGeom prst="rect">
            <a:avLst/>
          </a:prstGeom>
        </p:spPr>
      </p:pic>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1: Operating System Invokes </a:t>
            </a:r>
            <a:r>
              <a:rPr lang="en-US" sz="2400" b="1" i="0" u="none" strike="noStrike" baseline="0" dirty="0">
                <a:solidFill>
                  <a:srgbClr val="2FA9FF"/>
                </a:solidFill>
                <a:latin typeface="LucidaSansTypewriter-Bd"/>
              </a:rPr>
              <a:t>main </a:t>
            </a:r>
            <a:r>
              <a:rPr lang="en-US" sz="2400" b="1" i="0" u="none" strike="noStrike" baseline="0" dirty="0">
                <a:solidFill>
                  <a:srgbClr val="2FA9FF"/>
                </a:solidFill>
                <a:latin typeface="GoudySans-Bold"/>
              </a:rPr>
              <a:t>to Execute Application</a:t>
            </a:r>
            <a:endParaRPr lang="en-US" dirty="0">
              <a:latin typeface="Georgia" panose="02040502050405020303" pitchFamily="18" charset="0"/>
            </a:endParaRPr>
          </a:p>
        </p:txBody>
      </p:sp>
    </p:spTree>
    <p:extLst>
      <p:ext uri="{BB962C8B-B14F-4D97-AF65-F5344CB8AC3E}">
        <p14:creationId xmlns:p14="http://schemas.microsoft.com/office/powerpoint/2010/main" val="4085351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lvl="0" indent="0">
              <a:lnSpc>
                <a:spcPct val="100000"/>
              </a:lnSpc>
              <a:buNone/>
            </a:pPr>
            <a:endParaRPr lang="en-US" sz="2100" b="1" dirty="0">
              <a:solidFill>
                <a:srgbClr val="A245C7"/>
              </a:solidFill>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B52E6FEC-212E-4BF7-96E9-4F0466FB1B0A}"/>
              </a:ext>
            </a:extLst>
          </p:cNvPr>
          <p:cNvPicPr>
            <a:picLocks noChangeAspect="1"/>
          </p:cNvPicPr>
          <p:nvPr/>
        </p:nvPicPr>
        <p:blipFill rotWithShape="1">
          <a:blip r:embed="rId2"/>
          <a:srcRect l="2140" t="1139" r="1964" b="58224"/>
          <a:stretch/>
        </p:blipFill>
        <p:spPr>
          <a:xfrm>
            <a:off x="1987411" y="1695975"/>
            <a:ext cx="8537714" cy="2114025"/>
          </a:xfrm>
          <a:prstGeom prst="rect">
            <a:avLst/>
          </a:prstGeom>
        </p:spPr>
      </p:pic>
      <p:pic>
        <p:nvPicPr>
          <p:cNvPr id="25" name="Picture 24">
            <a:extLst>
              <a:ext uri="{FF2B5EF4-FFF2-40B4-BE49-F238E27FC236}">
                <a16:creationId xmlns:a16="http://schemas.microsoft.com/office/drawing/2014/main" id="{0DC9D01D-0705-43FE-AD6A-DF3D8472443B}"/>
              </a:ext>
            </a:extLst>
          </p:cNvPr>
          <p:cNvPicPr>
            <a:picLocks noChangeAspect="1"/>
          </p:cNvPicPr>
          <p:nvPr/>
        </p:nvPicPr>
        <p:blipFill>
          <a:blip r:embed="rId3"/>
          <a:stretch>
            <a:fillRect/>
          </a:stretch>
        </p:blipFill>
        <p:spPr>
          <a:xfrm>
            <a:off x="8129253" y="5240881"/>
            <a:ext cx="3376947" cy="1033896"/>
          </a:xfrm>
          <a:prstGeom prst="rect">
            <a:avLst/>
          </a:prstGeom>
        </p:spPr>
      </p:pic>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1: Operating System Invokes </a:t>
            </a:r>
            <a:r>
              <a:rPr lang="en-US" sz="2400" b="1" i="0" u="none" strike="noStrike" baseline="0" dirty="0">
                <a:solidFill>
                  <a:srgbClr val="2FA9FF"/>
                </a:solidFill>
                <a:latin typeface="LucidaSansTypewriter-Bd"/>
              </a:rPr>
              <a:t>main </a:t>
            </a:r>
            <a:r>
              <a:rPr lang="en-US" sz="2400" b="1" i="0" u="none" strike="noStrike" baseline="0" dirty="0">
                <a:solidFill>
                  <a:srgbClr val="2FA9FF"/>
                </a:solidFill>
                <a:latin typeface="GoudySans-Bold"/>
              </a:rPr>
              <a:t>to Execute Application</a:t>
            </a:r>
            <a:endParaRPr lang="en-US" dirty="0">
              <a:latin typeface="Georgia" panose="02040502050405020303" pitchFamily="18" charset="0"/>
            </a:endParaRPr>
          </a:p>
        </p:txBody>
      </p:sp>
    </p:spTree>
    <p:extLst>
      <p:ext uri="{BB962C8B-B14F-4D97-AF65-F5344CB8AC3E}">
        <p14:creationId xmlns:p14="http://schemas.microsoft.com/office/powerpoint/2010/main" val="218225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93863"/>
            <a:ext cx="10515600" cy="5104714"/>
          </a:xfrm>
        </p:spPr>
        <p:txBody>
          <a:bodyPr>
            <a:normAutofit/>
          </a:bodyPr>
          <a:lstStyle/>
          <a:p>
            <a:pPr marL="0" lvl="0" indent="0">
              <a:lnSpc>
                <a:spcPct val="100000"/>
              </a:lnSpc>
              <a:buNone/>
            </a:pPr>
            <a:endParaRPr lang="en-US" sz="2100" b="1" dirty="0">
              <a:solidFill>
                <a:srgbClr val="A245C7"/>
              </a:solidFill>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B52E6FEC-212E-4BF7-96E9-4F0466FB1B0A}"/>
              </a:ext>
            </a:extLst>
          </p:cNvPr>
          <p:cNvPicPr>
            <a:picLocks noChangeAspect="1"/>
          </p:cNvPicPr>
          <p:nvPr/>
        </p:nvPicPr>
        <p:blipFill rotWithShape="1">
          <a:blip r:embed="rId2"/>
          <a:srcRect l="2140" t="1140" r="1964" b="2745"/>
          <a:stretch/>
        </p:blipFill>
        <p:spPr>
          <a:xfrm>
            <a:off x="1987411" y="1695975"/>
            <a:ext cx="8537714" cy="5000100"/>
          </a:xfrm>
          <a:prstGeom prst="rect">
            <a:avLst/>
          </a:prstGeom>
        </p:spPr>
      </p:pic>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1: Operating System Invokes </a:t>
            </a:r>
            <a:r>
              <a:rPr lang="en-US" sz="2400" b="1" i="0" u="none" strike="noStrike" baseline="0" dirty="0">
                <a:solidFill>
                  <a:srgbClr val="2FA9FF"/>
                </a:solidFill>
                <a:latin typeface="LucidaSansTypewriter-Bd"/>
              </a:rPr>
              <a:t>main </a:t>
            </a:r>
            <a:r>
              <a:rPr lang="en-US" sz="2400" b="1" i="0" u="none" strike="noStrike" baseline="0" dirty="0">
                <a:solidFill>
                  <a:srgbClr val="2FA9FF"/>
                </a:solidFill>
                <a:latin typeface="GoudySans-Bold"/>
              </a:rPr>
              <a:t>to Execute Application</a:t>
            </a:r>
            <a:endParaRPr lang="en-US" dirty="0">
              <a:latin typeface="Georgia" panose="02040502050405020303" pitchFamily="18" charset="0"/>
            </a:endParaRPr>
          </a:p>
        </p:txBody>
      </p:sp>
      <p:pic>
        <p:nvPicPr>
          <p:cNvPr id="25" name="Picture 24">
            <a:extLst>
              <a:ext uri="{FF2B5EF4-FFF2-40B4-BE49-F238E27FC236}">
                <a16:creationId xmlns:a16="http://schemas.microsoft.com/office/drawing/2014/main" id="{0DC9D01D-0705-43FE-AD6A-DF3D8472443B}"/>
              </a:ext>
            </a:extLst>
          </p:cNvPr>
          <p:cNvPicPr>
            <a:picLocks noChangeAspect="1"/>
          </p:cNvPicPr>
          <p:nvPr/>
        </p:nvPicPr>
        <p:blipFill>
          <a:blip r:embed="rId3"/>
          <a:stretch>
            <a:fillRect/>
          </a:stretch>
        </p:blipFill>
        <p:spPr>
          <a:xfrm>
            <a:off x="8129253" y="5240881"/>
            <a:ext cx="3376947" cy="1033896"/>
          </a:xfrm>
          <a:prstGeom prst="rect">
            <a:avLst/>
          </a:prstGeom>
        </p:spPr>
      </p:pic>
    </p:spTree>
    <p:extLst>
      <p:ext uri="{BB962C8B-B14F-4D97-AF65-F5344CB8AC3E}">
        <p14:creationId xmlns:p14="http://schemas.microsoft.com/office/powerpoint/2010/main" val="366267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2: main Invokes Function square to Perform Calculation</a:t>
            </a:r>
            <a:endParaRPr lang="en-US" dirty="0">
              <a:latin typeface="Georgia" panose="02040502050405020303" pitchFamily="18" charset="0"/>
            </a:endParaRPr>
          </a:p>
        </p:txBody>
      </p:sp>
      <p:pic>
        <p:nvPicPr>
          <p:cNvPr id="13" name="Picture 12">
            <a:extLst>
              <a:ext uri="{FF2B5EF4-FFF2-40B4-BE49-F238E27FC236}">
                <a16:creationId xmlns:a16="http://schemas.microsoft.com/office/drawing/2014/main" id="{DF90FBF1-776A-437E-84BE-EC9C4357E578}"/>
              </a:ext>
            </a:extLst>
          </p:cNvPr>
          <p:cNvPicPr>
            <a:picLocks noChangeAspect="1"/>
          </p:cNvPicPr>
          <p:nvPr/>
        </p:nvPicPr>
        <p:blipFill rotWithShape="1">
          <a:blip r:embed="rId2"/>
          <a:srcRect r="39833" b="64783"/>
          <a:stretch/>
        </p:blipFill>
        <p:spPr>
          <a:xfrm>
            <a:off x="1973783" y="1495425"/>
            <a:ext cx="4960417" cy="1809750"/>
          </a:xfrm>
          <a:prstGeom prst="rect">
            <a:avLst/>
          </a:prstGeom>
        </p:spPr>
      </p:pic>
    </p:spTree>
    <p:extLst>
      <p:ext uri="{BB962C8B-B14F-4D97-AF65-F5344CB8AC3E}">
        <p14:creationId xmlns:p14="http://schemas.microsoft.com/office/powerpoint/2010/main" val="91330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2: main Invokes Function square to Perform Calculation</a:t>
            </a:r>
            <a:endParaRPr lang="en-US" dirty="0">
              <a:latin typeface="Georgia" panose="02040502050405020303" pitchFamily="18" charset="0"/>
            </a:endParaRPr>
          </a:p>
        </p:txBody>
      </p:sp>
      <p:pic>
        <p:nvPicPr>
          <p:cNvPr id="13" name="Picture 12">
            <a:extLst>
              <a:ext uri="{FF2B5EF4-FFF2-40B4-BE49-F238E27FC236}">
                <a16:creationId xmlns:a16="http://schemas.microsoft.com/office/drawing/2014/main" id="{DF90FBF1-776A-437E-84BE-EC9C4357E578}"/>
              </a:ext>
            </a:extLst>
          </p:cNvPr>
          <p:cNvPicPr>
            <a:picLocks noChangeAspect="1"/>
          </p:cNvPicPr>
          <p:nvPr/>
        </p:nvPicPr>
        <p:blipFill rotWithShape="1">
          <a:blip r:embed="rId2"/>
          <a:srcRect l="1" r="552" b="64783"/>
          <a:stretch/>
        </p:blipFill>
        <p:spPr>
          <a:xfrm>
            <a:off x="1973783" y="1495425"/>
            <a:ext cx="8198917" cy="1809750"/>
          </a:xfrm>
          <a:prstGeom prst="rect">
            <a:avLst/>
          </a:prstGeom>
        </p:spPr>
      </p:pic>
    </p:spTree>
    <p:extLst>
      <p:ext uri="{BB962C8B-B14F-4D97-AF65-F5344CB8AC3E}">
        <p14:creationId xmlns:p14="http://schemas.microsoft.com/office/powerpoint/2010/main" val="981241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2: main Invokes Function square to Perform Calculation</a:t>
            </a:r>
            <a:endParaRPr lang="en-US" dirty="0">
              <a:latin typeface="Georgia" panose="02040502050405020303" pitchFamily="18" charset="0"/>
            </a:endParaRPr>
          </a:p>
        </p:txBody>
      </p:sp>
      <p:pic>
        <p:nvPicPr>
          <p:cNvPr id="13" name="Picture 12">
            <a:extLst>
              <a:ext uri="{FF2B5EF4-FFF2-40B4-BE49-F238E27FC236}">
                <a16:creationId xmlns:a16="http://schemas.microsoft.com/office/drawing/2014/main" id="{DF90FBF1-776A-437E-84BE-EC9C4357E578}"/>
              </a:ext>
            </a:extLst>
          </p:cNvPr>
          <p:cNvPicPr>
            <a:picLocks noChangeAspect="1"/>
          </p:cNvPicPr>
          <p:nvPr/>
        </p:nvPicPr>
        <p:blipFill rotWithShape="1">
          <a:blip r:embed="rId2"/>
          <a:srcRect l="1" t="1" r="552" b="-647"/>
          <a:stretch/>
        </p:blipFill>
        <p:spPr>
          <a:xfrm>
            <a:off x="1973783" y="1495424"/>
            <a:ext cx="8198917" cy="5172075"/>
          </a:xfrm>
          <a:prstGeom prst="rect">
            <a:avLst/>
          </a:prstGeom>
        </p:spPr>
      </p:pic>
    </p:spTree>
    <p:extLst>
      <p:ext uri="{BB962C8B-B14F-4D97-AF65-F5344CB8AC3E}">
        <p14:creationId xmlns:p14="http://schemas.microsoft.com/office/powerpoint/2010/main" val="118345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nSpc>
                <a:spcPct val="100000"/>
              </a:lnSpc>
            </a:pPr>
            <a:r>
              <a:rPr lang="en-US" sz="2100" dirty="0">
                <a:latin typeface="Georgia" panose="02040502050405020303" pitchFamily="18" charset="0"/>
              </a:rPr>
              <a:t>An array is a group of </a:t>
            </a:r>
            <a:r>
              <a:rPr lang="en-US" sz="2000" b="1" dirty="0">
                <a:solidFill>
                  <a:srgbClr val="A245C7"/>
                </a:solidFill>
                <a:latin typeface="Georgia" panose="02040502050405020303" pitchFamily="18" charset="0"/>
              </a:rPr>
              <a:t>elements</a:t>
            </a:r>
            <a:r>
              <a:rPr lang="en-US" sz="2100" dirty="0">
                <a:latin typeface="Georgia" panose="02040502050405020303" pitchFamily="18" charset="0"/>
              </a:rPr>
              <a:t> of the same type stored contiguously in memory.</a:t>
            </a:r>
          </a:p>
          <a:p>
            <a:pPr>
              <a:lnSpc>
                <a:spcPct val="100000"/>
              </a:lnSpc>
            </a:pPr>
            <a:r>
              <a:rPr lang="en-US" sz="2100" dirty="0">
                <a:latin typeface="Georgia" panose="02040502050405020303" pitchFamily="18" charset="0"/>
              </a:rPr>
              <a:t>To refer to a particular location or element in the array, we specify the array’s name, followed by the element’s </a:t>
            </a:r>
            <a:r>
              <a:rPr lang="en-US" sz="2000" b="1" dirty="0">
                <a:solidFill>
                  <a:srgbClr val="A245C7"/>
                </a:solidFill>
                <a:latin typeface="Georgia" panose="02040502050405020303" pitchFamily="18" charset="0"/>
              </a:rPr>
              <a:t>position number </a:t>
            </a:r>
            <a:r>
              <a:rPr lang="en-US" sz="2100" dirty="0">
                <a:latin typeface="Georgia" panose="02040502050405020303" pitchFamily="18" charset="0"/>
              </a:rPr>
              <a:t>in square brackets ([]).</a:t>
            </a:r>
          </a:p>
          <a:p>
            <a:pPr>
              <a:lnSpc>
                <a:spcPct val="100000"/>
              </a:lnSpc>
            </a:pPr>
            <a:r>
              <a:rPr lang="en-US" sz="2100" dirty="0">
                <a:latin typeface="Georgia" panose="02040502050405020303" pitchFamily="18" charset="0"/>
              </a:rPr>
              <a:t>The first element is located at position number 0 (zero). The position number is called the element’s </a:t>
            </a:r>
            <a:r>
              <a:rPr lang="en-US" sz="2000" b="1" dirty="0">
                <a:solidFill>
                  <a:srgbClr val="A245C7"/>
                </a:solidFill>
                <a:latin typeface="Georgia" panose="02040502050405020303" pitchFamily="18" charset="0"/>
              </a:rPr>
              <a:t>subscript</a:t>
            </a:r>
            <a:r>
              <a:rPr lang="en-US" sz="2100" dirty="0">
                <a:latin typeface="Georgia" panose="02040502050405020303" pitchFamily="18" charset="0"/>
              </a:rPr>
              <a:t> (or </a:t>
            </a:r>
            <a:r>
              <a:rPr lang="en-US" sz="2000" b="1" dirty="0">
                <a:solidFill>
                  <a:srgbClr val="A245C7"/>
                </a:solidFill>
                <a:latin typeface="Georgia" panose="02040502050405020303" pitchFamily="18" charset="0"/>
              </a:rPr>
              <a:t>index</a:t>
            </a:r>
            <a:r>
              <a:rPr lang="en-US" sz="2100" dirty="0">
                <a:latin typeface="Georgia" panose="02040502050405020303" pitchFamily="18" charset="0"/>
              </a:rPr>
              <a:t>). A subscript must be a non-negative integer or integer expression.</a:t>
            </a:r>
          </a:p>
          <a:p>
            <a:pPr>
              <a:lnSpc>
                <a:spcPct val="100000"/>
              </a:lnSpc>
            </a:pPr>
            <a:endParaRPr lang="en-US" sz="2100" dirty="0">
              <a:latin typeface="Georgia" panose="02040502050405020303" pitchFamily="18" charset="0"/>
            </a:endParaRPr>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450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3: square Returns Its Result to main</a:t>
            </a:r>
            <a:endParaRPr lang="en-US" dirty="0">
              <a:latin typeface="Georgia" panose="02040502050405020303" pitchFamily="18" charset="0"/>
            </a:endParaRPr>
          </a:p>
        </p:txBody>
      </p:sp>
      <p:pic>
        <p:nvPicPr>
          <p:cNvPr id="5" name="Picture 4">
            <a:extLst>
              <a:ext uri="{FF2B5EF4-FFF2-40B4-BE49-F238E27FC236}">
                <a16:creationId xmlns:a16="http://schemas.microsoft.com/office/drawing/2014/main" id="{172AFF60-7D4F-4B73-B405-AA9F4E9FBA61}"/>
              </a:ext>
            </a:extLst>
          </p:cNvPr>
          <p:cNvPicPr>
            <a:picLocks noChangeAspect="1"/>
          </p:cNvPicPr>
          <p:nvPr/>
        </p:nvPicPr>
        <p:blipFill rotWithShape="1">
          <a:blip r:embed="rId2"/>
          <a:srcRect l="68905" b="56103"/>
          <a:stretch/>
        </p:blipFill>
        <p:spPr>
          <a:xfrm>
            <a:off x="7820025" y="1867425"/>
            <a:ext cx="2835770" cy="2094975"/>
          </a:xfrm>
          <a:prstGeom prst="rect">
            <a:avLst/>
          </a:prstGeom>
        </p:spPr>
      </p:pic>
    </p:spTree>
    <p:extLst>
      <p:ext uri="{BB962C8B-B14F-4D97-AF65-F5344CB8AC3E}">
        <p14:creationId xmlns:p14="http://schemas.microsoft.com/office/powerpoint/2010/main" val="3921353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3: square Returns Its Result to main</a:t>
            </a:r>
            <a:endParaRPr lang="en-US" dirty="0">
              <a:latin typeface="Georgia" panose="02040502050405020303" pitchFamily="18" charset="0"/>
            </a:endParaRPr>
          </a:p>
        </p:txBody>
      </p:sp>
      <p:pic>
        <p:nvPicPr>
          <p:cNvPr id="5" name="Picture 4">
            <a:extLst>
              <a:ext uri="{FF2B5EF4-FFF2-40B4-BE49-F238E27FC236}">
                <a16:creationId xmlns:a16="http://schemas.microsoft.com/office/drawing/2014/main" id="{172AFF60-7D4F-4B73-B405-AA9F4E9FBA61}"/>
              </a:ext>
            </a:extLst>
          </p:cNvPr>
          <p:cNvPicPr>
            <a:picLocks noChangeAspect="1"/>
          </p:cNvPicPr>
          <p:nvPr/>
        </p:nvPicPr>
        <p:blipFill rotWithShape="1">
          <a:blip r:embed="rId2"/>
          <a:srcRect l="182" r="-1" b="56103"/>
          <a:stretch/>
        </p:blipFill>
        <p:spPr>
          <a:xfrm>
            <a:off x="1552575" y="1867425"/>
            <a:ext cx="9103220" cy="2094975"/>
          </a:xfrm>
          <a:prstGeom prst="rect">
            <a:avLst/>
          </a:prstGeom>
        </p:spPr>
      </p:pic>
    </p:spTree>
    <p:extLst>
      <p:ext uri="{BB962C8B-B14F-4D97-AF65-F5344CB8AC3E}">
        <p14:creationId xmlns:p14="http://schemas.microsoft.com/office/powerpoint/2010/main" val="3447116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Function-Call Stack and Stack Frames</a:t>
            </a:r>
            <a:endParaRPr lang="en-US" dirty="0"/>
          </a:p>
        </p:txBody>
      </p:sp>
      <p:sp>
        <p:nvSpPr>
          <p:cNvPr id="8" name="Content Placeholder 2">
            <a:extLst>
              <a:ext uri="{FF2B5EF4-FFF2-40B4-BE49-F238E27FC236}">
                <a16:creationId xmlns:a16="http://schemas.microsoft.com/office/drawing/2014/main" id="{3E195873-098A-493F-AD07-5783D6DDB25A}"/>
              </a:ext>
            </a:extLst>
          </p:cNvPr>
          <p:cNvSpPr txBox="1">
            <a:spLocks/>
          </p:cNvSpPr>
          <p:nvPr/>
        </p:nvSpPr>
        <p:spPr>
          <a:xfrm>
            <a:off x="990600" y="1093863"/>
            <a:ext cx="10515600" cy="510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i="0" u="none" strike="noStrike" baseline="0" dirty="0">
                <a:solidFill>
                  <a:srgbClr val="2FA9FF"/>
                </a:solidFill>
                <a:latin typeface="GoudySans-Bold"/>
              </a:rPr>
              <a:t>Step 3: square Returns Its Result to main</a:t>
            </a:r>
            <a:endParaRPr lang="en-US" dirty="0">
              <a:latin typeface="Georgia" panose="02040502050405020303" pitchFamily="18" charset="0"/>
            </a:endParaRPr>
          </a:p>
        </p:txBody>
      </p:sp>
      <p:pic>
        <p:nvPicPr>
          <p:cNvPr id="5" name="Picture 4">
            <a:extLst>
              <a:ext uri="{FF2B5EF4-FFF2-40B4-BE49-F238E27FC236}">
                <a16:creationId xmlns:a16="http://schemas.microsoft.com/office/drawing/2014/main" id="{172AFF60-7D4F-4B73-B405-AA9F4E9FBA61}"/>
              </a:ext>
            </a:extLst>
          </p:cNvPr>
          <p:cNvPicPr>
            <a:picLocks noChangeAspect="1"/>
          </p:cNvPicPr>
          <p:nvPr/>
        </p:nvPicPr>
        <p:blipFill rotWithShape="1">
          <a:blip r:embed="rId2"/>
          <a:srcRect l="182" r="-1" b="1018"/>
          <a:stretch/>
        </p:blipFill>
        <p:spPr>
          <a:xfrm>
            <a:off x="1552575" y="1867425"/>
            <a:ext cx="9103220" cy="4723875"/>
          </a:xfrm>
          <a:prstGeom prst="rect">
            <a:avLst/>
          </a:prstGeom>
        </p:spPr>
      </p:pic>
    </p:spTree>
    <p:extLst>
      <p:ext uri="{BB962C8B-B14F-4D97-AF65-F5344CB8AC3E}">
        <p14:creationId xmlns:p14="http://schemas.microsoft.com/office/powerpoint/2010/main" val="1043514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5.8</a:t>
            </a:r>
            <a:r>
              <a:rPr lang="en-US" sz="4400" b="1" i="0" u="none" strike="noStrike" baseline="0" dirty="0">
                <a:solidFill>
                  <a:srgbClr val="5200FF"/>
                </a:solidFill>
                <a:latin typeface="GoudySans-Bold"/>
              </a:rPr>
              <a:t> </a:t>
            </a:r>
            <a:r>
              <a:rPr lang="en-US" b="1" dirty="0">
                <a:solidFill>
                  <a:srgbClr val="FF0A44"/>
                </a:solidFill>
                <a:latin typeface="GoudySans-Bold"/>
              </a:rPr>
              <a:t>Headers</a:t>
            </a:r>
            <a:endParaRPr lang="en-US" dirty="0"/>
          </a:p>
        </p:txBody>
      </p:sp>
      <p:pic>
        <p:nvPicPr>
          <p:cNvPr id="4" name="Picture 3">
            <a:extLst>
              <a:ext uri="{FF2B5EF4-FFF2-40B4-BE49-F238E27FC236}">
                <a16:creationId xmlns:a16="http://schemas.microsoft.com/office/drawing/2014/main" id="{E7A80A5F-9DF9-423D-8C1A-0A933C536E6F}"/>
              </a:ext>
            </a:extLst>
          </p:cNvPr>
          <p:cNvPicPr>
            <a:picLocks noChangeAspect="1"/>
          </p:cNvPicPr>
          <p:nvPr/>
        </p:nvPicPr>
        <p:blipFill rotWithShape="1">
          <a:blip r:embed="rId2"/>
          <a:srcRect t="251" b="31048"/>
          <a:stretch/>
        </p:blipFill>
        <p:spPr>
          <a:xfrm>
            <a:off x="2207120" y="1143000"/>
            <a:ext cx="7777759" cy="5349874"/>
          </a:xfrm>
          <a:prstGeom prst="rect">
            <a:avLst/>
          </a:prstGeom>
        </p:spPr>
      </p:pic>
    </p:spTree>
    <p:extLst>
      <p:ext uri="{BB962C8B-B14F-4D97-AF65-F5344CB8AC3E}">
        <p14:creationId xmlns:p14="http://schemas.microsoft.com/office/powerpoint/2010/main" val="359072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5.8</a:t>
            </a:r>
            <a:r>
              <a:rPr lang="en-US" sz="4400" b="1" i="0" u="none" strike="noStrike" baseline="0" dirty="0">
                <a:solidFill>
                  <a:srgbClr val="5200FF"/>
                </a:solidFill>
                <a:latin typeface="GoudySans-Bold"/>
              </a:rPr>
              <a:t> </a:t>
            </a:r>
            <a:r>
              <a:rPr lang="en-US" b="1" dirty="0">
                <a:solidFill>
                  <a:srgbClr val="FF0A44"/>
                </a:solidFill>
                <a:latin typeface="GoudySans-Bold"/>
              </a:rPr>
              <a:t>Headers</a:t>
            </a:r>
            <a:endParaRPr lang="en-US" dirty="0"/>
          </a:p>
        </p:txBody>
      </p:sp>
      <p:pic>
        <p:nvPicPr>
          <p:cNvPr id="4" name="Picture 3">
            <a:extLst>
              <a:ext uri="{FF2B5EF4-FFF2-40B4-BE49-F238E27FC236}">
                <a16:creationId xmlns:a16="http://schemas.microsoft.com/office/drawing/2014/main" id="{E7A80A5F-9DF9-423D-8C1A-0A933C536E6F}"/>
              </a:ext>
            </a:extLst>
          </p:cNvPr>
          <p:cNvPicPr>
            <a:picLocks noChangeAspect="1"/>
          </p:cNvPicPr>
          <p:nvPr/>
        </p:nvPicPr>
        <p:blipFill rotWithShape="1">
          <a:blip r:embed="rId2"/>
          <a:srcRect t="68786" b="-37487"/>
          <a:stretch/>
        </p:blipFill>
        <p:spPr>
          <a:xfrm>
            <a:off x="2207120" y="1143000"/>
            <a:ext cx="7777759" cy="5349874"/>
          </a:xfrm>
          <a:prstGeom prst="rect">
            <a:avLst/>
          </a:prstGeom>
        </p:spPr>
      </p:pic>
    </p:spTree>
    <p:extLst>
      <p:ext uri="{BB962C8B-B14F-4D97-AF65-F5344CB8AC3E}">
        <p14:creationId xmlns:p14="http://schemas.microsoft.com/office/powerpoint/2010/main" val="1191106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nSpc>
                <a:spcPct val="150000"/>
              </a:lnSpc>
            </a:pPr>
            <a:r>
              <a:rPr lang="en-US" sz="2100" dirty="0">
                <a:latin typeface="Georgia" panose="02040502050405020303" pitchFamily="18" charset="0"/>
              </a:rPr>
              <a:t>An array is a group of </a:t>
            </a:r>
            <a:r>
              <a:rPr lang="en-US" sz="2000" b="1" dirty="0">
                <a:solidFill>
                  <a:srgbClr val="A245C7"/>
                </a:solidFill>
                <a:latin typeface="Georgia" panose="02040502050405020303" pitchFamily="18" charset="0"/>
              </a:rPr>
              <a:t>elements</a:t>
            </a:r>
            <a:r>
              <a:rPr lang="en-US" sz="2100" dirty="0">
                <a:latin typeface="Georgia" panose="02040502050405020303" pitchFamily="18" charset="0"/>
              </a:rPr>
              <a:t> of the same type stored contiguously in memory.</a:t>
            </a:r>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pic>
        <p:nvPicPr>
          <p:cNvPr id="22" name="Picture 21">
            <a:extLst>
              <a:ext uri="{FF2B5EF4-FFF2-40B4-BE49-F238E27FC236}">
                <a16:creationId xmlns:a16="http://schemas.microsoft.com/office/drawing/2014/main" id="{68BFF10F-724C-4FC8-834C-E7CAFB0F50D3}"/>
              </a:ext>
            </a:extLst>
          </p:cNvPr>
          <p:cNvPicPr>
            <a:picLocks noChangeAspect="1"/>
          </p:cNvPicPr>
          <p:nvPr/>
        </p:nvPicPr>
        <p:blipFill rotWithShape="1">
          <a:blip r:embed="rId6"/>
          <a:srcRect r="77765"/>
          <a:stretch/>
        </p:blipFill>
        <p:spPr>
          <a:xfrm>
            <a:off x="3349889" y="3727938"/>
            <a:ext cx="1107812" cy="1105054"/>
          </a:xfrm>
          <a:prstGeom prst="rect">
            <a:avLst/>
          </a:prstGeom>
        </p:spPr>
      </p:pic>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51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nSpc>
                <a:spcPct val="150000"/>
              </a:lnSpc>
            </a:pPr>
            <a:r>
              <a:rPr lang="en-US" sz="2100" dirty="0">
                <a:latin typeface="Georgia" panose="02040502050405020303" pitchFamily="18" charset="0"/>
              </a:rPr>
              <a:t>An array is a group of </a:t>
            </a:r>
            <a:r>
              <a:rPr lang="en-US" sz="2000" b="1" dirty="0">
                <a:solidFill>
                  <a:srgbClr val="A245C7"/>
                </a:solidFill>
                <a:latin typeface="Georgia" panose="02040502050405020303" pitchFamily="18" charset="0"/>
              </a:rPr>
              <a:t>elements</a:t>
            </a:r>
            <a:r>
              <a:rPr lang="en-US" sz="2100" dirty="0">
                <a:latin typeface="Georgia" panose="02040502050405020303" pitchFamily="18" charset="0"/>
              </a:rPr>
              <a:t> of the same type stored contiguously in memory.</a:t>
            </a:r>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pic>
        <p:nvPicPr>
          <p:cNvPr id="22" name="Picture 21">
            <a:extLst>
              <a:ext uri="{FF2B5EF4-FFF2-40B4-BE49-F238E27FC236}">
                <a16:creationId xmlns:a16="http://schemas.microsoft.com/office/drawing/2014/main" id="{68BFF10F-724C-4FC8-834C-E7CAFB0F50D3}"/>
              </a:ext>
            </a:extLst>
          </p:cNvPr>
          <p:cNvPicPr>
            <a:picLocks noChangeAspect="1"/>
          </p:cNvPicPr>
          <p:nvPr/>
        </p:nvPicPr>
        <p:blipFill rotWithShape="1">
          <a:blip r:embed="rId6"/>
          <a:srcRect r="647"/>
          <a:stretch/>
        </p:blipFill>
        <p:spPr>
          <a:xfrm>
            <a:off x="3349888" y="3727938"/>
            <a:ext cx="4950049" cy="1105054"/>
          </a:xfrm>
          <a:prstGeom prst="rect">
            <a:avLst/>
          </a:prstGeom>
        </p:spPr>
      </p:pic>
    </p:spTree>
    <p:extLst>
      <p:ext uri="{BB962C8B-B14F-4D97-AF65-F5344CB8AC3E}">
        <p14:creationId xmlns:p14="http://schemas.microsoft.com/office/powerpoint/2010/main" val="3587331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nSpc>
                <a:spcPct val="150000"/>
              </a:lnSpc>
            </a:pPr>
            <a:r>
              <a:rPr lang="en-US" sz="2100" dirty="0">
                <a:latin typeface="Georgia" panose="02040502050405020303" pitchFamily="18" charset="0"/>
              </a:rPr>
              <a:t>An array is a group of </a:t>
            </a:r>
            <a:r>
              <a:rPr lang="en-US" sz="2000" b="1" dirty="0">
                <a:solidFill>
                  <a:srgbClr val="A245C7"/>
                </a:solidFill>
                <a:latin typeface="Georgia" panose="02040502050405020303" pitchFamily="18" charset="0"/>
              </a:rPr>
              <a:t>elements</a:t>
            </a:r>
            <a:r>
              <a:rPr lang="en-US" sz="2100" dirty="0">
                <a:latin typeface="Georgia" panose="02040502050405020303" pitchFamily="18" charset="0"/>
              </a:rPr>
              <a:t> of the same type stored contiguously in memory.</a:t>
            </a:r>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863869" y="3498915"/>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4403635" y="2534666"/>
            <a:ext cx="2762636" cy="1190791"/>
          </a:xfrm>
          <a:prstGeom prst="rect">
            <a:avLst/>
          </a:prstGeom>
        </p:spPr>
      </p:pic>
      <p:pic>
        <p:nvPicPr>
          <p:cNvPr id="22" name="Picture 21">
            <a:extLst>
              <a:ext uri="{FF2B5EF4-FFF2-40B4-BE49-F238E27FC236}">
                <a16:creationId xmlns:a16="http://schemas.microsoft.com/office/drawing/2014/main" id="{68BFF10F-724C-4FC8-834C-E7CAFB0F50D3}"/>
              </a:ext>
            </a:extLst>
          </p:cNvPr>
          <p:cNvPicPr>
            <a:picLocks noChangeAspect="1"/>
          </p:cNvPicPr>
          <p:nvPr/>
        </p:nvPicPr>
        <p:blipFill rotWithShape="1">
          <a:blip r:embed="rId4"/>
          <a:srcRect r="647"/>
          <a:stretch/>
        </p:blipFill>
        <p:spPr>
          <a:xfrm>
            <a:off x="3349888" y="3727938"/>
            <a:ext cx="4950049" cy="1105054"/>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8229566" y="3984758"/>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5"/>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6"/>
            <a:stretch>
              <a:fillRect/>
            </a:stretch>
          </p:blipFill>
          <p:spPr>
            <a:xfrm>
              <a:off x="7960216" y="1830784"/>
              <a:ext cx="1705213" cy="809738"/>
            </a:xfrm>
            <a:prstGeom prst="rect">
              <a:avLst/>
            </a:prstGeom>
          </p:spPr>
        </p:pic>
      </p:grpSp>
    </p:spTree>
    <p:extLst>
      <p:ext uri="{BB962C8B-B14F-4D97-AF65-F5344CB8AC3E}">
        <p14:creationId xmlns:p14="http://schemas.microsoft.com/office/powerpoint/2010/main" val="1906350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Defining Arrays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00000"/>
              </a:lnSpc>
            </a:pPr>
            <a:r>
              <a:rPr lang="en-US" sz="2100" dirty="0">
                <a:latin typeface="Georgia" panose="02040502050405020303" pitchFamily="18" charset="0"/>
              </a:rPr>
              <a:t>When you define an array, you specify its element type and number of elements so the compiler may reserve the appropriate amount of memory. The following definition reserves five elements for integer array c, which has subscripts in the range 0–4.</a:t>
            </a:r>
          </a:p>
          <a:p>
            <a:pPr marL="0" indent="0">
              <a:lnSpc>
                <a:spcPct val="100000"/>
              </a:lnSpc>
              <a:buNone/>
            </a:pPr>
            <a:r>
              <a:rPr lang="en-US" sz="2100" dirty="0">
                <a:latin typeface="Georgia" panose="02040502050405020303" pitchFamily="18" charset="0"/>
              </a:rPr>
              <a:t>	</a:t>
            </a:r>
            <a:r>
              <a:rPr lang="en-US" sz="2100" dirty="0">
                <a:solidFill>
                  <a:srgbClr val="3858A7"/>
                </a:solidFill>
                <a:latin typeface="Georgia" panose="02040502050405020303" pitchFamily="18" charset="0"/>
              </a:rPr>
              <a:t>int</a:t>
            </a:r>
            <a:r>
              <a:rPr lang="en-US" sz="2100" dirty="0">
                <a:latin typeface="Georgia" panose="02040502050405020303" pitchFamily="18" charset="0"/>
              </a:rPr>
              <a:t> c[5];</a:t>
            </a:r>
          </a:p>
          <a:p>
            <a:pPr>
              <a:lnSpc>
                <a:spcPct val="100000"/>
              </a:lnSpc>
            </a:pPr>
            <a:r>
              <a:rPr lang="en-US" sz="2100" dirty="0">
                <a:latin typeface="Georgia" panose="02040502050405020303" pitchFamily="18" charset="0"/>
              </a:rPr>
              <a:t>The definitions</a:t>
            </a:r>
          </a:p>
          <a:p>
            <a:pPr marL="0" indent="0">
              <a:lnSpc>
                <a:spcPct val="100000"/>
              </a:lnSpc>
              <a:buNone/>
            </a:pPr>
            <a:r>
              <a:rPr lang="en-US" sz="2100" dirty="0">
                <a:latin typeface="Georgia" panose="02040502050405020303" pitchFamily="18" charset="0"/>
              </a:rPr>
              <a:t>	</a:t>
            </a:r>
            <a:r>
              <a:rPr lang="en-US" sz="2100" dirty="0">
                <a:solidFill>
                  <a:srgbClr val="3858A7"/>
                </a:solidFill>
                <a:latin typeface="Georgia" panose="02040502050405020303" pitchFamily="18" charset="0"/>
              </a:rPr>
              <a:t>int</a:t>
            </a:r>
            <a:r>
              <a:rPr lang="en-US" sz="2100" dirty="0">
                <a:latin typeface="Georgia" panose="02040502050405020303" pitchFamily="18" charset="0"/>
              </a:rPr>
              <a:t> b[</a:t>
            </a:r>
            <a:r>
              <a:rPr lang="en-US" sz="2100" dirty="0">
                <a:solidFill>
                  <a:srgbClr val="00D296"/>
                </a:solidFill>
                <a:latin typeface="Georgia" panose="02040502050405020303" pitchFamily="18" charset="0"/>
              </a:rPr>
              <a:t>100</a:t>
            </a:r>
            <a:r>
              <a:rPr lang="en-US" sz="2100" dirty="0">
                <a:latin typeface="Georgia" panose="02040502050405020303" pitchFamily="18" charset="0"/>
              </a:rPr>
              <a:t>];</a:t>
            </a:r>
          </a:p>
          <a:p>
            <a:pPr marL="0" indent="0">
              <a:lnSpc>
                <a:spcPct val="100000"/>
              </a:lnSpc>
              <a:buNone/>
            </a:pPr>
            <a:r>
              <a:rPr lang="en-US" sz="2100" dirty="0">
                <a:latin typeface="Georgia" panose="02040502050405020303" pitchFamily="18" charset="0"/>
              </a:rPr>
              <a:t>	</a:t>
            </a:r>
            <a:r>
              <a:rPr lang="en-US" sz="2100" dirty="0">
                <a:solidFill>
                  <a:srgbClr val="3858A7"/>
                </a:solidFill>
                <a:latin typeface="Georgia" panose="02040502050405020303" pitchFamily="18" charset="0"/>
              </a:rPr>
              <a:t>int</a:t>
            </a:r>
            <a:r>
              <a:rPr lang="en-US" sz="2100" dirty="0">
                <a:latin typeface="Georgia" panose="02040502050405020303" pitchFamily="18" charset="0"/>
              </a:rPr>
              <a:t> x[</a:t>
            </a:r>
            <a:r>
              <a:rPr lang="en-US" sz="2100" dirty="0">
                <a:solidFill>
                  <a:srgbClr val="00D296"/>
                </a:solidFill>
                <a:latin typeface="Georgia" panose="02040502050405020303" pitchFamily="18" charset="0"/>
              </a:rPr>
              <a:t>27</a:t>
            </a:r>
            <a:r>
              <a:rPr lang="en-US" sz="2100" dirty="0">
                <a:latin typeface="Georgia" panose="02040502050405020303" pitchFamily="18" charset="0"/>
              </a:rPr>
              <a:t>];</a:t>
            </a:r>
          </a:p>
          <a:p>
            <a:pPr>
              <a:lnSpc>
                <a:spcPct val="100000"/>
              </a:lnSpc>
            </a:pPr>
            <a:endParaRPr lang="en-US" sz="2100" dirty="0">
              <a:latin typeface="Georgia" panose="02040502050405020303" pitchFamily="18" charset="0"/>
            </a:endParaRPr>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172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AB9AA1A-AD65-47DF-A087-670AA5C88AA4}"/>
              </a:ext>
            </a:extLst>
          </p:cNvPr>
          <p:cNvPicPr>
            <a:picLocks noChangeAspect="1"/>
          </p:cNvPicPr>
          <p:nvPr/>
        </p:nvPicPr>
        <p:blipFill>
          <a:blip r:embed="rId6"/>
          <a:stretch>
            <a:fillRect/>
          </a:stretch>
        </p:blipFill>
        <p:spPr>
          <a:xfrm>
            <a:off x="1715677" y="1655684"/>
            <a:ext cx="6541011" cy="4777066"/>
          </a:xfrm>
          <a:prstGeom prst="rect">
            <a:avLst/>
          </a:prstGeom>
        </p:spPr>
      </p:pic>
      <p:pic>
        <p:nvPicPr>
          <p:cNvPr id="8" name="Picture 7">
            <a:extLst>
              <a:ext uri="{FF2B5EF4-FFF2-40B4-BE49-F238E27FC236}">
                <a16:creationId xmlns:a16="http://schemas.microsoft.com/office/drawing/2014/main" id="{E96D0A70-4B05-41E3-941C-4559966372F5}"/>
              </a:ext>
            </a:extLst>
          </p:cNvPr>
          <p:cNvPicPr>
            <a:picLocks noChangeAspect="1"/>
          </p:cNvPicPr>
          <p:nvPr/>
        </p:nvPicPr>
        <p:blipFill>
          <a:blip r:embed="rId7"/>
          <a:stretch>
            <a:fillRect/>
          </a:stretch>
        </p:blipFill>
        <p:spPr>
          <a:xfrm>
            <a:off x="8775748" y="2925726"/>
            <a:ext cx="1950400" cy="1665967"/>
          </a:xfrm>
          <a:prstGeom prst="rect">
            <a:avLst/>
          </a:prstGeom>
        </p:spPr>
      </p:pic>
      <p:sp>
        <p:nvSpPr>
          <p:cNvPr id="17" name="TextBox 16">
            <a:extLst>
              <a:ext uri="{FF2B5EF4-FFF2-40B4-BE49-F238E27FC236}">
                <a16:creationId xmlns:a16="http://schemas.microsoft.com/office/drawing/2014/main" id="{59F182DB-DCB6-4BA5-84E2-BFCC8752B80B}"/>
              </a:ext>
            </a:extLst>
          </p:cNvPr>
          <p:cNvSpPr txBox="1"/>
          <p:nvPr/>
        </p:nvSpPr>
        <p:spPr>
          <a:xfrm>
            <a:off x="935105" y="1052079"/>
            <a:ext cx="10011318"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6.4.1 Defining an Array and Using a Loop to Set the Array’s Element Values</a:t>
            </a:r>
          </a:p>
        </p:txBody>
      </p:sp>
    </p:spTree>
    <p:extLst>
      <p:ext uri="{BB962C8B-B14F-4D97-AF65-F5344CB8AC3E}">
        <p14:creationId xmlns:p14="http://schemas.microsoft.com/office/powerpoint/2010/main" val="4119577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756CC4-7710-4B7E-BD13-BA1F42374EA2}"/>
              </a:ext>
            </a:extLst>
          </p:cNvPr>
          <p:cNvPicPr>
            <a:picLocks noChangeAspect="1"/>
          </p:cNvPicPr>
          <p:nvPr/>
        </p:nvPicPr>
        <p:blipFill>
          <a:blip r:embed="rId6"/>
          <a:stretch>
            <a:fillRect/>
          </a:stretch>
        </p:blipFill>
        <p:spPr>
          <a:xfrm>
            <a:off x="356721" y="1679404"/>
            <a:ext cx="9258923" cy="3629056"/>
          </a:xfrm>
          <a:prstGeom prst="rect">
            <a:avLst/>
          </a:prstGeom>
        </p:spPr>
      </p:pic>
      <p:pic>
        <p:nvPicPr>
          <p:cNvPr id="9" name="Picture 8">
            <a:extLst>
              <a:ext uri="{FF2B5EF4-FFF2-40B4-BE49-F238E27FC236}">
                <a16:creationId xmlns:a16="http://schemas.microsoft.com/office/drawing/2014/main" id="{2173DABC-4755-4AAB-B0CC-33527A632985}"/>
              </a:ext>
            </a:extLst>
          </p:cNvPr>
          <p:cNvPicPr>
            <a:picLocks noChangeAspect="1"/>
          </p:cNvPicPr>
          <p:nvPr/>
        </p:nvPicPr>
        <p:blipFill>
          <a:blip r:embed="rId7"/>
          <a:stretch>
            <a:fillRect/>
          </a:stretch>
        </p:blipFill>
        <p:spPr>
          <a:xfrm>
            <a:off x="7776162" y="3758710"/>
            <a:ext cx="2747193" cy="2225380"/>
          </a:xfrm>
          <a:prstGeom prst="rect">
            <a:avLst/>
          </a:prstGeom>
        </p:spPr>
      </p:pic>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8754018"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6.4.2 Initializing an Array in a Definition with an Initializer List</a:t>
            </a:r>
          </a:p>
        </p:txBody>
      </p:sp>
    </p:spTree>
    <p:extLst>
      <p:ext uri="{BB962C8B-B14F-4D97-AF65-F5344CB8AC3E}">
        <p14:creationId xmlns:p14="http://schemas.microsoft.com/office/powerpoint/2010/main" val="3801908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1614</Words>
  <Application>Microsoft Office PowerPoint</Application>
  <PresentationFormat>Widescreen</PresentationFormat>
  <Paragraphs>139</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MingLiU-ExtB</vt:lpstr>
      <vt:lpstr>AGaramond-Italic</vt:lpstr>
      <vt:lpstr>AGaramond-Regular</vt:lpstr>
      <vt:lpstr>AGaramond-Semibold</vt:lpstr>
      <vt:lpstr>Arial</vt:lpstr>
      <vt:lpstr>Calibri</vt:lpstr>
      <vt:lpstr>Calibri Light</vt:lpstr>
      <vt:lpstr>Georgia</vt:lpstr>
      <vt:lpstr>GoudySans-Bold</vt:lpstr>
      <vt:lpstr>Lucida Console</vt:lpstr>
      <vt:lpstr>LucidaSansTypewriter</vt:lpstr>
      <vt:lpstr>LucidaSansTypewriter-Bd</vt:lpstr>
      <vt:lpstr>Office Theme</vt:lpstr>
      <vt:lpstr>PowerPoint Presentation</vt:lpstr>
      <vt:lpstr>6.1 Introduction</vt:lpstr>
      <vt:lpstr>6.2 Arrays</vt:lpstr>
      <vt:lpstr>6.2 Arrays</vt:lpstr>
      <vt:lpstr>6.2 Arrays</vt:lpstr>
      <vt:lpstr>6.2 Arrays</vt:lpstr>
      <vt:lpstr>6.3 Defining Arrays</vt:lpstr>
      <vt:lpstr>6.4 Array Examples</vt:lpstr>
      <vt:lpstr>6.4 Array Examples</vt:lpstr>
      <vt:lpstr>6.4 Array Examples</vt:lpstr>
      <vt:lpstr>5.2 Modularizing Programs in C</vt:lpstr>
      <vt:lpstr>5.3 Math Library Functions</vt:lpstr>
      <vt:lpstr>5.4 Functions</vt:lpstr>
      <vt:lpstr>5.5 Function Definitions</vt:lpstr>
      <vt:lpstr>5.5 Function Definitions</vt:lpstr>
      <vt:lpstr>5.5 Function Definitions</vt:lpstr>
      <vt:lpstr>5.5 Function Definitions</vt:lpstr>
      <vt:lpstr>5.5 Function Definitions</vt:lpstr>
      <vt:lpstr>5.5 Function Definitions</vt:lpstr>
      <vt:lpstr>PowerPoint Presentation</vt:lpstr>
      <vt:lpstr>5.7 Function-Call Stack and Stack Frames</vt:lpstr>
      <vt:lpstr>5.7 Function-Call Stack and Stack Frames</vt:lpstr>
      <vt:lpstr>5.7 Function-Call Stack and Stack Frames</vt:lpstr>
      <vt:lpstr>5.7 Function-Call Stack and Stack Frames</vt:lpstr>
      <vt:lpstr>5.7 Function-Call Stack and Stack Frames</vt:lpstr>
      <vt:lpstr>5.7 Function-Call Stack and Stack Frames</vt:lpstr>
      <vt:lpstr>5.7 Function-Call Stack and Stack Frames</vt:lpstr>
      <vt:lpstr>5.7 Function-Call Stack and Stack Frames</vt:lpstr>
      <vt:lpstr>5.7 Function-Call Stack and Stack Frames</vt:lpstr>
      <vt:lpstr>5.7 Function-Call Stack and Stack Frames</vt:lpstr>
      <vt:lpstr>5.7 Function-Call Stack and Stack Frames</vt:lpstr>
      <vt:lpstr>5.7 Function-Call Stack and Stack Frames</vt:lpstr>
      <vt:lpstr>5.8 Headers</vt:lpstr>
      <vt:lpstr>5.8 Headers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7</cp:revision>
  <dcterms:created xsi:type="dcterms:W3CDTF">2023-09-12T17:17:33Z</dcterms:created>
  <dcterms:modified xsi:type="dcterms:W3CDTF">2024-10-17T14:31:36Z</dcterms:modified>
</cp:coreProperties>
</file>