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1" r:id="rId16"/>
    <p:sldId id="290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96"/>
    <a:srgbClr val="1CFFBD"/>
    <a:srgbClr val="A245C7"/>
    <a:srgbClr val="732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B560-041B-B090-59E5-B3D771F04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2DB22-22E3-FEFF-7F3F-38A56C63A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AC72D-4644-C3B2-7D9D-7A9E3A52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45026-04FB-7139-FA29-B2C40AEB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D5C41-5926-88E6-B6A1-FD8573F1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6212-0D9C-0197-7149-BCE23750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F501A-C431-F393-A965-3621FD08A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56CAD-0E2C-C4A9-B3B6-2351A7EE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B1D50-7B73-DE39-60E3-2D7245D5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70D5D-08BA-F126-6274-450750414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4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AE044C-D2AA-3248-C489-5B624DD45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0A4B2-BCDC-8968-E1D7-F4831969B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F87D1-4BA6-37E2-9116-EB8F133B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A1F45-FD5B-B48D-DAA7-F3DCC7C4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2A38F-CB9A-9508-E9B7-27B1D5E7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5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D516-0185-F41D-C458-BE5E853F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F0FEE-C14C-FECF-DDD6-E9E0B840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B55FE-B0D4-0F43-728A-78503C53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52B98-6CE9-0F7E-2D7E-11B64E22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E6EED-6E69-5A58-358F-C4FAAB78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4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4C6DF-3F4D-E8E5-02BD-D6A1104B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E786B-F66A-CE17-DDBC-5CFB09A68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38D97-3494-8FA6-CBD4-C7D86FC7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CC443-0BC2-E9F7-382E-0063BA95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7438D-A53C-C9FE-23BD-855733AE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7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1908-BBAC-B9D3-A039-660C5A8C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1071A-B27A-6C39-3316-81210E9E9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FD71F-917B-CD70-C7C0-57231AC1A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4D7CD-8F08-449A-1CE7-FD728171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51A05-0625-82B5-D84F-6671B6DE9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C9D0E-0CFA-B661-D516-7871F717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8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F8E0-93B1-8AA2-9180-E7E7AC3D1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3C194-8019-2CB2-8365-F49B3ED01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52A4B-D5C0-4071-617A-5DD6342C5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01A37E-80AE-F1BA-417F-86EB81515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0BAE5-5A88-DDAC-940F-E352FDE12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E50B-5300-E95F-B32A-1CCBD4196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0F3E1-AD96-CD76-6FB3-B6F1DC8A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325A7-D3D8-C2E4-EE1C-A1DECA7C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9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73A3-A338-5351-B19C-931AE8F4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66D87D-4BC7-35FE-55E3-90D3F6DD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59AEC-AD8F-6989-A36B-5E174977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80BE8-744A-BCE6-7A64-FDB76599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7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523BFA-BEFC-7D44-DC40-EA904954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BA3EBC-B846-635E-4EBD-86364077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6DAFD-9E8A-7FBB-0D40-4A263E44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4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A40C-D653-4470-C1D1-B5415A148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58CBC-939C-D291-C1B1-5737F4971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124E3-EE42-6E02-9A10-53DCFCD3C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3D67E-9BEB-F482-DE63-940D41441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88B52-C106-8E01-4A77-4EEC9E18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1348C-6C26-1838-6202-BE92006C8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3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624A-D3CE-2156-7580-B3079F93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E3F9E-AC3E-C6B4-DB67-977697A8C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73965-5720-E203-D9E0-D675CF671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853F6-FF6D-870D-5242-3C58A2712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7ED8F-0CB1-F44B-95F8-B99EB1B52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CD95B-52E9-47C5-B108-1B164670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9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AE49B-3521-992D-5EC0-CEB78E08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203DD-4980-6780-A04A-030DF2141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BD960-7978-CFD5-8A13-C7AC99635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E2EB5-461B-48FA-A185-8B26B555C83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F52A5-6EEC-5F66-8456-CE2759649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E3DA9-6A45-33DE-1B23-11F0FB1C5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821D75C-EE09-5B7D-900F-B29D6730F199}"/>
              </a:ext>
            </a:extLst>
          </p:cNvPr>
          <p:cNvSpPr txBox="1"/>
          <p:nvPr/>
        </p:nvSpPr>
        <p:spPr>
          <a:xfrm>
            <a:off x="6607835" y="1264024"/>
            <a:ext cx="5584164" cy="5452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400" b="1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Objectives</a:t>
            </a:r>
          </a:p>
          <a:p>
            <a:pPr>
              <a:lnSpc>
                <a:spcPct val="125000"/>
              </a:lnSpc>
            </a:pPr>
            <a:r>
              <a:rPr lang="en-US" sz="1400" b="0" dirty="0">
                <a:effectLst/>
                <a:latin typeface="Georgia" panose="02040502050405020303" pitchFamily="18" charset="0"/>
              </a:rPr>
              <a:t>In this chapter, you’ll:</a:t>
            </a:r>
          </a:p>
          <a:p>
            <a:pPr marL="285750" indent="-28575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Georgia" panose="02040502050405020303" pitchFamily="18" charset="0"/>
              </a:rPr>
              <a:t>Construct programs modularly from small pieces called functions.</a:t>
            </a:r>
          </a:p>
          <a:p>
            <a:pPr marL="285750" indent="-28575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Georgia" panose="02040502050405020303" pitchFamily="18" charset="0"/>
              </a:rPr>
              <a:t>Use common math functions from the C standard library.</a:t>
            </a:r>
          </a:p>
          <a:p>
            <a:pPr marL="285750" indent="-28575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Georgia" panose="02040502050405020303" pitchFamily="18" charset="0"/>
              </a:rPr>
              <a:t>Create new functions.</a:t>
            </a:r>
          </a:p>
          <a:p>
            <a:pPr marL="285750" indent="-28575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Georgia" panose="02040502050405020303" pitchFamily="18" charset="0"/>
              </a:rPr>
              <a:t>Understand how function prototypes help the compiler ensure that you use functions correctly.</a:t>
            </a:r>
          </a:p>
          <a:p>
            <a:pPr marL="285750" indent="-28575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Georgia" panose="02040502050405020303" pitchFamily="18" charset="0"/>
              </a:rPr>
              <a:t>Use the mechanisms that pass information between functions.</a:t>
            </a:r>
          </a:p>
          <a:p>
            <a:pPr marL="285750" indent="-28575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Georgia" panose="02040502050405020303" pitchFamily="18" charset="0"/>
              </a:rPr>
              <a:t>See some commonly used C standard library headers.</a:t>
            </a:r>
          </a:p>
          <a:p>
            <a:pPr marL="285750" indent="-28575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Georgia" panose="02040502050405020303" pitchFamily="18" charset="0"/>
              </a:rPr>
              <a:t>Learn how the function call and return mechanism is supported by the function-call stack and stack frames.</a:t>
            </a:r>
          </a:p>
          <a:p>
            <a:pPr marL="285750" indent="-28575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Georgia" panose="02040502050405020303" pitchFamily="18" charset="0"/>
              </a:rPr>
              <a:t>Build a casino game using simulation techniques and random-number generation.</a:t>
            </a:r>
          </a:p>
          <a:p>
            <a:pPr marL="285750" indent="-28575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Georgia" panose="02040502050405020303" pitchFamily="18" charset="0"/>
              </a:rPr>
              <a:t>Understand how an identifier’s storage class affects its storage duration, scope and linkage.</a:t>
            </a:r>
          </a:p>
          <a:p>
            <a:pPr marL="285750" indent="-28575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Georgia" panose="02040502050405020303" pitchFamily="18" charset="0"/>
              </a:rPr>
              <a:t>Write and use recursive functions, i.e., functions that call themselves. </a:t>
            </a:r>
          </a:p>
          <a:p>
            <a:pPr marL="285750" indent="-28575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Georgia" panose="02040502050405020303" pitchFamily="18" charset="0"/>
              </a:rPr>
              <a:t>Continue our presentation of Secure C programming with a look at secure random-number generation.</a:t>
            </a:r>
            <a:endParaRPr lang="en-US" sz="1400" b="0" dirty="0">
              <a:effectLst/>
              <a:latin typeface="Georgia" panose="02040502050405020303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9DEBD8-89B8-9A3E-CB7A-48E813ACD404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64024"/>
            <a:ext cx="6607834" cy="96816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4C9DFF3-D920-30D2-DF4F-873F570A26D6}"/>
              </a:ext>
            </a:extLst>
          </p:cNvPr>
          <p:cNvSpPr txBox="1"/>
          <p:nvPr/>
        </p:nvSpPr>
        <p:spPr>
          <a:xfrm>
            <a:off x="630446" y="268270"/>
            <a:ext cx="5465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Georgia" panose="02040502050405020303" pitchFamily="18" charset="0"/>
              </a:rPr>
              <a:t>Functions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4A8F54-1CFD-8556-ADCB-4BF2BD6E875D}"/>
              </a:ext>
            </a:extLst>
          </p:cNvPr>
          <p:cNvSpPr/>
          <p:nvPr/>
        </p:nvSpPr>
        <p:spPr>
          <a:xfrm>
            <a:off x="6607835" y="1"/>
            <a:ext cx="5584166" cy="1264023"/>
          </a:xfrm>
          <a:prstGeom prst="rect">
            <a:avLst/>
          </a:prstGeom>
          <a:solidFill>
            <a:srgbClr val="732B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atin typeface="MingLiU-ExtB" panose="02020500000000000000" pitchFamily="18" charset="-120"/>
                <a:ea typeface="MingLiU-ExtB" panose="02020500000000000000" pitchFamily="18" charset="-120"/>
              </a:rPr>
              <a:t>5</a:t>
            </a:r>
            <a:endParaRPr lang="en-US" b="1" dirty="0">
              <a:latin typeface="MingLiU-ExtB" panose="02020500000000000000" pitchFamily="18" charset="-120"/>
              <a:ea typeface="MingLiU-ExtB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917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/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5.5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Function Definitions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6CDF-3482-5F76-5D2E-95ED11BD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863"/>
            <a:ext cx="10515600" cy="510471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2FA9FF"/>
                </a:solidFill>
                <a:latin typeface="GoudySans-Bold"/>
              </a:rPr>
              <a:t>Local Variable</a:t>
            </a:r>
          </a:p>
          <a:p>
            <a:r>
              <a:rPr lang="en-US" sz="2100" dirty="0">
                <a:latin typeface="Georgia" panose="02040502050405020303" pitchFamily="18" charset="0"/>
              </a:rPr>
              <a:t>All variables defined in function definitions are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local variables</a:t>
            </a:r>
            <a:r>
              <a:rPr lang="en-US" sz="2100" dirty="0">
                <a:latin typeface="Georgia" panose="02040502050405020303" pitchFamily="18" charset="0"/>
              </a:rPr>
              <a:t>—they can be accessed only in the function in which they’re defined. </a:t>
            </a:r>
          </a:p>
          <a:p>
            <a:r>
              <a:rPr lang="en-US" sz="2100" dirty="0">
                <a:latin typeface="Georgia" panose="02040502050405020303" pitchFamily="18" charset="0"/>
              </a:rPr>
              <a:t>Most functions have parameters that enable communicating between functions via arguments in function calls. </a:t>
            </a:r>
          </a:p>
          <a:p>
            <a:r>
              <a:rPr lang="en-US" sz="2100" dirty="0">
                <a:latin typeface="Georgia" panose="02040502050405020303" pitchFamily="18" charset="0"/>
              </a:rPr>
              <a:t>A  function’s parameters are also local variables of that function.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2FA9FF"/>
                </a:solidFill>
                <a:latin typeface="GoudySans-Bold"/>
              </a:rPr>
              <a:t>Format of a Function Definition</a:t>
            </a:r>
          </a:p>
          <a:p>
            <a:pPr marL="0" indent="0">
              <a:buNone/>
            </a:pPr>
            <a:r>
              <a:rPr lang="en-US" sz="2100" dirty="0">
                <a:latin typeface="Georgia" panose="02040502050405020303" pitchFamily="18" charset="0"/>
              </a:rPr>
              <a:t>The format of a function definition is</a:t>
            </a:r>
          </a:p>
          <a:p>
            <a:pPr marL="0" indent="0">
              <a:buNone/>
            </a:pP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	return-value-type function-name(parameter-list) {</a:t>
            </a:r>
          </a:p>
          <a:p>
            <a:pPr marL="0" indent="0">
              <a:buNone/>
            </a:pP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		statements</a:t>
            </a:r>
          </a:p>
          <a:p>
            <a:pPr marL="0" indent="0">
              <a:buNone/>
            </a:pP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Georgia" panose="02040502050405020303" pitchFamily="18" charset="0"/>
              </a:rPr>
              <a:t>The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function-name</a:t>
            </a:r>
            <a:r>
              <a:rPr lang="en-US" sz="2100" dirty="0">
                <a:latin typeface="Georgia" panose="02040502050405020303" pitchFamily="18" charset="0"/>
              </a:rPr>
              <a:t> is any valid identifier. The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return-value-type </a:t>
            </a:r>
            <a:r>
              <a:rPr lang="en-US" sz="2100" dirty="0">
                <a:latin typeface="Georgia" panose="02040502050405020303" pitchFamily="18" charset="0"/>
              </a:rPr>
              <a:t>is the type of the result returned to the caller. The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return-value-type </a:t>
            </a:r>
            <a:r>
              <a:rPr lang="en-US" sz="2100" dirty="0">
                <a:latin typeface="Georgia" panose="02040502050405020303" pitchFamily="18" charset="0"/>
              </a:rPr>
              <a:t>void indicates that a function does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not</a:t>
            </a:r>
            <a:r>
              <a:rPr lang="en-US" sz="2100" dirty="0">
                <a:latin typeface="Georgia" panose="02040502050405020303" pitchFamily="18" charset="0"/>
              </a:rPr>
              <a:t> return a value. Together, the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return-value-type, function-name </a:t>
            </a:r>
            <a:r>
              <a:rPr lang="en-US" sz="2100" dirty="0">
                <a:latin typeface="Georgia" panose="02040502050405020303" pitchFamily="18" charset="0"/>
              </a:rPr>
              <a:t>and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parameter-list </a:t>
            </a:r>
            <a:r>
              <a:rPr lang="en-US" sz="2100" dirty="0">
                <a:latin typeface="Georgia" panose="02040502050405020303" pitchFamily="18" charset="0"/>
              </a:rPr>
              <a:t>are sometimes referred to as the function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header</a:t>
            </a:r>
            <a:r>
              <a:rPr lang="en-US" sz="2100" dirty="0"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181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/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5.5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Function Definitions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6CDF-3482-5F76-5D2E-95ED11BD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863"/>
            <a:ext cx="10515600" cy="510471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2FA9FF"/>
                </a:solidFill>
                <a:latin typeface="GoudySans-Bold"/>
              </a:rPr>
              <a:t>Function Body</a:t>
            </a:r>
          </a:p>
          <a:p>
            <a:pPr marL="0" indent="0" algn="just">
              <a:buNone/>
            </a:pPr>
            <a:r>
              <a:rPr lang="en-US" sz="2100" dirty="0">
                <a:latin typeface="Georgia" panose="02040502050405020303" pitchFamily="18" charset="0"/>
              </a:rPr>
              <a:t>The statements within braces form the </a:t>
            </a:r>
            <a:r>
              <a:rPr lang="en-US" sz="1900" b="1" dirty="0">
                <a:solidFill>
                  <a:srgbClr val="A245C7"/>
                </a:solidFill>
                <a:latin typeface="Georgia" panose="02040502050405020303" pitchFamily="18" charset="0"/>
              </a:rPr>
              <a:t>function body</a:t>
            </a:r>
            <a:r>
              <a:rPr lang="en-US" sz="2100" dirty="0">
                <a:latin typeface="Georgia" panose="02040502050405020303" pitchFamily="18" charset="0"/>
              </a:rPr>
              <a:t>, which also is a block. Local variables can be declared in any block, and blocks can be nested. Functions cannot be nested—defining a function inside another function is a syntax error.</a:t>
            </a:r>
          </a:p>
          <a:p>
            <a:pPr marL="0" indent="0" algn="just">
              <a:buNone/>
            </a:pPr>
            <a:endParaRPr lang="en-US" sz="2100" dirty="0">
              <a:latin typeface="Georgia" panose="02040502050405020303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rgbClr val="2FA9FF"/>
                </a:solidFill>
                <a:latin typeface="GoudySans-Bold"/>
              </a:rPr>
              <a:t>Returning Control from a Function</a:t>
            </a:r>
          </a:p>
          <a:p>
            <a:pPr marL="0" indent="0" algn="just">
              <a:buNone/>
            </a:pPr>
            <a:r>
              <a:rPr lang="en-US" sz="2100" dirty="0">
                <a:latin typeface="Georgia" panose="02040502050405020303" pitchFamily="18" charset="0"/>
              </a:rPr>
              <a:t>There are three ways to return control from a called function to the point at which a function was invoked. If the function does not return a result, control is returned simply when the function-ending right brace is reached, or by executing the statement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2144FF"/>
                </a:solidFill>
                <a:latin typeface="LucidaSansTypewriter"/>
              </a:rPr>
              <a:t>	return</a:t>
            </a:r>
            <a:r>
              <a:rPr lang="en-US" sz="2000" dirty="0">
                <a:solidFill>
                  <a:srgbClr val="000000"/>
                </a:solidFill>
                <a:latin typeface="LucidaSansTypewriter"/>
              </a:rPr>
              <a:t>;</a:t>
            </a:r>
          </a:p>
          <a:p>
            <a:pPr marL="0" indent="0" algn="just">
              <a:buNone/>
            </a:pPr>
            <a:r>
              <a:rPr lang="en-US" sz="2100" dirty="0">
                <a:latin typeface="Georgia" panose="02040502050405020303" pitchFamily="18" charset="0"/>
              </a:rPr>
              <a:t>If the function does return a result, the statement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2144FF"/>
                </a:solidFill>
                <a:latin typeface="LucidaSansTypewriter"/>
              </a:rPr>
              <a:t>	return</a:t>
            </a:r>
            <a:r>
              <a:rPr lang="en-US" sz="1200" dirty="0">
                <a:solidFill>
                  <a:srgbClr val="2144FF"/>
                </a:solidFill>
                <a:latin typeface="LucidaSansTypewriter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AGaramond-Italic"/>
              </a:rPr>
              <a:t>expression</a:t>
            </a:r>
            <a:r>
              <a:rPr lang="en-US" sz="1200" dirty="0">
                <a:solidFill>
                  <a:srgbClr val="000000"/>
                </a:solidFill>
                <a:latin typeface="LucidaSansTypewriter"/>
              </a:rPr>
              <a:t>;</a:t>
            </a:r>
          </a:p>
          <a:p>
            <a:pPr marL="0" indent="0" algn="just">
              <a:buNone/>
            </a:pPr>
            <a:r>
              <a:rPr lang="en-US" sz="2000" dirty="0">
                <a:latin typeface="Georgia" panose="02040502050405020303" pitchFamily="18" charset="0"/>
              </a:rPr>
              <a:t>returns the expression’s value to the caller.</a:t>
            </a:r>
          </a:p>
        </p:txBody>
      </p:sp>
    </p:spTree>
    <p:extLst>
      <p:ext uri="{BB962C8B-B14F-4D97-AF65-F5344CB8AC3E}">
        <p14:creationId xmlns:p14="http://schemas.microsoft.com/office/powerpoint/2010/main" val="360056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/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5.5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Function Definitions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6CDF-3482-5F76-5D2E-95ED11BD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863"/>
            <a:ext cx="10515600" cy="5104714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5.5.2 maximum Function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99348F-3328-4DF8-82AC-76559CA7FA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652"/>
          <a:stretch/>
        </p:blipFill>
        <p:spPr>
          <a:xfrm>
            <a:off x="231019" y="1570050"/>
            <a:ext cx="7316221" cy="4531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30CF16-25FA-4A10-BACE-885EC868FE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477" r="27044" b="-202"/>
          <a:stretch/>
        </p:blipFill>
        <p:spPr>
          <a:xfrm>
            <a:off x="6710950" y="1570050"/>
            <a:ext cx="5337615" cy="23035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7E2181-EC0A-4489-BF5A-C4FF03469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088" y="4034037"/>
            <a:ext cx="3399337" cy="250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6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6CDF-3482-5F76-5D2E-95ED11BD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863"/>
            <a:ext cx="10515600" cy="510471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2FA9FF"/>
                </a:solidFill>
                <a:latin typeface="GoudySans-Bold"/>
              </a:rPr>
              <a:t>Mixed-Type Expressions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Georgia" panose="020405020504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EF5A7D-D06B-4D79-BFE5-A4B544302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904" y="1629896"/>
            <a:ext cx="7306192" cy="482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13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5.7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Function-Call Stack and Stack 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6CDF-3482-5F76-5D2E-95ED11BD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863"/>
            <a:ext cx="10515600" cy="5104714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sz="2100" dirty="0">
                <a:latin typeface="Georgia" panose="02040502050405020303" pitchFamily="18" charset="0"/>
              </a:rPr>
              <a:t>To understand how C performs function calls, we first need to consider a data structure (i.e., collection of related data items) known as a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stack</a:t>
            </a:r>
            <a:r>
              <a:rPr lang="en-US" sz="2100" dirty="0">
                <a:latin typeface="Georgia" panose="02040502050405020303" pitchFamily="18" charset="0"/>
              </a:rPr>
              <a:t>. Think of a stack as analogous to a pile of dishes.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100" dirty="0">
                <a:latin typeface="Georgia" panose="02040502050405020303" pitchFamily="18" charset="0"/>
              </a:rPr>
              <a:t>You usually place a dish at the top—referred to as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pushing </a:t>
            </a:r>
            <a:r>
              <a:rPr lang="en-US" sz="2100" dirty="0">
                <a:latin typeface="Georgia" panose="02040502050405020303" pitchFamily="18" charset="0"/>
              </a:rPr>
              <a:t>the dish onto the stack.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100" dirty="0">
                <a:latin typeface="Georgia" panose="02040502050405020303" pitchFamily="18" charset="0"/>
              </a:rPr>
              <a:t>Similarly, you typically remove a dish from the top—referred to as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popping</a:t>
            </a:r>
            <a:r>
              <a:rPr lang="en-US" sz="2100" dirty="0">
                <a:latin typeface="Georgia" panose="02040502050405020303" pitchFamily="18" charset="0"/>
              </a:rPr>
              <a:t> the dish off the stack.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100" dirty="0">
                <a:latin typeface="Georgia" panose="02040502050405020303" pitchFamily="18" charset="0"/>
              </a:rPr>
              <a:t>Stacks are known as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 last-in, first-out (LIFO) data structures</a:t>
            </a:r>
            <a:r>
              <a:rPr lang="en-US" sz="2100" dirty="0">
                <a:latin typeface="Georgia" panose="02040502050405020303" pitchFamily="18" charset="0"/>
              </a:rPr>
              <a:t>—the last item </a:t>
            </a:r>
            <a:r>
              <a:rPr lang="en-US" sz="2000" b="1" dirty="0">
                <a:solidFill>
                  <a:srgbClr val="2FA9FF"/>
                </a:solidFill>
                <a:latin typeface="GoudySans-Bold"/>
              </a:rPr>
              <a:t>pushed (inserted) </a:t>
            </a:r>
            <a:r>
              <a:rPr lang="en-US" sz="2100" dirty="0">
                <a:latin typeface="Georgia" panose="02040502050405020303" pitchFamily="18" charset="0"/>
              </a:rPr>
              <a:t>on the stack is the first item </a:t>
            </a:r>
            <a:r>
              <a:rPr lang="en-US" sz="2000" b="1" dirty="0">
                <a:solidFill>
                  <a:srgbClr val="2FA9FF"/>
                </a:solidFill>
                <a:latin typeface="GoudySans-Bold"/>
              </a:rPr>
              <a:t>popped (removed) </a:t>
            </a:r>
            <a:r>
              <a:rPr lang="en-US" sz="2100" dirty="0">
                <a:latin typeface="Georgia" panose="02040502050405020303" pitchFamily="18" charset="0"/>
              </a:rPr>
              <a:t>from the stack.</a:t>
            </a:r>
            <a:endParaRPr lang="en-US" sz="2100" b="1" dirty="0">
              <a:solidFill>
                <a:srgbClr val="A245C7"/>
              </a:solidFill>
              <a:latin typeface="Georgia" panose="0204050205040502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875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5.7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Function-Call Stack and Stack 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6CDF-3482-5F76-5D2E-95ED11BD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863"/>
            <a:ext cx="10515600" cy="5104714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sz="2100" dirty="0">
                <a:latin typeface="Georgia" panose="02040502050405020303" pitchFamily="18" charset="0"/>
              </a:rPr>
              <a:t>To understand how C performs function calls, we first need to consider a data structure (i.e., collection of related data items) known as a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stack</a:t>
            </a:r>
            <a:r>
              <a:rPr lang="en-US" sz="2100" dirty="0">
                <a:latin typeface="Georgia" panose="02040502050405020303" pitchFamily="18" charset="0"/>
              </a:rPr>
              <a:t>. Think of a stack as analogous to a pile of dishes.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100" dirty="0">
                <a:latin typeface="Georgia" panose="02040502050405020303" pitchFamily="18" charset="0"/>
              </a:rPr>
              <a:t>You usually place a dish at the top—referred to as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pushing </a:t>
            </a:r>
            <a:r>
              <a:rPr lang="en-US" sz="2100" dirty="0">
                <a:latin typeface="Georgia" panose="02040502050405020303" pitchFamily="18" charset="0"/>
              </a:rPr>
              <a:t>the dish onto the stack.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100" dirty="0">
                <a:latin typeface="Georgia" panose="02040502050405020303" pitchFamily="18" charset="0"/>
              </a:rPr>
              <a:t>Similarly, you typically remove a dish from the top—referred to as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popping</a:t>
            </a:r>
            <a:r>
              <a:rPr lang="en-US" sz="2100" dirty="0">
                <a:latin typeface="Georgia" panose="02040502050405020303" pitchFamily="18" charset="0"/>
              </a:rPr>
              <a:t> the dish off the stack.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100" dirty="0">
                <a:latin typeface="Georgia" panose="02040502050405020303" pitchFamily="18" charset="0"/>
              </a:rPr>
              <a:t>Stacks are known as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 last-in, first-out (LIFO) data structures</a:t>
            </a:r>
            <a:r>
              <a:rPr lang="en-US" sz="2100" dirty="0">
                <a:latin typeface="Georgia" panose="02040502050405020303" pitchFamily="18" charset="0"/>
              </a:rPr>
              <a:t>—the last item </a:t>
            </a:r>
            <a:r>
              <a:rPr lang="en-US" sz="2000" b="1" dirty="0">
                <a:solidFill>
                  <a:srgbClr val="2FA9FF"/>
                </a:solidFill>
                <a:latin typeface="GoudySans-Bold"/>
              </a:rPr>
              <a:t>pushed (inserted) </a:t>
            </a:r>
            <a:r>
              <a:rPr lang="en-US" sz="2100" dirty="0">
                <a:latin typeface="Georgia" panose="02040502050405020303" pitchFamily="18" charset="0"/>
              </a:rPr>
              <a:t>on the stack is the first item </a:t>
            </a:r>
            <a:r>
              <a:rPr lang="en-US" sz="2000" b="1" dirty="0">
                <a:solidFill>
                  <a:srgbClr val="2FA9FF"/>
                </a:solidFill>
                <a:latin typeface="GoudySans-Bold"/>
              </a:rPr>
              <a:t>popped (removed) </a:t>
            </a:r>
            <a:r>
              <a:rPr lang="en-US" sz="2100" dirty="0">
                <a:latin typeface="Georgia" panose="02040502050405020303" pitchFamily="18" charset="0"/>
              </a:rPr>
              <a:t>from the stack.</a:t>
            </a:r>
            <a:endParaRPr lang="en-US" sz="2100" b="1" dirty="0">
              <a:solidFill>
                <a:srgbClr val="A245C7"/>
              </a:solidFill>
              <a:latin typeface="Georgia" panose="0204050205040502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663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5.7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Function-Call Stack and Stack Frames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51FB0-5654-4222-8A5E-862CE575F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153" y="1272659"/>
            <a:ext cx="10103779" cy="501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47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5.7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Function-Call Stack and Stack 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6CDF-3482-5F76-5D2E-95ED11BD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863"/>
            <a:ext cx="10515600" cy="5104714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endParaRPr lang="en-US" sz="2100" b="1" dirty="0">
              <a:solidFill>
                <a:srgbClr val="A245C7"/>
              </a:solidFill>
              <a:latin typeface="Georgia" panose="0204050205040502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E6FEC-212E-4BF7-96E9-4F0466FB1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1" t="1139" r="53851" b="58224"/>
          <a:stretch/>
        </p:blipFill>
        <p:spPr>
          <a:xfrm>
            <a:off x="1987411" y="1695975"/>
            <a:ext cx="3918089" cy="21140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DC9D01D-0705-43FE-AD6A-DF3D84724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253" y="5240881"/>
            <a:ext cx="3376947" cy="103389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195873-098A-493F-AD07-5783D6DDB25A}"/>
              </a:ext>
            </a:extLst>
          </p:cNvPr>
          <p:cNvSpPr txBox="1">
            <a:spLocks/>
          </p:cNvSpPr>
          <p:nvPr/>
        </p:nvSpPr>
        <p:spPr>
          <a:xfrm>
            <a:off x="990600" y="1093863"/>
            <a:ext cx="10515600" cy="5104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b="1" i="0" u="none" strike="noStrike" baseline="0" dirty="0">
                <a:solidFill>
                  <a:srgbClr val="2FA9FF"/>
                </a:solidFill>
                <a:latin typeface="GoudySans-Bold"/>
              </a:rPr>
              <a:t>Step 1: Operating System Invokes </a:t>
            </a:r>
            <a:r>
              <a:rPr lang="en-US" sz="2400" b="1" i="0" u="none" strike="noStrike" baseline="0" dirty="0">
                <a:solidFill>
                  <a:srgbClr val="2FA9FF"/>
                </a:solidFill>
                <a:latin typeface="LucidaSansTypewriter-Bd"/>
              </a:rPr>
              <a:t>main </a:t>
            </a:r>
            <a:r>
              <a:rPr lang="en-US" sz="2400" b="1" i="0" u="none" strike="noStrike" baseline="0" dirty="0">
                <a:solidFill>
                  <a:srgbClr val="2FA9FF"/>
                </a:solidFill>
                <a:latin typeface="GoudySans-Bold"/>
              </a:rPr>
              <a:t>to Execute Application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3511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5.7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Function-Call Stack and Stack 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6CDF-3482-5F76-5D2E-95ED11BD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863"/>
            <a:ext cx="10515600" cy="5104714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endParaRPr lang="en-US" sz="2100" b="1" dirty="0">
              <a:solidFill>
                <a:srgbClr val="A245C7"/>
              </a:solidFill>
              <a:latin typeface="Georgia" panose="0204050205040502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E6FEC-212E-4BF7-96E9-4F0466FB1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0" t="1139" r="1964" b="58224"/>
          <a:stretch/>
        </p:blipFill>
        <p:spPr>
          <a:xfrm>
            <a:off x="1987411" y="1695975"/>
            <a:ext cx="8537714" cy="21140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DC9D01D-0705-43FE-AD6A-DF3D84724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253" y="5240881"/>
            <a:ext cx="3376947" cy="103389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195873-098A-493F-AD07-5783D6DDB25A}"/>
              </a:ext>
            </a:extLst>
          </p:cNvPr>
          <p:cNvSpPr txBox="1">
            <a:spLocks/>
          </p:cNvSpPr>
          <p:nvPr/>
        </p:nvSpPr>
        <p:spPr>
          <a:xfrm>
            <a:off x="990600" y="1093863"/>
            <a:ext cx="10515600" cy="5104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b="1" i="0" u="none" strike="noStrike" baseline="0" dirty="0">
                <a:solidFill>
                  <a:srgbClr val="2FA9FF"/>
                </a:solidFill>
                <a:latin typeface="GoudySans-Bold"/>
              </a:rPr>
              <a:t>Step 1: Operating System Invokes </a:t>
            </a:r>
            <a:r>
              <a:rPr lang="en-US" sz="2400" b="1" i="0" u="none" strike="noStrike" baseline="0" dirty="0">
                <a:solidFill>
                  <a:srgbClr val="2FA9FF"/>
                </a:solidFill>
                <a:latin typeface="LucidaSansTypewriter-Bd"/>
              </a:rPr>
              <a:t>main </a:t>
            </a:r>
            <a:r>
              <a:rPr lang="en-US" sz="2400" b="1" i="0" u="none" strike="noStrike" baseline="0" dirty="0">
                <a:solidFill>
                  <a:srgbClr val="2FA9FF"/>
                </a:solidFill>
                <a:latin typeface="GoudySans-Bold"/>
              </a:rPr>
              <a:t>to Execute Application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50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5.7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Function-Call Stack and Stack 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6CDF-3482-5F76-5D2E-95ED11BD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863"/>
            <a:ext cx="10515600" cy="5104714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endParaRPr lang="en-US" sz="2100" b="1" dirty="0">
              <a:solidFill>
                <a:srgbClr val="A245C7"/>
              </a:solidFill>
              <a:latin typeface="Georgia" panose="0204050205040502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E6FEC-212E-4BF7-96E9-4F0466FB1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0" t="1140" r="1964" b="2745"/>
          <a:stretch/>
        </p:blipFill>
        <p:spPr>
          <a:xfrm>
            <a:off x="1987411" y="1695975"/>
            <a:ext cx="8537714" cy="50001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195873-098A-493F-AD07-5783D6DDB25A}"/>
              </a:ext>
            </a:extLst>
          </p:cNvPr>
          <p:cNvSpPr txBox="1">
            <a:spLocks/>
          </p:cNvSpPr>
          <p:nvPr/>
        </p:nvSpPr>
        <p:spPr>
          <a:xfrm>
            <a:off x="990600" y="1093863"/>
            <a:ext cx="10515600" cy="5104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b="1" i="0" u="none" strike="noStrike" baseline="0" dirty="0">
                <a:solidFill>
                  <a:srgbClr val="2FA9FF"/>
                </a:solidFill>
                <a:latin typeface="GoudySans-Bold"/>
              </a:rPr>
              <a:t>Step 1: Operating System Invokes </a:t>
            </a:r>
            <a:r>
              <a:rPr lang="en-US" sz="2400" b="1" i="0" u="none" strike="noStrike" baseline="0" dirty="0">
                <a:solidFill>
                  <a:srgbClr val="2FA9FF"/>
                </a:solidFill>
                <a:latin typeface="LucidaSansTypewriter-Bd"/>
              </a:rPr>
              <a:t>main </a:t>
            </a:r>
            <a:r>
              <a:rPr lang="en-US" sz="2400" b="1" i="0" u="none" strike="noStrike" baseline="0" dirty="0">
                <a:solidFill>
                  <a:srgbClr val="2FA9FF"/>
                </a:solidFill>
                <a:latin typeface="GoudySans-Bold"/>
              </a:rPr>
              <a:t>to Execute Application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DC9D01D-0705-43FE-AD6A-DF3D84724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253" y="5240881"/>
            <a:ext cx="3376947" cy="103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701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/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5.1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b="1" i="0" u="none" strike="noStrike" baseline="0" dirty="0">
                <a:solidFill>
                  <a:srgbClr val="FF0A44"/>
                </a:solidFill>
                <a:latin typeface="GoudySans-Bold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6CDF-3482-5F76-5D2E-95ED11BD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688"/>
            <a:ext cx="10515600" cy="503827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000" dirty="0">
                <a:latin typeface="Georgia" panose="02040502050405020303" pitchFamily="18" charset="0"/>
              </a:rPr>
              <a:t>Most computer programs that solve real-world problems are much larger than those presented in the first few chapters. 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Georgia" panose="02040502050405020303" pitchFamily="18" charset="0"/>
              </a:rPr>
              <a:t>Experience has shown that the best way to develop and maintain a program is to construct it from smaller pieces, each of which is more manageable than the original program. 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Georgia" panose="02040502050405020303" pitchFamily="18" charset="0"/>
              </a:rPr>
              <a:t>This technique is called </a:t>
            </a:r>
            <a:r>
              <a:rPr lang="en-US" sz="2000" b="1" dirty="0">
                <a:solidFill>
                  <a:srgbClr val="A245C7"/>
                </a:solidFill>
                <a:latin typeface="Georgia" panose="02040502050405020303" pitchFamily="18" charset="0"/>
              </a:rPr>
              <a:t>divide and conquer</a:t>
            </a:r>
            <a:r>
              <a:rPr lang="en-US" sz="2000" dirty="0"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025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5.7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Function-Call Stack and Stack Frames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195873-098A-493F-AD07-5783D6DDB25A}"/>
              </a:ext>
            </a:extLst>
          </p:cNvPr>
          <p:cNvSpPr txBox="1">
            <a:spLocks/>
          </p:cNvSpPr>
          <p:nvPr/>
        </p:nvSpPr>
        <p:spPr>
          <a:xfrm>
            <a:off x="990600" y="1093863"/>
            <a:ext cx="10515600" cy="5104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b="1" i="0" u="none" strike="noStrike" baseline="0" dirty="0">
                <a:solidFill>
                  <a:srgbClr val="2FA9FF"/>
                </a:solidFill>
                <a:latin typeface="GoudySans-Bold"/>
              </a:rPr>
              <a:t>Step 2: main Invokes Function square to Perform Calculation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90FBF1-776A-437E-84BE-EC9C4357E5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833" b="64783"/>
          <a:stretch/>
        </p:blipFill>
        <p:spPr>
          <a:xfrm>
            <a:off x="1973783" y="1495425"/>
            <a:ext cx="4960417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045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5.7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Function-Call Stack and Stack Frames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195873-098A-493F-AD07-5783D6DDB25A}"/>
              </a:ext>
            </a:extLst>
          </p:cNvPr>
          <p:cNvSpPr txBox="1">
            <a:spLocks/>
          </p:cNvSpPr>
          <p:nvPr/>
        </p:nvSpPr>
        <p:spPr>
          <a:xfrm>
            <a:off x="990600" y="1093863"/>
            <a:ext cx="10515600" cy="5104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b="1" i="0" u="none" strike="noStrike" baseline="0" dirty="0">
                <a:solidFill>
                  <a:srgbClr val="2FA9FF"/>
                </a:solidFill>
                <a:latin typeface="GoudySans-Bold"/>
              </a:rPr>
              <a:t>Step 2: main Invokes Function square to Perform Calculation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90FBF1-776A-437E-84BE-EC9C4357E5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552" b="64783"/>
          <a:stretch/>
        </p:blipFill>
        <p:spPr>
          <a:xfrm>
            <a:off x="1973783" y="1495425"/>
            <a:ext cx="8198917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419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5.7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Function-Call Stack and Stack Frames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195873-098A-493F-AD07-5783D6DDB25A}"/>
              </a:ext>
            </a:extLst>
          </p:cNvPr>
          <p:cNvSpPr txBox="1">
            <a:spLocks/>
          </p:cNvSpPr>
          <p:nvPr/>
        </p:nvSpPr>
        <p:spPr>
          <a:xfrm>
            <a:off x="990600" y="1093863"/>
            <a:ext cx="10515600" cy="5104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b="1" i="0" u="none" strike="noStrike" baseline="0" dirty="0">
                <a:solidFill>
                  <a:srgbClr val="2FA9FF"/>
                </a:solidFill>
                <a:latin typeface="GoudySans-Bold"/>
              </a:rPr>
              <a:t>Step 2: main Invokes Function square to Perform Calculation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90FBF1-776A-437E-84BE-EC9C4357E5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" r="552" b="-647"/>
          <a:stretch/>
        </p:blipFill>
        <p:spPr>
          <a:xfrm>
            <a:off x="1973783" y="1495424"/>
            <a:ext cx="8198917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550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5.7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Function-Call Stack and Stack Frames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195873-098A-493F-AD07-5783D6DDB25A}"/>
              </a:ext>
            </a:extLst>
          </p:cNvPr>
          <p:cNvSpPr txBox="1">
            <a:spLocks/>
          </p:cNvSpPr>
          <p:nvPr/>
        </p:nvSpPr>
        <p:spPr>
          <a:xfrm>
            <a:off x="990600" y="1093863"/>
            <a:ext cx="10515600" cy="5104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b="1" i="0" u="none" strike="noStrike" baseline="0" dirty="0">
                <a:solidFill>
                  <a:srgbClr val="2FA9FF"/>
                </a:solidFill>
                <a:latin typeface="GoudySans-Bold"/>
              </a:rPr>
              <a:t>Step 3: square Returns Its Result to main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2AFF60-7D4F-4B73-B405-AA9F4E9FBA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905" b="56103"/>
          <a:stretch/>
        </p:blipFill>
        <p:spPr>
          <a:xfrm>
            <a:off x="7820025" y="1867425"/>
            <a:ext cx="2835770" cy="209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532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5.7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Function-Call Stack and Stack Frames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195873-098A-493F-AD07-5783D6DDB25A}"/>
              </a:ext>
            </a:extLst>
          </p:cNvPr>
          <p:cNvSpPr txBox="1">
            <a:spLocks/>
          </p:cNvSpPr>
          <p:nvPr/>
        </p:nvSpPr>
        <p:spPr>
          <a:xfrm>
            <a:off x="990600" y="1093863"/>
            <a:ext cx="10515600" cy="5104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b="1" i="0" u="none" strike="noStrike" baseline="0" dirty="0">
                <a:solidFill>
                  <a:srgbClr val="2FA9FF"/>
                </a:solidFill>
                <a:latin typeface="GoudySans-Bold"/>
              </a:rPr>
              <a:t>Step 3: square Returns Its Result to main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2AFF60-7D4F-4B73-B405-AA9F4E9FBA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" r="-1" b="56103"/>
          <a:stretch/>
        </p:blipFill>
        <p:spPr>
          <a:xfrm>
            <a:off x="1552575" y="1867425"/>
            <a:ext cx="9103220" cy="209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166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5.7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Function-Call Stack and Stack Frames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195873-098A-493F-AD07-5783D6DDB25A}"/>
              </a:ext>
            </a:extLst>
          </p:cNvPr>
          <p:cNvSpPr txBox="1">
            <a:spLocks/>
          </p:cNvSpPr>
          <p:nvPr/>
        </p:nvSpPr>
        <p:spPr>
          <a:xfrm>
            <a:off x="990600" y="1093863"/>
            <a:ext cx="10515600" cy="5104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b="1" i="0" u="none" strike="noStrike" baseline="0" dirty="0">
                <a:solidFill>
                  <a:srgbClr val="2FA9FF"/>
                </a:solidFill>
                <a:latin typeface="GoudySans-Bold"/>
              </a:rPr>
              <a:t>Step 3: square Returns Its Result to main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2AFF60-7D4F-4B73-B405-AA9F4E9FBA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" r="-1" b="1018"/>
          <a:stretch/>
        </p:blipFill>
        <p:spPr>
          <a:xfrm>
            <a:off x="1552575" y="1867425"/>
            <a:ext cx="9103220" cy="47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14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5.8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b="1" dirty="0">
                <a:solidFill>
                  <a:srgbClr val="FF0A44"/>
                </a:solidFill>
                <a:latin typeface="GoudySans-Bold"/>
              </a:rPr>
              <a:t>Headers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A80A5F-9DF9-423D-8C1A-0A933C536E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1" b="31048"/>
          <a:stretch/>
        </p:blipFill>
        <p:spPr>
          <a:xfrm>
            <a:off x="2207120" y="1143000"/>
            <a:ext cx="7777759" cy="534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290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5.8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b="1" dirty="0">
                <a:solidFill>
                  <a:srgbClr val="FF0A44"/>
                </a:solidFill>
                <a:latin typeface="GoudySans-Bold"/>
              </a:rPr>
              <a:t>Headers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A80A5F-9DF9-423D-8C1A-0A933C536E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786" b="-37487"/>
          <a:stretch/>
        </p:blipFill>
        <p:spPr>
          <a:xfrm>
            <a:off x="2207120" y="1143000"/>
            <a:ext cx="7777759" cy="534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063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/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5.</a:t>
            </a:r>
            <a:r>
              <a:rPr lang="en-US" b="1" dirty="0">
                <a:solidFill>
                  <a:srgbClr val="A245C7"/>
                </a:solidFill>
                <a:latin typeface="GoudySans-Bold"/>
              </a:rPr>
              <a:t>2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Modularizing Programs in 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6CDF-3482-5F76-5D2E-95ED11BD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688"/>
            <a:ext cx="10515600" cy="5038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100" dirty="0">
                <a:latin typeface="Georgia" panose="02040502050405020303" pitchFamily="18" charset="0"/>
              </a:rPr>
              <a:t>In C, you use functions to modularize programs by combining the new functions you write with prepackaged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C standard library functions</a:t>
            </a:r>
            <a:r>
              <a:rPr lang="en-US" sz="2100" dirty="0">
                <a:latin typeface="Georgia" panose="02040502050405020303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latin typeface="Georgia" panose="02040502050405020303" pitchFamily="18" charset="0"/>
              </a:rPr>
              <a:t>The C standard library provides a rich collection of functions for performing common mathematical calculations, string manipulations, character manipulations, input/output and many other useful operations.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2FA9FF"/>
                </a:solidFill>
                <a:latin typeface="GoudySans-Bold"/>
              </a:rPr>
              <a:t>Avoid Reinventing the Wheel</a:t>
            </a:r>
          </a:p>
          <a:p>
            <a:pPr>
              <a:lnSpc>
                <a:spcPct val="110000"/>
              </a:lnSpc>
            </a:pPr>
            <a:r>
              <a:rPr lang="en-US" sz="2100" dirty="0">
                <a:latin typeface="Georgia" panose="02040502050405020303" pitchFamily="18" charset="0"/>
              </a:rPr>
              <a:t>Familiarize yourself with the rich collection of C standard library functions to help reduce program-development time. </a:t>
            </a:r>
          </a:p>
          <a:p>
            <a:pPr>
              <a:lnSpc>
                <a:spcPct val="110000"/>
              </a:lnSpc>
            </a:pPr>
            <a:r>
              <a:rPr lang="en-US" sz="2100" dirty="0">
                <a:latin typeface="Georgia" panose="02040502050405020303" pitchFamily="18" charset="0"/>
              </a:rPr>
              <a:t>When possible, use standard functions instead of writing new ones.</a:t>
            </a:r>
          </a:p>
        </p:txBody>
      </p:sp>
    </p:spTree>
    <p:extLst>
      <p:ext uri="{BB962C8B-B14F-4D97-AF65-F5344CB8AC3E}">
        <p14:creationId xmlns:p14="http://schemas.microsoft.com/office/powerpoint/2010/main" val="148945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/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5.</a:t>
            </a:r>
            <a:r>
              <a:rPr lang="en-US" b="1" dirty="0">
                <a:solidFill>
                  <a:srgbClr val="A245C7"/>
                </a:solidFill>
                <a:latin typeface="GoudySans-Bold"/>
              </a:rPr>
              <a:t>2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Modularizing Programs in 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6CDF-3482-5F76-5D2E-95ED11BD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863"/>
            <a:ext cx="10515600" cy="50382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2FA9FF"/>
                </a:solidFill>
                <a:latin typeface="GoudySans-Bold"/>
              </a:rPr>
              <a:t>Defining Functions</a:t>
            </a:r>
            <a:endParaRPr lang="en-US" sz="2100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100" dirty="0">
                <a:latin typeface="Georgia" panose="02040502050405020303" pitchFamily="18" charset="0"/>
              </a:rPr>
              <a:t>Functions are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invoked</a:t>
            </a:r>
            <a:r>
              <a:rPr lang="en-US" sz="2100" dirty="0">
                <a:latin typeface="Georgia" panose="02040502050405020303" pitchFamily="18" charset="0"/>
              </a:rPr>
              <a:t> by a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function call</a:t>
            </a:r>
            <a:r>
              <a:rPr lang="en-US" sz="2100" dirty="0">
                <a:latin typeface="Georgia" panose="02040502050405020303" pitchFamily="18" charset="0"/>
              </a:rPr>
              <a:t>, which specifies the function name and provides information (as arguments) that the function needs to perform its designated task.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latin typeface="Georgia" panose="02040502050405020303" pitchFamily="18" charset="0"/>
              </a:rPr>
              <a:t>A common analogy for this is the hierarchical form of management. A boss (the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calling function</a:t>
            </a:r>
            <a:r>
              <a:rPr lang="en-US" sz="1600" b="1" dirty="0">
                <a:solidFill>
                  <a:srgbClr val="A245C7"/>
                </a:solidFill>
                <a:latin typeface="Georgia" panose="02040502050405020303" pitchFamily="18" charset="0"/>
              </a:rPr>
              <a:t> </a:t>
            </a:r>
            <a:r>
              <a:rPr lang="en-US" sz="2100" dirty="0">
                <a:latin typeface="Georgia" panose="02040502050405020303" pitchFamily="18" charset="0"/>
              </a:rPr>
              <a:t>or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caller</a:t>
            </a:r>
            <a:r>
              <a:rPr lang="en-US" sz="2100" dirty="0">
                <a:latin typeface="Georgia" panose="02040502050405020303" pitchFamily="18" charset="0"/>
              </a:rPr>
              <a:t>) asks a worker (the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called function</a:t>
            </a:r>
            <a:r>
              <a:rPr lang="en-US" sz="2100" dirty="0">
                <a:latin typeface="Georgia" panose="02040502050405020303" pitchFamily="18" charset="0"/>
              </a:rPr>
              <a:t>) to perform a task and report back when it’s done. </a:t>
            </a:r>
          </a:p>
          <a:p>
            <a:r>
              <a:rPr lang="en-US" sz="2100" dirty="0">
                <a:solidFill>
                  <a:srgbClr val="000000"/>
                </a:solidFill>
                <a:latin typeface="Georgia" panose="02040502050405020303" pitchFamily="18" charset="0"/>
              </a:rPr>
              <a:t>Function </a:t>
            </a:r>
            <a:r>
              <a:rPr lang="en-US" sz="2100" dirty="0" err="1">
                <a:latin typeface="LucidaSansTypewriter"/>
              </a:rPr>
              <a:t>printf</a:t>
            </a:r>
            <a:r>
              <a:rPr lang="en-US" sz="2100" dirty="0">
                <a:solidFill>
                  <a:srgbClr val="000000"/>
                </a:solidFill>
                <a:latin typeface="Georgia" panose="02040502050405020303" pitchFamily="18" charset="0"/>
              </a:rPr>
              <a:t> displays the data and reports back—or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returns</a:t>
            </a:r>
            <a:r>
              <a:rPr lang="en-US" sz="2100" dirty="0">
                <a:solidFill>
                  <a:srgbClr val="000000"/>
                </a:solidFill>
                <a:latin typeface="Georgia" panose="02040502050405020303" pitchFamily="18" charset="0"/>
              </a:rPr>
              <a:t>—to the caller when it completes its task.</a:t>
            </a:r>
            <a:endParaRPr lang="en-US" sz="21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22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/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5.3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Math Library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6CDF-3482-5F76-5D2E-95ED11BD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863"/>
            <a:ext cx="3975848" cy="3836725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C’s math library functions (header math.h) allow you to perform common mathematical calculations. 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We use many of these functions in this section. 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To calculate and print the square root of </a:t>
            </a:r>
            <a:r>
              <a:rPr lang="en-US" sz="2100" dirty="0">
                <a:solidFill>
                  <a:srgbClr val="000000"/>
                </a:solidFill>
                <a:latin typeface="Georgia" panose="02040502050405020303" pitchFamily="18" charset="0"/>
              </a:rPr>
              <a:t>900.0</a:t>
            </a:r>
            <a:r>
              <a:rPr lang="en-US" sz="1400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you might write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2400" dirty="0">
              <a:solidFill>
                <a:srgbClr val="000000"/>
              </a:solidFill>
              <a:latin typeface="AGaramond-Regular" panose="02020500000000000000" pitchFamily="18" charset="0"/>
            </a:endParaRPr>
          </a:p>
          <a:p>
            <a:pPr marL="0" indent="0" algn="ctr">
              <a:buNone/>
            </a:pPr>
            <a:r>
              <a:rPr lang="en-US" sz="2200" dirty="0" err="1">
                <a:solidFill>
                  <a:srgbClr val="000000"/>
                </a:solidFill>
                <a:latin typeface="LucidaSansTypewriter"/>
              </a:rPr>
              <a:t>printf</a:t>
            </a:r>
            <a:r>
              <a:rPr lang="en-US" sz="2200" dirty="0">
                <a:solidFill>
                  <a:srgbClr val="000000"/>
                </a:solidFill>
                <a:latin typeface="LucidaSansTypewriter"/>
              </a:rPr>
              <a:t>(</a:t>
            </a:r>
            <a:r>
              <a:rPr lang="en-US" sz="2200" dirty="0">
                <a:solidFill>
                  <a:srgbClr val="00D296"/>
                </a:solidFill>
                <a:latin typeface="LucidaSansTypewriter"/>
              </a:rPr>
              <a:t>"%.2f"</a:t>
            </a:r>
            <a:r>
              <a:rPr lang="en-US" sz="2200" dirty="0">
                <a:solidFill>
                  <a:srgbClr val="000000"/>
                </a:solidFill>
                <a:latin typeface="LucidaSansTypewriter"/>
              </a:rPr>
              <a:t>, sqrt(</a:t>
            </a:r>
            <a:r>
              <a:rPr lang="en-US" sz="2200" dirty="0">
                <a:solidFill>
                  <a:srgbClr val="00D296"/>
                </a:solidFill>
                <a:latin typeface="LucidaSansTypewriter"/>
              </a:rPr>
              <a:t>900.0</a:t>
            </a:r>
            <a:r>
              <a:rPr lang="en-US" sz="2200" dirty="0">
                <a:latin typeface="LucidaSansTypewriter"/>
              </a:rPr>
              <a:t>));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78701-0688-290B-DDB5-BD8843951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728" y="1138688"/>
            <a:ext cx="6884331" cy="547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4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/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5.4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6CDF-3482-5F76-5D2E-95ED11BD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863"/>
            <a:ext cx="10515600" cy="539901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100" dirty="0">
                <a:latin typeface="Georgia" panose="02040502050405020303" pitchFamily="18" charset="0"/>
              </a:rPr>
              <a:t>Functions allow you to modularize a program. In programs containing many functions, </a:t>
            </a:r>
            <a:r>
              <a:rPr lang="en-US" sz="2100" dirty="0">
                <a:solidFill>
                  <a:srgbClr val="000000"/>
                </a:solidFill>
                <a:latin typeface="LucidaSansTypewriter"/>
              </a:rPr>
              <a:t>main</a:t>
            </a:r>
            <a:r>
              <a:rPr lang="en-US" sz="2100" dirty="0">
                <a:latin typeface="Georgia" panose="02040502050405020303" pitchFamily="18" charset="0"/>
              </a:rPr>
              <a:t> is often implemented as a group of calls to functions that perform the bulk of the program’s work.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2FA9FF"/>
                </a:solidFill>
                <a:latin typeface="GoudySans-Bold"/>
              </a:rPr>
              <a:t>Functionalizing Programs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100" dirty="0">
                <a:latin typeface="Georgia" panose="02040502050405020303" pitchFamily="18" charset="0"/>
              </a:rPr>
              <a:t>There are several motivations for “functionalizing” a program. The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divide-and-conquer </a:t>
            </a:r>
            <a:r>
              <a:rPr lang="en-US" sz="2100" dirty="0">
                <a:latin typeface="Georgia" panose="02040502050405020303" pitchFamily="18" charset="0"/>
              </a:rPr>
              <a:t>approach makes program development more manageable.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100" dirty="0">
                <a:latin typeface="Georgia" panose="02040502050405020303" pitchFamily="18" charset="0"/>
              </a:rPr>
              <a:t>Another motivation is building new programs by using existing functions. Such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software reusability</a:t>
            </a:r>
            <a:r>
              <a:rPr lang="en-US" sz="2100" dirty="0">
                <a:latin typeface="Georgia" panose="02040502050405020303" pitchFamily="18" charset="0"/>
              </a:rPr>
              <a:t> is a key concept in object-oriented programming languages derived from C, such as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100" dirty="0">
                <a:latin typeface="Georgia" panose="02040502050405020303" pitchFamily="18" charset="0"/>
              </a:rPr>
              <a:t>C++,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100" dirty="0">
                <a:latin typeface="Georgia" panose="02040502050405020303" pitchFamily="18" charset="0"/>
              </a:rPr>
              <a:t>Java,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100" dirty="0">
                <a:latin typeface="Georgia" panose="02040502050405020303" pitchFamily="18" charset="0"/>
              </a:rPr>
              <a:t>C# (pronounced “C sharp”),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100" dirty="0">
                <a:latin typeface="Georgia" panose="02040502050405020303" pitchFamily="18" charset="0"/>
              </a:rPr>
              <a:t>Objective-C and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100" dirty="0">
                <a:latin typeface="Georgia" panose="02040502050405020303" pitchFamily="18" charset="0"/>
              </a:rPr>
              <a:t>Swift.</a:t>
            </a:r>
          </a:p>
        </p:txBody>
      </p:sp>
    </p:spTree>
    <p:extLst>
      <p:ext uri="{BB962C8B-B14F-4D97-AF65-F5344CB8AC3E}">
        <p14:creationId xmlns:p14="http://schemas.microsoft.com/office/powerpoint/2010/main" val="338727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/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5.5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Function Definitions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6CDF-3482-5F76-5D2E-95ED11BD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863"/>
            <a:ext cx="10515600" cy="157761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100" dirty="0">
                <a:latin typeface="Georgia" panose="02040502050405020303" pitchFamily="18" charset="0"/>
              </a:rPr>
              <a:t>Each program we’ve presented has consisted of a function called main that called standard library functions to accomplish its tasks. Now we consider how to write custom functions.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5.5.1 square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8002A-CCB5-183A-1EB4-45FA9DD44CFE}"/>
              </a:ext>
            </a:extLst>
          </p:cNvPr>
          <p:cNvSpPr txBox="1"/>
          <p:nvPr/>
        </p:nvSpPr>
        <p:spPr>
          <a:xfrm>
            <a:off x="744071" y="2788041"/>
            <a:ext cx="240254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AGaramond-Regular" panose="02020500000000000000" pitchFamily="18" charset="0"/>
              </a:rPr>
              <a:t>Consider a program that uses a function </a:t>
            </a:r>
            <a:r>
              <a:rPr lang="en-US" b="0" i="0" u="none" strike="noStrike" baseline="0" dirty="0">
                <a:latin typeface="LucidaSansTypewriter"/>
              </a:rPr>
              <a:t>square</a:t>
            </a:r>
            <a:r>
              <a:rPr lang="en-US" sz="1100" b="0" i="0" u="none" strike="noStrike" baseline="0" dirty="0">
                <a:latin typeface="LucidaSansTypewriter"/>
              </a:rPr>
              <a:t> </a:t>
            </a:r>
            <a:r>
              <a:rPr lang="en-US" sz="1800" b="0" i="0" u="none" strike="noStrike" baseline="0" dirty="0">
                <a:latin typeface="AGaramond-Regular" panose="02020500000000000000" pitchFamily="18" charset="0"/>
              </a:rPr>
              <a:t>to calculate and print the squares of the integers from 1 to 10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BE2C40-38B1-FDBE-4125-C6FE96260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296" y="1867425"/>
            <a:ext cx="7980704" cy="40903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193F75-977C-C7D7-4735-03BD77FE2D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2634"/>
          <a:stretch/>
        </p:blipFill>
        <p:spPr>
          <a:xfrm>
            <a:off x="6383928" y="4184336"/>
            <a:ext cx="4138521" cy="67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0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/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5.5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Function Definitions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6CDF-3482-5F76-5D2E-95ED11BD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863"/>
            <a:ext cx="10515600" cy="510471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2FA9FF"/>
                </a:solidFill>
                <a:latin typeface="GoudySans-Bold"/>
              </a:rPr>
              <a:t>Calling Function </a:t>
            </a:r>
            <a:r>
              <a:rPr lang="en-US" sz="2400" b="1" dirty="0">
                <a:solidFill>
                  <a:srgbClr val="2FA9FF"/>
                </a:solidFill>
                <a:latin typeface="LucidaSansTypewriter-Bd"/>
              </a:rPr>
              <a:t>square</a:t>
            </a:r>
          </a:p>
          <a:p>
            <a:r>
              <a:rPr lang="en-US" sz="2400" dirty="0">
                <a:solidFill>
                  <a:srgbClr val="000000"/>
                </a:solidFill>
                <a:latin typeface="AGaramond-Regular" panose="02020500000000000000" pitchFamily="18" charset="0"/>
              </a:rPr>
              <a:t>Function </a:t>
            </a:r>
            <a:r>
              <a:rPr lang="en-US" sz="2400" dirty="0">
                <a:solidFill>
                  <a:srgbClr val="000000"/>
                </a:solidFill>
                <a:latin typeface="LucidaSansTypewriter"/>
              </a:rPr>
              <a:t>square</a:t>
            </a:r>
            <a:r>
              <a:rPr lang="en-US" sz="1400" dirty="0">
                <a:solidFill>
                  <a:srgbClr val="000000"/>
                </a:solidFill>
                <a:latin typeface="LucidaSansTypewriter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Garamond-Regular" panose="02020500000000000000" pitchFamily="18" charset="0"/>
              </a:rPr>
              <a:t>is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invoked</a:t>
            </a:r>
            <a:r>
              <a:rPr lang="en-US" sz="2400" b="1" dirty="0">
                <a:solidFill>
                  <a:srgbClr val="5200FF"/>
                </a:solidFill>
                <a:latin typeface="AGaramond-Semibold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Garamond-Regular" panose="02020500000000000000" pitchFamily="18" charset="0"/>
              </a:rPr>
              <a:t>or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called</a:t>
            </a:r>
            <a:r>
              <a:rPr lang="en-US" sz="2400" b="1" dirty="0">
                <a:solidFill>
                  <a:srgbClr val="5200FF"/>
                </a:solidFill>
                <a:latin typeface="AGaramond-Semibold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Garamond-Regular" panose="02020500000000000000" pitchFamily="18" charset="0"/>
              </a:rPr>
              <a:t>in </a:t>
            </a: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LucidaSansTypewriter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Garamond-Regular" panose="02020500000000000000" pitchFamily="18" charset="0"/>
              </a:rPr>
              <a:t>within the </a:t>
            </a:r>
            <a:r>
              <a:rPr lang="en-US" sz="2000" dirty="0" err="1">
                <a:solidFill>
                  <a:srgbClr val="000000"/>
                </a:solidFill>
                <a:latin typeface="LucidaSansTypewriter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LucidaSansTypewriter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Garamond-Regular" panose="02020500000000000000" pitchFamily="18" charset="0"/>
              </a:rPr>
              <a:t>statement (line 10):</a:t>
            </a:r>
          </a:p>
          <a:p>
            <a:endParaRPr lang="en-US" sz="1400" dirty="0">
              <a:solidFill>
                <a:srgbClr val="04FF00"/>
              </a:solidFill>
              <a:latin typeface="LucidaSansTypewrit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AGaramond-Regular" panose="02020500000000000000" pitchFamily="18" charset="0"/>
              </a:rPr>
              <a:t>Function </a:t>
            </a: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square</a:t>
            </a:r>
            <a:r>
              <a:rPr lang="en-US" sz="1400" dirty="0">
                <a:solidFill>
                  <a:srgbClr val="000000"/>
                </a:solidFill>
                <a:latin typeface="LucidaSansTypewriter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Garamond-Regular" panose="02020500000000000000" pitchFamily="18" charset="0"/>
              </a:rPr>
              <a:t>receives a copy of the argument </a:t>
            </a:r>
            <a:r>
              <a:rPr lang="en-US" sz="2400" dirty="0">
                <a:solidFill>
                  <a:srgbClr val="000000"/>
                </a:solidFill>
                <a:latin typeface="LucidaSansTypewriter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AGaramond-Regular" panose="02020500000000000000" pitchFamily="18" charset="0"/>
              </a:rPr>
              <a:t>’s value in the parameter </a:t>
            </a: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number</a:t>
            </a:r>
            <a:r>
              <a:rPr lang="en-US" sz="1400" dirty="0">
                <a:solidFill>
                  <a:srgbClr val="000000"/>
                </a:solidFill>
                <a:latin typeface="LucidaSansTypewrite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(line 17)</a:t>
            </a:r>
            <a:r>
              <a:rPr lang="en-US" sz="2400" dirty="0">
                <a:solidFill>
                  <a:srgbClr val="000000"/>
                </a:solidFill>
                <a:latin typeface="AGaramond-Regular" panose="02020500000000000000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2FA9FF"/>
                </a:solidFill>
                <a:latin typeface="LucidaSansTypewriter-Bd"/>
              </a:rPr>
              <a:t>square</a:t>
            </a:r>
            <a:r>
              <a:rPr lang="en-US" sz="1800" b="1" dirty="0">
                <a:solidFill>
                  <a:srgbClr val="2FA9FF"/>
                </a:solidFill>
                <a:latin typeface="LucidaSansTypewriter-Bd"/>
              </a:rPr>
              <a:t> </a:t>
            </a:r>
            <a:r>
              <a:rPr lang="en-US" sz="2400" b="1" dirty="0">
                <a:solidFill>
                  <a:srgbClr val="2FA9FF"/>
                </a:solidFill>
                <a:latin typeface="GoudySans-Bold"/>
              </a:rPr>
              <a:t>Function Definition</a:t>
            </a:r>
          </a:p>
          <a:p>
            <a:r>
              <a:rPr lang="en-US" sz="2100" dirty="0">
                <a:latin typeface="Georgia" panose="02040502050405020303" pitchFamily="18" charset="0"/>
              </a:rPr>
              <a:t>Function square’s definition (lines 17–19) shows that it expects an int parameter number. </a:t>
            </a:r>
          </a:p>
          <a:p>
            <a:r>
              <a:rPr lang="en-US" sz="2100" dirty="0">
                <a:latin typeface="Georgia" panose="02040502050405020303" pitchFamily="18" charset="0"/>
              </a:rPr>
              <a:t>The keyword int preceding the function name (line 17) indicates that square returns an integer result. </a:t>
            </a:r>
          </a:p>
          <a:p>
            <a:r>
              <a:rPr lang="en-US" sz="2100" dirty="0">
                <a:latin typeface="Georgia" panose="02040502050405020303" pitchFamily="18" charset="0"/>
              </a:rPr>
              <a:t>The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return statement </a:t>
            </a:r>
            <a:r>
              <a:rPr lang="en-US" sz="2100" dirty="0">
                <a:latin typeface="Georgia" panose="02040502050405020303" pitchFamily="18" charset="0"/>
              </a:rPr>
              <a:t>in square passes the result of number * number back to the calling function.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100" b="1" dirty="0">
              <a:solidFill>
                <a:srgbClr val="A245C7"/>
              </a:solidFill>
              <a:latin typeface="Georgia" panose="020405020504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BBE06A-6432-4F2F-854C-51FA217BE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458" y="1942334"/>
            <a:ext cx="727811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2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/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5.5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Function Definitions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6CDF-3482-5F76-5D2E-95ED11BD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863"/>
            <a:ext cx="10515600" cy="510471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2FA9FF"/>
                </a:solidFill>
                <a:latin typeface="GoudySans-Bold"/>
              </a:rPr>
              <a:t>Local Variable</a:t>
            </a:r>
          </a:p>
          <a:p>
            <a:r>
              <a:rPr lang="en-US" sz="2100" dirty="0">
                <a:latin typeface="Georgia" panose="02040502050405020303" pitchFamily="18" charset="0"/>
              </a:rPr>
              <a:t>All variables defined in function definitions are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local variables</a:t>
            </a:r>
            <a:r>
              <a:rPr lang="en-US" sz="2100" dirty="0">
                <a:latin typeface="Georgia" panose="02040502050405020303" pitchFamily="18" charset="0"/>
              </a:rPr>
              <a:t>—they can be accessed only in the function in which they’re defined. </a:t>
            </a:r>
          </a:p>
          <a:p>
            <a:r>
              <a:rPr lang="en-US" sz="2100" dirty="0">
                <a:latin typeface="Georgia" panose="02040502050405020303" pitchFamily="18" charset="0"/>
              </a:rPr>
              <a:t>Most functions have parameters that enable communicating between functions via arguments in function calls. </a:t>
            </a:r>
          </a:p>
          <a:p>
            <a:r>
              <a:rPr lang="en-US" sz="2100" dirty="0">
                <a:latin typeface="Georgia" panose="02040502050405020303" pitchFamily="18" charset="0"/>
              </a:rPr>
              <a:t>A  function’s parameters are also local variables of that function.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2FA9FF"/>
                </a:solidFill>
                <a:latin typeface="GoudySans-Bold"/>
              </a:rPr>
              <a:t>Format of a Function Definition</a:t>
            </a:r>
          </a:p>
          <a:p>
            <a:pPr marL="0" indent="0">
              <a:buNone/>
            </a:pPr>
            <a:r>
              <a:rPr lang="en-US" sz="2100" dirty="0">
                <a:latin typeface="Georgia" panose="02040502050405020303" pitchFamily="18" charset="0"/>
              </a:rPr>
              <a:t>The format of a function definition is</a:t>
            </a:r>
          </a:p>
          <a:p>
            <a:pPr marL="0" indent="0">
              <a:buNone/>
            </a:pP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	return-value-type function-name(parameter-list) {</a:t>
            </a:r>
          </a:p>
          <a:p>
            <a:pPr marL="0" indent="0">
              <a:buNone/>
            </a:pP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		statements</a:t>
            </a:r>
          </a:p>
          <a:p>
            <a:pPr marL="0" indent="0">
              <a:buNone/>
            </a:pP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Georgia" panose="02040502050405020303" pitchFamily="18" charset="0"/>
              </a:rPr>
              <a:t>The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function-name</a:t>
            </a:r>
            <a:r>
              <a:rPr lang="en-US" sz="2100" dirty="0">
                <a:latin typeface="Georgia" panose="02040502050405020303" pitchFamily="18" charset="0"/>
              </a:rPr>
              <a:t> is any valid identifier. The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return-value-type </a:t>
            </a:r>
            <a:r>
              <a:rPr lang="en-US" sz="2100" dirty="0">
                <a:latin typeface="Georgia" panose="02040502050405020303" pitchFamily="18" charset="0"/>
              </a:rPr>
              <a:t>is the type of the result returned to the caller. The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return-value-type </a:t>
            </a:r>
            <a:r>
              <a:rPr lang="en-US" sz="2100" dirty="0">
                <a:latin typeface="Georgia" panose="02040502050405020303" pitchFamily="18" charset="0"/>
              </a:rPr>
              <a:t>void indicates that a function does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not</a:t>
            </a:r>
            <a:r>
              <a:rPr lang="en-US" sz="2100" dirty="0">
                <a:latin typeface="Georgia" panose="02040502050405020303" pitchFamily="18" charset="0"/>
              </a:rPr>
              <a:t> return a value. Together, the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return-value-type, function-name </a:t>
            </a:r>
            <a:r>
              <a:rPr lang="en-US" sz="2100" dirty="0">
                <a:latin typeface="Georgia" panose="02040502050405020303" pitchFamily="18" charset="0"/>
              </a:rPr>
              <a:t>and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parameter-list </a:t>
            </a:r>
            <a:r>
              <a:rPr lang="en-US" sz="2100" dirty="0">
                <a:latin typeface="Georgia" panose="02040502050405020303" pitchFamily="18" charset="0"/>
              </a:rPr>
              <a:t>are sometimes referred to as the function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header</a:t>
            </a:r>
            <a:r>
              <a:rPr lang="en-US" sz="2100" dirty="0"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646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1489</Words>
  <Application>Microsoft Office PowerPoint</Application>
  <PresentationFormat>Widescreen</PresentationFormat>
  <Paragraphs>125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1" baseType="lpstr">
      <vt:lpstr>MingLiU-ExtB</vt:lpstr>
      <vt:lpstr>AGaramond-Italic</vt:lpstr>
      <vt:lpstr>AGaramond-Regular</vt:lpstr>
      <vt:lpstr>AGaramond-Semibold</vt:lpstr>
      <vt:lpstr>Arial</vt:lpstr>
      <vt:lpstr>Calibri</vt:lpstr>
      <vt:lpstr>Calibri Light</vt:lpstr>
      <vt:lpstr>Georgia</vt:lpstr>
      <vt:lpstr>GoudySans-Bold</vt:lpstr>
      <vt:lpstr>Lucida Console</vt:lpstr>
      <vt:lpstr>LucidaSansTypewriter</vt:lpstr>
      <vt:lpstr>LucidaSansTypewriter-Bd</vt:lpstr>
      <vt:lpstr>Wingdings</vt:lpstr>
      <vt:lpstr>Office Theme</vt:lpstr>
      <vt:lpstr>PowerPoint Presentation</vt:lpstr>
      <vt:lpstr>5.1 Introduction</vt:lpstr>
      <vt:lpstr>5.2 Modularizing Programs in C</vt:lpstr>
      <vt:lpstr>5.2 Modularizing Programs in C</vt:lpstr>
      <vt:lpstr>5.3 Math Library Functions</vt:lpstr>
      <vt:lpstr>5.4 Functions</vt:lpstr>
      <vt:lpstr>5.5 Function Definitions</vt:lpstr>
      <vt:lpstr>5.5 Function Definitions</vt:lpstr>
      <vt:lpstr>5.5 Function Definitions</vt:lpstr>
      <vt:lpstr>5.5 Function Definitions</vt:lpstr>
      <vt:lpstr>5.5 Function Definitions</vt:lpstr>
      <vt:lpstr>5.5 Function Definitions</vt:lpstr>
      <vt:lpstr>PowerPoint Presentation</vt:lpstr>
      <vt:lpstr>5.7 Function-Call Stack and Stack Frames</vt:lpstr>
      <vt:lpstr>5.7 Function-Call Stack and Stack Frames</vt:lpstr>
      <vt:lpstr>5.7 Function-Call Stack and Stack Frames</vt:lpstr>
      <vt:lpstr>5.7 Function-Call Stack and Stack Frames</vt:lpstr>
      <vt:lpstr>5.7 Function-Call Stack and Stack Frames</vt:lpstr>
      <vt:lpstr>5.7 Function-Call Stack and Stack Frames</vt:lpstr>
      <vt:lpstr>5.7 Function-Call Stack and Stack Frames</vt:lpstr>
      <vt:lpstr>5.7 Function-Call Stack and Stack Frames</vt:lpstr>
      <vt:lpstr>5.7 Function-Call Stack and Stack Frames</vt:lpstr>
      <vt:lpstr>5.7 Function-Call Stack and Stack Frames</vt:lpstr>
      <vt:lpstr>5.7 Function-Call Stack and Stack Frames</vt:lpstr>
      <vt:lpstr>5.7 Function-Call Stack and Stack Frames</vt:lpstr>
      <vt:lpstr>5.8 Headers</vt:lpstr>
      <vt:lpstr>5.8 Headers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Asim Riaz</dc:creator>
  <cp:lastModifiedBy>Asim Riaz</cp:lastModifiedBy>
  <cp:revision>5</cp:revision>
  <dcterms:created xsi:type="dcterms:W3CDTF">2023-09-12T17:17:33Z</dcterms:created>
  <dcterms:modified xsi:type="dcterms:W3CDTF">2024-10-17T10:42:50Z</dcterms:modified>
</cp:coreProperties>
</file>