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96"/>
    <a:srgbClr val="1CFFBD"/>
    <a:srgbClr val="A245C7"/>
    <a:srgbClr val="732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560-041B-B090-59E5-B3D771F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DB22-22E3-FEFF-7F3F-38A56C63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C72D-4644-C3B2-7D9D-7A9E3A5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5026-04FB-7139-FA29-B2C40AEB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C41-5926-88E6-B6A1-FD8573F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12-0D9C-0197-7149-BCE2375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501A-C431-F393-A965-3621FD08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6CAD-0E2C-C4A9-B3B6-2351A7E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1D50-7B73-DE39-60E3-2D7245D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D5D-08BA-F126-6274-4507504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044C-D2AA-3248-C489-5B624DD4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A4B2-BCDC-8968-E1D7-F483196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87D1-4BA6-37E2-9116-EB8F133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1F45-FD5B-B48D-DAA7-F3DCC7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38F-CB9A-9508-E9B7-27B1D5E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516-0185-F41D-C458-BE5E853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FEE-C14C-FECF-DDD6-E9E0B840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5FE-B0D4-0F43-728A-78503C5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2B98-6CE9-0F7E-2D7E-11B64E22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6EED-6E69-5A58-358F-C4FAAB7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6DF-3F4D-E8E5-02BD-D6A110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786B-F66A-CE17-DDBC-5CFB09A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8D97-3494-8FA6-CBD4-C7D86FC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C443-0BC2-E9F7-382E-0063BA9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38D-A53C-C9FE-23BD-855733A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908-BBAC-B9D3-A039-660C5A8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71A-B27A-6C39-3316-81210E9E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D71F-917B-CD70-C7C0-57231AC1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D7CD-8F08-449A-1CE7-FD72817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1A05-0625-82B5-D84F-6671B6DE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9D0E-0CFA-B661-D516-7871F71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8E0-93B1-8AA2-9180-E7E7AC3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C194-8019-2CB2-8365-F49B3ED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2A4B-D5C0-4071-617A-5DD6342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A37E-80AE-F1BA-417F-86EB8151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BAE5-5A88-DDAC-940F-E352FDE1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E50B-5300-E95F-B32A-1CCBD41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F3E1-AD96-CD76-6FB3-B6F1DC8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25A7-D3D8-C2E4-EE1C-A1DECA7C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3A3-A338-5351-B19C-931AE8F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D87D-4BC7-35FE-55E3-90D3F6D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AEC-AD8F-6989-A36B-5E17497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0BE8-744A-BCE6-7A64-FDB765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BFA-BEFC-7D44-DC40-EA9049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3EBC-B846-635E-4EBD-86364077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DAFD-9E8A-7FBB-0D40-4A263E4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40C-D653-4470-C1D1-B5415A14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8CBC-939C-D291-C1B1-5737F497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24E3-EE42-6E02-9A10-53DCFCD3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D67E-9BEB-F482-DE63-940D414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B52-C106-8E01-4A77-4EEC9E1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348C-6C26-1838-6202-BE92006C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24A-D3CE-2156-7580-B3079F9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3F9E-AC3E-C6B4-DB67-977697A8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965-5720-E203-D9E0-D675CF67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F6-FF6D-870D-5242-3C58A27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D8F-0CB1-F44B-95F8-B99EB1B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5B-52E9-47C5-B108-1B16467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AE49B-3521-992D-5EC0-CEB78E0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03DD-4980-6780-A04A-030DF214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960-7978-CFD5-8A13-C7AC9963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EB5-461B-48FA-A185-8B26B555C83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52A5-6EEC-5F66-8456-CE275964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DA9-6A45-33DE-1B23-11F0FB1C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1D75C-EE09-5B7D-900F-B29D6730F199}"/>
              </a:ext>
            </a:extLst>
          </p:cNvPr>
          <p:cNvSpPr txBox="1"/>
          <p:nvPr/>
        </p:nvSpPr>
        <p:spPr>
          <a:xfrm>
            <a:off x="6607835" y="1264024"/>
            <a:ext cx="5584164" cy="5452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Objectives</a:t>
            </a:r>
          </a:p>
          <a:p>
            <a:pPr>
              <a:lnSpc>
                <a:spcPct val="125000"/>
              </a:lnSpc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In this chapter, you’ll: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Construct programs modularly from small pieces called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common math functions from the C standard library.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Create new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how function prototypes help the compiler ensure that you use functions correctly.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the mechanisms that pass information between functions.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See some commonly used C standard library headers.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Learn how the function call and return mechanism is supported by the function-call stack and stack frames.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Build a casino game using simulation techniques and random-number generation.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Understand how an identifier’s storage class affects its storage duration, scope and linkage.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Write and use recursive functions, i.e., functions that call themselves. </a:t>
            </a:r>
          </a:p>
          <a:p>
            <a:pPr marL="285750" indent="-28575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Continue our presentation of Secure C programming with a look at secure random-number generation.</a:t>
            </a:r>
            <a:endParaRPr lang="en-US" sz="1400" b="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DEBD8-89B8-9A3E-CB7A-48E813ACD4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4024"/>
            <a:ext cx="6607834" cy="9681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9DFF3-D920-30D2-DF4F-873F570A26D6}"/>
              </a:ext>
            </a:extLst>
          </p:cNvPr>
          <p:cNvSpPr txBox="1"/>
          <p:nvPr/>
        </p:nvSpPr>
        <p:spPr>
          <a:xfrm>
            <a:off x="630446" y="268270"/>
            <a:ext cx="5465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A8F54-1CFD-8556-ADCB-4BF2BD6E875D}"/>
              </a:ext>
            </a:extLst>
          </p:cNvPr>
          <p:cNvSpPr/>
          <p:nvPr/>
        </p:nvSpPr>
        <p:spPr>
          <a:xfrm>
            <a:off x="6607835" y="1"/>
            <a:ext cx="5584166" cy="1264023"/>
          </a:xfrm>
          <a:prstGeom prst="rect">
            <a:avLst/>
          </a:prstGeom>
          <a:solidFill>
            <a:srgbClr val="732B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5</a:t>
            </a:r>
            <a:endParaRPr lang="en-US" b="1" dirty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charRg st="3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charRg st="3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charRg st="3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0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charRg st="10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charRg st="10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charRg st="10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charRg st="15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7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charRg st="178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charRg st="17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charRg st="178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Most computer programs that solve real-world problems are much larger than those presented in the first few chapters.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Experience has shown that the best way to develop and maintain a program is to construct it from smaller pieces, each of which is more manageable than the original program.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This technique is called </a:t>
            </a:r>
            <a:r>
              <a:rPr lang="en-US" sz="2000" b="1" dirty="0">
                <a:solidFill>
                  <a:srgbClr val="A245C7"/>
                </a:solidFill>
                <a:latin typeface="Georgia" panose="02040502050405020303" pitchFamily="18" charset="0"/>
              </a:rPr>
              <a:t>divide and conquer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2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</a:t>
            </a:r>
            <a:r>
              <a:rPr lang="en-US" b="1" dirty="0">
                <a:solidFill>
                  <a:srgbClr val="A245C7"/>
                </a:solidFill>
                <a:latin typeface="GoudySans-Bold"/>
              </a:rPr>
              <a:t>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Modularizing Programs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In C, you use functions to modularize programs by combining the new functions you write with prepackaged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 standard library functions</a:t>
            </a:r>
            <a:r>
              <a:rPr lang="en-US" sz="2100" dirty="0">
                <a:latin typeface="Georgia" panose="02040502050405020303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The C standard library provides a rich collection of functions for performing common mathematical calculations, string manipulations, character manipulations, input/output and many other useful operations.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Avoid Reinventing the Wheel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Georgia" panose="02040502050405020303" pitchFamily="18" charset="0"/>
              </a:rPr>
              <a:t>Familiarize yourself with the rich collection of C standard library functions to help reduce program-development time. 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latin typeface="Georgia" panose="02040502050405020303" pitchFamily="18" charset="0"/>
              </a:rPr>
              <a:t>When possible, use standard functions instead of writing new ones.</a:t>
            </a:r>
          </a:p>
        </p:txBody>
      </p:sp>
    </p:spTree>
    <p:extLst>
      <p:ext uri="{BB962C8B-B14F-4D97-AF65-F5344CB8AC3E}">
        <p14:creationId xmlns:p14="http://schemas.microsoft.com/office/powerpoint/2010/main" val="14894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</a:t>
            </a:r>
            <a:r>
              <a:rPr lang="en-US" b="1" dirty="0">
                <a:solidFill>
                  <a:srgbClr val="A245C7"/>
                </a:solidFill>
                <a:latin typeface="GoudySans-Bold"/>
              </a:rPr>
              <a:t>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Modularizing Programs in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038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Defining Functions</a:t>
            </a:r>
            <a:endParaRPr lang="en-US" sz="21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Functions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invoked</a:t>
            </a:r>
            <a:r>
              <a:rPr lang="en-US" sz="2100" dirty="0">
                <a:latin typeface="Georgia" panose="02040502050405020303" pitchFamily="18" charset="0"/>
              </a:rPr>
              <a:t> by a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function call</a:t>
            </a:r>
            <a:r>
              <a:rPr lang="en-US" sz="2100" dirty="0">
                <a:latin typeface="Georgia" panose="02040502050405020303" pitchFamily="18" charset="0"/>
              </a:rPr>
              <a:t>, which specifies the function name and provides information (as arguments) that the function needs to perform its designated task.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Georgia" panose="02040502050405020303" pitchFamily="18" charset="0"/>
              </a:rPr>
              <a:t>A common analogy for this is the hierarchical form of management. A boss (the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calling function</a:t>
            </a:r>
            <a:r>
              <a:rPr lang="en-US" sz="1600" b="1" dirty="0">
                <a:solidFill>
                  <a:srgbClr val="A245C7"/>
                </a:solidFill>
                <a:latin typeface="Georgia" panose="02040502050405020303" pitchFamily="18" charset="0"/>
              </a:rPr>
              <a:t> </a:t>
            </a:r>
            <a:r>
              <a:rPr lang="en-US" sz="2100" dirty="0">
                <a:latin typeface="Georgia" panose="02040502050405020303" pitchFamily="18" charset="0"/>
              </a:rPr>
              <a:t>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caller</a:t>
            </a:r>
            <a:r>
              <a:rPr lang="en-US" sz="2100" dirty="0">
                <a:latin typeface="Georgia" panose="02040502050405020303" pitchFamily="18" charset="0"/>
              </a:rPr>
              <a:t>) asks a worker (the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called function</a:t>
            </a:r>
            <a:r>
              <a:rPr lang="en-US" sz="2100" dirty="0">
                <a:latin typeface="Georgia" panose="02040502050405020303" pitchFamily="18" charset="0"/>
              </a:rPr>
              <a:t>) to perform a task and report back when it’s done. </a:t>
            </a:r>
          </a:p>
          <a:p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Function </a:t>
            </a:r>
            <a:r>
              <a:rPr lang="en-US" sz="2100" dirty="0" err="1">
                <a:latin typeface="LucidaSansTypewriter"/>
              </a:rPr>
              <a:t>printf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 displays the data and reports back—or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returns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—to the caller when it completes its task.</a:t>
            </a:r>
            <a:endParaRPr lang="en-US" sz="21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5.3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Math Library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3975848" cy="38367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C’s math library functions (header math.h) allow you to perform common mathematical calculations.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We use many of these functions in this section.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To calculate and print the square root of </a:t>
            </a:r>
            <a:r>
              <a:rPr lang="en-US" sz="2100" dirty="0">
                <a:solidFill>
                  <a:srgbClr val="000000"/>
                </a:solidFill>
                <a:latin typeface="Georgia" panose="02040502050405020303" pitchFamily="18" charset="0"/>
              </a:rPr>
              <a:t>900.0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you might write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AGaramond-Regular" panose="02020500000000000000" pitchFamily="18" charset="0"/>
            </a:endParaRPr>
          </a:p>
          <a:p>
            <a:pPr marL="0" indent="0" algn="ctr">
              <a:buNone/>
            </a:pPr>
            <a:r>
              <a:rPr lang="en-US" sz="2200" dirty="0" err="1">
                <a:solidFill>
                  <a:srgbClr val="000000"/>
                </a:solidFill>
                <a:latin typeface="LucidaSansTypewriter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LucidaSansTypewriter"/>
              </a:rPr>
              <a:t>(</a:t>
            </a:r>
            <a:r>
              <a:rPr lang="en-US" sz="2200" dirty="0">
                <a:solidFill>
                  <a:srgbClr val="00D296"/>
                </a:solidFill>
                <a:latin typeface="LucidaSansTypewriter"/>
              </a:rPr>
              <a:t>"%.2f"</a:t>
            </a:r>
            <a:r>
              <a:rPr lang="en-US" sz="2200" dirty="0">
                <a:solidFill>
                  <a:srgbClr val="000000"/>
                </a:solidFill>
                <a:latin typeface="LucidaSansTypewriter"/>
              </a:rPr>
              <a:t>, sqrt(</a:t>
            </a:r>
            <a:r>
              <a:rPr lang="en-US" sz="2200" dirty="0">
                <a:solidFill>
                  <a:srgbClr val="00D296"/>
                </a:solidFill>
                <a:latin typeface="LucidaSansTypewriter"/>
              </a:rPr>
              <a:t>900.0</a:t>
            </a:r>
            <a:r>
              <a:rPr lang="en-US" sz="2200" dirty="0">
                <a:latin typeface="LucidaSansTypewriter"/>
              </a:rPr>
              <a:t>));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8701-0688-290B-DDB5-BD884395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28" y="1138688"/>
            <a:ext cx="6884331" cy="54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5.4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53990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Functions allow you to modularize a program. In programs containing many functions, </a:t>
            </a:r>
            <a:r>
              <a:rPr lang="en-US" sz="2100" dirty="0">
                <a:solidFill>
                  <a:srgbClr val="000000"/>
                </a:solidFill>
                <a:latin typeface="LucidaSansTypewriter"/>
              </a:rPr>
              <a:t>main</a:t>
            </a:r>
            <a:r>
              <a:rPr lang="en-US" sz="2100" dirty="0">
                <a:latin typeface="Georgia" panose="02040502050405020303" pitchFamily="18" charset="0"/>
              </a:rPr>
              <a:t> is often implemented as a group of calls to functions that perform the bulk of the program’s work.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FA9FF"/>
                </a:solidFill>
                <a:latin typeface="GoudySans-Bold"/>
              </a:rPr>
              <a:t>Functionalizing Programs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There are several motivations for “functionalizing” a program.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divide-and-conquer </a:t>
            </a:r>
            <a:r>
              <a:rPr lang="en-US" sz="2100" dirty="0">
                <a:latin typeface="Georgia" panose="02040502050405020303" pitchFamily="18" charset="0"/>
              </a:rPr>
              <a:t>approach makes program development more manageable.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Another motivation is building new programs by using existing functions. Such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software reusability</a:t>
            </a:r>
            <a:r>
              <a:rPr lang="en-US" sz="2100" dirty="0">
                <a:latin typeface="Georgia" panose="02040502050405020303" pitchFamily="18" charset="0"/>
              </a:rPr>
              <a:t> is a key concept in object-oriented programming languages derived from C, such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C++,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Java,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C# (pronounced “C sharp”),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Objective-C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Swift.</a:t>
            </a:r>
          </a:p>
        </p:txBody>
      </p:sp>
    </p:spTree>
    <p:extLst>
      <p:ext uri="{BB962C8B-B14F-4D97-AF65-F5344CB8AC3E}">
        <p14:creationId xmlns:p14="http://schemas.microsoft.com/office/powerpoint/2010/main" val="33872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5.5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Function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863"/>
            <a:ext cx="10515600" cy="15776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Each program we’ve presented has consisted of a function called main that called standard library functions to accomplish its tasks. Now we consider how to write custom functions.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5.5.1 square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002A-CCB5-183A-1EB4-45FA9DD44CFE}"/>
              </a:ext>
            </a:extLst>
          </p:cNvPr>
          <p:cNvSpPr txBox="1"/>
          <p:nvPr/>
        </p:nvSpPr>
        <p:spPr>
          <a:xfrm>
            <a:off x="744071" y="2788041"/>
            <a:ext cx="24025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Garamond-Regular" panose="02020500000000000000" pitchFamily="18" charset="0"/>
              </a:rPr>
              <a:t>Consider a program that uses a function </a:t>
            </a:r>
            <a:r>
              <a:rPr lang="en-US" b="0" i="0" u="none" strike="noStrike" baseline="0" dirty="0">
                <a:latin typeface="LucidaSansTypewriter"/>
              </a:rPr>
              <a:t>square</a:t>
            </a:r>
            <a:r>
              <a:rPr lang="en-US" sz="1100" b="0" i="0" u="none" strike="noStrike" baseline="0" dirty="0">
                <a:latin typeface="LucidaSansTypewriter"/>
              </a:rPr>
              <a:t> </a:t>
            </a:r>
            <a:r>
              <a:rPr lang="en-US" sz="1800" b="0" i="0" u="none" strike="noStrike" baseline="0" dirty="0">
                <a:latin typeface="AGaramond-Regular" panose="02020500000000000000" pitchFamily="18" charset="0"/>
              </a:rPr>
              <a:t>to calculate and print the squares of the integers from 1 to 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E2C40-38B1-FDBE-4125-C6FE9626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6" y="1867425"/>
            <a:ext cx="7980704" cy="4090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93F75-977C-C7D7-4735-03BD77FE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634"/>
          <a:stretch/>
        </p:blipFill>
        <p:spPr>
          <a:xfrm>
            <a:off x="6383928" y="4184336"/>
            <a:ext cx="4138521" cy="6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600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MingLiU-ExtB</vt:lpstr>
      <vt:lpstr>AGaramond-Regular</vt:lpstr>
      <vt:lpstr>Arial</vt:lpstr>
      <vt:lpstr>Calibri</vt:lpstr>
      <vt:lpstr>Calibri Light</vt:lpstr>
      <vt:lpstr>Georgia</vt:lpstr>
      <vt:lpstr>GoudySans-Bold</vt:lpstr>
      <vt:lpstr>LucidaSansTypewriter</vt:lpstr>
      <vt:lpstr>Wingdings</vt:lpstr>
      <vt:lpstr>Office Theme</vt:lpstr>
      <vt:lpstr>PowerPoint Presentation</vt:lpstr>
      <vt:lpstr>5.1 Introduction</vt:lpstr>
      <vt:lpstr>5.2 Modularizing Programs in C</vt:lpstr>
      <vt:lpstr>5.2 Modularizing Programs in C</vt:lpstr>
      <vt:lpstr>5.3 Math Library Functions</vt:lpstr>
      <vt:lpstr>5.4 Functions</vt:lpstr>
      <vt:lpstr>5.5 Function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4</cp:revision>
  <dcterms:created xsi:type="dcterms:W3CDTF">2023-09-12T17:17:33Z</dcterms:created>
  <dcterms:modified xsi:type="dcterms:W3CDTF">2024-09-29T19:15:44Z</dcterms:modified>
</cp:coreProperties>
</file>