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5C7"/>
    <a:srgbClr val="732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560-041B-B090-59E5-B3D771F0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DB22-22E3-FEFF-7F3F-38A56C63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C72D-4644-C3B2-7D9D-7A9E3A52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5026-04FB-7139-FA29-B2C40AEB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5C41-5926-88E6-B6A1-FD8573F1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212-0D9C-0197-7149-BCE2375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F501A-C431-F393-A965-3621FD08A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6CAD-0E2C-C4A9-B3B6-2351A7EE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1D50-7B73-DE39-60E3-2D7245D5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0D5D-08BA-F126-6274-45075041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E044C-D2AA-3248-C489-5B624DD4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0A4B2-BCDC-8968-E1D7-F4831969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87D1-4BA6-37E2-9116-EB8F133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1F45-FD5B-B48D-DAA7-F3DCC7C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A38F-CB9A-9508-E9B7-27B1D5E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516-0185-F41D-C458-BE5E853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0FEE-C14C-FECF-DDD6-E9E0B840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55FE-B0D4-0F43-728A-78503C5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2B98-6CE9-0F7E-2D7E-11B64E22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6EED-6E69-5A58-358F-C4FAAB78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C6DF-3F4D-E8E5-02BD-D6A1104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786B-F66A-CE17-DDBC-5CFB09A6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8D97-3494-8FA6-CBD4-C7D86FC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C443-0BC2-E9F7-382E-0063BA9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438D-A53C-C9FE-23BD-855733AE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1908-BBAC-B9D3-A039-660C5A8C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071A-B27A-6C39-3316-81210E9E9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FD71F-917B-CD70-C7C0-57231AC1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D7CD-8F08-449A-1CE7-FD72817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1A05-0625-82B5-D84F-6671B6DE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9D0E-0CFA-B661-D516-7871F71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F8E0-93B1-8AA2-9180-E7E7AC3D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C194-8019-2CB2-8365-F49B3ED0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2A4B-D5C0-4071-617A-5DD6342C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1A37E-80AE-F1BA-417F-86EB8151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BAE5-5A88-DDAC-940F-E352FDE12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E50B-5300-E95F-B32A-1CCBD419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F3E1-AD96-CD76-6FB3-B6F1DC8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25A7-D3D8-C2E4-EE1C-A1DECA7C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73A3-A338-5351-B19C-931AE8F4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6D87D-4BC7-35FE-55E3-90D3F6DD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59AEC-AD8F-6989-A36B-5E174977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80BE8-744A-BCE6-7A64-FDB7659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3BFA-BEFC-7D44-DC40-EA904954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A3EBC-B846-635E-4EBD-86364077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DAFD-9E8A-7FBB-0D40-4A263E44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A40C-D653-4470-C1D1-B5415A14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8CBC-939C-D291-C1B1-5737F497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124E3-EE42-6E02-9A10-53DCFCD3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D67E-9BEB-F482-DE63-940D4144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8B52-C106-8E01-4A77-4EEC9E1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1348C-6C26-1838-6202-BE92006C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624A-D3CE-2156-7580-B3079F93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E3F9E-AC3E-C6B4-DB67-977697A8C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73965-5720-E203-D9E0-D675CF67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F6-FF6D-870D-5242-3C58A271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ED8F-0CB1-F44B-95F8-B99EB1B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D95B-52E9-47C5-B108-1B164670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AE49B-3521-992D-5EC0-CEB78E0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03DD-4980-6780-A04A-030DF214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D960-7978-CFD5-8A13-C7AC9963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2EB5-461B-48FA-A185-8B26B555C83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52A5-6EEC-5F66-8456-CE2759649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3DA9-6A45-33DE-1B23-11F0FB1C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21D75C-EE09-5B7D-900F-B29D6730F199}"/>
              </a:ext>
            </a:extLst>
          </p:cNvPr>
          <p:cNvSpPr txBox="1"/>
          <p:nvPr/>
        </p:nvSpPr>
        <p:spPr>
          <a:xfrm>
            <a:off x="6688334" y="1818504"/>
            <a:ext cx="5017711" cy="4914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Objectives</a:t>
            </a:r>
          </a:p>
          <a:p>
            <a:pPr>
              <a:lnSpc>
                <a:spcPct val="125000"/>
              </a:lnSpc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In this chapter, you’ll: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Learn about exciting recent developments in computing.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Learn computer hardware, software and Internet basics.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Understand the data hierarchy from bits to databases.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Understand the different types of programming languages.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Understand the strengths of C and other leading programming languages.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Be introduced to the C standard library of reusable functions that help you avoid “reinventing the wheel.”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Test-drive a C program that you compile with one or more of the popular C compilers we used to develop the book’s hundreds of C code examples, exercises and projects (EEPs).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Be introduced to big data and data science. 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Be introduced to artificial intelligence—a key intersection of computer science and data science.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9DEBD8-89B8-9A3E-CB7A-48E813ACD4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869"/>
            <a:ext cx="6607834" cy="9681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9DFF3-D920-30D2-DF4F-873F570A26D6}"/>
              </a:ext>
            </a:extLst>
          </p:cNvPr>
          <p:cNvSpPr txBox="1"/>
          <p:nvPr/>
        </p:nvSpPr>
        <p:spPr>
          <a:xfrm>
            <a:off x="630446" y="268270"/>
            <a:ext cx="5465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Introduction to Computers and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A8F54-1CFD-8556-ADCB-4BF2BD6E875D}"/>
              </a:ext>
            </a:extLst>
          </p:cNvPr>
          <p:cNvSpPr/>
          <p:nvPr/>
        </p:nvSpPr>
        <p:spPr>
          <a:xfrm>
            <a:off x="6607835" y="1"/>
            <a:ext cx="5584166" cy="1736868"/>
          </a:xfrm>
          <a:prstGeom prst="rect">
            <a:avLst/>
          </a:prstGeom>
          <a:solidFill>
            <a:srgbClr val="732B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MingLiU-ExtB" panose="02020500000000000000" pitchFamily="18" charset="-120"/>
                <a:ea typeface="MingLiU-ExtB" panose="02020500000000000000" pitchFamily="18" charset="-120"/>
              </a:rPr>
              <a:t>1</a:t>
            </a:r>
            <a:endParaRPr lang="en-US" b="1" dirty="0">
              <a:latin typeface="MingLiU-ExtB" panose="02020500000000000000" pitchFamily="18" charset="-120"/>
              <a:ea typeface="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1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1.3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 Data Hierarchy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87BC3-D3CE-02B2-9CF1-62BAABB1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20" y="1045168"/>
            <a:ext cx="6587359" cy="55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5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Machine Languages, Assembly Languages and High-Level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2FA9FF"/>
                </a:solidFill>
                <a:latin typeface="Georgia" panose="02040502050405020303" pitchFamily="18" charset="0"/>
              </a:rPr>
              <a:t>Machine languages.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2FA9FF"/>
                </a:solidFill>
                <a:latin typeface="Georgia" panose="02040502050405020303" pitchFamily="18" charset="0"/>
              </a:rPr>
              <a:t>Assembly languages.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2FA9FF"/>
                </a:solidFill>
                <a:latin typeface="Georgia" panose="02040502050405020303" pitchFamily="18" charset="0"/>
              </a:rPr>
              <a:t>High-level languages.</a:t>
            </a:r>
          </a:p>
          <a:p>
            <a:pPr lvl="1">
              <a:lnSpc>
                <a:spcPct val="150000"/>
              </a:lnSpc>
            </a:pPr>
            <a:r>
              <a:rPr lang="en-US" sz="1700" b="1" dirty="0">
                <a:solidFill>
                  <a:srgbClr val="2FA9FF"/>
                </a:solidFill>
                <a:latin typeface="Georgia" panose="02040502050405020303" pitchFamily="18" charset="0"/>
              </a:rPr>
              <a:t>Compilers</a:t>
            </a:r>
          </a:p>
          <a:p>
            <a:pPr lvl="1">
              <a:lnSpc>
                <a:spcPct val="150000"/>
              </a:lnSpc>
            </a:pPr>
            <a:r>
              <a:rPr lang="en-US" sz="1700" b="1" dirty="0">
                <a:solidFill>
                  <a:srgbClr val="2FA9FF"/>
                </a:solidFill>
                <a:latin typeface="Georgia" panose="02040502050405020303" pitchFamily="18" charset="0"/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19178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1.5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Operating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2FA9FF"/>
                </a:solidFill>
                <a:latin typeface="Georgia" panose="02040502050405020303" pitchFamily="18" charset="0"/>
              </a:rPr>
              <a:t>Windows—A Proprietary Operating System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2FA9FF"/>
                </a:solidFill>
                <a:latin typeface="Georgia" panose="02040502050405020303" pitchFamily="18" charset="0"/>
              </a:rPr>
              <a:t>Linux—An Open-Source Operating System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2FA9FF"/>
                </a:solidFill>
                <a:latin typeface="Georgia" panose="02040502050405020303" pitchFamily="18" charset="0"/>
              </a:rPr>
              <a:t>Apple’s macOS and Apple’s iOS for iPhone® and iPad® Devices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2FA9FF"/>
                </a:solidFill>
                <a:latin typeface="Georgia" panose="02040502050405020303" pitchFamily="18" charset="0"/>
              </a:rPr>
              <a:t>Google’s Android</a:t>
            </a:r>
          </a:p>
        </p:txBody>
      </p:sp>
    </p:spTree>
    <p:extLst>
      <p:ext uri="{BB962C8B-B14F-4D97-AF65-F5344CB8AC3E}">
        <p14:creationId xmlns:p14="http://schemas.microsoft.com/office/powerpoint/2010/main" val="28047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1.6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C Programming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dirty="0">
                <a:latin typeface="Georgia" panose="02040502050405020303" pitchFamily="18" charset="0"/>
              </a:rPr>
              <a:t>C</a:t>
            </a:r>
            <a:r>
              <a:rPr lang="en-US" sz="1900" dirty="0">
                <a:latin typeface="Georgia" panose="02040502050405020303" pitchFamily="18" charset="0"/>
              </a:rPr>
              <a:t> evolved from two earlier languages, </a:t>
            </a:r>
            <a:r>
              <a:rPr lang="en-US" sz="1900" b="1" dirty="0">
                <a:latin typeface="Georgia" panose="02040502050405020303" pitchFamily="18" charset="0"/>
              </a:rPr>
              <a:t>BCPL26</a:t>
            </a:r>
            <a:r>
              <a:rPr lang="en-US" sz="1900" dirty="0">
                <a:latin typeface="Georgia" panose="02040502050405020303" pitchFamily="18" charset="0"/>
              </a:rPr>
              <a:t> and </a:t>
            </a:r>
            <a:r>
              <a:rPr lang="en-US" sz="1900" b="1" dirty="0">
                <a:latin typeface="Georgia" panose="02040502050405020303" pitchFamily="18" charset="0"/>
              </a:rPr>
              <a:t>B27</a:t>
            </a:r>
            <a:r>
              <a:rPr lang="en-US" sz="1900" dirty="0">
                <a:latin typeface="Georgia" panose="02040502050405020303" pitchFamily="18" charset="0"/>
              </a:rPr>
              <a:t>. </a:t>
            </a:r>
            <a:r>
              <a:rPr lang="en-US" sz="1900" b="1" dirty="0">
                <a:latin typeface="Georgia" panose="02040502050405020303" pitchFamily="18" charset="0"/>
              </a:rPr>
              <a:t>BCPL</a:t>
            </a:r>
            <a:r>
              <a:rPr lang="en-US" sz="1900" dirty="0">
                <a:latin typeface="Georgia" panose="02040502050405020303" pitchFamily="18" charset="0"/>
              </a:rPr>
              <a:t> was developed in </a:t>
            </a:r>
            <a:r>
              <a:rPr lang="en-US" sz="1900" b="1" dirty="0">
                <a:latin typeface="Georgia" panose="02040502050405020303" pitchFamily="18" charset="0"/>
              </a:rPr>
              <a:t>1967</a:t>
            </a:r>
            <a:r>
              <a:rPr lang="en-US" sz="1900" dirty="0">
                <a:latin typeface="Georgia" panose="02040502050405020303" pitchFamily="18" charset="0"/>
              </a:rPr>
              <a:t> by </a:t>
            </a:r>
            <a:r>
              <a:rPr lang="en-US" sz="1900" b="1" dirty="0">
                <a:latin typeface="Georgia" panose="02040502050405020303" pitchFamily="18" charset="0"/>
              </a:rPr>
              <a:t>Martin Richards</a:t>
            </a:r>
            <a:r>
              <a:rPr lang="en-US" sz="1900" dirty="0">
                <a:latin typeface="Georgia" panose="02040502050405020303" pitchFamily="18" charset="0"/>
              </a:rPr>
              <a:t> as a language for writing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operating systems </a:t>
            </a:r>
            <a:r>
              <a:rPr lang="en-US" sz="1900" dirty="0">
                <a:latin typeface="Georgia" panose="02040502050405020303" pitchFamily="18" charset="0"/>
              </a:rPr>
              <a:t>and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compilers</a:t>
            </a:r>
            <a:r>
              <a:rPr lang="en-US" sz="1900" dirty="0">
                <a:latin typeface="Georgia" panose="02040502050405020303" pitchFamily="18" charset="0"/>
              </a:rPr>
              <a:t>. </a:t>
            </a:r>
            <a:r>
              <a:rPr lang="en-US" sz="1900" b="1" dirty="0">
                <a:latin typeface="Georgia" panose="02040502050405020303" pitchFamily="18" charset="0"/>
              </a:rPr>
              <a:t>Ken Thompson</a:t>
            </a:r>
            <a:r>
              <a:rPr lang="en-US" sz="1900" dirty="0">
                <a:latin typeface="Georgia" panose="02040502050405020303" pitchFamily="18" charset="0"/>
              </a:rPr>
              <a:t> modeled many features in his </a:t>
            </a:r>
            <a:r>
              <a:rPr lang="en-US" sz="1900" b="1" dirty="0">
                <a:latin typeface="Georgia" panose="02040502050405020303" pitchFamily="18" charset="0"/>
              </a:rPr>
              <a:t>B</a:t>
            </a:r>
            <a:r>
              <a:rPr lang="en-US" sz="1900" dirty="0">
                <a:latin typeface="Georgia" panose="02040502050405020303" pitchFamily="18" charset="0"/>
              </a:rPr>
              <a:t> language after their counterparts in BCPL, and in </a:t>
            </a:r>
            <a:r>
              <a:rPr lang="en-US" sz="1900" b="1" dirty="0">
                <a:latin typeface="Georgia" panose="02040502050405020303" pitchFamily="18" charset="0"/>
              </a:rPr>
              <a:t>1970</a:t>
            </a:r>
            <a:r>
              <a:rPr lang="en-US" sz="1900" dirty="0">
                <a:latin typeface="Georgia" panose="02040502050405020303" pitchFamily="18" charset="0"/>
              </a:rPr>
              <a:t> he used B to create early versions of the </a:t>
            </a:r>
            <a:r>
              <a:rPr lang="en-US" sz="1900" b="1" dirty="0">
                <a:latin typeface="Georgia" panose="02040502050405020303" pitchFamily="18" charset="0"/>
              </a:rPr>
              <a:t>UNIX</a:t>
            </a:r>
            <a:r>
              <a:rPr lang="en-US" sz="1900" dirty="0">
                <a:latin typeface="Georgia" panose="02040502050405020303" pitchFamily="18" charset="0"/>
              </a:rPr>
              <a:t> operating system at </a:t>
            </a:r>
            <a:r>
              <a:rPr lang="en-US" sz="1900" b="1" dirty="0">
                <a:latin typeface="Georgia" panose="02040502050405020303" pitchFamily="18" charset="0"/>
              </a:rPr>
              <a:t>Bell Laboratories</a:t>
            </a:r>
            <a:r>
              <a:rPr lang="en-US" sz="19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00" dirty="0"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The </a:t>
            </a:r>
            <a:r>
              <a:rPr lang="en-US" sz="1900" b="1" dirty="0">
                <a:latin typeface="Georgia" panose="02040502050405020303" pitchFamily="18" charset="0"/>
              </a:rPr>
              <a:t>C</a:t>
            </a:r>
            <a:r>
              <a:rPr lang="en-US" sz="1900" dirty="0">
                <a:latin typeface="Georgia" panose="02040502050405020303" pitchFamily="18" charset="0"/>
              </a:rPr>
              <a:t> language was evolved from </a:t>
            </a:r>
            <a:r>
              <a:rPr lang="en-US" sz="1900" b="1" dirty="0">
                <a:latin typeface="Georgia" panose="02040502050405020303" pitchFamily="18" charset="0"/>
              </a:rPr>
              <a:t>B</a:t>
            </a:r>
            <a:r>
              <a:rPr lang="en-US" sz="1900" dirty="0">
                <a:latin typeface="Georgia" panose="02040502050405020303" pitchFamily="18" charset="0"/>
              </a:rPr>
              <a:t> by </a:t>
            </a:r>
            <a:r>
              <a:rPr lang="en-US" sz="1900" b="1" dirty="0">
                <a:latin typeface="Georgia" panose="02040502050405020303" pitchFamily="18" charset="0"/>
              </a:rPr>
              <a:t>Dennis Ritchie</a:t>
            </a:r>
            <a:r>
              <a:rPr lang="en-US" sz="1900" dirty="0">
                <a:latin typeface="Georgia" panose="02040502050405020303" pitchFamily="18" charset="0"/>
              </a:rPr>
              <a:t> at Bell Laboratories and was originally implemented in </a:t>
            </a:r>
            <a:r>
              <a:rPr lang="en-US" sz="1900" b="1" dirty="0">
                <a:latin typeface="Georgia" panose="02040502050405020303" pitchFamily="18" charset="0"/>
              </a:rPr>
              <a:t>1972</a:t>
            </a:r>
            <a:r>
              <a:rPr lang="en-US" sz="1900" dirty="0">
                <a:latin typeface="Georgia" panose="02040502050405020303" pitchFamily="18" charset="0"/>
              </a:rPr>
              <a:t>. C initially became widely known as the development language of the UNIX operating system. Many of today’s leading operating systems are written in C and/or C++. C is mostly </a:t>
            </a:r>
            <a:r>
              <a:rPr lang="en-US" sz="1900" b="1" dirty="0">
                <a:latin typeface="Georgia" panose="02040502050405020303" pitchFamily="18" charset="0"/>
              </a:rPr>
              <a:t>hardware-independent</a:t>
            </a:r>
            <a:r>
              <a:rPr lang="en-US" sz="1900" dirty="0">
                <a:latin typeface="Georgia" panose="02040502050405020303" pitchFamily="18" charset="0"/>
              </a:rPr>
              <a:t>—with careful design, it’s possible to write C programs that are portable to most computers.</a:t>
            </a:r>
          </a:p>
        </p:txBody>
      </p:sp>
    </p:spTree>
    <p:extLst>
      <p:ext uri="{BB962C8B-B14F-4D97-AF65-F5344CB8AC3E}">
        <p14:creationId xmlns:p14="http://schemas.microsoft.com/office/powerpoint/2010/main" val="40219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1.6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C Programming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Built for Performance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Operating systems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Embedded systems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Real-time systems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Communications systems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Standardization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American National Standards Institute (ANSI)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International Standards Organization (ISO)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The C11 and C18 Standards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9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C Standard Library and Open-Source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C programs consist of pieces called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functions</a:t>
            </a:r>
            <a:r>
              <a:rPr lang="en-US" sz="1900" dirty="0">
                <a:latin typeface="Georgia" panose="02040502050405020303" pitchFamily="18" charset="0"/>
              </a:rPr>
              <a:t>. You can program all the functions you need to form a C program. However, most C programmers take advantage of the rich collection of existing functions in the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C standard library</a:t>
            </a:r>
            <a:r>
              <a:rPr lang="en-US" sz="19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3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1.8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Other Popular Programming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Georgia" panose="02040502050405020303" pitchFamily="18" charset="0"/>
              </a:rPr>
              <a:t>Basic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Georgia" panose="02040502050405020303" pitchFamily="18" charset="0"/>
              </a:rPr>
              <a:t>C++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Georgia" panose="02040502050405020303" pitchFamily="18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Georgia" panose="02040502050405020303" pitchFamily="18" charset="0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Georgia" panose="02040502050405020303" pitchFamily="18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Georgia" panose="02040502050405020303" pitchFamily="18" charset="0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Georgia" panose="02040502050405020303" pitchFamily="18" charset="0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51558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1.9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Typical C Program-Development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C systems generally consist of several parts: a program-development environment, the language and the C standard library. The following discussion explains the typical C development environment.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C programs typically go through six phases to be executed—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edit</a:t>
            </a:r>
            <a:r>
              <a:rPr lang="en-US" sz="1900" dirty="0">
                <a:latin typeface="Georgia" panose="02040502050405020303" pitchFamily="18" charset="0"/>
              </a:rPr>
              <a:t>,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preprocess</a:t>
            </a:r>
            <a:r>
              <a:rPr lang="en-US" sz="1900" dirty="0">
                <a:latin typeface="Georgia" panose="02040502050405020303" pitchFamily="18" charset="0"/>
              </a:rPr>
              <a:t>,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compile</a:t>
            </a:r>
            <a:r>
              <a:rPr lang="en-US" sz="1900" dirty="0">
                <a:latin typeface="Georgia" panose="02040502050405020303" pitchFamily="18" charset="0"/>
              </a:rPr>
              <a:t>,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link</a:t>
            </a:r>
            <a:r>
              <a:rPr lang="en-US" sz="1900" dirty="0">
                <a:latin typeface="Georgia" panose="02040502050405020303" pitchFamily="18" charset="0"/>
              </a:rPr>
              <a:t>,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load</a:t>
            </a:r>
            <a:r>
              <a:rPr lang="en-US" sz="1900" dirty="0">
                <a:latin typeface="Georgia" panose="02040502050405020303" pitchFamily="18" charset="0"/>
              </a:rPr>
              <a:t> and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execute</a:t>
            </a:r>
            <a:r>
              <a:rPr lang="en-US" sz="19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84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1.9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Typical C Program-Development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 Pro Black" panose="02040A02050405020203" pitchFamily="18" charset="0"/>
              </a:rPr>
              <a:t>1.9.1 Phase 1: Creating a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Phase 1 (in the following diagram) consists of editing a file in an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editor </a:t>
            </a:r>
            <a:r>
              <a:rPr lang="en-US" sz="1900" dirty="0">
                <a:latin typeface="Georgia" panose="02040502050405020303" pitchFamily="18" charset="0"/>
              </a:rPr>
              <a:t>program: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999EB-E91A-F6ED-57DB-8E08BD97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312"/>
            <a:ext cx="1027890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1.9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Typical C Program-Development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 Pro Black" panose="02040A02050405020203" pitchFamily="18" charset="0"/>
              </a:rPr>
              <a:t>1.9.2 Phases 2 and 3: Preprocessing and Compiling a C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In Phase 2 (shown in the following diagram), you give the command to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compile</a:t>
            </a:r>
            <a:r>
              <a:rPr lang="en-US" sz="1900" dirty="0">
                <a:latin typeface="Georgia" panose="02040502050405020303" pitchFamily="18" charset="0"/>
              </a:rPr>
              <a:t> the program: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DEEEB-CA36-2E40-8031-1765FEA3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93" y="2902914"/>
            <a:ext cx="955490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C language is one of the world’s most senior computer programming languages.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According to the </a:t>
            </a:r>
            <a:r>
              <a:rPr lang="en-US" sz="2000" dirty="0" err="1">
                <a:latin typeface="Georgia" panose="02040502050405020303" pitchFamily="18" charset="0"/>
              </a:rPr>
              <a:t>Tiobe</a:t>
            </a:r>
            <a:r>
              <a:rPr lang="en-US" sz="2000" dirty="0">
                <a:latin typeface="Georgia" panose="02040502050405020303" pitchFamily="18" charset="0"/>
              </a:rPr>
              <a:t> Index, the world’s most popular.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You’re probably familiar with many of the powerful task's computers perform.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In this course, you’ll get intensive, hands-on experience writing C instructions that command computers to perform those and other tasks.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Software</a:t>
            </a:r>
            <a:r>
              <a:rPr lang="en-US" sz="2000" dirty="0">
                <a:latin typeface="Georgia" panose="02040502050405020303" pitchFamily="18" charset="0"/>
              </a:rPr>
              <a:t> (that is, the C instructions you write, which are also called code) controls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hardware</a:t>
            </a:r>
            <a:r>
              <a:rPr lang="en-US" sz="2000" dirty="0">
                <a:latin typeface="Georgia" panose="02040502050405020303" pitchFamily="18" charset="0"/>
              </a:rPr>
              <a:t> (that is, computers and related devices).</a:t>
            </a:r>
          </a:p>
        </p:txBody>
      </p:sp>
    </p:spTree>
    <p:extLst>
      <p:ext uri="{BB962C8B-B14F-4D97-AF65-F5344CB8AC3E}">
        <p14:creationId xmlns:p14="http://schemas.microsoft.com/office/powerpoint/2010/main" val="39302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1.9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Typical C Program-Development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 Pro Black" panose="02040A02050405020203" pitchFamily="18" charset="0"/>
              </a:rPr>
              <a:t>1.9.2 Phases 2 and 3: Preprocessing and Compiling a C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In Phase 2 (shown in the following diagram), you give the command to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compile</a:t>
            </a:r>
            <a:r>
              <a:rPr lang="en-US" sz="1900" dirty="0">
                <a:latin typeface="Georgia" panose="02040502050405020303" pitchFamily="18" charset="0"/>
              </a:rPr>
              <a:t> the program: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DEEEB-CA36-2E40-8031-1765FEA3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93" y="2436750"/>
            <a:ext cx="9554908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C3486-093B-D86D-B615-62795F11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71" y="4273515"/>
            <a:ext cx="985975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1.9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Typical C Program-Development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 Pro Black" panose="02040A02050405020203" pitchFamily="18" charset="0"/>
              </a:rPr>
              <a:t>1.9.4 Phase 5: Loading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The next phase (shown in the following diagram) is called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linking</a:t>
            </a:r>
            <a:r>
              <a:rPr lang="en-US" sz="1900" dirty="0"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995F4E-53E3-674F-69E3-B6AF7DC3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2" y="2481142"/>
            <a:ext cx="7943389" cy="40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1094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1.9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Typical C Program-Development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 Pro Black" panose="02040A02050405020203" pitchFamily="18" charset="0"/>
              </a:rPr>
              <a:t>1.9.5 Phase 6: Execution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Georgia" panose="02040502050405020303" pitchFamily="18" charset="0"/>
              </a:rPr>
              <a:t>Finally, in the last phase (shown in the following diagram), the computer, under the control of its CPU,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executes</a:t>
            </a:r>
            <a:r>
              <a:rPr lang="en-US" sz="1900" dirty="0">
                <a:latin typeface="Georgia" panose="02040502050405020303" pitchFamily="18" charset="0"/>
              </a:rPr>
              <a:t> the program one instruction at a time: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41B4-B493-FA2D-585D-0DAE5CDA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57" y="2650429"/>
            <a:ext cx="7622285" cy="384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4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365126"/>
            <a:ext cx="10901082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1.10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Test-Driving a C Application in Windows, Linux and macOS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738" y="3042220"/>
            <a:ext cx="1454525" cy="77356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300" b="1" dirty="0">
                <a:solidFill>
                  <a:srgbClr val="2FA9FF"/>
                </a:solidFill>
                <a:latin typeface="Georgia" panose="02040502050405020303" pitchFamily="18" charset="0"/>
              </a:rPr>
              <a:t>Demo</a:t>
            </a:r>
            <a:endParaRPr lang="en-US" sz="1000" b="1" dirty="0">
              <a:solidFill>
                <a:srgbClr val="2FA9FF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C is widely used in industry for a wide range of tasks.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Today’s popular desktop operating systems—Windows, macOS and Linux—are partially written in C.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Many popular applications are partially written in C, including popular web browsers</a:t>
            </a:r>
          </a:p>
          <a:p>
            <a:pPr marL="233363" indent="0" algn="l">
              <a:lnSpc>
                <a:spcPct val="15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(e.g., Google Chrome6 and Mozilla Firefox7)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Database Management Systems (e.g., Microsoft SQL Server, Oracle and MySQL) and more.</a:t>
            </a:r>
          </a:p>
        </p:txBody>
      </p:sp>
    </p:spTree>
    <p:extLst>
      <p:ext uri="{BB962C8B-B14F-4D97-AF65-F5344CB8AC3E}">
        <p14:creationId xmlns:p14="http://schemas.microsoft.com/office/powerpoint/2010/main" val="14894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We’ll discuss the types of programming languages and Introduce the C-based various “open-source” libraries. You’ll use these libraries to perform powerful tasks. 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We’ll introduce additional software technologies that you’re likely to use as you develop software in your career.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Many development environments are available in which you can compile, build and run C applications.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Georgia" panose="02040502050405020303" pitchFamily="18" charset="0"/>
              </a:rPr>
              <a:t>Microsoft Visual Studio for Windows.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Georgia" panose="02040502050405020303" pitchFamily="18" charset="0"/>
              </a:rPr>
              <a:t>Clang in Xcode on macOS.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Georgia" panose="02040502050405020303" pitchFamily="18" charset="0"/>
              </a:rPr>
              <a:t>GNU </a:t>
            </a:r>
            <a:r>
              <a:rPr lang="en-US" sz="2000" dirty="0" err="1">
                <a:latin typeface="Georgia" panose="02040502050405020303" pitchFamily="18" charset="0"/>
              </a:rPr>
              <a:t>gcc</a:t>
            </a:r>
            <a:r>
              <a:rPr lang="en-US" sz="2000" dirty="0">
                <a:latin typeface="Georgia" panose="02040502050405020303" pitchFamily="18" charset="0"/>
              </a:rPr>
              <a:t> in a shell running inside the GNU Compiler Collection (GCC) Docker container.</a:t>
            </a:r>
          </a:p>
        </p:txBody>
      </p:sp>
    </p:spTree>
    <p:extLst>
      <p:ext uri="{BB962C8B-B14F-4D97-AF65-F5344CB8AC3E}">
        <p14:creationId xmlns:p14="http://schemas.microsoft.com/office/powerpoint/2010/main" val="306905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In the past, most computer applications ran on “standalone” computers. 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Today’s applications can communicate among the world’s computers via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Internet</a:t>
            </a:r>
            <a:r>
              <a:rPr lang="en-US" sz="2100" dirty="0">
                <a:latin typeface="Georgia" panose="02040502050405020303" pitchFamily="18" charset="0"/>
              </a:rPr>
              <a:t>,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World Wide Web</a:t>
            </a:r>
            <a:r>
              <a:rPr lang="en-US" sz="2100" dirty="0">
                <a:latin typeface="Georgia" panose="02040502050405020303" pitchFamily="18" charset="0"/>
              </a:rPr>
              <a:t>,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Cloud</a:t>
            </a:r>
            <a:r>
              <a:rPr lang="en-US" sz="2100" dirty="0">
                <a:latin typeface="Georgia" panose="02040502050405020303" pitchFamily="18" charset="0"/>
              </a:rPr>
              <a:t> and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Internet of Things </a:t>
            </a:r>
            <a:r>
              <a:rPr lang="en-US" sz="2100" dirty="0">
                <a:latin typeface="Georgia" panose="02040502050405020303" pitchFamily="18" charset="0"/>
              </a:rPr>
              <a:t>(IoT), each of which could play a significant part in the applications you’ll build in the 2020s (and probably long afterward).</a:t>
            </a:r>
          </a:p>
        </p:txBody>
      </p:sp>
    </p:spTree>
    <p:extLst>
      <p:ext uri="{BB962C8B-B14F-4D97-AF65-F5344CB8AC3E}">
        <p14:creationId xmlns:p14="http://schemas.microsoft.com/office/powerpoint/2010/main" val="17455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Hardware and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Computers can perform calculations and make logical decisions phenomenally faster than human beings can.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Today’s personal computers and smartphones can perform billions of calculations in one second—more than a human can perform in a lifetime.</a:t>
            </a:r>
          </a:p>
          <a:p>
            <a:pPr algn="l">
              <a:lnSpc>
                <a:spcPct val="150000"/>
              </a:lnSpc>
            </a:pP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Supercomputers</a:t>
            </a:r>
            <a:r>
              <a:rPr lang="en-US" sz="2100" dirty="0">
                <a:latin typeface="Georgia" panose="02040502050405020303" pitchFamily="18" charset="0"/>
              </a:rPr>
              <a:t> already perform thousands of trillions (quadrillions) of instructions per second!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As of December 2020, Fujitsu’s Fugaku11 is the world’s fastest supercomputer— it can perform 442 </a:t>
            </a:r>
            <a:r>
              <a:rPr lang="en-US" sz="2100" i="1" dirty="0">
                <a:latin typeface="Georgia" panose="02040502050405020303" pitchFamily="18" charset="0"/>
              </a:rPr>
              <a:t>quadrillion</a:t>
            </a:r>
            <a:r>
              <a:rPr lang="en-US" sz="2100" dirty="0">
                <a:latin typeface="Georgia" panose="02040502050405020303" pitchFamily="18" charset="0"/>
              </a:rPr>
              <a:t> calculations per second (442 </a:t>
            </a:r>
            <a:r>
              <a:rPr lang="en-US" sz="2100" i="1" dirty="0">
                <a:latin typeface="Georgia" panose="02040502050405020303" pitchFamily="18" charset="0"/>
              </a:rPr>
              <a:t>petaflops</a:t>
            </a:r>
            <a:r>
              <a:rPr lang="en-US" sz="2100" dirty="0">
                <a:latin typeface="Georgia" panose="02040502050405020303" pitchFamily="18" charset="0"/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208657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000"/>
                </a:solidFill>
                <a:latin typeface="GoudySans-Bold"/>
              </a:rPr>
              <a:t>Hardware and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Computers process data under the control of sequences of instructions called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computer programs </a:t>
            </a:r>
            <a:r>
              <a:rPr lang="en-US" sz="2100" dirty="0">
                <a:latin typeface="Georgia" panose="02040502050405020303" pitchFamily="18" charset="0"/>
              </a:rPr>
              <a:t>(or simply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programs</a:t>
            </a:r>
            <a:r>
              <a:rPr lang="en-US" sz="2100" dirty="0">
                <a:latin typeface="Georgia" panose="02040502050405020303" pitchFamily="18" charset="0"/>
              </a:rPr>
              <a:t>).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These programs guide the computer through ordered actions specified by people called computer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programmers</a:t>
            </a:r>
            <a:r>
              <a:rPr lang="en-US" sz="21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0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1.2.1 Moore’s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For decades, every couple of years, computer processing power approximately doubled inexpensively. This remarkable trend often is called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Moore’s Law</a:t>
            </a:r>
            <a:r>
              <a:rPr lang="en-US" sz="2100" dirty="0">
                <a:latin typeface="Georgia" panose="02040502050405020303" pitchFamily="18" charset="0"/>
              </a:rPr>
              <a:t>, named for </a:t>
            </a:r>
            <a:r>
              <a:rPr lang="en-US" sz="2100" i="1" dirty="0">
                <a:latin typeface="Georgia Pro Black" panose="020F0502020204030204" pitchFamily="18" charset="0"/>
              </a:rPr>
              <a:t>Gordon Moore</a:t>
            </a:r>
            <a:r>
              <a:rPr lang="en-US" sz="2100" dirty="0">
                <a:latin typeface="Georgia" panose="02040502050405020303" pitchFamily="18" charset="0"/>
              </a:rPr>
              <a:t>, co-founder of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Intel</a:t>
            </a:r>
            <a:r>
              <a:rPr lang="en-US" sz="2100" dirty="0">
                <a:latin typeface="Georgia" panose="02040502050405020303" pitchFamily="18" charset="0"/>
              </a:rPr>
              <a:t> and the person who identified this trend in the 1960s. 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Intel is a leading manufacturer of the processors in today’s computers and embedded systems, such as smart home appliances, home security systems, robots, intelligent traffic intersections and more.</a:t>
            </a:r>
          </a:p>
          <a:p>
            <a:pPr algn="l"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Similar growth has occurred in the communications field. Costs have plummeted as enormous demand for communications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bandwidth</a:t>
            </a:r>
            <a:r>
              <a:rPr lang="en-US" sz="2100" dirty="0">
                <a:latin typeface="Georgia" panose="02040502050405020303" pitchFamily="18" charset="0"/>
              </a:rPr>
              <a:t> (that is, information-carrying capacity) has attracted intense competition. Such phenomenal improvement is truly fostering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Information Revolution</a:t>
            </a:r>
            <a:r>
              <a:rPr lang="en-US" sz="21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57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1.2.2 Computer Organization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Regardless of physical differences, computers can be envisioned as divided into various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logical units </a:t>
            </a:r>
            <a:r>
              <a:rPr lang="en-US" sz="2100" dirty="0">
                <a:latin typeface="Georgia" panose="02040502050405020303" pitchFamily="18" charset="0"/>
              </a:rPr>
              <a:t>or sections.</a:t>
            </a:r>
          </a:p>
          <a:p>
            <a:pPr marL="0" indent="0" algn="l">
              <a:buNone/>
            </a:pPr>
            <a:endParaRPr lang="en-US" sz="2100" b="1" i="0" u="none" strike="noStrike" baseline="0" dirty="0">
              <a:solidFill>
                <a:srgbClr val="2FA9FF"/>
              </a:solidFill>
              <a:latin typeface="Georgia" panose="02040502050405020303" pitchFamily="18" charset="0"/>
            </a:endParaRPr>
          </a:p>
          <a:p>
            <a:r>
              <a:rPr lang="en-US" sz="2100" b="1" i="0" u="none" strike="noStrike" baseline="0" dirty="0">
                <a:solidFill>
                  <a:srgbClr val="2FA9FF"/>
                </a:solidFill>
                <a:latin typeface="Georgia" panose="02040502050405020303" pitchFamily="18" charset="0"/>
              </a:rPr>
              <a:t>Input Unit</a:t>
            </a:r>
          </a:p>
          <a:p>
            <a:r>
              <a:rPr lang="en-US" sz="2100" b="1" dirty="0">
                <a:solidFill>
                  <a:srgbClr val="2FA9FF"/>
                </a:solidFill>
                <a:latin typeface="Georgia" panose="02040502050405020303" pitchFamily="18" charset="0"/>
              </a:rPr>
              <a:t>Output Unit</a:t>
            </a:r>
          </a:p>
          <a:p>
            <a:r>
              <a:rPr lang="en-US" sz="2100" b="1" i="0" u="none" strike="noStrike" baseline="0" dirty="0">
                <a:solidFill>
                  <a:srgbClr val="2FA9FF"/>
                </a:solidFill>
                <a:latin typeface="Georgia" panose="02040502050405020303" pitchFamily="18" charset="0"/>
              </a:rPr>
              <a:t>Memory Unit</a:t>
            </a:r>
          </a:p>
          <a:p>
            <a:r>
              <a:rPr lang="en-US" sz="2100" b="1" i="0" u="none" strike="noStrike" baseline="0" dirty="0">
                <a:solidFill>
                  <a:srgbClr val="2FA9FF"/>
                </a:solidFill>
                <a:latin typeface="Georgia" panose="02040502050405020303" pitchFamily="18" charset="0"/>
              </a:rPr>
              <a:t>Arithmetic and Logic Unit (ALU)</a:t>
            </a:r>
          </a:p>
          <a:p>
            <a:r>
              <a:rPr lang="en-US" sz="2100" b="1" i="0" u="none" strike="noStrike" baseline="0" dirty="0">
                <a:solidFill>
                  <a:srgbClr val="2FA9FF"/>
                </a:solidFill>
                <a:latin typeface="Georgia" panose="02040502050405020303" pitchFamily="18" charset="0"/>
              </a:rPr>
              <a:t>Central Processing Unit (CPU)</a:t>
            </a:r>
          </a:p>
          <a:p>
            <a:r>
              <a:rPr lang="en-US" sz="2100" b="1" i="0" u="none" strike="noStrike" baseline="0" dirty="0">
                <a:solidFill>
                  <a:srgbClr val="2FA9FF"/>
                </a:solidFill>
                <a:latin typeface="Georgia" panose="02040502050405020303" pitchFamily="18" charset="0"/>
              </a:rPr>
              <a:t>Secondary Storage Unit</a:t>
            </a:r>
          </a:p>
        </p:txBody>
      </p:sp>
    </p:spTree>
    <p:extLst>
      <p:ext uri="{BB962C8B-B14F-4D97-AF65-F5344CB8AC3E}">
        <p14:creationId xmlns:p14="http://schemas.microsoft.com/office/powerpoint/2010/main" val="229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1265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MingLiU-ExtB</vt:lpstr>
      <vt:lpstr>Arial</vt:lpstr>
      <vt:lpstr>Calibri</vt:lpstr>
      <vt:lpstr>Calibri Light</vt:lpstr>
      <vt:lpstr>Courier New</vt:lpstr>
      <vt:lpstr>Georgia</vt:lpstr>
      <vt:lpstr>Georgia Pro Black</vt:lpstr>
      <vt:lpstr>GoudySans-Bold</vt:lpstr>
      <vt:lpstr>Wingdings</vt:lpstr>
      <vt:lpstr>Office Theme</vt:lpstr>
      <vt:lpstr>PowerPoint Presentation</vt:lpstr>
      <vt:lpstr>1.1 Introduction</vt:lpstr>
      <vt:lpstr>1.1 Introduction</vt:lpstr>
      <vt:lpstr>1.1 Introduction</vt:lpstr>
      <vt:lpstr>1.1 Introduction</vt:lpstr>
      <vt:lpstr>1.2 Hardware and Software</vt:lpstr>
      <vt:lpstr>1.2 Hardware and Software</vt:lpstr>
      <vt:lpstr>1.2.1 Moore’s Law</vt:lpstr>
      <vt:lpstr>1.2.2 Computer Organization</vt:lpstr>
      <vt:lpstr>1.3 Data Hierarchy</vt:lpstr>
      <vt:lpstr>1.4 Machine Languages, Assembly Languages and High-Level Languages</vt:lpstr>
      <vt:lpstr>1.5 Operating Systems</vt:lpstr>
      <vt:lpstr>1.6 C Programming Language</vt:lpstr>
      <vt:lpstr>1.6 C Programming Language</vt:lpstr>
      <vt:lpstr>1.7 C Standard Library and Open-Source Libraries</vt:lpstr>
      <vt:lpstr>1.8 Other Popular Programming Languages</vt:lpstr>
      <vt:lpstr>1.9 Typical C Program-Development Environment</vt:lpstr>
      <vt:lpstr>1.9 Typical C Program-Development Environment</vt:lpstr>
      <vt:lpstr>1.9 Typical C Program-Development Environment</vt:lpstr>
      <vt:lpstr>1.9 Typical C Program-Development Environment</vt:lpstr>
      <vt:lpstr>1.9 Typical C Program-Development Environment</vt:lpstr>
      <vt:lpstr>1.9 Typical C Program-Development Environment</vt:lpstr>
      <vt:lpstr>1.10 Test-Driving a C Application in Windows, Linux and macOS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Riaz</dc:creator>
  <cp:lastModifiedBy>Asim Riaz</cp:lastModifiedBy>
  <cp:revision>3</cp:revision>
  <dcterms:created xsi:type="dcterms:W3CDTF">2023-09-12T17:17:33Z</dcterms:created>
  <dcterms:modified xsi:type="dcterms:W3CDTF">2023-09-13T02:06:39Z</dcterms:modified>
</cp:coreProperties>
</file>