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6" r:id="rId4"/>
    <p:sldId id="347" r:id="rId5"/>
    <p:sldId id="348" r:id="rId6"/>
    <p:sldId id="309" r:id="rId7"/>
    <p:sldId id="343" r:id="rId8"/>
    <p:sldId id="344" r:id="rId9"/>
    <p:sldId id="345" r:id="rId10"/>
    <p:sldId id="342"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45C7"/>
    <a:srgbClr val="732B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6323" autoAdjust="0"/>
  </p:normalViewPr>
  <p:slideViewPr>
    <p:cSldViewPr snapToGrid="0">
      <p:cViewPr varScale="1">
        <p:scale>
          <a:sx n="104" d="100"/>
          <a:sy n="104" d="100"/>
        </p:scale>
        <p:origin x="1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B560-041B-B090-59E5-B3D771F04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2DB22-22E3-FEFF-7F3F-38A56C63A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AC72D-4644-C3B2-7D9D-7A9E3A520C7F}"/>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5" name="Footer Placeholder 4">
            <a:extLst>
              <a:ext uri="{FF2B5EF4-FFF2-40B4-BE49-F238E27FC236}">
                <a16:creationId xmlns:a16="http://schemas.microsoft.com/office/drawing/2014/main" id="{56A45026-04FB-7139-FA29-B2C40AEBE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D5C41-5926-88E6-B6A1-FD8573F14222}"/>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312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6212-0D9C-0197-7149-BCE23750ED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F501A-C431-F393-A965-3621FD08A5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56CAD-0E2C-C4A9-B3B6-2351A7EE21DD}"/>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5" name="Footer Placeholder 4">
            <a:extLst>
              <a:ext uri="{FF2B5EF4-FFF2-40B4-BE49-F238E27FC236}">
                <a16:creationId xmlns:a16="http://schemas.microsoft.com/office/drawing/2014/main" id="{F68B1D50-7B73-DE39-60E3-2D7245D51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70D5D-08BA-F126-6274-450750414C1A}"/>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44434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E044C-D2AA-3248-C489-5B624DD458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0A4B2-BCDC-8968-E1D7-F4831969B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F87D1-4BA6-37E2-9116-EB8F133B6DC3}"/>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5" name="Footer Placeholder 4">
            <a:extLst>
              <a:ext uri="{FF2B5EF4-FFF2-40B4-BE49-F238E27FC236}">
                <a16:creationId xmlns:a16="http://schemas.microsoft.com/office/drawing/2014/main" id="{805A1F45-FD5B-B48D-DAA7-F3DCC7C41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2A38F-CB9A-9508-E9B7-27B1D5E7977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257495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516-0185-F41D-C458-BE5E853F7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F0FEE-C14C-FECF-DDD6-E9E0B8400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B55FE-B0D4-0F43-728A-78503C538CA2}"/>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5" name="Footer Placeholder 4">
            <a:extLst>
              <a:ext uri="{FF2B5EF4-FFF2-40B4-BE49-F238E27FC236}">
                <a16:creationId xmlns:a16="http://schemas.microsoft.com/office/drawing/2014/main" id="{84952B98-6CE9-0F7E-2D7E-11B64E223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E6EED-6E69-5A58-358F-C4FAAB788D15}"/>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2414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C6DF-3F4D-E8E5-02BD-D6A1104B11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EE786B-F66A-CE17-DDBC-5CFB09A680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38D97-3494-8FA6-CBD4-C7D86FC7F6C4}"/>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5" name="Footer Placeholder 4">
            <a:extLst>
              <a:ext uri="{FF2B5EF4-FFF2-40B4-BE49-F238E27FC236}">
                <a16:creationId xmlns:a16="http://schemas.microsoft.com/office/drawing/2014/main" id="{422CC443-0BC2-E9F7-382E-0063BA95B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7438D-A53C-C9FE-23BD-855733AEEF7F}"/>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45707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1908-BBAC-B9D3-A039-660C5A8C1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E1071A-B27A-6C39-3316-81210E9E9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FD71F-917B-CD70-C7C0-57231AC1A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84D7CD-8F08-449A-1CE7-FD7281719E46}"/>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6" name="Footer Placeholder 5">
            <a:extLst>
              <a:ext uri="{FF2B5EF4-FFF2-40B4-BE49-F238E27FC236}">
                <a16:creationId xmlns:a16="http://schemas.microsoft.com/office/drawing/2014/main" id="{95F51A05-0625-82B5-D84F-6671B6DE9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C9D0E-0CFA-B661-D516-7871F717CCAC}"/>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08098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F8E0-93B1-8AA2-9180-E7E7AC3D1C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73C194-8019-2CB2-8365-F49B3ED01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52A4B-D5C0-4071-617A-5DD6342C5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1A37E-80AE-F1BA-417F-86EB81515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0BAE5-5A88-DDAC-940F-E352FDE125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2E50B-5300-E95F-B32A-1CCBD4196931}"/>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8" name="Footer Placeholder 7">
            <a:extLst>
              <a:ext uri="{FF2B5EF4-FFF2-40B4-BE49-F238E27FC236}">
                <a16:creationId xmlns:a16="http://schemas.microsoft.com/office/drawing/2014/main" id="{3BC0F3E1-AD96-CD76-6FB3-B6F1DC8AB9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325A7-D3D8-C2E4-EE1C-A1DECA7C2F8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92409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73A3-A338-5351-B19C-931AE8F443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66D87D-4BC7-35FE-55E3-90D3F6DDA0EB}"/>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4" name="Footer Placeholder 3">
            <a:extLst>
              <a:ext uri="{FF2B5EF4-FFF2-40B4-BE49-F238E27FC236}">
                <a16:creationId xmlns:a16="http://schemas.microsoft.com/office/drawing/2014/main" id="{71759AEC-AD8F-6989-A36B-5E174977B6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780BE8-744A-BCE6-7A64-FDB765996224}"/>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339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523BFA-BEFC-7D44-DC40-EA904954CF38}"/>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3" name="Footer Placeholder 2">
            <a:extLst>
              <a:ext uri="{FF2B5EF4-FFF2-40B4-BE49-F238E27FC236}">
                <a16:creationId xmlns:a16="http://schemas.microsoft.com/office/drawing/2014/main" id="{0BBA3EBC-B846-635E-4EBD-863640770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36DAFD-9E8A-7FBB-0D40-4A263E446A39}"/>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6811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A40C-D653-4470-C1D1-B5415A148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358CBC-939C-D291-C1B1-5737F4971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5124E3-EE42-6E02-9A10-53DCFCD3C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3D67E-9BEB-F482-DE63-940D41441EE5}"/>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6" name="Footer Placeholder 5">
            <a:extLst>
              <a:ext uri="{FF2B5EF4-FFF2-40B4-BE49-F238E27FC236}">
                <a16:creationId xmlns:a16="http://schemas.microsoft.com/office/drawing/2014/main" id="{49188B52-C106-8E01-4A77-4EEC9E180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1348C-6C26-1838-6202-BE92006C8E06}"/>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97813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624A-D3CE-2156-7580-B3079F938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3E3F9E-AC3E-C6B4-DB67-977697A8C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073965-5720-E203-D9E0-D675CF67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853F6-FF6D-870D-5242-3C58A2712478}"/>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6" name="Footer Placeholder 5">
            <a:extLst>
              <a:ext uri="{FF2B5EF4-FFF2-40B4-BE49-F238E27FC236}">
                <a16:creationId xmlns:a16="http://schemas.microsoft.com/office/drawing/2014/main" id="{AC97ED8F-0CB1-F44B-95F8-B99EB1B52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CD95B-52E9-47C5-B108-1B164670C3F3}"/>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5619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AE49B-3521-992D-5EC0-CEB78E08A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203DD-4980-6780-A04A-030DF2141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BD960-7978-CFD5-8A13-C7AC99635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E2EB5-461B-48FA-A185-8B26B555C833}" type="datetimeFigureOut">
              <a:rPr lang="en-US" smtClean="0"/>
              <a:t>10/4/2023</a:t>
            </a:fld>
            <a:endParaRPr lang="en-US"/>
          </a:p>
        </p:txBody>
      </p:sp>
      <p:sp>
        <p:nvSpPr>
          <p:cNvPr id="5" name="Footer Placeholder 4">
            <a:extLst>
              <a:ext uri="{FF2B5EF4-FFF2-40B4-BE49-F238E27FC236}">
                <a16:creationId xmlns:a16="http://schemas.microsoft.com/office/drawing/2014/main" id="{D7EF52A5-6EEC-5F66-8456-CE2759649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E3DA9-6A45-33DE-1B23-11F0FB1C5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5CC8B-FA83-4238-B2D8-7C707E268FED}" type="slidenum">
              <a:rPr lang="en-US" smtClean="0"/>
              <a:t>‹#›</a:t>
            </a:fld>
            <a:endParaRPr lang="en-US"/>
          </a:p>
        </p:txBody>
      </p:sp>
    </p:spTree>
    <p:extLst>
      <p:ext uri="{BB962C8B-B14F-4D97-AF65-F5344CB8AC3E}">
        <p14:creationId xmlns:p14="http://schemas.microsoft.com/office/powerpoint/2010/main" val="81755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821D75C-EE09-5B7D-900F-B29D6730F199}"/>
              </a:ext>
            </a:extLst>
          </p:cNvPr>
          <p:cNvSpPr txBox="1"/>
          <p:nvPr/>
        </p:nvSpPr>
        <p:spPr>
          <a:xfrm>
            <a:off x="6688334" y="1818504"/>
            <a:ext cx="5330751" cy="605166"/>
          </a:xfrm>
          <a:prstGeom prst="rect">
            <a:avLst/>
          </a:prstGeom>
          <a:noFill/>
        </p:spPr>
        <p:txBody>
          <a:bodyPr wrap="square">
            <a:spAutoFit/>
          </a:bodyPr>
          <a:lstStyle/>
          <a:p>
            <a:pPr>
              <a:lnSpc>
                <a:spcPct val="125000"/>
              </a:lnSpc>
            </a:pPr>
            <a:r>
              <a:rPr lang="en-US" sz="1400" b="1" dirty="0">
                <a:solidFill>
                  <a:srgbClr val="FF0000"/>
                </a:solidFill>
                <a:effectLst/>
                <a:latin typeface="Georgia" panose="02040502050405020303" pitchFamily="18" charset="0"/>
              </a:rPr>
              <a:t>Objectives</a:t>
            </a:r>
          </a:p>
          <a:p>
            <a:pPr>
              <a:lnSpc>
                <a:spcPct val="125000"/>
              </a:lnSpc>
            </a:pPr>
            <a:r>
              <a:rPr lang="en-US" sz="1400" b="0" dirty="0">
                <a:effectLst/>
                <a:latin typeface="Georgia" panose="02040502050405020303" pitchFamily="18" charset="0"/>
              </a:rPr>
              <a:t>In this chapter, you’ll:</a:t>
            </a:r>
          </a:p>
        </p:txBody>
      </p:sp>
      <p:pic>
        <p:nvPicPr>
          <p:cNvPr id="13" name="Picture 12">
            <a:extLst>
              <a:ext uri="{FF2B5EF4-FFF2-40B4-BE49-F238E27FC236}">
                <a16:creationId xmlns:a16="http://schemas.microsoft.com/office/drawing/2014/main" id="{789DEBD8-89B8-9A3E-CB7A-48E813ACD404}"/>
              </a:ext>
            </a:extLst>
          </p:cNvPr>
          <p:cNvPicPr preferRelativeResize="0">
            <a:picLocks noChangeAspect="1"/>
          </p:cNvPicPr>
          <p:nvPr/>
        </p:nvPicPr>
        <p:blipFill rotWithShape="1">
          <a:blip r:embed="rId2"/>
          <a:srcRect t="-3" b="49000"/>
          <a:stretch/>
        </p:blipFill>
        <p:spPr>
          <a:xfrm>
            <a:off x="0" y="1736869"/>
            <a:ext cx="6607834" cy="4937760"/>
          </a:xfrm>
          <a:prstGeom prst="rect">
            <a:avLst/>
          </a:prstGeom>
        </p:spPr>
      </p:pic>
      <p:sp>
        <p:nvSpPr>
          <p:cNvPr id="17" name="TextBox 16">
            <a:extLst>
              <a:ext uri="{FF2B5EF4-FFF2-40B4-BE49-F238E27FC236}">
                <a16:creationId xmlns:a16="http://schemas.microsoft.com/office/drawing/2014/main" id="{14C9DFF3-D920-30D2-DF4F-873F570A26D6}"/>
              </a:ext>
            </a:extLst>
          </p:cNvPr>
          <p:cNvSpPr txBox="1"/>
          <p:nvPr/>
        </p:nvSpPr>
        <p:spPr>
          <a:xfrm>
            <a:off x="630446" y="268270"/>
            <a:ext cx="5465554" cy="646331"/>
          </a:xfrm>
          <a:prstGeom prst="rect">
            <a:avLst/>
          </a:prstGeom>
          <a:noFill/>
        </p:spPr>
        <p:txBody>
          <a:bodyPr wrap="square">
            <a:spAutoFit/>
          </a:bodyPr>
          <a:lstStyle/>
          <a:p>
            <a:r>
              <a:rPr lang="en-US" sz="3600" b="1" dirty="0">
                <a:latin typeface="Georgia" panose="02040502050405020303" pitchFamily="18" charset="0"/>
              </a:rPr>
              <a:t>Program Control</a:t>
            </a:r>
          </a:p>
        </p:txBody>
      </p:sp>
      <p:sp>
        <p:nvSpPr>
          <p:cNvPr id="19" name="Rectangle 18">
            <a:extLst>
              <a:ext uri="{FF2B5EF4-FFF2-40B4-BE49-F238E27FC236}">
                <a16:creationId xmlns:a16="http://schemas.microsoft.com/office/drawing/2014/main" id="{734A8F54-1CFD-8556-ADCB-4BF2BD6E875D}"/>
              </a:ext>
            </a:extLst>
          </p:cNvPr>
          <p:cNvSpPr/>
          <p:nvPr/>
        </p:nvSpPr>
        <p:spPr>
          <a:xfrm>
            <a:off x="6607835" y="1"/>
            <a:ext cx="5584166" cy="1736868"/>
          </a:xfrm>
          <a:prstGeom prst="rect">
            <a:avLst/>
          </a:prstGeom>
          <a:solidFill>
            <a:srgbClr val="732B9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latin typeface="MingLiU-ExtB" panose="02020500000000000000" pitchFamily="18" charset="-120"/>
                <a:ea typeface="MingLiU-ExtB" panose="02020500000000000000" pitchFamily="18" charset="-120"/>
              </a:rPr>
              <a:t>4</a:t>
            </a:r>
            <a:endParaRPr lang="en-US" b="1" dirty="0">
              <a:latin typeface="MingLiU-ExtB" panose="02020500000000000000" pitchFamily="18" charset="-120"/>
              <a:ea typeface="MingLiU-ExtB" panose="02020500000000000000" pitchFamily="18" charset="-120"/>
            </a:endParaRPr>
          </a:p>
        </p:txBody>
      </p:sp>
      <p:sp>
        <p:nvSpPr>
          <p:cNvPr id="2" name="TextBox 1">
            <a:extLst>
              <a:ext uri="{FF2B5EF4-FFF2-40B4-BE49-F238E27FC236}">
                <a16:creationId xmlns:a16="http://schemas.microsoft.com/office/drawing/2014/main" id="{EAFA024C-D4C4-B2C2-4790-A1B279238AD2}"/>
              </a:ext>
            </a:extLst>
          </p:cNvPr>
          <p:cNvSpPr txBox="1"/>
          <p:nvPr/>
        </p:nvSpPr>
        <p:spPr>
          <a:xfrm>
            <a:off x="6688333" y="2427822"/>
            <a:ext cx="5330751" cy="3607911"/>
          </a:xfrm>
          <a:prstGeom prst="rect">
            <a:avLst/>
          </a:prstGeom>
          <a:noFill/>
        </p:spPr>
        <p:txBody>
          <a:bodyPr wrap="square">
            <a:spAutoFit/>
          </a:bodyPr>
          <a:lstStyle/>
          <a:p>
            <a:pPr marL="285750" lvl="0" indent="-285750">
              <a:lnSpc>
                <a:spcPct val="150000"/>
              </a:lnSpc>
              <a:buClr>
                <a:srgbClr val="FF0000"/>
              </a:buClr>
              <a:buFont typeface="Wingdings" panose="05000000000000000000" pitchFamily="2" charset="2"/>
              <a:buChar char="§"/>
              <a:defRPr/>
            </a:pPr>
            <a:r>
              <a:rPr lang="en-US" sz="1400" dirty="0">
                <a:solidFill>
                  <a:prstClr val="black"/>
                </a:solidFill>
                <a:latin typeface="Georgia" panose="02040502050405020303" pitchFamily="18" charset="0"/>
              </a:rPr>
              <a:t>Learn the essentials of counter controlled iteration.</a:t>
            </a:r>
          </a:p>
          <a:p>
            <a:pPr marL="285750" lvl="0" indent="-285750">
              <a:lnSpc>
                <a:spcPct val="150000"/>
              </a:lnSpc>
              <a:buClr>
                <a:srgbClr val="FF0000"/>
              </a:buClr>
              <a:buFont typeface="Wingdings" panose="05000000000000000000" pitchFamily="2" charset="2"/>
              <a:buChar char="§"/>
              <a:defRPr/>
            </a:pPr>
            <a:r>
              <a:rPr lang="en-US" sz="1400" dirty="0">
                <a:solidFill>
                  <a:prstClr val="black"/>
                </a:solidFill>
                <a:latin typeface="Georgia" panose="02040502050405020303" pitchFamily="18" charset="0"/>
              </a:rPr>
              <a:t>Use the </a:t>
            </a:r>
            <a:r>
              <a:rPr lang="en-US" sz="1400" dirty="0">
                <a:solidFill>
                  <a:prstClr val="black"/>
                </a:solidFill>
                <a:latin typeface="Lucida Sans Unicode" panose="020B0602030504020204" pitchFamily="34" charset="0"/>
                <a:cs typeface="Lucida Sans Unicode" panose="020B0602030504020204" pitchFamily="34" charset="0"/>
              </a:rPr>
              <a:t>for</a:t>
            </a:r>
            <a:r>
              <a:rPr lang="en-US" sz="1400" dirty="0">
                <a:solidFill>
                  <a:prstClr val="black"/>
                </a:solidFill>
                <a:latin typeface="Georgia" panose="02040502050405020303" pitchFamily="18" charset="0"/>
              </a:rPr>
              <a:t> and </a:t>
            </a:r>
            <a:r>
              <a:rPr lang="en-US" sz="1400" dirty="0">
                <a:solidFill>
                  <a:prstClr val="black"/>
                </a:solidFill>
                <a:latin typeface="Lucida Sans Unicode" panose="020B0602030504020204" pitchFamily="34" charset="0"/>
                <a:cs typeface="Lucida Sans Unicode" panose="020B0602030504020204" pitchFamily="34" charset="0"/>
              </a:rPr>
              <a:t>do…while </a:t>
            </a:r>
            <a:r>
              <a:rPr lang="en-US" sz="1400" dirty="0">
                <a:solidFill>
                  <a:prstClr val="black"/>
                </a:solidFill>
                <a:latin typeface="Georgia" panose="02040502050405020303" pitchFamily="18" charset="0"/>
              </a:rPr>
              <a:t>iteration statements to execute statements repeatedly.</a:t>
            </a:r>
          </a:p>
          <a:p>
            <a:pPr marL="285750" lvl="0" indent="-285750">
              <a:lnSpc>
                <a:spcPct val="150000"/>
              </a:lnSpc>
              <a:buClr>
                <a:srgbClr val="FF0000"/>
              </a:buClr>
              <a:buFont typeface="Wingdings" panose="05000000000000000000" pitchFamily="2" charset="2"/>
              <a:buChar char="§"/>
              <a:defRPr/>
            </a:pPr>
            <a:r>
              <a:rPr lang="en-US" sz="1400" dirty="0">
                <a:solidFill>
                  <a:prstClr val="black"/>
                </a:solidFill>
                <a:latin typeface="Georgia" panose="02040502050405020303" pitchFamily="18" charset="0"/>
              </a:rPr>
              <a:t>Understand multiple selection using the switch selection statement.</a:t>
            </a:r>
          </a:p>
          <a:p>
            <a:pPr marL="285750" lvl="0" indent="-285750">
              <a:lnSpc>
                <a:spcPct val="150000"/>
              </a:lnSpc>
              <a:buClr>
                <a:srgbClr val="FF0000"/>
              </a:buClr>
              <a:buFont typeface="Wingdings" panose="05000000000000000000" pitchFamily="2" charset="2"/>
              <a:buChar char="§"/>
              <a:defRPr/>
            </a:pPr>
            <a:r>
              <a:rPr lang="en-US" sz="1400" dirty="0">
                <a:solidFill>
                  <a:prstClr val="black"/>
                </a:solidFill>
                <a:latin typeface="Georgia" panose="02040502050405020303" pitchFamily="18" charset="0"/>
              </a:rPr>
              <a:t>Use the break and continue statements to alter the flow of control.</a:t>
            </a:r>
          </a:p>
          <a:p>
            <a:pPr marL="285750" lvl="0" indent="-285750">
              <a:lnSpc>
                <a:spcPct val="150000"/>
              </a:lnSpc>
              <a:buClr>
                <a:srgbClr val="FF0000"/>
              </a:buClr>
              <a:buFont typeface="Wingdings" panose="05000000000000000000" pitchFamily="2" charset="2"/>
              <a:buChar char="§"/>
              <a:defRPr/>
            </a:pPr>
            <a:r>
              <a:rPr lang="en-US" sz="1400" dirty="0">
                <a:solidFill>
                  <a:prstClr val="black"/>
                </a:solidFill>
                <a:latin typeface="Georgia" panose="02040502050405020303" pitchFamily="18" charset="0"/>
              </a:rPr>
              <a:t>Use logical operators to form complex conditions in control statements.</a:t>
            </a:r>
          </a:p>
          <a:p>
            <a:pPr marL="285750" lvl="0" indent="-285750">
              <a:lnSpc>
                <a:spcPct val="150000"/>
              </a:lnSpc>
              <a:buClr>
                <a:srgbClr val="FF0000"/>
              </a:buClr>
              <a:buFont typeface="Wingdings" panose="05000000000000000000" pitchFamily="2" charset="2"/>
              <a:buChar char="§"/>
              <a:defRPr/>
            </a:pPr>
            <a:r>
              <a:rPr lang="en-US" sz="1400" dirty="0">
                <a:solidFill>
                  <a:prstClr val="black"/>
                </a:solidFill>
                <a:latin typeface="Georgia" panose="02040502050405020303" pitchFamily="18" charset="0"/>
              </a:rPr>
              <a:t>Avoid the consequences of confusing the equality and assignment operators.</a:t>
            </a:r>
            <a:endPar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Tree>
    <p:extLst>
      <p:ext uri="{BB962C8B-B14F-4D97-AF65-F5344CB8AC3E}">
        <p14:creationId xmlns:p14="http://schemas.microsoft.com/office/powerpoint/2010/main" val="376917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E89454-79C7-49E0-9D3F-12FCA3BA3822}"/>
              </a:ext>
            </a:extLst>
          </p:cNvPr>
          <p:cNvPicPr>
            <a:picLocks noChangeAspect="1"/>
          </p:cNvPicPr>
          <p:nvPr/>
        </p:nvPicPr>
        <p:blipFill>
          <a:blip r:embed="rId2"/>
          <a:stretch>
            <a:fillRect/>
          </a:stretch>
        </p:blipFill>
        <p:spPr>
          <a:xfrm>
            <a:off x="1235546" y="1138688"/>
            <a:ext cx="9720907" cy="4226724"/>
          </a:xfrm>
          <a:prstGeom prst="rect">
            <a:avLst/>
          </a:prstGeom>
        </p:spPr>
      </p:pic>
      <p:sp>
        <p:nvSpPr>
          <p:cNvPr id="14" name="Title 1">
            <a:extLst>
              <a:ext uri="{FF2B5EF4-FFF2-40B4-BE49-F238E27FC236}">
                <a16:creationId xmlns:a16="http://schemas.microsoft.com/office/drawing/2014/main" id="{368CFF4E-634C-495F-9CB2-0C926E07256E}"/>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15" name="Picture 14">
            <a:extLst>
              <a:ext uri="{FF2B5EF4-FFF2-40B4-BE49-F238E27FC236}">
                <a16:creationId xmlns:a16="http://schemas.microsoft.com/office/drawing/2014/main" id="{220AC903-A951-45A6-A219-36DBA9CFD020}"/>
              </a:ext>
            </a:extLst>
          </p:cNvPr>
          <p:cNvPicPr>
            <a:picLocks noChangeAspect="1"/>
          </p:cNvPicPr>
          <p:nvPr/>
        </p:nvPicPr>
        <p:blipFill>
          <a:blip r:embed="rId3"/>
          <a:stretch>
            <a:fillRect/>
          </a:stretch>
        </p:blipFill>
        <p:spPr>
          <a:xfrm>
            <a:off x="7863278" y="4201353"/>
            <a:ext cx="3010619" cy="1017917"/>
          </a:xfrm>
          <a:prstGeom prst="rect">
            <a:avLst/>
          </a:prstGeom>
        </p:spPr>
      </p:pic>
    </p:spTree>
    <p:extLst>
      <p:ext uri="{BB962C8B-B14F-4D97-AF65-F5344CB8AC3E}">
        <p14:creationId xmlns:p14="http://schemas.microsoft.com/office/powerpoint/2010/main" val="138303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General Format of a for Statement</a:t>
            </a:r>
          </a:p>
          <a:p>
            <a:pPr marL="0" indent="0" algn="just">
              <a:lnSpc>
                <a:spcPct val="100000"/>
              </a:lnSpc>
              <a:buNone/>
            </a:pPr>
            <a:r>
              <a:rPr lang="en-US" sz="2000" dirty="0">
                <a:latin typeface="Georgia" panose="02040502050405020303" pitchFamily="18" charset="0"/>
              </a:rPr>
              <a:t>The general format of the for statement is</a:t>
            </a:r>
          </a:p>
          <a:p>
            <a:pPr marL="0" indent="0">
              <a:lnSpc>
                <a:spcPct val="100000"/>
              </a:lnSpc>
              <a:buNone/>
            </a:pPr>
            <a:endParaRPr lang="en-US" sz="2000" dirty="0">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9" name="Picture 8">
            <a:extLst>
              <a:ext uri="{FF2B5EF4-FFF2-40B4-BE49-F238E27FC236}">
                <a16:creationId xmlns:a16="http://schemas.microsoft.com/office/drawing/2014/main" id="{C42D898A-7E59-42E6-9C5C-6E50A8A0A631}"/>
              </a:ext>
            </a:extLst>
          </p:cNvPr>
          <p:cNvPicPr>
            <a:picLocks noChangeAspect="1"/>
          </p:cNvPicPr>
          <p:nvPr/>
        </p:nvPicPr>
        <p:blipFill rotWithShape="1">
          <a:blip r:embed="rId2"/>
          <a:srcRect l="3" t="-2" r="63248" b="97793"/>
          <a:stretch/>
        </p:blipFill>
        <p:spPr>
          <a:xfrm>
            <a:off x="1980812" y="2514956"/>
            <a:ext cx="3218688" cy="91440"/>
          </a:xfrm>
          <a:prstGeom prst="rect">
            <a:avLst/>
          </a:prstGeom>
        </p:spPr>
      </p:pic>
      <p:sp>
        <p:nvSpPr>
          <p:cNvPr id="10" name="TextBox 9">
            <a:extLst>
              <a:ext uri="{FF2B5EF4-FFF2-40B4-BE49-F238E27FC236}">
                <a16:creationId xmlns:a16="http://schemas.microsoft.com/office/drawing/2014/main" id="{E1C62B32-4E37-4208-AB10-9AA8010AE1DB}"/>
              </a:ext>
            </a:extLst>
          </p:cNvPr>
          <p:cNvSpPr txBox="1"/>
          <p:nvPr/>
        </p:nvSpPr>
        <p:spPr>
          <a:xfrm>
            <a:off x="5864469" y="1329438"/>
            <a:ext cx="5996354" cy="923330"/>
          </a:xfrm>
          <a:prstGeom prst="rect">
            <a:avLst/>
          </a:prstGeom>
          <a:noFill/>
        </p:spPr>
        <p:txBody>
          <a:bodyPr wrap="square" rtlCol="0">
            <a:spAutoFit/>
          </a:bodyPr>
          <a:lstStyle/>
          <a:p>
            <a:pPr>
              <a:lnSpc>
                <a:spcPct val="100000"/>
              </a:lnSpc>
              <a:spcBef>
                <a:spcPts val="0"/>
              </a:spcBef>
              <a:buNone/>
            </a:pPr>
            <a:r>
              <a:rPr lang="en-US" sz="1800" dirty="0">
                <a:solidFill>
                  <a:srgbClr val="A245C7"/>
                </a:solidFill>
                <a:latin typeface="Georgia" panose="02040502050405020303" pitchFamily="18" charset="0"/>
              </a:rPr>
              <a:t>for </a:t>
            </a:r>
            <a:r>
              <a:rPr lang="en-US" sz="1800" dirty="0">
                <a:solidFill>
                  <a:srgbClr val="A245C7"/>
                </a:solidFill>
                <a:latin typeface="Lucida Sans Unicode" panose="020B0602030504020204" pitchFamily="34" charset="0"/>
                <a:cs typeface="Lucida Sans Unicode" panose="020B0602030504020204" pitchFamily="34" charset="0"/>
              </a:rPr>
              <a:t>(</a:t>
            </a:r>
            <a:r>
              <a:rPr lang="en-US" sz="1800" i="1" dirty="0">
                <a:solidFill>
                  <a:srgbClr val="A245C7"/>
                </a:solidFill>
                <a:latin typeface="Times New Roman" panose="02020603050405020304" pitchFamily="18" charset="0"/>
                <a:cs typeface="Times New Roman" panose="02020603050405020304" pitchFamily="18" charset="0"/>
              </a:rPr>
              <a:t>initialization; </a:t>
            </a:r>
            <a:r>
              <a:rPr lang="en-US" sz="1800" i="1" dirty="0" err="1">
                <a:solidFill>
                  <a:srgbClr val="A245C7"/>
                </a:solidFill>
                <a:latin typeface="Times New Roman" panose="02020603050405020304" pitchFamily="18" charset="0"/>
                <a:cs typeface="Times New Roman" panose="02020603050405020304" pitchFamily="18" charset="0"/>
              </a:rPr>
              <a:t>loopContinuationCondition</a:t>
            </a:r>
            <a:r>
              <a:rPr lang="en-US" sz="1800" i="1" dirty="0">
                <a:solidFill>
                  <a:srgbClr val="A245C7"/>
                </a:solidFill>
                <a:latin typeface="Times New Roman" panose="02020603050405020304" pitchFamily="18" charset="0"/>
                <a:cs typeface="Times New Roman" panose="02020603050405020304" pitchFamily="18" charset="0"/>
              </a:rPr>
              <a:t>; increment</a:t>
            </a:r>
            <a:r>
              <a:rPr lang="en-US" sz="1800" dirty="0">
                <a:solidFill>
                  <a:srgbClr val="A245C7"/>
                </a:solidFill>
                <a:latin typeface="Georgia" panose="02040502050405020303" pitchFamily="18" charset="0"/>
              </a:rPr>
              <a:t>) {</a:t>
            </a:r>
          </a:p>
          <a:p>
            <a:pPr>
              <a:lnSpc>
                <a:spcPct val="100000"/>
              </a:lnSpc>
              <a:spcBef>
                <a:spcPts val="0"/>
              </a:spcBef>
              <a:buNone/>
            </a:pPr>
            <a:r>
              <a:rPr lang="en-US" sz="1800" i="1" dirty="0">
                <a:solidFill>
                  <a:srgbClr val="A245C7"/>
                </a:solidFill>
                <a:latin typeface="Times New Roman" panose="02020603050405020304" pitchFamily="18" charset="0"/>
                <a:cs typeface="Times New Roman" panose="02020603050405020304" pitchFamily="18" charset="0"/>
              </a:rPr>
              <a:t>	statement</a:t>
            </a:r>
          </a:p>
          <a:p>
            <a:pPr>
              <a:lnSpc>
                <a:spcPct val="100000"/>
              </a:lnSpc>
              <a:spcBef>
                <a:spcPts val="0"/>
              </a:spcBef>
              <a:buNone/>
            </a:pPr>
            <a:r>
              <a:rPr lang="en-US" sz="1800" dirty="0">
                <a:solidFill>
                  <a:srgbClr val="A245C7"/>
                </a:solidFill>
                <a:latin typeface="Georgia" panose="02040502050405020303" pitchFamily="18" charset="0"/>
              </a:rPr>
              <a:t>}</a:t>
            </a:r>
            <a:endParaRPr lang="en-US" dirty="0">
              <a:solidFill>
                <a:srgbClr val="A245C7"/>
              </a:solidFill>
            </a:endParaRPr>
          </a:p>
        </p:txBody>
      </p:sp>
      <p:pic>
        <p:nvPicPr>
          <p:cNvPr id="15" name="Picture 14">
            <a:extLst>
              <a:ext uri="{FF2B5EF4-FFF2-40B4-BE49-F238E27FC236}">
                <a16:creationId xmlns:a16="http://schemas.microsoft.com/office/drawing/2014/main" id="{46581BAD-4875-404A-A64F-B4AE6514DDA4}"/>
              </a:ext>
            </a:extLst>
          </p:cNvPr>
          <p:cNvPicPr>
            <a:picLocks noChangeAspect="1"/>
          </p:cNvPicPr>
          <p:nvPr/>
        </p:nvPicPr>
        <p:blipFill>
          <a:blip r:embed="rId3"/>
          <a:stretch>
            <a:fillRect/>
          </a:stretch>
        </p:blipFill>
        <p:spPr>
          <a:xfrm>
            <a:off x="4180715" y="4078909"/>
            <a:ext cx="5839585" cy="140666"/>
          </a:xfrm>
          <a:prstGeom prst="rect">
            <a:avLst/>
          </a:prstGeom>
        </p:spPr>
      </p:pic>
      <p:pic>
        <p:nvPicPr>
          <p:cNvPr id="17" name="Picture 16">
            <a:extLst>
              <a:ext uri="{FF2B5EF4-FFF2-40B4-BE49-F238E27FC236}">
                <a16:creationId xmlns:a16="http://schemas.microsoft.com/office/drawing/2014/main" id="{73440DEE-9C6F-48F1-8C4D-7AB2D451CC21}"/>
              </a:ext>
            </a:extLst>
          </p:cNvPr>
          <p:cNvPicPr>
            <a:picLocks noChangeAspect="1"/>
          </p:cNvPicPr>
          <p:nvPr/>
        </p:nvPicPr>
        <p:blipFill>
          <a:blip r:embed="rId4"/>
          <a:stretch>
            <a:fillRect/>
          </a:stretch>
        </p:blipFill>
        <p:spPr>
          <a:xfrm>
            <a:off x="9934575" y="4056115"/>
            <a:ext cx="85725" cy="666750"/>
          </a:xfrm>
          <a:prstGeom prst="rect">
            <a:avLst/>
          </a:prstGeom>
        </p:spPr>
      </p:pic>
    </p:spTree>
    <p:extLst>
      <p:ext uri="{BB962C8B-B14F-4D97-AF65-F5344CB8AC3E}">
        <p14:creationId xmlns:p14="http://schemas.microsoft.com/office/powerpoint/2010/main" val="321184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General Format of a for Statement</a:t>
            </a:r>
          </a:p>
          <a:p>
            <a:pPr marL="0" indent="0" algn="just">
              <a:lnSpc>
                <a:spcPct val="100000"/>
              </a:lnSpc>
              <a:buNone/>
            </a:pPr>
            <a:r>
              <a:rPr lang="en-US" sz="2000" dirty="0">
                <a:latin typeface="Georgia" panose="02040502050405020303" pitchFamily="18" charset="0"/>
              </a:rPr>
              <a:t>The general format of the for statement is</a:t>
            </a:r>
          </a:p>
          <a:p>
            <a:pPr marL="0" indent="0">
              <a:lnSpc>
                <a:spcPct val="100000"/>
              </a:lnSpc>
              <a:buNone/>
            </a:pPr>
            <a:endParaRPr lang="en-US" sz="2000" dirty="0">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9" name="Picture 8">
            <a:extLst>
              <a:ext uri="{FF2B5EF4-FFF2-40B4-BE49-F238E27FC236}">
                <a16:creationId xmlns:a16="http://schemas.microsoft.com/office/drawing/2014/main" id="{C42D898A-7E59-42E6-9C5C-6E50A8A0A631}"/>
              </a:ext>
            </a:extLst>
          </p:cNvPr>
          <p:cNvPicPr>
            <a:picLocks noChangeAspect="1"/>
          </p:cNvPicPr>
          <p:nvPr/>
        </p:nvPicPr>
        <p:blipFill rotWithShape="1">
          <a:blip r:embed="rId2"/>
          <a:srcRect l="3" t="-2" r="63248" b="53611"/>
          <a:stretch/>
        </p:blipFill>
        <p:spPr>
          <a:xfrm>
            <a:off x="1980812" y="2514956"/>
            <a:ext cx="3218688" cy="1920240"/>
          </a:xfrm>
          <a:prstGeom prst="rect">
            <a:avLst/>
          </a:prstGeom>
        </p:spPr>
      </p:pic>
      <p:sp>
        <p:nvSpPr>
          <p:cNvPr id="10" name="TextBox 9">
            <a:extLst>
              <a:ext uri="{FF2B5EF4-FFF2-40B4-BE49-F238E27FC236}">
                <a16:creationId xmlns:a16="http://schemas.microsoft.com/office/drawing/2014/main" id="{E1C62B32-4E37-4208-AB10-9AA8010AE1DB}"/>
              </a:ext>
            </a:extLst>
          </p:cNvPr>
          <p:cNvSpPr txBox="1"/>
          <p:nvPr/>
        </p:nvSpPr>
        <p:spPr>
          <a:xfrm>
            <a:off x="5864469" y="1329438"/>
            <a:ext cx="5996354" cy="923330"/>
          </a:xfrm>
          <a:prstGeom prst="rect">
            <a:avLst/>
          </a:prstGeom>
          <a:noFill/>
        </p:spPr>
        <p:txBody>
          <a:bodyPr wrap="square" rtlCol="0">
            <a:spAutoFit/>
          </a:bodyPr>
          <a:lstStyle/>
          <a:p>
            <a:pPr>
              <a:lnSpc>
                <a:spcPct val="100000"/>
              </a:lnSpc>
              <a:spcBef>
                <a:spcPts val="0"/>
              </a:spcBef>
              <a:buNone/>
            </a:pPr>
            <a:r>
              <a:rPr lang="en-US" sz="1800" dirty="0">
                <a:solidFill>
                  <a:srgbClr val="A245C7"/>
                </a:solidFill>
                <a:latin typeface="Georgia" panose="02040502050405020303" pitchFamily="18" charset="0"/>
              </a:rPr>
              <a:t>for </a:t>
            </a:r>
            <a:r>
              <a:rPr lang="en-US" sz="1800" dirty="0">
                <a:solidFill>
                  <a:srgbClr val="A245C7"/>
                </a:solidFill>
                <a:latin typeface="Lucida Sans Unicode" panose="020B0602030504020204" pitchFamily="34" charset="0"/>
                <a:cs typeface="Lucida Sans Unicode" panose="020B0602030504020204" pitchFamily="34" charset="0"/>
              </a:rPr>
              <a:t>(</a:t>
            </a:r>
            <a:r>
              <a:rPr lang="en-US" sz="1800" i="1" dirty="0">
                <a:solidFill>
                  <a:srgbClr val="A245C7"/>
                </a:solidFill>
                <a:latin typeface="Times New Roman" panose="02020603050405020304" pitchFamily="18" charset="0"/>
                <a:cs typeface="Times New Roman" panose="02020603050405020304" pitchFamily="18" charset="0"/>
              </a:rPr>
              <a:t>initialization; </a:t>
            </a:r>
            <a:r>
              <a:rPr lang="en-US" sz="1800" i="1" dirty="0" err="1">
                <a:solidFill>
                  <a:srgbClr val="A245C7"/>
                </a:solidFill>
                <a:latin typeface="Times New Roman" panose="02020603050405020304" pitchFamily="18" charset="0"/>
                <a:cs typeface="Times New Roman" panose="02020603050405020304" pitchFamily="18" charset="0"/>
              </a:rPr>
              <a:t>loopContinuationCondition</a:t>
            </a:r>
            <a:r>
              <a:rPr lang="en-US" sz="1800" i="1" dirty="0">
                <a:solidFill>
                  <a:srgbClr val="A245C7"/>
                </a:solidFill>
                <a:latin typeface="Times New Roman" panose="02020603050405020304" pitchFamily="18" charset="0"/>
                <a:cs typeface="Times New Roman" panose="02020603050405020304" pitchFamily="18" charset="0"/>
              </a:rPr>
              <a:t>; increment</a:t>
            </a:r>
            <a:r>
              <a:rPr lang="en-US" sz="1800" dirty="0">
                <a:solidFill>
                  <a:srgbClr val="A245C7"/>
                </a:solidFill>
                <a:latin typeface="Georgia" panose="02040502050405020303" pitchFamily="18" charset="0"/>
              </a:rPr>
              <a:t>) {</a:t>
            </a:r>
          </a:p>
          <a:p>
            <a:pPr>
              <a:lnSpc>
                <a:spcPct val="100000"/>
              </a:lnSpc>
              <a:spcBef>
                <a:spcPts val="0"/>
              </a:spcBef>
              <a:buNone/>
            </a:pPr>
            <a:r>
              <a:rPr lang="en-US" sz="1800" i="1" dirty="0">
                <a:solidFill>
                  <a:srgbClr val="A245C7"/>
                </a:solidFill>
                <a:latin typeface="Times New Roman" panose="02020603050405020304" pitchFamily="18" charset="0"/>
                <a:cs typeface="Times New Roman" panose="02020603050405020304" pitchFamily="18" charset="0"/>
              </a:rPr>
              <a:t>	statement</a:t>
            </a:r>
          </a:p>
          <a:p>
            <a:pPr>
              <a:lnSpc>
                <a:spcPct val="100000"/>
              </a:lnSpc>
              <a:spcBef>
                <a:spcPts val="0"/>
              </a:spcBef>
              <a:buNone/>
            </a:pPr>
            <a:r>
              <a:rPr lang="en-US" sz="1800" dirty="0">
                <a:solidFill>
                  <a:srgbClr val="A245C7"/>
                </a:solidFill>
                <a:latin typeface="Georgia" panose="02040502050405020303" pitchFamily="18" charset="0"/>
              </a:rPr>
              <a:t>}</a:t>
            </a:r>
            <a:endParaRPr lang="en-US" dirty="0">
              <a:solidFill>
                <a:srgbClr val="A245C7"/>
              </a:solidFill>
            </a:endParaRPr>
          </a:p>
        </p:txBody>
      </p:sp>
      <p:pic>
        <p:nvPicPr>
          <p:cNvPr id="15" name="Picture 14">
            <a:extLst>
              <a:ext uri="{FF2B5EF4-FFF2-40B4-BE49-F238E27FC236}">
                <a16:creationId xmlns:a16="http://schemas.microsoft.com/office/drawing/2014/main" id="{46581BAD-4875-404A-A64F-B4AE6514DDA4}"/>
              </a:ext>
            </a:extLst>
          </p:cNvPr>
          <p:cNvPicPr>
            <a:picLocks noChangeAspect="1"/>
          </p:cNvPicPr>
          <p:nvPr/>
        </p:nvPicPr>
        <p:blipFill>
          <a:blip r:embed="rId3"/>
          <a:stretch>
            <a:fillRect/>
          </a:stretch>
        </p:blipFill>
        <p:spPr>
          <a:xfrm>
            <a:off x="4180715" y="4078909"/>
            <a:ext cx="5839585" cy="140666"/>
          </a:xfrm>
          <a:prstGeom prst="rect">
            <a:avLst/>
          </a:prstGeom>
        </p:spPr>
      </p:pic>
      <p:pic>
        <p:nvPicPr>
          <p:cNvPr id="17" name="Picture 16">
            <a:extLst>
              <a:ext uri="{FF2B5EF4-FFF2-40B4-BE49-F238E27FC236}">
                <a16:creationId xmlns:a16="http://schemas.microsoft.com/office/drawing/2014/main" id="{73440DEE-9C6F-48F1-8C4D-7AB2D451CC21}"/>
              </a:ext>
            </a:extLst>
          </p:cNvPr>
          <p:cNvPicPr>
            <a:picLocks noChangeAspect="1"/>
          </p:cNvPicPr>
          <p:nvPr/>
        </p:nvPicPr>
        <p:blipFill>
          <a:blip r:embed="rId4"/>
          <a:stretch>
            <a:fillRect/>
          </a:stretch>
        </p:blipFill>
        <p:spPr>
          <a:xfrm>
            <a:off x="9934575" y="4056115"/>
            <a:ext cx="85725" cy="666750"/>
          </a:xfrm>
          <a:prstGeom prst="rect">
            <a:avLst/>
          </a:prstGeom>
        </p:spPr>
      </p:pic>
    </p:spTree>
    <p:extLst>
      <p:ext uri="{BB962C8B-B14F-4D97-AF65-F5344CB8AC3E}">
        <p14:creationId xmlns:p14="http://schemas.microsoft.com/office/powerpoint/2010/main" val="3109632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General Format of a for Statement</a:t>
            </a:r>
          </a:p>
          <a:p>
            <a:pPr marL="0" indent="0" algn="just">
              <a:lnSpc>
                <a:spcPct val="100000"/>
              </a:lnSpc>
              <a:buNone/>
            </a:pPr>
            <a:r>
              <a:rPr lang="en-US" sz="2000" dirty="0">
                <a:latin typeface="Georgia" panose="02040502050405020303" pitchFamily="18" charset="0"/>
              </a:rPr>
              <a:t>The general format of the for statement is</a:t>
            </a:r>
          </a:p>
          <a:p>
            <a:pPr marL="0" indent="0">
              <a:lnSpc>
                <a:spcPct val="100000"/>
              </a:lnSpc>
              <a:buNone/>
            </a:pPr>
            <a:endParaRPr lang="en-US" sz="2000" dirty="0">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9" name="Picture 8">
            <a:extLst>
              <a:ext uri="{FF2B5EF4-FFF2-40B4-BE49-F238E27FC236}">
                <a16:creationId xmlns:a16="http://schemas.microsoft.com/office/drawing/2014/main" id="{C42D898A-7E59-42E6-9C5C-6E50A8A0A631}"/>
              </a:ext>
            </a:extLst>
          </p:cNvPr>
          <p:cNvPicPr>
            <a:picLocks noChangeAspect="1"/>
          </p:cNvPicPr>
          <p:nvPr/>
        </p:nvPicPr>
        <p:blipFill rotWithShape="1">
          <a:blip r:embed="rId2"/>
          <a:srcRect l="3" t="-4" r="63248" b="-1616"/>
          <a:stretch/>
        </p:blipFill>
        <p:spPr>
          <a:xfrm>
            <a:off x="1980812" y="2514956"/>
            <a:ext cx="3218688" cy="4206240"/>
          </a:xfrm>
          <a:prstGeom prst="rect">
            <a:avLst/>
          </a:prstGeom>
        </p:spPr>
      </p:pic>
      <p:sp>
        <p:nvSpPr>
          <p:cNvPr id="10" name="TextBox 9">
            <a:extLst>
              <a:ext uri="{FF2B5EF4-FFF2-40B4-BE49-F238E27FC236}">
                <a16:creationId xmlns:a16="http://schemas.microsoft.com/office/drawing/2014/main" id="{E1C62B32-4E37-4208-AB10-9AA8010AE1DB}"/>
              </a:ext>
            </a:extLst>
          </p:cNvPr>
          <p:cNvSpPr txBox="1"/>
          <p:nvPr/>
        </p:nvSpPr>
        <p:spPr>
          <a:xfrm>
            <a:off x="5864469" y="1329438"/>
            <a:ext cx="5996354" cy="923330"/>
          </a:xfrm>
          <a:prstGeom prst="rect">
            <a:avLst/>
          </a:prstGeom>
          <a:noFill/>
        </p:spPr>
        <p:txBody>
          <a:bodyPr wrap="square" rtlCol="0">
            <a:spAutoFit/>
          </a:bodyPr>
          <a:lstStyle/>
          <a:p>
            <a:pPr>
              <a:lnSpc>
                <a:spcPct val="100000"/>
              </a:lnSpc>
              <a:spcBef>
                <a:spcPts val="0"/>
              </a:spcBef>
              <a:buNone/>
            </a:pPr>
            <a:r>
              <a:rPr lang="en-US" sz="1800" dirty="0">
                <a:solidFill>
                  <a:srgbClr val="A245C7"/>
                </a:solidFill>
                <a:latin typeface="Georgia" panose="02040502050405020303" pitchFamily="18" charset="0"/>
              </a:rPr>
              <a:t>for </a:t>
            </a:r>
            <a:r>
              <a:rPr lang="en-US" sz="1800" dirty="0">
                <a:solidFill>
                  <a:srgbClr val="A245C7"/>
                </a:solidFill>
                <a:latin typeface="Lucida Sans Unicode" panose="020B0602030504020204" pitchFamily="34" charset="0"/>
                <a:cs typeface="Lucida Sans Unicode" panose="020B0602030504020204" pitchFamily="34" charset="0"/>
              </a:rPr>
              <a:t>(</a:t>
            </a:r>
            <a:r>
              <a:rPr lang="en-US" sz="1800" i="1" dirty="0">
                <a:solidFill>
                  <a:srgbClr val="A245C7"/>
                </a:solidFill>
                <a:latin typeface="Times New Roman" panose="02020603050405020304" pitchFamily="18" charset="0"/>
                <a:cs typeface="Times New Roman" panose="02020603050405020304" pitchFamily="18" charset="0"/>
              </a:rPr>
              <a:t>initialization; </a:t>
            </a:r>
            <a:r>
              <a:rPr lang="en-US" sz="1800" i="1" dirty="0" err="1">
                <a:solidFill>
                  <a:srgbClr val="A245C7"/>
                </a:solidFill>
                <a:latin typeface="Times New Roman" panose="02020603050405020304" pitchFamily="18" charset="0"/>
                <a:cs typeface="Times New Roman" panose="02020603050405020304" pitchFamily="18" charset="0"/>
              </a:rPr>
              <a:t>loopContinuationCondition</a:t>
            </a:r>
            <a:r>
              <a:rPr lang="en-US" sz="1800" i="1" dirty="0">
                <a:solidFill>
                  <a:srgbClr val="A245C7"/>
                </a:solidFill>
                <a:latin typeface="Times New Roman" panose="02020603050405020304" pitchFamily="18" charset="0"/>
                <a:cs typeface="Times New Roman" panose="02020603050405020304" pitchFamily="18" charset="0"/>
              </a:rPr>
              <a:t>; increment</a:t>
            </a:r>
            <a:r>
              <a:rPr lang="en-US" sz="1800" dirty="0">
                <a:solidFill>
                  <a:srgbClr val="A245C7"/>
                </a:solidFill>
                <a:latin typeface="Georgia" panose="02040502050405020303" pitchFamily="18" charset="0"/>
              </a:rPr>
              <a:t>) {</a:t>
            </a:r>
          </a:p>
          <a:p>
            <a:pPr>
              <a:lnSpc>
                <a:spcPct val="100000"/>
              </a:lnSpc>
              <a:spcBef>
                <a:spcPts val="0"/>
              </a:spcBef>
              <a:buNone/>
            </a:pPr>
            <a:r>
              <a:rPr lang="en-US" sz="1800" i="1" dirty="0">
                <a:solidFill>
                  <a:srgbClr val="A245C7"/>
                </a:solidFill>
                <a:latin typeface="Times New Roman" panose="02020603050405020304" pitchFamily="18" charset="0"/>
                <a:cs typeface="Times New Roman" panose="02020603050405020304" pitchFamily="18" charset="0"/>
              </a:rPr>
              <a:t>	statement</a:t>
            </a:r>
          </a:p>
          <a:p>
            <a:pPr>
              <a:lnSpc>
                <a:spcPct val="100000"/>
              </a:lnSpc>
              <a:spcBef>
                <a:spcPts val="0"/>
              </a:spcBef>
              <a:buNone/>
            </a:pPr>
            <a:r>
              <a:rPr lang="en-US" sz="1800" dirty="0">
                <a:solidFill>
                  <a:srgbClr val="A245C7"/>
                </a:solidFill>
                <a:latin typeface="Georgia" panose="02040502050405020303" pitchFamily="18" charset="0"/>
              </a:rPr>
              <a:t>}</a:t>
            </a:r>
            <a:endParaRPr lang="en-US" dirty="0">
              <a:solidFill>
                <a:srgbClr val="A245C7"/>
              </a:solidFill>
            </a:endParaRPr>
          </a:p>
        </p:txBody>
      </p:sp>
      <p:pic>
        <p:nvPicPr>
          <p:cNvPr id="15" name="Picture 14">
            <a:extLst>
              <a:ext uri="{FF2B5EF4-FFF2-40B4-BE49-F238E27FC236}">
                <a16:creationId xmlns:a16="http://schemas.microsoft.com/office/drawing/2014/main" id="{46581BAD-4875-404A-A64F-B4AE6514DDA4}"/>
              </a:ext>
            </a:extLst>
          </p:cNvPr>
          <p:cNvPicPr>
            <a:picLocks noChangeAspect="1"/>
          </p:cNvPicPr>
          <p:nvPr/>
        </p:nvPicPr>
        <p:blipFill>
          <a:blip r:embed="rId3"/>
          <a:stretch>
            <a:fillRect/>
          </a:stretch>
        </p:blipFill>
        <p:spPr>
          <a:xfrm>
            <a:off x="4180715" y="4078909"/>
            <a:ext cx="5839585" cy="140666"/>
          </a:xfrm>
          <a:prstGeom prst="rect">
            <a:avLst/>
          </a:prstGeom>
        </p:spPr>
      </p:pic>
      <p:pic>
        <p:nvPicPr>
          <p:cNvPr id="17" name="Picture 16">
            <a:extLst>
              <a:ext uri="{FF2B5EF4-FFF2-40B4-BE49-F238E27FC236}">
                <a16:creationId xmlns:a16="http://schemas.microsoft.com/office/drawing/2014/main" id="{73440DEE-9C6F-48F1-8C4D-7AB2D451CC21}"/>
              </a:ext>
            </a:extLst>
          </p:cNvPr>
          <p:cNvPicPr>
            <a:picLocks noChangeAspect="1"/>
          </p:cNvPicPr>
          <p:nvPr/>
        </p:nvPicPr>
        <p:blipFill>
          <a:blip r:embed="rId4"/>
          <a:stretch>
            <a:fillRect/>
          </a:stretch>
        </p:blipFill>
        <p:spPr>
          <a:xfrm>
            <a:off x="9934575" y="4056115"/>
            <a:ext cx="85725" cy="666750"/>
          </a:xfrm>
          <a:prstGeom prst="rect">
            <a:avLst/>
          </a:prstGeom>
        </p:spPr>
      </p:pic>
    </p:spTree>
    <p:extLst>
      <p:ext uri="{BB962C8B-B14F-4D97-AF65-F5344CB8AC3E}">
        <p14:creationId xmlns:p14="http://schemas.microsoft.com/office/powerpoint/2010/main" val="47264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General Format of a for Statement</a:t>
            </a:r>
          </a:p>
          <a:p>
            <a:pPr marL="0" indent="0" algn="just">
              <a:lnSpc>
                <a:spcPct val="100000"/>
              </a:lnSpc>
              <a:buNone/>
            </a:pPr>
            <a:r>
              <a:rPr lang="en-US" sz="2000" dirty="0">
                <a:latin typeface="Georgia" panose="02040502050405020303" pitchFamily="18" charset="0"/>
              </a:rPr>
              <a:t>The general format of the for statement is</a:t>
            </a:r>
          </a:p>
          <a:p>
            <a:pPr marL="0" indent="0">
              <a:lnSpc>
                <a:spcPct val="100000"/>
              </a:lnSpc>
              <a:buNone/>
            </a:pPr>
            <a:endParaRPr lang="en-US" sz="2000" dirty="0">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9" name="Picture 8">
            <a:extLst>
              <a:ext uri="{FF2B5EF4-FFF2-40B4-BE49-F238E27FC236}">
                <a16:creationId xmlns:a16="http://schemas.microsoft.com/office/drawing/2014/main" id="{C42D898A-7E59-42E6-9C5C-6E50A8A0A631}"/>
              </a:ext>
            </a:extLst>
          </p:cNvPr>
          <p:cNvPicPr>
            <a:picLocks noChangeAspect="1"/>
          </p:cNvPicPr>
          <p:nvPr/>
        </p:nvPicPr>
        <p:blipFill rotWithShape="1">
          <a:blip r:embed="rId2"/>
          <a:srcRect t="-4" r="21698" b="-1616"/>
          <a:stretch/>
        </p:blipFill>
        <p:spPr>
          <a:xfrm>
            <a:off x="1980812" y="2514956"/>
            <a:ext cx="6858000" cy="4206240"/>
          </a:xfrm>
          <a:prstGeom prst="rect">
            <a:avLst/>
          </a:prstGeom>
        </p:spPr>
      </p:pic>
      <p:sp>
        <p:nvSpPr>
          <p:cNvPr id="10" name="TextBox 9">
            <a:extLst>
              <a:ext uri="{FF2B5EF4-FFF2-40B4-BE49-F238E27FC236}">
                <a16:creationId xmlns:a16="http://schemas.microsoft.com/office/drawing/2014/main" id="{E1C62B32-4E37-4208-AB10-9AA8010AE1DB}"/>
              </a:ext>
            </a:extLst>
          </p:cNvPr>
          <p:cNvSpPr txBox="1"/>
          <p:nvPr/>
        </p:nvSpPr>
        <p:spPr>
          <a:xfrm>
            <a:off x="5864469" y="1329438"/>
            <a:ext cx="5996354" cy="923330"/>
          </a:xfrm>
          <a:prstGeom prst="rect">
            <a:avLst/>
          </a:prstGeom>
          <a:noFill/>
        </p:spPr>
        <p:txBody>
          <a:bodyPr wrap="square" rtlCol="0">
            <a:spAutoFit/>
          </a:bodyPr>
          <a:lstStyle/>
          <a:p>
            <a:pPr>
              <a:lnSpc>
                <a:spcPct val="100000"/>
              </a:lnSpc>
              <a:spcBef>
                <a:spcPts val="0"/>
              </a:spcBef>
              <a:buNone/>
            </a:pPr>
            <a:r>
              <a:rPr lang="en-US" sz="1800" dirty="0">
                <a:solidFill>
                  <a:srgbClr val="A245C7"/>
                </a:solidFill>
                <a:latin typeface="Georgia" panose="02040502050405020303" pitchFamily="18" charset="0"/>
              </a:rPr>
              <a:t>for </a:t>
            </a:r>
            <a:r>
              <a:rPr lang="en-US" sz="1800" dirty="0">
                <a:solidFill>
                  <a:srgbClr val="A245C7"/>
                </a:solidFill>
                <a:latin typeface="Lucida Sans Unicode" panose="020B0602030504020204" pitchFamily="34" charset="0"/>
                <a:cs typeface="Lucida Sans Unicode" panose="020B0602030504020204" pitchFamily="34" charset="0"/>
              </a:rPr>
              <a:t>(</a:t>
            </a:r>
            <a:r>
              <a:rPr lang="en-US" sz="1800" i="1" dirty="0">
                <a:solidFill>
                  <a:srgbClr val="A245C7"/>
                </a:solidFill>
                <a:latin typeface="Times New Roman" panose="02020603050405020304" pitchFamily="18" charset="0"/>
                <a:cs typeface="Times New Roman" panose="02020603050405020304" pitchFamily="18" charset="0"/>
              </a:rPr>
              <a:t>initialization; </a:t>
            </a:r>
            <a:r>
              <a:rPr lang="en-US" sz="1800" i="1" dirty="0" err="1">
                <a:solidFill>
                  <a:srgbClr val="A245C7"/>
                </a:solidFill>
                <a:latin typeface="Times New Roman" panose="02020603050405020304" pitchFamily="18" charset="0"/>
                <a:cs typeface="Times New Roman" panose="02020603050405020304" pitchFamily="18" charset="0"/>
              </a:rPr>
              <a:t>loopContinuationCondition</a:t>
            </a:r>
            <a:r>
              <a:rPr lang="en-US" sz="1800" i="1" dirty="0">
                <a:solidFill>
                  <a:srgbClr val="A245C7"/>
                </a:solidFill>
                <a:latin typeface="Times New Roman" panose="02020603050405020304" pitchFamily="18" charset="0"/>
                <a:cs typeface="Times New Roman" panose="02020603050405020304" pitchFamily="18" charset="0"/>
              </a:rPr>
              <a:t>; increment</a:t>
            </a:r>
            <a:r>
              <a:rPr lang="en-US" sz="1800" dirty="0">
                <a:solidFill>
                  <a:srgbClr val="A245C7"/>
                </a:solidFill>
                <a:latin typeface="Georgia" panose="02040502050405020303" pitchFamily="18" charset="0"/>
              </a:rPr>
              <a:t>) {</a:t>
            </a:r>
          </a:p>
          <a:p>
            <a:pPr>
              <a:lnSpc>
                <a:spcPct val="100000"/>
              </a:lnSpc>
              <a:spcBef>
                <a:spcPts val="0"/>
              </a:spcBef>
              <a:buNone/>
            </a:pPr>
            <a:r>
              <a:rPr lang="en-US" sz="1800" i="1" dirty="0">
                <a:solidFill>
                  <a:srgbClr val="A245C7"/>
                </a:solidFill>
                <a:latin typeface="Times New Roman" panose="02020603050405020304" pitchFamily="18" charset="0"/>
                <a:cs typeface="Times New Roman" panose="02020603050405020304" pitchFamily="18" charset="0"/>
              </a:rPr>
              <a:t>	statement</a:t>
            </a:r>
          </a:p>
          <a:p>
            <a:pPr>
              <a:lnSpc>
                <a:spcPct val="100000"/>
              </a:lnSpc>
              <a:spcBef>
                <a:spcPts val="0"/>
              </a:spcBef>
              <a:buNone/>
            </a:pPr>
            <a:r>
              <a:rPr lang="en-US" sz="1800" dirty="0">
                <a:solidFill>
                  <a:srgbClr val="A245C7"/>
                </a:solidFill>
                <a:latin typeface="Georgia" panose="02040502050405020303" pitchFamily="18" charset="0"/>
              </a:rPr>
              <a:t>}</a:t>
            </a:r>
            <a:endParaRPr lang="en-US" dirty="0">
              <a:solidFill>
                <a:srgbClr val="A245C7"/>
              </a:solidFill>
            </a:endParaRPr>
          </a:p>
        </p:txBody>
      </p:sp>
      <p:pic>
        <p:nvPicPr>
          <p:cNvPr id="15" name="Picture 14">
            <a:extLst>
              <a:ext uri="{FF2B5EF4-FFF2-40B4-BE49-F238E27FC236}">
                <a16:creationId xmlns:a16="http://schemas.microsoft.com/office/drawing/2014/main" id="{46581BAD-4875-404A-A64F-B4AE6514DDA4}"/>
              </a:ext>
            </a:extLst>
          </p:cNvPr>
          <p:cNvPicPr>
            <a:picLocks noChangeAspect="1"/>
          </p:cNvPicPr>
          <p:nvPr/>
        </p:nvPicPr>
        <p:blipFill>
          <a:blip r:embed="rId3"/>
          <a:stretch>
            <a:fillRect/>
          </a:stretch>
        </p:blipFill>
        <p:spPr>
          <a:xfrm>
            <a:off x="4180715" y="4078909"/>
            <a:ext cx="5839585" cy="140666"/>
          </a:xfrm>
          <a:prstGeom prst="rect">
            <a:avLst/>
          </a:prstGeom>
        </p:spPr>
      </p:pic>
      <p:pic>
        <p:nvPicPr>
          <p:cNvPr id="17" name="Picture 16">
            <a:extLst>
              <a:ext uri="{FF2B5EF4-FFF2-40B4-BE49-F238E27FC236}">
                <a16:creationId xmlns:a16="http://schemas.microsoft.com/office/drawing/2014/main" id="{73440DEE-9C6F-48F1-8C4D-7AB2D451CC21}"/>
              </a:ext>
            </a:extLst>
          </p:cNvPr>
          <p:cNvPicPr>
            <a:picLocks noChangeAspect="1"/>
          </p:cNvPicPr>
          <p:nvPr/>
        </p:nvPicPr>
        <p:blipFill>
          <a:blip r:embed="rId4"/>
          <a:stretch>
            <a:fillRect/>
          </a:stretch>
        </p:blipFill>
        <p:spPr>
          <a:xfrm>
            <a:off x="9934575" y="4056115"/>
            <a:ext cx="85725" cy="666750"/>
          </a:xfrm>
          <a:prstGeom prst="rect">
            <a:avLst/>
          </a:prstGeom>
        </p:spPr>
      </p:pic>
    </p:spTree>
    <p:extLst>
      <p:ext uri="{BB962C8B-B14F-4D97-AF65-F5344CB8AC3E}">
        <p14:creationId xmlns:p14="http://schemas.microsoft.com/office/powerpoint/2010/main" val="1015584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General Format of a for Statement</a:t>
            </a:r>
          </a:p>
          <a:p>
            <a:pPr marL="0" indent="0" algn="just">
              <a:lnSpc>
                <a:spcPct val="100000"/>
              </a:lnSpc>
              <a:buNone/>
            </a:pPr>
            <a:r>
              <a:rPr lang="en-US" sz="2000" dirty="0">
                <a:latin typeface="Georgia" panose="02040502050405020303" pitchFamily="18" charset="0"/>
              </a:rPr>
              <a:t>The general format of the for statement is</a:t>
            </a:r>
          </a:p>
          <a:p>
            <a:pPr marL="0" indent="0">
              <a:lnSpc>
                <a:spcPct val="100000"/>
              </a:lnSpc>
              <a:buNone/>
            </a:pPr>
            <a:endParaRPr lang="en-US" sz="2000" dirty="0">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9" name="Picture 8">
            <a:extLst>
              <a:ext uri="{FF2B5EF4-FFF2-40B4-BE49-F238E27FC236}">
                <a16:creationId xmlns:a16="http://schemas.microsoft.com/office/drawing/2014/main" id="{C42D898A-7E59-42E6-9C5C-6E50A8A0A631}"/>
              </a:ext>
            </a:extLst>
          </p:cNvPr>
          <p:cNvPicPr>
            <a:picLocks noChangeAspect="1"/>
          </p:cNvPicPr>
          <p:nvPr/>
        </p:nvPicPr>
        <p:blipFill rotWithShape="1">
          <a:blip r:embed="rId2"/>
          <a:srcRect l="-1" t="-4" r="-5448" b="-1616"/>
          <a:stretch/>
        </p:blipFill>
        <p:spPr>
          <a:xfrm>
            <a:off x="1980812" y="2514956"/>
            <a:ext cx="9235440" cy="4206240"/>
          </a:xfrm>
          <a:prstGeom prst="rect">
            <a:avLst/>
          </a:prstGeom>
        </p:spPr>
      </p:pic>
      <p:sp>
        <p:nvSpPr>
          <p:cNvPr id="10" name="TextBox 9">
            <a:extLst>
              <a:ext uri="{FF2B5EF4-FFF2-40B4-BE49-F238E27FC236}">
                <a16:creationId xmlns:a16="http://schemas.microsoft.com/office/drawing/2014/main" id="{E1C62B32-4E37-4208-AB10-9AA8010AE1DB}"/>
              </a:ext>
            </a:extLst>
          </p:cNvPr>
          <p:cNvSpPr txBox="1"/>
          <p:nvPr/>
        </p:nvSpPr>
        <p:spPr>
          <a:xfrm>
            <a:off x="5864469" y="1329438"/>
            <a:ext cx="5996354" cy="923330"/>
          </a:xfrm>
          <a:prstGeom prst="rect">
            <a:avLst/>
          </a:prstGeom>
          <a:noFill/>
        </p:spPr>
        <p:txBody>
          <a:bodyPr wrap="square" rtlCol="0">
            <a:spAutoFit/>
          </a:bodyPr>
          <a:lstStyle/>
          <a:p>
            <a:pPr>
              <a:lnSpc>
                <a:spcPct val="100000"/>
              </a:lnSpc>
              <a:spcBef>
                <a:spcPts val="0"/>
              </a:spcBef>
              <a:buNone/>
            </a:pPr>
            <a:r>
              <a:rPr lang="en-US" sz="1800" dirty="0">
                <a:solidFill>
                  <a:srgbClr val="A245C7"/>
                </a:solidFill>
                <a:latin typeface="Georgia" panose="02040502050405020303" pitchFamily="18" charset="0"/>
              </a:rPr>
              <a:t>for </a:t>
            </a:r>
            <a:r>
              <a:rPr lang="en-US" sz="1800" dirty="0">
                <a:solidFill>
                  <a:srgbClr val="A245C7"/>
                </a:solidFill>
                <a:latin typeface="Lucida Sans Unicode" panose="020B0602030504020204" pitchFamily="34" charset="0"/>
                <a:cs typeface="Lucida Sans Unicode" panose="020B0602030504020204" pitchFamily="34" charset="0"/>
              </a:rPr>
              <a:t>(</a:t>
            </a:r>
            <a:r>
              <a:rPr lang="en-US" sz="1800" i="1" dirty="0">
                <a:solidFill>
                  <a:srgbClr val="A245C7"/>
                </a:solidFill>
                <a:latin typeface="Times New Roman" panose="02020603050405020304" pitchFamily="18" charset="0"/>
                <a:cs typeface="Times New Roman" panose="02020603050405020304" pitchFamily="18" charset="0"/>
              </a:rPr>
              <a:t>initialization; </a:t>
            </a:r>
            <a:r>
              <a:rPr lang="en-US" sz="1800" i="1" dirty="0" err="1">
                <a:solidFill>
                  <a:srgbClr val="A245C7"/>
                </a:solidFill>
                <a:latin typeface="Times New Roman" panose="02020603050405020304" pitchFamily="18" charset="0"/>
                <a:cs typeface="Times New Roman" panose="02020603050405020304" pitchFamily="18" charset="0"/>
              </a:rPr>
              <a:t>loopContinuationCondition</a:t>
            </a:r>
            <a:r>
              <a:rPr lang="en-US" sz="1800" i="1" dirty="0">
                <a:solidFill>
                  <a:srgbClr val="A245C7"/>
                </a:solidFill>
                <a:latin typeface="Times New Roman" panose="02020603050405020304" pitchFamily="18" charset="0"/>
                <a:cs typeface="Times New Roman" panose="02020603050405020304" pitchFamily="18" charset="0"/>
              </a:rPr>
              <a:t>; increment</a:t>
            </a:r>
            <a:r>
              <a:rPr lang="en-US" sz="1800" dirty="0">
                <a:solidFill>
                  <a:srgbClr val="A245C7"/>
                </a:solidFill>
                <a:latin typeface="Georgia" panose="02040502050405020303" pitchFamily="18" charset="0"/>
              </a:rPr>
              <a:t>) {</a:t>
            </a:r>
          </a:p>
          <a:p>
            <a:pPr>
              <a:lnSpc>
                <a:spcPct val="100000"/>
              </a:lnSpc>
              <a:spcBef>
                <a:spcPts val="0"/>
              </a:spcBef>
              <a:buNone/>
            </a:pPr>
            <a:r>
              <a:rPr lang="en-US" sz="1800" i="1" dirty="0">
                <a:solidFill>
                  <a:srgbClr val="A245C7"/>
                </a:solidFill>
                <a:latin typeface="Times New Roman" panose="02020603050405020304" pitchFamily="18" charset="0"/>
                <a:cs typeface="Times New Roman" panose="02020603050405020304" pitchFamily="18" charset="0"/>
              </a:rPr>
              <a:t>	statement</a:t>
            </a:r>
          </a:p>
          <a:p>
            <a:pPr>
              <a:lnSpc>
                <a:spcPct val="100000"/>
              </a:lnSpc>
              <a:spcBef>
                <a:spcPts val="0"/>
              </a:spcBef>
              <a:buNone/>
            </a:pPr>
            <a:r>
              <a:rPr lang="en-US" sz="1800" dirty="0">
                <a:solidFill>
                  <a:srgbClr val="A245C7"/>
                </a:solidFill>
                <a:latin typeface="Georgia" panose="02040502050405020303" pitchFamily="18" charset="0"/>
              </a:rPr>
              <a:t>}</a:t>
            </a:r>
            <a:endParaRPr lang="en-US" dirty="0">
              <a:solidFill>
                <a:srgbClr val="A245C7"/>
              </a:solidFill>
            </a:endParaRPr>
          </a:p>
        </p:txBody>
      </p:sp>
      <p:pic>
        <p:nvPicPr>
          <p:cNvPr id="15" name="Picture 14">
            <a:extLst>
              <a:ext uri="{FF2B5EF4-FFF2-40B4-BE49-F238E27FC236}">
                <a16:creationId xmlns:a16="http://schemas.microsoft.com/office/drawing/2014/main" id="{46581BAD-4875-404A-A64F-B4AE6514DDA4}"/>
              </a:ext>
            </a:extLst>
          </p:cNvPr>
          <p:cNvPicPr>
            <a:picLocks noChangeAspect="1"/>
          </p:cNvPicPr>
          <p:nvPr/>
        </p:nvPicPr>
        <p:blipFill>
          <a:blip r:embed="rId3"/>
          <a:stretch>
            <a:fillRect/>
          </a:stretch>
        </p:blipFill>
        <p:spPr>
          <a:xfrm>
            <a:off x="4180715" y="4078909"/>
            <a:ext cx="5839585" cy="140666"/>
          </a:xfrm>
          <a:prstGeom prst="rect">
            <a:avLst/>
          </a:prstGeom>
        </p:spPr>
      </p:pic>
      <p:pic>
        <p:nvPicPr>
          <p:cNvPr id="17" name="Picture 16">
            <a:extLst>
              <a:ext uri="{FF2B5EF4-FFF2-40B4-BE49-F238E27FC236}">
                <a16:creationId xmlns:a16="http://schemas.microsoft.com/office/drawing/2014/main" id="{73440DEE-9C6F-48F1-8C4D-7AB2D451CC21}"/>
              </a:ext>
            </a:extLst>
          </p:cNvPr>
          <p:cNvPicPr>
            <a:picLocks noChangeAspect="1"/>
          </p:cNvPicPr>
          <p:nvPr/>
        </p:nvPicPr>
        <p:blipFill>
          <a:blip r:embed="rId4"/>
          <a:stretch>
            <a:fillRect/>
          </a:stretch>
        </p:blipFill>
        <p:spPr>
          <a:xfrm>
            <a:off x="9934575" y="4056115"/>
            <a:ext cx="85725" cy="666750"/>
          </a:xfrm>
          <a:prstGeom prst="rect">
            <a:avLst/>
          </a:prstGeom>
        </p:spPr>
      </p:pic>
    </p:spTree>
    <p:extLst>
      <p:ext uri="{BB962C8B-B14F-4D97-AF65-F5344CB8AC3E}">
        <p14:creationId xmlns:p14="http://schemas.microsoft.com/office/powerpoint/2010/main" val="311529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General Format of a for Statement</a:t>
            </a:r>
          </a:p>
          <a:p>
            <a:pPr marL="0" indent="0" algn="just">
              <a:lnSpc>
                <a:spcPct val="100000"/>
              </a:lnSpc>
              <a:buNone/>
            </a:pPr>
            <a:r>
              <a:rPr lang="en-US" sz="2000" dirty="0">
                <a:latin typeface="Georgia" panose="02040502050405020303" pitchFamily="18" charset="0"/>
              </a:rPr>
              <a:t>The general format of the for statement is</a:t>
            </a:r>
          </a:p>
          <a:p>
            <a:pPr marL="0" indent="0">
              <a:lnSpc>
                <a:spcPct val="100000"/>
              </a:lnSpc>
              <a:buNone/>
            </a:pPr>
            <a:endParaRPr lang="en-US" sz="2000" dirty="0">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pic>
        <p:nvPicPr>
          <p:cNvPr id="9" name="Picture 8">
            <a:extLst>
              <a:ext uri="{FF2B5EF4-FFF2-40B4-BE49-F238E27FC236}">
                <a16:creationId xmlns:a16="http://schemas.microsoft.com/office/drawing/2014/main" id="{C42D898A-7E59-42E6-9C5C-6E50A8A0A631}"/>
              </a:ext>
            </a:extLst>
          </p:cNvPr>
          <p:cNvPicPr>
            <a:picLocks noChangeAspect="1"/>
          </p:cNvPicPr>
          <p:nvPr/>
        </p:nvPicPr>
        <p:blipFill rotWithShape="1">
          <a:blip r:embed="rId2"/>
          <a:srcRect l="-1" t="-4" r="-5448" b="-1616"/>
          <a:stretch/>
        </p:blipFill>
        <p:spPr>
          <a:xfrm>
            <a:off x="1980812" y="2514956"/>
            <a:ext cx="9235440" cy="4206240"/>
          </a:xfrm>
          <a:prstGeom prst="rect">
            <a:avLst/>
          </a:prstGeom>
        </p:spPr>
      </p:pic>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sp>
        <p:nvSpPr>
          <p:cNvPr id="10" name="TextBox 9">
            <a:extLst>
              <a:ext uri="{FF2B5EF4-FFF2-40B4-BE49-F238E27FC236}">
                <a16:creationId xmlns:a16="http://schemas.microsoft.com/office/drawing/2014/main" id="{E1C62B32-4E37-4208-AB10-9AA8010AE1DB}"/>
              </a:ext>
            </a:extLst>
          </p:cNvPr>
          <p:cNvSpPr txBox="1"/>
          <p:nvPr/>
        </p:nvSpPr>
        <p:spPr>
          <a:xfrm>
            <a:off x="5864469" y="1329438"/>
            <a:ext cx="5996354" cy="923330"/>
          </a:xfrm>
          <a:prstGeom prst="rect">
            <a:avLst/>
          </a:prstGeom>
          <a:noFill/>
        </p:spPr>
        <p:txBody>
          <a:bodyPr wrap="square" rtlCol="0">
            <a:spAutoFit/>
          </a:bodyPr>
          <a:lstStyle/>
          <a:p>
            <a:pPr>
              <a:lnSpc>
                <a:spcPct val="100000"/>
              </a:lnSpc>
              <a:spcBef>
                <a:spcPts val="0"/>
              </a:spcBef>
              <a:buNone/>
            </a:pPr>
            <a:r>
              <a:rPr lang="en-US" sz="1800" dirty="0">
                <a:solidFill>
                  <a:srgbClr val="A245C7"/>
                </a:solidFill>
                <a:latin typeface="Georgia" panose="02040502050405020303" pitchFamily="18" charset="0"/>
              </a:rPr>
              <a:t>for </a:t>
            </a:r>
            <a:r>
              <a:rPr lang="en-US" sz="1800" dirty="0">
                <a:solidFill>
                  <a:srgbClr val="A245C7"/>
                </a:solidFill>
                <a:latin typeface="Lucida Sans Unicode" panose="020B0602030504020204" pitchFamily="34" charset="0"/>
                <a:cs typeface="Lucida Sans Unicode" panose="020B0602030504020204" pitchFamily="34" charset="0"/>
              </a:rPr>
              <a:t>(</a:t>
            </a:r>
            <a:r>
              <a:rPr lang="en-US" sz="1800" i="1" dirty="0">
                <a:solidFill>
                  <a:srgbClr val="A245C7"/>
                </a:solidFill>
                <a:latin typeface="Times New Roman" panose="02020603050405020304" pitchFamily="18" charset="0"/>
                <a:cs typeface="Times New Roman" panose="02020603050405020304" pitchFamily="18" charset="0"/>
              </a:rPr>
              <a:t>initialization; </a:t>
            </a:r>
            <a:r>
              <a:rPr lang="en-US" sz="1800" i="1" dirty="0" err="1">
                <a:solidFill>
                  <a:srgbClr val="A245C7"/>
                </a:solidFill>
                <a:latin typeface="Times New Roman" panose="02020603050405020304" pitchFamily="18" charset="0"/>
                <a:cs typeface="Times New Roman" panose="02020603050405020304" pitchFamily="18" charset="0"/>
              </a:rPr>
              <a:t>loopContinuationCondition</a:t>
            </a:r>
            <a:r>
              <a:rPr lang="en-US" sz="1800" i="1" dirty="0">
                <a:solidFill>
                  <a:srgbClr val="A245C7"/>
                </a:solidFill>
                <a:latin typeface="Times New Roman" panose="02020603050405020304" pitchFamily="18" charset="0"/>
                <a:cs typeface="Times New Roman" panose="02020603050405020304" pitchFamily="18" charset="0"/>
              </a:rPr>
              <a:t>; increment</a:t>
            </a:r>
            <a:r>
              <a:rPr lang="en-US" sz="1800" dirty="0">
                <a:solidFill>
                  <a:srgbClr val="A245C7"/>
                </a:solidFill>
                <a:latin typeface="Georgia" panose="02040502050405020303" pitchFamily="18" charset="0"/>
              </a:rPr>
              <a:t>) {</a:t>
            </a:r>
          </a:p>
          <a:p>
            <a:pPr>
              <a:lnSpc>
                <a:spcPct val="100000"/>
              </a:lnSpc>
              <a:spcBef>
                <a:spcPts val="0"/>
              </a:spcBef>
              <a:buNone/>
            </a:pPr>
            <a:r>
              <a:rPr lang="en-US" sz="1800" i="1" dirty="0">
                <a:solidFill>
                  <a:srgbClr val="A245C7"/>
                </a:solidFill>
                <a:latin typeface="Times New Roman" panose="02020603050405020304" pitchFamily="18" charset="0"/>
                <a:cs typeface="Times New Roman" panose="02020603050405020304" pitchFamily="18" charset="0"/>
              </a:rPr>
              <a:t>	statement</a:t>
            </a:r>
          </a:p>
          <a:p>
            <a:pPr>
              <a:lnSpc>
                <a:spcPct val="100000"/>
              </a:lnSpc>
              <a:spcBef>
                <a:spcPts val="0"/>
              </a:spcBef>
              <a:buNone/>
            </a:pPr>
            <a:r>
              <a:rPr lang="en-US" sz="1800" dirty="0">
                <a:solidFill>
                  <a:srgbClr val="A245C7"/>
                </a:solidFill>
                <a:latin typeface="Georgia" panose="02040502050405020303" pitchFamily="18" charset="0"/>
              </a:rPr>
              <a:t>}</a:t>
            </a:r>
            <a:endParaRPr lang="en-US" dirty="0">
              <a:solidFill>
                <a:srgbClr val="A245C7"/>
              </a:solidFill>
            </a:endParaRPr>
          </a:p>
        </p:txBody>
      </p:sp>
    </p:spTree>
    <p:extLst>
      <p:ext uri="{BB962C8B-B14F-4D97-AF65-F5344CB8AC3E}">
        <p14:creationId xmlns:p14="http://schemas.microsoft.com/office/powerpoint/2010/main" val="1709959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dirty="0">
                <a:latin typeface="Georgia" panose="02040502050405020303" pitchFamily="18" charset="0"/>
              </a:rPr>
              <a:t>The following examples show ways to vary the control variable in a for statement.</a:t>
            </a: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4" name="Picture 3">
            <a:extLst>
              <a:ext uri="{FF2B5EF4-FFF2-40B4-BE49-F238E27FC236}">
                <a16:creationId xmlns:a16="http://schemas.microsoft.com/office/drawing/2014/main" id="{5FDE2B33-01B5-448B-A1F3-6E753ED7F51F}"/>
              </a:ext>
            </a:extLst>
          </p:cNvPr>
          <p:cNvPicPr>
            <a:picLocks noChangeAspect="1"/>
          </p:cNvPicPr>
          <p:nvPr/>
        </p:nvPicPr>
        <p:blipFill rotWithShape="1">
          <a:blip r:embed="rId2"/>
          <a:srcRect t="1" b="83530"/>
          <a:stretch/>
        </p:blipFill>
        <p:spPr>
          <a:xfrm>
            <a:off x="1270000" y="1615999"/>
            <a:ext cx="9652000" cy="822960"/>
          </a:xfrm>
          <a:prstGeom prst="rect">
            <a:avLst/>
          </a:prstGeom>
        </p:spPr>
      </p:pic>
    </p:spTree>
    <p:extLst>
      <p:ext uri="{BB962C8B-B14F-4D97-AF65-F5344CB8AC3E}">
        <p14:creationId xmlns:p14="http://schemas.microsoft.com/office/powerpoint/2010/main" val="1224854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dirty="0">
                <a:latin typeface="Georgia" panose="02040502050405020303" pitchFamily="18" charset="0"/>
              </a:rPr>
              <a:t>The following examples show ways to vary the control variable in a for statement.</a:t>
            </a: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4" name="Picture 3">
            <a:extLst>
              <a:ext uri="{FF2B5EF4-FFF2-40B4-BE49-F238E27FC236}">
                <a16:creationId xmlns:a16="http://schemas.microsoft.com/office/drawing/2014/main" id="{5FDE2B33-01B5-448B-A1F3-6E753ED7F51F}"/>
              </a:ext>
            </a:extLst>
          </p:cNvPr>
          <p:cNvPicPr>
            <a:picLocks noChangeAspect="1"/>
          </p:cNvPicPr>
          <p:nvPr/>
        </p:nvPicPr>
        <p:blipFill rotWithShape="1">
          <a:blip r:embed="rId2"/>
          <a:srcRect t="-2" b="67063"/>
          <a:stretch/>
        </p:blipFill>
        <p:spPr>
          <a:xfrm>
            <a:off x="1270000" y="1615999"/>
            <a:ext cx="9652000" cy="1645920"/>
          </a:xfrm>
          <a:prstGeom prst="rect">
            <a:avLst/>
          </a:prstGeom>
        </p:spPr>
      </p:pic>
    </p:spTree>
    <p:extLst>
      <p:ext uri="{BB962C8B-B14F-4D97-AF65-F5344CB8AC3E}">
        <p14:creationId xmlns:p14="http://schemas.microsoft.com/office/powerpoint/2010/main" val="36386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dirty="0">
                <a:latin typeface="Georgia" panose="02040502050405020303" pitchFamily="18" charset="0"/>
              </a:rPr>
              <a:t>The following examples show ways to vary the control variable in a for statement.</a:t>
            </a: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4" name="Picture 3">
            <a:extLst>
              <a:ext uri="{FF2B5EF4-FFF2-40B4-BE49-F238E27FC236}">
                <a16:creationId xmlns:a16="http://schemas.microsoft.com/office/drawing/2014/main" id="{5FDE2B33-01B5-448B-A1F3-6E753ED7F51F}"/>
              </a:ext>
            </a:extLst>
          </p:cNvPr>
          <p:cNvPicPr>
            <a:picLocks noChangeAspect="1"/>
          </p:cNvPicPr>
          <p:nvPr/>
        </p:nvPicPr>
        <p:blipFill rotWithShape="1">
          <a:blip r:embed="rId2"/>
          <a:srcRect t="-3" b="50594"/>
          <a:stretch/>
        </p:blipFill>
        <p:spPr>
          <a:xfrm>
            <a:off x="1270000" y="1615999"/>
            <a:ext cx="9652000" cy="2468880"/>
          </a:xfrm>
          <a:prstGeom prst="rect">
            <a:avLst/>
          </a:prstGeom>
        </p:spPr>
      </p:pic>
    </p:spTree>
    <p:extLst>
      <p:ext uri="{BB962C8B-B14F-4D97-AF65-F5344CB8AC3E}">
        <p14:creationId xmlns:p14="http://schemas.microsoft.com/office/powerpoint/2010/main" val="113151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4.1</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Introduction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dirty="0">
                <a:latin typeface="Georgia" panose="02040502050405020303" pitchFamily="18" charset="0"/>
              </a:rPr>
              <a:t>You should now be comfortable with reading and writing simple C programs. Next, we consider iteration in more detail and introduce C’s </a:t>
            </a:r>
            <a:r>
              <a:rPr lang="en-US" sz="2000" b="1" dirty="0">
                <a:solidFill>
                  <a:srgbClr val="A245C7"/>
                </a:solidFill>
                <a:latin typeface="Georgia" panose="02040502050405020303" pitchFamily="18" charset="0"/>
              </a:rPr>
              <a:t>for</a:t>
            </a:r>
            <a:r>
              <a:rPr lang="en-US" sz="2000" dirty="0">
                <a:latin typeface="Georgia" panose="02040502050405020303" pitchFamily="18" charset="0"/>
              </a:rPr>
              <a:t> and </a:t>
            </a:r>
            <a:r>
              <a:rPr lang="en-US" sz="2000" b="1" dirty="0">
                <a:solidFill>
                  <a:srgbClr val="A245C7"/>
                </a:solidFill>
                <a:latin typeface="Georgia" panose="02040502050405020303" pitchFamily="18" charset="0"/>
              </a:rPr>
              <a:t>do…while </a:t>
            </a:r>
            <a:r>
              <a:rPr lang="en-US" sz="2000" dirty="0">
                <a:latin typeface="Georgia" panose="02040502050405020303" pitchFamily="18" charset="0"/>
              </a:rPr>
              <a:t>iteration statements. We also introduce:</a:t>
            </a:r>
          </a:p>
          <a:p>
            <a:pPr algn="just">
              <a:lnSpc>
                <a:spcPct val="150000"/>
              </a:lnSpc>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switch</a:t>
            </a:r>
            <a:r>
              <a:rPr lang="en-US" sz="2000" dirty="0">
                <a:latin typeface="Georgia" panose="02040502050405020303" pitchFamily="18" charset="0"/>
              </a:rPr>
              <a:t> multiple-selection statement,</a:t>
            </a:r>
          </a:p>
          <a:p>
            <a:pPr algn="just">
              <a:lnSpc>
                <a:spcPct val="150000"/>
              </a:lnSpc>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break</a:t>
            </a:r>
            <a:r>
              <a:rPr lang="en-US" sz="2000" dirty="0">
                <a:latin typeface="Georgia" panose="02040502050405020303" pitchFamily="18" charset="0"/>
              </a:rPr>
              <a:t> statement for exiting immediately from certain control statements, and</a:t>
            </a:r>
          </a:p>
          <a:p>
            <a:pPr algn="just">
              <a:lnSpc>
                <a:spcPct val="150000"/>
              </a:lnSpc>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continue</a:t>
            </a:r>
            <a:r>
              <a:rPr lang="en-US" sz="2000" dirty="0">
                <a:latin typeface="Georgia" panose="02040502050405020303" pitchFamily="18" charset="0"/>
              </a:rPr>
              <a:t> statement for skipping the remainder of an iteration statement’s</a:t>
            </a:r>
          </a:p>
          <a:p>
            <a:pPr algn="just">
              <a:lnSpc>
                <a:spcPct val="150000"/>
              </a:lnSpc>
            </a:pPr>
            <a:r>
              <a:rPr lang="en-US" sz="2000" dirty="0">
                <a:latin typeface="Georgia" panose="02040502050405020303" pitchFamily="18" charset="0"/>
              </a:rPr>
              <a:t>body then proceeding with the next iteration of the loop.</a:t>
            </a:r>
          </a:p>
        </p:txBody>
      </p:sp>
    </p:spTree>
    <p:extLst>
      <p:ext uri="{BB962C8B-B14F-4D97-AF65-F5344CB8AC3E}">
        <p14:creationId xmlns:p14="http://schemas.microsoft.com/office/powerpoint/2010/main" val="39302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dirty="0">
                <a:latin typeface="Georgia" panose="02040502050405020303" pitchFamily="18" charset="0"/>
              </a:rPr>
              <a:t>The following examples show ways to vary the control variable in a for statement.</a:t>
            </a: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4" name="Picture 3">
            <a:extLst>
              <a:ext uri="{FF2B5EF4-FFF2-40B4-BE49-F238E27FC236}">
                <a16:creationId xmlns:a16="http://schemas.microsoft.com/office/drawing/2014/main" id="{5FDE2B33-01B5-448B-A1F3-6E753ED7F51F}"/>
              </a:ext>
            </a:extLst>
          </p:cNvPr>
          <p:cNvPicPr>
            <a:picLocks noChangeAspect="1"/>
          </p:cNvPicPr>
          <p:nvPr/>
        </p:nvPicPr>
        <p:blipFill rotWithShape="1">
          <a:blip r:embed="rId2"/>
          <a:srcRect t="-1" b="34124"/>
          <a:stretch/>
        </p:blipFill>
        <p:spPr>
          <a:xfrm>
            <a:off x="1270000" y="1615999"/>
            <a:ext cx="9652000" cy="3291840"/>
          </a:xfrm>
          <a:prstGeom prst="rect">
            <a:avLst/>
          </a:prstGeom>
        </p:spPr>
      </p:pic>
    </p:spTree>
    <p:extLst>
      <p:ext uri="{BB962C8B-B14F-4D97-AF65-F5344CB8AC3E}">
        <p14:creationId xmlns:p14="http://schemas.microsoft.com/office/powerpoint/2010/main" val="1288073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dirty="0">
                <a:latin typeface="TimesNewRomanPS"/>
              </a:rPr>
              <a:t>The following examples show ways to vary the control variable in a for statement.</a:t>
            </a: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4" name="Picture 3">
            <a:extLst>
              <a:ext uri="{FF2B5EF4-FFF2-40B4-BE49-F238E27FC236}">
                <a16:creationId xmlns:a16="http://schemas.microsoft.com/office/drawing/2014/main" id="{5FDE2B33-01B5-448B-A1F3-6E753ED7F51F}"/>
              </a:ext>
            </a:extLst>
          </p:cNvPr>
          <p:cNvPicPr>
            <a:picLocks noChangeAspect="1"/>
          </p:cNvPicPr>
          <p:nvPr/>
        </p:nvPicPr>
        <p:blipFill rotWithShape="1">
          <a:blip r:embed="rId2"/>
          <a:srcRect t="-1" b="17657"/>
          <a:stretch/>
        </p:blipFill>
        <p:spPr>
          <a:xfrm>
            <a:off x="1270000" y="1615999"/>
            <a:ext cx="9652000" cy="4114800"/>
          </a:xfrm>
          <a:prstGeom prst="rect">
            <a:avLst/>
          </a:prstGeom>
        </p:spPr>
      </p:pic>
    </p:spTree>
    <p:extLst>
      <p:ext uri="{BB962C8B-B14F-4D97-AF65-F5344CB8AC3E}">
        <p14:creationId xmlns:p14="http://schemas.microsoft.com/office/powerpoint/2010/main" val="1183911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i="1" dirty="0">
                <a:latin typeface="TimesNewRomanPS-ItalicMT"/>
              </a:rPr>
              <a:t>The following examples </a:t>
            </a:r>
            <a:r>
              <a:rPr lang="en-US" sz="2000" dirty="0">
                <a:latin typeface="TimesNewRomanPS-ItalicMT"/>
              </a:rPr>
              <a:t>show</a:t>
            </a:r>
            <a:r>
              <a:rPr lang="en-US" sz="2000" i="1" dirty="0">
                <a:latin typeface="TimesNewRomanPS-ItalicMT"/>
              </a:rPr>
              <a:t> ways to vary the control variable in a for statement.</a:t>
            </a: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4" name="Picture 3">
            <a:extLst>
              <a:ext uri="{FF2B5EF4-FFF2-40B4-BE49-F238E27FC236}">
                <a16:creationId xmlns:a16="http://schemas.microsoft.com/office/drawing/2014/main" id="{5FDE2B33-01B5-448B-A1F3-6E753ED7F51F}"/>
              </a:ext>
            </a:extLst>
          </p:cNvPr>
          <p:cNvPicPr>
            <a:picLocks noChangeAspect="1"/>
          </p:cNvPicPr>
          <p:nvPr/>
        </p:nvPicPr>
        <p:blipFill rotWithShape="1">
          <a:blip r:embed="rId2"/>
          <a:srcRect t="-1" b="-641"/>
          <a:stretch/>
        </p:blipFill>
        <p:spPr>
          <a:xfrm>
            <a:off x="1270000" y="1615999"/>
            <a:ext cx="9652000" cy="5029200"/>
          </a:xfrm>
          <a:prstGeom prst="rect">
            <a:avLst/>
          </a:prstGeom>
        </p:spPr>
      </p:pic>
    </p:spTree>
    <p:extLst>
      <p:ext uri="{BB962C8B-B14F-4D97-AF65-F5344CB8AC3E}">
        <p14:creationId xmlns:p14="http://schemas.microsoft.com/office/powerpoint/2010/main" val="2507532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Application: Summing the Even Integers from 2 to 100</a:t>
            </a: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4" name="Picture 3">
            <a:extLst>
              <a:ext uri="{FF2B5EF4-FFF2-40B4-BE49-F238E27FC236}">
                <a16:creationId xmlns:a16="http://schemas.microsoft.com/office/drawing/2014/main" id="{97A0A478-EF8E-429A-82FC-C82EB1512B64}"/>
              </a:ext>
            </a:extLst>
          </p:cNvPr>
          <p:cNvPicPr>
            <a:picLocks noChangeAspect="1"/>
          </p:cNvPicPr>
          <p:nvPr/>
        </p:nvPicPr>
        <p:blipFill>
          <a:blip r:embed="rId2"/>
          <a:stretch>
            <a:fillRect/>
          </a:stretch>
        </p:blipFill>
        <p:spPr>
          <a:xfrm>
            <a:off x="563418" y="1912250"/>
            <a:ext cx="10598091" cy="4125686"/>
          </a:xfrm>
          <a:prstGeom prst="rect">
            <a:avLst/>
          </a:prstGeom>
        </p:spPr>
      </p:pic>
      <p:pic>
        <p:nvPicPr>
          <p:cNvPr id="7" name="Picture 6">
            <a:extLst>
              <a:ext uri="{FF2B5EF4-FFF2-40B4-BE49-F238E27FC236}">
                <a16:creationId xmlns:a16="http://schemas.microsoft.com/office/drawing/2014/main" id="{C1B4A088-2968-45D7-88DB-1753DC8879B2}"/>
              </a:ext>
            </a:extLst>
          </p:cNvPr>
          <p:cNvPicPr>
            <a:picLocks noChangeAspect="1"/>
          </p:cNvPicPr>
          <p:nvPr/>
        </p:nvPicPr>
        <p:blipFill>
          <a:blip r:embed="rId3"/>
          <a:stretch>
            <a:fillRect/>
          </a:stretch>
        </p:blipFill>
        <p:spPr>
          <a:xfrm>
            <a:off x="8762102" y="2286225"/>
            <a:ext cx="2674189" cy="914400"/>
          </a:xfrm>
          <a:prstGeom prst="rect">
            <a:avLst/>
          </a:prstGeom>
        </p:spPr>
      </p:pic>
    </p:spTree>
    <p:extLst>
      <p:ext uri="{BB962C8B-B14F-4D97-AF65-F5344CB8AC3E}">
        <p14:creationId xmlns:p14="http://schemas.microsoft.com/office/powerpoint/2010/main" val="1949861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Application: Compound-Interest Calculations</a:t>
            </a:r>
          </a:p>
          <a:p>
            <a:pPr marL="0" lvl="0" indent="0" algn="just">
              <a:lnSpc>
                <a:spcPct val="100000"/>
              </a:lnSpc>
              <a:buNone/>
            </a:pPr>
            <a:r>
              <a:rPr lang="en-US" sz="2000" dirty="0">
                <a:latin typeface="Georgia" panose="02040502050405020303" pitchFamily="18" charset="0"/>
              </a:rPr>
              <a:t>The next example computes compound interest using the for statement. Consider the following problem statement:</a:t>
            </a:r>
          </a:p>
          <a:p>
            <a:pPr marL="0" indent="0" algn="l">
              <a:lnSpc>
                <a:spcPct val="100000"/>
              </a:lnSpc>
              <a:buNone/>
            </a:pPr>
            <a:r>
              <a:rPr lang="en-US" sz="1800" b="0" i="1" u="none" strike="noStrike" baseline="0" dirty="0">
                <a:latin typeface="Times New Roman" panose="02020603050405020304" pitchFamily="18" charset="0"/>
                <a:cs typeface="Times New Roman" panose="02020603050405020304" pitchFamily="18" charset="0"/>
              </a:rPr>
              <a:t>A person invests $1000.00 in a savings account yielding 5% interest. Assuming all interest is left on deposit in the account, calculate and print the amount of money in the account at the end of each year for 10 years. Use the  following formula for determining these amounts:</a:t>
            </a:r>
          </a:p>
          <a:p>
            <a:pPr marL="0" indent="0" algn="ctr">
              <a:buNone/>
            </a:pPr>
            <a:r>
              <a:rPr lang="pt-BR" sz="1800" b="0" i="1" u="none" strike="noStrike" baseline="0" dirty="0">
                <a:latin typeface="Times New Roman" panose="02020603050405020304" pitchFamily="18" charset="0"/>
                <a:cs typeface="Times New Roman" panose="02020603050405020304" pitchFamily="18" charset="0"/>
              </a:rPr>
              <a:t>a = p(1 + r)n</a:t>
            </a:r>
          </a:p>
          <a:p>
            <a:pPr marL="0" indent="0" algn="l">
              <a:buNone/>
            </a:pPr>
            <a:r>
              <a:rPr lang="en-US" sz="1800" b="0" i="1" u="none" strike="noStrike" baseline="0" dirty="0">
                <a:latin typeface="Times New Roman" panose="02020603050405020304" pitchFamily="18" charset="0"/>
                <a:cs typeface="Times New Roman" panose="02020603050405020304" pitchFamily="18" charset="0"/>
              </a:rPr>
              <a:t>where</a:t>
            </a:r>
          </a:p>
          <a:p>
            <a:pPr algn="l"/>
            <a:r>
              <a:rPr lang="en-US" sz="1800" b="0" i="1" u="none" strike="noStrike" baseline="0" dirty="0">
                <a:latin typeface="Times New Roman" panose="02020603050405020304" pitchFamily="18" charset="0"/>
                <a:cs typeface="Times New Roman" panose="02020603050405020304" pitchFamily="18" charset="0"/>
              </a:rPr>
              <a:t>p is the original amount invested (i.e., the principal, $1000.00 here),</a:t>
            </a:r>
          </a:p>
          <a:p>
            <a:pPr algn="l"/>
            <a:r>
              <a:rPr lang="en-US" sz="1800" b="0" i="1" u="none" strike="noStrike" baseline="0" dirty="0">
                <a:latin typeface="Times New Roman" panose="02020603050405020304" pitchFamily="18" charset="0"/>
                <a:cs typeface="Times New Roman" panose="02020603050405020304" pitchFamily="18" charset="0"/>
              </a:rPr>
              <a:t>r is the annual interest rate (for example, .05 for 5%),</a:t>
            </a:r>
          </a:p>
          <a:p>
            <a:pPr algn="l"/>
            <a:r>
              <a:rPr lang="en-US" sz="1800" b="0" i="1" u="none" strike="noStrike" baseline="0" dirty="0">
                <a:latin typeface="Times New Roman" panose="02020603050405020304" pitchFamily="18" charset="0"/>
                <a:cs typeface="Times New Roman" panose="02020603050405020304" pitchFamily="18" charset="0"/>
              </a:rPr>
              <a:t>n is the number of years, which is 10 here, and</a:t>
            </a:r>
          </a:p>
          <a:p>
            <a:pPr algn="l"/>
            <a:r>
              <a:rPr lang="en-US" sz="1800" b="0" i="1" u="none" strike="noStrike" baseline="0" dirty="0">
                <a:latin typeface="Times New Roman" panose="02020603050405020304" pitchFamily="18" charset="0"/>
                <a:cs typeface="Times New Roman" panose="02020603050405020304" pitchFamily="18" charset="0"/>
              </a:rPr>
              <a:t>a is the amount on deposit at the end of the nth year.</a:t>
            </a:r>
            <a:endParaRPr lang="en-US" sz="2000" i="1"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spTree>
    <p:extLst>
      <p:ext uri="{BB962C8B-B14F-4D97-AF65-F5344CB8AC3E}">
        <p14:creationId xmlns:p14="http://schemas.microsoft.com/office/powerpoint/2010/main" val="28643140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Application: Compound-Interest Calculations</a:t>
            </a: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4" name="Picture 3">
            <a:extLst>
              <a:ext uri="{FF2B5EF4-FFF2-40B4-BE49-F238E27FC236}">
                <a16:creationId xmlns:a16="http://schemas.microsoft.com/office/drawing/2014/main" id="{C77565CC-DBAA-9F34-A60C-33896E32E59B}"/>
              </a:ext>
            </a:extLst>
          </p:cNvPr>
          <p:cNvPicPr>
            <a:picLocks noChangeAspect="1"/>
          </p:cNvPicPr>
          <p:nvPr/>
        </p:nvPicPr>
        <p:blipFill>
          <a:blip r:embed="rId2"/>
          <a:stretch>
            <a:fillRect/>
          </a:stretch>
        </p:blipFill>
        <p:spPr>
          <a:xfrm>
            <a:off x="838200" y="1732956"/>
            <a:ext cx="7011130" cy="5038274"/>
          </a:xfrm>
          <a:prstGeom prst="rect">
            <a:avLst/>
          </a:prstGeom>
        </p:spPr>
      </p:pic>
      <p:pic>
        <p:nvPicPr>
          <p:cNvPr id="7" name="Picture 6">
            <a:extLst>
              <a:ext uri="{FF2B5EF4-FFF2-40B4-BE49-F238E27FC236}">
                <a16:creationId xmlns:a16="http://schemas.microsoft.com/office/drawing/2014/main" id="{B9056192-D5A5-E936-841A-09E1115CD9AA}"/>
              </a:ext>
            </a:extLst>
          </p:cNvPr>
          <p:cNvPicPr>
            <a:picLocks noChangeAspect="1"/>
          </p:cNvPicPr>
          <p:nvPr/>
        </p:nvPicPr>
        <p:blipFill>
          <a:blip r:embed="rId3"/>
          <a:stretch>
            <a:fillRect/>
          </a:stretch>
        </p:blipFill>
        <p:spPr>
          <a:xfrm>
            <a:off x="7849330" y="2320927"/>
            <a:ext cx="3660825" cy="2920658"/>
          </a:xfrm>
          <a:prstGeom prst="rect">
            <a:avLst/>
          </a:prstGeom>
        </p:spPr>
      </p:pic>
    </p:spTree>
    <p:extLst>
      <p:ext uri="{BB962C8B-B14F-4D97-AF65-F5344CB8AC3E}">
        <p14:creationId xmlns:p14="http://schemas.microsoft.com/office/powerpoint/2010/main" val="1062192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nSpc>
                <a:spcPct val="100000"/>
              </a:lnSpc>
              <a:buNone/>
            </a:pPr>
            <a:r>
              <a:rPr lang="en-US" sz="2000" dirty="0">
                <a:latin typeface="Georgia" panose="02040502050405020303" pitchFamily="18" charset="0"/>
              </a:rPr>
              <a:t>We discussed the </a:t>
            </a:r>
            <a:r>
              <a:rPr lang="en-US" sz="2000" b="1" dirty="0">
                <a:solidFill>
                  <a:srgbClr val="A245C7"/>
                </a:solidFill>
                <a:latin typeface="Georgia" panose="02040502050405020303" pitchFamily="18" charset="0"/>
              </a:rPr>
              <a:t>if</a:t>
            </a:r>
            <a:r>
              <a:rPr lang="en-US" sz="2000" dirty="0">
                <a:latin typeface="Georgia" panose="02040502050405020303" pitchFamily="18" charset="0"/>
              </a:rPr>
              <a:t> </a:t>
            </a:r>
            <a:r>
              <a:rPr lang="en-US" sz="2000" i="1" dirty="0">
                <a:latin typeface="Times New Roman" panose="02020603050405020304" pitchFamily="18" charset="0"/>
                <a:cs typeface="Times New Roman" panose="02020603050405020304" pitchFamily="18" charset="0"/>
              </a:rPr>
              <a:t>single-selection</a:t>
            </a:r>
            <a:r>
              <a:rPr lang="en-US" sz="2000" dirty="0">
                <a:latin typeface="Georgia" panose="02040502050405020303" pitchFamily="18" charset="0"/>
              </a:rPr>
              <a:t> and the </a:t>
            </a:r>
            <a:r>
              <a:rPr lang="en-US" sz="2000" b="1" dirty="0">
                <a:solidFill>
                  <a:srgbClr val="A245C7"/>
                </a:solidFill>
                <a:latin typeface="Georgia" panose="02040502050405020303" pitchFamily="18" charset="0"/>
              </a:rPr>
              <a:t>if…else</a:t>
            </a:r>
            <a:r>
              <a:rPr lang="en-US" sz="2000" dirty="0">
                <a:latin typeface="Georgia" panose="02040502050405020303" pitchFamily="18" charset="0"/>
              </a:rPr>
              <a:t> </a:t>
            </a:r>
            <a:r>
              <a:rPr lang="en-US" sz="2000" i="1" dirty="0">
                <a:latin typeface="Times New Roman" panose="02020603050405020304" pitchFamily="18" charset="0"/>
                <a:cs typeface="Times New Roman" panose="02020603050405020304" pitchFamily="18" charset="0"/>
              </a:rPr>
              <a:t>double-selection</a:t>
            </a:r>
            <a:r>
              <a:rPr lang="en-US" sz="2000" dirty="0">
                <a:latin typeface="Georgia" panose="02040502050405020303" pitchFamily="18" charset="0"/>
              </a:rPr>
              <a:t> statements. </a:t>
            </a:r>
          </a:p>
          <a:p>
            <a:pPr marL="0" indent="0">
              <a:lnSpc>
                <a:spcPct val="100000"/>
              </a:lnSpc>
              <a:buNone/>
            </a:pPr>
            <a:r>
              <a:rPr lang="en-US" sz="2000" dirty="0">
                <a:latin typeface="Georgia" panose="02040502050405020303" pitchFamily="18" charset="0"/>
              </a:rPr>
              <a:t>Occasionally, an algorithm will contain a series of decisions that test a variable or expression separately for each of the integer values it may assume, then perform different actions. This is called multiple selection. </a:t>
            </a:r>
          </a:p>
          <a:p>
            <a:pPr marL="0" indent="0">
              <a:lnSpc>
                <a:spcPct val="100000"/>
              </a:lnSpc>
              <a:buNone/>
            </a:pPr>
            <a:r>
              <a:rPr lang="en-US" sz="2000" dirty="0">
                <a:latin typeface="Georgia" panose="02040502050405020303" pitchFamily="18" charset="0"/>
              </a:rPr>
              <a:t>C provides the </a:t>
            </a:r>
            <a:r>
              <a:rPr lang="en-US" sz="2000" b="1" dirty="0">
                <a:solidFill>
                  <a:srgbClr val="A245C7"/>
                </a:solidFill>
                <a:latin typeface="Georgia" panose="02040502050405020303" pitchFamily="18" charset="0"/>
              </a:rPr>
              <a:t>switch</a:t>
            </a:r>
            <a:r>
              <a:rPr lang="en-US" sz="2000" dirty="0">
                <a:latin typeface="Georgia" panose="02040502050405020303" pitchFamily="18" charset="0"/>
              </a:rPr>
              <a:t> </a:t>
            </a:r>
            <a:r>
              <a:rPr lang="en-US" sz="2000" i="1" dirty="0">
                <a:latin typeface="Times New Roman" panose="02020603050405020304" pitchFamily="18" charset="0"/>
                <a:cs typeface="Times New Roman" panose="02020603050405020304" pitchFamily="18" charset="0"/>
              </a:rPr>
              <a:t>multiple-selection</a:t>
            </a:r>
            <a:r>
              <a:rPr lang="en-US" sz="2000" dirty="0">
                <a:latin typeface="Georgia" panose="02040502050405020303" pitchFamily="18" charset="0"/>
              </a:rPr>
              <a:t> statement to handle such decision making. </a:t>
            </a:r>
          </a:p>
          <a:p>
            <a:pPr marL="0" indent="0">
              <a:lnSpc>
                <a:spcPct val="100000"/>
              </a:lnSpc>
              <a:buNone/>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switch</a:t>
            </a:r>
            <a:r>
              <a:rPr lang="en-US" sz="2000" dirty="0">
                <a:latin typeface="Georgia" panose="02040502050405020303" pitchFamily="18" charset="0"/>
              </a:rPr>
              <a:t> statement consists of a series of </a:t>
            </a:r>
            <a:r>
              <a:rPr lang="en-US" sz="2000" i="1" dirty="0">
                <a:latin typeface="Times New Roman" panose="02020603050405020304" pitchFamily="18" charset="0"/>
                <a:cs typeface="Times New Roman" panose="02020603050405020304" pitchFamily="18" charset="0"/>
              </a:rPr>
              <a:t>case</a:t>
            </a:r>
            <a:r>
              <a:rPr lang="en-US" sz="2000" dirty="0">
                <a:latin typeface="Georgia" panose="02040502050405020303" pitchFamily="18" charset="0"/>
              </a:rPr>
              <a:t> labels, an optional </a:t>
            </a:r>
            <a:r>
              <a:rPr lang="en-US" sz="2000" i="1" dirty="0">
                <a:latin typeface="Times New Roman" panose="02020603050405020304" pitchFamily="18" charset="0"/>
                <a:cs typeface="Times New Roman" panose="02020603050405020304" pitchFamily="18" charset="0"/>
              </a:rPr>
              <a:t>default case</a:t>
            </a:r>
            <a:r>
              <a:rPr lang="en-US" sz="2000" dirty="0">
                <a:latin typeface="Georgia" panose="02040502050405020303" pitchFamily="18" charset="0"/>
              </a:rPr>
              <a:t> and statements to execute for each case.</a:t>
            </a: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4.6</a:t>
            </a:r>
            <a:r>
              <a:rPr lang="en-US" sz="4400" b="1" i="0" u="none" strike="noStrike" baseline="0" dirty="0">
                <a:solidFill>
                  <a:srgbClr val="5200FF"/>
                </a:solidFill>
                <a:latin typeface="GoudySans-Bold"/>
              </a:rPr>
              <a:t> </a:t>
            </a:r>
            <a:r>
              <a:rPr lang="en-US" b="1" dirty="0">
                <a:solidFill>
                  <a:srgbClr val="FF0A44"/>
                </a:solidFill>
                <a:latin typeface="GoudySans-Bold"/>
              </a:rPr>
              <a:t>switch Multiple-Selection Statement</a:t>
            </a:r>
            <a:endParaRPr lang="en-US" dirty="0"/>
          </a:p>
        </p:txBody>
      </p:sp>
    </p:spTree>
    <p:extLst>
      <p:ext uri="{BB962C8B-B14F-4D97-AF65-F5344CB8AC3E}">
        <p14:creationId xmlns:p14="http://schemas.microsoft.com/office/powerpoint/2010/main" val="8632745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EF0B4F-57E5-1C2E-801C-01700A4CEEB3}"/>
              </a:ext>
            </a:extLst>
          </p:cNvPr>
          <p:cNvPicPr>
            <a:picLocks noGrp="1" noChangeAspect="1"/>
          </p:cNvPicPr>
          <p:nvPr>
            <p:ph idx="1"/>
          </p:nvPr>
        </p:nvPicPr>
        <p:blipFill>
          <a:blip r:embed="rId2"/>
          <a:stretch>
            <a:fillRect/>
          </a:stretch>
        </p:blipFill>
        <p:spPr>
          <a:xfrm>
            <a:off x="838200" y="1138688"/>
            <a:ext cx="4791635" cy="5356112"/>
          </a:xfrm>
        </p:spPr>
      </p:pic>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4.6</a:t>
            </a:r>
            <a:r>
              <a:rPr lang="en-US" sz="4400" b="1" i="0" u="none" strike="noStrike" baseline="0" dirty="0">
                <a:solidFill>
                  <a:srgbClr val="5200FF"/>
                </a:solidFill>
                <a:latin typeface="GoudySans-Bold"/>
              </a:rPr>
              <a:t> </a:t>
            </a:r>
            <a:r>
              <a:rPr lang="en-US" b="1" dirty="0">
                <a:solidFill>
                  <a:srgbClr val="FF0A44"/>
                </a:solidFill>
                <a:latin typeface="GoudySans-Bold"/>
              </a:rPr>
              <a:t>switch Multiple-Selection Statement</a:t>
            </a:r>
            <a:endParaRPr lang="en-US" dirty="0"/>
          </a:p>
        </p:txBody>
      </p:sp>
      <p:pic>
        <p:nvPicPr>
          <p:cNvPr id="7" name="Picture 6">
            <a:extLst>
              <a:ext uri="{FF2B5EF4-FFF2-40B4-BE49-F238E27FC236}">
                <a16:creationId xmlns:a16="http://schemas.microsoft.com/office/drawing/2014/main" id="{CB3AABC8-98B3-D6AB-83A6-0FE4760F0D0E}"/>
              </a:ext>
            </a:extLst>
          </p:cNvPr>
          <p:cNvPicPr>
            <a:picLocks noChangeAspect="1"/>
          </p:cNvPicPr>
          <p:nvPr/>
        </p:nvPicPr>
        <p:blipFill>
          <a:blip r:embed="rId3"/>
          <a:stretch>
            <a:fillRect/>
          </a:stretch>
        </p:blipFill>
        <p:spPr>
          <a:xfrm>
            <a:off x="5705473" y="1138689"/>
            <a:ext cx="5425245" cy="4518909"/>
          </a:xfrm>
          <a:prstGeom prst="rect">
            <a:avLst/>
          </a:prstGeom>
        </p:spPr>
      </p:pic>
    </p:spTree>
    <p:extLst>
      <p:ext uri="{BB962C8B-B14F-4D97-AF65-F5344CB8AC3E}">
        <p14:creationId xmlns:p14="http://schemas.microsoft.com/office/powerpoint/2010/main" val="39715161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15D52E-AEE1-B1A7-1C40-BD6AB8DF8E58}"/>
              </a:ext>
            </a:extLst>
          </p:cNvPr>
          <p:cNvPicPr>
            <a:picLocks noGrp="1" noChangeAspect="1"/>
          </p:cNvPicPr>
          <p:nvPr>
            <p:ph idx="1"/>
          </p:nvPr>
        </p:nvPicPr>
        <p:blipFill>
          <a:blip r:embed="rId2"/>
          <a:stretch>
            <a:fillRect/>
          </a:stretch>
        </p:blipFill>
        <p:spPr>
          <a:xfrm>
            <a:off x="3338564" y="1332202"/>
            <a:ext cx="5514872" cy="5038725"/>
          </a:xfrm>
        </p:spPr>
      </p:pic>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4.6</a:t>
            </a:r>
            <a:r>
              <a:rPr lang="en-US" sz="4400" b="1" i="0" u="none" strike="noStrike" baseline="0" dirty="0">
                <a:solidFill>
                  <a:srgbClr val="5200FF"/>
                </a:solidFill>
                <a:latin typeface="GoudySans-Bold"/>
              </a:rPr>
              <a:t> </a:t>
            </a:r>
            <a:r>
              <a:rPr lang="en-US" b="1" dirty="0">
                <a:solidFill>
                  <a:srgbClr val="FF0A44"/>
                </a:solidFill>
                <a:latin typeface="GoudySans-Bold"/>
              </a:rPr>
              <a:t>switch Multiple-Selection Statement</a:t>
            </a:r>
            <a:endParaRPr lang="en-US" dirty="0"/>
          </a:p>
        </p:txBody>
      </p:sp>
    </p:spTree>
    <p:extLst>
      <p:ext uri="{BB962C8B-B14F-4D97-AF65-F5344CB8AC3E}">
        <p14:creationId xmlns:p14="http://schemas.microsoft.com/office/powerpoint/2010/main" val="4263551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Iteration Essentials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dirty="0">
                <a:latin typeface="Georgia" panose="02040502050405020303" pitchFamily="18" charset="0"/>
              </a:rPr>
              <a:t>Most programs involve iteration (or looping). A loop is a group of instructions the computer repeatedly executes while some loop-continuation condition remains true. We’ve discussed two means of iteration:</a:t>
            </a:r>
          </a:p>
          <a:p>
            <a:pPr marL="457200" indent="-457200" algn="just">
              <a:lnSpc>
                <a:spcPct val="150000"/>
              </a:lnSpc>
              <a:buFont typeface="+mj-lt"/>
              <a:buAutoNum type="arabicPeriod"/>
            </a:pPr>
            <a:r>
              <a:rPr lang="en-US" sz="2000" dirty="0">
                <a:latin typeface="Georgia" panose="02040502050405020303" pitchFamily="18" charset="0"/>
              </a:rPr>
              <a:t>Counter-controlled iteration.</a:t>
            </a:r>
          </a:p>
          <a:p>
            <a:pPr marL="457200" indent="-457200" algn="just">
              <a:lnSpc>
                <a:spcPct val="150000"/>
              </a:lnSpc>
              <a:buFont typeface="+mj-lt"/>
              <a:buAutoNum type="arabicPeriod"/>
            </a:pPr>
            <a:r>
              <a:rPr lang="en-US" sz="2000" dirty="0">
                <a:latin typeface="Georgia" panose="02040502050405020303" pitchFamily="18" charset="0"/>
              </a:rPr>
              <a:t>Sentinel-controlled iteration.</a:t>
            </a:r>
          </a:p>
          <a:p>
            <a:pPr marL="0" indent="0" algn="just">
              <a:lnSpc>
                <a:spcPct val="150000"/>
              </a:lnSpc>
              <a:buNone/>
            </a:pPr>
            <a:r>
              <a:rPr lang="en-US" sz="2000" dirty="0">
                <a:latin typeface="Georgia" panose="02040502050405020303" pitchFamily="18" charset="0"/>
              </a:rPr>
              <a:t>Counter-controlled iteration uses a </a:t>
            </a:r>
            <a:r>
              <a:rPr lang="en-US" sz="2000" b="1" dirty="0">
                <a:solidFill>
                  <a:srgbClr val="A245C7"/>
                </a:solidFill>
                <a:latin typeface="Georgia" panose="02040502050405020303" pitchFamily="18" charset="0"/>
              </a:rPr>
              <a:t>control variable</a:t>
            </a:r>
            <a:r>
              <a:rPr lang="en-US" sz="2000" dirty="0">
                <a:latin typeface="Georgia" panose="02040502050405020303" pitchFamily="18" charset="0"/>
              </a:rPr>
              <a:t> to count the number of iterations for a group of instructions to perform. </a:t>
            </a:r>
          </a:p>
          <a:p>
            <a:pPr marL="0" indent="0" algn="just">
              <a:lnSpc>
                <a:spcPct val="150000"/>
              </a:lnSpc>
              <a:buNone/>
            </a:pPr>
            <a:r>
              <a:rPr lang="en-US" sz="2000" dirty="0">
                <a:latin typeface="Georgia" panose="02040502050405020303" pitchFamily="18" charset="0"/>
              </a:rPr>
              <a:t>On the other hand </a:t>
            </a:r>
            <a:r>
              <a:rPr lang="en-US" sz="2000" b="1" dirty="0">
                <a:solidFill>
                  <a:srgbClr val="A245C7"/>
                </a:solidFill>
                <a:latin typeface="Georgia" panose="02040502050405020303" pitchFamily="18" charset="0"/>
              </a:rPr>
              <a:t>sentinel values </a:t>
            </a:r>
            <a:r>
              <a:rPr lang="en-US" sz="2000" dirty="0">
                <a:latin typeface="Georgia" panose="02040502050405020303" pitchFamily="18" charset="0"/>
              </a:rPr>
              <a:t>is used to control iteration if the precise number of iterations isn’t known in advance in sentinel-controlled iteration</a:t>
            </a:r>
          </a:p>
        </p:txBody>
      </p:sp>
    </p:spTree>
    <p:extLst>
      <p:ext uri="{BB962C8B-B14F-4D97-AF65-F5344CB8AC3E}">
        <p14:creationId xmlns:p14="http://schemas.microsoft.com/office/powerpoint/2010/main" val="36433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4.3</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Counter-Controlled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dirty="0">
                <a:latin typeface="Georgia" panose="02040502050405020303" pitchFamily="18" charset="0"/>
              </a:rPr>
              <a:t>Counter-controlled iteration requires:</a:t>
            </a:r>
          </a:p>
          <a:p>
            <a:pPr algn="just">
              <a:lnSpc>
                <a:spcPct val="150000"/>
              </a:lnSpc>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name</a:t>
            </a:r>
            <a:r>
              <a:rPr lang="en-US" sz="2000" dirty="0">
                <a:latin typeface="Georgia" panose="02040502050405020303" pitchFamily="18" charset="0"/>
              </a:rPr>
              <a:t> of a control variable,</a:t>
            </a:r>
          </a:p>
          <a:p>
            <a:pPr algn="just">
              <a:lnSpc>
                <a:spcPct val="150000"/>
              </a:lnSpc>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initial value </a:t>
            </a:r>
            <a:r>
              <a:rPr lang="en-US" sz="2000" dirty="0">
                <a:latin typeface="Georgia" panose="02040502050405020303" pitchFamily="18" charset="0"/>
              </a:rPr>
              <a:t>of the control variable,</a:t>
            </a:r>
          </a:p>
          <a:p>
            <a:pPr algn="just">
              <a:lnSpc>
                <a:spcPct val="150000"/>
              </a:lnSpc>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increment</a:t>
            </a:r>
            <a:r>
              <a:rPr lang="en-US" sz="2000" dirty="0">
                <a:latin typeface="Georgia" panose="02040502050405020303" pitchFamily="18" charset="0"/>
              </a:rPr>
              <a:t> (or </a:t>
            </a:r>
            <a:r>
              <a:rPr lang="en-US" sz="2000" b="1" dirty="0">
                <a:solidFill>
                  <a:srgbClr val="A245C7"/>
                </a:solidFill>
                <a:latin typeface="Georgia" panose="02040502050405020303" pitchFamily="18" charset="0"/>
              </a:rPr>
              <a:t>decrement</a:t>
            </a:r>
            <a:r>
              <a:rPr lang="en-US" sz="2000" dirty="0">
                <a:latin typeface="Georgia" panose="02040502050405020303" pitchFamily="18" charset="0"/>
              </a:rPr>
              <a:t>) by which the control variable is modified in each iteration, and</a:t>
            </a:r>
          </a:p>
          <a:p>
            <a:pPr algn="just">
              <a:lnSpc>
                <a:spcPct val="150000"/>
              </a:lnSpc>
            </a:pPr>
            <a:r>
              <a:rPr lang="en-US" sz="2000" dirty="0">
                <a:latin typeface="Georgia" panose="02040502050405020303" pitchFamily="18" charset="0"/>
              </a:rPr>
              <a:t>the loop-continuation condition that tests for the </a:t>
            </a:r>
            <a:r>
              <a:rPr lang="en-US" sz="2000" b="1" dirty="0">
                <a:solidFill>
                  <a:srgbClr val="A245C7"/>
                </a:solidFill>
                <a:latin typeface="Georgia" panose="02040502050405020303" pitchFamily="18" charset="0"/>
              </a:rPr>
              <a:t>final value </a:t>
            </a:r>
            <a:r>
              <a:rPr lang="en-US" sz="2000" dirty="0">
                <a:latin typeface="Georgia" panose="02040502050405020303" pitchFamily="18" charset="0"/>
              </a:rPr>
              <a:t>of the control variable to determine whether looping should continue.</a:t>
            </a:r>
          </a:p>
        </p:txBody>
      </p:sp>
    </p:spTree>
    <p:extLst>
      <p:ext uri="{BB962C8B-B14F-4D97-AF65-F5344CB8AC3E}">
        <p14:creationId xmlns:p14="http://schemas.microsoft.com/office/powerpoint/2010/main" val="62584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4.3</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Counter-Controlled Iteration</a:t>
            </a:r>
            <a:endParaRPr lang="en-US" dirty="0"/>
          </a:p>
        </p:txBody>
      </p:sp>
      <p:pic>
        <p:nvPicPr>
          <p:cNvPr id="5" name="Content Placeholder 4">
            <a:extLst>
              <a:ext uri="{FF2B5EF4-FFF2-40B4-BE49-F238E27FC236}">
                <a16:creationId xmlns:a16="http://schemas.microsoft.com/office/drawing/2014/main" id="{A9E28F69-0D03-41A6-9AE5-9F61889634F0}"/>
              </a:ext>
            </a:extLst>
          </p:cNvPr>
          <p:cNvPicPr>
            <a:picLocks noGrp="1" noChangeAspect="1"/>
          </p:cNvPicPr>
          <p:nvPr>
            <p:ph idx="1"/>
          </p:nvPr>
        </p:nvPicPr>
        <p:blipFill>
          <a:blip r:embed="rId2"/>
          <a:stretch>
            <a:fillRect/>
          </a:stretch>
        </p:blipFill>
        <p:spPr>
          <a:xfrm>
            <a:off x="1964847" y="1138688"/>
            <a:ext cx="8262306" cy="4380147"/>
          </a:xfrm>
        </p:spPr>
      </p:pic>
      <p:pic>
        <p:nvPicPr>
          <p:cNvPr id="9" name="Picture 8">
            <a:extLst>
              <a:ext uri="{FF2B5EF4-FFF2-40B4-BE49-F238E27FC236}">
                <a16:creationId xmlns:a16="http://schemas.microsoft.com/office/drawing/2014/main" id="{660A5BCB-526A-4429-BAFB-ACA195DBFF00}"/>
              </a:ext>
            </a:extLst>
          </p:cNvPr>
          <p:cNvPicPr>
            <a:picLocks noChangeAspect="1"/>
          </p:cNvPicPr>
          <p:nvPr/>
        </p:nvPicPr>
        <p:blipFill>
          <a:blip r:embed="rId3"/>
          <a:stretch>
            <a:fillRect/>
          </a:stretch>
        </p:blipFill>
        <p:spPr>
          <a:xfrm>
            <a:off x="6929628" y="5009876"/>
            <a:ext cx="3010619" cy="1017917"/>
          </a:xfrm>
          <a:prstGeom prst="rect">
            <a:avLst/>
          </a:prstGeom>
        </p:spPr>
      </p:pic>
    </p:spTree>
    <p:extLst>
      <p:ext uri="{BB962C8B-B14F-4D97-AF65-F5344CB8AC3E}">
        <p14:creationId xmlns:p14="http://schemas.microsoft.com/office/powerpoint/2010/main" val="1431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4" name="Picture 3">
            <a:extLst>
              <a:ext uri="{FF2B5EF4-FFF2-40B4-BE49-F238E27FC236}">
                <a16:creationId xmlns:a16="http://schemas.microsoft.com/office/drawing/2014/main" id="{0411440B-1598-4FA5-B6A0-7DFDF701D766}"/>
              </a:ext>
            </a:extLst>
          </p:cNvPr>
          <p:cNvPicPr>
            <a:picLocks noChangeAspect="1"/>
          </p:cNvPicPr>
          <p:nvPr/>
        </p:nvPicPr>
        <p:blipFill>
          <a:blip r:embed="rId2"/>
          <a:stretch>
            <a:fillRect/>
          </a:stretch>
        </p:blipFill>
        <p:spPr>
          <a:xfrm>
            <a:off x="605287" y="3686659"/>
            <a:ext cx="10981426" cy="543464"/>
          </a:xfrm>
          <a:prstGeom prst="rect">
            <a:avLst/>
          </a:prstGeom>
        </p:spPr>
      </p:pic>
      <p:pic>
        <p:nvPicPr>
          <p:cNvPr id="5" name="Picture 4">
            <a:extLst>
              <a:ext uri="{FF2B5EF4-FFF2-40B4-BE49-F238E27FC236}">
                <a16:creationId xmlns:a16="http://schemas.microsoft.com/office/drawing/2014/main" id="{4176DDE6-1419-4F8E-B004-DB51E69BB61E}"/>
              </a:ext>
            </a:extLst>
          </p:cNvPr>
          <p:cNvPicPr>
            <a:picLocks noChangeAspect="1"/>
          </p:cNvPicPr>
          <p:nvPr/>
        </p:nvPicPr>
        <p:blipFill rotWithShape="1">
          <a:blip r:embed="rId3"/>
          <a:srcRect l="-5" r="72350"/>
          <a:stretch/>
        </p:blipFill>
        <p:spPr>
          <a:xfrm>
            <a:off x="1803398" y="3663266"/>
            <a:ext cx="2560320" cy="507233"/>
          </a:xfrm>
          <a:prstGeom prst="rect">
            <a:avLst/>
          </a:prstGeom>
        </p:spPr>
      </p:pic>
      <p:pic>
        <p:nvPicPr>
          <p:cNvPr id="6" name="Picture 5">
            <a:extLst>
              <a:ext uri="{FF2B5EF4-FFF2-40B4-BE49-F238E27FC236}">
                <a16:creationId xmlns:a16="http://schemas.microsoft.com/office/drawing/2014/main" id="{761680AE-4117-48EF-9853-6D87CDD578A2}"/>
              </a:ext>
            </a:extLst>
          </p:cNvPr>
          <p:cNvPicPr>
            <a:picLocks noChangeAspect="1"/>
          </p:cNvPicPr>
          <p:nvPr/>
        </p:nvPicPr>
        <p:blipFill>
          <a:blip r:embed="rId4"/>
          <a:stretch>
            <a:fillRect/>
          </a:stretch>
        </p:blipFill>
        <p:spPr>
          <a:xfrm>
            <a:off x="279114" y="1809082"/>
            <a:ext cx="1118172" cy="1854184"/>
          </a:xfrm>
          <a:prstGeom prst="rect">
            <a:avLst/>
          </a:prstGeom>
        </p:spPr>
      </p:pic>
      <p:pic>
        <p:nvPicPr>
          <p:cNvPr id="7" name="Picture 6">
            <a:extLst>
              <a:ext uri="{FF2B5EF4-FFF2-40B4-BE49-F238E27FC236}">
                <a16:creationId xmlns:a16="http://schemas.microsoft.com/office/drawing/2014/main" id="{62560BFB-4BBA-4194-BC9A-A9F3C9D94949}"/>
              </a:ext>
            </a:extLst>
          </p:cNvPr>
          <p:cNvPicPr>
            <a:picLocks noChangeAspect="1"/>
          </p:cNvPicPr>
          <p:nvPr/>
        </p:nvPicPr>
        <p:blipFill>
          <a:blip r:embed="rId5"/>
          <a:stretch>
            <a:fillRect/>
          </a:stretch>
        </p:blipFill>
        <p:spPr>
          <a:xfrm>
            <a:off x="2805779" y="1429591"/>
            <a:ext cx="1127341" cy="2233675"/>
          </a:xfrm>
          <a:prstGeom prst="rect">
            <a:avLst/>
          </a:prstGeom>
        </p:spPr>
      </p:pic>
    </p:spTree>
    <p:extLst>
      <p:ext uri="{BB962C8B-B14F-4D97-AF65-F5344CB8AC3E}">
        <p14:creationId xmlns:p14="http://schemas.microsoft.com/office/powerpoint/2010/main" val="18137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4" name="Picture 3">
            <a:extLst>
              <a:ext uri="{FF2B5EF4-FFF2-40B4-BE49-F238E27FC236}">
                <a16:creationId xmlns:a16="http://schemas.microsoft.com/office/drawing/2014/main" id="{0411440B-1598-4FA5-B6A0-7DFDF701D766}"/>
              </a:ext>
            </a:extLst>
          </p:cNvPr>
          <p:cNvPicPr>
            <a:picLocks noChangeAspect="1"/>
          </p:cNvPicPr>
          <p:nvPr/>
        </p:nvPicPr>
        <p:blipFill>
          <a:blip r:embed="rId2"/>
          <a:stretch>
            <a:fillRect/>
          </a:stretch>
        </p:blipFill>
        <p:spPr>
          <a:xfrm>
            <a:off x="605287" y="3686659"/>
            <a:ext cx="10981426" cy="543464"/>
          </a:xfrm>
          <a:prstGeom prst="rect">
            <a:avLst/>
          </a:prstGeom>
        </p:spPr>
      </p:pic>
      <p:pic>
        <p:nvPicPr>
          <p:cNvPr id="5" name="Picture 4">
            <a:extLst>
              <a:ext uri="{FF2B5EF4-FFF2-40B4-BE49-F238E27FC236}">
                <a16:creationId xmlns:a16="http://schemas.microsoft.com/office/drawing/2014/main" id="{4176DDE6-1419-4F8E-B004-DB51E69BB61E}"/>
              </a:ext>
            </a:extLst>
          </p:cNvPr>
          <p:cNvPicPr>
            <a:picLocks noChangeAspect="1"/>
          </p:cNvPicPr>
          <p:nvPr/>
        </p:nvPicPr>
        <p:blipFill rotWithShape="1">
          <a:blip r:embed="rId3"/>
          <a:srcRect l="-6" r="60499"/>
          <a:stretch/>
        </p:blipFill>
        <p:spPr>
          <a:xfrm>
            <a:off x="1803398" y="3663266"/>
            <a:ext cx="3657600" cy="507233"/>
          </a:xfrm>
          <a:prstGeom prst="rect">
            <a:avLst/>
          </a:prstGeom>
        </p:spPr>
      </p:pic>
      <p:pic>
        <p:nvPicPr>
          <p:cNvPr id="6" name="Picture 5">
            <a:extLst>
              <a:ext uri="{FF2B5EF4-FFF2-40B4-BE49-F238E27FC236}">
                <a16:creationId xmlns:a16="http://schemas.microsoft.com/office/drawing/2014/main" id="{761680AE-4117-48EF-9853-6D87CDD578A2}"/>
              </a:ext>
            </a:extLst>
          </p:cNvPr>
          <p:cNvPicPr>
            <a:picLocks noChangeAspect="1"/>
          </p:cNvPicPr>
          <p:nvPr/>
        </p:nvPicPr>
        <p:blipFill>
          <a:blip r:embed="rId4"/>
          <a:stretch>
            <a:fillRect/>
          </a:stretch>
        </p:blipFill>
        <p:spPr>
          <a:xfrm>
            <a:off x="279114" y="1809082"/>
            <a:ext cx="1118172" cy="1854184"/>
          </a:xfrm>
          <a:prstGeom prst="rect">
            <a:avLst/>
          </a:prstGeom>
        </p:spPr>
      </p:pic>
      <p:pic>
        <p:nvPicPr>
          <p:cNvPr id="7" name="Picture 6">
            <a:extLst>
              <a:ext uri="{FF2B5EF4-FFF2-40B4-BE49-F238E27FC236}">
                <a16:creationId xmlns:a16="http://schemas.microsoft.com/office/drawing/2014/main" id="{62560BFB-4BBA-4194-BC9A-A9F3C9D94949}"/>
              </a:ext>
            </a:extLst>
          </p:cNvPr>
          <p:cNvPicPr>
            <a:picLocks noChangeAspect="1"/>
          </p:cNvPicPr>
          <p:nvPr/>
        </p:nvPicPr>
        <p:blipFill>
          <a:blip r:embed="rId5"/>
          <a:stretch>
            <a:fillRect/>
          </a:stretch>
        </p:blipFill>
        <p:spPr>
          <a:xfrm>
            <a:off x="2805779" y="1429591"/>
            <a:ext cx="1127341" cy="2233675"/>
          </a:xfrm>
          <a:prstGeom prst="rect">
            <a:avLst/>
          </a:prstGeom>
        </p:spPr>
      </p:pic>
      <p:pic>
        <p:nvPicPr>
          <p:cNvPr id="8" name="Picture 7">
            <a:extLst>
              <a:ext uri="{FF2B5EF4-FFF2-40B4-BE49-F238E27FC236}">
                <a16:creationId xmlns:a16="http://schemas.microsoft.com/office/drawing/2014/main" id="{41EC9A58-320F-4BA3-9A9A-F04724D344F1}"/>
              </a:ext>
            </a:extLst>
          </p:cNvPr>
          <p:cNvPicPr>
            <a:picLocks noChangeAspect="1"/>
          </p:cNvPicPr>
          <p:nvPr/>
        </p:nvPicPr>
        <p:blipFill>
          <a:blip r:embed="rId6"/>
          <a:stretch>
            <a:fillRect/>
          </a:stretch>
        </p:blipFill>
        <p:spPr>
          <a:xfrm>
            <a:off x="2012445" y="4083634"/>
            <a:ext cx="3018126" cy="1581267"/>
          </a:xfrm>
          <a:prstGeom prst="rect">
            <a:avLst/>
          </a:prstGeom>
        </p:spPr>
      </p:pic>
      <p:pic>
        <p:nvPicPr>
          <p:cNvPr id="9" name="Picture 8">
            <a:extLst>
              <a:ext uri="{FF2B5EF4-FFF2-40B4-BE49-F238E27FC236}">
                <a16:creationId xmlns:a16="http://schemas.microsoft.com/office/drawing/2014/main" id="{25F0EFDE-E017-4E9E-BBD9-AAB64C6EA960}"/>
              </a:ext>
            </a:extLst>
          </p:cNvPr>
          <p:cNvPicPr>
            <a:picLocks noChangeAspect="1"/>
          </p:cNvPicPr>
          <p:nvPr/>
        </p:nvPicPr>
        <p:blipFill>
          <a:blip r:embed="rId7"/>
          <a:stretch>
            <a:fillRect/>
          </a:stretch>
        </p:blipFill>
        <p:spPr>
          <a:xfrm>
            <a:off x="4674635" y="1631500"/>
            <a:ext cx="1256956" cy="2092462"/>
          </a:xfrm>
          <a:prstGeom prst="rect">
            <a:avLst/>
          </a:prstGeom>
        </p:spPr>
      </p:pic>
    </p:spTree>
    <p:extLst>
      <p:ext uri="{BB962C8B-B14F-4D97-AF65-F5344CB8AC3E}">
        <p14:creationId xmlns:p14="http://schemas.microsoft.com/office/powerpoint/2010/main" val="230453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11440B-1598-4FA5-B6A0-7DFDF701D766}"/>
              </a:ext>
            </a:extLst>
          </p:cNvPr>
          <p:cNvPicPr>
            <a:picLocks noChangeAspect="1"/>
          </p:cNvPicPr>
          <p:nvPr/>
        </p:nvPicPr>
        <p:blipFill>
          <a:blip r:embed="rId2"/>
          <a:stretch>
            <a:fillRect/>
          </a:stretch>
        </p:blipFill>
        <p:spPr>
          <a:xfrm>
            <a:off x="605287" y="3686659"/>
            <a:ext cx="10981426" cy="543464"/>
          </a:xfrm>
          <a:prstGeom prst="rect">
            <a:avLst/>
          </a:prstGeom>
        </p:spPr>
      </p:pic>
      <p:pic>
        <p:nvPicPr>
          <p:cNvPr id="5" name="Picture 4">
            <a:extLst>
              <a:ext uri="{FF2B5EF4-FFF2-40B4-BE49-F238E27FC236}">
                <a16:creationId xmlns:a16="http://schemas.microsoft.com/office/drawing/2014/main" id="{4176DDE6-1419-4F8E-B004-DB51E69BB61E}"/>
              </a:ext>
            </a:extLst>
          </p:cNvPr>
          <p:cNvPicPr>
            <a:picLocks noChangeAspect="1"/>
          </p:cNvPicPr>
          <p:nvPr/>
        </p:nvPicPr>
        <p:blipFill rotWithShape="1">
          <a:blip r:embed="rId3"/>
          <a:srcRect l="-8" r="23951"/>
          <a:stretch/>
        </p:blipFill>
        <p:spPr>
          <a:xfrm>
            <a:off x="1803398" y="3663266"/>
            <a:ext cx="7040880" cy="507233"/>
          </a:xfrm>
          <a:prstGeom prst="rect">
            <a:avLst/>
          </a:prstGeom>
        </p:spPr>
      </p:pic>
      <p:pic>
        <p:nvPicPr>
          <p:cNvPr id="6" name="Picture 5">
            <a:extLst>
              <a:ext uri="{FF2B5EF4-FFF2-40B4-BE49-F238E27FC236}">
                <a16:creationId xmlns:a16="http://schemas.microsoft.com/office/drawing/2014/main" id="{761680AE-4117-48EF-9853-6D87CDD578A2}"/>
              </a:ext>
            </a:extLst>
          </p:cNvPr>
          <p:cNvPicPr>
            <a:picLocks noChangeAspect="1"/>
          </p:cNvPicPr>
          <p:nvPr/>
        </p:nvPicPr>
        <p:blipFill>
          <a:blip r:embed="rId4"/>
          <a:stretch>
            <a:fillRect/>
          </a:stretch>
        </p:blipFill>
        <p:spPr>
          <a:xfrm>
            <a:off x="279114" y="1809082"/>
            <a:ext cx="1118172" cy="1854184"/>
          </a:xfrm>
          <a:prstGeom prst="rect">
            <a:avLst/>
          </a:prstGeom>
        </p:spPr>
      </p:pic>
      <p:pic>
        <p:nvPicPr>
          <p:cNvPr id="7" name="Picture 6">
            <a:extLst>
              <a:ext uri="{FF2B5EF4-FFF2-40B4-BE49-F238E27FC236}">
                <a16:creationId xmlns:a16="http://schemas.microsoft.com/office/drawing/2014/main" id="{62560BFB-4BBA-4194-BC9A-A9F3C9D94949}"/>
              </a:ext>
            </a:extLst>
          </p:cNvPr>
          <p:cNvPicPr>
            <a:picLocks noChangeAspect="1"/>
          </p:cNvPicPr>
          <p:nvPr/>
        </p:nvPicPr>
        <p:blipFill>
          <a:blip r:embed="rId5"/>
          <a:stretch>
            <a:fillRect/>
          </a:stretch>
        </p:blipFill>
        <p:spPr>
          <a:xfrm>
            <a:off x="2805779" y="1429591"/>
            <a:ext cx="1127341" cy="2233675"/>
          </a:xfrm>
          <a:prstGeom prst="rect">
            <a:avLst/>
          </a:prstGeom>
        </p:spPr>
      </p:pic>
      <p:pic>
        <p:nvPicPr>
          <p:cNvPr id="8" name="Picture 7">
            <a:extLst>
              <a:ext uri="{FF2B5EF4-FFF2-40B4-BE49-F238E27FC236}">
                <a16:creationId xmlns:a16="http://schemas.microsoft.com/office/drawing/2014/main" id="{41EC9A58-320F-4BA3-9A9A-F04724D344F1}"/>
              </a:ext>
            </a:extLst>
          </p:cNvPr>
          <p:cNvPicPr>
            <a:picLocks noChangeAspect="1"/>
          </p:cNvPicPr>
          <p:nvPr/>
        </p:nvPicPr>
        <p:blipFill>
          <a:blip r:embed="rId6"/>
          <a:stretch>
            <a:fillRect/>
          </a:stretch>
        </p:blipFill>
        <p:spPr>
          <a:xfrm>
            <a:off x="2012445" y="4083634"/>
            <a:ext cx="3018126" cy="1581267"/>
          </a:xfrm>
          <a:prstGeom prst="rect">
            <a:avLst/>
          </a:prstGeom>
        </p:spPr>
      </p:pic>
      <p:pic>
        <p:nvPicPr>
          <p:cNvPr id="9" name="Picture 8">
            <a:extLst>
              <a:ext uri="{FF2B5EF4-FFF2-40B4-BE49-F238E27FC236}">
                <a16:creationId xmlns:a16="http://schemas.microsoft.com/office/drawing/2014/main" id="{25F0EFDE-E017-4E9E-BBD9-AAB64C6EA960}"/>
              </a:ext>
            </a:extLst>
          </p:cNvPr>
          <p:cNvPicPr>
            <a:picLocks noChangeAspect="1"/>
          </p:cNvPicPr>
          <p:nvPr/>
        </p:nvPicPr>
        <p:blipFill>
          <a:blip r:embed="rId7"/>
          <a:stretch>
            <a:fillRect/>
          </a:stretch>
        </p:blipFill>
        <p:spPr>
          <a:xfrm>
            <a:off x="4674635" y="1631500"/>
            <a:ext cx="1256956" cy="2092462"/>
          </a:xfrm>
          <a:prstGeom prst="rect">
            <a:avLst/>
          </a:prstGeom>
        </p:spPr>
      </p:pic>
      <p:pic>
        <p:nvPicPr>
          <p:cNvPr id="13" name="Picture 12">
            <a:extLst>
              <a:ext uri="{FF2B5EF4-FFF2-40B4-BE49-F238E27FC236}">
                <a16:creationId xmlns:a16="http://schemas.microsoft.com/office/drawing/2014/main" id="{69255590-09F8-4378-A127-FFB914CCAF96}"/>
              </a:ext>
            </a:extLst>
          </p:cNvPr>
          <p:cNvPicPr>
            <a:picLocks noChangeAspect="1"/>
          </p:cNvPicPr>
          <p:nvPr/>
        </p:nvPicPr>
        <p:blipFill>
          <a:blip r:embed="rId8"/>
          <a:stretch>
            <a:fillRect/>
          </a:stretch>
        </p:blipFill>
        <p:spPr>
          <a:xfrm>
            <a:off x="5685558" y="4083633"/>
            <a:ext cx="3097824" cy="2092461"/>
          </a:xfrm>
          <a:prstGeom prst="rect">
            <a:avLst/>
          </a:prstGeom>
        </p:spPr>
      </p:pic>
      <p:pic>
        <p:nvPicPr>
          <p:cNvPr id="14" name="Picture 13">
            <a:extLst>
              <a:ext uri="{FF2B5EF4-FFF2-40B4-BE49-F238E27FC236}">
                <a16:creationId xmlns:a16="http://schemas.microsoft.com/office/drawing/2014/main" id="{8BD8180A-9261-4985-B54B-C287210E79D8}"/>
              </a:ext>
            </a:extLst>
          </p:cNvPr>
          <p:cNvPicPr>
            <a:picLocks noChangeAspect="1"/>
          </p:cNvPicPr>
          <p:nvPr/>
        </p:nvPicPr>
        <p:blipFill>
          <a:blip r:embed="rId9"/>
          <a:stretch>
            <a:fillRect/>
          </a:stretch>
        </p:blipFill>
        <p:spPr>
          <a:xfrm>
            <a:off x="6601408" y="1420606"/>
            <a:ext cx="2151430" cy="2272137"/>
          </a:xfrm>
          <a:prstGeom prst="rect">
            <a:avLst/>
          </a:prstGeom>
        </p:spPr>
      </p:pic>
      <p:pic>
        <p:nvPicPr>
          <p:cNvPr id="15" name="Picture 14">
            <a:extLst>
              <a:ext uri="{FF2B5EF4-FFF2-40B4-BE49-F238E27FC236}">
                <a16:creationId xmlns:a16="http://schemas.microsoft.com/office/drawing/2014/main" id="{80C08199-1FA8-4109-9392-101F7BC157AA}"/>
              </a:ext>
            </a:extLst>
          </p:cNvPr>
          <p:cNvPicPr>
            <a:picLocks noChangeAspect="1"/>
          </p:cNvPicPr>
          <p:nvPr/>
        </p:nvPicPr>
        <p:blipFill>
          <a:blip r:embed="rId10"/>
          <a:stretch>
            <a:fillRect/>
          </a:stretch>
        </p:blipFill>
        <p:spPr>
          <a:xfrm>
            <a:off x="8752838" y="1333471"/>
            <a:ext cx="1926912" cy="2425914"/>
          </a:xfrm>
          <a:prstGeom prst="rect">
            <a:avLst/>
          </a:prstGeom>
        </p:spPr>
      </p:pic>
      <p:sp>
        <p:nvSpPr>
          <p:cNvPr id="18" name="Title 1">
            <a:extLst>
              <a:ext uri="{FF2B5EF4-FFF2-40B4-BE49-F238E27FC236}">
                <a16:creationId xmlns:a16="http://schemas.microsoft.com/office/drawing/2014/main" id="{0BC8BD76-2129-4DE4-B09D-20A67528B0E9}"/>
              </a:ext>
            </a:extLst>
          </p:cNvPr>
          <p:cNvSpPr txBox="1">
            <a:spLocks/>
          </p:cNvSpPr>
          <p:nvPr/>
        </p:nvSpPr>
        <p:spPr>
          <a:xfrm>
            <a:off x="838200" y="365126"/>
            <a:ext cx="10515600" cy="773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A245C7"/>
                </a:solidFill>
                <a:latin typeface="GoudySans-Bold"/>
              </a:rPr>
              <a:t>4.4</a:t>
            </a:r>
            <a:r>
              <a:rPr lang="en-US" b="1">
                <a:solidFill>
                  <a:srgbClr val="5200FF"/>
                </a:solidFill>
                <a:latin typeface="GoudySans-Bold"/>
              </a:rPr>
              <a:t> </a:t>
            </a:r>
            <a:r>
              <a:rPr lang="en-US" b="1">
                <a:solidFill>
                  <a:srgbClr val="FF0A44"/>
                </a:solidFill>
                <a:latin typeface="GoudySans-Bold"/>
              </a:rPr>
              <a:t>for Iteration Statement</a:t>
            </a:r>
            <a:endParaRPr lang="en-US" dirty="0"/>
          </a:p>
        </p:txBody>
      </p:sp>
    </p:spTree>
    <p:extLst>
      <p:ext uri="{BB962C8B-B14F-4D97-AF65-F5344CB8AC3E}">
        <p14:creationId xmlns:p14="http://schemas.microsoft.com/office/powerpoint/2010/main" val="3024767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11440B-1598-4FA5-B6A0-7DFDF701D766}"/>
              </a:ext>
            </a:extLst>
          </p:cNvPr>
          <p:cNvPicPr>
            <a:picLocks noChangeAspect="1"/>
          </p:cNvPicPr>
          <p:nvPr/>
        </p:nvPicPr>
        <p:blipFill>
          <a:blip r:embed="rId2"/>
          <a:stretch>
            <a:fillRect/>
          </a:stretch>
        </p:blipFill>
        <p:spPr>
          <a:xfrm>
            <a:off x="605287" y="3686659"/>
            <a:ext cx="10981426" cy="543464"/>
          </a:xfrm>
          <a:prstGeom prst="rect">
            <a:avLst/>
          </a:prstGeom>
        </p:spPr>
      </p:pic>
      <p:pic>
        <p:nvPicPr>
          <p:cNvPr id="5" name="Picture 4">
            <a:extLst>
              <a:ext uri="{FF2B5EF4-FFF2-40B4-BE49-F238E27FC236}">
                <a16:creationId xmlns:a16="http://schemas.microsoft.com/office/drawing/2014/main" id="{4176DDE6-1419-4F8E-B004-DB51E69BB61E}"/>
              </a:ext>
            </a:extLst>
          </p:cNvPr>
          <p:cNvPicPr>
            <a:picLocks noChangeAspect="1"/>
          </p:cNvPicPr>
          <p:nvPr/>
        </p:nvPicPr>
        <p:blipFill rotWithShape="1">
          <a:blip r:embed="rId3"/>
          <a:srcRect l="-9" r="-740"/>
          <a:stretch/>
        </p:blipFill>
        <p:spPr>
          <a:xfrm>
            <a:off x="1803398" y="3663266"/>
            <a:ext cx="9326880" cy="507233"/>
          </a:xfrm>
          <a:prstGeom prst="rect">
            <a:avLst/>
          </a:prstGeom>
        </p:spPr>
      </p:pic>
      <p:pic>
        <p:nvPicPr>
          <p:cNvPr id="6" name="Picture 5">
            <a:extLst>
              <a:ext uri="{FF2B5EF4-FFF2-40B4-BE49-F238E27FC236}">
                <a16:creationId xmlns:a16="http://schemas.microsoft.com/office/drawing/2014/main" id="{761680AE-4117-48EF-9853-6D87CDD578A2}"/>
              </a:ext>
            </a:extLst>
          </p:cNvPr>
          <p:cNvPicPr>
            <a:picLocks noChangeAspect="1"/>
          </p:cNvPicPr>
          <p:nvPr/>
        </p:nvPicPr>
        <p:blipFill>
          <a:blip r:embed="rId4"/>
          <a:stretch>
            <a:fillRect/>
          </a:stretch>
        </p:blipFill>
        <p:spPr>
          <a:xfrm>
            <a:off x="279114" y="1809082"/>
            <a:ext cx="1118172" cy="1854184"/>
          </a:xfrm>
          <a:prstGeom prst="rect">
            <a:avLst/>
          </a:prstGeom>
        </p:spPr>
      </p:pic>
      <p:pic>
        <p:nvPicPr>
          <p:cNvPr id="7" name="Picture 6">
            <a:extLst>
              <a:ext uri="{FF2B5EF4-FFF2-40B4-BE49-F238E27FC236}">
                <a16:creationId xmlns:a16="http://schemas.microsoft.com/office/drawing/2014/main" id="{62560BFB-4BBA-4194-BC9A-A9F3C9D94949}"/>
              </a:ext>
            </a:extLst>
          </p:cNvPr>
          <p:cNvPicPr>
            <a:picLocks noChangeAspect="1"/>
          </p:cNvPicPr>
          <p:nvPr/>
        </p:nvPicPr>
        <p:blipFill>
          <a:blip r:embed="rId5"/>
          <a:stretch>
            <a:fillRect/>
          </a:stretch>
        </p:blipFill>
        <p:spPr>
          <a:xfrm>
            <a:off x="2805779" y="1429591"/>
            <a:ext cx="1127341" cy="2233675"/>
          </a:xfrm>
          <a:prstGeom prst="rect">
            <a:avLst/>
          </a:prstGeom>
        </p:spPr>
      </p:pic>
      <p:pic>
        <p:nvPicPr>
          <p:cNvPr id="8" name="Picture 7">
            <a:extLst>
              <a:ext uri="{FF2B5EF4-FFF2-40B4-BE49-F238E27FC236}">
                <a16:creationId xmlns:a16="http://schemas.microsoft.com/office/drawing/2014/main" id="{41EC9A58-320F-4BA3-9A9A-F04724D344F1}"/>
              </a:ext>
            </a:extLst>
          </p:cNvPr>
          <p:cNvPicPr>
            <a:picLocks noChangeAspect="1"/>
          </p:cNvPicPr>
          <p:nvPr/>
        </p:nvPicPr>
        <p:blipFill>
          <a:blip r:embed="rId6"/>
          <a:stretch>
            <a:fillRect/>
          </a:stretch>
        </p:blipFill>
        <p:spPr>
          <a:xfrm>
            <a:off x="2012445" y="4083634"/>
            <a:ext cx="3018126" cy="1581267"/>
          </a:xfrm>
          <a:prstGeom prst="rect">
            <a:avLst/>
          </a:prstGeom>
        </p:spPr>
      </p:pic>
      <p:pic>
        <p:nvPicPr>
          <p:cNvPr id="9" name="Picture 8">
            <a:extLst>
              <a:ext uri="{FF2B5EF4-FFF2-40B4-BE49-F238E27FC236}">
                <a16:creationId xmlns:a16="http://schemas.microsoft.com/office/drawing/2014/main" id="{25F0EFDE-E017-4E9E-BBD9-AAB64C6EA960}"/>
              </a:ext>
            </a:extLst>
          </p:cNvPr>
          <p:cNvPicPr>
            <a:picLocks noChangeAspect="1"/>
          </p:cNvPicPr>
          <p:nvPr/>
        </p:nvPicPr>
        <p:blipFill>
          <a:blip r:embed="rId7"/>
          <a:stretch>
            <a:fillRect/>
          </a:stretch>
        </p:blipFill>
        <p:spPr>
          <a:xfrm>
            <a:off x="4674635" y="1631500"/>
            <a:ext cx="1256956" cy="2092462"/>
          </a:xfrm>
          <a:prstGeom prst="rect">
            <a:avLst/>
          </a:prstGeom>
        </p:spPr>
      </p:pic>
      <p:pic>
        <p:nvPicPr>
          <p:cNvPr id="13" name="Picture 12">
            <a:extLst>
              <a:ext uri="{FF2B5EF4-FFF2-40B4-BE49-F238E27FC236}">
                <a16:creationId xmlns:a16="http://schemas.microsoft.com/office/drawing/2014/main" id="{69255590-09F8-4378-A127-FFB914CCAF96}"/>
              </a:ext>
            </a:extLst>
          </p:cNvPr>
          <p:cNvPicPr>
            <a:picLocks noChangeAspect="1"/>
          </p:cNvPicPr>
          <p:nvPr/>
        </p:nvPicPr>
        <p:blipFill>
          <a:blip r:embed="rId8"/>
          <a:stretch>
            <a:fillRect/>
          </a:stretch>
        </p:blipFill>
        <p:spPr>
          <a:xfrm>
            <a:off x="5685558" y="4083633"/>
            <a:ext cx="3097824" cy="2092461"/>
          </a:xfrm>
          <a:prstGeom prst="rect">
            <a:avLst/>
          </a:prstGeom>
        </p:spPr>
      </p:pic>
      <p:pic>
        <p:nvPicPr>
          <p:cNvPr id="14" name="Picture 13">
            <a:extLst>
              <a:ext uri="{FF2B5EF4-FFF2-40B4-BE49-F238E27FC236}">
                <a16:creationId xmlns:a16="http://schemas.microsoft.com/office/drawing/2014/main" id="{8BD8180A-9261-4985-B54B-C287210E79D8}"/>
              </a:ext>
            </a:extLst>
          </p:cNvPr>
          <p:cNvPicPr>
            <a:picLocks noChangeAspect="1"/>
          </p:cNvPicPr>
          <p:nvPr/>
        </p:nvPicPr>
        <p:blipFill>
          <a:blip r:embed="rId9"/>
          <a:stretch>
            <a:fillRect/>
          </a:stretch>
        </p:blipFill>
        <p:spPr>
          <a:xfrm>
            <a:off x="6601408" y="1420606"/>
            <a:ext cx="2151430" cy="2272137"/>
          </a:xfrm>
          <a:prstGeom prst="rect">
            <a:avLst/>
          </a:prstGeom>
        </p:spPr>
      </p:pic>
      <p:pic>
        <p:nvPicPr>
          <p:cNvPr id="15" name="Picture 14">
            <a:extLst>
              <a:ext uri="{FF2B5EF4-FFF2-40B4-BE49-F238E27FC236}">
                <a16:creationId xmlns:a16="http://schemas.microsoft.com/office/drawing/2014/main" id="{80C08199-1FA8-4109-9392-101F7BC157AA}"/>
              </a:ext>
            </a:extLst>
          </p:cNvPr>
          <p:cNvPicPr>
            <a:picLocks noChangeAspect="1"/>
          </p:cNvPicPr>
          <p:nvPr/>
        </p:nvPicPr>
        <p:blipFill>
          <a:blip r:embed="rId10"/>
          <a:stretch>
            <a:fillRect/>
          </a:stretch>
        </p:blipFill>
        <p:spPr>
          <a:xfrm>
            <a:off x="8752838" y="1333471"/>
            <a:ext cx="1926912" cy="2425914"/>
          </a:xfrm>
          <a:prstGeom prst="rect">
            <a:avLst/>
          </a:prstGeom>
        </p:spPr>
      </p:pic>
      <p:pic>
        <p:nvPicPr>
          <p:cNvPr id="12" name="Content Placeholder 6">
            <a:extLst>
              <a:ext uri="{FF2B5EF4-FFF2-40B4-BE49-F238E27FC236}">
                <a16:creationId xmlns:a16="http://schemas.microsoft.com/office/drawing/2014/main" id="{6468CA82-098C-4390-9CE7-C04D6E8706B3}"/>
              </a:ext>
            </a:extLst>
          </p:cNvPr>
          <p:cNvPicPr>
            <a:picLocks noGrp="1" noChangeAspect="1"/>
          </p:cNvPicPr>
          <p:nvPr>
            <p:ph idx="1"/>
          </p:nvPr>
        </p:nvPicPr>
        <p:blipFill>
          <a:blip r:embed="rId11"/>
          <a:stretch>
            <a:fillRect/>
          </a:stretch>
        </p:blipFill>
        <p:spPr>
          <a:xfrm>
            <a:off x="9142758" y="4304606"/>
            <a:ext cx="2758399" cy="1697476"/>
          </a:xfrm>
        </p:spPr>
      </p:pic>
      <p:sp>
        <p:nvSpPr>
          <p:cNvPr id="16" name="Title 1">
            <a:extLst>
              <a:ext uri="{FF2B5EF4-FFF2-40B4-BE49-F238E27FC236}">
                <a16:creationId xmlns:a16="http://schemas.microsoft.com/office/drawing/2014/main" id="{53EDEB9D-1A6B-4BDA-9CFF-E18C7AFB765F}"/>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spTree>
    <p:extLst>
      <p:ext uri="{BB962C8B-B14F-4D97-AF65-F5344CB8AC3E}">
        <p14:creationId xmlns:p14="http://schemas.microsoft.com/office/powerpoint/2010/main" val="75421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1447</TotalTime>
  <Words>897</Words>
  <Application>Microsoft Office PowerPoint</Application>
  <PresentationFormat>Widescreen</PresentationFormat>
  <Paragraphs>103</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MingLiU-ExtB</vt:lpstr>
      <vt:lpstr>Arial</vt:lpstr>
      <vt:lpstr>Calibri</vt:lpstr>
      <vt:lpstr>Calibri Light</vt:lpstr>
      <vt:lpstr>Georgia</vt:lpstr>
      <vt:lpstr>GoudySans-Bold</vt:lpstr>
      <vt:lpstr>Lucida Sans Unicode</vt:lpstr>
      <vt:lpstr>Times New Roman</vt:lpstr>
      <vt:lpstr>TimesNewRomanPS</vt:lpstr>
      <vt:lpstr>TimesNewRomanPS-ItalicMT</vt:lpstr>
      <vt:lpstr>Wingdings</vt:lpstr>
      <vt:lpstr>Office Theme</vt:lpstr>
      <vt:lpstr>PowerPoint Presentation</vt:lpstr>
      <vt:lpstr>4.1 Introduction</vt:lpstr>
      <vt:lpstr>4.2 Iteration Essentials</vt:lpstr>
      <vt:lpstr>4.3 Counter-Controlled Iteration</vt:lpstr>
      <vt:lpstr>4.3 Counter-Controlled Iteration</vt:lpstr>
      <vt:lpstr>4.4 for Iteration Statement</vt:lpstr>
      <vt:lpstr>4.4 for Iteration Statement</vt:lpstr>
      <vt:lpstr>PowerPoint Presentation</vt:lpstr>
      <vt:lpstr>4.4 for Iteration Statement</vt:lpstr>
      <vt:lpstr>4.4 for Iteration Statement</vt:lpstr>
      <vt:lpstr>4.4 for Iteration Statement</vt:lpstr>
      <vt:lpstr>4.4 for Iteration Statement</vt:lpstr>
      <vt:lpstr>4.4 for Iteration Statement</vt:lpstr>
      <vt:lpstr>4.4 for Iteration Statement</vt:lpstr>
      <vt:lpstr>4.4 for Iteration Statement</vt:lpstr>
      <vt:lpstr>4.4 for Iteration Statement</vt:lpstr>
      <vt:lpstr>4.5 Examples Using the for Statement</vt:lpstr>
      <vt:lpstr>4.5 Examples Using the for Statement</vt:lpstr>
      <vt:lpstr>4.5 Examples Using the for Statement</vt:lpstr>
      <vt:lpstr>4.5 Examples Using the for Statement</vt:lpstr>
      <vt:lpstr>4.5 Examples Using the for Statement</vt:lpstr>
      <vt:lpstr>4.5 Examples Using the for Statement</vt:lpstr>
      <vt:lpstr>4.5 for Iteration Statement</vt:lpstr>
      <vt:lpstr>4.5 for Iteration Statement</vt:lpstr>
      <vt:lpstr>4.5 for Iteration Statement</vt:lpstr>
      <vt:lpstr>4.6 switch Multiple-Selection Statement</vt:lpstr>
      <vt:lpstr>4.6 switch Multiple-Selection Statement</vt:lpstr>
      <vt:lpstr>4.6 switch Multiple-Selection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Riaz</dc:creator>
  <cp:lastModifiedBy>Asim Riaz</cp:lastModifiedBy>
  <cp:revision>17</cp:revision>
  <dcterms:created xsi:type="dcterms:W3CDTF">2023-09-12T17:17:33Z</dcterms:created>
  <dcterms:modified xsi:type="dcterms:W3CDTF">2023-10-03T20:10:50Z</dcterms:modified>
</cp:coreProperties>
</file>