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4bd4d7cb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44bd4d7cbc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4bd4d7cb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44bd4d7cbc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44bd4d7cb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44bd4d7cbc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4bd4d7cb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244bd4d7cbc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4bd4d7cb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244bd4d7cbc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4bd4d7cb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44bd4d7cbc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4bd4d7cb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44bd4d7cbc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4bd4d7cb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44bd4d7cbc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1"/>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cxnSp>
        <p:nvCxnSpPr>
          <p:cNvPr id="17" name="Google Shape;17;p3"/>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cxnSp>
        <p:nvCxnSpPr>
          <p:cNvPr id="22" name="Google Shape;22;p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4"/>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000"/>
              <a:buNone/>
            </a:pPr>
            <a:r>
              <a:rPr lang="en"/>
              <a:t>OBJECT ORIENTED PROGRAMMING</a:t>
            </a:r>
            <a:endParaRPr/>
          </a:p>
        </p:txBody>
      </p:sp>
      <p:sp>
        <p:nvSpPr>
          <p:cNvPr id="64" name="Google Shape;64;p13"/>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Lecture 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1532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b="1" lang="en"/>
              <a:t>HashSet in Java</a:t>
            </a:r>
            <a:endParaRPr b="1"/>
          </a:p>
        </p:txBody>
      </p:sp>
      <p:pic>
        <p:nvPicPr>
          <p:cNvPr id="118" name="Google Shape;118;p22"/>
          <p:cNvPicPr preferRelativeResize="0"/>
          <p:nvPr/>
        </p:nvPicPr>
        <p:blipFill>
          <a:blip r:embed="rId3">
            <a:alphaModFix/>
          </a:blip>
          <a:stretch>
            <a:fillRect/>
          </a:stretch>
        </p:blipFill>
        <p:spPr>
          <a:xfrm>
            <a:off x="191938" y="1573575"/>
            <a:ext cx="8760125" cy="324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1532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b="1" lang="en"/>
              <a:t>Collections</a:t>
            </a:r>
            <a:r>
              <a:rPr b="1" lang="en"/>
              <a:t> in Java</a:t>
            </a:r>
            <a:endParaRPr b="1"/>
          </a:p>
        </p:txBody>
      </p:sp>
      <p:sp>
        <p:nvSpPr>
          <p:cNvPr id="70" name="Google Shape;70;p14"/>
          <p:cNvSpPr txBox="1"/>
          <p:nvPr>
            <p:ph idx="1" type="body"/>
          </p:nvPr>
        </p:nvSpPr>
        <p:spPr>
          <a:xfrm>
            <a:off x="387900" y="1489825"/>
            <a:ext cx="8368200" cy="3314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just">
              <a:lnSpc>
                <a:spcPct val="115000"/>
              </a:lnSpc>
              <a:spcBef>
                <a:spcPts val="1200"/>
              </a:spcBef>
              <a:spcAft>
                <a:spcPts val="0"/>
              </a:spcAft>
              <a:buNone/>
            </a:pPr>
            <a:r>
              <a:rPr lang="en" sz="2400"/>
              <a:t>Collections are objects that allow you to store and manipulate groups of elements. Collections are an important part of the Java language and provide a wide variety of data structures and algorithms to work with.</a:t>
            </a:r>
            <a:endParaRPr sz="2400"/>
          </a:p>
          <a:p>
            <a:pPr indent="0" lvl="0" marL="0" rtl="0" algn="just">
              <a:lnSpc>
                <a:spcPct val="115000"/>
              </a:lnSpc>
              <a:spcBef>
                <a:spcPts val="1200"/>
              </a:spcBef>
              <a:spcAft>
                <a:spcPts val="1200"/>
              </a:spcAft>
              <a:buNone/>
            </a:pPr>
            <a:r>
              <a:rPr lang="en" sz="2400"/>
              <a:t>Java's collection framework provides interfaces and classes for different types of collections such as List, Set, Map, Queue, and others. These collections differ in their behavior, like whether they allow duplicates or not, the order in which elements are stored, etc.</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1532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b="1" lang="en"/>
              <a:t>Collections in Java</a:t>
            </a:r>
            <a:endParaRPr b="1"/>
          </a:p>
        </p:txBody>
      </p:sp>
      <p:pic>
        <p:nvPicPr>
          <p:cNvPr id="76" name="Google Shape;76;p15"/>
          <p:cNvPicPr preferRelativeResize="0"/>
          <p:nvPr/>
        </p:nvPicPr>
        <p:blipFill>
          <a:blip r:embed="rId3">
            <a:alphaModFix/>
          </a:blip>
          <a:stretch>
            <a:fillRect/>
          </a:stretch>
        </p:blipFill>
        <p:spPr>
          <a:xfrm>
            <a:off x="1990801" y="757550"/>
            <a:ext cx="5162400" cy="4322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1532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b="1" lang="en"/>
              <a:t>Most commonly used collections in Java:</a:t>
            </a:r>
            <a:endParaRPr b="1"/>
          </a:p>
        </p:txBody>
      </p:sp>
      <p:sp>
        <p:nvSpPr>
          <p:cNvPr id="82" name="Google Shape;82;p16"/>
          <p:cNvSpPr txBox="1"/>
          <p:nvPr>
            <p:ph idx="1" type="body"/>
          </p:nvPr>
        </p:nvSpPr>
        <p:spPr>
          <a:xfrm>
            <a:off x="387900" y="1489825"/>
            <a:ext cx="8368200" cy="33141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15000"/>
              </a:lnSpc>
              <a:spcBef>
                <a:spcPts val="1200"/>
              </a:spcBef>
              <a:spcAft>
                <a:spcPts val="0"/>
              </a:spcAft>
              <a:buNone/>
            </a:pPr>
            <a:r>
              <a:rPr b="1" lang="en" sz="2400"/>
              <a:t>ARRAYLIST:</a:t>
            </a:r>
            <a:r>
              <a:rPr lang="en" sz="2400"/>
              <a:t> A resizable array implementation of the List interface. It allows you to add or remove elements dynamically and provides fast access to elements by index.</a:t>
            </a:r>
            <a:endParaRPr sz="2400"/>
          </a:p>
          <a:p>
            <a:pPr indent="0" lvl="0" marL="0" rtl="0" algn="just">
              <a:lnSpc>
                <a:spcPct val="115000"/>
              </a:lnSpc>
              <a:spcBef>
                <a:spcPts val="1200"/>
              </a:spcBef>
              <a:spcAft>
                <a:spcPts val="0"/>
              </a:spcAft>
              <a:buNone/>
            </a:pPr>
            <a:r>
              <a:t/>
            </a:r>
            <a:endParaRPr sz="2400"/>
          </a:p>
          <a:p>
            <a:pPr indent="0" lvl="0" marL="0" rtl="0" algn="just">
              <a:lnSpc>
                <a:spcPct val="115000"/>
              </a:lnSpc>
              <a:spcBef>
                <a:spcPts val="1200"/>
              </a:spcBef>
              <a:spcAft>
                <a:spcPts val="1200"/>
              </a:spcAft>
              <a:buNone/>
            </a:pPr>
            <a:r>
              <a:rPr b="1" lang="en" sz="2400"/>
              <a:t>LINKEDLIST:</a:t>
            </a:r>
            <a:r>
              <a:rPr lang="en" sz="2400"/>
              <a:t> A doubly linked list implementation of the List interface. It is optimized for adding or removing elements from the middle of the list and provides better performance for certain operations than ArrayList.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1532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b="1" lang="en"/>
              <a:t>Most commonly used collections in Java:</a:t>
            </a:r>
            <a:endParaRPr b="1"/>
          </a:p>
        </p:txBody>
      </p:sp>
      <p:sp>
        <p:nvSpPr>
          <p:cNvPr id="88" name="Google Shape;88;p17"/>
          <p:cNvSpPr txBox="1"/>
          <p:nvPr>
            <p:ph idx="1" type="body"/>
          </p:nvPr>
        </p:nvSpPr>
        <p:spPr>
          <a:xfrm>
            <a:off x="387900" y="1489825"/>
            <a:ext cx="8368200" cy="33141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15000"/>
              </a:lnSpc>
              <a:spcBef>
                <a:spcPts val="1200"/>
              </a:spcBef>
              <a:spcAft>
                <a:spcPts val="0"/>
              </a:spcAft>
              <a:buNone/>
            </a:pPr>
            <a:r>
              <a:rPr b="1" lang="en" sz="2400"/>
              <a:t>HASHSET:</a:t>
            </a:r>
            <a:r>
              <a:rPr b="1" lang="en" sz="2400"/>
              <a:t> </a:t>
            </a:r>
            <a:r>
              <a:rPr lang="en" sz="2400"/>
              <a:t>A set implementation that does not allow duplicates. It uses a hash table to store elements and provides constant-time performance for add, remove, and contains operations.</a:t>
            </a:r>
            <a:endParaRPr sz="2400"/>
          </a:p>
          <a:p>
            <a:pPr indent="0" lvl="0" marL="0" rtl="0" algn="just">
              <a:lnSpc>
                <a:spcPct val="115000"/>
              </a:lnSpc>
              <a:spcBef>
                <a:spcPts val="1200"/>
              </a:spcBef>
              <a:spcAft>
                <a:spcPts val="0"/>
              </a:spcAft>
              <a:buNone/>
            </a:pPr>
            <a:r>
              <a:t/>
            </a:r>
            <a:endParaRPr b="1" sz="2400"/>
          </a:p>
          <a:p>
            <a:pPr indent="0" lvl="0" marL="0" rtl="0" algn="just">
              <a:lnSpc>
                <a:spcPct val="115000"/>
              </a:lnSpc>
              <a:spcBef>
                <a:spcPts val="1200"/>
              </a:spcBef>
              <a:spcAft>
                <a:spcPts val="1200"/>
              </a:spcAft>
              <a:buNone/>
            </a:pPr>
            <a:r>
              <a:rPr b="1" lang="en" sz="2400"/>
              <a:t>TREESET:</a:t>
            </a:r>
            <a:r>
              <a:rPr b="1" lang="en" sz="2400"/>
              <a:t> </a:t>
            </a:r>
            <a:r>
              <a:rPr lang="en" sz="2400"/>
              <a:t>A set implementation that stores elements in sorted order. It provides guaranteed log(n) time cost for the basic operations (add, remove, and contains).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1532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b="1" lang="en"/>
              <a:t>Most commonly used collections in Java:</a:t>
            </a:r>
            <a:endParaRPr b="1"/>
          </a:p>
        </p:txBody>
      </p:sp>
      <p:sp>
        <p:nvSpPr>
          <p:cNvPr id="94" name="Google Shape;94;p18"/>
          <p:cNvSpPr txBox="1"/>
          <p:nvPr>
            <p:ph idx="1" type="body"/>
          </p:nvPr>
        </p:nvSpPr>
        <p:spPr>
          <a:xfrm>
            <a:off x="387900" y="1489825"/>
            <a:ext cx="8368200" cy="33141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None/>
            </a:pPr>
            <a:r>
              <a:rPr b="1" lang="en" sz="2400"/>
              <a:t>QUEUE:</a:t>
            </a:r>
            <a:r>
              <a:rPr lang="en" sz="2400"/>
              <a:t> Queue interface represents a collection that holds elements in a specific order for processing. It follows the First-In-First-Out (FIFO) principle, where elements are added to the end of the queue and removed from the beginning. The Queue interface extends the Collection interface and adds additional methods specific to queues.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1532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b="1" lang="en"/>
              <a:t>ArrayList in Java</a:t>
            </a:r>
            <a:endParaRPr b="1"/>
          </a:p>
        </p:txBody>
      </p:sp>
      <p:pic>
        <p:nvPicPr>
          <p:cNvPr id="100" name="Google Shape;100;p19"/>
          <p:cNvPicPr preferRelativeResize="0"/>
          <p:nvPr/>
        </p:nvPicPr>
        <p:blipFill>
          <a:blip r:embed="rId3">
            <a:alphaModFix/>
          </a:blip>
          <a:stretch>
            <a:fillRect/>
          </a:stretch>
        </p:blipFill>
        <p:spPr>
          <a:xfrm>
            <a:off x="1524000" y="915525"/>
            <a:ext cx="6716250" cy="406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1532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b="1" lang="en"/>
              <a:t>ArrayList in Java</a:t>
            </a:r>
            <a:endParaRPr b="1"/>
          </a:p>
        </p:txBody>
      </p:sp>
      <p:pic>
        <p:nvPicPr>
          <p:cNvPr id="106" name="Google Shape;106;p20"/>
          <p:cNvPicPr preferRelativeResize="0"/>
          <p:nvPr/>
        </p:nvPicPr>
        <p:blipFill>
          <a:blip r:embed="rId3">
            <a:alphaModFix/>
          </a:blip>
          <a:stretch>
            <a:fillRect/>
          </a:stretch>
        </p:blipFill>
        <p:spPr>
          <a:xfrm>
            <a:off x="817188" y="1428775"/>
            <a:ext cx="7509624" cy="3231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1532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b="1" lang="en"/>
              <a:t>HashSet</a:t>
            </a:r>
            <a:r>
              <a:rPr b="1" lang="en"/>
              <a:t> in Java</a:t>
            </a:r>
            <a:endParaRPr b="1"/>
          </a:p>
        </p:txBody>
      </p:sp>
      <p:pic>
        <p:nvPicPr>
          <p:cNvPr id="112" name="Google Shape;112;p21"/>
          <p:cNvPicPr preferRelativeResize="0"/>
          <p:nvPr/>
        </p:nvPicPr>
        <p:blipFill>
          <a:blip r:embed="rId3">
            <a:alphaModFix/>
          </a:blip>
          <a:stretch>
            <a:fillRect/>
          </a:stretch>
        </p:blipFill>
        <p:spPr>
          <a:xfrm>
            <a:off x="1771438" y="887775"/>
            <a:ext cx="5601125" cy="3861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