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59" r:id="rId6"/>
    <p:sldId id="260" r:id="rId7"/>
    <p:sldId id="263" r:id="rId8"/>
    <p:sldId id="262"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9/8/2025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DB05-EBE7-AB39-D73B-38A0C333B4C4}"/>
              </a:ext>
            </a:extLst>
          </p:cNvPr>
          <p:cNvSpPr>
            <a:spLocks noGrp="1"/>
          </p:cNvSpPr>
          <p:nvPr>
            <p:ph type="ctrTitle"/>
          </p:nvPr>
        </p:nvSpPr>
        <p:spPr>
          <a:xfrm>
            <a:off x="1751012" y="250371"/>
            <a:ext cx="8689976" cy="1197429"/>
          </a:xfrm>
        </p:spPr>
        <p:txBody>
          <a:bodyPr>
            <a:normAutofit fontScale="90000"/>
          </a:bodyPr>
          <a:lstStyle/>
          <a:p>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Digital Portfolio </a:t>
            </a:r>
            <a:br>
              <a:rPr lang="en-US" b="1" dirty="0">
                <a:solidFill>
                  <a:srgbClr val="0F0F0F"/>
                </a:solidFill>
                <a:latin typeface="Roboto" panose="020F0502020204030204" pitchFamily="2" charset="0"/>
              </a:rPr>
            </a:br>
            <a:endParaRPr lang="en-IN" dirty="0"/>
          </a:p>
        </p:txBody>
      </p:sp>
      <p:sp>
        <p:nvSpPr>
          <p:cNvPr id="3" name="Subtitle 2">
            <a:extLst>
              <a:ext uri="{FF2B5EF4-FFF2-40B4-BE49-F238E27FC236}">
                <a16:creationId xmlns:a16="http://schemas.microsoft.com/office/drawing/2014/main" id="{6C07FF68-1CC0-3783-F81D-D49795AE7098}"/>
              </a:ext>
            </a:extLst>
          </p:cNvPr>
          <p:cNvSpPr>
            <a:spLocks noGrp="1"/>
          </p:cNvSpPr>
          <p:nvPr>
            <p:ph type="subTitle" idx="1"/>
          </p:nvPr>
        </p:nvSpPr>
        <p:spPr>
          <a:xfrm>
            <a:off x="546100" y="1866900"/>
            <a:ext cx="10858500" cy="2578100"/>
          </a:xfrm>
        </p:spPr>
        <p:txBody>
          <a:bodyPr>
            <a:normAutofit fontScale="92500" lnSpcReduction="10000"/>
          </a:bodyPr>
          <a:lstStyle/>
          <a:p>
            <a:pPr lvl="1" algn="l"/>
            <a:r>
              <a:rPr lang="en-US" sz="2800" dirty="0">
                <a:latin typeface="Times New Roman" panose="02020603050405020304" pitchFamily="18" charset="0"/>
                <a:cs typeface="Times New Roman" panose="02020603050405020304" pitchFamily="18" charset="0"/>
              </a:rPr>
              <a:t>STUDENT NAME: ASIN a</a:t>
            </a:r>
          </a:p>
          <a:p>
            <a:pPr lvl="1" algn="l"/>
            <a:r>
              <a:rPr lang="en-US" sz="2800" dirty="0">
                <a:latin typeface="Times New Roman" panose="02020603050405020304" pitchFamily="18" charset="0"/>
                <a:cs typeface="Times New Roman" panose="02020603050405020304" pitchFamily="18" charset="0"/>
              </a:rPr>
              <a:t>REGISTER NO AND NMID: asunm1451unm1451212403592</a:t>
            </a:r>
          </a:p>
          <a:p>
            <a:pPr lvl="1" algn="l"/>
            <a:r>
              <a:rPr lang="en-US" sz="2800" dirty="0">
                <a:latin typeface="Times New Roman" panose="02020603050405020304" pitchFamily="18" charset="0"/>
                <a:cs typeface="Times New Roman" panose="02020603050405020304" pitchFamily="18" charset="0"/>
              </a:rPr>
              <a:t>DEPARTMENT: BCA(bachelor of computer application) </a:t>
            </a:r>
          </a:p>
          <a:p>
            <a:pPr lvl="1" algn="l"/>
            <a:r>
              <a:rPr lang="en-US" sz="2800" dirty="0">
                <a:latin typeface="Times New Roman" panose="02020603050405020304" pitchFamily="18" charset="0"/>
                <a:cs typeface="Times New Roman" panose="02020603050405020304" pitchFamily="18" charset="0"/>
              </a:rPr>
              <a:t>COLLEGE: COLLEGE/ UNIVERSITY: MAHALASHMI WOMENS COLLEGE of arts and science</a:t>
            </a:r>
          </a:p>
          <a:p>
            <a:endParaRPr lang="en-IN" sz="2000" dirty="0"/>
          </a:p>
        </p:txBody>
      </p:sp>
    </p:spTree>
    <p:extLst>
      <p:ext uri="{BB962C8B-B14F-4D97-AF65-F5344CB8AC3E}">
        <p14:creationId xmlns:p14="http://schemas.microsoft.com/office/powerpoint/2010/main" val="104763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5A0C-32AD-65B7-D4BC-3645E0C27454}"/>
              </a:ext>
            </a:extLst>
          </p:cNvPr>
          <p:cNvSpPr>
            <a:spLocks noGrp="1"/>
          </p:cNvSpPr>
          <p:nvPr>
            <p:ph type="ctrTitle"/>
          </p:nvPr>
        </p:nvSpPr>
        <p:spPr>
          <a:xfrm>
            <a:off x="342900" y="217715"/>
            <a:ext cx="8689976" cy="1186542"/>
          </a:xfrm>
        </p:spPr>
        <p:txBody>
          <a:bodyPr>
            <a:normAutofit fontScale="90000"/>
          </a:bodyPr>
          <a:lstStyle/>
          <a:p>
            <a:r>
              <a:rPr lang="en-US" b="1" dirty="0">
                <a:latin typeface="Times New Roman" panose="02020603050405020304" pitchFamily="18" charset="0"/>
                <a:cs typeface="Times New Roman" panose="02020603050405020304" pitchFamily="18" charset="0"/>
              </a:rPr>
              <a:t>Results and Screenshots</a:t>
            </a:r>
            <a:br>
              <a:rPr lang="en-US" dirty="0"/>
            </a:br>
            <a:endParaRPr lang="en-IN" dirty="0"/>
          </a:p>
        </p:txBody>
      </p:sp>
      <p:sp>
        <p:nvSpPr>
          <p:cNvPr id="3" name="Subtitle 2">
            <a:extLst>
              <a:ext uri="{FF2B5EF4-FFF2-40B4-BE49-F238E27FC236}">
                <a16:creationId xmlns:a16="http://schemas.microsoft.com/office/drawing/2014/main" id="{73A3FB12-5177-207C-D8BA-6860D4690936}"/>
              </a:ext>
            </a:extLst>
          </p:cNvPr>
          <p:cNvSpPr>
            <a:spLocks noGrp="1"/>
          </p:cNvSpPr>
          <p:nvPr>
            <p:ph type="subTitle" idx="1"/>
          </p:nvPr>
        </p:nvSpPr>
        <p:spPr>
          <a:xfrm>
            <a:off x="664030" y="1920420"/>
            <a:ext cx="5508170" cy="2292351"/>
          </a:xfrm>
        </p:spPr>
        <p:txBody>
          <a:bodyPr>
            <a:normAutofit fontScale="92500"/>
          </a:bodyPr>
          <a:lstStyle/>
          <a:p>
            <a:pPr lvl="1" algn="just"/>
            <a:r>
              <a:rPr lang="en-US" sz="2200" dirty="0">
                <a:latin typeface="Times New Roman" panose="02020603050405020304" pitchFamily="18" charset="0"/>
                <a:cs typeface="Times New Roman" panose="02020603050405020304" pitchFamily="18" charset="0"/>
              </a:rPr>
              <a:t>Screenshots typically show a clean homepage with navigation, project galleries, multimedia content, and sections for biography and contact.</a:t>
            </a:r>
          </a:p>
          <a:p>
            <a:pPr algn="just"/>
            <a:endParaRPr lang="en-IN" sz="2000" dirty="0"/>
          </a:p>
        </p:txBody>
      </p:sp>
      <p:pic>
        <p:nvPicPr>
          <p:cNvPr id="5" name="Picture 4">
            <a:extLst>
              <a:ext uri="{FF2B5EF4-FFF2-40B4-BE49-F238E27FC236}">
                <a16:creationId xmlns:a16="http://schemas.microsoft.com/office/drawing/2014/main" id="{4B74D078-D6AE-C2E7-BAF9-14DF57403ECD}"/>
              </a:ext>
            </a:extLst>
          </p:cNvPr>
          <p:cNvPicPr>
            <a:picLocks noChangeAspect="1"/>
          </p:cNvPicPr>
          <p:nvPr/>
        </p:nvPicPr>
        <p:blipFill>
          <a:blip r:embed="rId2"/>
          <a:stretch>
            <a:fillRect/>
          </a:stretch>
        </p:blipFill>
        <p:spPr>
          <a:xfrm>
            <a:off x="6477000" y="783772"/>
            <a:ext cx="5372099" cy="5856514"/>
          </a:xfrm>
          <a:prstGeom prst="rect">
            <a:avLst/>
          </a:prstGeom>
        </p:spPr>
      </p:pic>
    </p:spTree>
    <p:extLst>
      <p:ext uri="{BB962C8B-B14F-4D97-AF65-F5344CB8AC3E}">
        <p14:creationId xmlns:p14="http://schemas.microsoft.com/office/powerpoint/2010/main" val="417280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9BCA-8DA6-2807-02FE-A9AFF810EAE7}"/>
              </a:ext>
            </a:extLst>
          </p:cNvPr>
          <p:cNvSpPr>
            <a:spLocks noGrp="1"/>
          </p:cNvSpPr>
          <p:nvPr>
            <p:ph type="ctrTitle"/>
          </p:nvPr>
        </p:nvSpPr>
        <p:spPr>
          <a:xfrm>
            <a:off x="812800" y="977901"/>
            <a:ext cx="10541000" cy="1333500"/>
          </a:xfrm>
        </p:spPr>
        <p:txBody>
          <a:bodyPr>
            <a:normAutofit fontScale="90000"/>
          </a:bodyPr>
          <a:lstStyle/>
          <a:p>
            <a:r>
              <a:rPr lang="en-IN" sz="4900" b="1"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Subtitle 2">
            <a:extLst>
              <a:ext uri="{FF2B5EF4-FFF2-40B4-BE49-F238E27FC236}">
                <a16:creationId xmlns:a16="http://schemas.microsoft.com/office/drawing/2014/main" id="{5C377EE5-4A3B-3050-5922-AAC5A90CF0B8}"/>
              </a:ext>
            </a:extLst>
          </p:cNvPr>
          <p:cNvSpPr>
            <a:spLocks noGrp="1"/>
          </p:cNvSpPr>
          <p:nvPr>
            <p:ph type="subTitle" idx="1"/>
          </p:nvPr>
        </p:nvSpPr>
        <p:spPr>
          <a:xfrm>
            <a:off x="927100" y="2311402"/>
            <a:ext cx="10541000" cy="2946398"/>
          </a:xfrm>
        </p:spPr>
        <p:txBody>
          <a:bodyPr>
            <a:normAutofit/>
          </a:bodyPr>
          <a:lstStyle/>
          <a:p>
            <a:pPr lvl="2" algn="just"/>
            <a:r>
              <a:rPr lang="en-US" sz="2200" dirty="0">
                <a:latin typeface="Times New Roman" panose="02020603050405020304" pitchFamily="18" charset="0"/>
                <a:cs typeface="Times New Roman" panose="02020603050405020304" pitchFamily="18" charset="0"/>
              </a:rPr>
              <a:t>Student digital portfolios are powerful tools that provide a versatile, engaging, and comprehensive platform to document a learner’s progress, skills, and achievements. They support deeper learning, self-reflection, and better showcase students' potential for future academic and career opportunities</a:t>
            </a:r>
            <a:r>
              <a:rPr lang="en-US" dirty="0"/>
              <a:t>.</a:t>
            </a:r>
            <a:endParaRPr lang="en-IN" dirty="0"/>
          </a:p>
        </p:txBody>
      </p:sp>
    </p:spTree>
    <p:extLst>
      <p:ext uri="{BB962C8B-B14F-4D97-AF65-F5344CB8AC3E}">
        <p14:creationId xmlns:p14="http://schemas.microsoft.com/office/powerpoint/2010/main" val="208457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7BC0-F35B-5669-8302-E5917719130F}"/>
              </a:ext>
            </a:extLst>
          </p:cNvPr>
          <p:cNvSpPr>
            <a:spLocks noGrp="1"/>
          </p:cNvSpPr>
          <p:nvPr>
            <p:ph type="title"/>
          </p:nvPr>
        </p:nvSpPr>
        <p:spPr>
          <a:xfrm>
            <a:off x="913775" y="618517"/>
            <a:ext cx="10364451" cy="5185383"/>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276352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92C879-FD83-D4F0-937A-C656F8EE769C}"/>
              </a:ext>
            </a:extLst>
          </p:cNvPr>
          <p:cNvSpPr>
            <a:spLocks noGrp="1"/>
          </p:cNvSpPr>
          <p:nvPr>
            <p:ph type="subTitle" idx="1"/>
          </p:nvPr>
        </p:nvSpPr>
        <p:spPr>
          <a:xfrm>
            <a:off x="1409700" y="2286000"/>
            <a:ext cx="9753600" cy="2971799"/>
          </a:xfrm>
        </p:spPr>
        <p:txBody>
          <a:bodyPr/>
          <a:lstStyle/>
          <a:p>
            <a:br>
              <a:rPr lang="en-US" b="1" dirty="0">
                <a:solidFill>
                  <a:srgbClr val="0F0F0F"/>
                </a:solidFill>
                <a:latin typeface="Times New Roman" panose="02020603050405020304" pitchFamily="18" charset="0"/>
                <a:cs typeface="Times New Roman" panose="02020603050405020304" pitchFamily="18" charset="0"/>
              </a:rPr>
            </a:br>
            <a:r>
              <a:rPr lang="en-US" sz="4800" b="1" dirty="0">
                <a:solidFill>
                  <a:srgbClr val="0F0F0F"/>
                </a:solidFill>
                <a:latin typeface="Times New Roman" panose="02020603050405020304" pitchFamily="18" charset="0"/>
                <a:cs typeface="Times New Roman" panose="02020603050405020304" pitchFamily="18" charset="0"/>
              </a:rPr>
              <a:t>STUDENT Digital Portfolio </a:t>
            </a:r>
            <a:endParaRPr lang="en-IN" dirty="0"/>
          </a:p>
        </p:txBody>
      </p:sp>
    </p:spTree>
    <p:extLst>
      <p:ext uri="{BB962C8B-B14F-4D97-AF65-F5344CB8AC3E}">
        <p14:creationId xmlns:p14="http://schemas.microsoft.com/office/powerpoint/2010/main" val="12227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C683-DDCD-E16D-F5DE-4F259CDF33A3}"/>
              </a:ext>
            </a:extLst>
          </p:cNvPr>
          <p:cNvSpPr>
            <a:spLocks noGrp="1"/>
          </p:cNvSpPr>
          <p:nvPr>
            <p:ph type="title"/>
          </p:nvPr>
        </p:nvSpPr>
        <p:spPr>
          <a:xfrm>
            <a:off x="913775" y="618517"/>
            <a:ext cx="10364451" cy="894597"/>
          </a:xfrm>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03278390-FC46-05E6-BCF2-F4957CEF1A81}"/>
              </a:ext>
            </a:extLst>
          </p:cNvPr>
          <p:cNvSpPr>
            <a:spLocks noGrp="1"/>
          </p:cNvSpPr>
          <p:nvPr>
            <p:ph sz="quarter" idx="13"/>
          </p:nvPr>
        </p:nvSpPr>
        <p:spPr>
          <a:xfrm>
            <a:off x="913774" y="1807030"/>
            <a:ext cx="10363826" cy="3984170"/>
          </a:xfrm>
        </p:spPr>
        <p:txBody>
          <a:bodyPr/>
          <a:lstStyle/>
          <a:p>
            <a:r>
              <a:rPr lang="en-US" b="1" dirty="0">
                <a:latin typeface="Times New Roman" panose="02020603050405020304" pitchFamily="18" charset="0"/>
                <a:cs typeface="Times New Roman" panose="02020603050405020304" pitchFamily="18" charset="0"/>
              </a:rPr>
              <a:t>Overview</a:t>
            </a:r>
          </a:p>
          <a:p>
            <a:r>
              <a:rPr lang="en-US" b="1" dirty="0">
                <a:latin typeface="Times New Roman" panose="02020603050405020304" pitchFamily="18" charset="0"/>
                <a:cs typeface="Times New Roman" panose="02020603050405020304" pitchFamily="18" charset="0"/>
              </a:rPr>
              <a:t>Problem statement</a:t>
            </a:r>
          </a:p>
          <a:p>
            <a:r>
              <a:rPr lang="en-US" b="1" dirty="0">
                <a:latin typeface="Times New Roman" panose="02020603050405020304" pitchFamily="18" charset="0"/>
                <a:cs typeface="Times New Roman" panose="02020603050405020304" pitchFamily="18" charset="0"/>
              </a:rPr>
              <a:t>Project Users</a:t>
            </a:r>
          </a:p>
          <a:p>
            <a:r>
              <a:rPr lang="en-IN" b="1" dirty="0">
                <a:latin typeface="Times New Roman" panose="02020603050405020304" pitchFamily="18" charset="0"/>
                <a:cs typeface="Times New Roman" panose="02020603050405020304" pitchFamily="18" charset="0"/>
              </a:rPr>
              <a:t>Tools and Technologies</a:t>
            </a:r>
          </a:p>
          <a:p>
            <a:r>
              <a:rPr lang="en-IN" b="1" dirty="0">
                <a:latin typeface="Times New Roman" panose="02020603050405020304" pitchFamily="18" charset="0"/>
                <a:cs typeface="Times New Roman" panose="02020603050405020304" pitchFamily="18" charset="0"/>
              </a:rPr>
              <a:t>Portfolio Design and Layout</a:t>
            </a:r>
          </a:p>
          <a:p>
            <a:r>
              <a:rPr lang="en-IN" b="1" dirty="0">
                <a:latin typeface="Times New Roman" panose="02020603050405020304" pitchFamily="18" charset="0"/>
                <a:cs typeface="Times New Roman" panose="02020603050405020304" pitchFamily="18" charset="0"/>
              </a:rPr>
              <a:t>Features and Functionality</a:t>
            </a:r>
          </a:p>
          <a:p>
            <a:r>
              <a:rPr lang="en-US" b="1" dirty="0">
                <a:latin typeface="Times New Roman" panose="02020603050405020304" pitchFamily="18" charset="0"/>
                <a:cs typeface="Times New Roman" panose="02020603050405020304" pitchFamily="18" charset="0"/>
              </a:rPr>
              <a:t>Results and Screenshots</a:t>
            </a:r>
          </a:p>
          <a:p>
            <a:r>
              <a:rPr lang="en-IN"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406390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13EE-8156-1B99-AF39-F6B59C0C1F5B}"/>
              </a:ext>
            </a:extLst>
          </p:cNvPr>
          <p:cNvSpPr>
            <a:spLocks noGrp="1"/>
          </p:cNvSpPr>
          <p:nvPr>
            <p:ph type="ctrTitle"/>
          </p:nvPr>
        </p:nvSpPr>
        <p:spPr>
          <a:xfrm>
            <a:off x="266700" y="977902"/>
            <a:ext cx="3581400" cy="1739898"/>
          </a:xfrm>
        </p:spPr>
        <p:txBody>
          <a:bodyPr>
            <a:normAutofit fontScale="90000"/>
          </a:bodyPr>
          <a:lstStyle/>
          <a:p>
            <a:r>
              <a:rPr lang="en-US" b="1" dirty="0">
                <a:latin typeface="Times New Roman" panose="02020603050405020304" pitchFamily="18" charset="0"/>
                <a:cs typeface="Times New Roman" panose="02020603050405020304" pitchFamily="18" charset="0"/>
              </a:rPr>
              <a:t>Overview</a:t>
            </a:r>
            <a:br>
              <a:rPr lang="en-US" b="1" dirty="0"/>
            </a:br>
            <a:endParaRPr lang="en-IN" dirty="0"/>
          </a:p>
        </p:txBody>
      </p:sp>
      <p:sp>
        <p:nvSpPr>
          <p:cNvPr id="3" name="Subtitle 2">
            <a:extLst>
              <a:ext uri="{FF2B5EF4-FFF2-40B4-BE49-F238E27FC236}">
                <a16:creationId xmlns:a16="http://schemas.microsoft.com/office/drawing/2014/main" id="{5735F6DA-AC37-7F24-5B81-2EC76BF0010E}"/>
              </a:ext>
            </a:extLst>
          </p:cNvPr>
          <p:cNvSpPr>
            <a:spLocks noGrp="1"/>
          </p:cNvSpPr>
          <p:nvPr>
            <p:ph type="subTitle" idx="1"/>
          </p:nvPr>
        </p:nvSpPr>
        <p:spPr>
          <a:xfrm>
            <a:off x="977900" y="2235200"/>
            <a:ext cx="10604500" cy="3644898"/>
          </a:xfrm>
        </p:spPr>
        <p:txBody>
          <a:bodyPr>
            <a:normAutofit lnSpcReduction="10000"/>
          </a:bodyPr>
          <a:lstStyle/>
          <a:p>
            <a:pPr algn="l"/>
            <a:endParaRPr lang="en-US" b="1" dirty="0">
              <a:latin typeface="Times New Roman" panose="02020603050405020304" pitchFamily="18" charset="0"/>
              <a:cs typeface="Times New Roman" panose="02020603050405020304" pitchFamily="18" charset="0"/>
            </a:endParaRPr>
          </a:p>
          <a:p>
            <a:pPr lvl="1" algn="just"/>
            <a:r>
              <a:rPr lang="en-US" sz="2600" dirty="0">
                <a:latin typeface="Times New Roman" panose="02020603050405020304" pitchFamily="18" charset="0"/>
                <a:cs typeface="Times New Roman" panose="02020603050405020304" pitchFamily="18" charset="0"/>
              </a:rPr>
              <a:t>A student digital portfolio is an electronic collection showcasing a student's educational journey, skills, and achievements. It includes academic work, multimedia, reflections, extracurricular accomplishments, and certificates, often presented to demonstrate learning progress, growth, and competencies digitally.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0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14D-648B-5F86-8660-658A5369AC8E}"/>
              </a:ext>
            </a:extLst>
          </p:cNvPr>
          <p:cNvSpPr>
            <a:spLocks noGrp="1"/>
          </p:cNvSpPr>
          <p:nvPr>
            <p:ph type="ctrTitle"/>
          </p:nvPr>
        </p:nvSpPr>
        <p:spPr>
          <a:xfrm>
            <a:off x="127000" y="787400"/>
            <a:ext cx="6451600" cy="812801"/>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53DEBB-9EE5-6E88-1D10-105208239AEA}"/>
              </a:ext>
            </a:extLst>
          </p:cNvPr>
          <p:cNvSpPr>
            <a:spLocks noGrp="1"/>
          </p:cNvSpPr>
          <p:nvPr>
            <p:ph type="subTitle" idx="1"/>
          </p:nvPr>
        </p:nvSpPr>
        <p:spPr>
          <a:xfrm>
            <a:off x="876300" y="1600201"/>
            <a:ext cx="10858500" cy="4686299"/>
          </a:xfrm>
        </p:spPr>
        <p:txBody>
          <a:bodyPr>
            <a:noAutofit/>
          </a:bodyPr>
          <a:lstStyle/>
          <a:p>
            <a:pPr lvl="1" algn="just"/>
            <a:endParaRPr lang="en-US" sz="2200" dirty="0">
              <a:latin typeface="Times New Roman" panose="02020603050405020304" pitchFamily="18" charset="0"/>
              <a:cs typeface="Times New Roman" panose="02020603050405020304" pitchFamily="18" charset="0"/>
            </a:endParaRPr>
          </a:p>
          <a:p>
            <a:pPr lvl="1" algn="just"/>
            <a:r>
              <a:rPr lang="en-US" sz="2600" dirty="0">
                <a:latin typeface="Times New Roman" panose="02020603050405020304" pitchFamily="18" charset="0"/>
                <a:cs typeface="Times New Roman" panose="02020603050405020304" pitchFamily="18" charset="0"/>
              </a:rPr>
              <a:t>Traditional paper portfolios are static, limited in media types, and harder to share. A digital portfolio solves these issues by providing an interactive, accessible platform where students can showcase diverse work such as videos, presentations, and projects with reflective narratives, enhancing engagement and learning documentation.</a:t>
            </a:r>
          </a:p>
          <a:p>
            <a:pPr algn="just"/>
            <a:endParaRPr lang="en-IN" sz="2400" dirty="0"/>
          </a:p>
        </p:txBody>
      </p:sp>
    </p:spTree>
    <p:extLst>
      <p:ext uri="{BB962C8B-B14F-4D97-AF65-F5344CB8AC3E}">
        <p14:creationId xmlns:p14="http://schemas.microsoft.com/office/powerpoint/2010/main" val="133759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E998-775D-56E2-8FC6-5521AEB2CA38}"/>
              </a:ext>
            </a:extLst>
          </p:cNvPr>
          <p:cNvSpPr>
            <a:spLocks noGrp="1"/>
          </p:cNvSpPr>
          <p:nvPr>
            <p:ph type="ctrTitle"/>
          </p:nvPr>
        </p:nvSpPr>
        <p:spPr>
          <a:xfrm>
            <a:off x="254000" y="698501"/>
            <a:ext cx="5486400" cy="1371599"/>
          </a:xfrm>
        </p:spPr>
        <p:txBody>
          <a:bodyPr>
            <a:normAutofit fontScale="90000"/>
          </a:bodyPr>
          <a:lstStyle/>
          <a:p>
            <a:r>
              <a:rPr lang="en-US" sz="5300" b="1" dirty="0">
                <a:latin typeface="Times New Roman" panose="02020603050405020304" pitchFamily="18" charset="0"/>
                <a:cs typeface="Times New Roman" panose="02020603050405020304" pitchFamily="18" charset="0"/>
              </a:rPr>
              <a:t>Project Users</a:t>
            </a:r>
            <a:br>
              <a:rPr lang="en-US" dirty="0"/>
            </a:br>
            <a:endParaRPr lang="en-IN" dirty="0"/>
          </a:p>
        </p:txBody>
      </p:sp>
      <p:sp>
        <p:nvSpPr>
          <p:cNvPr id="3" name="Subtitle 2">
            <a:extLst>
              <a:ext uri="{FF2B5EF4-FFF2-40B4-BE49-F238E27FC236}">
                <a16:creationId xmlns:a16="http://schemas.microsoft.com/office/drawing/2014/main" id="{E7806773-FC73-0E6F-3130-D170F7A57F49}"/>
              </a:ext>
            </a:extLst>
          </p:cNvPr>
          <p:cNvSpPr>
            <a:spLocks noGrp="1"/>
          </p:cNvSpPr>
          <p:nvPr>
            <p:ph type="subTitle" idx="1"/>
          </p:nvPr>
        </p:nvSpPr>
        <p:spPr>
          <a:xfrm>
            <a:off x="774700" y="1930400"/>
            <a:ext cx="10947400" cy="3327399"/>
          </a:xfrm>
        </p:spPr>
        <p:txBody>
          <a:bodyPr>
            <a:normAutofit/>
          </a:bodyPr>
          <a:lstStyle/>
          <a:p>
            <a:pPr marL="914400" lvl="1"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Students building academic and skill portfolios</a:t>
            </a:r>
          </a:p>
          <a:p>
            <a:pPr marL="914400" lvl="1"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Teachers assessing student progress</a:t>
            </a:r>
          </a:p>
          <a:p>
            <a:pPr marL="914400" lvl="1"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Parents and peers viewing and providing feedback</a:t>
            </a:r>
          </a:p>
          <a:p>
            <a:pPr marL="914400" lvl="1" indent="-4572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Future employers or admissions officers evaluating capabilities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15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3F9C-D395-5728-4535-4B1F95C28A47}"/>
              </a:ext>
            </a:extLst>
          </p:cNvPr>
          <p:cNvSpPr>
            <a:spLocks noGrp="1"/>
          </p:cNvSpPr>
          <p:nvPr>
            <p:ph type="title"/>
          </p:nvPr>
        </p:nvSpPr>
        <p:spPr>
          <a:xfrm>
            <a:off x="355601" y="618517"/>
            <a:ext cx="6985000" cy="727683"/>
          </a:xfrm>
        </p:spPr>
        <p:txBody>
          <a:bodyPr>
            <a:normAutofit fontScale="90000"/>
          </a:bodyPr>
          <a:lstStyle/>
          <a:p>
            <a:r>
              <a:rPr lang="en-IN" b="1" dirty="0">
                <a:latin typeface="Times New Roman" panose="02020603050405020304" pitchFamily="18" charset="0"/>
                <a:cs typeface="Times New Roman" panose="02020603050405020304" pitchFamily="18" charset="0"/>
              </a:rPr>
              <a:t>Tools and Technologies</a:t>
            </a:r>
            <a:br>
              <a:rPr lang="en-IN" dirty="0"/>
            </a:br>
            <a:endParaRPr lang="en-IN" dirty="0"/>
          </a:p>
        </p:txBody>
      </p:sp>
      <p:sp>
        <p:nvSpPr>
          <p:cNvPr id="3" name="Content Placeholder 2">
            <a:extLst>
              <a:ext uri="{FF2B5EF4-FFF2-40B4-BE49-F238E27FC236}">
                <a16:creationId xmlns:a16="http://schemas.microsoft.com/office/drawing/2014/main" id="{350FB76F-A84C-19F5-319D-1307EA24E5E4}"/>
              </a:ext>
            </a:extLst>
          </p:cNvPr>
          <p:cNvSpPr>
            <a:spLocks noGrp="1"/>
          </p:cNvSpPr>
          <p:nvPr>
            <p:ph sz="quarter" idx="13"/>
          </p:nvPr>
        </p:nvSpPr>
        <p:spPr>
          <a:xfrm>
            <a:off x="913774" y="1257300"/>
            <a:ext cx="10363826" cy="4533899"/>
          </a:xfrm>
        </p:spPr>
        <p:txBody>
          <a:bodyPr>
            <a:normAutofit/>
          </a:bodyPr>
          <a:lstStyle/>
          <a:p>
            <a:pPr lvl="1"/>
            <a:r>
              <a:rPr lang="en-US" b="1" dirty="0">
                <a:latin typeface="Times New Roman" panose="02020603050405020304" pitchFamily="18" charset="0"/>
                <a:cs typeface="Times New Roman" panose="02020603050405020304" pitchFamily="18" charset="0"/>
              </a:rPr>
              <a:t>CodePen:</a:t>
            </a:r>
            <a:r>
              <a:rPr lang="en-US" dirty="0">
                <a:latin typeface="Times New Roman" panose="02020603050405020304" pitchFamily="18" charset="0"/>
                <a:cs typeface="Times New Roman" panose="02020603050405020304" pitchFamily="18" charset="0"/>
              </a:rPr>
              <a:t> An online code editor used for writing, testing, and showcasing the portfolio's front-end code in real-time.</a:t>
            </a:r>
          </a:p>
          <a:p>
            <a:pPr lvl="1"/>
            <a:r>
              <a:rPr lang="en-US" b="1" dirty="0">
                <a:latin typeface="Times New Roman" panose="02020603050405020304" pitchFamily="18" charset="0"/>
                <a:cs typeface="Times New Roman" panose="02020603050405020304" pitchFamily="18" charset="0"/>
              </a:rPr>
              <a:t>HTML: </a:t>
            </a:r>
            <a:r>
              <a:rPr lang="en-US" dirty="0">
                <a:latin typeface="Times New Roman" panose="02020603050405020304" pitchFamily="18" charset="0"/>
                <a:cs typeface="Times New Roman" panose="02020603050405020304" pitchFamily="18" charset="0"/>
              </a:rPr>
              <a:t>Provides the structural foundation of the portfolio webpage, organizing content such as text, images, and links.</a:t>
            </a:r>
          </a:p>
          <a:p>
            <a:pPr lvl="1"/>
            <a:r>
              <a:rPr lang="en-US" b="1" dirty="0">
                <a:latin typeface="Times New Roman" panose="02020603050405020304" pitchFamily="18" charset="0"/>
                <a:cs typeface="Times New Roman" panose="02020603050405020304" pitchFamily="18" charset="0"/>
              </a:rPr>
              <a:t>CSS : </a:t>
            </a:r>
            <a:r>
              <a:rPr lang="en-US" dirty="0">
                <a:latin typeface="Times New Roman" panose="02020603050405020304" pitchFamily="18" charset="0"/>
                <a:cs typeface="Times New Roman" panose="02020603050405020304" pitchFamily="18" charset="0"/>
              </a:rPr>
              <a:t>A CSS preprocessor used to write modular, maintainable, and efficient styling code, making the portfolio visually appealing.</a:t>
            </a:r>
          </a:p>
          <a:p>
            <a:pPr lvl="1"/>
            <a:r>
              <a:rPr lang="en-US" b="1" dirty="0">
                <a:latin typeface="Times New Roman" panose="02020603050405020304" pitchFamily="18" charset="0"/>
                <a:cs typeface="Times New Roman" panose="02020603050405020304" pitchFamily="18" charset="0"/>
              </a:rPr>
              <a:t>JavaScript: </a:t>
            </a:r>
            <a:r>
              <a:rPr lang="en-US" dirty="0">
                <a:latin typeface="Times New Roman" panose="02020603050405020304" pitchFamily="18" charset="0"/>
                <a:cs typeface="Times New Roman" panose="02020603050405020304" pitchFamily="18" charset="0"/>
              </a:rPr>
              <a:t>Adds interactivity and dynamic features such as navigation menus, animations, and user engagement components.</a:t>
            </a:r>
          </a:p>
          <a:p>
            <a:pPr lvl="1"/>
            <a:r>
              <a:rPr lang="en-US" b="1" dirty="0">
                <a:latin typeface="Times New Roman" panose="02020603050405020304" pitchFamily="18" charset="0"/>
                <a:cs typeface="Times New Roman" panose="02020603050405020304" pitchFamily="18" charset="0"/>
              </a:rPr>
              <a:t>Additional Tools: </a:t>
            </a:r>
            <a:r>
              <a:rPr lang="en-US" dirty="0">
                <a:latin typeface="Times New Roman" panose="02020603050405020304" pitchFamily="18" charset="0"/>
                <a:cs typeface="Times New Roman" panose="02020603050405020304" pitchFamily="18" charset="0"/>
              </a:rPr>
              <a:t>Basic graphic design tools for creating assets and optimizing images, and browser developer tools for debugging and testing the interface.</a:t>
            </a: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31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4FB4-A1D8-A7C1-3AA0-42C3FB520C23}"/>
              </a:ext>
            </a:extLst>
          </p:cNvPr>
          <p:cNvSpPr>
            <a:spLocks noGrp="1"/>
          </p:cNvSpPr>
          <p:nvPr>
            <p:ph type="ctrTitle"/>
          </p:nvPr>
        </p:nvSpPr>
        <p:spPr>
          <a:xfrm>
            <a:off x="114300" y="685801"/>
            <a:ext cx="9563100" cy="1625599"/>
          </a:xfrm>
        </p:spPr>
        <p:txBody>
          <a:bodyPr>
            <a:normAutofit fontScale="90000"/>
          </a:bodyPr>
          <a:lstStyle/>
          <a:p>
            <a:r>
              <a:rPr lang="en-IN" b="1" dirty="0">
                <a:latin typeface="Times New Roman" panose="02020603050405020304" pitchFamily="18" charset="0"/>
                <a:cs typeface="Times New Roman" panose="02020603050405020304" pitchFamily="18" charset="0"/>
              </a:rPr>
              <a:t>Portfolio Design and Layout</a:t>
            </a:r>
            <a:br>
              <a:rPr lang="en-IN" dirty="0"/>
            </a:br>
            <a:endParaRPr lang="en-IN" dirty="0"/>
          </a:p>
        </p:txBody>
      </p:sp>
      <p:sp>
        <p:nvSpPr>
          <p:cNvPr id="3" name="Subtitle 2">
            <a:extLst>
              <a:ext uri="{FF2B5EF4-FFF2-40B4-BE49-F238E27FC236}">
                <a16:creationId xmlns:a16="http://schemas.microsoft.com/office/drawing/2014/main" id="{84D4EEFF-C4FB-D218-0EFD-17FC2D610E50}"/>
              </a:ext>
            </a:extLst>
          </p:cNvPr>
          <p:cNvSpPr>
            <a:spLocks noGrp="1"/>
          </p:cNvSpPr>
          <p:nvPr>
            <p:ph type="subTitle" idx="1"/>
          </p:nvPr>
        </p:nvSpPr>
        <p:spPr>
          <a:xfrm>
            <a:off x="1751012" y="2032000"/>
            <a:ext cx="10085388" cy="4241800"/>
          </a:xfrm>
        </p:spPr>
        <p:txBody>
          <a:bodyPr>
            <a:normAutofit/>
          </a:bodyPr>
          <a:lstStyle/>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Effective digital portfolio design should be:</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Simple, well-structured, and visually appealing</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Audience-focused (e.g., formal for employers, creative for art schools)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Balanced between multimedia and text</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Featuring intuitive navigation with sections like About, Work Samples, Resume, Contact</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Using professional typography and color schemes matching purpose and audience</a:t>
            </a:r>
          </a:p>
          <a:p>
            <a:pPr lvl="1"/>
            <a:endParaRPr lang="en-IN" sz="1200" dirty="0"/>
          </a:p>
        </p:txBody>
      </p:sp>
    </p:spTree>
    <p:extLst>
      <p:ext uri="{BB962C8B-B14F-4D97-AF65-F5344CB8AC3E}">
        <p14:creationId xmlns:p14="http://schemas.microsoft.com/office/powerpoint/2010/main" val="318427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B1B2-9570-31A9-396C-97A6219B59C4}"/>
              </a:ext>
            </a:extLst>
          </p:cNvPr>
          <p:cNvSpPr>
            <a:spLocks noGrp="1"/>
          </p:cNvSpPr>
          <p:nvPr>
            <p:ph type="ctrTitle"/>
          </p:nvPr>
        </p:nvSpPr>
        <p:spPr>
          <a:xfrm>
            <a:off x="-177800" y="558801"/>
            <a:ext cx="9753599" cy="1574799"/>
          </a:xfrm>
        </p:spPr>
        <p:txBody>
          <a:bodyPr>
            <a:normAutofit fontScale="90000"/>
          </a:bodyPr>
          <a:lstStyle/>
          <a:p>
            <a:br>
              <a:rPr lang="en-IN" dirty="0"/>
            </a:br>
            <a:r>
              <a:rPr lang="en-IN" b="1" dirty="0">
                <a:latin typeface="Times New Roman" panose="02020603050405020304" pitchFamily="18" charset="0"/>
                <a:cs typeface="Times New Roman" panose="02020603050405020304" pitchFamily="18" charset="0"/>
              </a:rPr>
              <a:t>Features and Functionality</a:t>
            </a:r>
            <a:br>
              <a:rPr lang="en-IN" dirty="0"/>
            </a:br>
            <a:endParaRPr lang="en-IN" dirty="0"/>
          </a:p>
        </p:txBody>
      </p:sp>
      <p:sp>
        <p:nvSpPr>
          <p:cNvPr id="3" name="Subtitle 2">
            <a:extLst>
              <a:ext uri="{FF2B5EF4-FFF2-40B4-BE49-F238E27FC236}">
                <a16:creationId xmlns:a16="http://schemas.microsoft.com/office/drawing/2014/main" id="{884DFF8B-BD2D-70B3-9034-BF98673A793B}"/>
              </a:ext>
            </a:extLst>
          </p:cNvPr>
          <p:cNvSpPr>
            <a:spLocks noGrp="1"/>
          </p:cNvSpPr>
          <p:nvPr>
            <p:ph type="subTitle" idx="1"/>
          </p:nvPr>
        </p:nvSpPr>
        <p:spPr>
          <a:xfrm>
            <a:off x="1751013" y="1917700"/>
            <a:ext cx="8689975" cy="3848099"/>
          </a:xfrm>
        </p:spPr>
        <p:txBody>
          <a:bodyPr>
            <a:noAutofit/>
          </a:bodyPr>
          <a:lstStyle/>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Showcase best academic and extracurricular work</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Include multimedia: videos, presentations, images, audio</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Reflective statements explaining the significance of    projects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Downloadable resume or CV</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Feedback and collaboration functionalities (comments and peer reviews)</a:t>
            </a:r>
          </a:p>
          <a:p>
            <a:endParaRPr lang="en-IN" sz="1600" dirty="0"/>
          </a:p>
        </p:txBody>
      </p:sp>
    </p:spTree>
    <p:extLst>
      <p:ext uri="{BB962C8B-B14F-4D97-AF65-F5344CB8AC3E}">
        <p14:creationId xmlns:p14="http://schemas.microsoft.com/office/powerpoint/2010/main" val="13470578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4222</TotalTime>
  <Words>498</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Times New Roman</vt:lpstr>
      <vt:lpstr>Tw Cen MT</vt:lpstr>
      <vt:lpstr>Droplet</vt:lpstr>
      <vt:lpstr>    Digital Portfolio  </vt:lpstr>
      <vt:lpstr>PowerPoint Presentation</vt:lpstr>
      <vt:lpstr>AGENDA</vt:lpstr>
      <vt:lpstr>Overview </vt:lpstr>
      <vt:lpstr>Problem statement</vt:lpstr>
      <vt:lpstr>Project Users </vt:lpstr>
      <vt:lpstr>Tools and Technologies </vt:lpstr>
      <vt:lpstr>Portfolio Design and Layout </vt:lpstr>
      <vt:lpstr> Features and Functionality </vt:lpstr>
      <vt:lpstr>Results and Screenshots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RAGIYA SARDAR</dc:creator>
  <cp:lastModifiedBy>RAGIYA SARDAR</cp:lastModifiedBy>
  <cp:revision>2</cp:revision>
  <dcterms:created xsi:type="dcterms:W3CDTF">2025-09-04T13:37:20Z</dcterms:created>
  <dcterms:modified xsi:type="dcterms:W3CDTF">2025-09-08T06:03:30Z</dcterms:modified>
</cp:coreProperties>
</file>