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80" r:id="rId6"/>
  </p:sldMasterIdLst>
  <p:notesMasterIdLst>
    <p:notesMasterId r:id="rId20"/>
  </p:notesMasterIdLst>
  <p:sldIdLst>
    <p:sldId id="256" r:id="rId7"/>
    <p:sldId id="261" r:id="rId8"/>
    <p:sldId id="258" r:id="rId9"/>
    <p:sldId id="262" r:id="rId10"/>
    <p:sldId id="263" r:id="rId11"/>
    <p:sldId id="264" r:id="rId12"/>
    <p:sldId id="265" r:id="rId13"/>
    <p:sldId id="266" r:id="rId14"/>
    <p:sldId id="271" r:id="rId15"/>
    <p:sldId id="267" r:id="rId16"/>
    <p:sldId id="268" r:id="rId17"/>
    <p:sldId id="269" r:id="rId18"/>
    <p:sldId id="270"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2" autoAdjust="0"/>
  </p:normalViewPr>
  <p:slideViewPr>
    <p:cSldViewPr>
      <p:cViewPr varScale="1">
        <p:scale>
          <a:sx n="51" d="100"/>
          <a:sy n="51" d="100"/>
        </p:scale>
        <p:origin x="172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E7132-05F2-4B2D-8983-A472BB1D395C}"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FD9DF78-C4E1-497C-95CA-9685E6032C82}">
      <dgm:prSet/>
      <dgm:spPr/>
      <dgm:t>
        <a:bodyPr/>
        <a:lstStyle/>
        <a:p>
          <a:pPr rtl="0"/>
          <a:r>
            <a:rPr lang="en-US" b="1" i="0" baseline="0" dirty="0"/>
            <a:t>Data </a:t>
          </a:r>
          <a:r>
            <a:rPr lang="en-US" b="1" i="0" baseline="0" dirty="0" err="1"/>
            <a:t>WareHouse</a:t>
          </a:r>
          <a:endParaRPr lang="en-US" dirty="0"/>
        </a:p>
      </dgm:t>
    </dgm:pt>
    <dgm:pt modelId="{960BEE11-7058-4592-BB8E-688530B7CEB6}" type="parTrans" cxnId="{9A0BE1EB-25D4-48B2-8388-FDDFA78FC4F6}">
      <dgm:prSet/>
      <dgm:spPr/>
      <dgm:t>
        <a:bodyPr/>
        <a:lstStyle/>
        <a:p>
          <a:endParaRPr lang="en-US"/>
        </a:p>
      </dgm:t>
    </dgm:pt>
    <dgm:pt modelId="{78C05C6A-F841-4A43-AA5C-47EFB5FA57E5}" type="sibTrans" cxnId="{9A0BE1EB-25D4-48B2-8388-FDDFA78FC4F6}">
      <dgm:prSet/>
      <dgm:spPr/>
      <dgm:t>
        <a:bodyPr/>
        <a:lstStyle/>
        <a:p>
          <a:endParaRPr lang="en-US"/>
        </a:p>
      </dgm:t>
    </dgm:pt>
    <dgm:pt modelId="{264A97F7-14D2-46FC-BE11-55BEF6E0DE67}">
      <dgm:prSet/>
      <dgm:spPr/>
      <dgm:t>
        <a:bodyPr/>
        <a:lstStyle/>
        <a:p>
          <a:pPr rtl="0"/>
          <a:r>
            <a:rPr lang="en-US" dirty="0"/>
            <a:t>Subject Oriented</a:t>
          </a:r>
        </a:p>
      </dgm:t>
    </dgm:pt>
    <dgm:pt modelId="{B69D5F30-2FFB-4478-918B-11792F995F02}" type="parTrans" cxnId="{3C04D8F5-A972-491D-AB69-3D49CAB6828E}">
      <dgm:prSet/>
      <dgm:spPr/>
      <dgm:t>
        <a:bodyPr/>
        <a:lstStyle/>
        <a:p>
          <a:endParaRPr lang="en-US"/>
        </a:p>
      </dgm:t>
    </dgm:pt>
    <dgm:pt modelId="{F9802097-8A9F-4D54-B702-0EE0B75D9810}" type="sibTrans" cxnId="{3C04D8F5-A972-491D-AB69-3D49CAB6828E}">
      <dgm:prSet/>
      <dgm:spPr/>
      <dgm:t>
        <a:bodyPr/>
        <a:lstStyle/>
        <a:p>
          <a:endParaRPr lang="en-US"/>
        </a:p>
      </dgm:t>
    </dgm:pt>
    <dgm:pt modelId="{70A13C3F-AB6A-44E7-9FA1-08FF7A1FCD8A}">
      <dgm:prSet/>
      <dgm:spPr/>
      <dgm:t>
        <a:bodyPr/>
        <a:lstStyle/>
        <a:p>
          <a:pPr rtl="0"/>
          <a:r>
            <a:rPr lang="en-US" dirty="0"/>
            <a:t>Integrated</a:t>
          </a:r>
        </a:p>
      </dgm:t>
    </dgm:pt>
    <dgm:pt modelId="{5E12EFB4-4556-42D9-A2E6-CDC8852D78D1}" type="parTrans" cxnId="{15D9E071-E6A0-4F7E-BE98-3D51087835F3}">
      <dgm:prSet/>
      <dgm:spPr/>
      <dgm:t>
        <a:bodyPr/>
        <a:lstStyle/>
        <a:p>
          <a:endParaRPr lang="en-US"/>
        </a:p>
      </dgm:t>
    </dgm:pt>
    <dgm:pt modelId="{81B82FA3-1566-4F10-BE94-CFE70E32CFB1}" type="sibTrans" cxnId="{15D9E071-E6A0-4F7E-BE98-3D51087835F3}">
      <dgm:prSet/>
      <dgm:spPr/>
      <dgm:t>
        <a:bodyPr/>
        <a:lstStyle/>
        <a:p>
          <a:endParaRPr lang="en-US"/>
        </a:p>
      </dgm:t>
    </dgm:pt>
    <dgm:pt modelId="{7E731DD9-0316-4AC9-B892-32BFB5967D6E}">
      <dgm:prSet/>
      <dgm:spPr/>
      <dgm:t>
        <a:bodyPr/>
        <a:lstStyle/>
        <a:p>
          <a:pPr rtl="0"/>
          <a:r>
            <a:rPr lang="en-US" dirty="0"/>
            <a:t>Non-Volatile</a:t>
          </a:r>
        </a:p>
      </dgm:t>
    </dgm:pt>
    <dgm:pt modelId="{FB22D287-0C28-4A45-A42B-FFCF86D50BD4}" type="parTrans" cxnId="{F7CC8836-27EB-4EEF-B7FA-AD53A70E6181}">
      <dgm:prSet/>
      <dgm:spPr/>
      <dgm:t>
        <a:bodyPr/>
        <a:lstStyle/>
        <a:p>
          <a:endParaRPr lang="en-US"/>
        </a:p>
      </dgm:t>
    </dgm:pt>
    <dgm:pt modelId="{65FF5C30-E9D1-4B9C-BC71-300F7E31E302}" type="sibTrans" cxnId="{F7CC8836-27EB-4EEF-B7FA-AD53A70E6181}">
      <dgm:prSet/>
      <dgm:spPr/>
      <dgm:t>
        <a:bodyPr/>
        <a:lstStyle/>
        <a:p>
          <a:endParaRPr lang="en-US"/>
        </a:p>
      </dgm:t>
    </dgm:pt>
    <dgm:pt modelId="{BAF569EB-E6C1-47D3-860E-C1DC157DD0DA}">
      <dgm:prSet/>
      <dgm:spPr/>
      <dgm:t>
        <a:bodyPr/>
        <a:lstStyle/>
        <a:p>
          <a:pPr rtl="0"/>
          <a:r>
            <a:rPr lang="en-US" dirty="0"/>
            <a:t>Time Variant</a:t>
          </a:r>
        </a:p>
      </dgm:t>
    </dgm:pt>
    <dgm:pt modelId="{C80AD6C2-AF0F-4F4D-9E9A-2001D53F10F6}" type="parTrans" cxnId="{BE38FC3D-3C7E-4E60-A4E7-6C91661DB612}">
      <dgm:prSet/>
      <dgm:spPr/>
      <dgm:t>
        <a:bodyPr/>
        <a:lstStyle/>
        <a:p>
          <a:endParaRPr lang="en-US"/>
        </a:p>
      </dgm:t>
    </dgm:pt>
    <dgm:pt modelId="{C88D1389-4B4F-483E-9E77-B772B26E8DAF}" type="sibTrans" cxnId="{BE38FC3D-3C7E-4E60-A4E7-6C91661DB612}">
      <dgm:prSet/>
      <dgm:spPr/>
      <dgm:t>
        <a:bodyPr/>
        <a:lstStyle/>
        <a:p>
          <a:endParaRPr lang="en-US"/>
        </a:p>
      </dgm:t>
    </dgm:pt>
    <dgm:pt modelId="{F38764F6-6975-479E-BB64-7390ACA5F331}" type="pres">
      <dgm:prSet presAssocID="{203E7132-05F2-4B2D-8983-A472BB1D395C}" presName="diagram" presStyleCnt="0">
        <dgm:presLayoutVars>
          <dgm:chMax val="1"/>
          <dgm:dir/>
          <dgm:animLvl val="ctr"/>
          <dgm:resizeHandles val="exact"/>
        </dgm:presLayoutVars>
      </dgm:prSet>
      <dgm:spPr/>
    </dgm:pt>
    <dgm:pt modelId="{08400426-9122-4F23-B565-83A0CCDEA091}" type="pres">
      <dgm:prSet presAssocID="{203E7132-05F2-4B2D-8983-A472BB1D395C}" presName="matrix" presStyleCnt="0"/>
      <dgm:spPr/>
    </dgm:pt>
    <dgm:pt modelId="{6A0051A5-A15D-4D54-8FB9-0005B977FBC1}" type="pres">
      <dgm:prSet presAssocID="{203E7132-05F2-4B2D-8983-A472BB1D395C}" presName="tile1" presStyleLbl="node1" presStyleIdx="0" presStyleCnt="4"/>
      <dgm:spPr/>
    </dgm:pt>
    <dgm:pt modelId="{2E8F3917-D6A1-49BF-8DD5-B223735953F6}" type="pres">
      <dgm:prSet presAssocID="{203E7132-05F2-4B2D-8983-A472BB1D395C}" presName="tile1text" presStyleLbl="node1" presStyleIdx="0" presStyleCnt="4">
        <dgm:presLayoutVars>
          <dgm:chMax val="0"/>
          <dgm:chPref val="0"/>
          <dgm:bulletEnabled val="1"/>
        </dgm:presLayoutVars>
      </dgm:prSet>
      <dgm:spPr/>
    </dgm:pt>
    <dgm:pt modelId="{26CEA6BC-9F2B-452D-9C7F-7AA06E2A8066}" type="pres">
      <dgm:prSet presAssocID="{203E7132-05F2-4B2D-8983-A472BB1D395C}" presName="tile2" presStyleLbl="node1" presStyleIdx="1" presStyleCnt="4"/>
      <dgm:spPr/>
    </dgm:pt>
    <dgm:pt modelId="{3F10CE89-8C3A-4A2E-8D0A-F9F82198185B}" type="pres">
      <dgm:prSet presAssocID="{203E7132-05F2-4B2D-8983-A472BB1D395C}" presName="tile2text" presStyleLbl="node1" presStyleIdx="1" presStyleCnt="4">
        <dgm:presLayoutVars>
          <dgm:chMax val="0"/>
          <dgm:chPref val="0"/>
          <dgm:bulletEnabled val="1"/>
        </dgm:presLayoutVars>
      </dgm:prSet>
      <dgm:spPr/>
    </dgm:pt>
    <dgm:pt modelId="{4570B3EB-8C9F-420D-9768-1AEA5980CB21}" type="pres">
      <dgm:prSet presAssocID="{203E7132-05F2-4B2D-8983-A472BB1D395C}" presName="tile3" presStyleLbl="node1" presStyleIdx="2" presStyleCnt="4"/>
      <dgm:spPr/>
    </dgm:pt>
    <dgm:pt modelId="{A2DBE9FF-EEC7-4A0F-B5C1-09CA397350C6}" type="pres">
      <dgm:prSet presAssocID="{203E7132-05F2-4B2D-8983-A472BB1D395C}" presName="tile3text" presStyleLbl="node1" presStyleIdx="2" presStyleCnt="4">
        <dgm:presLayoutVars>
          <dgm:chMax val="0"/>
          <dgm:chPref val="0"/>
          <dgm:bulletEnabled val="1"/>
        </dgm:presLayoutVars>
      </dgm:prSet>
      <dgm:spPr/>
    </dgm:pt>
    <dgm:pt modelId="{FED34BCE-BAB5-4342-9741-70785B58E498}" type="pres">
      <dgm:prSet presAssocID="{203E7132-05F2-4B2D-8983-A472BB1D395C}" presName="tile4" presStyleLbl="node1" presStyleIdx="3" presStyleCnt="4"/>
      <dgm:spPr/>
    </dgm:pt>
    <dgm:pt modelId="{5E02140F-2F39-46C4-B805-F0C29837E938}" type="pres">
      <dgm:prSet presAssocID="{203E7132-05F2-4B2D-8983-A472BB1D395C}" presName="tile4text" presStyleLbl="node1" presStyleIdx="3" presStyleCnt="4">
        <dgm:presLayoutVars>
          <dgm:chMax val="0"/>
          <dgm:chPref val="0"/>
          <dgm:bulletEnabled val="1"/>
        </dgm:presLayoutVars>
      </dgm:prSet>
      <dgm:spPr/>
    </dgm:pt>
    <dgm:pt modelId="{C09AB7F2-328B-4F50-8C63-EB8CF0F407B9}" type="pres">
      <dgm:prSet presAssocID="{203E7132-05F2-4B2D-8983-A472BB1D395C}" presName="centerTile" presStyleLbl="fgShp" presStyleIdx="0" presStyleCnt="1">
        <dgm:presLayoutVars>
          <dgm:chMax val="0"/>
          <dgm:chPref val="0"/>
        </dgm:presLayoutVars>
      </dgm:prSet>
      <dgm:spPr/>
    </dgm:pt>
  </dgm:ptLst>
  <dgm:cxnLst>
    <dgm:cxn modelId="{86D34C20-13CB-4E14-AC12-F54D303FA963}" type="presOf" srcId="{264A97F7-14D2-46FC-BE11-55BEF6E0DE67}" destId="{6A0051A5-A15D-4D54-8FB9-0005B977FBC1}" srcOrd="0" destOrd="0" presId="urn:microsoft.com/office/officeart/2005/8/layout/matrix1"/>
    <dgm:cxn modelId="{A0798B28-C66B-4311-9A24-4C18F79AA9FF}" type="presOf" srcId="{7E731DD9-0316-4AC9-B892-32BFB5967D6E}" destId="{4570B3EB-8C9F-420D-9768-1AEA5980CB21}" srcOrd="0" destOrd="0" presId="urn:microsoft.com/office/officeart/2005/8/layout/matrix1"/>
    <dgm:cxn modelId="{F7CC8836-27EB-4EEF-B7FA-AD53A70E6181}" srcId="{9FD9DF78-C4E1-497C-95CA-9685E6032C82}" destId="{7E731DD9-0316-4AC9-B892-32BFB5967D6E}" srcOrd="2" destOrd="0" parTransId="{FB22D287-0C28-4A45-A42B-FFCF86D50BD4}" sibTransId="{65FF5C30-E9D1-4B9C-BC71-300F7E31E302}"/>
    <dgm:cxn modelId="{BE38FC3D-3C7E-4E60-A4E7-6C91661DB612}" srcId="{9FD9DF78-C4E1-497C-95CA-9685E6032C82}" destId="{BAF569EB-E6C1-47D3-860E-C1DC157DD0DA}" srcOrd="3" destOrd="0" parTransId="{C80AD6C2-AF0F-4F4D-9E9A-2001D53F10F6}" sibTransId="{C88D1389-4B4F-483E-9E77-B772B26E8DAF}"/>
    <dgm:cxn modelId="{15D9E071-E6A0-4F7E-BE98-3D51087835F3}" srcId="{9FD9DF78-C4E1-497C-95CA-9685E6032C82}" destId="{70A13C3F-AB6A-44E7-9FA1-08FF7A1FCD8A}" srcOrd="1" destOrd="0" parTransId="{5E12EFB4-4556-42D9-A2E6-CDC8852D78D1}" sibTransId="{81B82FA3-1566-4F10-BE94-CFE70E32CFB1}"/>
    <dgm:cxn modelId="{3CE7E88E-BCD6-42CB-BC54-DDD986462642}" type="presOf" srcId="{BAF569EB-E6C1-47D3-860E-C1DC157DD0DA}" destId="{FED34BCE-BAB5-4342-9741-70785B58E498}" srcOrd="0" destOrd="0" presId="urn:microsoft.com/office/officeart/2005/8/layout/matrix1"/>
    <dgm:cxn modelId="{73E10B92-C8B1-4605-B732-530A39AE8FEE}" type="presOf" srcId="{9FD9DF78-C4E1-497C-95CA-9685E6032C82}" destId="{C09AB7F2-328B-4F50-8C63-EB8CF0F407B9}" srcOrd="0" destOrd="0" presId="urn:microsoft.com/office/officeart/2005/8/layout/matrix1"/>
    <dgm:cxn modelId="{05EEB49E-86FE-4E53-AC55-5BE93D05043B}" type="presOf" srcId="{203E7132-05F2-4B2D-8983-A472BB1D395C}" destId="{F38764F6-6975-479E-BB64-7390ACA5F331}" srcOrd="0" destOrd="0" presId="urn:microsoft.com/office/officeart/2005/8/layout/matrix1"/>
    <dgm:cxn modelId="{B7DF26A2-98D8-48A0-8D21-BE96CC5E16B4}" type="presOf" srcId="{264A97F7-14D2-46FC-BE11-55BEF6E0DE67}" destId="{2E8F3917-D6A1-49BF-8DD5-B223735953F6}" srcOrd="1" destOrd="0" presId="urn:microsoft.com/office/officeart/2005/8/layout/matrix1"/>
    <dgm:cxn modelId="{0AE8B9A3-D63C-43AC-91F5-808E4AED510E}" type="presOf" srcId="{7E731DD9-0316-4AC9-B892-32BFB5967D6E}" destId="{A2DBE9FF-EEC7-4A0F-B5C1-09CA397350C6}" srcOrd="1" destOrd="0" presId="urn:microsoft.com/office/officeart/2005/8/layout/matrix1"/>
    <dgm:cxn modelId="{17DEDDAA-3BE0-40CD-AF0B-F62988E0EE6D}" type="presOf" srcId="{BAF569EB-E6C1-47D3-860E-C1DC157DD0DA}" destId="{5E02140F-2F39-46C4-B805-F0C29837E938}" srcOrd="1" destOrd="0" presId="urn:microsoft.com/office/officeart/2005/8/layout/matrix1"/>
    <dgm:cxn modelId="{59AB1ECC-0E9C-4F59-9711-E37EDB3F5BA4}" type="presOf" srcId="{70A13C3F-AB6A-44E7-9FA1-08FF7A1FCD8A}" destId="{26CEA6BC-9F2B-452D-9C7F-7AA06E2A8066}" srcOrd="0" destOrd="0" presId="urn:microsoft.com/office/officeart/2005/8/layout/matrix1"/>
    <dgm:cxn modelId="{29EFE2CC-6A27-4862-80DB-D573409E2B46}" type="presOf" srcId="{70A13C3F-AB6A-44E7-9FA1-08FF7A1FCD8A}" destId="{3F10CE89-8C3A-4A2E-8D0A-F9F82198185B}" srcOrd="1" destOrd="0" presId="urn:microsoft.com/office/officeart/2005/8/layout/matrix1"/>
    <dgm:cxn modelId="{9A0BE1EB-25D4-48B2-8388-FDDFA78FC4F6}" srcId="{203E7132-05F2-4B2D-8983-A472BB1D395C}" destId="{9FD9DF78-C4E1-497C-95CA-9685E6032C82}" srcOrd="0" destOrd="0" parTransId="{960BEE11-7058-4592-BB8E-688530B7CEB6}" sibTransId="{78C05C6A-F841-4A43-AA5C-47EFB5FA57E5}"/>
    <dgm:cxn modelId="{3C04D8F5-A972-491D-AB69-3D49CAB6828E}" srcId="{9FD9DF78-C4E1-497C-95CA-9685E6032C82}" destId="{264A97F7-14D2-46FC-BE11-55BEF6E0DE67}" srcOrd="0" destOrd="0" parTransId="{B69D5F30-2FFB-4478-918B-11792F995F02}" sibTransId="{F9802097-8A9F-4D54-B702-0EE0B75D9810}"/>
    <dgm:cxn modelId="{F53E7106-1496-4E5F-861B-5F126056F96D}" type="presParOf" srcId="{F38764F6-6975-479E-BB64-7390ACA5F331}" destId="{08400426-9122-4F23-B565-83A0CCDEA091}" srcOrd="0" destOrd="0" presId="urn:microsoft.com/office/officeart/2005/8/layout/matrix1"/>
    <dgm:cxn modelId="{7B673EC2-7D87-474F-BBC4-C32BCC53C24F}" type="presParOf" srcId="{08400426-9122-4F23-B565-83A0CCDEA091}" destId="{6A0051A5-A15D-4D54-8FB9-0005B977FBC1}" srcOrd="0" destOrd="0" presId="urn:microsoft.com/office/officeart/2005/8/layout/matrix1"/>
    <dgm:cxn modelId="{A048D142-56DB-492F-AF1A-36573C7447E3}" type="presParOf" srcId="{08400426-9122-4F23-B565-83A0CCDEA091}" destId="{2E8F3917-D6A1-49BF-8DD5-B223735953F6}" srcOrd="1" destOrd="0" presId="urn:microsoft.com/office/officeart/2005/8/layout/matrix1"/>
    <dgm:cxn modelId="{0354F9E3-2C3F-4B16-B769-698DC569814D}" type="presParOf" srcId="{08400426-9122-4F23-B565-83A0CCDEA091}" destId="{26CEA6BC-9F2B-452D-9C7F-7AA06E2A8066}" srcOrd="2" destOrd="0" presId="urn:microsoft.com/office/officeart/2005/8/layout/matrix1"/>
    <dgm:cxn modelId="{BC65A58D-A4DA-4273-80C7-E6B3FCE0C9B8}" type="presParOf" srcId="{08400426-9122-4F23-B565-83A0CCDEA091}" destId="{3F10CE89-8C3A-4A2E-8D0A-F9F82198185B}" srcOrd="3" destOrd="0" presId="urn:microsoft.com/office/officeart/2005/8/layout/matrix1"/>
    <dgm:cxn modelId="{F6C2514E-C652-4989-97F5-8C86D07AB58E}" type="presParOf" srcId="{08400426-9122-4F23-B565-83A0CCDEA091}" destId="{4570B3EB-8C9F-420D-9768-1AEA5980CB21}" srcOrd="4" destOrd="0" presId="urn:microsoft.com/office/officeart/2005/8/layout/matrix1"/>
    <dgm:cxn modelId="{87504CAD-C33B-4607-9121-52CC998224BB}" type="presParOf" srcId="{08400426-9122-4F23-B565-83A0CCDEA091}" destId="{A2DBE9FF-EEC7-4A0F-B5C1-09CA397350C6}" srcOrd="5" destOrd="0" presId="urn:microsoft.com/office/officeart/2005/8/layout/matrix1"/>
    <dgm:cxn modelId="{69862FE4-0E18-4ECF-A714-F61F3085F7AA}" type="presParOf" srcId="{08400426-9122-4F23-B565-83A0CCDEA091}" destId="{FED34BCE-BAB5-4342-9741-70785B58E498}" srcOrd="6" destOrd="0" presId="urn:microsoft.com/office/officeart/2005/8/layout/matrix1"/>
    <dgm:cxn modelId="{4D24D25B-BFE6-4AA2-91F7-1AE957AC4C78}" type="presParOf" srcId="{08400426-9122-4F23-B565-83A0CCDEA091}" destId="{5E02140F-2F39-46C4-B805-F0C29837E938}" srcOrd="7" destOrd="0" presId="urn:microsoft.com/office/officeart/2005/8/layout/matrix1"/>
    <dgm:cxn modelId="{C1AF0E7F-89F1-4C21-BD5E-35F5AE357B12}" type="presParOf" srcId="{F38764F6-6975-479E-BB64-7390ACA5F331}" destId="{C09AB7F2-328B-4F50-8C63-EB8CF0F407B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051A5-A15D-4D54-8FB9-0005B977FBC1}">
      <dsp:nvSpPr>
        <dsp:cNvPr id="0" name=""/>
        <dsp:cNvSpPr/>
      </dsp:nvSpPr>
      <dsp:spPr>
        <a:xfrm rot="16200000">
          <a:off x="861822" y="-861822"/>
          <a:ext cx="2441448" cy="4165092"/>
        </a:xfrm>
        <a:prstGeom prst="round1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dirty="0"/>
            <a:t>Subject Oriented</a:t>
          </a:r>
        </a:p>
      </dsp:txBody>
      <dsp:txXfrm rot="5400000">
        <a:off x="-1" y="1"/>
        <a:ext cx="4165092" cy="1831086"/>
      </dsp:txXfrm>
    </dsp:sp>
    <dsp:sp modelId="{26CEA6BC-9F2B-452D-9C7F-7AA06E2A8066}">
      <dsp:nvSpPr>
        <dsp:cNvPr id="0" name=""/>
        <dsp:cNvSpPr/>
      </dsp:nvSpPr>
      <dsp:spPr>
        <a:xfrm>
          <a:off x="4165092" y="0"/>
          <a:ext cx="4165092" cy="2441448"/>
        </a:xfrm>
        <a:prstGeom prst="round1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dirty="0"/>
            <a:t>Integrated</a:t>
          </a:r>
        </a:p>
      </dsp:txBody>
      <dsp:txXfrm>
        <a:off x="4165092" y="0"/>
        <a:ext cx="4165092" cy="1831086"/>
      </dsp:txXfrm>
    </dsp:sp>
    <dsp:sp modelId="{4570B3EB-8C9F-420D-9768-1AEA5980CB21}">
      <dsp:nvSpPr>
        <dsp:cNvPr id="0" name=""/>
        <dsp:cNvSpPr/>
      </dsp:nvSpPr>
      <dsp:spPr>
        <a:xfrm rot="10800000">
          <a:off x="0" y="2441448"/>
          <a:ext cx="4165092" cy="2441448"/>
        </a:xfrm>
        <a:prstGeom prst="round1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dirty="0"/>
            <a:t>Non-Volatile</a:t>
          </a:r>
        </a:p>
      </dsp:txBody>
      <dsp:txXfrm rot="10800000">
        <a:off x="0" y="3051809"/>
        <a:ext cx="4165092" cy="1831086"/>
      </dsp:txXfrm>
    </dsp:sp>
    <dsp:sp modelId="{FED34BCE-BAB5-4342-9741-70785B58E498}">
      <dsp:nvSpPr>
        <dsp:cNvPr id="0" name=""/>
        <dsp:cNvSpPr/>
      </dsp:nvSpPr>
      <dsp:spPr>
        <a:xfrm rot="5400000">
          <a:off x="5026914" y="1579625"/>
          <a:ext cx="2441448" cy="4165092"/>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kern="1200" dirty="0"/>
            <a:t>Time Variant</a:t>
          </a:r>
        </a:p>
      </dsp:txBody>
      <dsp:txXfrm rot="-5400000">
        <a:off x="4165091" y="3051809"/>
        <a:ext cx="4165092" cy="1831086"/>
      </dsp:txXfrm>
    </dsp:sp>
    <dsp:sp modelId="{C09AB7F2-328B-4F50-8C63-EB8CF0F407B9}">
      <dsp:nvSpPr>
        <dsp:cNvPr id="0" name=""/>
        <dsp:cNvSpPr/>
      </dsp:nvSpPr>
      <dsp:spPr>
        <a:xfrm>
          <a:off x="2915564" y="1831086"/>
          <a:ext cx="2499055" cy="1220724"/>
        </a:xfrm>
        <a:prstGeom prst="roundRect">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i="0" kern="1200" baseline="0" dirty="0"/>
            <a:t>Data </a:t>
          </a:r>
          <a:r>
            <a:rPr lang="en-US" sz="3000" b="1" i="0" kern="1200" baseline="0" dirty="0" err="1"/>
            <a:t>WareHouse</a:t>
          </a:r>
          <a:endParaRPr lang="en-US" sz="3000" kern="1200" dirty="0"/>
        </a:p>
      </dsp:txBody>
      <dsp:txXfrm>
        <a:off x="2975155" y="1890677"/>
        <a:ext cx="2379873" cy="110154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48AA53EE-95D9-4CF8-AF3D-7E491B8758AA}" type="datetimeFigureOut">
              <a:rPr lang="en-US" smtClean="0"/>
              <a:t>10/12/2018</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70B8BD5-8315-4B33-A788-24CA1568AA99}" type="slidenum">
              <a:rPr lang="en-US" smtClean="0"/>
              <a:t>‹#›</a:t>
            </a:fld>
            <a:endParaRPr lang="en-US"/>
          </a:p>
        </p:txBody>
      </p:sp>
    </p:spTree>
    <p:extLst>
      <p:ext uri="{BB962C8B-B14F-4D97-AF65-F5344CB8AC3E}">
        <p14:creationId xmlns:p14="http://schemas.microsoft.com/office/powerpoint/2010/main" val="138542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r>
              <a:rPr lang="en-US" dirty="0"/>
              <a:t>Ask the Batch to Introduc</a:t>
            </a:r>
            <a:r>
              <a:rPr lang="en-US" baseline="0" dirty="0"/>
              <a:t>e themselves</a:t>
            </a:r>
          </a:p>
          <a:p>
            <a:r>
              <a:rPr lang="en-US" baseline="0" dirty="0"/>
              <a:t>Ask – What are they planning to do with their first salary at Deloitte.</a:t>
            </a:r>
            <a:endParaRPr lang="en-US" dirty="0"/>
          </a:p>
        </p:txBody>
      </p:sp>
      <p:sp>
        <p:nvSpPr>
          <p:cNvPr id="4" name="Slide Number Placeholder 3"/>
          <p:cNvSpPr>
            <a:spLocks noGrp="1"/>
          </p:cNvSpPr>
          <p:nvPr>
            <p:ph type="sldNum" sz="quarter" idx="10"/>
          </p:nvPr>
        </p:nvSpPr>
        <p:spPr/>
        <p:txBody>
          <a:bodyPr/>
          <a:lstStyle/>
          <a:p>
            <a:fld id="{270B8BD5-8315-4B33-A788-24CA1568AA99}" type="slidenum">
              <a:rPr lang="en-US" smtClean="0"/>
              <a:t>1</a:t>
            </a:fld>
            <a:endParaRPr lang="en-US"/>
          </a:p>
        </p:txBody>
      </p:sp>
    </p:spTree>
    <p:extLst>
      <p:ext uri="{BB962C8B-B14F-4D97-AF65-F5344CB8AC3E}">
        <p14:creationId xmlns:p14="http://schemas.microsoft.com/office/powerpoint/2010/main" val="922762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008CBA8E-03D8-4A7F-AA3D-156761F46E9A}" type="slidenum">
              <a:rPr lang="en-US" smtClean="0"/>
              <a:pPr/>
              <a:t>13</a:t>
            </a:fld>
            <a:endParaRPr lang="en-US" dirty="0"/>
          </a:p>
        </p:txBody>
      </p:sp>
      <p:sp>
        <p:nvSpPr>
          <p:cNvPr id="292867"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2868"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92869"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92870"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2871"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92872"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a:p>
        </p:txBody>
      </p:sp>
    </p:spTree>
    <p:extLst>
      <p:ext uri="{BB962C8B-B14F-4D97-AF65-F5344CB8AC3E}">
        <p14:creationId xmlns:p14="http://schemas.microsoft.com/office/powerpoint/2010/main" val="144294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pPr marL="285750" indent="-285750">
              <a:buFont typeface="Arial" panose="020B0604020202020204" pitchFamily="34" charset="0"/>
              <a:buChar char="•"/>
            </a:pPr>
            <a:r>
              <a:rPr lang="en-US" sz="1200" b="1" dirty="0"/>
              <a:t>Delivers</a:t>
            </a:r>
            <a:r>
              <a:rPr lang="en-US" sz="1200" dirty="0"/>
              <a:t> </a:t>
            </a:r>
            <a:r>
              <a:rPr lang="en-US" sz="1200" b="1" dirty="0"/>
              <a:t>Enhanced Business Intelligence: </a:t>
            </a:r>
            <a:r>
              <a:rPr lang="en-US" sz="1200" dirty="0"/>
              <a:t>By providing data from various sources, managers and executives will no longer need to make business decisions based on limited data or their gut. In addition, “data warehouses and related BI can be applied directly to business processes including marketing segmentation, inventory management, financial management, and sales.”</a:t>
            </a:r>
          </a:p>
          <a:p>
            <a:pPr marL="285750" indent="-285750">
              <a:buFont typeface="Arial" panose="020B0604020202020204" pitchFamily="34" charset="0"/>
              <a:buChar char="•"/>
            </a:pPr>
            <a:r>
              <a:rPr lang="en-US" sz="1200" b="1" dirty="0"/>
              <a:t>Saves Time: </a:t>
            </a:r>
            <a:r>
              <a:rPr lang="en-US" sz="1200" dirty="0"/>
              <a:t>Since business users can quickly access critical data from a number of sources—all in one place—they can rapidly make informed decisions on key initiatives. They won’t waste precious time retrieving data from multiple sources.</a:t>
            </a:r>
          </a:p>
          <a:p>
            <a:pPr marL="285750" indent="-285750">
              <a:buFont typeface="Arial" panose="020B0604020202020204" pitchFamily="34" charset="0"/>
              <a:buChar char="•"/>
            </a:pPr>
            <a:r>
              <a:rPr lang="en-US" sz="1200" b="1" dirty="0"/>
              <a:t>Enhances Data Quality and Consistency: </a:t>
            </a:r>
            <a:r>
              <a:rPr lang="en-US" sz="1200" dirty="0"/>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pPr marL="285750" indent="-285750">
              <a:buFont typeface="Arial" panose="020B0604020202020204" pitchFamily="34" charset="0"/>
              <a:buChar char="•"/>
            </a:pPr>
            <a:r>
              <a:rPr lang="en-US" sz="1200" b="1" dirty="0"/>
              <a:t>Provides Historical Intelligence: </a:t>
            </a:r>
            <a:r>
              <a:rPr lang="en-US" sz="1200" dirty="0"/>
              <a:t>A data warehouse stores large amounts of historical data so you can analyze different time periods and trends in order to make future predictions. Such data typically cannot be stored in a transactional database or used to generate reports from a transactional system.</a:t>
            </a:r>
          </a:p>
          <a:p>
            <a:endParaRPr lang="en-US" dirty="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a:t>
            </a:fld>
            <a:endParaRPr lang="en-US"/>
          </a:p>
        </p:txBody>
      </p:sp>
    </p:spTree>
    <p:extLst>
      <p:ext uri="{BB962C8B-B14F-4D97-AF65-F5344CB8AC3E}">
        <p14:creationId xmlns:p14="http://schemas.microsoft.com/office/powerpoint/2010/main" val="240349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Oriented - </a:t>
            </a:r>
            <a:r>
              <a:rPr lang="en-US" b="0" i="0" baseline="0" dirty="0"/>
              <a:t>Data that gives information about a particular subject instead of about a company's ongoing operation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Integrated - </a:t>
            </a:r>
            <a:r>
              <a:rPr lang="en-US" b="0" i="0" baseline="0" dirty="0"/>
              <a:t>Data that is gathered into the data warehouse from a variety of sources and merged into a coherent whole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Non-Volatile</a:t>
            </a:r>
            <a:r>
              <a:rPr lang="en-US" baseline="0" dirty="0"/>
              <a:t> - </a:t>
            </a:r>
            <a:r>
              <a:rPr lang="en-US" b="0" i="0" baseline="0" dirty="0"/>
              <a:t>Data is stable in a data warehouse. More data is added but data is never removed. This enables management to gain a consistent picture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Variant</a:t>
            </a:r>
            <a:r>
              <a:rPr lang="en-US" baseline="0" dirty="0"/>
              <a:t> - </a:t>
            </a:r>
            <a:r>
              <a:rPr lang="en-US" b="0" i="0" baseline="0" dirty="0"/>
              <a:t>All data in the data warehouse is identified with a particular time period</a:t>
            </a:r>
            <a:endParaRPr lang="en-US" dirty="0"/>
          </a:p>
          <a:p>
            <a:endParaRPr lang="en-US" dirty="0"/>
          </a:p>
        </p:txBody>
      </p:sp>
      <p:sp>
        <p:nvSpPr>
          <p:cNvPr id="4" name="Slide Number Placeholder 3"/>
          <p:cNvSpPr>
            <a:spLocks noGrp="1"/>
          </p:cNvSpPr>
          <p:nvPr>
            <p:ph type="sldNum" sz="quarter" idx="10"/>
          </p:nvPr>
        </p:nvSpPr>
        <p:spPr/>
        <p:txBody>
          <a:bodyPr/>
          <a:lstStyle/>
          <a:p>
            <a:fld id="{270B8BD5-8315-4B33-A788-24CA1568AA99}" type="slidenum">
              <a:rPr lang="en-US" smtClean="0"/>
              <a:t>3</a:t>
            </a:fld>
            <a:endParaRPr lang="en-US"/>
          </a:p>
        </p:txBody>
      </p:sp>
    </p:spTree>
    <p:extLst>
      <p:ext uri="{BB962C8B-B14F-4D97-AF65-F5344CB8AC3E}">
        <p14:creationId xmlns:p14="http://schemas.microsoft.com/office/powerpoint/2010/main" val="659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2D39FD22-5012-481B-8B76-3736045B2B86}" type="slidenum">
              <a:rPr lang="en-US" smtClean="0"/>
              <a:pPr/>
              <a:t>4</a:t>
            </a:fld>
            <a:endParaRPr lang="en-US" dirty="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xfrm>
            <a:off x="708290" y="4862142"/>
            <a:ext cx="5682727" cy="186361"/>
          </a:xfrm>
          <a:noFill/>
          <a:ln/>
        </p:spPr>
        <p:txBody>
          <a:bodyPr/>
          <a:lstStyle/>
          <a:p>
            <a:pPr eaLnBrk="1" hangingPunct="1"/>
            <a:endParaRPr lang="en-US" baseline="0" dirty="0"/>
          </a:p>
        </p:txBody>
      </p:sp>
    </p:spTree>
    <p:extLst>
      <p:ext uri="{BB962C8B-B14F-4D97-AF65-F5344CB8AC3E}">
        <p14:creationId xmlns:p14="http://schemas.microsoft.com/office/powerpoint/2010/main" val="221011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E232A090-2332-4501-987A-D59CBE1E08EB}" type="slidenum">
              <a:rPr lang="en-US" smtClean="0"/>
              <a:pPr/>
              <a:t>6</a:t>
            </a:fld>
            <a:endParaRPr lang="en-US" dirty="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xfrm>
            <a:off x="708290" y="4862142"/>
            <a:ext cx="5682727" cy="186361"/>
          </a:xfrm>
          <a:noFill/>
          <a:ln/>
        </p:spPr>
        <p:txBody>
          <a:bodyPr/>
          <a:lstStyle/>
          <a:p>
            <a:pPr eaLnBrk="1" hangingPunct="1"/>
            <a:endParaRPr lang="en-US" dirty="0"/>
          </a:p>
        </p:txBody>
      </p:sp>
    </p:spTree>
    <p:extLst>
      <p:ext uri="{BB962C8B-B14F-4D97-AF65-F5344CB8AC3E}">
        <p14:creationId xmlns:p14="http://schemas.microsoft.com/office/powerpoint/2010/main" val="110542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037A60A1-A16B-43A3-ADE2-D970CCC1F304}" type="slidenum">
              <a:rPr lang="en-US" smtClean="0"/>
              <a:pPr/>
              <a:t>7</a:t>
            </a:fld>
            <a:endParaRPr lang="en-US" dirty="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xfrm>
            <a:off x="708290" y="4862142"/>
            <a:ext cx="5682727" cy="186361"/>
          </a:xfrm>
          <a:noFill/>
          <a:ln/>
        </p:spPr>
        <p:txBody>
          <a:bodyPr/>
          <a:lstStyle/>
          <a:p>
            <a:pPr eaLnBrk="1" hangingPunct="1"/>
            <a:endParaRPr lang="en-US" dirty="0"/>
          </a:p>
        </p:txBody>
      </p:sp>
    </p:spTree>
    <p:extLst>
      <p:ext uri="{BB962C8B-B14F-4D97-AF65-F5344CB8AC3E}">
        <p14:creationId xmlns:p14="http://schemas.microsoft.com/office/powerpoint/2010/main" val="272238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1C4C5E5A-097E-4566-9463-ADF9549BC5EC}" type="slidenum">
              <a:rPr lang="en-US" smtClean="0"/>
              <a:pPr/>
              <a:t>8</a:t>
            </a:fld>
            <a:endParaRPr lang="en-US" dirty="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285125" y="4864236"/>
            <a:ext cx="6529050" cy="186361"/>
          </a:xfrm>
          <a:noFill/>
          <a:ln/>
        </p:spPr>
        <p:txBody>
          <a:bodyPr/>
          <a:lstStyle/>
          <a:p>
            <a:pPr eaLnBrk="1" hangingPunct="1"/>
            <a:endParaRPr lang="en-US" dirty="0"/>
          </a:p>
        </p:txBody>
      </p:sp>
    </p:spTree>
    <p:extLst>
      <p:ext uri="{BB962C8B-B14F-4D97-AF65-F5344CB8AC3E}">
        <p14:creationId xmlns:p14="http://schemas.microsoft.com/office/powerpoint/2010/main" val="96542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FD90C7A4-A59C-4C9F-A26A-7A621133B28C}" type="slidenum">
              <a:rPr lang="en-US" smtClean="0"/>
              <a:pPr/>
              <a:t>10</a:t>
            </a:fld>
            <a:endParaRPr lang="en-US" dirty="0"/>
          </a:p>
        </p:txBody>
      </p:sp>
      <p:sp>
        <p:nvSpPr>
          <p:cNvPr id="289795"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89796"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89797"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89798"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89799"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89800"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a:p>
        </p:txBody>
      </p:sp>
    </p:spTree>
    <p:extLst>
      <p:ext uri="{BB962C8B-B14F-4D97-AF65-F5344CB8AC3E}">
        <p14:creationId xmlns:p14="http://schemas.microsoft.com/office/powerpoint/2010/main" val="391631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DB619999-BA7B-4A3C-97D0-C9E19F03F1C4}" type="slidenum">
              <a:rPr lang="en-US" smtClean="0"/>
              <a:pPr/>
              <a:t>12</a:t>
            </a:fld>
            <a:endParaRPr lang="en-US" dirty="0"/>
          </a:p>
        </p:txBody>
      </p:sp>
      <p:sp>
        <p:nvSpPr>
          <p:cNvPr id="290819"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0820"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90821"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90822"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0823"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90824"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a:p>
        </p:txBody>
      </p:sp>
    </p:spTree>
    <p:extLst>
      <p:ext uri="{BB962C8B-B14F-4D97-AF65-F5344CB8AC3E}">
        <p14:creationId xmlns:p14="http://schemas.microsoft.com/office/powerpoint/2010/main" val="298243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1672" y="1640792"/>
            <a:ext cx="5343336" cy="2502587"/>
          </a:xfrm>
        </p:spPr>
        <p:txBody>
          <a:bodyPr>
            <a:noAutofit/>
          </a:bodyPr>
          <a:lstStyle>
            <a:lvl1pPr>
              <a:defRPr sz="38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371672" y="4433454"/>
            <a:ext cx="534288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622411"/>
            <a:ext cx="8388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370113" y="179571"/>
            <a:ext cx="8388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3580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370113" y="1622411"/>
            <a:ext cx="8388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370113" y="179571"/>
            <a:ext cx="8388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3"/>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6" y="1538285"/>
            <a:ext cx="8415313" cy="4248169"/>
          </a:xfrm>
        </p:spPr>
        <p:txBody>
          <a:bodyPr anchor="t">
            <a:noAutofit/>
          </a:bodyPr>
          <a:lstStyle>
            <a:lvl1pPr algn="l">
              <a:defRPr sz="4800" b="0" cap="none" baseline="0">
                <a:solidFill>
                  <a:schemeClr val="accent2"/>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5615" y="1685568"/>
            <a:ext cx="2772000" cy="2672126"/>
          </a:xfrm>
        </p:spPr>
        <p:txBody>
          <a:bodyPr/>
          <a:lstStyle>
            <a:lvl1pPr>
              <a:defRPr>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375615" y="4357694"/>
            <a:ext cx="2772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pic>
        <p:nvPicPr>
          <p:cNvPr id="8" name="Picture 7"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66737" y="1671636"/>
            <a:ext cx="2776504" cy="4248169"/>
          </a:xfrm>
        </p:spPr>
        <p:txBody>
          <a:bodyPr anchor="t">
            <a:noAutofit/>
          </a:bodyPr>
          <a:lstStyle>
            <a:lvl1pPr algn="l">
              <a:defRPr sz="3600" b="0" cap="none" baseline="0">
                <a:solidFill>
                  <a:schemeClr val="accent2"/>
                </a:solidFill>
              </a:defRPr>
            </a:lvl1pPr>
          </a:lstStyle>
          <a:p>
            <a:r>
              <a:rPr lang="en-US"/>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2774120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2999" y="2538374"/>
            <a:ext cx="4690872" cy="835761"/>
          </a:xfrm>
          <a:prstGeom prst="rect">
            <a:avLst/>
          </a:prstGeom>
        </p:spPr>
        <p:txBody>
          <a:bodyPr anchor="b" anchorCtr="0">
            <a:spAutoFit/>
          </a:bodyPr>
          <a:lstStyle>
            <a:lvl1pPr>
              <a:lnSpc>
                <a:spcPct val="85000"/>
              </a:lnSpc>
              <a:defRPr sz="3200" b="0" smtClean="0">
                <a:latin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gray">
          <a:xfrm>
            <a:off x="1142999" y="3689350"/>
            <a:ext cx="4690872" cy="319380"/>
          </a:xfrm>
          <a:prstGeom prst="rect">
            <a:avLst/>
          </a:prstGeom>
        </p:spPr>
        <p:txBody>
          <a:bodyPr>
            <a:spAutoFit/>
          </a:bodyPr>
          <a:lstStyle>
            <a:lvl1pPr>
              <a:lnSpc>
                <a:spcPct val="100000"/>
              </a:lnSpc>
              <a:defRPr sz="2000" b="1" smtClean="0">
                <a:latin typeface="Arial" pitchFamily="34" charset="0"/>
              </a:defRPr>
            </a:lvl1pPr>
          </a:lstStyle>
          <a:p>
            <a:r>
              <a:rPr lang="en-US"/>
              <a:t>Click to edit Master subtitle style</a:t>
            </a:r>
            <a:endParaRPr/>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274785788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a:t>Click to edit Master title style</a:t>
            </a:r>
            <a:endParaRPr lang="en-US" dirty="0"/>
          </a:p>
        </p:txBody>
      </p:sp>
      <p:sp>
        <p:nvSpPr>
          <p:cNvPr id="120836" name="Text Placeholder 2"/>
          <p:cNvSpPr>
            <a:spLocks noGrp="1"/>
          </p:cNvSpPr>
          <p:nvPr>
            <p:ph type="subTitle" idx="1"/>
          </p:nvPr>
        </p:nvSpPr>
        <p:spPr bwMode="gray">
          <a:xfrm>
            <a:off x="411480" y="3694176"/>
            <a:ext cx="4325112" cy="738664"/>
          </a:xfrm>
          <a:prstGeom prst="rect">
            <a:avLst/>
          </a:prstGeom>
        </p:spPr>
        <p:txBody>
          <a:bodyPr>
            <a:spAutoFit/>
          </a:bodyPr>
          <a:lstStyle>
            <a:lvl1pPr>
              <a:lnSpc>
                <a:spcPct val="100000"/>
              </a:lnSpc>
              <a:defRPr sz="2400" b="0" smtClean="0">
                <a:latin typeface="Arial" pitchFamily="34" charset="0"/>
              </a:defRPr>
            </a:lvl1pPr>
          </a:lstStyle>
          <a:p>
            <a:r>
              <a:rPr lang="en-US"/>
              <a:t>Click to edit Master subtitle style</a:t>
            </a:r>
            <a:endParaRPr/>
          </a:p>
        </p:txBody>
      </p:sp>
    </p:spTree>
    <p:extLst>
      <p:ext uri="{BB962C8B-B14F-4D97-AF65-F5344CB8AC3E}">
        <p14:creationId xmlns:p14="http://schemas.microsoft.com/office/powerpoint/2010/main" val="7788571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330184"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auto">
          <a:xfrm>
            <a:off x="411480" y="3694176"/>
            <a:ext cx="8330184" cy="492443"/>
          </a:xfrm>
          <a:prstGeom prst="rect">
            <a:avLst/>
          </a:prstGeom>
        </p:spPr>
        <p:txBody>
          <a:bodyPr>
            <a:spAutoFit/>
          </a:bodyPr>
          <a:lstStyle>
            <a:lvl1pPr>
              <a:lnSpc>
                <a:spcPct val="100000"/>
              </a:lnSpc>
              <a:defRPr sz="3200" b="0" smtClean="0">
                <a:solidFill>
                  <a:schemeClr val="bg1"/>
                </a:solidFill>
                <a:latin typeface="Arial" pitchFamily="34" charset="0"/>
              </a:defRPr>
            </a:lvl1pPr>
          </a:lstStyle>
          <a:p>
            <a:r>
              <a:rPr lang="en-US"/>
              <a:t>Click to edit Master subtitle style</a:t>
            </a:r>
            <a:endParaRPr/>
          </a:p>
        </p:txBody>
      </p:sp>
    </p:spTree>
    <p:extLst>
      <p:ext uri="{BB962C8B-B14F-4D97-AF65-F5344CB8AC3E}">
        <p14:creationId xmlns:p14="http://schemas.microsoft.com/office/powerpoint/2010/main" val="39167484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5117451" cy="4882896"/>
          </a:xfrm>
          <a:prstGeom prst="rect">
            <a:avLst/>
          </a:prstGeom>
        </p:spPr>
        <p:txBody>
          <a:bodyPr vert="horz" wrap="square"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2896765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10786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5" name="Content Placeholder 20"/>
          <p:cNvSpPr>
            <a:spLocks noGrp="1"/>
          </p:cNvSpPr>
          <p:nvPr>
            <p:ph sz="quarter" idx="12"/>
          </p:nvPr>
        </p:nvSpPr>
        <p:spPr bwMode="gray">
          <a:xfrm>
            <a:off x="4724400"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283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6" name="Content Placeholder 20"/>
          <p:cNvSpPr>
            <a:spLocks noGrp="1"/>
          </p:cNvSpPr>
          <p:nvPr>
            <p:ph sz="quarter" idx="12"/>
          </p:nvPr>
        </p:nvSpPr>
        <p:spPr bwMode="gray">
          <a:xfrm>
            <a:off x="411479"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0"/>
          <p:cNvSpPr>
            <a:spLocks noGrp="1"/>
          </p:cNvSpPr>
          <p:nvPr>
            <p:ph sz="quarter" idx="13"/>
          </p:nvPr>
        </p:nvSpPr>
        <p:spPr bwMode="gray">
          <a:xfrm>
            <a:off x="323978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0"/>
          <p:cNvSpPr>
            <a:spLocks noGrp="1"/>
          </p:cNvSpPr>
          <p:nvPr>
            <p:ph sz="quarter" idx="14"/>
          </p:nvPr>
        </p:nvSpPr>
        <p:spPr bwMode="gray">
          <a:xfrm>
            <a:off x="606089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088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345621" y="0"/>
            <a:ext cx="5440825"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21838" y="1093317"/>
            <a:ext cx="4878856" cy="1549865"/>
          </a:xfrm>
        </p:spPr>
        <p:txBody>
          <a:bodyPr/>
          <a:lstStyle>
            <a:lvl1pPr>
              <a:defRPr>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621838" y="2668126"/>
            <a:ext cx="4878856"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579698" y="284522"/>
            <a:ext cx="1720800" cy="322531"/>
          </a:xfrm>
          <a:prstGeom prst="rect">
            <a:avLst/>
          </a:prstGeom>
        </p:spPr>
      </p:pic>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noAutofit/>
          </a:bodyPr>
          <a:lstStyle>
            <a:lvl1pPr>
              <a:defRPr sz="2000" b="1">
                <a:latin typeface="+mj-lt"/>
              </a:defRPr>
            </a:lvl1pPr>
          </a:lstStyle>
          <a:p>
            <a:pPr lvl="0"/>
            <a:r>
              <a:rPr lang="en-US"/>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20861083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noAutofit/>
          </a:bodyPr>
          <a:lstStyle>
            <a:lvl1pPr>
              <a:defRPr sz="2000" b="1">
                <a:latin typeface="+mj-lt"/>
              </a:defRPr>
            </a:lvl1pPr>
          </a:lstStyle>
          <a:p>
            <a:pPr lvl="0"/>
            <a:r>
              <a:rPr lang="en-US"/>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
        <p:nvSpPr>
          <p:cNvPr id="1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9" name="Content Placeholder 20"/>
          <p:cNvSpPr>
            <a:spLocks noGrp="1"/>
          </p:cNvSpPr>
          <p:nvPr>
            <p:ph sz="quarter" idx="16"/>
          </p:nvPr>
        </p:nvSpPr>
        <p:spPr bwMode="gray">
          <a:xfrm>
            <a:off x="4724400"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17"/>
          </p:nvPr>
        </p:nvSpPr>
        <p:spPr bwMode="gray">
          <a:xfrm>
            <a:off x="4727259" y="1397000"/>
            <a:ext cx="3995928" cy="276999"/>
          </a:xfrm>
          <a:prstGeom prst="rect">
            <a:avLst/>
          </a:prstGeom>
        </p:spPr>
        <p:txBody>
          <a:bodyPr>
            <a:noAutofit/>
          </a:bodyPr>
          <a:lstStyle>
            <a:lvl1pPr>
              <a:defRPr sz="2000" b="1">
                <a:latin typeface="+mj-lt"/>
              </a:defRPr>
            </a:lvl1pPr>
          </a:lstStyle>
          <a:p>
            <a:pPr lvl="0"/>
            <a:r>
              <a:rPr lang="en-US"/>
              <a:t>Click to edit Master text styles</a:t>
            </a:r>
          </a:p>
        </p:txBody>
      </p:sp>
      <p:sp>
        <p:nvSpPr>
          <p:cNvPr id="11" name="Text Placeholder 13"/>
          <p:cNvSpPr>
            <a:spLocks noGrp="1"/>
          </p:cNvSpPr>
          <p:nvPr>
            <p:ph type="body" sz="quarter" idx="18"/>
          </p:nvPr>
        </p:nvSpPr>
        <p:spPr bwMode="gray">
          <a:xfrm>
            <a:off x="4724400"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2748849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657144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a:t>Click to edit Master text styles</a:t>
            </a:r>
          </a:p>
        </p:txBody>
      </p:sp>
    </p:spTree>
    <p:extLst>
      <p:ext uri="{BB962C8B-B14F-4D97-AF65-F5344CB8AC3E}">
        <p14:creationId xmlns:p14="http://schemas.microsoft.com/office/powerpoint/2010/main" val="19378701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lvl1pPr>
              <a:defRPr sz="2400"/>
            </a:lvl1pPr>
          </a:lstStyle>
          <a:p>
            <a:r>
              <a:rPr lang="en-US" dirty="0"/>
              <a:t>Click to edit Master title style</a:t>
            </a:r>
          </a:p>
        </p:txBody>
      </p:sp>
      <p:sp>
        <p:nvSpPr>
          <p:cNvPr id="3" name="Table Placeholder 2"/>
          <p:cNvSpPr>
            <a:spLocks noGrp="1"/>
          </p:cNvSpPr>
          <p:nvPr>
            <p:ph type="tbl" idx="1"/>
          </p:nvPr>
        </p:nvSpPr>
        <p:spPr>
          <a:xfrm>
            <a:off x="400050" y="1154113"/>
            <a:ext cx="8337550" cy="5135562"/>
          </a:xfrm>
        </p:spPr>
        <p:txBody>
          <a:bodyPr/>
          <a:lstStyle/>
          <a:p>
            <a:pPr lvl="0"/>
            <a:r>
              <a:rPr lang="en-US" noProof="0" dirty="0"/>
              <a:t>Click icon to add table</a:t>
            </a:r>
          </a:p>
        </p:txBody>
      </p:sp>
    </p:spTree>
    <p:extLst>
      <p:ext uri="{BB962C8B-B14F-4D97-AF65-F5344CB8AC3E}">
        <p14:creationId xmlns:p14="http://schemas.microsoft.com/office/powerpoint/2010/main" val="4217796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p:spPr>
        <p:txBody>
          <a:bodyPr/>
          <a:lstStyle/>
          <a:p>
            <a:r>
              <a:rPr lang="en-US"/>
              <a:t>Click to edit Master title style</a:t>
            </a:r>
          </a:p>
        </p:txBody>
      </p:sp>
      <p:sp>
        <p:nvSpPr>
          <p:cNvPr id="3" name="Text Placeholder 2"/>
          <p:cNvSpPr>
            <a:spLocks noGrp="1"/>
          </p:cNvSpPr>
          <p:nvPr>
            <p:ph type="body" sz="half" idx="1"/>
          </p:nvPr>
        </p:nvSpPr>
        <p:spPr>
          <a:xfrm>
            <a:off x="457200" y="1676400"/>
            <a:ext cx="4013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22800" y="1676400"/>
            <a:ext cx="4013200" cy="4419600"/>
          </a:xfrm>
        </p:spPr>
        <p:txBody>
          <a:bodyPr/>
          <a:lstStyle/>
          <a:p>
            <a:endParaRPr lang="en-US" dirty="0"/>
          </a:p>
        </p:txBody>
      </p:sp>
      <p:sp>
        <p:nvSpPr>
          <p:cNvPr id="5" name="Footer Placeholder 4"/>
          <p:cNvSpPr>
            <a:spLocks noGrp="1"/>
          </p:cNvSpPr>
          <p:nvPr>
            <p:ph type="ftr" sz="quarter" idx="10"/>
          </p:nvPr>
        </p:nvSpPr>
        <p:spPr>
          <a:xfrm>
            <a:off x="3124200" y="6229350"/>
            <a:ext cx="2895600" cy="457200"/>
          </a:xfrm>
          <a:prstGeom prst="rect">
            <a:avLst/>
          </a:prstGeom>
        </p:spPr>
        <p:txBody>
          <a:bodyPr/>
          <a:lstStyle>
            <a:lvl1pPr>
              <a:defRPr/>
            </a:lvl1pPr>
          </a:lstStyle>
          <a:p>
            <a:pPr algn="ctr" fontAlgn="base">
              <a:spcBef>
                <a:spcPct val="20000"/>
              </a:spcBef>
              <a:spcAft>
                <a:spcPct val="0"/>
              </a:spcAft>
            </a:pPr>
            <a:endParaRPr lang="en-US" sz="1100" b="1" dirty="0">
              <a:solidFill>
                <a:srgbClr val="002776"/>
              </a:solidFill>
              <a:cs typeface="Arial" pitchFamily="34" charset="0"/>
            </a:endParaRPr>
          </a:p>
        </p:txBody>
      </p:sp>
      <p:sp>
        <p:nvSpPr>
          <p:cNvPr id="6" name="Slide Number Placeholder 5"/>
          <p:cNvSpPr>
            <a:spLocks noGrp="1"/>
          </p:cNvSpPr>
          <p:nvPr>
            <p:ph type="sldNum" sz="quarter" idx="11"/>
          </p:nvPr>
        </p:nvSpPr>
        <p:spPr>
          <a:xfrm>
            <a:off x="6731000" y="6229350"/>
            <a:ext cx="1905000" cy="457200"/>
          </a:xfrm>
          <a:prstGeom prst="rect">
            <a:avLst/>
          </a:prstGeom>
        </p:spPr>
        <p:txBody>
          <a:bodyPr/>
          <a:lstStyle>
            <a:lvl1pPr>
              <a:defRPr/>
            </a:lvl1pPr>
          </a:lstStyle>
          <a:p>
            <a:pPr algn="ctr" fontAlgn="base">
              <a:spcBef>
                <a:spcPct val="20000"/>
              </a:spcBef>
              <a:spcAft>
                <a:spcPct val="0"/>
              </a:spcAft>
            </a:pPr>
            <a:fld id="{23E78509-CE1B-466F-B39E-98D3CF996649}" type="slidenum">
              <a:rPr lang="en-US" sz="1100" b="1">
                <a:solidFill>
                  <a:srgbClr val="002776"/>
                </a:solidFill>
                <a:cs typeface="Arial" pitchFamily="34" charset="0"/>
              </a:rPr>
              <a:pPr algn="ctr" fontAlgn="base">
                <a:spcBef>
                  <a:spcPct val="20000"/>
                </a:spcBef>
                <a:spcAft>
                  <a:spcPct val="0"/>
                </a:spcAft>
              </a:pPr>
              <a:t>‹#›</a:t>
            </a:fld>
            <a:endParaRPr lang="en-US" sz="1100" b="1" dirty="0">
              <a:solidFill>
                <a:srgbClr val="002776"/>
              </a:solidFill>
              <a:cs typeface="Arial" pitchFamily="34" charset="0"/>
            </a:endParaRPr>
          </a:p>
        </p:txBody>
      </p:sp>
    </p:spTree>
    <p:extLst>
      <p:ext uri="{BB962C8B-B14F-4D97-AF65-F5344CB8AC3E}">
        <p14:creationId xmlns:p14="http://schemas.microsoft.com/office/powerpoint/2010/main" val="95875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2425" y="1003300"/>
            <a:ext cx="4175125" cy="178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9950" y="1003300"/>
            <a:ext cx="4175125" cy="178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0354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pPr>
            <a:endParaRPr lang="en-US" sz="1100" b="1" dirty="0">
              <a:solidFill>
                <a:srgbClr val="002776"/>
              </a:solidFill>
              <a:cs typeface="Arial"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pPr>
            <a:endParaRPr lang="en-US" sz="1100" b="1" dirty="0">
              <a:solidFill>
                <a:srgbClr val="002776"/>
              </a:solidFill>
              <a:cs typeface="Arial"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pPr>
            <a:fld id="{D106A00B-9B70-41CA-9E6A-0DDA8410FBEF}" type="slidenum">
              <a:rPr lang="en-US" sz="1100" b="1" smtClean="0">
                <a:solidFill>
                  <a:srgbClr val="002776"/>
                </a:solidFill>
                <a:cs typeface="Arial" pitchFamily="34" charset="0"/>
              </a:rPr>
              <a:pPr algn="ctr" fontAlgn="base">
                <a:spcBef>
                  <a:spcPct val="20000"/>
                </a:spcBef>
                <a:spcAft>
                  <a:spcPct val="0"/>
                </a:spcAft>
              </a:pPr>
              <a:t>‹#›</a:t>
            </a:fld>
            <a:endParaRPr lang="en-US" sz="1100" b="1" dirty="0">
              <a:solidFill>
                <a:srgbClr val="002776"/>
              </a:solidFill>
              <a:cs typeface="Arial" pitchFamily="34" charset="0"/>
            </a:endParaRPr>
          </a:p>
        </p:txBody>
      </p:sp>
    </p:spTree>
    <p:extLst>
      <p:ext uri="{BB962C8B-B14F-4D97-AF65-F5344CB8AC3E}">
        <p14:creationId xmlns:p14="http://schemas.microsoft.com/office/powerpoint/2010/main" val="916814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9850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8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a:t>Click to edit Master title style</a:t>
            </a:r>
            <a:endParaRPr lang="en-GB" dirty="0"/>
          </a:p>
        </p:txBody>
      </p:sp>
      <p:sp>
        <p:nvSpPr>
          <p:cNvPr id="20" name="Text Placeholder 19"/>
          <p:cNvSpPr>
            <a:spLocks noGrp="1"/>
          </p:cNvSpPr>
          <p:nvPr>
            <p:ph type="body" sz="quarter" idx="14"/>
          </p:nvPr>
        </p:nvSpPr>
        <p:spPr>
          <a:xfrm>
            <a:off x="370800" y="1810800"/>
            <a:ext cx="8388000" cy="45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a:t>Click to edit Master title style</a:t>
            </a:r>
          </a:p>
        </p:txBody>
      </p:sp>
      <p:sp>
        <p:nvSpPr>
          <p:cNvPr id="3" name="Content Placeholder 2"/>
          <p:cNvSpPr>
            <a:spLocks noGrp="1"/>
          </p:cNvSpPr>
          <p:nvPr>
            <p:ph sz="half" idx="1"/>
          </p:nvPr>
        </p:nvSpPr>
        <p:spPr>
          <a:xfrm>
            <a:off x="342900" y="955675"/>
            <a:ext cx="41449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0263" y="955675"/>
            <a:ext cx="4144962"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0263" y="3294063"/>
            <a:ext cx="4144962"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0347227F-27E4-485F-8A2C-5B3DDAD8374B}"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434426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a:t>Click to edit Master title style</a:t>
            </a:r>
          </a:p>
        </p:txBody>
      </p:sp>
      <p:sp>
        <p:nvSpPr>
          <p:cNvPr id="3" name="Text Placeholder 2"/>
          <p:cNvSpPr>
            <a:spLocks noGrp="1"/>
          </p:cNvSpPr>
          <p:nvPr>
            <p:ph type="body" sz="half" idx="1"/>
          </p:nvPr>
        </p:nvSpPr>
        <p:spPr>
          <a:xfrm>
            <a:off x="342900" y="955675"/>
            <a:ext cx="41449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0263" y="955675"/>
            <a:ext cx="4144962"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0263" y="3294063"/>
            <a:ext cx="4144962"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970F9D5C-D5C9-4EC2-84D1-1B0F18CAEFD6}"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18078633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a:t>Click to edit Master title style</a:t>
            </a:r>
          </a:p>
        </p:txBody>
      </p:sp>
      <p:sp>
        <p:nvSpPr>
          <p:cNvPr id="3" name="Text Placeholder 2"/>
          <p:cNvSpPr>
            <a:spLocks noGrp="1"/>
          </p:cNvSpPr>
          <p:nvPr>
            <p:ph type="body" sz="half" idx="1"/>
          </p:nvPr>
        </p:nvSpPr>
        <p:spPr>
          <a:xfrm>
            <a:off x="342900" y="955675"/>
            <a:ext cx="41449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955675"/>
            <a:ext cx="414496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6817BF5D-568B-40BB-9642-14B7C7FDF249}"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30210338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lgn="ctr" fontAlgn="base">
              <a:spcBef>
                <a:spcPct val="20000"/>
              </a:spcBef>
              <a:spcAft>
                <a:spcPct val="0"/>
              </a:spcAft>
            </a:pPr>
            <a:endParaRPr lang="en-US" altLang="en-US" sz="1100" b="1">
              <a:solidFill>
                <a:srgbClr val="002776"/>
              </a:solidFill>
              <a:cs typeface="Arial" pitchFamily="34" charset="0"/>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lgn="ctr" fontAlgn="base">
              <a:spcBef>
                <a:spcPct val="20000"/>
              </a:spcBef>
              <a:spcAft>
                <a:spcPct val="0"/>
              </a:spcAft>
            </a:pPr>
            <a:endParaRPr lang="en-US" altLang="en-US" sz="1100" b="1">
              <a:solidFill>
                <a:srgbClr val="002776"/>
              </a:solidFill>
              <a:cs typeface="Arial" pitchFamily="34" charset="0"/>
            </a:endParaRP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algn="ctr" fontAlgn="base">
              <a:spcBef>
                <a:spcPct val="20000"/>
              </a:spcBef>
              <a:spcAft>
                <a:spcPct val="0"/>
              </a:spcAft>
            </a:pPr>
            <a:fld id="{A2C7E975-7078-4E9E-AAF0-976E3A8C63D7}" type="slidenum">
              <a:rPr lang="en-US" altLang="en-US" sz="1100" b="1">
                <a:solidFill>
                  <a:srgbClr val="002776"/>
                </a:solidFill>
                <a:cs typeface="Arial" pitchFamily="34" charset="0"/>
              </a:rPr>
              <a:pPr algn="ctr" fontAlgn="base">
                <a:spcBef>
                  <a:spcPct val="20000"/>
                </a:spcBef>
                <a:spcAft>
                  <a:spcPct val="0"/>
                </a:spcAft>
              </a:pPr>
              <a:t>‹#›</a:t>
            </a:fld>
            <a:endParaRPr lang="en-US" altLang="en-US" sz="1100" b="1">
              <a:solidFill>
                <a:srgbClr val="002776"/>
              </a:solidFill>
              <a:cs typeface="Arial" pitchFamily="34" charset="0"/>
            </a:endParaRPr>
          </a:p>
        </p:txBody>
      </p:sp>
    </p:spTree>
    <p:extLst>
      <p:ext uri="{BB962C8B-B14F-4D97-AF65-F5344CB8AC3E}">
        <p14:creationId xmlns:p14="http://schemas.microsoft.com/office/powerpoint/2010/main" val="16513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2"/>
            <a:ext cx="8388000" cy="990177"/>
          </a:xfrm>
          <a:prstGeom prst="rect">
            <a:avLst/>
          </a:prstGeom>
        </p:spPr>
        <p:txBody>
          <a:bodyPr vert="horz" lIns="0" tIns="0" rIns="0" bIns="0" rtlCol="0" anchor="t" anchorCtr="0">
            <a:noAutofit/>
          </a:bodyPr>
          <a:lstStyle/>
          <a:p>
            <a:r>
              <a:rPr lang="en-US"/>
              <a:t>Click to edit Master title style</a:t>
            </a:r>
            <a:endParaRPr lang="en-GB" dirty="0"/>
          </a:p>
        </p:txBody>
      </p:sp>
      <p:sp>
        <p:nvSpPr>
          <p:cNvPr id="20" name="Text Placeholder 19"/>
          <p:cNvSpPr>
            <a:spLocks noGrp="1"/>
          </p:cNvSpPr>
          <p:nvPr>
            <p:ph type="body" sz="quarter" idx="14"/>
          </p:nvPr>
        </p:nvSpPr>
        <p:spPr>
          <a:xfrm>
            <a:off x="370800" y="1357200"/>
            <a:ext cx="8388000" cy="5000758"/>
          </a:xfrm>
        </p:spPr>
        <p:txBody>
          <a:bodyPr/>
          <a:lstStyle>
            <a:lvl1pPr marL="0" indent="0" algn="l">
              <a:buNone/>
              <a:defRPr/>
            </a:lvl1pPr>
            <a:lvl2pPr marL="271463" indent="-271463">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20" name="Text Placeholder 19"/>
          <p:cNvSpPr>
            <a:spLocks noGrp="1"/>
          </p:cNvSpPr>
          <p:nvPr>
            <p:ph type="body" sz="quarter" idx="14"/>
          </p:nvPr>
        </p:nvSpPr>
        <p:spPr>
          <a:xfrm>
            <a:off x="370800" y="1810800"/>
            <a:ext cx="4140000" cy="45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4643437" y="1810800"/>
            <a:ext cx="4140000" cy="4536000"/>
          </a:xfrm>
        </p:spPr>
        <p:txBody>
          <a:bodyPr/>
          <a:lstStyle/>
          <a:p>
            <a:r>
              <a:rPr lang="en-US"/>
              <a:t>Click icon to add chart</a:t>
            </a:r>
            <a:endParaRPr lang="en-GB"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370113" y="1809101"/>
            <a:ext cx="4059011"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370113" y="295683"/>
            <a:ext cx="4059011" cy="469492"/>
          </a:xfrm>
          <a:prstGeom prst="rect">
            <a:avLst/>
          </a:prstGeom>
        </p:spPr>
        <p:txBody>
          <a:bodyPr vert="horz" lIns="0" tIns="0" rIns="0" bIns="0" rtlCol="0" anchor="t" anchorCtr="0">
            <a:noAutofit/>
          </a:bodyPr>
          <a:lstStyle/>
          <a:p>
            <a:r>
              <a:rPr lang="en-US"/>
              <a:t>Click to edit Master title style</a:t>
            </a:r>
            <a:endParaRPr lang="en-GB" dirty="0"/>
          </a:p>
        </p:txBody>
      </p:sp>
      <p:sp>
        <p:nvSpPr>
          <p:cNvPr id="17" name="Text Placeholder 8"/>
          <p:cNvSpPr>
            <a:spLocks noGrp="1"/>
          </p:cNvSpPr>
          <p:nvPr>
            <p:ph type="body" sz="quarter" idx="13"/>
          </p:nvPr>
        </p:nvSpPr>
        <p:spPr>
          <a:xfrm>
            <a:off x="370113" y="765175"/>
            <a:ext cx="4059011"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390495" y="642918"/>
            <a:ext cx="49392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566710" y="1724013"/>
            <a:ext cx="4619657"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p:nvPr>
        </p:nvSpPr>
        <p:spPr>
          <a:xfrm>
            <a:off x="480985" y="305208"/>
            <a:ext cx="4848258"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a:t>Click to edit Master title style</a:t>
            </a:r>
            <a:endParaRPr lang="en-GB" dirty="0"/>
          </a:p>
        </p:txBody>
      </p:sp>
      <p:sp>
        <p:nvSpPr>
          <p:cNvPr id="17" name="Text Placeholder 8"/>
          <p:cNvSpPr>
            <a:spLocks noGrp="1"/>
          </p:cNvSpPr>
          <p:nvPr>
            <p:ph type="body" sz="quarter" idx="13"/>
          </p:nvPr>
        </p:nvSpPr>
        <p:spPr>
          <a:xfrm>
            <a:off x="566710" y="722451"/>
            <a:ext cx="4619916" cy="1012006"/>
          </a:xfrm>
        </p:spPr>
        <p:txBody>
          <a:bodyPr anchor="ctr" anchorCtr="0">
            <a:normAutofit/>
          </a:bodyPr>
          <a:lstStyle>
            <a:lvl1pPr marL="0" indent="0">
              <a:buNone/>
              <a:defRPr sz="3000" b="0">
                <a:solidFill>
                  <a:schemeClr val="accent3"/>
                </a:solidFill>
              </a:defRPr>
            </a:lvl1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marL="0" marR="0" indent="0" algn="l" defTabSz="914400" rtl="0" eaLnBrk="1" fontAlgn="auto" latinLnBrk="0" hangingPunct="1">
              <a:lnSpc>
                <a:spcPct val="100000"/>
              </a:lnSpc>
              <a:spcBef>
                <a:spcPts val="0"/>
              </a:spcBef>
              <a:spcAft>
                <a:spcPts val="0"/>
              </a:spcAft>
              <a:buClrTx/>
              <a:buSzTx/>
              <a:buFontTx/>
              <a:buNone/>
              <a:tabLst/>
              <a:defRPr sz="800" b="0">
                <a:solidFill>
                  <a:schemeClr val="bg1"/>
                </a:solidFill>
              </a:defRPr>
            </a:lvl1pPr>
          </a:lstStyle>
          <a:p>
            <a:r>
              <a:rPr lang="en-US" dirty="0">
                <a:solidFill>
                  <a:srgbClr val="8C8C8C"/>
                </a:solidFill>
              </a:rPr>
              <a:t> © 2014 Deloitte </a:t>
            </a:r>
            <a:r>
              <a:rPr lang="en-US" dirty="0" err="1">
                <a:solidFill>
                  <a:srgbClr val="8C8C8C"/>
                </a:solidFill>
              </a:rPr>
              <a:t>Touche</a:t>
            </a:r>
            <a:r>
              <a:rPr lang="en-US" dirty="0">
                <a:solidFill>
                  <a:srgbClr val="8C8C8C"/>
                </a:solidFill>
              </a:rPr>
              <a:t> Tohmatsu India Private Limited</a:t>
            </a:r>
          </a:p>
        </p:txBody>
      </p:sp>
      <p:sp>
        <p:nvSpPr>
          <p:cNvPr id="10" name="Rectangle 9"/>
          <p:cNvSpPr/>
          <p:nvPr userDrawn="1"/>
        </p:nvSpPr>
        <p:spPr>
          <a:xfrm>
            <a:off x="390495" y="304778"/>
            <a:ext cx="4938747"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113" y="295683"/>
            <a:ext cx="8388000" cy="1516183"/>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70113" y="1809101"/>
            <a:ext cx="8388000" cy="45365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a:t> © 2014 Deloitte </a:t>
            </a:r>
            <a:r>
              <a:rPr lang="en-US" dirty="0" err="1"/>
              <a:t>Touche</a:t>
            </a:r>
            <a:r>
              <a:rPr lang="en-US" dirty="0"/>
              <a:t> Tohmatsu India Private Limited</a:t>
            </a:r>
          </a:p>
        </p:txBody>
      </p:sp>
      <p:sp>
        <p:nvSpPr>
          <p:cNvPr id="8"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50" r:id="rId4"/>
    <p:sldLayoutId id="2147483678" r:id="rId5"/>
    <p:sldLayoutId id="2147483674" r:id="rId6"/>
    <p:sldLayoutId id="2147483660" r:id="rId7"/>
    <p:sldLayoutId id="2147483672" r:id="rId8"/>
    <p:sldLayoutId id="2147483673" r:id="rId9"/>
    <p:sldLayoutId id="2147483671" r:id="rId10"/>
    <p:sldLayoutId id="2147483675" r:id="rId11"/>
    <p:sldLayoutId id="2147483676" r:id="rId12"/>
    <p:sldLayoutId id="2147483663" r:id="rId13"/>
    <p:sldLayoutId id="2147483665" r:id="rId14"/>
    <p:sldLayoutId id="2147483651" r:id="rId15"/>
    <p:sldLayoutId id="2147483666" r:id="rId16"/>
    <p:sldLayoutId id="2147483667" r:id="rId17"/>
    <p:sldLayoutId id="2147483668" r:id="rId18"/>
    <p:sldLayoutId id="2147483669" r:id="rId19"/>
    <p:sldLayoutId id="2147483670" r:id="rId20"/>
    <p:sldLayoutId id="2147483652" r:id="rId21"/>
    <p:sldLayoutId id="2147483679" r:id="rId22"/>
  </p:sldLayoutIdLst>
  <p:transition>
    <p:fade/>
  </p:transition>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5965825" y="6656388"/>
            <a:ext cx="2774950" cy="107722"/>
          </a:xfrm>
          <a:prstGeom prst="rect">
            <a:avLst/>
          </a:prstGeom>
          <a:noFill/>
          <a:ln w="25400" algn="ctr">
            <a:noFill/>
            <a:miter lim="800000"/>
            <a:headEnd/>
            <a:tailEnd/>
          </a:ln>
        </p:spPr>
        <p:txBody>
          <a:bodyPr lIns="0" tIns="0" rIns="0" bIns="0" anchor="b">
            <a:spAutoFit/>
          </a:bodyPr>
          <a:lstStyle/>
          <a:p>
            <a:pPr algn="r" fontAlgn="base">
              <a:spcBef>
                <a:spcPct val="0"/>
              </a:spcBef>
              <a:spcAft>
                <a:spcPct val="0"/>
              </a:spcAft>
            </a:pPr>
            <a:r>
              <a:rPr lang="en-US" sz="700" dirty="0">
                <a:solidFill>
                  <a:srgbClr val="002776"/>
                </a:solidFill>
                <a:cs typeface="Arial" pitchFamily="34" charset="0"/>
              </a:rPr>
              <a:t>Copyright © 2011 Deloitte Development LLC. All rights reserved.</a:t>
            </a:r>
          </a:p>
        </p:txBody>
      </p:sp>
      <p:sp>
        <p:nvSpPr>
          <p:cNvPr id="19" name="Slide Number Placeholder 9"/>
          <p:cNvSpPr>
            <a:spLocks/>
          </p:cNvSpPr>
          <p:nvPr/>
        </p:nvSpPr>
        <p:spPr bwMode="gray">
          <a:xfrm>
            <a:off x="414338" y="6625883"/>
            <a:ext cx="268287" cy="153888"/>
          </a:xfrm>
          <a:prstGeom prst="rect">
            <a:avLst/>
          </a:prstGeom>
          <a:noFill/>
          <a:ln w="9525">
            <a:noFill/>
            <a:miter lim="800000"/>
            <a:headEnd/>
            <a:tailEnd/>
          </a:ln>
        </p:spPr>
        <p:txBody>
          <a:bodyPr lIns="0" tIns="0" rIns="0" bIns="0" anchor="b">
            <a:spAutoFit/>
          </a:bodyPr>
          <a:lstStyle/>
          <a:p>
            <a:pPr fontAlgn="base">
              <a:spcBef>
                <a:spcPct val="0"/>
              </a:spcBef>
              <a:spcAft>
                <a:spcPct val="0"/>
              </a:spcAft>
            </a:pPr>
            <a:fld id="{86C77FDF-45C5-4665-AAEE-45520AE6BEA9}" type="slidenum">
              <a:rPr lang="en-US" sz="1000" b="1">
                <a:solidFill>
                  <a:srgbClr val="002776"/>
                </a:solidFill>
                <a:cs typeface="Arial" pitchFamily="34" charset="0"/>
              </a:rPr>
              <a:pPr fontAlgn="base">
                <a:spcBef>
                  <a:spcPct val="0"/>
                </a:spcBef>
                <a:spcAft>
                  <a:spcPct val="0"/>
                </a:spcAft>
              </a:pPr>
              <a:t>‹#›</a:t>
            </a:fld>
            <a:endParaRPr lang="en-US" sz="1000" b="1" dirty="0">
              <a:solidFill>
                <a:srgbClr val="002776"/>
              </a:solidFill>
              <a:cs typeface="Arial" pitchFamily="34" charset="0"/>
            </a:endParaRPr>
          </a:p>
        </p:txBody>
      </p:sp>
      <p:sp>
        <p:nvSpPr>
          <p:cNvPr id="20" name="Footer Placeholder 10"/>
          <p:cNvSpPr>
            <a:spLocks/>
          </p:cNvSpPr>
          <p:nvPr/>
        </p:nvSpPr>
        <p:spPr bwMode="gray">
          <a:xfrm>
            <a:off x="803275" y="6625883"/>
            <a:ext cx="4318000" cy="153888"/>
          </a:xfrm>
          <a:prstGeom prst="rect">
            <a:avLst/>
          </a:prstGeom>
          <a:noFill/>
          <a:ln w="9525">
            <a:noFill/>
            <a:miter lim="800000"/>
            <a:headEnd/>
            <a:tailEnd/>
          </a:ln>
        </p:spPr>
        <p:txBody>
          <a:bodyPr lIns="0" tIns="0" rIns="0" bIns="0" anchor="b">
            <a:spAutoFit/>
          </a:bodyPr>
          <a:lstStyle/>
          <a:p>
            <a:pPr fontAlgn="base">
              <a:spcBef>
                <a:spcPct val="0"/>
              </a:spcBef>
              <a:spcAft>
                <a:spcPct val="0"/>
              </a:spcAft>
            </a:pPr>
            <a:r>
              <a:rPr lang="en-US" sz="1000" dirty="0">
                <a:solidFill>
                  <a:srgbClr val="002776"/>
                </a:solidFill>
                <a:cs typeface="Arial" pitchFamily="34" charset="0"/>
              </a:rPr>
              <a:t>BI/DW concepts and architecture</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16" name="Text Placeholder 15"/>
          <p:cNvSpPr>
            <a:spLocks noGrp="1"/>
          </p:cNvSpPr>
          <p:nvPr>
            <p:ph type="body" idx="1"/>
          </p:nvPr>
        </p:nvSpPr>
        <p:spPr bwMode="gray">
          <a:xfrm>
            <a:off x="411480" y="1400175"/>
            <a:ext cx="8330184" cy="1679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470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hf sldNum="0" hdr="0" ftr="0" dt="0"/>
  <p:txStyles>
    <p:title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1900"/>
        </a:spcBef>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L="401638" indent="-231775" algn="l" rtl="0" eaLnBrk="1" fontAlgn="base" hangingPunct="1">
        <a:lnSpc>
          <a:spcPct val="100000"/>
        </a:lnSpc>
        <a:spcBef>
          <a:spcPts val="400"/>
        </a:spcBef>
        <a:spcAft>
          <a:spcPct val="0"/>
        </a:spcAft>
        <a:buFont typeface="Arial" pitchFamily="34" charset="0"/>
        <a:buChar char="–"/>
        <a:defRPr lang="en-US" sz="1800" kern="1200" dirty="0" smtClean="0">
          <a:solidFill>
            <a:schemeClr val="tx2"/>
          </a:solidFill>
          <a:latin typeface="+mn-lt"/>
          <a:ea typeface="+mn-ea"/>
          <a:cs typeface="+mn-cs"/>
        </a:defRPr>
      </a:lvl3pPr>
      <a:lvl4pPr marL="569913" marR="0" indent="-16827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796925" marR="0" indent="-227013"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672" y="1640792"/>
            <a:ext cx="7172128" cy="2502587"/>
          </a:xfrm>
        </p:spPr>
        <p:txBody>
          <a:bodyPr/>
          <a:lstStyle/>
          <a:p>
            <a:pPr algn="ctr"/>
            <a:br>
              <a:rPr lang="en-US" sz="4800" dirty="0"/>
            </a:br>
            <a:br>
              <a:rPr lang="en-US" sz="4800" dirty="0"/>
            </a:br>
            <a:r>
              <a:rPr lang="en-US" sz="4800" dirty="0"/>
              <a:t>BI/</a:t>
            </a:r>
            <a:r>
              <a:rPr lang="en-US" sz="4800"/>
              <a:t>DW Fundamental</a:t>
            </a:r>
            <a:r>
              <a:rPr lang="en-US" sz="4800" dirty="0"/>
              <a:t>	</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26341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Grp="1" noChangeArrowheads="1"/>
          </p:cNvSpPr>
          <p:nvPr>
            <p:ph type="title"/>
          </p:nvPr>
        </p:nvSpPr>
        <p:spPr/>
        <p:txBody>
          <a:bodyPr/>
          <a:lstStyle/>
          <a:p>
            <a:r>
              <a:rPr lang="en-US" dirty="0"/>
              <a:t>Operational Data Store (ODS)</a:t>
            </a:r>
          </a:p>
        </p:txBody>
      </p:sp>
      <p:sp>
        <p:nvSpPr>
          <p:cNvPr id="55299" name="Rectangle 24"/>
          <p:cNvSpPr>
            <a:spLocks noGrp="1" noChangeArrowheads="1"/>
          </p:cNvSpPr>
          <p:nvPr>
            <p:ph type="body" sz="quarter" idx="14"/>
          </p:nvPr>
        </p:nvSpPr>
        <p:spPr/>
        <p:txBody>
          <a:bodyPr/>
          <a:lstStyle/>
          <a:p>
            <a:r>
              <a:rPr lang="en-GB" sz="1400" dirty="0"/>
              <a:t>ODS environments were originally developed for an integrated reporting database to support tactical and operational activities.</a:t>
            </a:r>
          </a:p>
          <a:p>
            <a:pPr marL="0" lvl="1" indent="0">
              <a:buNone/>
            </a:pPr>
            <a:r>
              <a:rPr lang="en-GB" sz="1400" dirty="0"/>
              <a:t>ODS has developed into a repository where we collect and integrate operational data before loading it into a data warehouse. It is a separate project from the data warehouse, and acts as a distribution centre for current valued, integrated data used to support an operational activity</a:t>
            </a:r>
            <a:endParaRPr lang="en-US" sz="1400" dirty="0"/>
          </a:p>
        </p:txBody>
      </p:sp>
      <p:grpSp>
        <p:nvGrpSpPr>
          <p:cNvPr id="2" name="Group 25"/>
          <p:cNvGrpSpPr>
            <a:grpSpLocks/>
          </p:cNvGrpSpPr>
          <p:nvPr/>
        </p:nvGrpSpPr>
        <p:grpSpPr bwMode="auto">
          <a:xfrm>
            <a:off x="415203" y="2712941"/>
            <a:ext cx="8153401" cy="2883347"/>
            <a:chOff x="192" y="1956"/>
            <a:chExt cx="5344" cy="1884"/>
          </a:xfrm>
        </p:grpSpPr>
        <p:sp>
          <p:nvSpPr>
            <p:cNvPr id="55302" name="Rectangle 4"/>
            <p:cNvSpPr>
              <a:spLocks noChangeArrowheads="1"/>
            </p:cNvSpPr>
            <p:nvPr/>
          </p:nvSpPr>
          <p:spPr bwMode="auto">
            <a:xfrm>
              <a:off x="192" y="2880"/>
              <a:ext cx="5344" cy="960"/>
            </a:xfrm>
            <a:prstGeom prst="rect">
              <a:avLst/>
            </a:prstGeom>
            <a:noFill/>
            <a:ln w="12700">
              <a:noFill/>
              <a:miter lim="800000"/>
              <a:headEnd/>
              <a:tailEnd/>
            </a:ln>
          </p:spPr>
          <p:txBody>
            <a:bodyPr lIns="90488" tIns="44450" rIns="90488" bIns="44450"/>
            <a:lstStyle/>
            <a:p>
              <a:pPr>
                <a:lnSpc>
                  <a:spcPct val="100000"/>
                </a:lnSpc>
                <a:spcBef>
                  <a:spcPct val="100000"/>
                </a:spcBef>
                <a:buClr>
                  <a:schemeClr val="tx1"/>
                </a:buClr>
              </a:pPr>
              <a:endParaRPr lang="en-US" sz="1600" b="1" dirty="0"/>
            </a:p>
          </p:txBody>
        </p:sp>
        <p:pic>
          <p:nvPicPr>
            <p:cNvPr id="55303" name="Picture 8"/>
            <p:cNvPicPr>
              <a:picLocks noChangeAspect="1" noChangeArrowheads="1"/>
            </p:cNvPicPr>
            <p:nvPr/>
          </p:nvPicPr>
          <p:blipFill>
            <a:blip r:embed="rId3" cstate="print"/>
            <a:srcRect t="61923" r="82907"/>
            <a:stretch>
              <a:fillRect/>
            </a:stretch>
          </p:blipFill>
          <p:spPr bwMode="auto">
            <a:xfrm>
              <a:off x="243" y="3051"/>
              <a:ext cx="902" cy="784"/>
            </a:xfrm>
            <a:prstGeom prst="rect">
              <a:avLst/>
            </a:prstGeom>
            <a:noFill/>
            <a:ln w="9525">
              <a:noFill/>
              <a:miter lim="800000"/>
              <a:headEnd/>
              <a:tailEnd/>
            </a:ln>
          </p:spPr>
        </p:pic>
        <p:pic>
          <p:nvPicPr>
            <p:cNvPr id="55304" name="Picture 9"/>
            <p:cNvPicPr>
              <a:picLocks noChangeAspect="1" noChangeArrowheads="1"/>
            </p:cNvPicPr>
            <p:nvPr/>
          </p:nvPicPr>
          <p:blipFill>
            <a:blip r:embed="rId3" cstate="print"/>
            <a:srcRect l="72826" t="22098" r="9229" b="55464"/>
            <a:stretch>
              <a:fillRect/>
            </a:stretch>
          </p:blipFill>
          <p:spPr bwMode="auto">
            <a:xfrm>
              <a:off x="4086" y="2309"/>
              <a:ext cx="947" cy="462"/>
            </a:xfrm>
            <a:prstGeom prst="rect">
              <a:avLst/>
            </a:prstGeom>
            <a:noFill/>
            <a:ln w="9525">
              <a:noFill/>
              <a:miter lim="800000"/>
              <a:headEnd/>
              <a:tailEnd/>
            </a:ln>
          </p:spPr>
        </p:pic>
        <p:sp>
          <p:nvSpPr>
            <p:cNvPr id="55305" name="AutoShape 10"/>
            <p:cNvSpPr>
              <a:spLocks noChangeArrowheads="1"/>
            </p:cNvSpPr>
            <p:nvPr/>
          </p:nvSpPr>
          <p:spPr bwMode="auto">
            <a:xfrm>
              <a:off x="2455" y="2387"/>
              <a:ext cx="427" cy="239"/>
            </a:xfrm>
            <a:prstGeom prst="leftArrow">
              <a:avLst>
                <a:gd name="adj1" fmla="val 50000"/>
                <a:gd name="adj2" fmla="val 44665"/>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5306" name="AutoShape 11"/>
            <p:cNvSpPr>
              <a:spLocks noChangeArrowheads="1"/>
            </p:cNvSpPr>
            <p:nvPr/>
          </p:nvSpPr>
          <p:spPr bwMode="auto">
            <a:xfrm>
              <a:off x="3549" y="2387"/>
              <a:ext cx="427" cy="239"/>
            </a:xfrm>
            <a:prstGeom prst="leftArrow">
              <a:avLst>
                <a:gd name="adj1" fmla="val 50000"/>
                <a:gd name="adj2" fmla="val 44665"/>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5307" name="AutoShape 12"/>
            <p:cNvSpPr>
              <a:spLocks noChangeArrowheads="1"/>
            </p:cNvSpPr>
            <p:nvPr/>
          </p:nvSpPr>
          <p:spPr bwMode="auto">
            <a:xfrm rot="5176504">
              <a:off x="1407" y="1801"/>
              <a:ext cx="1293" cy="23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66 h 21600"/>
                <a:gd name="T20" fmla="*/ 18443 w 21600"/>
                <a:gd name="T21" fmla="*/ 1843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64" y="13823"/>
                  </a:moveTo>
                  <a:cubicBezTo>
                    <a:pt x="20093" y="12849"/>
                    <a:pt x="20261" y="11828"/>
                    <a:pt x="20261" y="10800"/>
                  </a:cubicBezTo>
                  <a:cubicBezTo>
                    <a:pt x="20261" y="5574"/>
                    <a:pt x="16025" y="1339"/>
                    <a:pt x="10800" y="1339"/>
                  </a:cubicBezTo>
                  <a:cubicBezTo>
                    <a:pt x="10614" y="1338"/>
                    <a:pt x="10429" y="1344"/>
                    <a:pt x="10244" y="1355"/>
                  </a:cubicBezTo>
                  <a:lnTo>
                    <a:pt x="10165" y="18"/>
                  </a:lnTo>
                  <a:cubicBezTo>
                    <a:pt x="10376" y="6"/>
                    <a:pt x="10588" y="-1"/>
                    <a:pt x="10800" y="0"/>
                  </a:cubicBezTo>
                  <a:cubicBezTo>
                    <a:pt x="16764" y="0"/>
                    <a:pt x="21600" y="4835"/>
                    <a:pt x="21600" y="10800"/>
                  </a:cubicBezTo>
                  <a:cubicBezTo>
                    <a:pt x="21600" y="11973"/>
                    <a:pt x="21408" y="13139"/>
                    <a:pt x="21033" y="14251"/>
                  </a:cubicBezTo>
                  <a:lnTo>
                    <a:pt x="23591" y="15114"/>
                  </a:lnTo>
                  <a:lnTo>
                    <a:pt x="19321" y="17231"/>
                  </a:lnTo>
                  <a:lnTo>
                    <a:pt x="17206" y="12960"/>
                  </a:lnTo>
                  <a:lnTo>
                    <a:pt x="19764" y="13823"/>
                  </a:lnTo>
                  <a:close/>
                </a:path>
              </a:pathLst>
            </a:custGeom>
            <a:solidFill>
              <a:srgbClr val="4066B2"/>
            </a:solidFill>
            <a:ln w="9525" algn="ctr">
              <a:noFill/>
              <a:miter lim="800000"/>
              <a:headEnd/>
              <a:tailEnd/>
            </a:ln>
          </p:spPr>
          <p:txBody>
            <a:bodyPr lIns="45720" rIns="45720" anchor="ctr">
              <a:spAutoFit/>
            </a:bodyPr>
            <a:lstStyle/>
            <a:p>
              <a:endParaRPr lang="en-US" dirty="0"/>
            </a:p>
          </p:txBody>
        </p:sp>
        <p:sp>
          <p:nvSpPr>
            <p:cNvPr id="55308" name="Text Box 13"/>
            <p:cNvSpPr txBox="1">
              <a:spLocks noChangeArrowheads="1"/>
            </p:cNvSpPr>
            <p:nvPr/>
          </p:nvSpPr>
          <p:spPr bwMode="auto">
            <a:xfrm>
              <a:off x="318" y="2750"/>
              <a:ext cx="1314" cy="291"/>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Clerical workers, Customer Service representatives</a:t>
              </a:r>
            </a:p>
          </p:txBody>
        </p:sp>
        <p:sp>
          <p:nvSpPr>
            <p:cNvPr id="55309" name="Text Box 14"/>
            <p:cNvSpPr txBox="1">
              <a:spLocks noChangeArrowheads="1"/>
            </p:cNvSpPr>
            <p:nvPr/>
          </p:nvSpPr>
          <p:spPr bwMode="auto">
            <a:xfrm>
              <a:off x="1678" y="1956"/>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Data Warehouse</a:t>
              </a:r>
            </a:p>
          </p:txBody>
        </p:sp>
        <p:sp>
          <p:nvSpPr>
            <p:cNvPr id="55310" name="Text Box 15"/>
            <p:cNvSpPr txBox="1">
              <a:spLocks noChangeArrowheads="1"/>
            </p:cNvSpPr>
            <p:nvPr/>
          </p:nvSpPr>
          <p:spPr bwMode="auto">
            <a:xfrm>
              <a:off x="3053" y="2132"/>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ODS</a:t>
              </a:r>
            </a:p>
          </p:txBody>
        </p:sp>
        <p:sp>
          <p:nvSpPr>
            <p:cNvPr id="55311" name="Text Box 16"/>
            <p:cNvSpPr txBox="1">
              <a:spLocks noChangeArrowheads="1"/>
            </p:cNvSpPr>
            <p:nvPr/>
          </p:nvSpPr>
          <p:spPr bwMode="auto">
            <a:xfrm>
              <a:off x="4209" y="2089"/>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OLTP Platform</a:t>
              </a:r>
            </a:p>
          </p:txBody>
        </p:sp>
        <p:sp>
          <p:nvSpPr>
            <p:cNvPr id="55312" name="AutoShape 17"/>
            <p:cNvSpPr>
              <a:spLocks noChangeArrowheads="1"/>
            </p:cNvSpPr>
            <p:nvPr/>
          </p:nvSpPr>
          <p:spPr bwMode="auto">
            <a:xfrm>
              <a:off x="3017" y="2338"/>
              <a:ext cx="332" cy="264"/>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5313" name="Line 18"/>
            <p:cNvSpPr>
              <a:spLocks noChangeShapeType="1"/>
            </p:cNvSpPr>
            <p:nvPr/>
          </p:nvSpPr>
          <p:spPr bwMode="auto">
            <a:xfrm flipH="1">
              <a:off x="4999" y="2524"/>
              <a:ext cx="146" cy="0"/>
            </a:xfrm>
            <a:prstGeom prst="line">
              <a:avLst/>
            </a:prstGeom>
            <a:noFill/>
            <a:ln w="9525">
              <a:solidFill>
                <a:schemeClr val="tx1"/>
              </a:solidFill>
              <a:round/>
              <a:headEnd/>
              <a:tailEnd/>
            </a:ln>
          </p:spPr>
          <p:txBody>
            <a:bodyPr lIns="45720" rIns="45720">
              <a:spAutoFit/>
            </a:bodyPr>
            <a:lstStyle/>
            <a:p>
              <a:endParaRPr lang="en-US" dirty="0"/>
            </a:p>
          </p:txBody>
        </p:sp>
        <p:sp>
          <p:nvSpPr>
            <p:cNvPr id="55314" name="AutoShape 19"/>
            <p:cNvSpPr>
              <a:spLocks noChangeArrowheads="1"/>
            </p:cNvSpPr>
            <p:nvPr/>
          </p:nvSpPr>
          <p:spPr bwMode="auto">
            <a:xfrm>
              <a:off x="5120" y="2380"/>
              <a:ext cx="332" cy="264"/>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5315" name="Line 20"/>
            <p:cNvSpPr>
              <a:spLocks noChangeShapeType="1"/>
            </p:cNvSpPr>
            <p:nvPr/>
          </p:nvSpPr>
          <p:spPr bwMode="auto">
            <a:xfrm>
              <a:off x="2114" y="2836"/>
              <a:ext cx="0" cy="244"/>
            </a:xfrm>
            <a:prstGeom prst="line">
              <a:avLst/>
            </a:prstGeom>
            <a:noFill/>
            <a:ln w="9525">
              <a:solidFill>
                <a:schemeClr val="tx1"/>
              </a:solidFill>
              <a:round/>
              <a:headEnd/>
              <a:tailEnd/>
            </a:ln>
          </p:spPr>
          <p:txBody>
            <a:bodyPr lIns="45720" rIns="45720">
              <a:spAutoFit/>
            </a:bodyPr>
            <a:lstStyle/>
            <a:p>
              <a:endParaRPr lang="en-US" dirty="0"/>
            </a:p>
          </p:txBody>
        </p:sp>
        <p:pic>
          <p:nvPicPr>
            <p:cNvPr id="55316" name="Picture 21"/>
            <p:cNvPicPr>
              <a:picLocks noChangeAspect="1" noChangeArrowheads="1"/>
            </p:cNvPicPr>
            <p:nvPr/>
          </p:nvPicPr>
          <p:blipFill>
            <a:blip r:embed="rId3" cstate="print"/>
            <a:srcRect l="29790" t="15688" r="59825" b="46431"/>
            <a:stretch>
              <a:fillRect/>
            </a:stretch>
          </p:blipFill>
          <p:spPr bwMode="auto">
            <a:xfrm>
              <a:off x="1830" y="2104"/>
              <a:ext cx="548" cy="780"/>
            </a:xfrm>
            <a:prstGeom prst="rect">
              <a:avLst/>
            </a:prstGeom>
            <a:noFill/>
            <a:ln w="9525">
              <a:noFill/>
              <a:miter lim="800000"/>
              <a:headEnd/>
              <a:tailEnd/>
            </a:ln>
          </p:spPr>
        </p:pic>
        <p:sp>
          <p:nvSpPr>
            <p:cNvPr id="55317" name="AutoShape 22"/>
            <p:cNvSpPr>
              <a:spLocks noChangeArrowheads="1"/>
            </p:cNvSpPr>
            <p:nvPr/>
          </p:nvSpPr>
          <p:spPr bwMode="auto">
            <a:xfrm>
              <a:off x="1969" y="3021"/>
              <a:ext cx="284" cy="205"/>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grpSp>
    </p:spTree>
    <p:extLst>
      <p:ext uri="{BB962C8B-B14F-4D97-AF65-F5344CB8AC3E}">
        <p14:creationId xmlns:p14="http://schemas.microsoft.com/office/powerpoint/2010/main" val="202581434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area</a:t>
            </a:r>
          </a:p>
        </p:txBody>
      </p:sp>
      <p:sp>
        <p:nvSpPr>
          <p:cNvPr id="7" name="Content Placeholder 6"/>
          <p:cNvSpPr>
            <a:spLocks noGrp="1"/>
          </p:cNvSpPr>
          <p:nvPr>
            <p:ph type="body" sz="quarter" idx="14"/>
          </p:nvPr>
        </p:nvSpPr>
        <p:spPr>
          <a:xfrm>
            <a:off x="370800" y="990600"/>
            <a:ext cx="8388000" cy="5367358"/>
          </a:xfrm>
        </p:spPr>
        <p:txBody>
          <a:bodyPr/>
          <a:lstStyle/>
          <a:p>
            <a:pPr marL="1587" lvl="1" indent="0">
              <a:spcBef>
                <a:spcPts val="500"/>
              </a:spcBef>
              <a:buNone/>
            </a:pPr>
            <a:r>
              <a:rPr lang="en-US" sz="1400" dirty="0">
                <a:solidFill>
                  <a:srgbClr val="002776"/>
                </a:solidFill>
                <a:latin typeface="Arial"/>
              </a:rPr>
              <a:t>Staging Area is temporary location where data from source systems is copied to. It is an area where a sanitized, integrated and detailed data in normalized form exists.</a:t>
            </a:r>
          </a:p>
          <a:p>
            <a:pPr marL="1587" lvl="1" indent="0">
              <a:spcBef>
                <a:spcPts val="500"/>
              </a:spcBef>
              <a:buNone/>
            </a:pPr>
            <a:endParaRPr lang="en-US" sz="1400" dirty="0">
              <a:solidFill>
                <a:srgbClr val="002776"/>
              </a:solidFill>
              <a:latin typeface="Arial"/>
            </a:endParaRPr>
          </a:p>
          <a:p>
            <a:pPr marL="1587" lvl="1" indent="0">
              <a:spcBef>
                <a:spcPts val="500"/>
              </a:spcBef>
              <a:buNone/>
            </a:pPr>
            <a:endParaRPr lang="en-US" sz="1400" dirty="0">
              <a:solidFill>
                <a:srgbClr val="002776"/>
              </a:solidFill>
              <a:latin typeface="Arial"/>
            </a:endParaRPr>
          </a:p>
          <a:p>
            <a:pPr marL="174625" lvl="1" indent="-173038">
              <a:spcBef>
                <a:spcPts val="500"/>
              </a:spcBef>
            </a:pPr>
            <a:r>
              <a:rPr lang="en-US" sz="1400" dirty="0">
                <a:solidFill>
                  <a:srgbClr val="002776"/>
                </a:solidFill>
                <a:latin typeface="Arial"/>
              </a:rPr>
              <a:t>Integration — Accepts data from different sources </a:t>
            </a:r>
          </a:p>
          <a:p>
            <a:endParaRPr lang="en-US" dirty="0"/>
          </a:p>
        </p:txBody>
      </p:sp>
      <p:grpSp>
        <p:nvGrpSpPr>
          <p:cNvPr id="3" name="Group 15"/>
          <p:cNvGrpSpPr/>
          <p:nvPr/>
        </p:nvGrpSpPr>
        <p:grpSpPr>
          <a:xfrm>
            <a:off x="5301838" y="1841841"/>
            <a:ext cx="3381826" cy="3091543"/>
            <a:chOff x="990600" y="2667000"/>
            <a:chExt cx="3540911" cy="2590800"/>
          </a:xfrm>
        </p:grpSpPr>
        <p:sp>
          <p:nvSpPr>
            <p:cNvPr id="5" name="Flowchart: Magnetic Disk 4"/>
            <p:cNvSpPr/>
            <p:nvPr/>
          </p:nvSpPr>
          <p:spPr>
            <a:xfrm>
              <a:off x="990600" y="2667000"/>
              <a:ext cx="990600" cy="6858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OLTP System</a:t>
              </a:r>
              <a:endParaRPr lang="en-US" sz="1200" dirty="0"/>
            </a:p>
          </p:txBody>
        </p:sp>
        <p:grpSp>
          <p:nvGrpSpPr>
            <p:cNvPr id="4" name="Group 9"/>
            <p:cNvGrpSpPr/>
            <p:nvPr/>
          </p:nvGrpSpPr>
          <p:grpSpPr>
            <a:xfrm>
              <a:off x="1066800" y="4495800"/>
              <a:ext cx="914400" cy="762000"/>
              <a:chOff x="914400" y="5486400"/>
              <a:chExt cx="1066800" cy="990600"/>
            </a:xfrm>
          </p:grpSpPr>
          <p:sp>
            <p:nvSpPr>
              <p:cNvPr id="8" name="Flowchart: Multidocument 7"/>
              <p:cNvSpPr/>
              <p:nvPr/>
            </p:nvSpPr>
            <p:spPr>
              <a:xfrm rot="10800000">
                <a:off x="914400" y="5486400"/>
                <a:ext cx="990600" cy="990600"/>
              </a:xfrm>
              <a:prstGeom prst="flowChartMultidocument">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990600" y="5791201"/>
                <a:ext cx="990600" cy="360099"/>
              </a:xfrm>
              <a:prstGeom prst="rect">
                <a:avLst/>
              </a:prstGeom>
              <a:noFill/>
              <a:ln>
                <a:noFill/>
              </a:ln>
            </p:spPr>
            <p:style>
              <a:lnRef idx="0">
                <a:scrgbClr r="0" g="0" b="0"/>
              </a:lnRef>
              <a:fillRef idx="1003">
                <a:schemeClr val="dk2"/>
              </a:fillRef>
              <a:effectRef idx="0">
                <a:scrgbClr r="0" g="0" b="0"/>
              </a:effectRef>
              <a:fontRef idx="major"/>
            </p:style>
            <p:txBody>
              <a:bodyPr wrap="square" rtlCol="0">
                <a:spAutoFit/>
              </a:bodyPr>
              <a:lstStyle/>
              <a:p>
                <a:r>
                  <a:rPr lang="en-US" sz="1200" dirty="0">
                    <a:solidFill>
                      <a:schemeClr val="bg1"/>
                    </a:solidFill>
                    <a:latin typeface="Arial" pitchFamily="34" charset="0"/>
                    <a:cs typeface="Arial" pitchFamily="34" charset="0"/>
                  </a:rPr>
                  <a:t>Flat Files</a:t>
                </a:r>
              </a:p>
            </p:txBody>
          </p:sp>
        </p:grpSp>
        <p:sp>
          <p:nvSpPr>
            <p:cNvPr id="11" name="Flowchart: Magnetic Disk 10"/>
            <p:cNvSpPr/>
            <p:nvPr/>
          </p:nvSpPr>
          <p:spPr>
            <a:xfrm>
              <a:off x="2855110" y="2667000"/>
              <a:ext cx="1676401" cy="22860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400" dirty="0">
                  <a:latin typeface="Arial" pitchFamily="34" charset="0"/>
                  <a:cs typeface="Arial" pitchFamily="34" charset="0"/>
                </a:rPr>
                <a:t>Stage Area</a:t>
              </a:r>
            </a:p>
          </p:txBody>
        </p:sp>
        <p:sp>
          <p:nvSpPr>
            <p:cNvPr id="18" name="Right Arrow 17"/>
            <p:cNvSpPr/>
            <p:nvPr/>
          </p:nvSpPr>
          <p:spPr>
            <a:xfrm>
              <a:off x="2057400" y="28194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sp>
          <p:nvSpPr>
            <p:cNvPr id="13" name="Flowchart: Magnetic Disk 12"/>
            <p:cNvSpPr/>
            <p:nvPr/>
          </p:nvSpPr>
          <p:spPr>
            <a:xfrm>
              <a:off x="990600" y="3581400"/>
              <a:ext cx="990600" cy="6858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OLTP System</a:t>
              </a:r>
              <a:endParaRPr lang="en-US" sz="1200" dirty="0"/>
            </a:p>
          </p:txBody>
        </p:sp>
        <p:sp>
          <p:nvSpPr>
            <p:cNvPr id="14" name="Right Arrow 13"/>
            <p:cNvSpPr/>
            <p:nvPr/>
          </p:nvSpPr>
          <p:spPr>
            <a:xfrm>
              <a:off x="2057400" y="38100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sp>
          <p:nvSpPr>
            <p:cNvPr id="15" name="Right Arrow 14"/>
            <p:cNvSpPr/>
            <p:nvPr/>
          </p:nvSpPr>
          <p:spPr>
            <a:xfrm>
              <a:off x="2057400" y="46482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grpSp>
      <p:sp>
        <p:nvSpPr>
          <p:cNvPr id="20" name="Rectangle 19"/>
          <p:cNvSpPr/>
          <p:nvPr/>
        </p:nvSpPr>
        <p:spPr>
          <a:xfrm>
            <a:off x="287738" y="2438400"/>
            <a:ext cx="4918305" cy="2846933"/>
          </a:xfrm>
          <a:prstGeom prst="rect">
            <a:avLst/>
          </a:prstGeom>
        </p:spPr>
        <p:txBody>
          <a:bodyPr wrap="square">
            <a:spAutoFit/>
          </a:bodyPr>
          <a:lstStyle/>
          <a:p>
            <a:pPr marL="174625" lvl="1" indent="-173038" algn="l">
              <a:spcBef>
                <a:spcPts val="500"/>
              </a:spcBef>
              <a:buFont typeface="Arial" pitchFamily="34" charset="0"/>
              <a:buChar char="•"/>
            </a:pPr>
            <a:r>
              <a:rPr lang="en-US" sz="1400" b="0" dirty="0">
                <a:solidFill>
                  <a:srgbClr val="002776"/>
                </a:solidFill>
                <a:latin typeface="Arial"/>
              </a:rPr>
              <a:t>Staging is optional — In some businesses it is feasible to use ETL to copy data directly from operational databases into the Data Warehouse</a:t>
            </a:r>
          </a:p>
          <a:p>
            <a:pPr marL="174625" lvl="1" indent="-173038" algn="l">
              <a:spcBef>
                <a:spcPts val="500"/>
              </a:spcBef>
              <a:buFont typeface="Arial" pitchFamily="34" charset="0"/>
              <a:buChar char="•"/>
            </a:pPr>
            <a:endParaRPr lang="en-US" sz="1400" b="0" dirty="0">
              <a:solidFill>
                <a:srgbClr val="002776"/>
              </a:solidFill>
              <a:latin typeface="Arial"/>
            </a:endParaRPr>
          </a:p>
          <a:p>
            <a:pPr marL="174625" lvl="1" indent="-173038" algn="l">
              <a:spcBef>
                <a:spcPts val="500"/>
              </a:spcBef>
              <a:buFont typeface="Arial" pitchFamily="34" charset="0"/>
              <a:buChar char="•"/>
            </a:pPr>
            <a:r>
              <a:rPr lang="en-US" sz="1400" b="0" dirty="0">
                <a:solidFill>
                  <a:srgbClr val="002776"/>
                </a:solidFill>
                <a:latin typeface="Arial"/>
              </a:rPr>
              <a:t>Data model is required at staging area</a:t>
            </a:r>
          </a:p>
          <a:p>
            <a:pPr marL="174625" lvl="1" indent="-173038" algn="l">
              <a:spcBef>
                <a:spcPts val="500"/>
              </a:spcBef>
              <a:buFont typeface="Arial" pitchFamily="34" charset="0"/>
              <a:buChar char="•"/>
            </a:pPr>
            <a:endParaRPr lang="en-US" sz="1400" b="0" dirty="0">
              <a:solidFill>
                <a:srgbClr val="002776"/>
              </a:solidFill>
              <a:latin typeface="Arial"/>
            </a:endParaRPr>
          </a:p>
          <a:p>
            <a:pPr marL="174625" lvl="1" indent="-173038" algn="l">
              <a:spcBef>
                <a:spcPts val="500"/>
              </a:spcBef>
              <a:buFont typeface="Arial" pitchFamily="34" charset="0"/>
              <a:buChar char="•"/>
            </a:pPr>
            <a:r>
              <a:rPr lang="en-US" sz="1400" b="0" dirty="0">
                <a:solidFill>
                  <a:srgbClr val="002776"/>
                </a:solidFill>
                <a:latin typeface="Arial"/>
              </a:rPr>
              <a:t>Multiple data models may be required for parking different sources and for transformed data to be pushed out to warehouse</a:t>
            </a:r>
          </a:p>
          <a:p>
            <a:pPr marL="174625" lvl="1" indent="-173038" algn="l">
              <a:spcBef>
                <a:spcPts val="500"/>
              </a:spcBef>
              <a:buFont typeface="Arial" pitchFamily="34" charset="0"/>
              <a:buChar char="•"/>
            </a:pPr>
            <a:endParaRPr lang="en-US" sz="1400" b="0" dirty="0">
              <a:solidFill>
                <a:srgbClr val="002776"/>
              </a:solidFill>
              <a:latin typeface="Arial"/>
            </a:endParaRPr>
          </a:p>
          <a:p>
            <a:pPr marL="174625" lvl="1" indent="-173038" algn="l">
              <a:spcBef>
                <a:spcPts val="500"/>
              </a:spcBef>
              <a:buFont typeface="Arial" pitchFamily="34" charset="0"/>
              <a:buChar char="•"/>
            </a:pPr>
            <a:r>
              <a:rPr lang="en-US" sz="1400" b="0" dirty="0">
                <a:solidFill>
                  <a:srgbClr val="002776"/>
                </a:solidFill>
                <a:latin typeface="Arial"/>
              </a:rPr>
              <a:t>Data Cleansing — Staging area is used for data cleansing</a:t>
            </a:r>
          </a:p>
        </p:txBody>
      </p:sp>
    </p:spTree>
    <p:extLst>
      <p:ext uri="{BB962C8B-B14F-4D97-AF65-F5344CB8AC3E}">
        <p14:creationId xmlns:p14="http://schemas.microsoft.com/office/powerpoint/2010/main" val="10129083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8"/>
          <p:cNvSpPr>
            <a:spLocks noGrp="1" noChangeArrowheads="1"/>
          </p:cNvSpPr>
          <p:nvPr>
            <p:ph type="title"/>
          </p:nvPr>
        </p:nvSpPr>
        <p:spPr/>
        <p:txBody>
          <a:bodyPr/>
          <a:lstStyle/>
          <a:p>
            <a:r>
              <a:rPr lang="en-US" dirty="0"/>
              <a:t>Data marts</a:t>
            </a:r>
          </a:p>
        </p:txBody>
      </p:sp>
      <p:sp>
        <p:nvSpPr>
          <p:cNvPr id="56323" name="Rectangle 39"/>
          <p:cNvSpPr>
            <a:spLocks noGrp="1" noChangeArrowheads="1"/>
          </p:cNvSpPr>
          <p:nvPr>
            <p:ph type="body" sz="quarter" idx="14"/>
          </p:nvPr>
        </p:nvSpPr>
        <p:spPr>
          <a:xfrm>
            <a:off x="370800" y="838200"/>
            <a:ext cx="8388000" cy="5519758"/>
          </a:xfrm>
        </p:spPr>
        <p:txBody>
          <a:bodyPr/>
          <a:lstStyle/>
          <a:p>
            <a:r>
              <a:rPr lang="en-GB" sz="1400" dirty="0"/>
              <a:t>A data mart is a decision support system focused on a specific business problem in a single business unit across all subject areas.</a:t>
            </a:r>
          </a:p>
          <a:p>
            <a:pPr marL="0" lvl="1" indent="0">
              <a:buNone/>
            </a:pPr>
            <a:r>
              <a:rPr lang="en-US" sz="1400" b="1" dirty="0"/>
              <a:t>Data mart</a:t>
            </a:r>
          </a:p>
          <a:p>
            <a:pPr marL="274637" lvl="2" indent="0">
              <a:buNone/>
            </a:pPr>
            <a:r>
              <a:rPr lang="en-GB" sz="1300" dirty="0"/>
              <a:t>The data marts are summarized and partitioned in a variety of ways to support specific functional and organizational requirements. The data mart store selected data tailored for specific reporting and analysis patterns, which is by far the most common and popular database tier. It is tightly integrated with the analytical application engines and end-user tools and is closely governed by the business areas.</a:t>
            </a:r>
            <a:endParaRPr lang="en-US" sz="1300" dirty="0"/>
          </a:p>
        </p:txBody>
      </p:sp>
      <p:sp>
        <p:nvSpPr>
          <p:cNvPr id="33" name="Content Placeholder 32"/>
          <p:cNvSpPr>
            <a:spLocks noGrp="1"/>
          </p:cNvSpPr>
          <p:nvPr>
            <p:ph sz="quarter" idx="4294967295"/>
          </p:nvPr>
        </p:nvSpPr>
        <p:spPr>
          <a:xfrm>
            <a:off x="0" y="2819400"/>
            <a:ext cx="4343399" cy="1814268"/>
          </a:xfrm>
        </p:spPr>
        <p:txBody>
          <a:bodyPr>
            <a:normAutofit/>
          </a:bodyPr>
          <a:lstStyle/>
          <a:p>
            <a:pPr marL="274637" lvl="1" indent="0">
              <a:buNone/>
            </a:pPr>
            <a:r>
              <a:rPr lang="en-US" sz="1400" b="1" dirty="0"/>
              <a:t>Key functionalities</a:t>
            </a:r>
          </a:p>
          <a:p>
            <a:pPr marL="274637" lvl="4" indent="0">
              <a:buNone/>
            </a:pPr>
            <a:r>
              <a:rPr lang="en-US" sz="1300" dirty="0"/>
              <a:t>Predefined provisioning is the routing of data to repositories, or data marts, for specific, predefined analysis or application support</a:t>
            </a:r>
          </a:p>
          <a:p>
            <a:pPr marL="274637" lvl="4" indent="0">
              <a:buNone/>
            </a:pPr>
            <a:r>
              <a:rPr lang="en-US" sz="1300" dirty="0"/>
              <a:t>Enterprise data marts — consolidated across business units and highly-shared by </a:t>
            </a:r>
            <a:r>
              <a:rPr lang="en-US" sz="1400" dirty="0"/>
              <a:t>functional areas</a:t>
            </a:r>
          </a:p>
        </p:txBody>
      </p:sp>
      <p:grpSp>
        <p:nvGrpSpPr>
          <p:cNvPr id="2" name="Group 35"/>
          <p:cNvGrpSpPr>
            <a:grpSpLocks/>
          </p:cNvGrpSpPr>
          <p:nvPr/>
        </p:nvGrpSpPr>
        <p:grpSpPr bwMode="auto">
          <a:xfrm>
            <a:off x="4646837" y="2996911"/>
            <a:ext cx="3990493" cy="1909762"/>
            <a:chOff x="2992" y="1509"/>
            <a:chExt cx="2546" cy="1187"/>
          </a:xfrm>
        </p:grpSpPr>
        <p:sp>
          <p:nvSpPr>
            <p:cNvPr id="56328" name="Rectangle 6"/>
            <p:cNvSpPr>
              <a:spLocks noChangeArrowheads="1"/>
            </p:cNvSpPr>
            <p:nvPr/>
          </p:nvSpPr>
          <p:spPr bwMode="auto">
            <a:xfrm>
              <a:off x="2992" y="1509"/>
              <a:ext cx="2534" cy="1187"/>
            </a:xfrm>
            <a:prstGeom prst="rect">
              <a:avLst/>
            </a:prstGeom>
            <a:solidFill>
              <a:schemeClr val="bg1"/>
            </a:solidFill>
            <a:ln w="9525" algn="ctr">
              <a:noFill/>
              <a:miter lim="800000"/>
              <a:headEnd/>
              <a:tailEnd/>
            </a:ln>
          </p:spPr>
          <p:txBody>
            <a:bodyPr lIns="45720" rIns="45720" anchor="ctr">
              <a:spAutoFit/>
            </a:bodyPr>
            <a:lstStyle/>
            <a:p>
              <a:endParaRPr lang="en-US" dirty="0"/>
            </a:p>
          </p:txBody>
        </p:sp>
        <p:pic>
          <p:nvPicPr>
            <p:cNvPr id="56329" name="Picture 7"/>
            <p:cNvPicPr>
              <a:picLocks noChangeAspect="1" noChangeArrowheads="1"/>
            </p:cNvPicPr>
            <p:nvPr/>
          </p:nvPicPr>
          <p:blipFill>
            <a:blip r:embed="rId3" cstate="print"/>
            <a:srcRect b="78313"/>
            <a:stretch>
              <a:fillRect/>
            </a:stretch>
          </p:blipFill>
          <p:spPr bwMode="auto">
            <a:xfrm>
              <a:off x="3002" y="1509"/>
              <a:ext cx="2524" cy="279"/>
            </a:xfrm>
            <a:prstGeom prst="rect">
              <a:avLst/>
            </a:prstGeom>
            <a:solidFill>
              <a:schemeClr val="bg1"/>
            </a:solidFill>
            <a:ln w="9525">
              <a:noFill/>
              <a:miter lim="800000"/>
              <a:headEnd/>
              <a:tailEnd/>
            </a:ln>
          </p:spPr>
        </p:pic>
        <p:sp>
          <p:nvSpPr>
            <p:cNvPr id="56330" name="AutoShape 8"/>
            <p:cNvSpPr>
              <a:spLocks noChangeArrowheads="1"/>
            </p:cNvSpPr>
            <p:nvPr/>
          </p:nvSpPr>
          <p:spPr bwMode="auto">
            <a:xfrm>
              <a:off x="3237" y="1975"/>
              <a:ext cx="167" cy="266"/>
            </a:xfrm>
            <a:prstGeom prst="can">
              <a:avLst>
                <a:gd name="adj" fmla="val 39820"/>
              </a:avLst>
            </a:prstGeom>
            <a:solidFill>
              <a:srgbClr val="003399"/>
            </a:solidFill>
            <a:ln w="9525">
              <a:noFill/>
              <a:round/>
              <a:headEnd/>
              <a:tailEnd/>
            </a:ln>
          </p:spPr>
          <p:txBody>
            <a:bodyPr wrap="none" lIns="45720" rIns="45720" anchor="ctr">
              <a:spAutoFit/>
            </a:bodyPr>
            <a:lstStyle/>
            <a:p>
              <a:endParaRPr lang="en-US" dirty="0"/>
            </a:p>
          </p:txBody>
        </p:sp>
        <p:sp>
          <p:nvSpPr>
            <p:cNvPr id="56331" name="AutoShape 9"/>
            <p:cNvSpPr>
              <a:spLocks noChangeArrowheads="1"/>
            </p:cNvSpPr>
            <p:nvPr/>
          </p:nvSpPr>
          <p:spPr bwMode="auto">
            <a:xfrm>
              <a:off x="3761" y="1975"/>
              <a:ext cx="168" cy="266"/>
            </a:xfrm>
            <a:prstGeom prst="can">
              <a:avLst>
                <a:gd name="adj" fmla="val 39583"/>
              </a:avLst>
            </a:prstGeom>
            <a:solidFill>
              <a:srgbClr val="003399"/>
            </a:solidFill>
            <a:ln w="9525">
              <a:noFill/>
              <a:round/>
              <a:headEnd/>
              <a:tailEnd/>
            </a:ln>
          </p:spPr>
          <p:txBody>
            <a:bodyPr wrap="none" lIns="45720" rIns="45720" anchor="ctr">
              <a:spAutoFit/>
            </a:bodyPr>
            <a:lstStyle/>
            <a:p>
              <a:endParaRPr lang="en-US" dirty="0"/>
            </a:p>
          </p:txBody>
        </p:sp>
        <p:sp>
          <p:nvSpPr>
            <p:cNvPr id="56332" name="AutoShape 10"/>
            <p:cNvSpPr>
              <a:spLocks noChangeArrowheads="1"/>
            </p:cNvSpPr>
            <p:nvPr/>
          </p:nvSpPr>
          <p:spPr bwMode="auto">
            <a:xfrm>
              <a:off x="4452" y="1890"/>
              <a:ext cx="129" cy="204"/>
            </a:xfrm>
            <a:prstGeom prst="can">
              <a:avLst>
                <a:gd name="adj" fmla="val 39535"/>
              </a:avLst>
            </a:prstGeom>
            <a:solidFill>
              <a:srgbClr val="4066B2"/>
            </a:solidFill>
            <a:ln w="9525">
              <a:noFill/>
              <a:round/>
              <a:headEnd/>
              <a:tailEnd/>
            </a:ln>
          </p:spPr>
          <p:txBody>
            <a:bodyPr lIns="45720" rIns="45720" anchor="ctr">
              <a:spAutoFit/>
            </a:bodyPr>
            <a:lstStyle/>
            <a:p>
              <a:endParaRPr lang="en-US" dirty="0"/>
            </a:p>
          </p:txBody>
        </p:sp>
        <p:sp>
          <p:nvSpPr>
            <p:cNvPr id="56333" name="AutoShape 11"/>
            <p:cNvSpPr>
              <a:spLocks noChangeArrowheads="1"/>
            </p:cNvSpPr>
            <p:nvPr/>
          </p:nvSpPr>
          <p:spPr bwMode="auto">
            <a:xfrm>
              <a:off x="4512" y="1940"/>
              <a:ext cx="128" cy="203"/>
            </a:xfrm>
            <a:prstGeom prst="can">
              <a:avLst>
                <a:gd name="adj" fmla="val 39648"/>
              </a:avLst>
            </a:prstGeom>
            <a:solidFill>
              <a:srgbClr val="4066B2"/>
            </a:solidFill>
            <a:ln w="9525">
              <a:noFill/>
              <a:round/>
              <a:headEnd/>
              <a:tailEnd/>
            </a:ln>
          </p:spPr>
          <p:txBody>
            <a:bodyPr lIns="45720" rIns="45720" anchor="ctr">
              <a:spAutoFit/>
            </a:bodyPr>
            <a:lstStyle/>
            <a:p>
              <a:endParaRPr lang="en-US" dirty="0"/>
            </a:p>
          </p:txBody>
        </p:sp>
        <p:sp>
          <p:nvSpPr>
            <p:cNvPr id="56334" name="AutoShape 12"/>
            <p:cNvSpPr>
              <a:spLocks noChangeArrowheads="1"/>
            </p:cNvSpPr>
            <p:nvPr/>
          </p:nvSpPr>
          <p:spPr bwMode="auto">
            <a:xfrm>
              <a:off x="4566" y="2042"/>
              <a:ext cx="129" cy="203"/>
            </a:xfrm>
            <a:prstGeom prst="can">
              <a:avLst>
                <a:gd name="adj" fmla="val 39341"/>
              </a:avLst>
            </a:prstGeom>
            <a:solidFill>
              <a:srgbClr val="4066B2"/>
            </a:solidFill>
            <a:ln w="9525">
              <a:noFill/>
              <a:round/>
              <a:headEnd/>
              <a:tailEnd/>
            </a:ln>
          </p:spPr>
          <p:txBody>
            <a:bodyPr lIns="45720" rIns="45720" anchor="ctr">
              <a:spAutoFit/>
            </a:bodyPr>
            <a:lstStyle/>
            <a:p>
              <a:endParaRPr lang="en-US" dirty="0"/>
            </a:p>
          </p:txBody>
        </p:sp>
        <p:sp>
          <p:nvSpPr>
            <p:cNvPr id="56335" name="AutoShape 13"/>
            <p:cNvSpPr>
              <a:spLocks noChangeArrowheads="1"/>
            </p:cNvSpPr>
            <p:nvPr/>
          </p:nvSpPr>
          <p:spPr bwMode="auto">
            <a:xfrm>
              <a:off x="3496" y="2058"/>
              <a:ext cx="139" cy="114"/>
            </a:xfrm>
            <a:prstGeom prst="rightArrow">
              <a:avLst>
                <a:gd name="adj1" fmla="val 50000"/>
                <a:gd name="adj2" fmla="val 30482"/>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6336" name="AutoShape 14"/>
            <p:cNvSpPr>
              <a:spLocks noChangeArrowheads="1"/>
            </p:cNvSpPr>
            <p:nvPr/>
          </p:nvSpPr>
          <p:spPr bwMode="auto">
            <a:xfrm>
              <a:off x="3993" y="2042"/>
              <a:ext cx="258" cy="130"/>
            </a:xfrm>
            <a:prstGeom prst="rightArrow">
              <a:avLst>
                <a:gd name="adj1" fmla="val 50000"/>
                <a:gd name="adj2" fmla="val 49615"/>
              </a:avLst>
            </a:prstGeom>
            <a:solidFill>
              <a:srgbClr val="4066B2"/>
            </a:solidFill>
            <a:ln w="9525" algn="ctr">
              <a:noFill/>
              <a:miter lim="800000"/>
              <a:headEnd/>
              <a:tailEnd/>
            </a:ln>
          </p:spPr>
          <p:txBody>
            <a:bodyPr lIns="45720" rIns="45720" anchor="ctr">
              <a:spAutoFit/>
            </a:bodyPr>
            <a:lstStyle/>
            <a:p>
              <a:endParaRPr lang="en-US" dirty="0"/>
            </a:p>
          </p:txBody>
        </p:sp>
        <p:sp>
          <p:nvSpPr>
            <p:cNvPr id="56337" name="AutoShape 15"/>
            <p:cNvSpPr>
              <a:spLocks noChangeArrowheads="1"/>
            </p:cNvSpPr>
            <p:nvPr/>
          </p:nvSpPr>
          <p:spPr bwMode="auto">
            <a:xfrm rot="872487">
              <a:off x="3982" y="2167"/>
              <a:ext cx="258" cy="130"/>
            </a:xfrm>
            <a:prstGeom prst="rightArrow">
              <a:avLst>
                <a:gd name="adj1" fmla="val 50000"/>
                <a:gd name="adj2" fmla="val 49615"/>
              </a:avLst>
            </a:prstGeom>
            <a:solidFill>
              <a:srgbClr val="4066B2"/>
            </a:solidFill>
            <a:ln w="9525" algn="ctr">
              <a:noFill/>
              <a:miter lim="800000"/>
              <a:headEnd/>
              <a:tailEnd/>
            </a:ln>
          </p:spPr>
          <p:txBody>
            <a:bodyPr lIns="45720" rIns="45720" anchor="ctr">
              <a:spAutoFit/>
            </a:bodyPr>
            <a:lstStyle/>
            <a:p>
              <a:endParaRPr lang="en-US" dirty="0"/>
            </a:p>
          </p:txBody>
        </p:sp>
        <p:sp>
          <p:nvSpPr>
            <p:cNvPr id="56338" name="AutoShape 16"/>
            <p:cNvSpPr>
              <a:spLocks noChangeArrowheads="1"/>
            </p:cNvSpPr>
            <p:nvPr/>
          </p:nvSpPr>
          <p:spPr bwMode="auto">
            <a:xfrm rot="20727513" flipV="1">
              <a:off x="3961" y="1890"/>
              <a:ext cx="258" cy="131"/>
            </a:xfrm>
            <a:prstGeom prst="rightArrow">
              <a:avLst>
                <a:gd name="adj1" fmla="val 50000"/>
                <a:gd name="adj2" fmla="val 49237"/>
              </a:avLst>
            </a:prstGeom>
            <a:solidFill>
              <a:srgbClr val="4066B2"/>
            </a:solidFill>
            <a:ln w="9525" algn="ctr">
              <a:noFill/>
              <a:miter lim="800000"/>
              <a:headEnd/>
              <a:tailEnd/>
            </a:ln>
          </p:spPr>
          <p:txBody>
            <a:bodyPr lIns="45720" rIns="45720" anchor="ctr">
              <a:spAutoFit/>
            </a:bodyPr>
            <a:lstStyle/>
            <a:p>
              <a:endParaRPr lang="en-US" dirty="0"/>
            </a:p>
          </p:txBody>
        </p:sp>
        <p:sp>
          <p:nvSpPr>
            <p:cNvPr id="56339" name="Oval 17"/>
            <p:cNvSpPr>
              <a:spLocks noChangeArrowheads="1"/>
            </p:cNvSpPr>
            <p:nvPr/>
          </p:nvSpPr>
          <p:spPr bwMode="auto">
            <a:xfrm>
              <a:off x="4386" y="1749"/>
              <a:ext cx="465" cy="687"/>
            </a:xfrm>
            <a:prstGeom prst="ellipse">
              <a:avLst/>
            </a:prstGeom>
            <a:noFill/>
            <a:ln w="9525" algn="ctr">
              <a:solidFill>
                <a:schemeClr val="tx1"/>
              </a:solidFill>
              <a:round/>
              <a:headEnd/>
              <a:tailEnd/>
            </a:ln>
          </p:spPr>
          <p:txBody>
            <a:bodyPr wrap="none" lIns="45720" rIns="45720" anchor="ctr">
              <a:spAutoFit/>
            </a:bodyPr>
            <a:lstStyle/>
            <a:p>
              <a:endParaRPr lang="en-US" dirty="0"/>
            </a:p>
          </p:txBody>
        </p:sp>
        <p:sp>
          <p:nvSpPr>
            <p:cNvPr id="56340" name="AutoShape 18"/>
            <p:cNvSpPr>
              <a:spLocks noChangeArrowheads="1"/>
            </p:cNvSpPr>
            <p:nvPr/>
          </p:nvSpPr>
          <p:spPr bwMode="auto">
            <a:xfrm>
              <a:off x="4923" y="1984"/>
              <a:ext cx="139" cy="114"/>
            </a:xfrm>
            <a:prstGeom prst="rightArrow">
              <a:avLst>
                <a:gd name="adj1" fmla="val 50000"/>
                <a:gd name="adj2" fmla="val 30482"/>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6341" name="Text Box 19"/>
            <p:cNvSpPr txBox="1">
              <a:spLocks noChangeArrowheads="1"/>
            </p:cNvSpPr>
            <p:nvPr/>
          </p:nvSpPr>
          <p:spPr bwMode="auto">
            <a:xfrm>
              <a:off x="3020" y="2324"/>
              <a:ext cx="713" cy="344"/>
            </a:xfrm>
            <a:prstGeom prst="rect">
              <a:avLst/>
            </a:prstGeom>
            <a:noFill/>
            <a:ln w="9525" algn="ctr">
              <a:noFill/>
              <a:miter lim="800000"/>
              <a:headEnd/>
              <a:tailEnd/>
            </a:ln>
          </p:spPr>
          <p:txBody>
            <a:bodyPr lIns="45720" rIns="45720">
              <a:spAutoFit/>
            </a:bodyPr>
            <a:lstStyle/>
            <a:p>
              <a:pPr>
                <a:spcBef>
                  <a:spcPct val="50000"/>
                </a:spcBef>
              </a:pPr>
              <a:r>
                <a:rPr lang="en-US" sz="1000" b="1" dirty="0">
                  <a:solidFill>
                    <a:schemeClr val="tx2">
                      <a:lumMod val="75000"/>
                    </a:schemeClr>
                  </a:solidFill>
                </a:rPr>
                <a:t>Production Databases/</a:t>
              </a:r>
              <a:br>
                <a:rPr lang="en-US" sz="1000" b="1" dirty="0">
                  <a:solidFill>
                    <a:schemeClr val="tx2">
                      <a:lumMod val="75000"/>
                    </a:schemeClr>
                  </a:solidFill>
                </a:rPr>
              </a:br>
              <a:r>
                <a:rPr lang="en-US" sz="1000" b="1" dirty="0">
                  <a:solidFill>
                    <a:schemeClr val="tx2">
                      <a:lumMod val="75000"/>
                    </a:schemeClr>
                  </a:solidFill>
                </a:rPr>
                <a:t>Files</a:t>
              </a:r>
            </a:p>
          </p:txBody>
        </p:sp>
        <p:sp>
          <p:nvSpPr>
            <p:cNvPr id="56342" name="Text Box 20"/>
            <p:cNvSpPr txBox="1">
              <a:spLocks noChangeArrowheads="1"/>
            </p:cNvSpPr>
            <p:nvPr/>
          </p:nvSpPr>
          <p:spPr bwMode="auto">
            <a:xfrm>
              <a:off x="3614" y="2370"/>
              <a:ext cx="537" cy="249"/>
            </a:xfrm>
            <a:prstGeom prst="rect">
              <a:avLst/>
            </a:prstGeom>
            <a:noFill/>
            <a:ln w="9525" algn="ctr">
              <a:noFill/>
              <a:miter lim="800000"/>
              <a:headEnd/>
              <a:tailEnd/>
            </a:ln>
          </p:spPr>
          <p:txBody>
            <a:bodyPr lIns="45720" rIns="45720">
              <a:spAutoFit/>
            </a:bodyPr>
            <a:lstStyle/>
            <a:p>
              <a:pPr algn="ctr">
                <a:spcBef>
                  <a:spcPct val="50000"/>
                </a:spcBef>
              </a:pPr>
              <a:r>
                <a:rPr lang="en-US" sz="1000" b="1" dirty="0">
                  <a:solidFill>
                    <a:schemeClr val="tx2">
                      <a:lumMod val="75000"/>
                    </a:schemeClr>
                  </a:solidFill>
                </a:rPr>
                <a:t>Data </a:t>
              </a:r>
              <a:br>
                <a:rPr lang="en-US" sz="1000" b="1" dirty="0">
                  <a:solidFill>
                    <a:schemeClr val="tx2">
                      <a:lumMod val="75000"/>
                    </a:schemeClr>
                  </a:solidFill>
                </a:rPr>
              </a:br>
              <a:r>
                <a:rPr lang="en-US" sz="1000" b="1" dirty="0">
                  <a:solidFill>
                    <a:schemeClr val="tx2">
                      <a:lumMod val="75000"/>
                    </a:schemeClr>
                  </a:solidFill>
                </a:rPr>
                <a:t>Warehouse</a:t>
              </a:r>
            </a:p>
          </p:txBody>
        </p:sp>
        <p:sp>
          <p:nvSpPr>
            <p:cNvPr id="56343" name="Text Box 21"/>
            <p:cNvSpPr txBox="1">
              <a:spLocks noChangeArrowheads="1"/>
            </p:cNvSpPr>
            <p:nvPr/>
          </p:nvSpPr>
          <p:spPr bwMode="auto">
            <a:xfrm>
              <a:off x="4401" y="2451"/>
              <a:ext cx="479" cy="153"/>
            </a:xfrm>
            <a:prstGeom prst="rect">
              <a:avLst/>
            </a:prstGeom>
            <a:noFill/>
            <a:ln w="9525" algn="ctr">
              <a:noFill/>
              <a:miter lim="800000"/>
              <a:headEnd/>
              <a:tailEnd/>
            </a:ln>
          </p:spPr>
          <p:txBody>
            <a:bodyPr lIns="45720" rIns="45720">
              <a:spAutoFit/>
            </a:bodyPr>
            <a:lstStyle/>
            <a:p>
              <a:pPr>
                <a:spcBef>
                  <a:spcPct val="50000"/>
                </a:spcBef>
              </a:pPr>
              <a:r>
                <a:rPr lang="en-US" sz="1000" b="1" dirty="0">
                  <a:solidFill>
                    <a:schemeClr val="tx2">
                      <a:lumMod val="75000"/>
                    </a:schemeClr>
                  </a:solidFill>
                </a:rPr>
                <a:t>Data Marts</a:t>
              </a:r>
            </a:p>
          </p:txBody>
        </p:sp>
        <p:pic>
          <p:nvPicPr>
            <p:cNvPr id="56344" name="Picture 22"/>
            <p:cNvPicPr>
              <a:picLocks noChangeAspect="1" noChangeArrowheads="1"/>
            </p:cNvPicPr>
            <p:nvPr/>
          </p:nvPicPr>
          <p:blipFill>
            <a:blip r:embed="rId3" cstate="print"/>
            <a:srcRect l="84561" t="21687" b="37866"/>
            <a:stretch>
              <a:fillRect/>
            </a:stretch>
          </p:blipFill>
          <p:spPr bwMode="auto">
            <a:xfrm>
              <a:off x="5076" y="1788"/>
              <a:ext cx="390" cy="520"/>
            </a:xfrm>
            <a:prstGeom prst="rect">
              <a:avLst/>
            </a:prstGeom>
            <a:solidFill>
              <a:schemeClr val="bg1"/>
            </a:solidFill>
            <a:ln w="9525">
              <a:noFill/>
              <a:miter lim="800000"/>
              <a:headEnd/>
              <a:tailEnd/>
            </a:ln>
          </p:spPr>
        </p:pic>
        <p:sp>
          <p:nvSpPr>
            <p:cNvPr id="56345" name="Text Box 23"/>
            <p:cNvSpPr txBox="1">
              <a:spLocks noChangeArrowheads="1"/>
            </p:cNvSpPr>
            <p:nvPr/>
          </p:nvSpPr>
          <p:spPr bwMode="auto">
            <a:xfrm>
              <a:off x="5037" y="2258"/>
              <a:ext cx="501" cy="249"/>
            </a:xfrm>
            <a:prstGeom prst="rect">
              <a:avLst/>
            </a:prstGeom>
            <a:solidFill>
              <a:schemeClr val="bg1"/>
            </a:solidFill>
            <a:ln w="9525" algn="ctr">
              <a:noFill/>
              <a:miter lim="800000"/>
              <a:headEnd/>
              <a:tailEnd/>
            </a:ln>
          </p:spPr>
          <p:txBody>
            <a:bodyPr lIns="45720" rIns="45720">
              <a:spAutoFit/>
            </a:bodyPr>
            <a:lstStyle/>
            <a:p>
              <a:pPr algn="ctr">
                <a:spcBef>
                  <a:spcPct val="50000"/>
                </a:spcBef>
              </a:pPr>
              <a:r>
                <a:rPr lang="en-US" sz="1000" b="1" dirty="0">
                  <a:solidFill>
                    <a:schemeClr val="tx2">
                      <a:lumMod val="75000"/>
                    </a:schemeClr>
                  </a:solidFill>
                </a:rPr>
                <a:t>Business Users</a:t>
              </a:r>
            </a:p>
          </p:txBody>
        </p:sp>
      </p:grpSp>
      <p:sp>
        <p:nvSpPr>
          <p:cNvPr id="34" name="Content Placeholder 32"/>
          <p:cNvSpPr txBox="1">
            <a:spLocks/>
          </p:cNvSpPr>
          <p:nvPr/>
        </p:nvSpPr>
        <p:spPr bwMode="gray">
          <a:xfrm>
            <a:off x="131759" y="5141893"/>
            <a:ext cx="8326441" cy="954107"/>
          </a:xfrm>
          <a:prstGeom prst="rect">
            <a:avLst/>
          </a:prstGeom>
        </p:spPr>
        <p:txBody>
          <a:bodyPr vert="horz" wrap="square" lIns="0" tIns="0" rIns="0" bIns="0" rtlCol="0">
            <a:spAutoFit/>
          </a:bodyPr>
          <a:lstStyle/>
          <a:p>
            <a:pPr marL="174625" marR="0" lvl="1" indent="-174625" algn="l" defTabSz="914400" rtl="0" eaLnBrk="1" fontAlgn="base" latinLnBrk="0" hangingPunct="1">
              <a:lnSpc>
                <a:spcPct val="100000"/>
              </a:lnSpc>
              <a:spcBef>
                <a:spcPts val="500"/>
              </a:spcBef>
              <a:spcAft>
                <a:spcPct val="0"/>
              </a:spcAft>
              <a:buClrTx/>
              <a:buSzTx/>
              <a:buFont typeface="Arial" pitchFamily="34" charset="0"/>
              <a:buChar char="•"/>
              <a:tabLst/>
              <a:defRPr/>
            </a:pPr>
            <a:endParaRPr kumimoji="0" lang="en-US" sz="1300" b="0" i="0" u="none" strike="noStrike" kern="1200" cap="none" spc="0" normalizeH="0" baseline="0" noProof="0" dirty="0">
              <a:ln>
                <a:noFill/>
              </a:ln>
              <a:solidFill>
                <a:schemeClr val="tx2"/>
              </a:solidFill>
              <a:effectLst/>
              <a:uLnTx/>
              <a:uFillTx/>
              <a:latin typeface="+mn-lt"/>
              <a:ea typeface="+mn-ea"/>
              <a:cs typeface="+mn-cs"/>
            </a:endParaRP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a:ln>
                  <a:noFill/>
                </a:ln>
                <a:solidFill>
                  <a:schemeClr val="tx2"/>
                </a:solidFill>
                <a:effectLst/>
                <a:uLnTx/>
                <a:uFillTx/>
                <a:latin typeface="+mn-lt"/>
                <a:ea typeface="+mn-ea"/>
                <a:cs typeface="+mn-cs"/>
              </a:rPr>
              <a:t>Business unit data marts — data repository  for intense analytics, modeling or mining at the business unit level</a:t>
            </a: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a:ln>
                  <a:noFill/>
                </a:ln>
                <a:solidFill>
                  <a:schemeClr val="tx2"/>
                </a:solidFill>
                <a:effectLst/>
                <a:uLnTx/>
                <a:uFillTx/>
                <a:latin typeface="+mn-lt"/>
                <a:ea typeface="+mn-ea"/>
                <a:cs typeface="+mn-cs"/>
              </a:rPr>
              <a:t>Functional data marts — supports function-specific data, e.g., Marketing, valuation, and financials </a:t>
            </a: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a:ln>
                  <a:noFill/>
                </a:ln>
                <a:solidFill>
                  <a:schemeClr val="tx2"/>
                </a:solidFill>
                <a:effectLst/>
                <a:uLnTx/>
                <a:uFillTx/>
                <a:latin typeface="+mn-lt"/>
                <a:ea typeface="+mn-ea"/>
                <a:cs typeface="+mn-cs"/>
              </a:rPr>
              <a:t>Application data marts — applications/packages, e.g., Campaign effectiveness</a:t>
            </a:r>
          </a:p>
        </p:txBody>
      </p:sp>
      <p:sp>
        <p:nvSpPr>
          <p:cNvPr id="35" name="Rectangle 34"/>
          <p:cNvSpPr/>
          <p:nvPr/>
        </p:nvSpPr>
        <p:spPr>
          <a:xfrm>
            <a:off x="4426205" y="2673595"/>
            <a:ext cx="4327525" cy="21880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a:p>
        </p:txBody>
      </p:sp>
    </p:spTree>
    <p:extLst>
      <p:ext uri="{BB962C8B-B14F-4D97-AF65-F5344CB8AC3E}">
        <p14:creationId xmlns:p14="http://schemas.microsoft.com/office/powerpoint/2010/main" val="189740195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5634038" y="2286142"/>
            <a:ext cx="977900" cy="1398587"/>
          </a:xfrm>
          <a:prstGeom prst="rect">
            <a:avLst/>
          </a:prstGeom>
          <a:noFill/>
          <a:ln w="12700" algn="ctr">
            <a:solidFill>
              <a:schemeClr val="tx1"/>
            </a:solidFill>
            <a:miter lim="800000"/>
            <a:headEnd/>
            <a:tailEnd/>
          </a:ln>
        </p:spPr>
        <p:txBody>
          <a:bodyPr lIns="45720" rIns="45720" anchor="ctr">
            <a:spAutoFit/>
          </a:bodyPr>
          <a:lstStyle/>
          <a:p>
            <a:endParaRPr lang="en-US" dirty="0"/>
          </a:p>
        </p:txBody>
      </p:sp>
      <p:sp>
        <p:nvSpPr>
          <p:cNvPr id="58371" name="Rectangle 5"/>
          <p:cNvSpPr>
            <a:spLocks noChangeArrowheads="1"/>
          </p:cNvSpPr>
          <p:nvPr/>
        </p:nvSpPr>
        <p:spPr bwMode="auto">
          <a:xfrm>
            <a:off x="404813" y="3840304"/>
            <a:ext cx="4005262" cy="296863"/>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Dependent Data Mart</a:t>
            </a:r>
          </a:p>
        </p:txBody>
      </p:sp>
      <p:pic>
        <p:nvPicPr>
          <p:cNvPr id="58372" name="Picture 6"/>
          <p:cNvPicPr>
            <a:picLocks noChangeAspect="1" noChangeArrowheads="1"/>
          </p:cNvPicPr>
          <p:nvPr/>
        </p:nvPicPr>
        <p:blipFill>
          <a:blip r:embed="rId3" cstate="print"/>
          <a:srcRect l="76495" t="31580" b="14529"/>
          <a:stretch>
            <a:fillRect/>
          </a:stretch>
        </p:blipFill>
        <p:spPr bwMode="auto">
          <a:xfrm>
            <a:off x="7678858" y="2592529"/>
            <a:ext cx="1004887" cy="1079500"/>
          </a:xfrm>
          <a:prstGeom prst="rect">
            <a:avLst/>
          </a:prstGeom>
          <a:solidFill>
            <a:schemeClr val="bg1"/>
          </a:solidFill>
          <a:ln w="9525">
            <a:noFill/>
            <a:miter lim="800000"/>
            <a:headEnd/>
            <a:tailEnd/>
          </a:ln>
        </p:spPr>
      </p:pic>
      <p:sp>
        <p:nvSpPr>
          <p:cNvPr id="58373" name="Text Box 7"/>
          <p:cNvSpPr txBox="1">
            <a:spLocks noChangeArrowheads="1"/>
          </p:cNvSpPr>
          <p:nvPr/>
        </p:nvSpPr>
        <p:spPr bwMode="auto">
          <a:xfrm>
            <a:off x="5872163" y="2302017"/>
            <a:ext cx="503237" cy="461665"/>
          </a:xfrm>
          <a:prstGeom prst="rect">
            <a:avLst/>
          </a:prstGeom>
          <a:noFill/>
          <a:ln w="9525" algn="ctr">
            <a:noFill/>
            <a:miter lim="800000"/>
            <a:headEnd/>
            <a:tailEnd/>
          </a:ln>
        </p:spPr>
        <p:txBody>
          <a:bodyPr lIns="45720" rIns="45720">
            <a:spAutoFit/>
          </a:bodyPr>
          <a:lstStyle/>
          <a:p>
            <a:pPr algn="ctr">
              <a:spcBef>
                <a:spcPct val="50000"/>
              </a:spcBef>
            </a:pPr>
            <a:r>
              <a:rPr lang="en-US" sz="1200" dirty="0"/>
              <a:t>Data</a:t>
            </a:r>
            <a:br>
              <a:rPr lang="en-US" sz="1200" dirty="0"/>
            </a:br>
            <a:r>
              <a:rPr lang="en-US" sz="1200" dirty="0"/>
              <a:t>Marts</a:t>
            </a:r>
          </a:p>
        </p:txBody>
      </p:sp>
      <p:sp>
        <p:nvSpPr>
          <p:cNvPr id="58374" name="Text Box 8"/>
          <p:cNvSpPr txBox="1">
            <a:spLocks noChangeArrowheads="1"/>
          </p:cNvSpPr>
          <p:nvPr/>
        </p:nvSpPr>
        <p:spPr bwMode="auto">
          <a:xfrm>
            <a:off x="2882900" y="4559442"/>
            <a:ext cx="747713" cy="246221"/>
          </a:xfrm>
          <a:prstGeom prst="rect">
            <a:avLst/>
          </a:prstGeom>
          <a:noFill/>
          <a:ln w="9525" algn="ctr">
            <a:noFill/>
            <a:miter lim="800000"/>
            <a:headEnd/>
            <a:tailEnd/>
          </a:ln>
        </p:spPr>
        <p:txBody>
          <a:bodyPr lIns="45720" rIns="45720">
            <a:spAutoFit/>
          </a:bodyPr>
          <a:lstStyle/>
          <a:p>
            <a:pPr>
              <a:spcBef>
                <a:spcPct val="50000"/>
              </a:spcBef>
            </a:pPr>
            <a:r>
              <a:rPr lang="en-US" sz="1000" dirty="0"/>
              <a:t>Data Marts</a:t>
            </a:r>
          </a:p>
        </p:txBody>
      </p:sp>
      <p:sp>
        <p:nvSpPr>
          <p:cNvPr id="58375" name="Text Box 9"/>
          <p:cNvSpPr txBox="1">
            <a:spLocks noChangeArrowheads="1"/>
          </p:cNvSpPr>
          <p:nvPr/>
        </p:nvSpPr>
        <p:spPr bwMode="auto">
          <a:xfrm>
            <a:off x="460375" y="1854342"/>
            <a:ext cx="701675" cy="400110"/>
          </a:xfrm>
          <a:prstGeom prst="rect">
            <a:avLst/>
          </a:prstGeom>
          <a:noFill/>
          <a:ln w="9525" algn="ctr">
            <a:noFill/>
            <a:miter lim="800000"/>
            <a:headEnd/>
            <a:tailEnd/>
          </a:ln>
        </p:spPr>
        <p:txBody>
          <a:bodyPr lIns="45720" rIns="45720">
            <a:spAutoFit/>
          </a:bodyPr>
          <a:lstStyle/>
          <a:p>
            <a:pPr algn="ctr">
              <a:spcBef>
                <a:spcPct val="50000"/>
              </a:spcBef>
            </a:pPr>
            <a:r>
              <a:rPr lang="en-US" sz="1000" dirty="0"/>
              <a:t>OLTP</a:t>
            </a:r>
            <a:br>
              <a:rPr lang="en-US" sz="1000" dirty="0"/>
            </a:br>
            <a:r>
              <a:rPr lang="en-US" sz="1000" dirty="0"/>
              <a:t>Sources</a:t>
            </a:r>
          </a:p>
        </p:txBody>
      </p:sp>
      <p:sp>
        <p:nvSpPr>
          <p:cNvPr id="58376" name="Text Box 10"/>
          <p:cNvSpPr txBox="1">
            <a:spLocks noChangeArrowheads="1"/>
          </p:cNvSpPr>
          <p:nvPr/>
        </p:nvSpPr>
        <p:spPr bwMode="auto">
          <a:xfrm>
            <a:off x="457200" y="4249879"/>
            <a:ext cx="747712" cy="400110"/>
          </a:xfrm>
          <a:prstGeom prst="rect">
            <a:avLst/>
          </a:prstGeom>
          <a:noFill/>
          <a:ln w="9525" algn="ctr">
            <a:noFill/>
            <a:miter lim="800000"/>
            <a:headEnd/>
            <a:tailEnd/>
          </a:ln>
        </p:spPr>
        <p:txBody>
          <a:bodyPr lIns="45720" rIns="45720">
            <a:spAutoFit/>
          </a:bodyPr>
          <a:lstStyle/>
          <a:p>
            <a:pPr algn="ctr">
              <a:spcBef>
                <a:spcPct val="50000"/>
              </a:spcBef>
            </a:pPr>
            <a:r>
              <a:rPr lang="en-US" sz="1000" dirty="0"/>
              <a:t>OLTP</a:t>
            </a:r>
            <a:br>
              <a:rPr lang="en-US" sz="1000" dirty="0"/>
            </a:br>
            <a:r>
              <a:rPr lang="en-US" sz="1000" dirty="0"/>
              <a:t>Sources</a:t>
            </a:r>
          </a:p>
        </p:txBody>
      </p:sp>
      <p:sp>
        <p:nvSpPr>
          <p:cNvPr id="58377" name="Text Box 11"/>
          <p:cNvSpPr txBox="1">
            <a:spLocks noChangeArrowheads="1"/>
          </p:cNvSpPr>
          <p:nvPr/>
        </p:nvSpPr>
        <p:spPr bwMode="auto">
          <a:xfrm>
            <a:off x="5622925" y="1814654"/>
            <a:ext cx="1017572" cy="461665"/>
          </a:xfrm>
          <a:prstGeom prst="rect">
            <a:avLst/>
          </a:prstGeom>
          <a:noFill/>
          <a:ln w="9525" algn="ctr">
            <a:noFill/>
            <a:miter lim="800000"/>
            <a:headEnd/>
            <a:tailEnd/>
          </a:ln>
        </p:spPr>
        <p:txBody>
          <a:bodyPr wrap="square" lIns="45720" rIns="45720">
            <a:spAutoFit/>
          </a:bodyPr>
          <a:lstStyle/>
          <a:p>
            <a:pPr>
              <a:spcBef>
                <a:spcPct val="50000"/>
              </a:spcBef>
            </a:pPr>
            <a:r>
              <a:rPr lang="en-US" sz="1200" dirty="0"/>
              <a:t>“The Data</a:t>
            </a:r>
            <a:br>
              <a:rPr lang="en-US" sz="1200" dirty="0"/>
            </a:br>
            <a:r>
              <a:rPr lang="en-US" sz="1200" dirty="0"/>
              <a:t>Warehouse”</a:t>
            </a:r>
          </a:p>
        </p:txBody>
      </p:sp>
      <p:sp>
        <p:nvSpPr>
          <p:cNvPr id="58378" name="Text Box 12"/>
          <p:cNvSpPr txBox="1">
            <a:spLocks noChangeArrowheads="1"/>
          </p:cNvSpPr>
          <p:nvPr/>
        </p:nvSpPr>
        <p:spPr bwMode="auto">
          <a:xfrm>
            <a:off x="4681538" y="2141679"/>
            <a:ext cx="893639" cy="461665"/>
          </a:xfrm>
          <a:prstGeom prst="rect">
            <a:avLst/>
          </a:prstGeom>
          <a:noFill/>
          <a:ln w="9525" algn="ctr">
            <a:noFill/>
            <a:miter lim="800000"/>
            <a:headEnd/>
            <a:tailEnd/>
          </a:ln>
        </p:spPr>
        <p:txBody>
          <a:bodyPr wrap="square" lIns="45720" rIns="45720">
            <a:spAutoFit/>
          </a:bodyPr>
          <a:lstStyle/>
          <a:p>
            <a:pPr>
              <a:spcBef>
                <a:spcPct val="50000"/>
              </a:spcBef>
            </a:pPr>
            <a:r>
              <a:rPr lang="en-US" sz="1200" dirty="0"/>
              <a:t>OLTP</a:t>
            </a:r>
            <a:br>
              <a:rPr lang="en-US" sz="1200" dirty="0"/>
            </a:br>
            <a:r>
              <a:rPr lang="en-US" sz="1200" dirty="0"/>
              <a:t>Sources</a:t>
            </a:r>
          </a:p>
        </p:txBody>
      </p:sp>
      <p:sp>
        <p:nvSpPr>
          <p:cNvPr id="58379" name="Text Box 13"/>
          <p:cNvSpPr txBox="1">
            <a:spLocks noChangeArrowheads="1"/>
          </p:cNvSpPr>
          <p:nvPr/>
        </p:nvSpPr>
        <p:spPr bwMode="auto">
          <a:xfrm rot="-5400000">
            <a:off x="6470159" y="2991398"/>
            <a:ext cx="1529748" cy="276999"/>
          </a:xfrm>
          <a:prstGeom prst="rect">
            <a:avLst/>
          </a:prstGeom>
          <a:solidFill>
            <a:schemeClr val="accent5"/>
          </a:solidFill>
          <a:ln w="9525" algn="ctr">
            <a:noFill/>
            <a:miter lim="800000"/>
            <a:headEnd/>
            <a:tailEnd/>
          </a:ln>
        </p:spPr>
        <p:txBody>
          <a:bodyPr wrap="square" lIns="45720" rIns="45720">
            <a:spAutoFit/>
          </a:bodyPr>
          <a:lstStyle/>
          <a:p>
            <a:pPr>
              <a:spcBef>
                <a:spcPct val="50000"/>
              </a:spcBef>
            </a:pPr>
            <a:r>
              <a:rPr lang="en-US" sz="1200" dirty="0"/>
              <a:t>Client Software</a:t>
            </a:r>
          </a:p>
        </p:txBody>
      </p:sp>
      <p:sp>
        <p:nvSpPr>
          <p:cNvPr id="58380" name="AutoShape 14"/>
          <p:cNvSpPr>
            <a:spLocks noChangeArrowheads="1"/>
          </p:cNvSpPr>
          <p:nvPr/>
        </p:nvSpPr>
        <p:spPr bwMode="auto">
          <a:xfrm>
            <a:off x="2028825" y="5123004"/>
            <a:ext cx="419100" cy="319088"/>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8381" name="AutoShape 15"/>
          <p:cNvSpPr>
            <a:spLocks noChangeArrowheads="1"/>
          </p:cNvSpPr>
          <p:nvPr/>
        </p:nvSpPr>
        <p:spPr bwMode="auto">
          <a:xfrm>
            <a:off x="2198688" y="254331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2" name="AutoShape 16"/>
          <p:cNvSpPr>
            <a:spLocks noChangeArrowheads="1"/>
          </p:cNvSpPr>
          <p:nvPr/>
        </p:nvSpPr>
        <p:spPr bwMode="auto">
          <a:xfrm>
            <a:off x="2198688" y="283224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3" name="AutoShape 17"/>
          <p:cNvSpPr>
            <a:spLocks noChangeArrowheads="1"/>
          </p:cNvSpPr>
          <p:nvPr/>
        </p:nvSpPr>
        <p:spPr bwMode="auto">
          <a:xfrm>
            <a:off x="2198688" y="312116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4" name="AutoShape 18"/>
          <p:cNvSpPr>
            <a:spLocks noChangeArrowheads="1"/>
          </p:cNvSpPr>
          <p:nvPr/>
        </p:nvSpPr>
        <p:spPr bwMode="auto">
          <a:xfrm>
            <a:off x="4830763" y="3586304"/>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5" name="AutoShape 19"/>
          <p:cNvSpPr>
            <a:spLocks noChangeArrowheads="1"/>
          </p:cNvSpPr>
          <p:nvPr/>
        </p:nvSpPr>
        <p:spPr bwMode="auto">
          <a:xfrm>
            <a:off x="4830763" y="323864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6" name="AutoShape 20"/>
          <p:cNvSpPr>
            <a:spLocks noChangeArrowheads="1"/>
          </p:cNvSpPr>
          <p:nvPr/>
        </p:nvSpPr>
        <p:spPr bwMode="auto">
          <a:xfrm>
            <a:off x="4830763" y="292749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7" name="AutoShape 21"/>
          <p:cNvSpPr>
            <a:spLocks noChangeArrowheads="1"/>
          </p:cNvSpPr>
          <p:nvPr/>
        </p:nvSpPr>
        <p:spPr bwMode="auto">
          <a:xfrm>
            <a:off x="4830763" y="2630629"/>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8" name="AutoShape 22"/>
          <p:cNvSpPr>
            <a:spLocks noChangeArrowheads="1"/>
          </p:cNvSpPr>
          <p:nvPr/>
        </p:nvSpPr>
        <p:spPr bwMode="auto">
          <a:xfrm>
            <a:off x="641350" y="5646879"/>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9" name="AutoShape 23"/>
          <p:cNvSpPr>
            <a:spLocks noChangeArrowheads="1"/>
          </p:cNvSpPr>
          <p:nvPr/>
        </p:nvSpPr>
        <p:spPr bwMode="auto">
          <a:xfrm>
            <a:off x="641350" y="529921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0" name="AutoShape 24"/>
          <p:cNvSpPr>
            <a:spLocks noChangeArrowheads="1"/>
          </p:cNvSpPr>
          <p:nvPr/>
        </p:nvSpPr>
        <p:spPr bwMode="auto">
          <a:xfrm>
            <a:off x="641350" y="498806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1" name="AutoShape 25"/>
          <p:cNvSpPr>
            <a:spLocks noChangeArrowheads="1"/>
          </p:cNvSpPr>
          <p:nvPr/>
        </p:nvSpPr>
        <p:spPr bwMode="auto">
          <a:xfrm>
            <a:off x="641350" y="4691204"/>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2" name="AutoShape 26"/>
          <p:cNvSpPr>
            <a:spLocks noChangeArrowheads="1"/>
          </p:cNvSpPr>
          <p:nvPr/>
        </p:nvSpPr>
        <p:spPr bwMode="auto">
          <a:xfrm>
            <a:off x="657225" y="3391042"/>
            <a:ext cx="334963" cy="254000"/>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3" name="AutoShape 27"/>
          <p:cNvSpPr>
            <a:spLocks noChangeArrowheads="1"/>
          </p:cNvSpPr>
          <p:nvPr/>
        </p:nvSpPr>
        <p:spPr bwMode="auto">
          <a:xfrm>
            <a:off x="657225" y="3010042"/>
            <a:ext cx="334963" cy="25558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4" name="AutoShape 28"/>
          <p:cNvSpPr>
            <a:spLocks noChangeArrowheads="1"/>
          </p:cNvSpPr>
          <p:nvPr/>
        </p:nvSpPr>
        <p:spPr bwMode="auto">
          <a:xfrm>
            <a:off x="657225" y="2630629"/>
            <a:ext cx="334963" cy="25558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5" name="AutoShape 29"/>
          <p:cNvSpPr>
            <a:spLocks noChangeArrowheads="1"/>
          </p:cNvSpPr>
          <p:nvPr/>
        </p:nvSpPr>
        <p:spPr bwMode="auto">
          <a:xfrm>
            <a:off x="657225" y="2251217"/>
            <a:ext cx="334963" cy="25558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6" name="AutoShape 30"/>
          <p:cNvSpPr>
            <a:spLocks noChangeArrowheads="1"/>
          </p:cNvSpPr>
          <p:nvPr/>
        </p:nvSpPr>
        <p:spPr bwMode="auto">
          <a:xfrm>
            <a:off x="3082925" y="4865829"/>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7" name="AutoShape 31"/>
          <p:cNvSpPr>
            <a:spLocks noChangeArrowheads="1"/>
          </p:cNvSpPr>
          <p:nvPr/>
        </p:nvSpPr>
        <p:spPr bwMode="auto">
          <a:xfrm>
            <a:off x="3082925" y="5127767"/>
            <a:ext cx="227013" cy="171450"/>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8" name="AutoShape 32"/>
          <p:cNvSpPr>
            <a:spLocks noChangeArrowheads="1"/>
          </p:cNvSpPr>
          <p:nvPr/>
        </p:nvSpPr>
        <p:spPr bwMode="auto">
          <a:xfrm>
            <a:off x="3082925" y="5396054"/>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9" name="AutoShape 33"/>
          <p:cNvSpPr>
            <a:spLocks noChangeArrowheads="1"/>
          </p:cNvSpPr>
          <p:nvPr/>
        </p:nvSpPr>
        <p:spPr bwMode="auto">
          <a:xfrm>
            <a:off x="6010275" y="3305317"/>
            <a:ext cx="227013" cy="17303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400" name="AutoShape 34"/>
          <p:cNvSpPr>
            <a:spLocks noChangeArrowheads="1"/>
          </p:cNvSpPr>
          <p:nvPr/>
        </p:nvSpPr>
        <p:spPr bwMode="auto">
          <a:xfrm>
            <a:off x="6010275" y="3022742"/>
            <a:ext cx="227013" cy="17303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401" name="AutoShape 35"/>
          <p:cNvSpPr>
            <a:spLocks noChangeArrowheads="1"/>
          </p:cNvSpPr>
          <p:nvPr/>
        </p:nvSpPr>
        <p:spPr bwMode="auto">
          <a:xfrm>
            <a:off x="6010275" y="2754454"/>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cxnSp>
        <p:nvCxnSpPr>
          <p:cNvPr id="58402" name="AutoShape 36"/>
          <p:cNvCxnSpPr>
            <a:cxnSpLocks noChangeShapeType="1"/>
            <a:stCxn id="58395" idx="4"/>
            <a:endCxn id="58381" idx="2"/>
          </p:cNvCxnSpPr>
          <p:nvPr/>
        </p:nvCxnSpPr>
        <p:spPr bwMode="auto">
          <a:xfrm>
            <a:off x="992188" y="2379804"/>
            <a:ext cx="1206500" cy="266700"/>
          </a:xfrm>
          <a:prstGeom prst="straightConnector1">
            <a:avLst/>
          </a:prstGeom>
          <a:noFill/>
          <a:ln w="9525">
            <a:solidFill>
              <a:schemeClr val="tx1"/>
            </a:solidFill>
            <a:round/>
            <a:headEnd/>
            <a:tailEnd/>
          </a:ln>
        </p:spPr>
      </p:cxnSp>
      <p:cxnSp>
        <p:nvCxnSpPr>
          <p:cNvPr id="58403" name="AutoShape 37"/>
          <p:cNvCxnSpPr>
            <a:cxnSpLocks noChangeShapeType="1"/>
            <a:stCxn id="58395" idx="4"/>
            <a:endCxn id="58382" idx="2"/>
          </p:cNvCxnSpPr>
          <p:nvPr/>
        </p:nvCxnSpPr>
        <p:spPr bwMode="auto">
          <a:xfrm>
            <a:off x="992188" y="2379804"/>
            <a:ext cx="1206500" cy="555625"/>
          </a:xfrm>
          <a:prstGeom prst="straightConnector1">
            <a:avLst/>
          </a:prstGeom>
          <a:noFill/>
          <a:ln w="9525">
            <a:solidFill>
              <a:schemeClr val="tx1"/>
            </a:solidFill>
            <a:round/>
            <a:headEnd/>
            <a:tailEnd/>
          </a:ln>
        </p:spPr>
      </p:cxnSp>
      <p:cxnSp>
        <p:nvCxnSpPr>
          <p:cNvPr id="58404" name="AutoShape 38"/>
          <p:cNvCxnSpPr>
            <a:cxnSpLocks noChangeShapeType="1"/>
            <a:stCxn id="58395" idx="4"/>
            <a:endCxn id="58383" idx="2"/>
          </p:cNvCxnSpPr>
          <p:nvPr/>
        </p:nvCxnSpPr>
        <p:spPr bwMode="auto">
          <a:xfrm>
            <a:off x="992188" y="2379804"/>
            <a:ext cx="1206500" cy="846138"/>
          </a:xfrm>
          <a:prstGeom prst="straightConnector1">
            <a:avLst/>
          </a:prstGeom>
          <a:noFill/>
          <a:ln w="9525">
            <a:solidFill>
              <a:schemeClr val="tx1"/>
            </a:solidFill>
            <a:round/>
            <a:headEnd/>
            <a:tailEnd/>
          </a:ln>
        </p:spPr>
      </p:cxnSp>
      <p:cxnSp>
        <p:nvCxnSpPr>
          <p:cNvPr id="58405" name="AutoShape 39"/>
          <p:cNvCxnSpPr>
            <a:cxnSpLocks noChangeShapeType="1"/>
            <a:stCxn id="58394" idx="4"/>
            <a:endCxn id="58381" idx="2"/>
          </p:cNvCxnSpPr>
          <p:nvPr/>
        </p:nvCxnSpPr>
        <p:spPr bwMode="auto">
          <a:xfrm flipV="1">
            <a:off x="992188" y="2646504"/>
            <a:ext cx="1206500" cy="111125"/>
          </a:xfrm>
          <a:prstGeom prst="straightConnector1">
            <a:avLst/>
          </a:prstGeom>
          <a:noFill/>
          <a:ln w="9525">
            <a:solidFill>
              <a:schemeClr val="accent2"/>
            </a:solidFill>
            <a:round/>
            <a:headEnd/>
            <a:tailEnd/>
          </a:ln>
        </p:spPr>
      </p:cxnSp>
      <p:cxnSp>
        <p:nvCxnSpPr>
          <p:cNvPr id="58406" name="AutoShape 40"/>
          <p:cNvCxnSpPr>
            <a:cxnSpLocks noChangeShapeType="1"/>
            <a:stCxn id="58394" idx="4"/>
            <a:endCxn id="58382" idx="2"/>
          </p:cNvCxnSpPr>
          <p:nvPr/>
        </p:nvCxnSpPr>
        <p:spPr bwMode="auto">
          <a:xfrm>
            <a:off x="992188" y="2757629"/>
            <a:ext cx="1206500" cy="177800"/>
          </a:xfrm>
          <a:prstGeom prst="straightConnector1">
            <a:avLst/>
          </a:prstGeom>
          <a:noFill/>
          <a:ln w="9525">
            <a:solidFill>
              <a:schemeClr val="accent2"/>
            </a:solidFill>
            <a:round/>
            <a:headEnd/>
            <a:tailEnd/>
          </a:ln>
        </p:spPr>
      </p:cxnSp>
      <p:cxnSp>
        <p:nvCxnSpPr>
          <p:cNvPr id="58407" name="AutoShape 41"/>
          <p:cNvCxnSpPr>
            <a:cxnSpLocks noChangeShapeType="1"/>
            <a:stCxn id="58394" idx="4"/>
            <a:endCxn id="58383" idx="2"/>
          </p:cNvCxnSpPr>
          <p:nvPr/>
        </p:nvCxnSpPr>
        <p:spPr bwMode="auto">
          <a:xfrm>
            <a:off x="992188" y="2757629"/>
            <a:ext cx="1206500" cy="468313"/>
          </a:xfrm>
          <a:prstGeom prst="straightConnector1">
            <a:avLst/>
          </a:prstGeom>
          <a:noFill/>
          <a:ln w="9525">
            <a:solidFill>
              <a:schemeClr val="accent2"/>
            </a:solidFill>
            <a:round/>
            <a:headEnd/>
            <a:tailEnd/>
          </a:ln>
        </p:spPr>
      </p:cxnSp>
      <p:cxnSp>
        <p:nvCxnSpPr>
          <p:cNvPr id="58408" name="AutoShape 42"/>
          <p:cNvCxnSpPr>
            <a:cxnSpLocks noChangeShapeType="1"/>
            <a:stCxn id="58393" idx="4"/>
            <a:endCxn id="58381" idx="2"/>
          </p:cNvCxnSpPr>
          <p:nvPr/>
        </p:nvCxnSpPr>
        <p:spPr bwMode="auto">
          <a:xfrm flipV="1">
            <a:off x="992188" y="2646504"/>
            <a:ext cx="1206500" cy="492125"/>
          </a:xfrm>
          <a:prstGeom prst="straightConnector1">
            <a:avLst/>
          </a:prstGeom>
          <a:noFill/>
          <a:ln w="9525">
            <a:solidFill>
              <a:schemeClr val="accent2"/>
            </a:solidFill>
            <a:round/>
            <a:headEnd/>
            <a:tailEnd/>
          </a:ln>
        </p:spPr>
      </p:cxnSp>
      <p:cxnSp>
        <p:nvCxnSpPr>
          <p:cNvPr id="58409" name="AutoShape 43"/>
          <p:cNvCxnSpPr>
            <a:cxnSpLocks noChangeShapeType="1"/>
            <a:stCxn id="58393" idx="4"/>
            <a:endCxn id="58382" idx="2"/>
          </p:cNvCxnSpPr>
          <p:nvPr/>
        </p:nvCxnSpPr>
        <p:spPr bwMode="auto">
          <a:xfrm flipV="1">
            <a:off x="992188" y="2935429"/>
            <a:ext cx="1206500" cy="203200"/>
          </a:xfrm>
          <a:prstGeom prst="straightConnector1">
            <a:avLst/>
          </a:prstGeom>
          <a:noFill/>
          <a:ln w="9525">
            <a:solidFill>
              <a:schemeClr val="accent2"/>
            </a:solidFill>
            <a:round/>
            <a:headEnd/>
            <a:tailEnd/>
          </a:ln>
        </p:spPr>
      </p:cxnSp>
      <p:cxnSp>
        <p:nvCxnSpPr>
          <p:cNvPr id="58410" name="AutoShape 44"/>
          <p:cNvCxnSpPr>
            <a:cxnSpLocks noChangeShapeType="1"/>
            <a:stCxn id="58393" idx="4"/>
            <a:endCxn id="58383" idx="2"/>
          </p:cNvCxnSpPr>
          <p:nvPr/>
        </p:nvCxnSpPr>
        <p:spPr bwMode="auto">
          <a:xfrm>
            <a:off x="992188" y="3138629"/>
            <a:ext cx="1206500" cy="87313"/>
          </a:xfrm>
          <a:prstGeom prst="straightConnector1">
            <a:avLst/>
          </a:prstGeom>
          <a:noFill/>
          <a:ln w="9525">
            <a:solidFill>
              <a:schemeClr val="accent2"/>
            </a:solidFill>
            <a:round/>
            <a:headEnd/>
            <a:tailEnd/>
          </a:ln>
        </p:spPr>
      </p:cxnSp>
      <p:cxnSp>
        <p:nvCxnSpPr>
          <p:cNvPr id="58411" name="AutoShape 45"/>
          <p:cNvCxnSpPr>
            <a:cxnSpLocks noChangeShapeType="1"/>
            <a:stCxn id="58392" idx="4"/>
            <a:endCxn id="58381" idx="2"/>
          </p:cNvCxnSpPr>
          <p:nvPr/>
        </p:nvCxnSpPr>
        <p:spPr bwMode="auto">
          <a:xfrm flipV="1">
            <a:off x="992188" y="2646504"/>
            <a:ext cx="1206500" cy="871538"/>
          </a:xfrm>
          <a:prstGeom prst="straightConnector1">
            <a:avLst/>
          </a:prstGeom>
          <a:noFill/>
          <a:ln w="9525">
            <a:solidFill>
              <a:schemeClr val="tx1"/>
            </a:solidFill>
            <a:round/>
            <a:headEnd/>
            <a:tailEnd/>
          </a:ln>
        </p:spPr>
      </p:cxnSp>
      <p:cxnSp>
        <p:nvCxnSpPr>
          <p:cNvPr id="58412" name="AutoShape 46"/>
          <p:cNvCxnSpPr>
            <a:cxnSpLocks noChangeShapeType="1"/>
            <a:stCxn id="58392" idx="4"/>
            <a:endCxn id="58382" idx="2"/>
          </p:cNvCxnSpPr>
          <p:nvPr/>
        </p:nvCxnSpPr>
        <p:spPr bwMode="auto">
          <a:xfrm flipV="1">
            <a:off x="992188" y="2935429"/>
            <a:ext cx="1206500" cy="582613"/>
          </a:xfrm>
          <a:prstGeom prst="straightConnector1">
            <a:avLst/>
          </a:prstGeom>
          <a:noFill/>
          <a:ln w="9525">
            <a:solidFill>
              <a:schemeClr val="tx1"/>
            </a:solidFill>
            <a:round/>
            <a:headEnd/>
            <a:tailEnd/>
          </a:ln>
        </p:spPr>
      </p:cxnSp>
      <p:cxnSp>
        <p:nvCxnSpPr>
          <p:cNvPr id="58413" name="AutoShape 47"/>
          <p:cNvCxnSpPr>
            <a:cxnSpLocks noChangeShapeType="1"/>
            <a:stCxn id="58392" idx="4"/>
            <a:endCxn id="58383" idx="2"/>
          </p:cNvCxnSpPr>
          <p:nvPr/>
        </p:nvCxnSpPr>
        <p:spPr bwMode="auto">
          <a:xfrm flipV="1">
            <a:off x="992188" y="3225942"/>
            <a:ext cx="1206500" cy="292100"/>
          </a:xfrm>
          <a:prstGeom prst="straightConnector1">
            <a:avLst/>
          </a:prstGeom>
          <a:noFill/>
          <a:ln w="9525">
            <a:solidFill>
              <a:schemeClr val="tx1"/>
            </a:solidFill>
            <a:round/>
            <a:headEnd/>
            <a:tailEnd/>
          </a:ln>
        </p:spPr>
      </p:cxnSp>
      <p:cxnSp>
        <p:nvCxnSpPr>
          <p:cNvPr id="58414" name="AutoShape 48"/>
          <p:cNvCxnSpPr>
            <a:cxnSpLocks noChangeShapeType="1"/>
            <a:stCxn id="58391" idx="4"/>
            <a:endCxn id="58380" idx="2"/>
          </p:cNvCxnSpPr>
          <p:nvPr/>
        </p:nvCxnSpPr>
        <p:spPr bwMode="auto">
          <a:xfrm>
            <a:off x="914400" y="4795979"/>
            <a:ext cx="1114425" cy="487363"/>
          </a:xfrm>
          <a:prstGeom prst="straightConnector1">
            <a:avLst/>
          </a:prstGeom>
          <a:noFill/>
          <a:ln w="9525">
            <a:solidFill>
              <a:schemeClr val="accent2"/>
            </a:solidFill>
            <a:round/>
            <a:headEnd/>
            <a:tailEnd/>
          </a:ln>
        </p:spPr>
      </p:cxnSp>
      <p:cxnSp>
        <p:nvCxnSpPr>
          <p:cNvPr id="58415" name="AutoShape 49"/>
          <p:cNvCxnSpPr>
            <a:cxnSpLocks noChangeShapeType="1"/>
            <a:stCxn id="58390" idx="4"/>
            <a:endCxn id="58380" idx="2"/>
          </p:cNvCxnSpPr>
          <p:nvPr/>
        </p:nvCxnSpPr>
        <p:spPr bwMode="auto">
          <a:xfrm>
            <a:off x="914400" y="5092842"/>
            <a:ext cx="1114425" cy="190500"/>
          </a:xfrm>
          <a:prstGeom prst="straightConnector1">
            <a:avLst/>
          </a:prstGeom>
          <a:noFill/>
          <a:ln w="9525">
            <a:solidFill>
              <a:schemeClr val="accent2"/>
            </a:solidFill>
            <a:round/>
            <a:headEnd/>
            <a:tailEnd/>
          </a:ln>
        </p:spPr>
      </p:cxnSp>
      <p:cxnSp>
        <p:nvCxnSpPr>
          <p:cNvPr id="58416" name="AutoShape 50"/>
          <p:cNvCxnSpPr>
            <a:cxnSpLocks noChangeShapeType="1"/>
            <a:stCxn id="58389" idx="4"/>
            <a:endCxn id="58380" idx="2"/>
          </p:cNvCxnSpPr>
          <p:nvPr/>
        </p:nvCxnSpPr>
        <p:spPr bwMode="auto">
          <a:xfrm flipV="1">
            <a:off x="914400" y="5283342"/>
            <a:ext cx="1114425" cy="120650"/>
          </a:xfrm>
          <a:prstGeom prst="straightConnector1">
            <a:avLst/>
          </a:prstGeom>
          <a:noFill/>
          <a:ln w="9525">
            <a:solidFill>
              <a:schemeClr val="accent2"/>
            </a:solidFill>
            <a:round/>
            <a:headEnd/>
            <a:tailEnd/>
          </a:ln>
        </p:spPr>
      </p:cxnSp>
      <p:cxnSp>
        <p:nvCxnSpPr>
          <p:cNvPr id="58417" name="AutoShape 51"/>
          <p:cNvCxnSpPr>
            <a:cxnSpLocks noChangeShapeType="1"/>
            <a:stCxn id="58388" idx="4"/>
            <a:endCxn id="58380" idx="2"/>
          </p:cNvCxnSpPr>
          <p:nvPr/>
        </p:nvCxnSpPr>
        <p:spPr bwMode="auto">
          <a:xfrm flipV="1">
            <a:off x="914400" y="5283342"/>
            <a:ext cx="1114425" cy="468312"/>
          </a:xfrm>
          <a:prstGeom prst="straightConnector1">
            <a:avLst/>
          </a:prstGeom>
          <a:noFill/>
          <a:ln w="9525">
            <a:solidFill>
              <a:schemeClr val="accent2"/>
            </a:solidFill>
            <a:round/>
            <a:headEnd/>
            <a:tailEnd/>
          </a:ln>
        </p:spPr>
      </p:cxnSp>
      <p:cxnSp>
        <p:nvCxnSpPr>
          <p:cNvPr id="58418" name="AutoShape 52"/>
          <p:cNvCxnSpPr>
            <a:cxnSpLocks noChangeShapeType="1"/>
            <a:stCxn id="58380" idx="4"/>
            <a:endCxn id="58396" idx="2"/>
          </p:cNvCxnSpPr>
          <p:nvPr/>
        </p:nvCxnSpPr>
        <p:spPr bwMode="auto">
          <a:xfrm flipV="1">
            <a:off x="2447925" y="4953142"/>
            <a:ext cx="635000" cy="330200"/>
          </a:xfrm>
          <a:prstGeom prst="straightConnector1">
            <a:avLst/>
          </a:prstGeom>
          <a:noFill/>
          <a:ln w="9525">
            <a:solidFill>
              <a:schemeClr val="tx1"/>
            </a:solidFill>
            <a:round/>
            <a:headEnd/>
            <a:tailEnd/>
          </a:ln>
        </p:spPr>
      </p:cxnSp>
      <p:cxnSp>
        <p:nvCxnSpPr>
          <p:cNvPr id="58419" name="AutoShape 53"/>
          <p:cNvCxnSpPr>
            <a:cxnSpLocks noChangeShapeType="1"/>
            <a:stCxn id="58380" idx="4"/>
            <a:endCxn id="58397" idx="2"/>
          </p:cNvCxnSpPr>
          <p:nvPr/>
        </p:nvCxnSpPr>
        <p:spPr bwMode="auto">
          <a:xfrm flipV="1">
            <a:off x="2447925" y="5213492"/>
            <a:ext cx="635000" cy="69850"/>
          </a:xfrm>
          <a:prstGeom prst="straightConnector1">
            <a:avLst/>
          </a:prstGeom>
          <a:noFill/>
          <a:ln w="9525">
            <a:solidFill>
              <a:schemeClr val="tx1"/>
            </a:solidFill>
            <a:round/>
            <a:headEnd/>
            <a:tailEnd/>
          </a:ln>
        </p:spPr>
      </p:cxnSp>
      <p:cxnSp>
        <p:nvCxnSpPr>
          <p:cNvPr id="58420" name="AutoShape 54"/>
          <p:cNvCxnSpPr>
            <a:cxnSpLocks noChangeShapeType="1"/>
            <a:stCxn id="58380" idx="4"/>
            <a:endCxn id="58398" idx="2"/>
          </p:cNvCxnSpPr>
          <p:nvPr/>
        </p:nvCxnSpPr>
        <p:spPr bwMode="auto">
          <a:xfrm>
            <a:off x="2447925" y="5283342"/>
            <a:ext cx="635000" cy="198437"/>
          </a:xfrm>
          <a:prstGeom prst="straightConnector1">
            <a:avLst/>
          </a:prstGeom>
          <a:noFill/>
          <a:ln w="9525">
            <a:solidFill>
              <a:schemeClr val="tx1"/>
            </a:solidFill>
            <a:round/>
            <a:headEnd/>
            <a:tailEnd/>
          </a:ln>
        </p:spPr>
      </p:cxnSp>
      <p:sp>
        <p:nvSpPr>
          <p:cNvPr id="58421" name="Text Box 55"/>
          <p:cNvSpPr txBox="1">
            <a:spLocks noChangeArrowheads="1"/>
          </p:cNvSpPr>
          <p:nvPr/>
        </p:nvSpPr>
        <p:spPr bwMode="auto">
          <a:xfrm>
            <a:off x="1970088" y="2267092"/>
            <a:ext cx="754062" cy="246221"/>
          </a:xfrm>
          <a:prstGeom prst="rect">
            <a:avLst/>
          </a:prstGeom>
          <a:noFill/>
          <a:ln w="9525" algn="ctr">
            <a:noFill/>
            <a:miter lim="800000"/>
            <a:headEnd/>
            <a:tailEnd/>
          </a:ln>
        </p:spPr>
        <p:txBody>
          <a:bodyPr lIns="45720" rIns="45720">
            <a:spAutoFit/>
          </a:bodyPr>
          <a:lstStyle/>
          <a:p>
            <a:pPr algn="ctr">
              <a:spcBef>
                <a:spcPct val="50000"/>
              </a:spcBef>
            </a:pPr>
            <a:r>
              <a:rPr lang="en-US" sz="1000" dirty="0"/>
              <a:t>Data Marts</a:t>
            </a:r>
          </a:p>
        </p:txBody>
      </p:sp>
      <p:sp>
        <p:nvSpPr>
          <p:cNvPr id="58422" name="Text Box 56"/>
          <p:cNvSpPr txBox="1">
            <a:spLocks noChangeArrowheads="1"/>
          </p:cNvSpPr>
          <p:nvPr/>
        </p:nvSpPr>
        <p:spPr bwMode="auto">
          <a:xfrm>
            <a:off x="1747191" y="4662629"/>
            <a:ext cx="987132" cy="400110"/>
          </a:xfrm>
          <a:prstGeom prst="rect">
            <a:avLst/>
          </a:prstGeom>
          <a:noFill/>
          <a:ln w="9525" algn="ctr">
            <a:noFill/>
            <a:miter lim="800000"/>
            <a:headEnd/>
            <a:tailEnd/>
          </a:ln>
        </p:spPr>
        <p:txBody>
          <a:bodyPr wrap="square" lIns="45720" rIns="45720">
            <a:spAutoFit/>
          </a:bodyPr>
          <a:lstStyle/>
          <a:p>
            <a:pPr algn="ctr">
              <a:spcBef>
                <a:spcPct val="50000"/>
              </a:spcBef>
            </a:pPr>
            <a:r>
              <a:rPr lang="en-US" sz="1000" dirty="0"/>
              <a:t>Data</a:t>
            </a:r>
            <a:br>
              <a:rPr lang="en-US" sz="1000" dirty="0"/>
            </a:br>
            <a:r>
              <a:rPr lang="en-US" sz="1000" dirty="0"/>
              <a:t>Warehouse</a:t>
            </a:r>
          </a:p>
        </p:txBody>
      </p:sp>
      <p:cxnSp>
        <p:nvCxnSpPr>
          <p:cNvPr id="58423" name="AutoShape 57"/>
          <p:cNvCxnSpPr>
            <a:cxnSpLocks noChangeShapeType="1"/>
            <a:stCxn id="58384" idx="4"/>
            <a:endCxn id="58399" idx="2"/>
          </p:cNvCxnSpPr>
          <p:nvPr/>
        </p:nvCxnSpPr>
        <p:spPr bwMode="auto">
          <a:xfrm flipV="1">
            <a:off x="5103813" y="3392629"/>
            <a:ext cx="906462" cy="298450"/>
          </a:xfrm>
          <a:prstGeom prst="straightConnector1">
            <a:avLst/>
          </a:prstGeom>
          <a:noFill/>
          <a:ln w="9525">
            <a:solidFill>
              <a:schemeClr val="tx1"/>
            </a:solidFill>
            <a:round/>
            <a:headEnd/>
            <a:tailEnd/>
          </a:ln>
        </p:spPr>
      </p:cxnSp>
      <p:cxnSp>
        <p:nvCxnSpPr>
          <p:cNvPr id="58424" name="AutoShape 58"/>
          <p:cNvCxnSpPr>
            <a:cxnSpLocks noChangeShapeType="1"/>
            <a:stCxn id="58385" idx="4"/>
            <a:endCxn id="58399" idx="2"/>
          </p:cNvCxnSpPr>
          <p:nvPr/>
        </p:nvCxnSpPr>
        <p:spPr bwMode="auto">
          <a:xfrm>
            <a:off x="5103813" y="3343417"/>
            <a:ext cx="906462" cy="49212"/>
          </a:xfrm>
          <a:prstGeom prst="straightConnector1">
            <a:avLst/>
          </a:prstGeom>
          <a:noFill/>
          <a:ln w="9525">
            <a:solidFill>
              <a:schemeClr val="tx1"/>
            </a:solidFill>
            <a:round/>
            <a:headEnd/>
            <a:tailEnd/>
          </a:ln>
        </p:spPr>
      </p:cxnSp>
      <p:cxnSp>
        <p:nvCxnSpPr>
          <p:cNvPr id="58425" name="AutoShape 59"/>
          <p:cNvCxnSpPr>
            <a:cxnSpLocks noChangeShapeType="1"/>
            <a:stCxn id="58386" idx="0"/>
            <a:endCxn id="58400" idx="2"/>
          </p:cNvCxnSpPr>
          <p:nvPr/>
        </p:nvCxnSpPr>
        <p:spPr bwMode="auto">
          <a:xfrm>
            <a:off x="4967288" y="2979879"/>
            <a:ext cx="1042987" cy="130175"/>
          </a:xfrm>
          <a:prstGeom prst="straightConnector1">
            <a:avLst/>
          </a:prstGeom>
          <a:noFill/>
          <a:ln w="9525">
            <a:solidFill>
              <a:schemeClr val="tx1"/>
            </a:solidFill>
            <a:round/>
            <a:headEnd/>
            <a:tailEnd/>
          </a:ln>
        </p:spPr>
      </p:cxnSp>
      <p:cxnSp>
        <p:nvCxnSpPr>
          <p:cNvPr id="58426" name="AutoShape 60"/>
          <p:cNvCxnSpPr>
            <a:cxnSpLocks noChangeShapeType="1"/>
            <a:stCxn id="58387" idx="0"/>
            <a:endCxn id="58401" idx="2"/>
          </p:cNvCxnSpPr>
          <p:nvPr/>
        </p:nvCxnSpPr>
        <p:spPr bwMode="auto">
          <a:xfrm>
            <a:off x="4967288" y="2683017"/>
            <a:ext cx="1042987" cy="158750"/>
          </a:xfrm>
          <a:prstGeom prst="straightConnector1">
            <a:avLst/>
          </a:prstGeom>
          <a:noFill/>
          <a:ln w="9525">
            <a:solidFill>
              <a:schemeClr val="tx1"/>
            </a:solidFill>
            <a:round/>
            <a:headEnd/>
            <a:tailEnd/>
          </a:ln>
        </p:spPr>
      </p:cxnSp>
      <p:cxnSp>
        <p:nvCxnSpPr>
          <p:cNvPr id="58427" name="AutoShape 61"/>
          <p:cNvCxnSpPr>
            <a:cxnSpLocks noChangeShapeType="1"/>
            <a:stCxn id="58401" idx="4"/>
            <a:endCxn id="58379" idx="0"/>
          </p:cNvCxnSpPr>
          <p:nvPr/>
        </p:nvCxnSpPr>
        <p:spPr bwMode="auto">
          <a:xfrm>
            <a:off x="6237288" y="2840973"/>
            <a:ext cx="859246" cy="288925"/>
          </a:xfrm>
          <a:prstGeom prst="straightConnector1">
            <a:avLst/>
          </a:prstGeom>
          <a:noFill/>
          <a:ln w="9525">
            <a:solidFill>
              <a:schemeClr val="tx1"/>
            </a:solidFill>
            <a:round/>
            <a:headEnd/>
            <a:tailEnd/>
          </a:ln>
        </p:spPr>
      </p:cxnSp>
      <p:cxnSp>
        <p:nvCxnSpPr>
          <p:cNvPr id="58428" name="AutoShape 62"/>
          <p:cNvCxnSpPr>
            <a:cxnSpLocks noChangeShapeType="1"/>
            <a:stCxn id="58400" idx="4"/>
            <a:endCxn id="58379" idx="0"/>
          </p:cNvCxnSpPr>
          <p:nvPr/>
        </p:nvCxnSpPr>
        <p:spPr bwMode="auto">
          <a:xfrm>
            <a:off x="6237288" y="3109261"/>
            <a:ext cx="859246" cy="20637"/>
          </a:xfrm>
          <a:prstGeom prst="straightConnector1">
            <a:avLst/>
          </a:prstGeom>
          <a:noFill/>
          <a:ln w="9525">
            <a:solidFill>
              <a:schemeClr val="tx1"/>
            </a:solidFill>
            <a:round/>
            <a:headEnd/>
            <a:tailEnd/>
          </a:ln>
        </p:spPr>
      </p:cxnSp>
      <p:cxnSp>
        <p:nvCxnSpPr>
          <p:cNvPr id="58429" name="AutoShape 63"/>
          <p:cNvCxnSpPr>
            <a:cxnSpLocks noChangeShapeType="1"/>
            <a:stCxn id="58399" idx="4"/>
            <a:endCxn id="58379" idx="0"/>
          </p:cNvCxnSpPr>
          <p:nvPr/>
        </p:nvCxnSpPr>
        <p:spPr bwMode="auto">
          <a:xfrm flipV="1">
            <a:off x="6237288" y="3129898"/>
            <a:ext cx="859246" cy="261938"/>
          </a:xfrm>
          <a:prstGeom prst="straightConnector1">
            <a:avLst/>
          </a:prstGeom>
          <a:noFill/>
          <a:ln w="9525">
            <a:solidFill>
              <a:schemeClr val="tx1"/>
            </a:solidFill>
            <a:round/>
            <a:headEnd/>
            <a:tailEnd/>
          </a:ln>
        </p:spPr>
      </p:cxnSp>
      <p:cxnSp>
        <p:nvCxnSpPr>
          <p:cNvPr id="58430" name="AutoShape 64"/>
          <p:cNvCxnSpPr>
            <a:cxnSpLocks noChangeShapeType="1"/>
            <a:stCxn id="58379" idx="2"/>
          </p:cNvCxnSpPr>
          <p:nvPr/>
        </p:nvCxnSpPr>
        <p:spPr bwMode="auto">
          <a:xfrm>
            <a:off x="7373533" y="3129898"/>
            <a:ext cx="394105" cy="2381"/>
          </a:xfrm>
          <a:prstGeom prst="straightConnector1">
            <a:avLst/>
          </a:prstGeom>
          <a:noFill/>
          <a:ln w="9525">
            <a:solidFill>
              <a:schemeClr val="tx1"/>
            </a:solidFill>
            <a:round/>
            <a:headEnd/>
            <a:tailEnd/>
          </a:ln>
        </p:spPr>
      </p:cxnSp>
      <p:sp>
        <p:nvSpPr>
          <p:cNvPr id="58431" name="Rectangle 69"/>
          <p:cNvSpPr>
            <a:spLocks noGrp="1" noChangeArrowheads="1"/>
          </p:cNvSpPr>
          <p:nvPr>
            <p:ph type="title"/>
          </p:nvPr>
        </p:nvSpPr>
        <p:spPr/>
        <p:txBody>
          <a:bodyPr/>
          <a:lstStyle/>
          <a:p>
            <a:r>
              <a:rPr lang="en-US" dirty="0"/>
              <a:t>Data marts (cont.)</a:t>
            </a:r>
          </a:p>
        </p:txBody>
      </p:sp>
      <p:sp>
        <p:nvSpPr>
          <p:cNvPr id="58432" name="Rectangle 70"/>
          <p:cNvSpPr>
            <a:spLocks noGrp="1" noChangeArrowheads="1"/>
          </p:cNvSpPr>
          <p:nvPr>
            <p:ph type="body" sz="quarter" idx="14"/>
          </p:nvPr>
        </p:nvSpPr>
        <p:spPr>
          <a:xfrm>
            <a:off x="370800" y="990600"/>
            <a:ext cx="8388000" cy="5367358"/>
          </a:xfrm>
        </p:spPr>
        <p:txBody>
          <a:bodyPr/>
          <a:lstStyle/>
          <a:p>
            <a:r>
              <a:rPr lang="en-GB" sz="1400" dirty="0"/>
              <a:t>Data Marts are designed in many ways to provide data to the user.</a:t>
            </a:r>
            <a:endParaRPr lang="en-US" sz="1400" dirty="0"/>
          </a:p>
        </p:txBody>
      </p:sp>
      <p:sp>
        <p:nvSpPr>
          <p:cNvPr id="58433" name="Rectangle 67"/>
          <p:cNvSpPr>
            <a:spLocks noChangeArrowheads="1"/>
          </p:cNvSpPr>
          <p:nvPr/>
        </p:nvSpPr>
        <p:spPr bwMode="auto">
          <a:xfrm>
            <a:off x="4733924" y="1516204"/>
            <a:ext cx="4003675" cy="357188"/>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Federated Data Warehouse</a:t>
            </a:r>
            <a:endParaRPr lang="en-US" sz="1600" b="1" dirty="0">
              <a:solidFill>
                <a:schemeClr val="bg1"/>
              </a:solidFill>
            </a:endParaRPr>
          </a:p>
        </p:txBody>
      </p:sp>
      <p:sp>
        <p:nvSpPr>
          <p:cNvPr id="58435" name="Rectangle 71"/>
          <p:cNvSpPr>
            <a:spLocks noChangeArrowheads="1"/>
          </p:cNvSpPr>
          <p:nvPr/>
        </p:nvSpPr>
        <p:spPr bwMode="auto">
          <a:xfrm>
            <a:off x="404813" y="1516204"/>
            <a:ext cx="4005262" cy="357188"/>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Independent Data Mart</a:t>
            </a:r>
          </a:p>
        </p:txBody>
      </p:sp>
      <p:sp>
        <p:nvSpPr>
          <p:cNvPr id="75" name="Rectangle 74"/>
          <p:cNvSpPr/>
          <p:nvPr/>
        </p:nvSpPr>
        <p:spPr>
          <a:xfrm>
            <a:off x="404813" y="3841506"/>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a:p>
        </p:txBody>
      </p:sp>
      <p:sp>
        <p:nvSpPr>
          <p:cNvPr id="76" name="Rectangle 75"/>
          <p:cNvSpPr/>
          <p:nvPr/>
        </p:nvSpPr>
        <p:spPr>
          <a:xfrm>
            <a:off x="4733925" y="1852907"/>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a:p>
        </p:txBody>
      </p:sp>
      <p:sp>
        <p:nvSpPr>
          <p:cNvPr id="77" name="Rectangle 76"/>
          <p:cNvSpPr/>
          <p:nvPr/>
        </p:nvSpPr>
        <p:spPr>
          <a:xfrm>
            <a:off x="404813" y="1604332"/>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a:p>
        </p:txBody>
      </p:sp>
    </p:spTree>
    <p:extLst>
      <p:ext uri="{BB962C8B-B14F-4D97-AF65-F5344CB8AC3E}">
        <p14:creationId xmlns:p14="http://schemas.microsoft.com/office/powerpoint/2010/main" val="10681943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custDataLst>
              <p:tags r:id="rId2"/>
            </p:custDataLst>
          </p:nvPr>
        </p:nvSpPr>
        <p:spPr/>
        <p:txBody>
          <a:bodyPr/>
          <a:lstStyle/>
          <a:p>
            <a:r>
              <a:rPr lang="en-US" dirty="0"/>
              <a:t>Why data warehouse?</a:t>
            </a:r>
            <a:br>
              <a:rPr lang="en-US" altLang="ja-JP" dirty="0"/>
            </a:br>
            <a:endParaRPr lang="en-US" dirty="0">
              <a:solidFill>
                <a:srgbClr val="575757"/>
              </a:solidFill>
            </a:endParaRPr>
          </a:p>
        </p:txBody>
      </p:sp>
      <p:graphicFrame>
        <p:nvGraphicFramePr>
          <p:cNvPr id="371718" name="Rectangle 6" hidden="1"/>
          <p:cNvGraphicFramePr>
            <a:graphicFrameLocks/>
          </p:cNvGraphicFramePr>
          <p:nvPr>
            <p:custDataLst>
              <p:tags r:id="rId3"/>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310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p:nvPr/>
        </p:nvSpPr>
        <p:spPr>
          <a:xfrm>
            <a:off x="393700" y="2615647"/>
            <a:ext cx="1317942" cy="6934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29" name="Rectangle 28"/>
          <p:cNvSpPr/>
          <p:nvPr/>
        </p:nvSpPr>
        <p:spPr>
          <a:xfrm>
            <a:off x="393700" y="3530047"/>
            <a:ext cx="1317942" cy="693420"/>
          </a:xfrm>
          <a:prstGeom prst="rect">
            <a:avLst/>
          </a:pr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30" name="Rectangle 29"/>
          <p:cNvSpPr/>
          <p:nvPr/>
        </p:nvSpPr>
        <p:spPr>
          <a:xfrm>
            <a:off x="393700" y="4429207"/>
            <a:ext cx="1317942" cy="693420"/>
          </a:xfrm>
          <a:prstGeom prst="rect">
            <a:avLst/>
          </a:pr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31" name="Rectangle 30"/>
          <p:cNvSpPr/>
          <p:nvPr/>
        </p:nvSpPr>
        <p:spPr>
          <a:xfrm>
            <a:off x="393700" y="5343607"/>
            <a:ext cx="1317942" cy="693420"/>
          </a:xfrm>
          <a:prstGeom prst="rect">
            <a:avLst/>
          </a:pr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a:solidFill>
                <a:schemeClr val="tx2"/>
              </a:solidFill>
            </a:endParaRPr>
          </a:p>
        </p:txBody>
      </p:sp>
      <p:sp>
        <p:nvSpPr>
          <p:cNvPr id="34" name="Isosceles Triangle 33"/>
          <p:cNvSpPr/>
          <p:nvPr/>
        </p:nvSpPr>
        <p:spPr>
          <a:xfrm rot="16200000">
            <a:off x="1333342" y="4744325"/>
            <a:ext cx="246381" cy="510222"/>
          </a:xfrm>
          <a:prstGeom prst="triangle">
            <a:avLst/>
          </a:prstGeom>
          <a:solidFill>
            <a:srgbClr val="31313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a:solidFill>
                <a:schemeClr val="tx2"/>
              </a:solidFill>
            </a:endParaRPr>
          </a:p>
        </p:txBody>
      </p:sp>
      <p:sp>
        <p:nvSpPr>
          <p:cNvPr id="35" name="Round Same Side Corner Rectangle 34"/>
          <p:cNvSpPr/>
          <p:nvPr/>
        </p:nvSpPr>
        <p:spPr>
          <a:xfrm rot="5400000">
            <a:off x="4298157" y="1213091"/>
            <a:ext cx="673101" cy="6866575"/>
          </a:xfrm>
          <a:prstGeom prst="round2SameRect">
            <a:avLst>
              <a:gd name="adj1" fmla="val 50000"/>
              <a:gd name="adj2" fmla="val 0"/>
            </a:avLst>
          </a:prstGeom>
          <a:solidFill>
            <a:srgbClr val="57575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Enhances Data Quality and Consistency</a:t>
            </a:r>
            <a:endParaRPr lang="en-US" sz="2000" b="0" dirty="0"/>
          </a:p>
        </p:txBody>
      </p:sp>
      <p:sp>
        <p:nvSpPr>
          <p:cNvPr id="36" name="Isosceles Triangle 35"/>
          <p:cNvSpPr/>
          <p:nvPr/>
        </p:nvSpPr>
        <p:spPr>
          <a:xfrm rot="16200000">
            <a:off x="1319056" y="5644439"/>
            <a:ext cx="274956" cy="510222"/>
          </a:xfrm>
          <a:prstGeom prst="triangle">
            <a:avLst/>
          </a:prstGeom>
          <a:solidFill>
            <a:srgbClr val="3C8A2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a:solidFill>
                <a:schemeClr val="tx2"/>
              </a:solidFill>
            </a:endParaRPr>
          </a:p>
        </p:txBody>
      </p:sp>
      <p:sp>
        <p:nvSpPr>
          <p:cNvPr id="37" name="Round Same Side Corner Rectangle 36"/>
          <p:cNvSpPr/>
          <p:nvPr/>
        </p:nvSpPr>
        <p:spPr>
          <a:xfrm rot="5400000">
            <a:off x="4298157" y="2115426"/>
            <a:ext cx="673101" cy="6866575"/>
          </a:xfrm>
          <a:prstGeom prst="round2SameRect">
            <a:avLst>
              <a:gd name="adj1" fmla="val 50000"/>
              <a:gd name="adj2" fmla="val 0"/>
            </a:avLst>
          </a:prstGeom>
          <a:solidFill>
            <a:srgbClr val="81BC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Analyze Historical Data and Gain Insights</a:t>
            </a:r>
          </a:p>
        </p:txBody>
      </p:sp>
      <p:sp>
        <p:nvSpPr>
          <p:cNvPr id="48" name="Isosceles Triangle 47"/>
          <p:cNvSpPr/>
          <p:nvPr/>
        </p:nvSpPr>
        <p:spPr>
          <a:xfrm rot="16200000">
            <a:off x="1333343" y="3845165"/>
            <a:ext cx="246381" cy="510222"/>
          </a:xfrm>
          <a:prstGeom prst="triangle">
            <a:avLst/>
          </a:prstGeom>
          <a:solidFill>
            <a:srgbClr val="0079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a:solidFill>
                <a:schemeClr val="tx2"/>
              </a:solidFill>
            </a:endParaRPr>
          </a:p>
        </p:txBody>
      </p:sp>
      <p:sp>
        <p:nvSpPr>
          <p:cNvPr id="49" name="Round Same Side Corner Rectangle 48"/>
          <p:cNvSpPr/>
          <p:nvPr/>
        </p:nvSpPr>
        <p:spPr>
          <a:xfrm rot="5400000">
            <a:off x="4298157" y="310756"/>
            <a:ext cx="673101" cy="6866575"/>
          </a:xfrm>
          <a:prstGeom prst="round2SameRect">
            <a:avLst>
              <a:gd name="adj1" fmla="val 50000"/>
              <a:gd name="adj2" fmla="val 0"/>
            </a:avLst>
          </a:prstGeom>
          <a:solidFill>
            <a:srgbClr val="00A1D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err="1"/>
          </a:p>
        </p:txBody>
      </p:sp>
      <p:sp>
        <p:nvSpPr>
          <p:cNvPr id="50" name="Isosceles Triangle 49"/>
          <p:cNvSpPr/>
          <p:nvPr/>
        </p:nvSpPr>
        <p:spPr>
          <a:xfrm rot="16200000">
            <a:off x="1333344" y="2930765"/>
            <a:ext cx="246381" cy="510222"/>
          </a:xfrm>
          <a:prstGeom prst="triangle">
            <a:avLst/>
          </a:pr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a:solidFill>
                <a:schemeClr val="tx2"/>
              </a:solidFill>
            </a:endParaRPr>
          </a:p>
        </p:txBody>
      </p:sp>
      <p:sp>
        <p:nvSpPr>
          <p:cNvPr id="51" name="Round Same Side Corner Rectangle 50"/>
          <p:cNvSpPr/>
          <p:nvPr/>
        </p:nvSpPr>
        <p:spPr>
          <a:xfrm rot="5400000">
            <a:off x="4298157" y="-591579"/>
            <a:ext cx="673101" cy="6866575"/>
          </a:xfrm>
          <a:prstGeom prst="round2SameRect">
            <a:avLst>
              <a:gd name="adj1" fmla="val 50000"/>
              <a:gd name="adj2" fmla="val 0"/>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err="1">
              <a:solidFill>
                <a:schemeClr val="tx1"/>
              </a:solidFill>
            </a:endParaRPr>
          </a:p>
        </p:txBody>
      </p:sp>
      <p:sp>
        <p:nvSpPr>
          <p:cNvPr id="56" name="TextBox 55"/>
          <p:cNvSpPr txBox="1"/>
          <p:nvPr/>
        </p:nvSpPr>
        <p:spPr>
          <a:xfrm>
            <a:off x="452586" y="3471073"/>
            <a:ext cx="691028" cy="811367"/>
          </a:xfrm>
          <a:prstGeom prst="rect">
            <a:avLst/>
          </a:prstGeom>
          <a:noFill/>
        </p:spPr>
        <p:txBody>
          <a:bodyPr wrap="square" lIns="36000" tIns="36000" rIns="36000" bIns="36000" rtlCol="0">
            <a:spAutoFit/>
          </a:bodyPr>
          <a:lstStyle/>
          <a:p>
            <a:pPr algn="ctr"/>
            <a:r>
              <a:rPr lang="en-US" sz="4800" b="1" dirty="0">
                <a:solidFill>
                  <a:schemeClr val="bg2"/>
                </a:solidFill>
              </a:rPr>
              <a:t>2</a:t>
            </a:r>
          </a:p>
        </p:txBody>
      </p:sp>
      <p:sp>
        <p:nvSpPr>
          <p:cNvPr id="57" name="TextBox 56"/>
          <p:cNvSpPr txBox="1"/>
          <p:nvPr/>
        </p:nvSpPr>
        <p:spPr>
          <a:xfrm>
            <a:off x="452586" y="4370233"/>
            <a:ext cx="691028" cy="811367"/>
          </a:xfrm>
          <a:prstGeom prst="rect">
            <a:avLst/>
          </a:prstGeom>
          <a:noFill/>
        </p:spPr>
        <p:txBody>
          <a:bodyPr wrap="square" lIns="36000" tIns="36000" rIns="36000" bIns="36000" rtlCol="0">
            <a:spAutoFit/>
          </a:bodyPr>
          <a:lstStyle/>
          <a:p>
            <a:pPr algn="ctr"/>
            <a:r>
              <a:rPr lang="en-US" sz="4800" b="1" dirty="0">
                <a:solidFill>
                  <a:schemeClr val="bg2"/>
                </a:solidFill>
              </a:rPr>
              <a:t>3</a:t>
            </a:r>
          </a:p>
        </p:txBody>
      </p:sp>
      <p:sp>
        <p:nvSpPr>
          <p:cNvPr id="58" name="TextBox 57"/>
          <p:cNvSpPr txBox="1"/>
          <p:nvPr/>
        </p:nvSpPr>
        <p:spPr>
          <a:xfrm>
            <a:off x="452586" y="5284633"/>
            <a:ext cx="691028" cy="811367"/>
          </a:xfrm>
          <a:prstGeom prst="rect">
            <a:avLst/>
          </a:prstGeom>
          <a:noFill/>
        </p:spPr>
        <p:txBody>
          <a:bodyPr wrap="square" lIns="36000" tIns="36000" rIns="36000" bIns="36000" rtlCol="0">
            <a:spAutoFit/>
          </a:bodyPr>
          <a:lstStyle/>
          <a:p>
            <a:pPr algn="ctr"/>
            <a:r>
              <a:rPr lang="en-US" sz="4800" b="1" dirty="0">
                <a:solidFill>
                  <a:schemeClr val="bg2"/>
                </a:solidFill>
              </a:rPr>
              <a:t>4</a:t>
            </a:r>
          </a:p>
        </p:txBody>
      </p:sp>
      <p:sp>
        <p:nvSpPr>
          <p:cNvPr id="61" name="Rectangle 60"/>
          <p:cNvSpPr/>
          <p:nvPr/>
        </p:nvSpPr>
        <p:spPr>
          <a:xfrm>
            <a:off x="1370964" y="2667000"/>
            <a:ext cx="6355715" cy="307777"/>
          </a:xfrm>
          <a:prstGeom prst="rect">
            <a:avLst/>
          </a:prstGeom>
        </p:spPr>
        <p:txBody>
          <a:bodyPr wrap="square" lIns="0" tIns="0" rIns="0" bIns="0">
            <a:spAutoFit/>
          </a:bodyPr>
          <a:lstStyle/>
          <a:p>
            <a:pPr algn="ctr">
              <a:spcAft>
                <a:spcPts val="0"/>
              </a:spcAft>
            </a:pPr>
            <a:r>
              <a:rPr lang="en-US" sz="2000" b="1" dirty="0">
                <a:solidFill>
                  <a:schemeClr val="bg2"/>
                </a:solidFill>
              </a:rPr>
              <a:t>Delivers Enhanced Business Intelligence</a:t>
            </a:r>
          </a:p>
        </p:txBody>
      </p:sp>
      <p:sp>
        <p:nvSpPr>
          <p:cNvPr id="33" name="TextBox 32"/>
          <p:cNvSpPr txBox="1"/>
          <p:nvPr/>
        </p:nvSpPr>
        <p:spPr>
          <a:xfrm>
            <a:off x="533400" y="914400"/>
            <a:ext cx="7848600" cy="1200329"/>
          </a:xfrm>
          <a:prstGeom prst="rect">
            <a:avLst/>
          </a:prstGeom>
          <a:noFill/>
        </p:spPr>
        <p:txBody>
          <a:bodyPr wrap="square" rtlCol="0">
            <a:spAutoFit/>
          </a:bodyPr>
          <a:lstStyle/>
          <a:p>
            <a:r>
              <a:rPr lang="en-US" i="1" dirty="0"/>
              <a:t>Data warehouse is the foundation for a successful BI program. </a:t>
            </a:r>
          </a:p>
          <a:p>
            <a:r>
              <a:rPr lang="en-US" i="1" dirty="0"/>
              <a:t>	The concept of data warehousing is to create a central location 	and permanent storage space for the various data sources needed 	to support a company’s analysis,  reporting and other BI functions. </a:t>
            </a:r>
          </a:p>
        </p:txBody>
      </p:sp>
      <p:sp>
        <p:nvSpPr>
          <p:cNvPr id="40" name="Rectangle 39"/>
          <p:cNvSpPr/>
          <p:nvPr/>
        </p:nvSpPr>
        <p:spPr>
          <a:xfrm>
            <a:off x="1569085" y="3639979"/>
            <a:ext cx="6355715" cy="307777"/>
          </a:xfrm>
          <a:prstGeom prst="rect">
            <a:avLst/>
          </a:prstGeom>
        </p:spPr>
        <p:txBody>
          <a:bodyPr wrap="square" lIns="0" tIns="0" rIns="0" bIns="0">
            <a:spAutoFit/>
          </a:bodyPr>
          <a:lstStyle/>
          <a:p>
            <a:pPr algn="ctr">
              <a:spcAft>
                <a:spcPts val="0"/>
              </a:spcAft>
            </a:pPr>
            <a:r>
              <a:rPr lang="en-US" sz="2000" b="1" dirty="0">
                <a:solidFill>
                  <a:schemeClr val="bg2"/>
                </a:solidFill>
              </a:rPr>
              <a:t>Saves Time</a:t>
            </a:r>
          </a:p>
        </p:txBody>
      </p:sp>
      <p:sp>
        <p:nvSpPr>
          <p:cNvPr id="25" name="TextBox 24"/>
          <p:cNvSpPr txBox="1"/>
          <p:nvPr/>
        </p:nvSpPr>
        <p:spPr>
          <a:xfrm>
            <a:off x="457200" y="2541433"/>
            <a:ext cx="691028" cy="811367"/>
          </a:xfrm>
          <a:prstGeom prst="rect">
            <a:avLst/>
          </a:prstGeom>
          <a:noFill/>
        </p:spPr>
        <p:txBody>
          <a:bodyPr wrap="square" lIns="36000" tIns="36000" rIns="36000" bIns="36000" rtlCol="0">
            <a:spAutoFit/>
          </a:bodyPr>
          <a:lstStyle/>
          <a:p>
            <a:pPr algn="ctr"/>
            <a:r>
              <a:rPr lang="en-US" sz="4800" b="1" dirty="0">
                <a:solidFill>
                  <a:schemeClr val="bg2"/>
                </a:solidFill>
              </a:rPr>
              <a:t>1</a:t>
            </a:r>
          </a:p>
        </p:txBody>
      </p:sp>
    </p:spTree>
    <p:extLst>
      <p:ext uri="{BB962C8B-B14F-4D97-AF65-F5344CB8AC3E}">
        <p14:creationId xmlns:p14="http://schemas.microsoft.com/office/powerpoint/2010/main" val="8509641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1718502709"/>
              </p:ext>
            </p:extLst>
          </p:nvPr>
        </p:nvGraphicFramePr>
        <p:xfrm>
          <a:off x="473825" y="952223"/>
          <a:ext cx="8330184" cy="488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0258" name="Rectangle 2"/>
          <p:cNvSpPr>
            <a:spLocks noGrp="1" noChangeArrowheads="1"/>
          </p:cNvSpPr>
          <p:nvPr>
            <p:ph type="title"/>
          </p:nvPr>
        </p:nvSpPr>
        <p:spPr>
          <a:xfrm>
            <a:off x="414338" y="450279"/>
            <a:ext cx="8330184" cy="461665"/>
          </a:xfrm>
        </p:spPr>
        <p:txBody>
          <a:bodyPr/>
          <a:lstStyle/>
          <a:p>
            <a:r>
              <a:rPr lang="en-US" dirty="0"/>
              <a:t>Attributes of Data Warehouse</a:t>
            </a:r>
          </a:p>
        </p:txBody>
      </p:sp>
    </p:spTree>
    <p:extLst>
      <p:ext uri="{BB962C8B-B14F-4D97-AF65-F5344CB8AC3E}">
        <p14:creationId xmlns:p14="http://schemas.microsoft.com/office/powerpoint/2010/main" val="95839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4"/>
          <p:cNvSpPr>
            <a:spLocks noGrp="1" noChangeArrowheads="1"/>
          </p:cNvSpPr>
          <p:nvPr>
            <p:ph sz="quarter" idx="12"/>
          </p:nvPr>
        </p:nvSpPr>
        <p:spPr>
          <a:xfrm>
            <a:off x="347091" y="1045741"/>
            <a:ext cx="8330184" cy="4882896"/>
          </a:xfrm>
        </p:spPr>
        <p:txBody>
          <a:bodyPr/>
          <a:lstStyle/>
          <a:p>
            <a:r>
              <a:rPr lang="en-US" sz="1400" dirty="0"/>
              <a:t>There is a difference between the databases designed for operating the business and those for managing the business.</a:t>
            </a:r>
          </a:p>
        </p:txBody>
      </p:sp>
      <p:sp>
        <p:nvSpPr>
          <p:cNvPr id="51202" name="Rectangle 53"/>
          <p:cNvSpPr>
            <a:spLocks noGrp="1" noChangeArrowheads="1"/>
          </p:cNvSpPr>
          <p:nvPr>
            <p:ph type="title"/>
          </p:nvPr>
        </p:nvSpPr>
        <p:spPr>
          <a:xfrm>
            <a:off x="414338" y="450279"/>
            <a:ext cx="8330184" cy="333425"/>
          </a:xfrm>
        </p:spPr>
        <p:txBody>
          <a:bodyPr/>
          <a:lstStyle/>
          <a:p>
            <a:r>
              <a:rPr lang="en-US" dirty="0"/>
              <a:t>Data warehouses versus operational systems</a:t>
            </a:r>
          </a:p>
        </p:txBody>
      </p:sp>
      <p:sp>
        <p:nvSpPr>
          <p:cNvPr id="51204" name="Rectangle 4"/>
          <p:cNvSpPr>
            <a:spLocks noChangeArrowheads="1"/>
          </p:cNvSpPr>
          <p:nvPr/>
        </p:nvSpPr>
        <p:spPr bwMode="black">
          <a:xfrm>
            <a:off x="188913" y="903797"/>
            <a:ext cx="8488362" cy="644525"/>
          </a:xfrm>
          <a:prstGeom prst="rect">
            <a:avLst/>
          </a:prstGeom>
          <a:noFill/>
          <a:ln w="9525" algn="ctr">
            <a:noFill/>
            <a:miter lim="800000"/>
            <a:headEnd/>
            <a:tailEnd/>
          </a:ln>
        </p:spPr>
        <p:txBody>
          <a:bodyPr>
            <a:spAutoFit/>
          </a:bodyPr>
          <a:lstStyle/>
          <a:p>
            <a:pPr marL="227013" lvl="1" indent="-225425">
              <a:lnSpc>
                <a:spcPct val="100000"/>
              </a:lnSpc>
              <a:spcBef>
                <a:spcPct val="60000"/>
              </a:spcBef>
              <a:buClr>
                <a:schemeClr val="tx1"/>
              </a:buClr>
              <a:buFont typeface="Wingdings 2" pitchFamily="18" charset="2"/>
              <a:buNone/>
            </a:pPr>
            <a:endParaRPr lang="en-US" dirty="0"/>
          </a:p>
          <a:p>
            <a:pPr marL="227013" lvl="1" indent="-225425">
              <a:lnSpc>
                <a:spcPct val="100000"/>
              </a:lnSpc>
              <a:spcBef>
                <a:spcPct val="60000"/>
              </a:spcBef>
              <a:buClr>
                <a:schemeClr val="tx1"/>
              </a:buClr>
              <a:buFont typeface="Wingdings 2" pitchFamily="18" charset="2"/>
              <a:buNone/>
            </a:pPr>
            <a:endParaRPr lang="en-US" dirty="0"/>
          </a:p>
        </p:txBody>
      </p:sp>
      <p:graphicFrame>
        <p:nvGraphicFramePr>
          <p:cNvPr id="708731" name="Group 123"/>
          <p:cNvGraphicFramePr>
            <a:graphicFrameLocks noGrp="1"/>
          </p:cNvGraphicFramePr>
          <p:nvPr>
            <p:extLst>
              <p:ext uri="{D42A27DB-BD31-4B8C-83A1-F6EECF244321}">
                <p14:modId xmlns:p14="http://schemas.microsoft.com/office/powerpoint/2010/main" val="755894130"/>
              </p:ext>
            </p:extLst>
          </p:nvPr>
        </p:nvGraphicFramePr>
        <p:xfrm>
          <a:off x="344488" y="1548326"/>
          <a:ext cx="8332787" cy="5088622"/>
        </p:xfrm>
        <a:graphic>
          <a:graphicData uri="http://schemas.openxmlformats.org/drawingml/2006/table">
            <a:tbl>
              <a:tblPr/>
              <a:tblGrid>
                <a:gridCol w="1489301">
                  <a:extLst>
                    <a:ext uri="{9D8B030D-6E8A-4147-A177-3AD203B41FA5}">
                      <a16:colId xmlns:a16="http://schemas.microsoft.com/office/drawing/2014/main" val="20000"/>
                    </a:ext>
                  </a:extLst>
                </a:gridCol>
                <a:gridCol w="3516086">
                  <a:extLst>
                    <a:ext uri="{9D8B030D-6E8A-4147-A177-3AD203B41FA5}">
                      <a16:colId xmlns:a16="http://schemas.microsoft.com/office/drawing/2014/main" val="20001"/>
                    </a:ext>
                  </a:extLst>
                </a:gridCol>
                <a:gridCol w="3327400">
                  <a:extLst>
                    <a:ext uri="{9D8B030D-6E8A-4147-A177-3AD203B41FA5}">
                      <a16:colId xmlns:a16="http://schemas.microsoft.com/office/drawing/2014/main" val="20002"/>
                    </a:ext>
                  </a:extLst>
                </a:gridCol>
              </a:tblGrid>
              <a:tr h="349067">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Characteristics</a:t>
                      </a:r>
                    </a:p>
                  </a:txBody>
                  <a:tcPr marL="45720" marR="45720" marT="36576"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Operational systems</a:t>
                      </a:r>
                    </a:p>
                  </a:txBody>
                  <a:tcPr marL="45720" marR="45720" marT="365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Data warehouse systems</a:t>
                      </a:r>
                    </a:p>
                  </a:txBody>
                  <a:tcPr marL="45720" marR="45720" marT="36576"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595690">
                <a:tc rowSpan="4">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Usage</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Serves Operational Community/Clerical Users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Serves Managerial and Executive knowledge worker community</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Supports day to day operational decisions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Supports tactical and strategic decisions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Predictable, repetitive pattern of usage</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Unpredictable, changing pattern of usage</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Application oriented</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Subject oriented</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95690">
                <a:tc rowSpan="6">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Data</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Data Specific to application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Data integrated by subject area from across application data sources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Transaction Driven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Analysis Driven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Holds current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Holds near current and historical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Stores Detailed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Stores detail and summarized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Data constantly changes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Data changes through periodic updates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59569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Usually process 5 to 6 records per transaction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Usually process large, unpredictable volumes of data per query</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49067">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kern="1200" cap="none" normalizeH="0" baseline="0" dirty="0">
                          <a:ln>
                            <a:noFill/>
                          </a:ln>
                          <a:solidFill>
                            <a:schemeClr val="bg1"/>
                          </a:solidFill>
                          <a:effectLst/>
                          <a:latin typeface="Arial" charset="0"/>
                          <a:ea typeface="+mn-ea"/>
                          <a:cs typeface="+mn-cs"/>
                        </a:rPr>
                        <a:t>Database</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Entity Relationship (ER) Model</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a:solidFill>
                            <a:srgbClr val="002776"/>
                          </a:solidFill>
                          <a:latin typeface="Arial" pitchFamily="34" charset="0"/>
                          <a:ea typeface="+mn-ea"/>
                          <a:cs typeface="Arial" pitchFamily="34" charset="0"/>
                        </a:rPr>
                        <a:t>Dimensional Model</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4675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370812" y="457200"/>
            <a:ext cx="8330184" cy="343492"/>
          </a:xfrm>
        </p:spPr>
        <p:txBody>
          <a:bodyPr/>
          <a:lstStyle/>
          <a:p>
            <a:r>
              <a:rPr lang="en-US" sz="3000" b="0" dirty="0">
                <a:solidFill>
                  <a:schemeClr val="accent2"/>
                </a:solidFill>
              </a:rPr>
              <a:t>DW — High level architecture</a:t>
            </a:r>
          </a:p>
        </p:txBody>
      </p:sp>
      <p:grpSp>
        <p:nvGrpSpPr>
          <p:cNvPr id="137" name="Group 136"/>
          <p:cNvGrpSpPr/>
          <p:nvPr/>
        </p:nvGrpSpPr>
        <p:grpSpPr>
          <a:xfrm>
            <a:off x="266099" y="1441466"/>
            <a:ext cx="8626661" cy="3924164"/>
            <a:chOff x="266099" y="1182673"/>
            <a:chExt cx="8626661" cy="3924164"/>
          </a:xfrm>
        </p:grpSpPr>
        <p:grpSp>
          <p:nvGrpSpPr>
            <p:cNvPr id="128" name="Group 127"/>
            <p:cNvGrpSpPr/>
            <p:nvPr/>
          </p:nvGrpSpPr>
          <p:grpSpPr>
            <a:xfrm>
              <a:off x="266099" y="1182673"/>
              <a:ext cx="8626661" cy="2373612"/>
              <a:chOff x="414338" y="1984930"/>
              <a:chExt cx="8626661" cy="2373612"/>
            </a:xfrm>
          </p:grpSpPr>
          <p:grpSp>
            <p:nvGrpSpPr>
              <p:cNvPr id="111" name="Group 110"/>
              <p:cNvGrpSpPr/>
              <p:nvPr/>
            </p:nvGrpSpPr>
            <p:grpSpPr>
              <a:xfrm>
                <a:off x="414338" y="2747884"/>
                <a:ext cx="8349992" cy="1610658"/>
                <a:chOff x="271376" y="4059100"/>
                <a:chExt cx="8349992" cy="1610658"/>
              </a:xfrm>
            </p:grpSpPr>
            <p:sp>
              <p:nvSpPr>
                <p:cNvPr id="17" name="Folded Corner 16"/>
                <p:cNvSpPr/>
                <p:nvPr/>
              </p:nvSpPr>
              <p:spPr>
                <a:xfrm>
                  <a:off x="7819112" y="4059100"/>
                  <a:ext cx="802255" cy="487021"/>
                </a:xfrm>
                <a:prstGeom prst="foldedCorner">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Reports</a:t>
                  </a:r>
                </a:p>
              </p:txBody>
            </p:sp>
            <p:sp>
              <p:nvSpPr>
                <p:cNvPr id="94" name="Flowchart: Internal Storage 93"/>
                <p:cNvSpPr/>
                <p:nvPr/>
              </p:nvSpPr>
              <p:spPr>
                <a:xfrm>
                  <a:off x="7827738" y="5069247"/>
                  <a:ext cx="793630" cy="600511"/>
                </a:xfrm>
                <a:prstGeom prst="flowChartInternalStorage">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Reports</a:t>
                  </a:r>
                  <a:endParaRPr lang="en-US" sz="1050" dirty="0">
                    <a:solidFill>
                      <a:srgbClr val="FFFFFF"/>
                    </a:solidFill>
                  </a:endParaRPr>
                </a:p>
              </p:txBody>
            </p:sp>
            <p:grpSp>
              <p:nvGrpSpPr>
                <p:cNvPr id="110" name="Group 109"/>
                <p:cNvGrpSpPr/>
                <p:nvPr/>
              </p:nvGrpSpPr>
              <p:grpSpPr>
                <a:xfrm>
                  <a:off x="271376" y="4114800"/>
                  <a:ext cx="7466291" cy="1440610"/>
                  <a:chOff x="72972" y="4114800"/>
                  <a:chExt cx="7466291" cy="1440610"/>
                </a:xfrm>
              </p:grpSpPr>
              <p:grpSp>
                <p:nvGrpSpPr>
                  <p:cNvPr id="16" name="Group 15"/>
                  <p:cNvGrpSpPr/>
                  <p:nvPr/>
                </p:nvGrpSpPr>
                <p:grpSpPr>
                  <a:xfrm>
                    <a:off x="72972" y="4114800"/>
                    <a:ext cx="7050432" cy="1440610"/>
                    <a:chOff x="487041" y="4114800"/>
                    <a:chExt cx="7050432" cy="1440610"/>
                  </a:xfrm>
                </p:grpSpPr>
                <p:grpSp>
                  <p:nvGrpSpPr>
                    <p:cNvPr id="9" name="Group 8"/>
                    <p:cNvGrpSpPr/>
                    <p:nvPr/>
                  </p:nvGrpSpPr>
                  <p:grpSpPr>
                    <a:xfrm>
                      <a:off x="487041" y="4187696"/>
                      <a:ext cx="593460" cy="1241706"/>
                      <a:chOff x="435281" y="4204948"/>
                      <a:chExt cx="593460" cy="1241706"/>
                    </a:xfrm>
                  </p:grpSpPr>
                  <p:sp>
                    <p:nvSpPr>
                      <p:cNvPr id="4" name="Flowchart: Magnetic Disk 3"/>
                      <p:cNvSpPr/>
                      <p:nvPr/>
                    </p:nvSpPr>
                    <p:spPr>
                      <a:xfrm>
                        <a:off x="439865" y="4901247"/>
                        <a:ext cx="508958" cy="545407"/>
                      </a:xfrm>
                      <a:prstGeom prst="flowChartMagneticDisk">
                        <a:avLst/>
                      </a:prstGeom>
                      <a:solidFill>
                        <a:schemeClr val="accent5">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800" dirty="0">
                            <a:solidFill>
                              <a:srgbClr val="002776"/>
                            </a:solidFill>
                          </a:rPr>
                          <a:t>Source system</a:t>
                        </a:r>
                      </a:p>
                    </p:txBody>
                  </p:sp>
                  <p:sp>
                    <p:nvSpPr>
                      <p:cNvPr id="5" name="Flowchart: Multidocument 4"/>
                      <p:cNvSpPr/>
                      <p:nvPr/>
                    </p:nvSpPr>
                    <p:spPr>
                      <a:xfrm>
                        <a:off x="435281" y="4204948"/>
                        <a:ext cx="593460" cy="534838"/>
                      </a:xfrm>
                      <a:prstGeom prst="flowChartMultidocumen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800" dirty="0">
                            <a:solidFill>
                              <a:srgbClr val="002776"/>
                            </a:solidFill>
                          </a:rPr>
                          <a:t>Source files</a:t>
                        </a:r>
                      </a:p>
                    </p:txBody>
                  </p:sp>
                </p:grpSp>
                <p:sp>
                  <p:nvSpPr>
                    <p:cNvPr id="34" name="Flowchart: Magnetic Disk 33"/>
                    <p:cNvSpPr/>
                    <p:nvPr/>
                  </p:nvSpPr>
                  <p:spPr>
                    <a:xfrm>
                      <a:off x="1735817" y="4342188"/>
                      <a:ext cx="573835" cy="915668"/>
                    </a:xfrm>
                    <a:prstGeom prst="flowChartMagneticDisk">
                      <a:avLst/>
                    </a:prstGeom>
                    <a:solidFill>
                      <a:schemeClr val="accent5">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Stage</a:t>
                      </a:r>
                    </a:p>
                  </p:txBody>
                </p:sp>
                <p:grpSp>
                  <p:nvGrpSpPr>
                    <p:cNvPr id="11" name="Group 10"/>
                    <p:cNvGrpSpPr/>
                    <p:nvPr/>
                  </p:nvGrpSpPr>
                  <p:grpSpPr>
                    <a:xfrm>
                      <a:off x="1017917" y="4114800"/>
                      <a:ext cx="681487" cy="1406105"/>
                      <a:chOff x="1017917" y="4114800"/>
                      <a:chExt cx="681487" cy="1406105"/>
                    </a:xfrm>
                  </p:grpSpPr>
                  <p:sp>
                    <p:nvSpPr>
                      <p:cNvPr id="6" name="Flowchart: Process 5"/>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a:solidFill>
                              <a:srgbClr val="002776"/>
                            </a:solidFill>
                          </a:rPr>
                          <a:t>ETL</a:t>
                        </a:r>
                      </a:p>
                    </p:txBody>
                  </p:sp>
                  <p:cxnSp>
                    <p:nvCxnSpPr>
                      <p:cNvPr id="8" name="Straight Arrow Connector 7"/>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3050490" y="4360780"/>
                      <a:ext cx="573835" cy="915668"/>
                    </a:xfrm>
                    <a:prstGeom prst="flowChartMagneticDisk">
                      <a:avLst/>
                    </a:prstGeom>
                    <a:solidFill>
                      <a:schemeClr val="accent5">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ODS</a:t>
                      </a:r>
                    </a:p>
                  </p:txBody>
                </p:sp>
                <p:sp>
                  <p:nvSpPr>
                    <p:cNvPr id="51" name="Flowchart: Magnetic Disk 50"/>
                    <p:cNvSpPr/>
                    <p:nvPr/>
                  </p:nvSpPr>
                  <p:spPr>
                    <a:xfrm>
                      <a:off x="4368039" y="4360780"/>
                      <a:ext cx="573835" cy="915668"/>
                    </a:xfrm>
                    <a:prstGeom prst="flowChartMagneticDisk">
                      <a:avLst/>
                    </a:prstGeom>
                    <a:solidFill>
                      <a:schemeClr val="accent5">
                        <a:lumMod val="5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DW</a:t>
                      </a:r>
                    </a:p>
                  </p:txBody>
                </p:sp>
                <p:sp>
                  <p:nvSpPr>
                    <p:cNvPr id="56" name="Flowchart: Magnetic Disk 55"/>
                    <p:cNvSpPr/>
                    <p:nvPr/>
                  </p:nvSpPr>
                  <p:spPr>
                    <a:xfrm>
                      <a:off x="5659881" y="4373776"/>
                      <a:ext cx="573835" cy="915668"/>
                    </a:xfrm>
                    <a:prstGeom prst="flowChartMagneticDisk">
                      <a:avLst/>
                    </a:prstGeom>
                    <a:solidFill>
                      <a:schemeClr val="accent2">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Data Marts</a:t>
                      </a:r>
                    </a:p>
                  </p:txBody>
                </p:sp>
                <p:sp>
                  <p:nvSpPr>
                    <p:cNvPr id="73" name="Flowchart: Magnetic Disk 72"/>
                    <p:cNvSpPr/>
                    <p:nvPr/>
                  </p:nvSpPr>
                  <p:spPr>
                    <a:xfrm>
                      <a:off x="6963638" y="4370858"/>
                      <a:ext cx="573835" cy="915668"/>
                    </a:xfrm>
                    <a:prstGeom prst="flowChartMagneticDisk">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err="1">
                          <a:solidFill>
                            <a:srgbClr val="FFFFFF"/>
                          </a:solidFill>
                        </a:rPr>
                        <a:t>Agg</a:t>
                      </a:r>
                      <a:r>
                        <a:rPr lang="en-US" sz="1050" b="1" dirty="0">
                          <a:solidFill>
                            <a:srgbClr val="FFFFFF"/>
                          </a:solidFill>
                        </a:rPr>
                        <a:t>. Data Marts</a:t>
                      </a:r>
                    </a:p>
                  </p:txBody>
                </p:sp>
                <p:grpSp>
                  <p:nvGrpSpPr>
                    <p:cNvPr id="76" name="Group 75"/>
                    <p:cNvGrpSpPr/>
                    <p:nvPr/>
                  </p:nvGrpSpPr>
                  <p:grpSpPr>
                    <a:xfrm>
                      <a:off x="3663645" y="4144563"/>
                      <a:ext cx="681487" cy="1406105"/>
                      <a:chOff x="1017917" y="4114800"/>
                      <a:chExt cx="681487" cy="1406105"/>
                    </a:xfrm>
                  </p:grpSpPr>
                  <p:sp>
                    <p:nvSpPr>
                      <p:cNvPr id="77" name="Flowchart: Process 76"/>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a:solidFill>
                              <a:srgbClr val="002776"/>
                            </a:solidFill>
                          </a:rPr>
                          <a:t>ETL</a:t>
                        </a:r>
                      </a:p>
                    </p:txBody>
                  </p:sp>
                  <p:cxnSp>
                    <p:nvCxnSpPr>
                      <p:cNvPr id="78" name="Straight Arrow Connector 77"/>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38828" y="4114800"/>
                      <a:ext cx="681487" cy="1406105"/>
                      <a:chOff x="1017917" y="4114800"/>
                      <a:chExt cx="681487" cy="1406105"/>
                    </a:xfrm>
                  </p:grpSpPr>
                  <p:sp>
                    <p:nvSpPr>
                      <p:cNvPr id="81" name="Flowchart: Process 80"/>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a:solidFill>
                              <a:srgbClr val="002776"/>
                            </a:solidFill>
                          </a:rPr>
                          <a:t>ETL</a:t>
                        </a:r>
                      </a:p>
                    </p:txBody>
                  </p:sp>
                  <p:cxnSp>
                    <p:nvCxnSpPr>
                      <p:cNvPr id="82" name="Straight Arrow Connector 81"/>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957271" y="4126813"/>
                      <a:ext cx="681487" cy="1406105"/>
                      <a:chOff x="1017917" y="4114800"/>
                      <a:chExt cx="681487" cy="1406105"/>
                    </a:xfrm>
                  </p:grpSpPr>
                  <p:sp>
                    <p:nvSpPr>
                      <p:cNvPr id="85" name="Flowchart: Process 84"/>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a:solidFill>
                              <a:srgbClr val="002776"/>
                            </a:solidFill>
                          </a:rPr>
                          <a:t>ETL</a:t>
                        </a:r>
                      </a:p>
                    </p:txBody>
                  </p:sp>
                  <p:cxnSp>
                    <p:nvCxnSpPr>
                      <p:cNvPr id="86" name="Straight Arrow Connector 85"/>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261028" y="4149305"/>
                      <a:ext cx="681487" cy="1406105"/>
                      <a:chOff x="1017917" y="4114800"/>
                      <a:chExt cx="681487" cy="1406105"/>
                    </a:xfrm>
                  </p:grpSpPr>
                  <p:sp>
                    <p:nvSpPr>
                      <p:cNvPr id="89" name="Flowchart: Process 88"/>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a:solidFill>
                              <a:srgbClr val="002776"/>
                            </a:solidFill>
                          </a:rPr>
                          <a:t>ETL</a:t>
                        </a:r>
                      </a:p>
                    </p:txBody>
                  </p:sp>
                  <p:cxnSp>
                    <p:nvCxnSpPr>
                      <p:cNvPr id="90" name="Straight Arrow Connector 89"/>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95" name="Straight Arrow Connector 94"/>
                  <p:cNvCxnSpPr/>
                  <p:nvPr/>
                </p:nvCxnSpPr>
                <p:spPr>
                  <a:xfrm flipV="1">
                    <a:off x="7203195" y="4619645"/>
                    <a:ext cx="320466" cy="2279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202276" y="4847614"/>
                    <a:ext cx="336987" cy="2008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a:off x="466093" y="1984931"/>
                <a:ext cx="1673257" cy="646702"/>
                <a:chOff x="466093" y="1984931"/>
                <a:chExt cx="1673257" cy="646702"/>
              </a:xfrm>
            </p:grpSpPr>
            <p:sp>
              <p:nvSpPr>
                <p:cNvPr id="113" name="Left Brace 112"/>
                <p:cNvSpPr/>
                <p:nvPr/>
              </p:nvSpPr>
              <p:spPr>
                <a:xfrm rot="16200000" flipH="1">
                  <a:off x="1211501" y="1703783"/>
                  <a:ext cx="182442" cy="1673257"/>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15" name="Rectangle 17"/>
                <p:cNvSpPr>
                  <a:spLocks noChangeArrowheads="1"/>
                </p:cNvSpPr>
                <p:nvPr/>
              </p:nvSpPr>
              <p:spPr bwMode="auto">
                <a:xfrm>
                  <a:off x="507574" y="1984931"/>
                  <a:ext cx="1562766"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Acquisition</a:t>
                  </a:r>
                </a:p>
              </p:txBody>
            </p:sp>
          </p:grpSp>
          <p:grpSp>
            <p:nvGrpSpPr>
              <p:cNvPr id="125" name="Group 124"/>
              <p:cNvGrpSpPr/>
              <p:nvPr/>
            </p:nvGrpSpPr>
            <p:grpSpPr>
              <a:xfrm>
                <a:off x="2996275" y="1984931"/>
                <a:ext cx="1687868" cy="646702"/>
                <a:chOff x="2996275" y="1984931"/>
                <a:chExt cx="1687868" cy="646702"/>
              </a:xfrm>
            </p:grpSpPr>
            <p:sp>
              <p:nvSpPr>
                <p:cNvPr id="118" name="Left Brace 117"/>
                <p:cNvSpPr/>
                <p:nvPr/>
              </p:nvSpPr>
              <p:spPr>
                <a:xfrm rot="16200000" flipH="1">
                  <a:off x="3748988" y="1696478"/>
                  <a:ext cx="182442" cy="1687868"/>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19" name="Rectangle 17"/>
                <p:cNvSpPr>
                  <a:spLocks noChangeArrowheads="1"/>
                </p:cNvSpPr>
                <p:nvPr/>
              </p:nvSpPr>
              <p:spPr bwMode="auto">
                <a:xfrm>
                  <a:off x="3037755" y="1984931"/>
                  <a:ext cx="1646388"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Integration</a:t>
                  </a:r>
                </a:p>
              </p:txBody>
            </p:sp>
          </p:grpSp>
          <p:grpSp>
            <p:nvGrpSpPr>
              <p:cNvPr id="126" name="Group 125"/>
              <p:cNvGrpSpPr/>
              <p:nvPr/>
            </p:nvGrpSpPr>
            <p:grpSpPr>
              <a:xfrm>
                <a:off x="5513408" y="1984931"/>
                <a:ext cx="1687868" cy="646702"/>
                <a:chOff x="5513408" y="1984931"/>
                <a:chExt cx="1687868" cy="646702"/>
              </a:xfrm>
            </p:grpSpPr>
            <p:sp>
              <p:nvSpPr>
                <p:cNvPr id="120" name="Left Brace 119"/>
                <p:cNvSpPr/>
                <p:nvPr/>
              </p:nvSpPr>
              <p:spPr>
                <a:xfrm rot="16200000" flipH="1">
                  <a:off x="6266121" y="1696478"/>
                  <a:ext cx="182442" cy="1687868"/>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21" name="Rectangle 17"/>
                <p:cNvSpPr>
                  <a:spLocks noChangeArrowheads="1"/>
                </p:cNvSpPr>
                <p:nvPr/>
              </p:nvSpPr>
              <p:spPr bwMode="auto">
                <a:xfrm>
                  <a:off x="5554888" y="1984931"/>
                  <a:ext cx="1646388"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Aggregation</a:t>
                  </a:r>
                </a:p>
              </p:txBody>
            </p:sp>
          </p:grpSp>
          <p:grpSp>
            <p:nvGrpSpPr>
              <p:cNvPr id="127" name="Group 126"/>
              <p:cNvGrpSpPr/>
              <p:nvPr/>
            </p:nvGrpSpPr>
            <p:grpSpPr>
              <a:xfrm>
                <a:off x="7685405" y="1984930"/>
                <a:ext cx="1355594" cy="646704"/>
                <a:chOff x="7685405" y="1984930"/>
                <a:chExt cx="1355594" cy="646704"/>
              </a:xfrm>
            </p:grpSpPr>
            <p:sp>
              <p:nvSpPr>
                <p:cNvPr id="122" name="Rectangle 17"/>
                <p:cNvSpPr>
                  <a:spLocks noChangeArrowheads="1"/>
                </p:cNvSpPr>
                <p:nvPr/>
              </p:nvSpPr>
              <p:spPr bwMode="auto">
                <a:xfrm>
                  <a:off x="7685405" y="1984930"/>
                  <a:ext cx="1355592" cy="340312"/>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BI &amp; Information delivery </a:t>
                  </a:r>
                </a:p>
              </p:txBody>
            </p:sp>
            <p:sp>
              <p:nvSpPr>
                <p:cNvPr id="123" name="Left Brace 122"/>
                <p:cNvSpPr/>
                <p:nvPr/>
              </p:nvSpPr>
              <p:spPr>
                <a:xfrm rot="16200000" flipH="1">
                  <a:off x="8276831" y="1867467"/>
                  <a:ext cx="172741" cy="1355594"/>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grpSp>
        </p:grpSp>
        <p:grpSp>
          <p:nvGrpSpPr>
            <p:cNvPr id="136" name="Group 135"/>
            <p:cNvGrpSpPr/>
            <p:nvPr/>
          </p:nvGrpSpPr>
          <p:grpSpPr>
            <a:xfrm>
              <a:off x="1120979" y="3776494"/>
              <a:ext cx="6190023" cy="1330343"/>
              <a:chOff x="1120979" y="3776494"/>
              <a:chExt cx="6190023" cy="1330343"/>
            </a:xfrm>
          </p:grpSpPr>
          <p:sp>
            <p:nvSpPr>
              <p:cNvPr id="130" name="Rectangle 11"/>
              <p:cNvSpPr>
                <a:spLocks noChangeArrowheads="1"/>
              </p:cNvSpPr>
              <p:nvPr/>
            </p:nvSpPr>
            <p:spPr bwMode="auto">
              <a:xfrm>
                <a:off x="1120979" y="4935764"/>
                <a:ext cx="6190022" cy="17107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Governance</a:t>
                </a:r>
              </a:p>
            </p:txBody>
          </p:sp>
          <p:sp>
            <p:nvSpPr>
              <p:cNvPr id="131" name="Rectangle 12"/>
              <p:cNvSpPr>
                <a:spLocks noChangeArrowheads="1"/>
              </p:cNvSpPr>
              <p:nvPr/>
            </p:nvSpPr>
            <p:spPr bwMode="auto">
              <a:xfrm>
                <a:off x="1131225" y="4726662"/>
                <a:ext cx="6179775" cy="163672"/>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Infrastructure services</a:t>
                </a:r>
              </a:p>
            </p:txBody>
          </p:sp>
          <p:sp>
            <p:nvSpPr>
              <p:cNvPr id="132" name="Rectangle 13"/>
              <p:cNvSpPr>
                <a:spLocks noChangeArrowheads="1"/>
              </p:cNvSpPr>
              <p:nvPr/>
            </p:nvSpPr>
            <p:spPr bwMode="auto">
              <a:xfrm>
                <a:off x="1131226" y="4482265"/>
                <a:ext cx="6179775" cy="197381"/>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Identity management and security</a:t>
                </a:r>
              </a:p>
            </p:txBody>
          </p:sp>
          <p:sp>
            <p:nvSpPr>
              <p:cNvPr id="133" name="Rectangle 14"/>
              <p:cNvSpPr>
                <a:spLocks noChangeArrowheads="1"/>
              </p:cNvSpPr>
              <p:nvPr/>
            </p:nvSpPr>
            <p:spPr bwMode="auto">
              <a:xfrm>
                <a:off x="1131688" y="4255947"/>
                <a:ext cx="6179314" cy="179302"/>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Data quality management</a:t>
                </a:r>
              </a:p>
            </p:txBody>
          </p:sp>
          <p:sp>
            <p:nvSpPr>
              <p:cNvPr id="134" name="Rectangle 15"/>
              <p:cNvSpPr>
                <a:spLocks noChangeArrowheads="1"/>
              </p:cNvSpPr>
              <p:nvPr/>
            </p:nvSpPr>
            <p:spPr bwMode="auto">
              <a:xfrm>
                <a:off x="1131226" y="4010873"/>
                <a:ext cx="6179776" cy="19064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Metadata management</a:t>
                </a:r>
              </a:p>
            </p:txBody>
          </p:sp>
          <p:sp>
            <p:nvSpPr>
              <p:cNvPr id="135" name="Rectangle 16"/>
              <p:cNvSpPr>
                <a:spLocks noChangeArrowheads="1"/>
              </p:cNvSpPr>
              <p:nvPr/>
            </p:nvSpPr>
            <p:spPr bwMode="auto">
              <a:xfrm>
                <a:off x="1131688" y="3776494"/>
                <a:ext cx="6179314" cy="18385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Taxonomy</a:t>
                </a:r>
              </a:p>
            </p:txBody>
          </p:sp>
        </p:grpSp>
      </p:grpSp>
    </p:spTree>
    <p:extLst>
      <p:ext uri="{BB962C8B-B14F-4D97-AF65-F5344CB8AC3E}">
        <p14:creationId xmlns:p14="http://schemas.microsoft.com/office/powerpoint/2010/main" val="67057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3"/>
          <p:cNvSpPr>
            <a:spLocks noGrp="1" noChangeArrowheads="1"/>
          </p:cNvSpPr>
          <p:nvPr>
            <p:ph type="title"/>
          </p:nvPr>
        </p:nvSpPr>
        <p:spPr/>
        <p:txBody>
          <a:bodyPr/>
          <a:lstStyle/>
          <a:p>
            <a:r>
              <a:rPr lang="en-US" dirty="0"/>
              <a:t>Technology architecture components</a:t>
            </a:r>
          </a:p>
        </p:txBody>
      </p:sp>
      <p:sp>
        <p:nvSpPr>
          <p:cNvPr id="9" name="Content Placeholder 8"/>
          <p:cNvSpPr>
            <a:spLocks noGrp="1"/>
          </p:cNvSpPr>
          <p:nvPr>
            <p:ph type="body" sz="quarter" idx="14"/>
          </p:nvPr>
        </p:nvSpPr>
        <p:spPr>
          <a:xfrm>
            <a:off x="370800" y="914400"/>
            <a:ext cx="8388000" cy="5443558"/>
          </a:xfrm>
        </p:spPr>
        <p:txBody>
          <a:bodyPr/>
          <a:lstStyle/>
          <a:p>
            <a:r>
              <a:rPr lang="en-US" sz="1400" dirty="0"/>
              <a:t>Below is an overview of the EIM technology architecture components:</a:t>
            </a:r>
          </a:p>
          <a:p>
            <a:endParaRPr lang="en-US" dirty="0"/>
          </a:p>
        </p:txBody>
      </p:sp>
      <p:graphicFrame>
        <p:nvGraphicFramePr>
          <p:cNvPr id="12" name="Group 90"/>
          <p:cNvGraphicFramePr>
            <a:graphicFrameLocks/>
          </p:cNvGraphicFramePr>
          <p:nvPr>
            <p:extLst>
              <p:ext uri="{D42A27DB-BD31-4B8C-83A1-F6EECF244321}">
                <p14:modId xmlns:p14="http://schemas.microsoft.com/office/powerpoint/2010/main" val="2124789943"/>
              </p:ext>
            </p:extLst>
          </p:nvPr>
        </p:nvGraphicFramePr>
        <p:xfrm>
          <a:off x="457200" y="1219200"/>
          <a:ext cx="8331200" cy="5541946"/>
        </p:xfrm>
        <a:graphic>
          <a:graphicData uri="http://schemas.openxmlformats.org/drawingml/2006/table">
            <a:tbl>
              <a:tblPr/>
              <a:tblGrid>
                <a:gridCol w="1373249">
                  <a:extLst>
                    <a:ext uri="{9D8B030D-6E8A-4147-A177-3AD203B41FA5}">
                      <a16:colId xmlns:a16="http://schemas.microsoft.com/office/drawing/2014/main" val="20000"/>
                    </a:ext>
                  </a:extLst>
                </a:gridCol>
                <a:gridCol w="6957951">
                  <a:extLst>
                    <a:ext uri="{9D8B030D-6E8A-4147-A177-3AD203B41FA5}">
                      <a16:colId xmlns:a16="http://schemas.microsoft.com/office/drawing/2014/main" val="20001"/>
                    </a:ext>
                  </a:extLst>
                </a:gridCol>
              </a:tblGrid>
              <a:tr h="333251">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Component</a:t>
                      </a:r>
                    </a:p>
                  </a:txBody>
                  <a:tcPr marL="45383" marR="45383"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Details/key areas</a:t>
                      </a:r>
                    </a:p>
                  </a:txBody>
                  <a:tcPr marL="45383" marR="45383"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31300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a:solidFill>
                            <a:srgbClr val="002776"/>
                          </a:solidFill>
                          <a:latin typeface="Arial" pitchFamily="34" charset="0"/>
                          <a:ea typeface="+mn-ea"/>
                          <a:cs typeface="Arial" pitchFamily="34" charset="0"/>
                        </a:rPr>
                        <a:t>Data acquisition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Operational and transactional sources: </a:t>
                      </a:r>
                      <a:r>
                        <a:rPr lang="en-US" sz="1400" kern="1200" dirty="0">
                          <a:solidFill>
                            <a:srgbClr val="002776"/>
                          </a:solidFill>
                          <a:latin typeface="Arial" pitchFamily="34" charset="0"/>
                          <a:ea typeface="+mn-ea"/>
                          <a:cs typeface="Arial" pitchFamily="34" charset="0"/>
                        </a:rPr>
                        <a:t>Orders, billings, payments, financial, and HR</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External sources: </a:t>
                      </a:r>
                      <a:r>
                        <a:rPr lang="en-US" sz="1400" kern="1200" dirty="0">
                          <a:solidFill>
                            <a:srgbClr val="002776"/>
                          </a:solidFill>
                          <a:latin typeface="Arial" pitchFamily="34" charset="0"/>
                          <a:ea typeface="+mn-ea"/>
                          <a:cs typeface="Arial" pitchFamily="34" charset="0"/>
                        </a:rPr>
                        <a:t>BH, customer data, other</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Reference and master sources</a:t>
                      </a:r>
                      <a:r>
                        <a:rPr lang="en-US" sz="1400" kern="1200" dirty="0">
                          <a:solidFill>
                            <a:srgbClr val="002776"/>
                          </a:solidFill>
                          <a:latin typeface="Arial" pitchFamily="34" charset="0"/>
                          <a:ea typeface="+mn-ea"/>
                          <a:cs typeface="Arial" pitchFamily="34" charset="0"/>
                        </a:rPr>
                        <a:t>: Suppliers, customer, product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Unstructured: </a:t>
                      </a:r>
                      <a:r>
                        <a:rPr lang="en-US" sz="1400" kern="1200" dirty="0">
                          <a:solidFill>
                            <a:srgbClr val="002776"/>
                          </a:solidFill>
                          <a:latin typeface="Arial" pitchFamily="34" charset="0"/>
                          <a:ea typeface="+mn-ea"/>
                          <a:cs typeface="Arial" pitchFamily="34" charset="0"/>
                        </a:rPr>
                        <a:t>Mail, e-mail, documents, excel sheet, knowledge management, and content crawlers</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6968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a:solidFill>
                            <a:srgbClr val="002776"/>
                          </a:solidFill>
                          <a:latin typeface="Arial" pitchFamily="34" charset="0"/>
                          <a:ea typeface="+mn-ea"/>
                          <a:cs typeface="Arial" pitchFamily="34" charset="0"/>
                        </a:rPr>
                        <a:t>Data integration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Business rule and consolidation engines</a:t>
                      </a:r>
                      <a:r>
                        <a:rPr lang="en-US" sz="1400" kern="1200" dirty="0">
                          <a:solidFill>
                            <a:srgbClr val="002776"/>
                          </a:solidFill>
                          <a:latin typeface="Arial" pitchFamily="34" charset="0"/>
                          <a:ea typeface="+mn-ea"/>
                          <a:cs typeface="Arial" pitchFamily="34" charset="0"/>
                        </a:rPr>
                        <a:t>: Common business rules engine, accounting engine, data quality matrices, data profiling, others</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Data mapping and transport: </a:t>
                      </a:r>
                      <a:r>
                        <a:rPr lang="en-US" sz="1400" kern="1200" dirty="0">
                          <a:solidFill>
                            <a:srgbClr val="002776"/>
                          </a:solidFill>
                          <a:latin typeface="Arial" pitchFamily="34" charset="0"/>
                          <a:ea typeface="+mn-ea"/>
                          <a:cs typeface="Arial" pitchFamily="34" charset="0"/>
                        </a:rPr>
                        <a:t>Data extract/transform/load (ETL), real-time data and message bus (EAI) and enterprise information integration (EII)</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Image content: </a:t>
                      </a:r>
                      <a:r>
                        <a:rPr lang="en-US" sz="1400" kern="1200" dirty="0">
                          <a:solidFill>
                            <a:srgbClr val="002776"/>
                          </a:solidFill>
                          <a:latin typeface="Arial" pitchFamily="34" charset="0"/>
                          <a:ea typeface="+mn-ea"/>
                          <a:cs typeface="Arial" pitchFamily="34" charset="0"/>
                        </a:rPr>
                        <a:t>Document scanning, OCR, and meta-tagging</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3939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a:solidFill>
                            <a:srgbClr val="002776"/>
                          </a:solidFill>
                          <a:latin typeface="Arial" pitchFamily="34" charset="0"/>
                          <a:ea typeface="+mn-ea"/>
                          <a:cs typeface="Arial" pitchFamily="34" charset="0"/>
                        </a:rPr>
                        <a:t>Data aggregation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Enterprise data warehouse: </a:t>
                      </a:r>
                      <a:r>
                        <a:rPr lang="en-US" sz="1400" kern="1200" dirty="0">
                          <a:solidFill>
                            <a:srgbClr val="002776"/>
                          </a:solidFill>
                          <a:latin typeface="Arial" pitchFamily="34" charset="0"/>
                          <a:ea typeface="+mn-ea"/>
                          <a:cs typeface="Arial" pitchFamily="34" charset="0"/>
                        </a:rPr>
                        <a:t>Enterprise, centralized, lowest detail, data mart integration, and reference data integration</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Operational data store (ODS): </a:t>
                      </a:r>
                      <a:r>
                        <a:rPr lang="en-US" sz="1400" kern="1200" dirty="0">
                          <a:solidFill>
                            <a:srgbClr val="002776"/>
                          </a:solidFill>
                          <a:latin typeface="Arial" pitchFamily="34" charset="0"/>
                          <a:ea typeface="+mn-ea"/>
                          <a:cs typeface="Arial" pitchFamily="34" charset="0"/>
                        </a:rPr>
                        <a:t>Near real-time, limited history, operational feeds, and transactional data</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Data marts:</a:t>
                      </a:r>
                      <a:r>
                        <a:rPr lang="en-US" sz="1400" kern="1200" dirty="0">
                          <a:solidFill>
                            <a:srgbClr val="002776"/>
                          </a:solidFill>
                          <a:latin typeface="Arial" pitchFamily="34" charset="0"/>
                          <a:ea typeface="+mn-ea"/>
                          <a:cs typeface="Arial" pitchFamily="34" charset="0"/>
                        </a:rPr>
                        <a:t> Functional, plan, customer: distributed, summarized, and subject-oriented marts</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Business process management: </a:t>
                      </a:r>
                      <a:r>
                        <a:rPr lang="en-US" sz="1400" kern="1200" dirty="0">
                          <a:solidFill>
                            <a:srgbClr val="002776"/>
                          </a:solidFill>
                          <a:latin typeface="Arial" pitchFamily="34" charset="0"/>
                          <a:ea typeface="+mn-ea"/>
                          <a:cs typeface="Arial" pitchFamily="34" charset="0"/>
                        </a:rPr>
                        <a:t>Work flow and state management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a:solidFill>
                            <a:srgbClr val="002776"/>
                          </a:solidFill>
                          <a:latin typeface="Arial" pitchFamily="34" charset="0"/>
                          <a:ea typeface="+mn-ea"/>
                          <a:cs typeface="Arial" pitchFamily="34" charset="0"/>
                        </a:rPr>
                        <a:t>Content repositories: </a:t>
                      </a:r>
                      <a:r>
                        <a:rPr lang="en-US" sz="1400" kern="1200" dirty="0">
                          <a:solidFill>
                            <a:srgbClr val="002776"/>
                          </a:solidFill>
                          <a:latin typeface="Arial" pitchFamily="34" charset="0"/>
                          <a:ea typeface="+mn-ea"/>
                          <a:cs typeface="Arial" pitchFamily="34" charset="0"/>
                        </a:rPr>
                        <a:t>Documentation management, digital rights and asset management, messaging management, output and reports management, and images and Web content management</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8013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Information Delivery and Consumption</a:t>
            </a:r>
          </a:p>
        </p:txBody>
      </p:sp>
      <p:graphicFrame>
        <p:nvGraphicFramePr>
          <p:cNvPr id="7" name="Group 90"/>
          <p:cNvGraphicFramePr>
            <a:graphicFrameLocks/>
          </p:cNvGraphicFramePr>
          <p:nvPr>
            <p:extLst>
              <p:ext uri="{D42A27DB-BD31-4B8C-83A1-F6EECF244321}">
                <p14:modId xmlns:p14="http://schemas.microsoft.com/office/powerpoint/2010/main" val="1523181229"/>
              </p:ext>
            </p:extLst>
          </p:nvPr>
        </p:nvGraphicFramePr>
        <p:xfrm>
          <a:off x="355600" y="914400"/>
          <a:ext cx="8331200" cy="5471160"/>
        </p:xfrm>
        <a:graphic>
          <a:graphicData uri="http://schemas.openxmlformats.org/drawingml/2006/table">
            <a:tbl>
              <a:tblPr/>
              <a:tblGrid>
                <a:gridCol w="1373249">
                  <a:extLst>
                    <a:ext uri="{9D8B030D-6E8A-4147-A177-3AD203B41FA5}">
                      <a16:colId xmlns:a16="http://schemas.microsoft.com/office/drawing/2014/main" val="20000"/>
                    </a:ext>
                  </a:extLst>
                </a:gridCol>
                <a:gridCol w="6957951">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Component</a:t>
                      </a:r>
                    </a:p>
                  </a:txBody>
                  <a:tcPr marL="45383" marR="45383"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Arial" charset="0"/>
                        </a:rPr>
                        <a:t>Details/key areas</a:t>
                      </a:r>
                    </a:p>
                  </a:txBody>
                  <a:tcPr marL="45383" marR="45383"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31662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300" b="1" i="0" u="none" strike="noStrike" cap="none" normalizeH="0" baseline="0" dirty="0">
                          <a:ln>
                            <a:noFill/>
                          </a:ln>
                          <a:solidFill>
                            <a:schemeClr val="tx1"/>
                          </a:solidFill>
                          <a:effectLst/>
                          <a:latin typeface="Arial" charset="0"/>
                        </a:rPr>
                        <a:t>BI and Information Delivery</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Business intelligence (BI):</a:t>
                      </a:r>
                      <a:r>
                        <a:rPr kumimoji="0" lang="en-US" sz="1300" b="0" i="0" u="none" strike="noStrike" cap="none" normalizeH="0" baseline="0" dirty="0">
                          <a:ln>
                            <a:noFill/>
                          </a:ln>
                          <a:solidFill>
                            <a:schemeClr val="tx1"/>
                          </a:solidFill>
                          <a:effectLst/>
                          <a:latin typeface="Arial" charset="0"/>
                        </a:rPr>
                        <a:t> OLAP, ad-hoc querying and reporting, operational, reporting/analytics, data mining and forecasting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Business activity monitoring:</a:t>
                      </a:r>
                      <a:r>
                        <a:rPr kumimoji="0" lang="en-US" sz="1300" b="0" i="0" u="none" strike="noStrike" cap="none" normalizeH="0" baseline="0" dirty="0">
                          <a:ln>
                            <a:noFill/>
                          </a:ln>
                          <a:solidFill>
                            <a:schemeClr val="tx1"/>
                          </a:solidFill>
                          <a:effectLst/>
                          <a:latin typeface="Arial" charset="0"/>
                        </a:rPr>
                        <a:t> rules engine and events processing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Content management: </a:t>
                      </a:r>
                      <a:r>
                        <a:rPr kumimoji="0" lang="en-US" sz="1300" b="0" i="0" u="none" strike="noStrike" cap="none" normalizeH="0" baseline="0" dirty="0">
                          <a:ln>
                            <a:noFill/>
                          </a:ln>
                          <a:solidFill>
                            <a:schemeClr val="tx1"/>
                          </a:solidFill>
                          <a:effectLst/>
                          <a:latin typeface="Arial" charset="0"/>
                        </a:rPr>
                        <a:t>content lifecycle management, business rules, workflow, library services and full-text indexing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Enterprise content management services:</a:t>
                      </a:r>
                      <a:r>
                        <a:rPr kumimoji="0" lang="en-US" sz="1300" b="0" i="0" u="none" strike="noStrike" cap="none" normalizeH="0" baseline="0" dirty="0">
                          <a:ln>
                            <a:noFill/>
                          </a:ln>
                          <a:solidFill>
                            <a:schemeClr val="tx1"/>
                          </a:solidFill>
                          <a:effectLst/>
                          <a:latin typeface="Arial" charset="0"/>
                        </a:rPr>
                        <a:t> rule-based customization, collaboration and communication services, personalization services, environment monitoring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Enterprise information portal (EIP):</a:t>
                      </a:r>
                      <a:r>
                        <a:rPr kumimoji="0" lang="en-US" sz="1300" b="0" i="0" u="none" strike="noStrike" cap="none" normalizeH="0" baseline="0" dirty="0">
                          <a:ln>
                            <a:noFill/>
                          </a:ln>
                          <a:solidFill>
                            <a:schemeClr val="tx1"/>
                          </a:solidFill>
                          <a:effectLst/>
                          <a:latin typeface="Arial" charset="0"/>
                        </a:rPr>
                        <a:t> shared application services, extracts, application integration, content services, publish/subscribe services, search and indexing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User access methods:</a:t>
                      </a:r>
                      <a:r>
                        <a:rPr kumimoji="0" lang="en-US" sz="1300" b="0" i="0" u="none" strike="noStrike" cap="none" normalizeH="0" baseline="0" dirty="0">
                          <a:ln>
                            <a:noFill/>
                          </a:ln>
                          <a:solidFill>
                            <a:schemeClr val="tx1"/>
                          </a:solidFill>
                          <a:effectLst/>
                          <a:latin typeface="Arial" charset="0"/>
                        </a:rPr>
                        <a:t> Web portal, email and SMS, fax and printing services, pager and PDA access point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System access methods:</a:t>
                      </a:r>
                      <a:r>
                        <a:rPr kumimoji="0" lang="en-US" sz="1300" b="0" i="0" u="none" strike="noStrike" cap="none" normalizeH="0" baseline="0" dirty="0">
                          <a:ln>
                            <a:noFill/>
                          </a:ln>
                          <a:solidFill>
                            <a:schemeClr val="tx1"/>
                          </a:solidFill>
                          <a:effectLst/>
                          <a:latin typeface="Arial" charset="0"/>
                        </a:rPr>
                        <a:t> FTP and database replication, message bus, file delivery and storage media</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External: </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a:ln>
                            <a:noFill/>
                          </a:ln>
                          <a:solidFill>
                            <a:schemeClr val="tx1"/>
                          </a:solidFill>
                          <a:effectLst/>
                          <a:latin typeface="Arial" charset="0"/>
                        </a:rPr>
                        <a:t>Reports:</a:t>
                      </a:r>
                      <a:r>
                        <a:rPr kumimoji="0" lang="en-US" sz="1300" b="0" i="0" u="none" strike="noStrike" cap="none" normalizeH="0" baseline="0" dirty="0">
                          <a:ln>
                            <a:noFill/>
                          </a:ln>
                          <a:solidFill>
                            <a:schemeClr val="tx1"/>
                          </a:solidFill>
                          <a:effectLst/>
                          <a:latin typeface="Arial" charset="0"/>
                        </a:rPr>
                        <a:t> earned value management, government regulation, supply chain, manufacturing, financial and sale</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a:ln>
                            <a:noFill/>
                          </a:ln>
                          <a:solidFill>
                            <a:schemeClr val="tx1"/>
                          </a:solidFill>
                          <a:effectLst/>
                          <a:latin typeface="Arial" charset="0"/>
                        </a:rPr>
                        <a:t>Applications:</a:t>
                      </a:r>
                      <a:r>
                        <a:rPr kumimoji="0" lang="en-US" sz="1300" b="0" i="0" u="none" strike="noStrike" cap="none" normalizeH="0" baseline="0" dirty="0">
                          <a:ln>
                            <a:noFill/>
                          </a:ln>
                          <a:solidFill>
                            <a:schemeClr val="tx1"/>
                          </a:solidFill>
                          <a:effectLst/>
                          <a:latin typeface="Arial" charset="0"/>
                        </a:rPr>
                        <a:t> SAP, extracts, finance</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a:ln>
                            <a:noFill/>
                          </a:ln>
                          <a:solidFill>
                            <a:schemeClr val="tx1"/>
                          </a:solidFill>
                          <a:effectLst/>
                          <a:latin typeface="Arial" charset="0"/>
                        </a:rPr>
                        <a:t>Internal: </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a:ln>
                            <a:noFill/>
                          </a:ln>
                          <a:solidFill>
                            <a:schemeClr val="tx1"/>
                          </a:solidFill>
                          <a:effectLst/>
                          <a:latin typeface="Arial" charset="0"/>
                        </a:rPr>
                        <a:t>Reports:</a:t>
                      </a:r>
                      <a:r>
                        <a:rPr kumimoji="0" lang="en-US" sz="1300" b="0" i="0" u="none" strike="noStrike" cap="none" normalizeH="0" baseline="0" dirty="0">
                          <a:ln>
                            <a:noFill/>
                          </a:ln>
                          <a:solidFill>
                            <a:schemeClr val="tx1"/>
                          </a:solidFill>
                          <a:effectLst/>
                          <a:latin typeface="Arial" charset="0"/>
                        </a:rPr>
                        <a:t> sales and marketing, engineering, manufacturing, finance and production</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a:ln>
                            <a:noFill/>
                          </a:ln>
                          <a:solidFill>
                            <a:schemeClr val="tx1"/>
                          </a:solidFill>
                          <a:effectLst/>
                          <a:latin typeface="Arial" charset="0"/>
                        </a:rPr>
                        <a:t>Applications:</a:t>
                      </a:r>
                      <a:r>
                        <a:rPr kumimoji="0" lang="en-US" sz="1300" b="0" i="0" u="none" strike="noStrike" cap="none" normalizeH="0" baseline="0" dirty="0">
                          <a:ln>
                            <a:noFill/>
                          </a:ln>
                          <a:solidFill>
                            <a:schemeClr val="tx1"/>
                          </a:solidFill>
                          <a:effectLst/>
                          <a:latin typeface="Arial" charset="0"/>
                        </a:rPr>
                        <a:t> LIFT MES,, procure to pay, LCS-MRO, MRO OSN, MRO TARS, EVMS, SAP upgrade</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endParaRPr kumimoji="0" lang="en-US" sz="1200" b="0" i="0" u="none" strike="noStrike" cap="none" normalizeH="0" baseline="0" dirty="0">
                        <a:ln>
                          <a:noFill/>
                        </a:ln>
                        <a:solidFill>
                          <a:schemeClr val="tx1"/>
                        </a:solidFill>
                        <a:effectLst/>
                        <a:latin typeface="Arial" charset="0"/>
                      </a:endParaRP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endParaRPr kumimoji="0" lang="en-US" sz="1200" b="0" i="0" u="none" strike="noStrike" cap="none" normalizeH="0" baseline="0" dirty="0">
                        <a:ln>
                          <a:noFill/>
                        </a:ln>
                        <a:solidFill>
                          <a:schemeClr val="tx1"/>
                        </a:solidFill>
                        <a:effectLst/>
                        <a:latin typeface="Arial"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41343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1028"/>
          <p:cNvSpPr>
            <a:spLocks noGrp="1" noChangeArrowheads="1"/>
          </p:cNvSpPr>
          <p:nvPr>
            <p:ph type="title"/>
          </p:nvPr>
        </p:nvSpPr>
        <p:spPr/>
        <p:txBody>
          <a:bodyPr/>
          <a:lstStyle/>
          <a:p>
            <a:r>
              <a:rPr lang="en-US" dirty="0"/>
              <a:t>OLTP vs OLAP</a:t>
            </a:r>
          </a:p>
        </p:txBody>
      </p:sp>
      <p:grpSp>
        <p:nvGrpSpPr>
          <p:cNvPr id="14" name="Group 13"/>
          <p:cNvGrpSpPr/>
          <p:nvPr/>
        </p:nvGrpSpPr>
        <p:grpSpPr>
          <a:xfrm>
            <a:off x="416453" y="1219200"/>
            <a:ext cx="4117446" cy="4979983"/>
            <a:chOff x="393698" y="1376360"/>
            <a:chExt cx="3997326" cy="4932365"/>
          </a:xfrm>
        </p:grpSpPr>
        <p:sp>
          <p:nvSpPr>
            <p:cNvPr id="15" name="Text Box 10"/>
            <p:cNvSpPr txBox="1">
              <a:spLocks noChangeArrowheads="1"/>
            </p:cNvSpPr>
            <p:nvPr>
              <p:custDataLst>
                <p:tags r:id="rId2"/>
              </p:custDataLst>
            </p:nvPr>
          </p:nvSpPr>
          <p:spPr bwMode="auto">
            <a:xfrm>
              <a:off x="393699" y="1376360"/>
              <a:ext cx="3997325" cy="443561"/>
            </a:xfrm>
            <a:prstGeom prst="rect">
              <a:avLst/>
            </a:prstGeom>
            <a:solidFill>
              <a:srgbClr val="00A1DE"/>
            </a:solidFill>
            <a:ln w="12700" algn="ctr">
              <a:noFill/>
              <a:miter lim="800000"/>
              <a:headEnd/>
              <a:tailEnd type="none" w="sm" len="med"/>
            </a:ln>
          </p:spPr>
          <p:txBody>
            <a:bodyPr lIns="36000" tIns="36000" rIns="36000" bIns="36000" anchor="ctr" anchorCtr="1"/>
            <a:lstStyle/>
            <a:p>
              <a:pPr algn="ctr" defTabSz="957263"/>
              <a:r>
                <a:rPr lang="en-US" sz="1400" b="1" dirty="0">
                  <a:solidFill>
                    <a:schemeClr val="bg1"/>
                  </a:solidFill>
                </a:rPr>
                <a:t>OLTP (On-line Transaction Processing)</a:t>
              </a:r>
            </a:p>
          </p:txBody>
        </p:sp>
        <p:sp>
          <p:nvSpPr>
            <p:cNvPr id="16" name="Text Placeholder 5"/>
            <p:cNvSpPr txBox="1">
              <a:spLocks/>
            </p:cNvSpPr>
            <p:nvPr/>
          </p:nvSpPr>
          <p:spPr>
            <a:xfrm>
              <a:off x="393698" y="1819921"/>
              <a:ext cx="3997325" cy="4488804"/>
            </a:xfrm>
            <a:prstGeom prst="rect">
              <a:avLst/>
            </a:prstGeom>
            <a:solidFill>
              <a:srgbClr val="DCDCDC"/>
            </a:solidFill>
            <a:ln w="12700">
              <a:noFill/>
            </a:ln>
          </p:spPr>
          <p:txBody>
            <a:bodyPr wrap="square" lIns="109728" tIns="146304" rIns="109728" bIns="4572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lvl="1">
                <a:spcBef>
                  <a:spcPts val="0"/>
                </a:spcBef>
                <a:spcAft>
                  <a:spcPts val="600"/>
                </a:spcAft>
              </a:pPr>
              <a:r>
                <a:rPr lang="en-US" sz="1600" dirty="0"/>
                <a:t>Characterized by a large number of short on-line transactions (INSERT, UPDATE, DELETE). </a:t>
              </a:r>
            </a:p>
            <a:p>
              <a:pPr lvl="1">
                <a:spcBef>
                  <a:spcPts val="0"/>
                </a:spcBef>
                <a:spcAft>
                  <a:spcPts val="600"/>
                </a:spcAft>
              </a:pPr>
              <a:endParaRPr lang="en-US" sz="1600" dirty="0"/>
            </a:p>
            <a:p>
              <a:pPr lvl="1">
                <a:spcBef>
                  <a:spcPts val="0"/>
                </a:spcBef>
                <a:spcAft>
                  <a:spcPts val="600"/>
                </a:spcAft>
              </a:pPr>
              <a:r>
                <a:rPr lang="en-US" sz="1600" dirty="0"/>
                <a:t>Fast query processing</a:t>
              </a:r>
            </a:p>
            <a:p>
              <a:pPr lvl="1">
                <a:spcBef>
                  <a:spcPts val="0"/>
                </a:spcBef>
                <a:spcAft>
                  <a:spcPts val="600"/>
                </a:spcAft>
              </a:pPr>
              <a:endParaRPr lang="en-US" sz="1600" dirty="0"/>
            </a:p>
            <a:p>
              <a:pPr lvl="1">
                <a:spcBef>
                  <a:spcPts val="0"/>
                </a:spcBef>
                <a:spcAft>
                  <a:spcPts val="600"/>
                </a:spcAft>
              </a:pPr>
              <a:endParaRPr lang="en-US" sz="1600" dirty="0"/>
            </a:p>
            <a:p>
              <a:pPr lvl="1">
                <a:spcBef>
                  <a:spcPts val="0"/>
                </a:spcBef>
                <a:spcAft>
                  <a:spcPts val="600"/>
                </a:spcAft>
              </a:pPr>
              <a:r>
                <a:rPr lang="en-US" sz="1600" dirty="0"/>
                <a:t>Maintaining data integrity in multi-access environments </a:t>
              </a:r>
            </a:p>
            <a:p>
              <a:pPr lvl="1">
                <a:spcBef>
                  <a:spcPts val="0"/>
                </a:spcBef>
                <a:spcAft>
                  <a:spcPts val="600"/>
                </a:spcAft>
              </a:pPr>
              <a:endParaRPr lang="en-US" sz="1600" dirty="0"/>
            </a:p>
            <a:p>
              <a:pPr lvl="1">
                <a:spcBef>
                  <a:spcPts val="0"/>
                </a:spcBef>
                <a:spcAft>
                  <a:spcPts val="600"/>
                </a:spcAft>
              </a:pPr>
              <a:r>
                <a:rPr lang="en-US" sz="1600" dirty="0">
                  <a:solidFill>
                    <a:srgbClr val="313131"/>
                  </a:solidFill>
                </a:rPr>
                <a:t>System designed to handle a high volume transaction per second</a:t>
              </a:r>
            </a:p>
          </p:txBody>
        </p:sp>
      </p:grpSp>
      <p:grpSp>
        <p:nvGrpSpPr>
          <p:cNvPr id="17" name="Group 16"/>
          <p:cNvGrpSpPr/>
          <p:nvPr/>
        </p:nvGrpSpPr>
        <p:grpSpPr>
          <a:xfrm>
            <a:off x="4724400" y="1219200"/>
            <a:ext cx="4117446" cy="4979983"/>
            <a:chOff x="393698" y="1376360"/>
            <a:chExt cx="3997326" cy="4932365"/>
          </a:xfrm>
        </p:grpSpPr>
        <p:sp>
          <p:nvSpPr>
            <p:cNvPr id="18" name="Text Box 10"/>
            <p:cNvSpPr txBox="1">
              <a:spLocks noChangeArrowheads="1"/>
            </p:cNvSpPr>
            <p:nvPr>
              <p:custDataLst>
                <p:tags r:id="rId1"/>
              </p:custDataLst>
            </p:nvPr>
          </p:nvSpPr>
          <p:spPr bwMode="auto">
            <a:xfrm>
              <a:off x="393699" y="1376360"/>
              <a:ext cx="3997325" cy="443561"/>
            </a:xfrm>
            <a:prstGeom prst="rect">
              <a:avLst/>
            </a:prstGeom>
            <a:solidFill>
              <a:srgbClr val="00A1DE"/>
            </a:solidFill>
            <a:ln w="12700" algn="ctr">
              <a:noFill/>
              <a:miter lim="800000"/>
              <a:headEnd/>
              <a:tailEnd type="none" w="sm" len="med"/>
            </a:ln>
          </p:spPr>
          <p:txBody>
            <a:bodyPr lIns="36000" tIns="36000" rIns="36000" bIns="36000" anchor="ctr" anchorCtr="1"/>
            <a:lstStyle/>
            <a:p>
              <a:pPr algn="ctr" defTabSz="957263"/>
              <a:r>
                <a:rPr lang="en-US" sz="1400" b="1" dirty="0">
                  <a:solidFill>
                    <a:schemeClr val="bg1"/>
                  </a:solidFill>
                </a:rPr>
                <a:t>OLAP (On-line Analytical Processing)</a:t>
              </a:r>
            </a:p>
          </p:txBody>
        </p:sp>
        <p:sp>
          <p:nvSpPr>
            <p:cNvPr id="19" name="Text Placeholder 5"/>
            <p:cNvSpPr txBox="1">
              <a:spLocks/>
            </p:cNvSpPr>
            <p:nvPr/>
          </p:nvSpPr>
          <p:spPr>
            <a:xfrm>
              <a:off x="393698" y="1819921"/>
              <a:ext cx="3997325" cy="4488804"/>
            </a:xfrm>
            <a:prstGeom prst="rect">
              <a:avLst/>
            </a:prstGeom>
            <a:solidFill>
              <a:srgbClr val="DCDCDC"/>
            </a:solidFill>
            <a:ln w="12700">
              <a:noFill/>
            </a:ln>
          </p:spPr>
          <p:txBody>
            <a:bodyPr wrap="square" lIns="109728" tIns="146304" rIns="109728" bIns="4572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1450" indent="-171450">
                <a:buFont typeface="Arial" panose="020B0604020202020204" pitchFamily="34" charset="0"/>
                <a:buChar char="•"/>
              </a:pPr>
              <a:r>
                <a:rPr lang="en-US" sz="1600" dirty="0"/>
                <a:t>Characterized by relatively low volume of transactions.</a:t>
              </a:r>
            </a:p>
            <a:p>
              <a:endParaRPr lang="en-US" sz="1600" dirty="0"/>
            </a:p>
            <a:p>
              <a:endParaRPr lang="en-US" sz="1600" dirty="0"/>
            </a:p>
            <a:p>
              <a:pPr marL="171450" indent="-171450">
                <a:buFont typeface="Arial" panose="020B0604020202020204" pitchFamily="34" charset="0"/>
                <a:buChar char="•"/>
              </a:pPr>
              <a:r>
                <a:rPr lang="en-US" sz="1600" dirty="0"/>
                <a:t> Queries are often complex and involve aggregations. </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OLAP applications are widely used by Data Mining techniques. </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In OLAP database there is aggregated, historical data, stored in multi-dimensional schemas (usually star schema)</a:t>
              </a:r>
            </a:p>
          </p:txBody>
        </p:sp>
      </p:grpSp>
    </p:spTree>
    <p:extLst>
      <p:ext uri="{BB962C8B-B14F-4D97-AF65-F5344CB8AC3E}">
        <p14:creationId xmlns:p14="http://schemas.microsoft.com/office/powerpoint/2010/main" val="30876043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OLTP vs OLAP</a:t>
            </a:r>
          </a:p>
        </p:txBody>
      </p:sp>
      <p:sp>
        <p:nvSpPr>
          <p:cNvPr id="4" name="Footer Placeholder 3"/>
          <p:cNvSpPr>
            <a:spLocks noGrp="1"/>
          </p:cNvSpPr>
          <p:nvPr>
            <p:ph type="ftr" sz="quarter" idx="3"/>
          </p:nvPr>
        </p:nvSpPr>
        <p:spPr/>
        <p:txBody>
          <a:bodyPr/>
          <a:lstStyle/>
          <a:p>
            <a:r>
              <a:rPr lang="en-US"/>
              <a:t> © 2014 Deloitte Touche Tohmatsu India Private Limited</a:t>
            </a:r>
            <a:endParaRPr lang="en-US" dirty="0"/>
          </a:p>
        </p:txBody>
      </p:sp>
      <p:sp>
        <p:nvSpPr>
          <p:cNvPr id="5" name="Slide Number Placeholder 4"/>
          <p:cNvSpPr>
            <a:spLocks noGrp="1"/>
          </p:cNvSpPr>
          <p:nvPr>
            <p:ph type="sldNum" sz="quarter" idx="4"/>
          </p:nvPr>
        </p:nvSpPr>
        <p:spPr/>
        <p:txBody>
          <a:bodyPr/>
          <a:lstStyle/>
          <a:p>
            <a:fld id="{95CC1D26-A9BD-4BDE-BDD9-08EDBAE96860}" type="slidenum">
              <a:rPr lang="en-GB" smtClean="0"/>
              <a:pPr/>
              <a:t>9</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26635556"/>
              </p:ext>
            </p:extLst>
          </p:nvPr>
        </p:nvGraphicFramePr>
        <p:xfrm>
          <a:off x="440216" y="914400"/>
          <a:ext cx="8237959" cy="5251448"/>
        </p:xfrm>
        <a:graphic>
          <a:graphicData uri="http://schemas.openxmlformats.org/drawingml/2006/table">
            <a:tbl>
              <a:tblPr firstRow="1" bandRow="1">
                <a:tableStyleId>{00A15C55-8517-42AA-B614-E9B94910E393}</a:tableStyleId>
              </a:tblPr>
              <a:tblGrid>
                <a:gridCol w="931384">
                  <a:extLst>
                    <a:ext uri="{9D8B030D-6E8A-4147-A177-3AD203B41FA5}">
                      <a16:colId xmlns:a16="http://schemas.microsoft.com/office/drawing/2014/main" val="20000"/>
                    </a:ext>
                  </a:extLst>
                </a:gridCol>
                <a:gridCol w="3414627">
                  <a:extLst>
                    <a:ext uri="{9D8B030D-6E8A-4147-A177-3AD203B41FA5}">
                      <a16:colId xmlns:a16="http://schemas.microsoft.com/office/drawing/2014/main" val="20001"/>
                    </a:ext>
                  </a:extLst>
                </a:gridCol>
                <a:gridCol w="3891948">
                  <a:extLst>
                    <a:ext uri="{9D8B030D-6E8A-4147-A177-3AD203B41FA5}">
                      <a16:colId xmlns:a16="http://schemas.microsoft.com/office/drawing/2014/main" val="20002"/>
                    </a:ext>
                  </a:extLst>
                </a:gridCol>
              </a:tblGrid>
              <a:tr h="310172">
                <a:tc>
                  <a:txBody>
                    <a:bodyPr/>
                    <a:lstStyle/>
                    <a:p>
                      <a:pPr algn="l" fontAlgn="ctr"/>
                      <a:endParaRPr lang="en-US" sz="1400" b="0" i="0" u="none" strike="noStrike" dirty="0">
                        <a:solidFill>
                          <a:srgbClr val="000000"/>
                        </a:solidFill>
                        <a:effectLst/>
                        <a:latin typeface="+mn-lt"/>
                      </a:endParaRPr>
                    </a:p>
                  </a:txBody>
                  <a:tcPr marL="9599" marR="9599" marT="9599" marB="0" anchor="ctr"/>
                </a:tc>
                <a:tc>
                  <a:txBody>
                    <a:bodyPr/>
                    <a:lstStyle/>
                    <a:p>
                      <a:pPr algn="ctr" fontAlgn="ctr"/>
                      <a:r>
                        <a:rPr lang="en-US" sz="1400" u="none" strike="noStrike" dirty="0">
                          <a:effectLst/>
                          <a:latin typeface="+mn-lt"/>
                        </a:rPr>
                        <a:t>OLTP</a:t>
                      </a:r>
                      <a:endParaRPr lang="en-US" sz="1400" b="1" i="0" u="none" strike="noStrike" dirty="0">
                        <a:solidFill>
                          <a:srgbClr val="FFFFFF"/>
                        </a:solidFill>
                        <a:effectLst/>
                        <a:latin typeface="+mn-lt"/>
                      </a:endParaRPr>
                    </a:p>
                  </a:txBody>
                  <a:tcPr marL="9599" marR="9599" marT="9599" marB="0" anchor="ctr"/>
                </a:tc>
                <a:tc>
                  <a:txBody>
                    <a:bodyPr/>
                    <a:lstStyle/>
                    <a:p>
                      <a:pPr algn="ctr" fontAlgn="ctr"/>
                      <a:r>
                        <a:rPr lang="en-US" sz="1400" u="none" strike="noStrike" dirty="0">
                          <a:effectLst/>
                          <a:latin typeface="+mn-lt"/>
                        </a:rPr>
                        <a:t>OLAP</a:t>
                      </a:r>
                      <a:endParaRPr lang="en-US" sz="1400" b="1" i="0" u="none" strike="noStrike" dirty="0">
                        <a:solidFill>
                          <a:srgbClr val="FFFFFF"/>
                        </a:solidFill>
                        <a:effectLst/>
                        <a:latin typeface="+mn-lt"/>
                      </a:endParaRPr>
                    </a:p>
                  </a:txBody>
                  <a:tcPr marL="9599" marR="9599" marT="9599" marB="0" anchor="ctr"/>
                </a:tc>
                <a:extLst>
                  <a:ext uri="{0D108BD9-81ED-4DB2-BD59-A6C34878D82A}">
                    <a16:rowId xmlns:a16="http://schemas.microsoft.com/office/drawing/2014/main" val="10000"/>
                  </a:ext>
                </a:extLst>
              </a:tr>
              <a:tr h="472506">
                <a:tc>
                  <a:txBody>
                    <a:bodyPr/>
                    <a:lstStyle/>
                    <a:p>
                      <a:pPr algn="l" fontAlgn="ctr"/>
                      <a:r>
                        <a:rPr lang="en-US" sz="1050" u="none" strike="noStrike">
                          <a:effectLst/>
                          <a:latin typeface="+mn-lt"/>
                        </a:rPr>
                        <a:t>Source of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Operational data; OLTPs are the original source of the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Consolidation data; OLAP data comes from the various OLTP Databases</a:t>
                      </a:r>
                      <a:endParaRPr lang="en-US" sz="1050" b="0" i="0" u="none" strike="noStrike" dirty="0">
                        <a:solidFill>
                          <a:srgbClr val="002776"/>
                        </a:solidFill>
                        <a:effectLst/>
                        <a:latin typeface="+mn-lt"/>
                      </a:endParaRPr>
                    </a:p>
                  </a:txBody>
                  <a:tcPr marL="9599" marR="9599" marT="9599" marB="0" anchor="ctr"/>
                </a:tc>
                <a:extLst>
                  <a:ext uri="{0D108BD9-81ED-4DB2-BD59-A6C34878D82A}">
                    <a16:rowId xmlns:a16="http://schemas.microsoft.com/office/drawing/2014/main" val="10001"/>
                  </a:ext>
                </a:extLst>
              </a:tr>
              <a:tr h="472506">
                <a:tc>
                  <a:txBody>
                    <a:bodyPr/>
                    <a:lstStyle/>
                    <a:p>
                      <a:pPr algn="l" fontAlgn="ctr"/>
                      <a:r>
                        <a:rPr lang="en-US" sz="1050" u="none" strike="noStrike">
                          <a:effectLst/>
                          <a:latin typeface="+mn-lt"/>
                        </a:rPr>
                        <a:t>Purpose of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To control and </a:t>
                      </a:r>
                      <a:r>
                        <a:rPr lang="en-US" sz="1100" u="none" strike="noStrike" dirty="0">
                          <a:effectLst/>
                          <a:latin typeface="+mn-lt"/>
                        </a:rPr>
                        <a:t>run</a:t>
                      </a:r>
                      <a:r>
                        <a:rPr lang="en-US" sz="1050" u="none" strike="noStrike" dirty="0">
                          <a:effectLst/>
                          <a:latin typeface="+mn-lt"/>
                        </a:rPr>
                        <a:t> fundamental business tasks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To help with planning, problem solving, and decision support</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2"/>
                  </a:ext>
                </a:extLst>
              </a:tr>
              <a:tr h="472506">
                <a:tc>
                  <a:txBody>
                    <a:bodyPr/>
                    <a:lstStyle/>
                    <a:p>
                      <a:pPr algn="l" fontAlgn="ctr"/>
                      <a:r>
                        <a:rPr lang="en-US" sz="1050" u="none" strike="noStrike" dirty="0">
                          <a:effectLst/>
                          <a:latin typeface="+mn-lt"/>
                        </a:rPr>
                        <a:t>What the data reveals </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A snapshot of ongoing business processes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Multi-dimensional views of various kinds of business activities</a:t>
                      </a:r>
                      <a:endParaRPr lang="en-US" sz="1050" b="0" i="0" u="none" strike="noStrike" dirty="0">
                        <a:solidFill>
                          <a:srgbClr val="002776"/>
                        </a:solidFill>
                        <a:effectLst/>
                        <a:latin typeface="+mn-lt"/>
                      </a:endParaRPr>
                    </a:p>
                  </a:txBody>
                  <a:tcPr marL="9599" marR="9599" marT="9599" marB="0" anchor="ctr"/>
                </a:tc>
                <a:extLst>
                  <a:ext uri="{0D108BD9-81ED-4DB2-BD59-A6C34878D82A}">
                    <a16:rowId xmlns:a16="http://schemas.microsoft.com/office/drawing/2014/main" val="10003"/>
                  </a:ext>
                </a:extLst>
              </a:tr>
              <a:tr h="472506">
                <a:tc>
                  <a:txBody>
                    <a:bodyPr/>
                    <a:lstStyle/>
                    <a:p>
                      <a:pPr algn="l" fontAlgn="ctr"/>
                      <a:r>
                        <a:rPr lang="en-US" sz="1050" u="none" strike="noStrike">
                          <a:effectLst/>
                          <a:latin typeface="+mn-lt"/>
                        </a:rPr>
                        <a:t>Inserts and Updates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Short and fast inserts and updates initiated by end users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Periodic long-running batch jobs refresh the data</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4"/>
                  </a:ext>
                </a:extLst>
              </a:tr>
              <a:tr h="472506">
                <a:tc>
                  <a:txBody>
                    <a:bodyPr/>
                    <a:lstStyle/>
                    <a:p>
                      <a:pPr algn="l" fontAlgn="ctr"/>
                      <a:r>
                        <a:rPr lang="en-US" sz="1050" u="none" strike="noStrike">
                          <a:effectLst/>
                          <a:latin typeface="+mn-lt"/>
                        </a:rPr>
                        <a:t>Queries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Relatively standardized and simple queries Returning relatively few records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Often complex queries involving aggregations</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5"/>
                  </a:ext>
                </a:extLst>
              </a:tr>
              <a:tr h="702080">
                <a:tc>
                  <a:txBody>
                    <a:bodyPr/>
                    <a:lstStyle/>
                    <a:p>
                      <a:pPr algn="l" fontAlgn="ctr"/>
                      <a:r>
                        <a:rPr lang="en-US" sz="1050" u="none" strike="noStrike">
                          <a:effectLst/>
                          <a:latin typeface="+mn-lt"/>
                        </a:rPr>
                        <a:t>Processing Speed</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Typically very fast</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Depends on the amount of data involved; batch data refreshes and complex queries may take many hours; query speed can be improved by creating indexes</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6"/>
                  </a:ext>
                </a:extLst>
              </a:tr>
              <a:tr h="702080">
                <a:tc>
                  <a:txBody>
                    <a:bodyPr/>
                    <a:lstStyle/>
                    <a:p>
                      <a:pPr algn="l" fontAlgn="ctr"/>
                      <a:r>
                        <a:rPr lang="en-US" sz="1050" u="none" strike="noStrike">
                          <a:effectLst/>
                          <a:latin typeface="+mn-lt"/>
                        </a:rPr>
                        <a:t>Space Requirements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Can be relatively small if historical data is archived</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Larger due to the existence of aggregation structures and history data; requires more indexes than OLTP</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7"/>
                  </a:ext>
                </a:extLst>
              </a:tr>
              <a:tr h="472506">
                <a:tc>
                  <a:txBody>
                    <a:bodyPr/>
                    <a:lstStyle/>
                    <a:p>
                      <a:pPr algn="l" fontAlgn="ctr"/>
                      <a:r>
                        <a:rPr lang="en-US" sz="1050" u="none" strike="noStrike">
                          <a:effectLst/>
                          <a:latin typeface="+mn-lt"/>
                        </a:rPr>
                        <a:t>Database Design</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Highly normalized with many tables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Typically de-normalized with fewer tables; use of star and/or snowflake schemas</a:t>
                      </a:r>
                      <a:endParaRPr lang="en-US" sz="1050" b="0" i="0" u="none" strike="noStrike">
                        <a:solidFill>
                          <a:srgbClr val="002776"/>
                        </a:solidFill>
                        <a:effectLst/>
                        <a:latin typeface="+mn-lt"/>
                      </a:endParaRPr>
                    </a:p>
                  </a:txBody>
                  <a:tcPr marL="9599" marR="9599" marT="9599" marB="0" anchor="ctr"/>
                </a:tc>
                <a:extLst>
                  <a:ext uri="{0D108BD9-81ED-4DB2-BD59-A6C34878D82A}">
                    <a16:rowId xmlns:a16="http://schemas.microsoft.com/office/drawing/2014/main" val="10008"/>
                  </a:ext>
                </a:extLst>
              </a:tr>
              <a:tr h="702080">
                <a:tc>
                  <a:txBody>
                    <a:bodyPr/>
                    <a:lstStyle/>
                    <a:p>
                      <a:pPr algn="l" fontAlgn="ctr"/>
                      <a:r>
                        <a:rPr lang="en-US" sz="1050" u="none" strike="noStrike" dirty="0">
                          <a:effectLst/>
                          <a:latin typeface="+mn-lt"/>
                        </a:rPr>
                        <a:t>Backup and Recovery</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Backup religiously; operational data is critical to run the business, data loss is likely to entail significant monetary loss and legal liability</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Instead of regular backups, some environments may consider simply reloading the OLTP data as a recovery method</a:t>
                      </a:r>
                      <a:endParaRPr lang="en-US" sz="1050" b="0" i="0" u="none" strike="noStrike" dirty="0">
                        <a:solidFill>
                          <a:srgbClr val="002776"/>
                        </a:solidFill>
                        <a:effectLst/>
                        <a:latin typeface="+mn-lt"/>
                      </a:endParaRPr>
                    </a:p>
                  </a:txBody>
                  <a:tcPr marL="9599" marR="9599" marT="9599"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624674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adcHmchbU.LXdhMNfD8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eloitte PowerPoint template">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loitte Screen (medium) US07 3May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2"/>
          </a:solidFill>
        </a:ln>
      </a:spPr>
      <a:bodyPr rtlCol="0" anchor="ctr"/>
      <a:lstStyle>
        <a:defPPr algn="ctr">
          <a:defRPr sz="20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8B868390D1246145841407145D6CAE54" ma:contentTypeVersion="7" ma:contentTypeDescription="Intranet Attachment - Content Type" ma:contentTypeScope="" ma:versionID="89c084fbe01d32417e3e82977f308db3">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6fb8bfa5-8fea-4f93-ae50-985cd647ba13" xmlns:ns8="39C40E9B-856B-46A7-8793-65A6FC1828D8" xmlns:ns9="b5436aa2-eb82-4c80-a3a6-ee54fd8cf274" targetNamespace="http://schemas.microsoft.com/office/2006/metadata/properties" ma:root="true" ma:fieldsID="9e2fdee2e4d2f9f1f475f07102abb33c" ns1:_="" ns2:_="" ns4:_="" ns5:_="" ns6:_="" ns7:_="" ns8:_="" ns9: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6fb8bfa5-8fea-4f93-ae50-985cd647ba13"/>
    <xsd:import namespace="39C40E9B-856B-46A7-8793-65A6FC1828D8"/>
    <xsd:import namespace="b5436aa2-eb82-4c80-a3a6-ee54fd8cf274"/>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9:Description" minOccurs="0"/>
                <xsd:element ref="ns7:SearchComment" minOccurs="0"/>
                <xsd:element ref="ns7:SearchKeywo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fb8bfa5-8fea-4f93-ae50-985cd647ba13"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list="{838b2f7e-92a3-4fb9-a686-562b3dfbd7f1}" ma:internalName="TaxCatchAll" ma:showField="CatchAllData" ma:web="6fb8bfa5-8fea-4f93-ae50-985cd647ba13">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5436aa2-eb82-4c80-a3a6-ee54fd8cf274"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6fb8bfa5-8fea-4f93-ae50-985cd647ba13">
      <Terms xmlns="http://schemas.microsoft.com/office/infopath/2007/PartnerControls"/>
    </TaxKeywordTaxHTField>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b5436aa2-eb82-4c80-a3a6-ee54fd8cf274" xsi:nil="true"/>
    <TaxCatchAll xmlns="6fb8bfa5-8fea-4f93-ae50-985cd647ba13">
      <Value>18</Value>
      <Value>2</Value>
    </TaxCatchAll>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India (52387)</TermName>
          <TermId xmlns="http://schemas.microsoft.com/office/infopath/2007/PartnerControls">a87c33bf-1037-46ea-adf3-4e511a076333</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_dlc_DocId xmlns="6fb8bfa5-8fea-4f93-ae50-985cd647ba13">YP35CN5JYSJ7-33-87</_dlc_DocId>
    <_dlc_DocIdUrl xmlns="6fb8bfa5-8fea-4f93-ae50-985cd647ba13">
      <Url>https://in.deloitteresources.com/inside/bandc/_layouts/DocIdRedir.aspx?ID=YP35CN5JYSJ7-33-87</Url>
      <Description>YP35CN5JYSJ7-33-87</Description>
    </_dlc_DocIdUrl>
    <SearchKeywords xmlns="6fb8bfa5-8fea-4f93-ae50-985cd647ba13" xsi:nil="true"/>
    <SearchComment xmlns="6fb8bfa5-8fea-4f93-ae50-985cd647ba1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960790-9855-4DB5-BCA4-6D36F74F0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6fb8bfa5-8fea-4f93-ae50-985cd647ba13"/>
    <ds:schemaRef ds:uri="39C40E9B-856B-46A7-8793-65A6FC1828D8"/>
    <ds:schemaRef ds:uri="b5436aa2-eb82-4c80-a3a6-ee54fd8cf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6270E9-E28F-450D-BEC5-AF2C3470A124}">
  <ds:schemaRefs>
    <ds:schemaRef ds:uri="http://schemas.microsoft.com/sharepoint/events"/>
  </ds:schemaRefs>
</ds:datastoreItem>
</file>

<file path=customXml/itemProps3.xml><?xml version="1.0" encoding="utf-8"?>
<ds:datastoreItem xmlns:ds="http://schemas.openxmlformats.org/officeDocument/2006/customXml" ds:itemID="{02D96D87-0E1C-4474-BCDF-947D86106253}">
  <ds:schemaRefs>
    <ds:schemaRef ds:uri="7D1768DD-F29E-4DC2-9191-F2636B9FA92C"/>
    <ds:schemaRef ds:uri="http://purl.org/dc/terms/"/>
    <ds:schemaRef ds:uri="http://purl.org/dc/dcmitype/"/>
    <ds:schemaRef ds:uri="http://purl.org/dc/elements/1.1/"/>
    <ds:schemaRef ds:uri="http://www.w3.org/XML/1998/namespace"/>
    <ds:schemaRef ds:uri="b5436aa2-eb82-4c80-a3a6-ee54fd8cf274"/>
    <ds:schemaRef ds:uri="5a51c775-c49c-428b-8c1e-2f89178d00f4"/>
    <ds:schemaRef ds:uri="http://schemas.openxmlformats.org/package/2006/metadata/core-properties"/>
    <ds:schemaRef ds:uri="http://schemas.microsoft.com/office/2006/documentManagement/types"/>
    <ds:schemaRef ds:uri="39C40E9B-856B-46A7-8793-65A6FC1828D8"/>
    <ds:schemaRef ds:uri="8DD08C88-CC4C-4D35-9129-A70DAA36BE5E"/>
    <ds:schemaRef ds:uri="6fb8bfa5-8fea-4f93-ae50-985cd647ba13"/>
    <ds:schemaRef ds:uri="http://schemas.microsoft.com/office/infopath/2007/PartnerControls"/>
    <ds:schemaRef ds:uri="http://schemas.microsoft.com/office/2006/metadata/properties"/>
    <ds:schemaRef ds:uri="http://schemas.microsoft.com/sharepoint/v3"/>
    <ds:schemaRef ds:uri="83DDB362-4C05-4E52-A8D9-EF2F47978B8D"/>
  </ds:schemaRefs>
</ds:datastoreItem>
</file>

<file path=customXml/itemProps4.xml><?xml version="1.0" encoding="utf-8"?>
<ds:datastoreItem xmlns:ds="http://schemas.openxmlformats.org/officeDocument/2006/customXml" ds:itemID="{5E3B5829-4B99-4646-B25D-1C09589C2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 PowerPoint template</Template>
  <TotalTime>1302</TotalTime>
  <Words>1548</Words>
  <Application>Microsoft Office PowerPoint</Application>
  <PresentationFormat>On-screen Show (4:3)</PresentationFormat>
  <Paragraphs>247</Paragraphs>
  <Slides>13</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ＭＳ Ｐゴシック</vt:lpstr>
      <vt:lpstr>Arial</vt:lpstr>
      <vt:lpstr>Calibri</vt:lpstr>
      <vt:lpstr>Times New Roman</vt:lpstr>
      <vt:lpstr>Wingdings 2</vt:lpstr>
      <vt:lpstr>Deloitte PowerPoint template</vt:lpstr>
      <vt:lpstr>Deloitte Screen (medium) US07 3May11</vt:lpstr>
      <vt:lpstr>think-cell Slide</vt:lpstr>
      <vt:lpstr>  BI/DW Fundamental </vt:lpstr>
      <vt:lpstr>Why data warehouse? </vt:lpstr>
      <vt:lpstr>Attributes of Data Warehouse</vt:lpstr>
      <vt:lpstr>Data warehouses versus operational systems</vt:lpstr>
      <vt:lpstr>DW — High level architecture</vt:lpstr>
      <vt:lpstr>Technology architecture components</vt:lpstr>
      <vt:lpstr>Information Delivery and Consumption</vt:lpstr>
      <vt:lpstr>OLTP vs OLAP</vt:lpstr>
      <vt:lpstr>Comparison OLTP vs OLAP</vt:lpstr>
      <vt:lpstr>Operational Data Store (ODS)</vt:lpstr>
      <vt:lpstr>Stage area</vt:lpstr>
      <vt:lpstr>Data marts</vt:lpstr>
      <vt:lpstr>Data marts (cont.)</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 Pritha (IN - Delhi)</dc:creator>
  <cp:lastModifiedBy>Administrator</cp:lastModifiedBy>
  <cp:revision>28</cp:revision>
  <dcterms:created xsi:type="dcterms:W3CDTF">2014-03-24T07:42:30Z</dcterms:created>
  <dcterms:modified xsi:type="dcterms:W3CDTF">2018-10-12T10:40:30Z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0x01010045A37AAC9C7144A6950E04930CA3134B008B868390D1246145841407145D6CAE54</vt:lpwstr>
  </property>
  <property fmtid="{D5CDD505-2E9C-101B-9397-08002B2CF9AE}" pid="3" name="_dlc_DocIdItemGuid">
    <vt:lpwstr>15891b85-ece6-4ebf-81a1-feaeeac3d663</vt:lpwstr>
  </property>
  <property fmtid="{D5CDD505-2E9C-101B-9397-08002B2CF9AE}" pid="4" name="Local Content Type">
    <vt:lpwstr/>
  </property>
  <property fmtid="{D5CDD505-2E9C-101B-9397-08002B2CF9AE}" pid="5" name="TaxKeyword">
    <vt:lpwstr/>
  </property>
  <property fmtid="{D5CDD505-2E9C-101B-9397-08002B2CF9AE}" pid="6" name="Global Client Services">
    <vt:lpwstr/>
  </property>
  <property fmtid="{D5CDD505-2E9C-101B-9397-08002B2CF9AE}" pid="7" name="Geography">
    <vt:lpwstr>18;#India (52387)|a87c33bf-1037-46ea-adf3-4e511a076333</vt:lpwstr>
  </property>
  <property fmtid="{D5CDD505-2E9C-101B-9397-08002B2CF9AE}" pid="8" name="Local Industry">
    <vt:lpwstr/>
  </property>
  <property fmtid="{D5CDD505-2E9C-101B-9397-08002B2CF9AE}" pid="9" name="Global Industry">
    <vt:lpwstr/>
  </property>
  <property fmtid="{D5CDD505-2E9C-101B-9397-08002B2CF9AE}" pid="10" name="LanguageB">
    <vt:lpwstr>2;#English|b169a262-1aaa-4ccb-9acf-78a36c1d9bab</vt:lpwstr>
  </property>
  <property fmtid="{D5CDD505-2E9C-101B-9397-08002B2CF9AE}" pid="11" name="Global Content Type">
    <vt:lpwstr/>
  </property>
  <property fmtid="{D5CDD505-2E9C-101B-9397-08002B2CF9AE}" pid="12" name="Local Client Services">
    <vt:lpwstr/>
  </property>
</Properties>
</file>