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DD"/>
          </a:solidFill>
        </a:fill>
      </a:tcStyle>
    </a:wholeTbl>
    <a:band2H>
      <a:tcTxStyle b="def" i="def"/>
      <a:tcStyle>
        <a:tcBdr/>
        <a:fill>
          <a:solidFill>
            <a:srgbClr val="E6EB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xx%"/>
          <p:cNvSpPr txBox="1"/>
          <p:nvPr>
            <p:ph type="title" hasCustomPrompt="1"/>
          </p:nvPr>
        </p:nvSpPr>
        <p:spPr>
          <a:xfrm>
            <a:off x="740175" y="1106125"/>
            <a:ext cx="7529101" cy="1963500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111" name="Nivel de texto 1…"/>
          <p:cNvSpPr txBox="1"/>
          <p:nvPr>
            <p:ph type="body" sz="half" idx="1"/>
          </p:nvPr>
        </p:nvSpPr>
        <p:spPr>
          <a:xfrm>
            <a:off x="740175" y="3152225"/>
            <a:ext cx="7529101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83;p14"/>
          <p:cNvSpPr/>
          <p:nvPr/>
        </p:nvSpPr>
        <p:spPr>
          <a:xfrm>
            <a:off x="476099" y="465300"/>
            <a:ext cx="4087502" cy="42129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1" name="Texto del título"/>
          <p:cNvSpPr txBox="1"/>
          <p:nvPr>
            <p:ph type="title"/>
          </p:nvPr>
        </p:nvSpPr>
        <p:spPr>
          <a:xfrm>
            <a:off x="899850" y="1667249"/>
            <a:ext cx="3240000" cy="1397701"/>
          </a:xfrm>
          <a:prstGeom prst="rect">
            <a:avLst/>
          </a:prstGeom>
        </p:spPr>
        <p:txBody>
          <a:bodyPr/>
          <a:lstStyle>
            <a:lvl1pPr algn="l">
              <a:defRPr sz="38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2" name="Nivel de texto 1…"/>
          <p:cNvSpPr txBox="1"/>
          <p:nvPr>
            <p:ph type="body" sz="quarter" idx="1"/>
          </p:nvPr>
        </p:nvSpPr>
        <p:spPr>
          <a:xfrm>
            <a:off x="4987025" y="1829849"/>
            <a:ext cx="3240000" cy="1235101"/>
          </a:xfrm>
          <a:prstGeom prst="rect">
            <a:avLst/>
          </a:prstGeom>
        </p:spPr>
        <p:txBody>
          <a:bodyPr/>
          <a:lstStyle>
            <a:lvl1pPr marL="330200" indent="-203200">
              <a:lnSpc>
                <a:spcPct val="100000"/>
              </a:lnSpc>
              <a:buClrTx/>
              <a:buSzTx/>
              <a:buFontTx/>
              <a:buNone/>
            </a:lvl1pPr>
            <a:lvl2pPr marL="330200" indent="266700">
              <a:lnSpc>
                <a:spcPct val="100000"/>
              </a:lnSpc>
              <a:buClrTx/>
              <a:buSzTx/>
              <a:buFontTx/>
              <a:buNone/>
            </a:lvl2pPr>
            <a:lvl3pPr marL="330200" indent="730250">
              <a:lnSpc>
                <a:spcPct val="100000"/>
              </a:lnSpc>
              <a:buClrTx/>
              <a:buSzTx/>
              <a:buFontTx/>
              <a:buNone/>
            </a:lvl3pPr>
            <a:lvl4pPr marL="330200" indent="1193800">
              <a:lnSpc>
                <a:spcPct val="100000"/>
              </a:lnSpc>
              <a:buClrTx/>
              <a:buSzTx/>
              <a:buFontTx/>
              <a:buNone/>
            </a:lvl4pPr>
            <a:lvl5pPr marL="330200" indent="165735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123" name="Google Shape;87;p14" descr="Google Shape;87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399" y="4772412"/>
            <a:ext cx="952302" cy="25062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o del título"/>
          <p:cNvSpPr txBox="1"/>
          <p:nvPr>
            <p:ph type="title"/>
          </p:nvPr>
        </p:nvSpPr>
        <p:spPr>
          <a:xfrm>
            <a:off x="490300" y="1206899"/>
            <a:ext cx="8071201" cy="2607001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Texto del título</a:t>
            </a:r>
          </a:p>
        </p:txBody>
      </p:sp>
      <p:pic>
        <p:nvPicPr>
          <p:cNvPr id="133" name="Google Shape;90;p15" descr="Google Shape;90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099" y="4713837"/>
            <a:ext cx="952302" cy="25062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Número de diapositiva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688324" y="2150849"/>
            <a:ext cx="7767302" cy="841801"/>
          </a:xfrm>
          <a:prstGeom prst="rect">
            <a:avLst/>
          </a:prstGeom>
        </p:spPr>
        <p:txBody>
          <a:bodyPr anchor="ctr"/>
          <a:lstStyle>
            <a:lvl1pPr>
              <a:defRPr sz="3800"/>
            </a:lvl1pPr>
          </a:lstStyle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Google Shape;26;p5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" name="Texto del título"/>
          <p:cNvSpPr txBox="1"/>
          <p:nvPr>
            <p:ph type="title"/>
          </p:nvPr>
        </p:nvSpPr>
        <p:spPr>
          <a:xfrm>
            <a:off x="651149" y="468499"/>
            <a:ext cx="7821302" cy="572702"/>
          </a:xfrm>
          <a:prstGeom prst="rect">
            <a:avLst/>
          </a:prstGeom>
        </p:spPr>
        <p:txBody>
          <a:bodyPr anchor="t"/>
          <a:lstStyle>
            <a:lvl1pPr algn="l">
              <a:defRPr sz="3800"/>
            </a:lvl1pPr>
          </a:lstStyle>
          <a:p>
            <a:pPr/>
            <a:r>
              <a:t>Texto del título</a:t>
            </a:r>
          </a:p>
        </p:txBody>
      </p:sp>
      <p:sp>
        <p:nvSpPr>
          <p:cNvPr id="41" name="Nivel de texto 1…"/>
          <p:cNvSpPr txBox="1"/>
          <p:nvPr>
            <p:ph type="body" sz="half" idx="1"/>
          </p:nvPr>
        </p:nvSpPr>
        <p:spPr>
          <a:xfrm>
            <a:off x="724949" y="1372650"/>
            <a:ext cx="3954602" cy="308250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2" name="Google Shape;30;p5"/>
          <p:cNvSpPr/>
          <p:nvPr/>
        </p:nvSpPr>
        <p:spPr>
          <a:xfrm>
            <a:off x="724949" y="1206924"/>
            <a:ext cx="7694102" cy="1"/>
          </a:xfrm>
          <a:prstGeom prst="line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Google Shape;31;p5"/>
          <p:cNvSpPr/>
          <p:nvPr/>
        </p:nvSpPr>
        <p:spPr>
          <a:xfrm>
            <a:off x="5034400" y="1436400"/>
            <a:ext cx="3345901" cy="295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4" name="Google Shape;32;p5" descr="Google Shape;32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399" y="4772412"/>
            <a:ext cx="952302" cy="25062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Google Shape;34;p6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" name="Nivel de texto 1…"/>
          <p:cNvSpPr txBox="1"/>
          <p:nvPr>
            <p:ph type="body" sz="half" idx="1"/>
          </p:nvPr>
        </p:nvSpPr>
        <p:spPr>
          <a:xfrm>
            <a:off x="4832399" y="1372625"/>
            <a:ext cx="3639901" cy="30825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Google Shape;37;p6"/>
          <p:cNvSpPr txBox="1"/>
          <p:nvPr>
            <p:ph type="body" sz="half" idx="21"/>
          </p:nvPr>
        </p:nvSpPr>
        <p:spPr>
          <a:xfrm>
            <a:off x="768525" y="1372625"/>
            <a:ext cx="3639900" cy="30825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6" name="Google Shape;38;p6"/>
          <p:cNvSpPr/>
          <p:nvPr/>
        </p:nvSpPr>
        <p:spPr>
          <a:xfrm>
            <a:off x="724949" y="1206924"/>
            <a:ext cx="7694102" cy="1"/>
          </a:xfrm>
          <a:prstGeom prst="line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7" name="Google Shape;39;p6" descr="Google Shape;39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399" y="4772412"/>
            <a:ext cx="952302" cy="250627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o del título"/>
          <p:cNvSpPr txBox="1"/>
          <p:nvPr>
            <p:ph type="title"/>
          </p:nvPr>
        </p:nvSpPr>
        <p:spPr>
          <a:xfrm>
            <a:off x="651149" y="468499"/>
            <a:ext cx="7821302" cy="572702"/>
          </a:xfrm>
          <a:prstGeom prst="rect">
            <a:avLst/>
          </a:prstGeom>
        </p:spPr>
        <p:txBody>
          <a:bodyPr anchor="t"/>
          <a:lstStyle>
            <a:lvl1pPr algn="l">
              <a:defRPr sz="3800"/>
            </a:lvl1pPr>
          </a:lstStyle>
          <a:p>
            <a:pPr/>
            <a:r>
              <a:t>Texto del título</a:t>
            </a:r>
          </a:p>
        </p:txBody>
      </p:sp>
      <p:sp>
        <p:nvSpPr>
          <p:cNvPr id="5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Google Shape;42;p7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8" name="Google Shape;44;p7" descr="Google Shape;44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399" y="4772412"/>
            <a:ext cx="952302" cy="25062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o del título"/>
          <p:cNvSpPr txBox="1"/>
          <p:nvPr>
            <p:ph type="title"/>
          </p:nvPr>
        </p:nvSpPr>
        <p:spPr>
          <a:xfrm>
            <a:off x="651149" y="468499"/>
            <a:ext cx="7821302" cy="572702"/>
          </a:xfrm>
          <a:prstGeom prst="rect">
            <a:avLst/>
          </a:prstGeom>
        </p:spPr>
        <p:txBody>
          <a:bodyPr anchor="t"/>
          <a:lstStyle>
            <a:lvl1pPr algn="l">
              <a:defRPr sz="3800"/>
            </a:lvl1pPr>
          </a:lstStyle>
          <a:p>
            <a:pPr/>
            <a:r>
              <a:t>Texto del título</a:t>
            </a:r>
          </a:p>
        </p:txBody>
      </p:sp>
      <p:sp>
        <p:nvSpPr>
          <p:cNvPr id="7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54;p9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9" name="Texto del título"/>
          <p:cNvSpPr txBox="1"/>
          <p:nvPr>
            <p:ph type="title"/>
          </p:nvPr>
        </p:nvSpPr>
        <p:spPr>
          <a:xfrm>
            <a:off x="637000" y="659325"/>
            <a:ext cx="3926700" cy="755701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/>
            <a:r>
              <a:t>Texto del título</a:t>
            </a:r>
          </a:p>
        </p:txBody>
      </p:sp>
      <p:sp>
        <p:nvSpPr>
          <p:cNvPr id="80" name="Nivel de texto 1…"/>
          <p:cNvSpPr txBox="1"/>
          <p:nvPr>
            <p:ph type="body" sz="quarter" idx="1"/>
          </p:nvPr>
        </p:nvSpPr>
        <p:spPr>
          <a:xfrm>
            <a:off x="745449" y="1415024"/>
            <a:ext cx="2808001" cy="30306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1" name="Google Shape;58;p9"/>
          <p:cNvSpPr/>
          <p:nvPr/>
        </p:nvSpPr>
        <p:spPr>
          <a:xfrm>
            <a:off x="724950" y="1395499"/>
            <a:ext cx="3862200" cy="1"/>
          </a:xfrm>
          <a:prstGeom prst="line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2" name="Google Shape;59;p9" descr="Google Shape;59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399" y="4772412"/>
            <a:ext cx="952302" cy="250627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66;p11"/>
          <p:cNvSpPr/>
          <p:nvPr/>
        </p:nvSpPr>
        <p:spPr>
          <a:xfrm>
            <a:off x="476099" y="465300"/>
            <a:ext cx="4087502" cy="42129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Texto del título"/>
          <p:cNvSpPr txBox="1"/>
          <p:nvPr>
            <p:ph type="title"/>
          </p:nvPr>
        </p:nvSpPr>
        <p:spPr>
          <a:xfrm>
            <a:off x="900000" y="839175"/>
            <a:ext cx="3240000" cy="1876201"/>
          </a:xfrm>
          <a:prstGeom prst="rect">
            <a:avLst/>
          </a:prstGeom>
        </p:spPr>
        <p:txBody>
          <a:bodyPr/>
          <a:lstStyle>
            <a:lvl1pPr algn="l">
              <a:defRPr sz="38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900000" y="2803075"/>
            <a:ext cx="3240000" cy="1235101"/>
          </a:xfrm>
          <a:prstGeom prst="rect">
            <a:avLst/>
          </a:prstGeom>
        </p:spPr>
        <p:txBody>
          <a:bodyPr/>
          <a:lstStyle>
            <a:lvl1pPr marL="330200" indent="-203200">
              <a:lnSpc>
                <a:spcPct val="100000"/>
              </a:lnSpc>
              <a:buClrTx/>
              <a:buSzTx/>
              <a:buFontTx/>
              <a:buNone/>
            </a:lvl1pPr>
            <a:lvl2pPr marL="330200" indent="266700">
              <a:lnSpc>
                <a:spcPct val="100000"/>
              </a:lnSpc>
              <a:buClrTx/>
              <a:buSzTx/>
              <a:buFontTx/>
              <a:buNone/>
            </a:lvl2pPr>
            <a:lvl3pPr marL="330200" indent="730250">
              <a:lnSpc>
                <a:spcPct val="100000"/>
              </a:lnSpc>
              <a:buClrTx/>
              <a:buSzTx/>
              <a:buFontTx/>
              <a:buNone/>
            </a:lvl3pPr>
            <a:lvl4pPr marL="330200" indent="1193800">
              <a:lnSpc>
                <a:spcPct val="100000"/>
              </a:lnSpc>
              <a:buClrTx/>
              <a:buSzTx/>
              <a:buFontTx/>
              <a:buNone/>
            </a:lvl4pPr>
            <a:lvl5pPr marL="330200" indent="165735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94" name="Google Shape;70;p11" descr="Google Shape;70;p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399" y="4772412"/>
            <a:ext cx="952302" cy="25062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Nivel de texto 1…"/>
          <p:cNvSpPr txBox="1"/>
          <p:nvPr>
            <p:ph type="body" sz="quarter" idx="1"/>
          </p:nvPr>
        </p:nvSpPr>
        <p:spPr>
          <a:xfrm>
            <a:off x="570999" y="4073099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;p1" descr="Google Shape;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16;p3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o del título"/>
          <p:cNvSpPr txBox="1"/>
          <p:nvPr>
            <p:ph type="title"/>
          </p:nvPr>
        </p:nvSpPr>
        <p:spPr>
          <a:xfrm>
            <a:off x="224682" y="2690099"/>
            <a:ext cx="8520602" cy="20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pic>
        <p:nvPicPr>
          <p:cNvPr id="5" name="Google Shape;19;p3" descr="Google Shape;19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399" y="4772412"/>
            <a:ext cx="952302" cy="2506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Nivel de texto 1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" name="Número de diapositiva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chemeClr val="accent6"/>
          </a:solidFill>
          <a:uFillTx/>
          <a:latin typeface="Rubik Light"/>
          <a:ea typeface="Rubik Light"/>
          <a:cs typeface="Rubik Light"/>
          <a:sym typeface="Rubik Light"/>
        </a:defRPr>
      </a:lvl9pPr>
    </p:titleStyle>
    <p:bodyStyle>
      <a:lvl1pPr marL="457200" marR="0" indent="-3302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●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959757" marR="0" indent="-362857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○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1443403" marR="0" indent="-382953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■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1930400" marR="0" indent="-4064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●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2421659" marR="0" indent="-434109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○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2918460" marR="0" indent="-46736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■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3422650" marR="0" indent="-5080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●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3879850" marR="0" indent="-5080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○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4337050" marR="0" indent="-5080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>
          <a:schemeClr val="accent6"/>
        </a:buClr>
        <a:buSzPts val="1600"/>
        <a:buFont typeface="Helvetica"/>
        <a:buChar char="■"/>
        <a:tabLst/>
        <a:defRPr b="0" baseline="0" cap="none" i="0" spc="0" strike="noStrike" sz="1600" u="none">
          <a:solidFill>
            <a:schemeClr val="accent6"/>
          </a:solidFill>
          <a:uFillTx/>
          <a:latin typeface="Roboto Light"/>
          <a:ea typeface="Roboto Light"/>
          <a:cs typeface="Roboto Light"/>
          <a:sym typeface="Roboto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99;p17"/>
          <p:cNvSpPr txBox="1"/>
          <p:nvPr>
            <p:ph type="title"/>
          </p:nvPr>
        </p:nvSpPr>
        <p:spPr>
          <a:xfrm>
            <a:off x="473208" y="335229"/>
            <a:ext cx="8071202" cy="2607000"/>
          </a:xfrm>
          <a:prstGeom prst="rect">
            <a:avLst/>
          </a:prstGeom>
        </p:spPr>
        <p:txBody>
          <a:bodyPr/>
          <a:lstStyle/>
          <a:p>
            <a:pPr defTabSz="557784">
              <a:defRPr sz="3172">
                <a:solidFill>
                  <a:srgbClr val="00B050"/>
                </a:solidFill>
              </a:defRPr>
            </a:pPr>
            <a:r>
              <a:t>Should Eniac </a:t>
            </a:r>
            <a:br/>
            <a:r>
              <a:t>Buy Magist Platform</a:t>
            </a:r>
            <a:br/>
            <a:br/>
            <a:r>
              <a:rPr sz="1220">
                <a:solidFill>
                  <a:schemeClr val="accent6"/>
                </a:solidFill>
              </a:rPr>
              <a:t>by</a:t>
            </a:r>
            <a:br>
              <a:rPr sz="1220">
                <a:solidFill>
                  <a:schemeClr val="accent6"/>
                </a:solidFill>
              </a:rPr>
            </a:br>
            <a:r>
              <a:rPr sz="1220">
                <a:solidFill>
                  <a:schemeClr val="accent6"/>
                </a:solidFill>
              </a:rPr>
              <a:t>Arpana Singh</a:t>
            </a:r>
            <a:br>
              <a:rPr sz="1220">
                <a:solidFill>
                  <a:schemeClr val="accent6"/>
                </a:solidFill>
              </a:rPr>
            </a:br>
            <a:r>
              <a:rPr sz="1220">
                <a:solidFill>
                  <a:schemeClr val="accent6"/>
                </a:solidFill>
              </a:rPr>
              <a:t>Jose Luis Martinez</a:t>
            </a:r>
            <a:br>
              <a:rPr sz="1220">
                <a:solidFill>
                  <a:schemeClr val="accent6"/>
                </a:solidFill>
              </a:rPr>
            </a:br>
            <a:r>
              <a:rPr sz="1220">
                <a:solidFill>
                  <a:schemeClr val="accent6"/>
                </a:solidFill>
              </a:rPr>
              <a:t>Linus Schwerdtfeger</a:t>
            </a:r>
            <a:br>
              <a:rPr sz="1220">
                <a:solidFill>
                  <a:schemeClr val="accent6"/>
                </a:solidFill>
              </a:rPr>
            </a:br>
            <a:r>
              <a:rPr sz="1220">
                <a:solidFill>
                  <a:schemeClr val="accent6"/>
                </a:solidFill>
              </a:rPr>
              <a:t>and Joachim Schulze</a:t>
            </a:r>
          </a:p>
        </p:txBody>
      </p:sp>
      <p:pic>
        <p:nvPicPr>
          <p:cNvPr id="144" name="Google Shape;100;p17" descr="Google Shape;100;p17"/>
          <p:cNvPicPr>
            <a:picLocks noChangeAspect="1"/>
          </p:cNvPicPr>
          <p:nvPr/>
        </p:nvPicPr>
        <p:blipFill>
          <a:blip r:embed="rId2">
            <a:extLst/>
          </a:blip>
          <a:srcRect l="31395" t="10462" r="40692" b="27185"/>
          <a:stretch>
            <a:fillRect/>
          </a:stretch>
        </p:blipFill>
        <p:spPr>
          <a:xfrm>
            <a:off x="5277424" y="0"/>
            <a:ext cx="3866579" cy="51435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12;p19"/>
          <p:cNvSpPr txBox="1"/>
          <p:nvPr>
            <p:ph type="title"/>
          </p:nvPr>
        </p:nvSpPr>
        <p:spPr>
          <a:xfrm>
            <a:off x="521024" y="184887"/>
            <a:ext cx="8071202" cy="923400"/>
          </a:xfrm>
          <a:prstGeom prst="rect">
            <a:avLst/>
          </a:prstGeom>
        </p:spPr>
        <p:txBody>
          <a:bodyPr/>
          <a:lstStyle>
            <a:lvl1pPr algn="ctr">
              <a:defRPr b="1" sz="3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Eniac’s Basic Requirements</a:t>
            </a:r>
          </a:p>
        </p:txBody>
      </p:sp>
      <p:sp>
        <p:nvSpPr>
          <p:cNvPr id="147" name="Google Shape;116;p19"/>
          <p:cNvSpPr txBox="1"/>
          <p:nvPr>
            <p:ph type="body" idx="4294967295"/>
          </p:nvPr>
        </p:nvSpPr>
        <p:spPr>
          <a:xfrm>
            <a:off x="670874" y="825622"/>
            <a:ext cx="7771501" cy="3737500"/>
          </a:xfrm>
          <a:prstGeom prst="rect">
            <a:avLst/>
          </a:prstGeom>
          <a:solidFill>
            <a:srgbClr val="EBEBEB"/>
          </a:solidFill>
        </p:spPr>
        <p:txBody>
          <a:bodyPr/>
          <a:lstStyle/>
          <a:p>
            <a:pPr marL="0" indent="0" algn="just">
              <a:spcBef>
                <a:spcPts val="1200"/>
              </a:spcBef>
              <a:buSzTx/>
              <a:buNone/>
              <a:defRPr sz="1800">
                <a:solidFill>
                  <a:srgbClr val="292929"/>
                </a:solidFill>
              </a:defRPr>
            </a:pPr>
          </a:p>
          <a:p>
            <a:pPr marL="285750" indent="-285750" algn="just">
              <a:spcBef>
                <a:spcPts val="1200"/>
              </a:spcBef>
              <a:buSzPts val="1800"/>
              <a:defRPr sz="1800">
                <a:latin typeface="Rubik"/>
                <a:ea typeface="Rubik"/>
                <a:cs typeface="Rubik"/>
                <a:sym typeface="Rubik"/>
              </a:defRPr>
            </a:pPr>
            <a:r>
              <a:t>The share of tech-products on Magist sales must be minimum 1/3 of the total revenue, where more than 50% must be expensive products.</a:t>
            </a:r>
          </a:p>
          <a:p>
            <a:pPr marL="285750" indent="-285750" algn="just">
              <a:spcBef>
                <a:spcPts val="1200"/>
              </a:spcBef>
              <a:buSzPts val="1800"/>
              <a:defRPr sz="1800">
                <a:solidFill>
                  <a:srgbClr val="292929"/>
                </a:solidFill>
                <a:latin typeface="Rubik"/>
                <a:ea typeface="Rubik"/>
                <a:cs typeface="Rubik"/>
                <a:sym typeface="Rubik"/>
              </a:defRPr>
            </a:pPr>
            <a:r>
              <a:t>High Tech products sellers with a High revenue.</a:t>
            </a:r>
          </a:p>
          <a:p>
            <a:pPr marL="285750" indent="-285750" algn="just">
              <a:spcBef>
                <a:spcPts val="1200"/>
              </a:spcBef>
              <a:buSzPts val="1800"/>
              <a:defRPr sz="1800">
                <a:solidFill>
                  <a:srgbClr val="292929"/>
                </a:solidFill>
                <a:latin typeface="Rubik"/>
                <a:ea typeface="Rubik"/>
                <a:cs typeface="Rubik"/>
                <a:sym typeface="Rubik"/>
              </a:defRPr>
            </a:pPr>
            <a:r>
              <a:t>Magist should have a maximum 1 week delivery time with a minimum of 80 % of On-time Deliver.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651149" y="468499"/>
            <a:ext cx="7821302" cy="572702"/>
          </a:xfrm>
          <a:prstGeom prst="rect">
            <a:avLst/>
          </a:prstGeom>
        </p:spPr>
        <p:txBody>
          <a:bodyPr/>
          <a:lstStyle>
            <a:lvl1pPr algn="ctr" defTabSz="548640">
              <a:defRPr b="1" sz="1920">
                <a:latin typeface="Rubik"/>
                <a:ea typeface="Rubik"/>
                <a:cs typeface="Rubik"/>
                <a:sym typeface="Rubik"/>
              </a:defRPr>
            </a:lvl1pPr>
          </a:lstStyle>
          <a:p>
            <a:pPr/>
            <a:r>
              <a:t>How Many  Sold High Tech Products Are  In The Magist Platform:</a:t>
            </a:r>
          </a:p>
        </p:txBody>
      </p:sp>
      <p:sp>
        <p:nvSpPr>
          <p:cNvPr id="150" name="TextBox 2"/>
          <p:cNvSpPr txBox="1"/>
          <p:nvPr/>
        </p:nvSpPr>
        <p:spPr>
          <a:xfrm>
            <a:off x="714626" y="2148395"/>
            <a:ext cx="7712104" cy="231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Clr>
                <a:srgbClr val="000000"/>
              </a:buClr>
              <a:buSzPct val="100000"/>
              <a:buChar char="❖"/>
              <a:defRPr sz="2400">
                <a:solidFill>
                  <a:srgbClr val="000000"/>
                </a:solidFill>
              </a:defRPr>
            </a:pPr>
            <a:r>
              <a:t> </a:t>
            </a:r>
            <a:r>
              <a: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21% of Magist's Sales are High Tech (HT) products, where the average price is $104.  Just 8.92% of those HT products sold are expensive products.</a:t>
            </a: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 algn="just">
              <a:buClr>
                <a:srgbClr val="000000"/>
              </a:buClr>
              <a:buSzPct val="100000"/>
              <a:buChar char="❖"/>
              <a:defRPr sz="2400">
                <a:solidFill>
                  <a:srgbClr val="000000"/>
                </a:solidFill>
              </a:defRPr>
            </a:pPr>
            <a:endParaRPr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 algn="just">
              <a:buClr>
                <a:srgbClr val="000000"/>
              </a:buClr>
              <a:buSzPct val="100000"/>
              <a:buChar char="❖"/>
              <a:defRPr sz="2400">
                <a:solidFill>
                  <a:srgbClr val="000000"/>
                </a:solidFill>
              </a:defRPr>
            </a:pPr>
            <a:r>
              <a: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HT Sellers have a monthly revenue of 2815, which represents 0,5% of the total Magist Platform.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651149" y="468499"/>
            <a:ext cx="7821302" cy="572702"/>
          </a:xfrm>
          <a:prstGeom prst="rect">
            <a:avLst/>
          </a:prstGeom>
        </p:spPr>
        <p:txBody>
          <a:bodyPr/>
          <a:lstStyle>
            <a:lvl1pPr algn="ctr" defTabSz="676655">
              <a:defRPr b="1" sz="2516">
                <a:latin typeface="Rubik"/>
                <a:ea typeface="Rubik"/>
                <a:cs typeface="Rubik"/>
                <a:sym typeface="Rubik"/>
              </a:defRPr>
            </a:lvl1pPr>
          </a:lstStyle>
          <a:p>
            <a:pPr/>
            <a:r>
              <a:t>Orders Delivered On Time</a:t>
            </a:r>
          </a:p>
        </p:txBody>
      </p:sp>
      <p:sp>
        <p:nvSpPr>
          <p:cNvPr id="153" name="TextBox 2"/>
          <p:cNvSpPr txBox="1"/>
          <p:nvPr/>
        </p:nvSpPr>
        <p:spPr>
          <a:xfrm>
            <a:off x="1128796" y="2041863"/>
            <a:ext cx="652242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Clr>
                <a:srgbClr val="000000"/>
              </a:buClr>
              <a:buSzPct val="100000"/>
              <a:buChar char="❖"/>
              <a:defRPr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>
            <a:pPr/>
            <a:r>
              <a:t> 93% Magist’s delivery are on Time, with an Average of 2 weeks time of delivery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651149" y="468499"/>
            <a:ext cx="7821302" cy="572702"/>
          </a:xfrm>
          <a:prstGeom prst="rect">
            <a:avLst/>
          </a:prstGeom>
        </p:spPr>
        <p:txBody>
          <a:bodyPr/>
          <a:lstStyle>
            <a:lvl1pPr algn="ctr" defTabSz="722376">
              <a:defRPr b="1" sz="2528">
                <a:latin typeface="Rubik"/>
                <a:ea typeface="Rubik"/>
                <a:cs typeface="Rubik"/>
                <a:sym typeface="Rubik"/>
              </a:defRPr>
            </a:lvl1pPr>
          </a:lstStyle>
          <a:p>
            <a:pPr/>
            <a:r>
              <a:t>Suggestion</a:t>
            </a:r>
          </a:p>
        </p:txBody>
      </p:sp>
      <p:sp>
        <p:nvSpPr>
          <p:cNvPr id="156" name="TextBox 2"/>
          <p:cNvSpPr txBox="1"/>
          <p:nvPr/>
        </p:nvSpPr>
        <p:spPr>
          <a:xfrm>
            <a:off x="1881603" y="1907689"/>
            <a:ext cx="578014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pPr>
            <a:r>
              <a:t>Based on the Analysis we do  recommend</a:t>
            </a:r>
          </a:p>
          <a:p>
            <a:pPr algn="ctr">
              <a:defRPr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pPr>
            <a:r>
              <a:t> </a:t>
            </a:r>
            <a:r>
              <a:rPr b="1"/>
              <a:t>N</a:t>
            </a:r>
            <a:r>
              <a:t>ot to buy Magist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BS CODING SCHOOL theme">
  <a:themeElements>
    <a:clrScheme name="WBS CODING SCHOOL theme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007398"/>
      </a:accent1>
      <a:accent2>
        <a:srgbClr val="212121"/>
      </a:accent2>
      <a:accent3>
        <a:srgbClr val="78909C"/>
      </a:accent3>
      <a:accent4>
        <a:srgbClr val="F8485E"/>
      </a:accent4>
      <a:accent5>
        <a:srgbClr val="4BA5C2"/>
      </a:accent5>
      <a:accent6>
        <a:srgbClr val="595C5D"/>
      </a:accent6>
      <a:hlink>
        <a:srgbClr val="0000FF"/>
      </a:hlink>
      <a:folHlink>
        <a:srgbClr val="FF00FF"/>
      </a:folHlink>
    </a:clrScheme>
    <a:fontScheme name="WBS CODING SCHOOL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BS CODING SCHOOL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BS CODING SCHOOL theme">
  <a:themeElements>
    <a:clrScheme name="WBS CODING SCHOOL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98"/>
      </a:accent1>
      <a:accent2>
        <a:srgbClr val="212121"/>
      </a:accent2>
      <a:accent3>
        <a:srgbClr val="78909C"/>
      </a:accent3>
      <a:accent4>
        <a:srgbClr val="F8485E"/>
      </a:accent4>
      <a:accent5>
        <a:srgbClr val="4BA5C2"/>
      </a:accent5>
      <a:accent6>
        <a:srgbClr val="595C5D"/>
      </a:accent6>
      <a:hlink>
        <a:srgbClr val="0000FF"/>
      </a:hlink>
      <a:folHlink>
        <a:srgbClr val="FF00FF"/>
      </a:folHlink>
    </a:clrScheme>
    <a:fontScheme name="WBS CODING SCHOOL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BS CODING SCHOOL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