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6858000" cx="12192000"/>
  <p:notesSz cx="6858000" cy="9144000"/>
  <p:embeddedFontLst>
    <p:embeddedFont>
      <p:font typeface="Lato"/>
      <p:regular r:id="rId22"/>
      <p:bold r:id="rId23"/>
      <p:italic r:id="rId24"/>
      <p:boldItalic r:id="rId25"/>
    </p:embeddedFont>
    <p:embeddedFont>
      <p:font typeface="Arial Black"/>
      <p:regular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5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52"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Lato-regular.fntdata"/><Relationship Id="rId21" Type="http://schemas.openxmlformats.org/officeDocument/2006/relationships/slide" Target="slides/slide14.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ArialBlack-regular.fntdata"/><Relationship Id="rId25" Type="http://schemas.openxmlformats.org/officeDocument/2006/relationships/font" Target="fonts/Lato-bold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OpenSans-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Open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0c02aac9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10c02aac94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0c02aac94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0c02aac9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0c02aac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110c02aac94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blipFill>
          <a:blip r:embed="rId2">
            <a:alphaModFix/>
          </a:blip>
          <a:stretch>
            <a:fillRect/>
          </a:stretch>
        </a:blipFill>
      </p:bgPr>
    </p:bg>
    <p:spTree>
      <p:nvGrpSpPr>
        <p:cNvPr id="28" name="Shape 2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Images &amp; Contents Layout">
  <p:cSld name="30_Images &amp; Contents Layout">
    <p:spTree>
      <p:nvGrpSpPr>
        <p:cNvPr id="29" name="Shape 29"/>
        <p:cNvGrpSpPr/>
        <p:nvPr/>
      </p:nvGrpSpPr>
      <p:grpSpPr>
        <a:xfrm>
          <a:off x="0" y="0"/>
          <a:ext cx="0" cy="0"/>
          <a:chOff x="0" y="0"/>
          <a:chExt cx="0" cy="0"/>
        </a:xfrm>
      </p:grpSpPr>
      <p:sp>
        <p:nvSpPr>
          <p:cNvPr id="30" name="Google Shape;30;p14"/>
          <p:cNvSpPr/>
          <p:nvPr>
            <p:ph idx="2" type="pic"/>
          </p:nvPr>
        </p:nvSpPr>
        <p:spPr>
          <a:xfrm>
            <a:off x="4092000" y="545824"/>
            <a:ext cx="8100000" cy="2736000"/>
          </a:xfrm>
          <a:prstGeom prst="rect">
            <a:avLst/>
          </a:prstGeom>
          <a:solidFill>
            <a:srgbClr val="F2F2F2"/>
          </a:solidFill>
          <a:ln>
            <a:noFill/>
          </a:ln>
        </p:spPr>
      </p:sp>
      <p:sp>
        <p:nvSpPr>
          <p:cNvPr id="31" name="Google Shape;31;p14"/>
          <p:cNvSpPr/>
          <p:nvPr>
            <p:ph idx="3" type="pic"/>
          </p:nvPr>
        </p:nvSpPr>
        <p:spPr>
          <a:xfrm>
            <a:off x="0" y="3575404"/>
            <a:ext cx="8100000" cy="273600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15"/>
          <p:cNvSpPr/>
          <p:nvPr/>
        </p:nvSpPr>
        <p:spPr>
          <a:xfrm>
            <a:off x="0" y="0"/>
            <a:ext cx="12192000" cy="685800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 slide layout">
  <p:cSld name="3_Image slide layout">
    <p:spTree>
      <p:nvGrpSpPr>
        <p:cNvPr id="34" name="Shape 34"/>
        <p:cNvGrpSpPr/>
        <p:nvPr/>
      </p:nvGrpSpPr>
      <p:grpSpPr>
        <a:xfrm>
          <a:off x="0" y="0"/>
          <a:ext cx="0" cy="0"/>
          <a:chOff x="0" y="0"/>
          <a:chExt cx="0" cy="0"/>
        </a:xfrm>
      </p:grpSpPr>
      <p:sp>
        <p:nvSpPr>
          <p:cNvPr id="35" name="Google Shape;35;p16"/>
          <p:cNvSpPr/>
          <p:nvPr/>
        </p:nvSpPr>
        <p:spPr>
          <a:xfrm rot="10800000">
            <a:off x="5119026" y="0"/>
            <a:ext cx="7072972" cy="6858000"/>
          </a:xfrm>
          <a:custGeom>
            <a:rect b="b" l="l" r="r" t="t"/>
            <a:pathLst>
              <a:path extrusionOk="0" h="6858000" w="7072972">
                <a:moveTo>
                  <a:pt x="0" y="0"/>
                </a:moveTo>
                <a:lnTo>
                  <a:pt x="7072972" y="1890052"/>
                </a:lnTo>
                <a:lnTo>
                  <a:pt x="3307176"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 name="Google Shape;36;p16"/>
          <p:cNvSpPr/>
          <p:nvPr>
            <p:ph idx="2" type="pic"/>
          </p:nvPr>
        </p:nvSpPr>
        <p:spPr>
          <a:xfrm>
            <a:off x="2" y="0"/>
            <a:ext cx="7072972" cy="6858000"/>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bg>
      <p:bgPr>
        <a:blipFill>
          <a:blip r:embed="rId2">
            <a:alphaModFix/>
          </a:blip>
          <a:stretch>
            <a:fillRect/>
          </a:stretch>
        </a:blipFill>
      </p:bgPr>
    </p:bg>
    <p:spTree>
      <p:nvGrpSpPr>
        <p:cNvPr id="37" name="Shape 3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Images &amp; Contents Layout">
  <p:cSld name="31_Images &amp; Contents Layout">
    <p:spTree>
      <p:nvGrpSpPr>
        <p:cNvPr id="38" name="Shape 38"/>
        <p:cNvGrpSpPr/>
        <p:nvPr/>
      </p:nvGrpSpPr>
      <p:grpSpPr>
        <a:xfrm>
          <a:off x="0" y="0"/>
          <a:ext cx="0" cy="0"/>
          <a:chOff x="0" y="0"/>
          <a:chExt cx="0" cy="0"/>
        </a:xfrm>
      </p:grpSpPr>
      <p:sp>
        <p:nvSpPr>
          <p:cNvPr id="39" name="Google Shape;39;p18"/>
          <p:cNvSpPr/>
          <p:nvPr>
            <p:ph idx="2" type="pic"/>
          </p:nvPr>
        </p:nvSpPr>
        <p:spPr>
          <a:xfrm>
            <a:off x="799070" y="1223317"/>
            <a:ext cx="5441094" cy="4721980"/>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 slide layout">
  <p:cSld name="2_Image slide layout">
    <p:spTree>
      <p:nvGrpSpPr>
        <p:cNvPr id="40" name="Shape 40"/>
        <p:cNvGrpSpPr/>
        <p:nvPr/>
      </p:nvGrpSpPr>
      <p:grpSpPr>
        <a:xfrm>
          <a:off x="0" y="0"/>
          <a:ext cx="0" cy="0"/>
          <a:chOff x="0" y="0"/>
          <a:chExt cx="0" cy="0"/>
        </a:xfrm>
      </p:grpSpPr>
      <p:sp>
        <p:nvSpPr>
          <p:cNvPr id="41" name="Google Shape;41;p1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19"/>
          <p:cNvSpPr/>
          <p:nvPr/>
        </p:nvSpPr>
        <p:spPr>
          <a:xfrm>
            <a:off x="0" y="2996952"/>
            <a:ext cx="12192000" cy="18722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3" name="Google Shape;43;p19"/>
          <p:cNvGrpSpPr/>
          <p:nvPr/>
        </p:nvGrpSpPr>
        <p:grpSpPr>
          <a:xfrm>
            <a:off x="4763852" y="1553600"/>
            <a:ext cx="2664296" cy="4683693"/>
            <a:chOff x="445712" y="1449040"/>
            <a:chExt cx="2113018" cy="3924176"/>
          </a:xfrm>
        </p:grpSpPr>
        <p:sp>
          <p:nvSpPr>
            <p:cNvPr id="44" name="Google Shape;44;p19"/>
            <p:cNvSpPr/>
            <p:nvPr/>
          </p:nvSpPr>
          <p:spPr>
            <a:xfrm>
              <a:off x="445712" y="1449040"/>
              <a:ext cx="2113018" cy="3924176"/>
            </a:xfrm>
            <a:prstGeom prst="roundRect">
              <a:avLst>
                <a:gd fmla="val 13580"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19"/>
            <p:cNvSpPr/>
            <p:nvPr/>
          </p:nvSpPr>
          <p:spPr>
            <a:xfrm>
              <a:off x="1379920" y="1650572"/>
              <a:ext cx="216024" cy="34350"/>
            </a:xfrm>
            <a:prstGeom prst="rect">
              <a:avLst/>
            </a:prstGeom>
            <a:solidFill>
              <a:srgbClr val="B0B0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6" name="Google Shape;46;p19"/>
            <p:cNvGrpSpPr/>
            <p:nvPr/>
          </p:nvGrpSpPr>
          <p:grpSpPr>
            <a:xfrm>
              <a:off x="1407705" y="5045834"/>
              <a:ext cx="211967" cy="211967"/>
              <a:chOff x="1549420" y="5712364"/>
              <a:chExt cx="312583" cy="312583"/>
            </a:xfrm>
          </p:grpSpPr>
          <p:sp>
            <p:nvSpPr>
              <p:cNvPr id="47" name="Google Shape;47;p19"/>
              <p:cNvSpPr/>
              <p:nvPr/>
            </p:nvSpPr>
            <p:spPr>
              <a:xfrm>
                <a:off x="1549420" y="5712364"/>
                <a:ext cx="312583" cy="312583"/>
              </a:xfrm>
              <a:prstGeom prst="ellipse">
                <a:avLst/>
              </a:prstGeom>
              <a:gradFill>
                <a:gsLst>
                  <a:gs pos="0">
                    <a:srgbClr val="0F0F0F"/>
                  </a:gs>
                  <a:gs pos="56000">
                    <a:srgbClr val="595959"/>
                  </a:gs>
                  <a:gs pos="91000">
                    <a:srgbClr val="7F7F7F"/>
                  </a:gs>
                  <a:gs pos="100000">
                    <a:srgbClr val="BFBFBF"/>
                  </a:gs>
                </a:gsLst>
                <a:lin ang="10800000" scaled="0"/>
              </a:grad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 name="Google Shape;48;p19"/>
              <p:cNvSpPr/>
              <p:nvPr/>
            </p:nvSpPr>
            <p:spPr>
              <a:xfrm>
                <a:off x="1634225" y="5796647"/>
                <a:ext cx="142969" cy="144016"/>
              </a:xfrm>
              <a:prstGeom prst="roundRect">
                <a:avLst>
                  <a:gd fmla="val 16667" name="adj"/>
                </a:avLst>
              </a:prstGeom>
              <a:solidFill>
                <a:srgbClr val="737373"/>
              </a:solidFill>
              <a:ln cap="flat" cmpd="sng" w="9525">
                <a:solidFill>
                  <a:srgbClr val="B0B0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49" name="Google Shape;49;p19"/>
          <p:cNvSpPr/>
          <p:nvPr>
            <p:ph idx="2" type="pic"/>
          </p:nvPr>
        </p:nvSpPr>
        <p:spPr>
          <a:xfrm>
            <a:off x="4951770" y="1965170"/>
            <a:ext cx="2288460" cy="3753075"/>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spTree>
      <p:nvGrpSpPr>
        <p:cNvPr id="50" name="Shape 50"/>
        <p:cNvGrpSpPr/>
        <p:nvPr/>
      </p:nvGrpSpPr>
      <p:grpSpPr>
        <a:xfrm>
          <a:off x="0" y="0"/>
          <a:ext cx="0" cy="0"/>
          <a:chOff x="0" y="0"/>
          <a:chExt cx="0" cy="0"/>
        </a:xfrm>
      </p:grpSpPr>
      <p:grpSp>
        <p:nvGrpSpPr>
          <p:cNvPr id="51" name="Google Shape;51;p20"/>
          <p:cNvGrpSpPr/>
          <p:nvPr/>
        </p:nvGrpSpPr>
        <p:grpSpPr>
          <a:xfrm flipH="1">
            <a:off x="486250" y="477136"/>
            <a:ext cx="11704320" cy="5935130"/>
            <a:chOff x="-161213" y="477136"/>
            <a:chExt cx="11704320" cy="5935130"/>
          </a:xfrm>
        </p:grpSpPr>
        <p:cxnSp>
          <p:nvCxnSpPr>
            <p:cNvPr id="52" name="Google Shape;52;p20"/>
            <p:cNvCxnSpPr/>
            <p:nvPr/>
          </p:nvCxnSpPr>
          <p:spPr>
            <a:xfrm rot="10800000">
              <a:off x="-161213" y="477136"/>
              <a:ext cx="11704320" cy="0"/>
            </a:xfrm>
            <a:prstGeom prst="straightConnector1">
              <a:avLst/>
            </a:prstGeom>
            <a:noFill/>
            <a:ln cap="flat" cmpd="sng" w="44450">
              <a:solidFill>
                <a:schemeClr val="accent1"/>
              </a:solidFill>
              <a:prstDash val="solid"/>
              <a:miter lim="800000"/>
              <a:headEnd len="sm" w="sm" type="none"/>
              <a:tailEnd len="sm" w="sm" type="none"/>
            </a:ln>
          </p:spPr>
        </p:cxnSp>
        <p:cxnSp>
          <p:nvCxnSpPr>
            <p:cNvPr id="53" name="Google Shape;53;p20"/>
            <p:cNvCxnSpPr/>
            <p:nvPr/>
          </p:nvCxnSpPr>
          <p:spPr>
            <a:xfrm rot="10800000">
              <a:off x="11543107" y="477136"/>
              <a:ext cx="0" cy="5935130"/>
            </a:xfrm>
            <a:prstGeom prst="straightConnector1">
              <a:avLst/>
            </a:prstGeom>
            <a:noFill/>
            <a:ln cap="flat" cmpd="sng" w="44450">
              <a:solidFill>
                <a:schemeClr val="accent1"/>
              </a:solidFill>
              <a:prstDash val="solid"/>
              <a:miter lim="800000"/>
              <a:headEnd len="sm" w="sm" type="none"/>
              <a:tailEnd len="sm" w="sm" type="none"/>
            </a:ln>
          </p:spPr>
        </p:cxnSp>
        <p:cxnSp>
          <p:nvCxnSpPr>
            <p:cNvPr id="54" name="Google Shape;54;p20"/>
            <p:cNvCxnSpPr/>
            <p:nvPr/>
          </p:nvCxnSpPr>
          <p:spPr>
            <a:xfrm flipH="1">
              <a:off x="-161213" y="6392850"/>
              <a:ext cx="11704320" cy="13272"/>
            </a:xfrm>
            <a:prstGeom prst="straightConnector1">
              <a:avLst/>
            </a:prstGeom>
            <a:noFill/>
            <a:ln cap="flat" cmpd="sng" w="44450">
              <a:solidFill>
                <a:schemeClr val="accent1"/>
              </a:solidFill>
              <a:prstDash val="solid"/>
              <a:miter lim="800000"/>
              <a:headEnd len="sm" w="sm" type="none"/>
              <a:tailEnd len="sm" w="sm" type="none"/>
            </a:ln>
          </p:spPr>
        </p:cxnSp>
      </p:grpSp>
      <p:sp>
        <p:nvSpPr>
          <p:cNvPr id="55" name="Google Shape;55;p20"/>
          <p:cNvSpPr/>
          <p:nvPr>
            <p:ph idx="2" type="pic"/>
          </p:nvPr>
        </p:nvSpPr>
        <p:spPr>
          <a:xfrm>
            <a:off x="5268686" y="0"/>
            <a:ext cx="6923314" cy="6858000"/>
          </a:xfrm>
          <a:prstGeom prst="rect">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Images &amp; Contents">
  <p:cSld name="32_Images &amp; Contents">
    <p:spTree>
      <p:nvGrpSpPr>
        <p:cNvPr id="56" name="Shape 56"/>
        <p:cNvGrpSpPr/>
        <p:nvPr/>
      </p:nvGrpSpPr>
      <p:grpSpPr>
        <a:xfrm>
          <a:off x="0" y="0"/>
          <a:ext cx="0" cy="0"/>
          <a:chOff x="0" y="0"/>
          <a:chExt cx="0" cy="0"/>
        </a:xfrm>
      </p:grpSpPr>
      <p:sp>
        <p:nvSpPr>
          <p:cNvPr id="57" name="Google Shape;57;p21"/>
          <p:cNvSpPr/>
          <p:nvPr>
            <p:ph idx="2" type="pic"/>
          </p:nvPr>
        </p:nvSpPr>
        <p:spPr>
          <a:xfrm>
            <a:off x="4227514" y="0"/>
            <a:ext cx="7964489" cy="6858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bg>
      <p:bgPr>
        <a:blipFill>
          <a:blip r:embed="rId2">
            <a:alphaModFix/>
          </a:blip>
          <a:stretch>
            <a:fillRect/>
          </a:stretch>
        </a:blipFill>
      </p:bgPr>
    </p:bg>
    <p:spTree>
      <p:nvGrpSpPr>
        <p:cNvPr id="58" name="Shape 5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7" name="Shape 7"/>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bg>
      <p:bgPr>
        <a:blipFill>
          <a:blip r:embed="rId2">
            <a:alphaModFix/>
          </a:blip>
          <a:stretch>
            <a:fillRect/>
          </a:stretch>
        </a:blipFill>
      </p:bgPr>
    </p:bg>
    <p:spTree>
      <p:nvGrpSpPr>
        <p:cNvPr id="59" name="Shape 5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24"/>
          <p:cNvSpPr txBox="1"/>
          <p:nvPr>
            <p:ph idx="1" type="body"/>
          </p:nvPr>
        </p:nvSpPr>
        <p:spPr>
          <a:xfrm>
            <a:off x="323529" y="33248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62" name="Shape 62"/>
        <p:cNvGrpSpPr/>
        <p:nvPr/>
      </p:nvGrpSpPr>
      <p:grpSpPr>
        <a:xfrm>
          <a:off x="0" y="0"/>
          <a:ext cx="0" cy="0"/>
          <a:chOff x="0" y="0"/>
          <a:chExt cx="0" cy="0"/>
        </a:xfrm>
      </p:grpSpPr>
      <p:sp>
        <p:nvSpPr>
          <p:cNvPr id="63" name="Google Shape;63;p25"/>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4" name="Google Shape;64;p25"/>
          <p:cNvSpPr/>
          <p:nvPr/>
        </p:nvSpPr>
        <p:spPr>
          <a:xfrm>
            <a:off x="354010" y="1131591"/>
            <a:ext cx="3560767" cy="540256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65" name="Google Shape;65;p25"/>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66" name="Google Shape;66;p25"/>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67" name="Google Shape;67;p25"/>
          <p:cNvSpPr txBox="1"/>
          <p:nvPr/>
        </p:nvSpPr>
        <p:spPr>
          <a:xfrm>
            <a:off x="711704" y="1637214"/>
            <a:ext cx="2232248"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68" name="Google Shape;68;p25"/>
          <p:cNvSpPr txBox="1"/>
          <p:nvPr/>
        </p:nvSpPr>
        <p:spPr>
          <a:xfrm>
            <a:off x="711704" y="2127463"/>
            <a:ext cx="2232248" cy="73866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69" name="Google Shape;69;p25"/>
          <p:cNvSpPr txBox="1"/>
          <p:nvPr/>
        </p:nvSpPr>
        <p:spPr>
          <a:xfrm>
            <a:off x="721229" y="5808438"/>
            <a:ext cx="2232000"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70" name="Google Shape;70;p25"/>
          <p:cNvSpPr txBox="1"/>
          <p:nvPr/>
        </p:nvSpPr>
        <p:spPr>
          <a:xfrm>
            <a:off x="721229" y="4450324"/>
            <a:ext cx="2717296" cy="138499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spTree>
      <p:nvGrpSpPr>
        <p:cNvPr id="71" name="Shape 71"/>
        <p:cNvGrpSpPr/>
        <p:nvPr/>
      </p:nvGrpSpPr>
      <p:grpSpPr>
        <a:xfrm>
          <a:off x="0" y="0"/>
          <a:ext cx="0" cy="0"/>
          <a:chOff x="0" y="0"/>
          <a:chExt cx="0" cy="0"/>
        </a:xfrm>
      </p:grpSpPr>
      <p:sp>
        <p:nvSpPr>
          <p:cNvPr id="72" name="Google Shape;72;p2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bg>
      <p:bgPr>
        <a:blipFill>
          <a:blip r:embed="rId2">
            <a:alphaModFix/>
          </a:blip>
          <a:stretch>
            <a:fillRect/>
          </a:stretch>
        </a:blipFill>
      </p:bgPr>
    </p:bg>
    <p:spTree>
      <p:nvGrpSpPr>
        <p:cNvPr id="9" name="Shape 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ontents slide layout">
  <p:cSld name="15_Contents slide layout">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12" name="Shape 12"/>
        <p:cNvGrpSpPr/>
        <p:nvPr/>
      </p:nvGrpSpPr>
      <p:grpSpPr>
        <a:xfrm>
          <a:off x="0" y="0"/>
          <a:ext cx="0" cy="0"/>
          <a:chOff x="0" y="0"/>
          <a:chExt cx="0" cy="0"/>
        </a:xfrm>
      </p:grpSpPr>
      <p:sp>
        <p:nvSpPr>
          <p:cNvPr id="13" name="Google Shape;13;p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layout">
  <p:cSld name="Image slide layout">
    <p:spTree>
      <p:nvGrpSpPr>
        <p:cNvPr id="14" name="Shape 14"/>
        <p:cNvGrpSpPr/>
        <p:nvPr/>
      </p:nvGrpSpPr>
      <p:grpSpPr>
        <a:xfrm>
          <a:off x="0" y="0"/>
          <a:ext cx="0" cy="0"/>
          <a:chOff x="0" y="0"/>
          <a:chExt cx="0" cy="0"/>
        </a:xfrm>
      </p:grpSpPr>
      <p:sp>
        <p:nvSpPr>
          <p:cNvPr id="15" name="Google Shape;15;p9"/>
          <p:cNvSpPr/>
          <p:nvPr>
            <p:ph idx="2" type="pic"/>
          </p:nvPr>
        </p:nvSpPr>
        <p:spPr>
          <a:xfrm>
            <a:off x="0" y="0"/>
            <a:ext cx="12192000" cy="3135087"/>
          </a:xfrm>
          <a:prstGeom prst="rect">
            <a:avLst/>
          </a:prstGeom>
          <a:solidFill>
            <a:srgbClr val="F2F2F2"/>
          </a:solidFill>
          <a:ln>
            <a:noFill/>
          </a:ln>
        </p:spPr>
      </p:sp>
      <p:sp>
        <p:nvSpPr>
          <p:cNvPr id="16" name="Google Shape;16;p9"/>
          <p:cNvSpPr/>
          <p:nvPr>
            <p:ph idx="3" type="pic"/>
          </p:nvPr>
        </p:nvSpPr>
        <p:spPr>
          <a:xfrm>
            <a:off x="905623" y="2078266"/>
            <a:ext cx="2298160" cy="2088000"/>
          </a:xfrm>
          <a:prstGeom prst="rect">
            <a:avLst/>
          </a:prstGeom>
          <a:solidFill>
            <a:srgbClr val="F2F2F2"/>
          </a:solidFill>
          <a:ln>
            <a:noFill/>
          </a:ln>
        </p:spPr>
      </p:sp>
      <p:sp>
        <p:nvSpPr>
          <p:cNvPr id="17" name="Google Shape;17;p9"/>
          <p:cNvSpPr/>
          <p:nvPr>
            <p:ph idx="4" type="pic"/>
          </p:nvPr>
        </p:nvSpPr>
        <p:spPr>
          <a:xfrm>
            <a:off x="6282361" y="2078266"/>
            <a:ext cx="2298160" cy="2088000"/>
          </a:xfrm>
          <a:prstGeom prst="rect">
            <a:avLst/>
          </a:prstGeom>
          <a:solidFill>
            <a:srgbClr val="F2F2F2"/>
          </a:solidFill>
          <a:ln>
            <a:noFill/>
          </a:ln>
        </p:spPr>
      </p:sp>
      <p:sp>
        <p:nvSpPr>
          <p:cNvPr id="18" name="Google Shape;18;p9"/>
          <p:cNvSpPr/>
          <p:nvPr>
            <p:ph idx="5" type="pic"/>
          </p:nvPr>
        </p:nvSpPr>
        <p:spPr>
          <a:xfrm>
            <a:off x="3593992" y="2078266"/>
            <a:ext cx="2298160" cy="2088000"/>
          </a:xfrm>
          <a:prstGeom prst="rect">
            <a:avLst/>
          </a:prstGeom>
          <a:solidFill>
            <a:srgbClr val="F2F2F2"/>
          </a:solidFill>
          <a:ln>
            <a:noFill/>
          </a:ln>
        </p:spPr>
      </p:sp>
      <p:sp>
        <p:nvSpPr>
          <p:cNvPr id="19" name="Google Shape;19;p9"/>
          <p:cNvSpPr/>
          <p:nvPr>
            <p:ph idx="6" type="pic"/>
          </p:nvPr>
        </p:nvSpPr>
        <p:spPr>
          <a:xfrm>
            <a:off x="8970731" y="2078266"/>
            <a:ext cx="2298160" cy="2088000"/>
          </a:xfrm>
          <a:prstGeom prst="rect">
            <a:avLst/>
          </a:prstGeom>
          <a:solidFill>
            <a:srgbClr val="F2F2F2"/>
          </a:solidFill>
          <a:ln>
            <a:noFill/>
          </a:ln>
        </p:spPr>
      </p:sp>
      <p:sp>
        <p:nvSpPr>
          <p:cNvPr id="20" name="Google Shape;20;p9"/>
          <p:cNvSpPr txBox="1"/>
          <p:nvPr>
            <p:ph idx="1" type="body"/>
          </p:nvPr>
        </p:nvSpPr>
        <p:spPr>
          <a:xfrm>
            <a:off x="323529" y="740105"/>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spTree>
      <p:nvGrpSpPr>
        <p:cNvPr id="21" name="Shape 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ntents slide layout">
  <p:cSld name="9_Contents slide layout">
    <p:bg>
      <p:bgPr>
        <a:blipFill>
          <a:blip r:embed="rId2">
            <a:alphaModFix/>
          </a:blip>
          <a:stretch>
            <a:fillRect/>
          </a:stretch>
        </a:blipFill>
      </p:bgPr>
    </p:bg>
    <p:spTree>
      <p:nvGrpSpPr>
        <p:cNvPr id="22" name="Shape 2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 slide layout">
  <p:cSld name="1_Image slide layout">
    <p:spTree>
      <p:nvGrpSpPr>
        <p:cNvPr id="23" name="Shape 23"/>
        <p:cNvGrpSpPr/>
        <p:nvPr/>
      </p:nvGrpSpPr>
      <p:grpSpPr>
        <a:xfrm>
          <a:off x="0" y="0"/>
          <a:ext cx="0" cy="0"/>
          <a:chOff x="0" y="0"/>
          <a:chExt cx="0" cy="0"/>
        </a:xfrm>
      </p:grpSpPr>
      <p:sp>
        <p:nvSpPr>
          <p:cNvPr id="24" name="Google Shape;24;p1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 name="Google Shape;25;p12"/>
          <p:cNvSpPr/>
          <p:nvPr>
            <p:ph idx="2" type="pic"/>
          </p:nvPr>
        </p:nvSpPr>
        <p:spPr>
          <a:xfrm>
            <a:off x="0" y="2160665"/>
            <a:ext cx="12192000" cy="2502762"/>
          </a:xfrm>
          <a:prstGeom prst="rect">
            <a:avLst/>
          </a:prstGeom>
          <a:solidFill>
            <a:srgbClr val="F2F2F2"/>
          </a:solidFill>
          <a:ln>
            <a:noFill/>
          </a:ln>
        </p:spPr>
      </p:sp>
      <p:sp>
        <p:nvSpPr>
          <p:cNvPr id="26" name="Google Shape;26;p12"/>
          <p:cNvSpPr/>
          <p:nvPr/>
        </p:nvSpPr>
        <p:spPr>
          <a:xfrm>
            <a:off x="0" y="2026940"/>
            <a:ext cx="12192000" cy="72008"/>
          </a:xfrm>
          <a:prstGeom prst="rect">
            <a:avLst/>
          </a:prstGeom>
          <a:solidFill>
            <a:srgbClr val="0C46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 name="Google Shape;27;p12"/>
          <p:cNvSpPr/>
          <p:nvPr/>
        </p:nvSpPr>
        <p:spPr>
          <a:xfrm>
            <a:off x="0" y="4725144"/>
            <a:ext cx="12192000" cy="72008"/>
          </a:xfrm>
          <a:prstGeom prst="rect">
            <a:avLst/>
          </a:prstGeom>
          <a:solidFill>
            <a:srgbClr val="0C46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23.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21" Type="http://schemas.openxmlformats.org/officeDocument/2006/relationships/theme" Target="../theme/theme4.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5" Type="http://schemas.openxmlformats.org/officeDocument/2006/relationships/slideLayout" Target="../slideLayouts/slideLayout8.xml"/><Relationship Id="rId19" Type="http://schemas.openxmlformats.org/officeDocument/2006/relationships/slideLayout" Target="../slideLayouts/slideLayout22.xml"/><Relationship Id="rId6" Type="http://schemas.openxmlformats.org/officeDocument/2006/relationships/slideLayout" Target="../slideLayouts/slideLayout9.xml"/><Relationship Id="rId18" Type="http://schemas.openxmlformats.org/officeDocument/2006/relationships/slideLayout" Target="../slideLayouts/slideLayout21.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 name="Shape 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hyperlink" Target="https://www.youtube.com/watch?v=T9kgWBmUIRk" TargetMode="External"/><Relationship Id="rId4" Type="http://schemas.openxmlformats.org/officeDocument/2006/relationships/hyperlink" Target="https://www.youtube.com/watch?v=bNsN_Xfm3gc" TargetMode="External"/><Relationship Id="rId5" Type="http://schemas.openxmlformats.org/officeDocument/2006/relationships/hyperlink" Target="https://docs.google.com/presentation/d/1Qc-f9OkWaUuE8Mb6v8qBsbwFczxL9JPcG6PlsQzDi_s/edit?usp=sharing" TargetMode="External"/><Relationship Id="rId6" Type="http://schemas.openxmlformats.org/officeDocument/2006/relationships/hyperlink" Target="https://www.geeksforgeeks.org/box-plot-visualization-with-pandas-and-seaborn/" TargetMode="External"/><Relationship Id="rId7" Type="http://schemas.openxmlformats.org/officeDocument/2006/relationships/hyperlink" Target="https://www.machinecurve.com/index.php/2020/05/03/creating-a-simple-binary-svm-classifier-with-python-and-scikit-learn/" TargetMode="External"/><Relationship Id="rId8" Type="http://schemas.openxmlformats.org/officeDocument/2006/relationships/hyperlink" Target="https://riceuniversity.zoom.us/rec/play/EEArBP0yyJOiORKqyb5nb7BVPLRuYewThJV74_QijoMxilMQ8kZ2yHsCNZiv7fvFtq8z7z4eXWihXilB.rtJL7dakTMBiH57B?continueMode=true&amp;_x_zm_rtaid=WlTWVpfsTVim--rEMhaGWQ.1643428360353.bbfb979150176a7a46c10efda4b9559a&amp;_x_zm_rhtaid=55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grpSp>
        <p:nvGrpSpPr>
          <p:cNvPr id="77" name="Google Shape;77;p27"/>
          <p:cNvGrpSpPr/>
          <p:nvPr/>
        </p:nvGrpSpPr>
        <p:grpSpPr>
          <a:xfrm>
            <a:off x="10046387" y="194480"/>
            <a:ext cx="1684599" cy="413563"/>
            <a:chOff x="864753" y="5755727"/>
            <a:chExt cx="1544830" cy="413563"/>
          </a:xfrm>
        </p:grpSpPr>
        <p:sp>
          <p:nvSpPr>
            <p:cNvPr id="78" name="Google Shape;78;p27"/>
            <p:cNvSpPr/>
            <p:nvPr/>
          </p:nvSpPr>
          <p:spPr>
            <a:xfrm>
              <a:off x="864753" y="5755727"/>
              <a:ext cx="1544830" cy="413563"/>
            </a:xfrm>
            <a:prstGeom prst="roundRect">
              <a:avLst>
                <a:gd fmla="val 50000" name="adj"/>
              </a:avLst>
            </a:prstGeom>
            <a:solidFill>
              <a:schemeClr val="lt1">
                <a:alpha val="0"/>
              </a:schemeClr>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79" name="Google Shape;79;p27"/>
            <p:cNvSpPr/>
            <p:nvPr/>
          </p:nvSpPr>
          <p:spPr>
            <a:xfrm>
              <a:off x="1584900" y="5839450"/>
              <a:ext cx="493113" cy="238870"/>
            </a:xfrm>
            <a:custGeom>
              <a:rect b="b" l="l" r="r" t="t"/>
              <a:pathLst>
                <a:path extrusionOk="0" h="184091" w="476008">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 name="Google Shape;80;p27"/>
            <p:cNvSpPr/>
            <p:nvPr/>
          </p:nvSpPr>
          <p:spPr>
            <a:xfrm>
              <a:off x="1095829" y="5851239"/>
              <a:ext cx="164495" cy="228600"/>
            </a:xfrm>
            <a:custGeom>
              <a:rect b="b" l="l" r="r" t="t"/>
              <a:pathLst>
                <a:path extrusionOk="0" h="212876" w="164495">
                  <a:moveTo>
                    <a:pt x="0" y="208038"/>
                  </a:moveTo>
                  <a:lnTo>
                    <a:pt x="79828" y="0"/>
                  </a:lnTo>
                  <a:lnTo>
                    <a:pt x="164495" y="212876"/>
                  </a:lnTo>
                </a:path>
              </a:pathLst>
            </a:cu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1" name="Google Shape;81;p27"/>
            <p:cNvSpPr/>
            <p:nvPr/>
          </p:nvSpPr>
          <p:spPr>
            <a:xfrm>
              <a:off x="1301554" y="5851239"/>
              <a:ext cx="101600" cy="228600"/>
            </a:xfrm>
            <a:custGeom>
              <a:rect b="b" l="l" r="r" t="t"/>
              <a:pathLst>
                <a:path extrusionOk="0" h="220133" w="101600">
                  <a:moveTo>
                    <a:pt x="4838" y="0"/>
                  </a:moveTo>
                  <a:lnTo>
                    <a:pt x="0" y="220133"/>
                  </a:lnTo>
                  <a:lnTo>
                    <a:pt x="101600" y="220133"/>
                  </a:lnTo>
                </a:path>
              </a:pathLst>
            </a:cu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 name="Google Shape;82;p27"/>
            <p:cNvSpPr/>
            <p:nvPr/>
          </p:nvSpPr>
          <p:spPr>
            <a:xfrm>
              <a:off x="1444384" y="5851239"/>
              <a:ext cx="101600" cy="228600"/>
            </a:xfrm>
            <a:custGeom>
              <a:rect b="b" l="l" r="r" t="t"/>
              <a:pathLst>
                <a:path extrusionOk="0" h="220133" w="101600">
                  <a:moveTo>
                    <a:pt x="4838" y="0"/>
                  </a:moveTo>
                  <a:lnTo>
                    <a:pt x="0" y="220133"/>
                  </a:lnTo>
                  <a:lnTo>
                    <a:pt x="101600" y="220133"/>
                  </a:lnTo>
                </a:path>
              </a:pathLst>
            </a:cu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27"/>
            <p:cNvSpPr/>
            <p:nvPr/>
          </p:nvSpPr>
          <p:spPr>
            <a:xfrm>
              <a:off x="2040716" y="6018447"/>
              <a:ext cx="200512" cy="61391"/>
            </a:xfrm>
            <a:custGeom>
              <a:rect b="b" l="l" r="r" t="t"/>
              <a:pathLst>
                <a:path extrusionOk="0" h="77558" w="253314">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grpSp>
      <p:sp>
        <p:nvSpPr>
          <p:cNvPr id="84" name="Google Shape;84;p27"/>
          <p:cNvSpPr txBox="1"/>
          <p:nvPr/>
        </p:nvSpPr>
        <p:spPr>
          <a:xfrm>
            <a:off x="7087675" y="3842200"/>
            <a:ext cx="4824000" cy="175470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lang="en-US" sz="5400">
                <a:solidFill>
                  <a:schemeClr val="lt1"/>
                </a:solidFill>
              </a:rPr>
              <a:t>Mortgage Loan Analysis</a:t>
            </a:r>
            <a:endParaRPr b="0" i="0" sz="5400" u="none" cap="none" strike="noStrike">
              <a:solidFill>
                <a:schemeClr val="lt1"/>
              </a:solidFill>
              <a:latin typeface="Arial"/>
              <a:ea typeface="Arial"/>
              <a:cs typeface="Arial"/>
              <a:sym typeface="Arial"/>
            </a:endParaRPr>
          </a:p>
        </p:txBody>
      </p:sp>
      <p:sp>
        <p:nvSpPr>
          <p:cNvPr id="85" name="Google Shape;85;p27"/>
          <p:cNvSpPr txBox="1"/>
          <p:nvPr/>
        </p:nvSpPr>
        <p:spPr>
          <a:xfrm>
            <a:off x="6903174" y="5706336"/>
            <a:ext cx="5008500" cy="377100"/>
          </a:xfrm>
          <a:prstGeom prst="rect">
            <a:avLst/>
          </a:prstGeom>
          <a:noFill/>
          <a:ln>
            <a:noFill/>
          </a:ln>
        </p:spPr>
        <p:txBody>
          <a:bodyPr anchorCtr="0" anchor="ctr"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1850">
                <a:solidFill>
                  <a:schemeClr val="lt1"/>
                </a:solidFill>
              </a:rPr>
              <a:t>By </a:t>
            </a:r>
            <a:r>
              <a:rPr lang="en-US" sz="1850">
                <a:solidFill>
                  <a:schemeClr val="lt1"/>
                </a:solidFill>
              </a:rPr>
              <a:t>Rebirth of Dona</a:t>
            </a:r>
            <a:endParaRPr b="0" sz="1850" u="none" cap="none" strike="noStrike">
              <a:solidFill>
                <a:schemeClr val="lt1"/>
              </a:solidFill>
              <a:latin typeface="Arial"/>
              <a:ea typeface="Arial"/>
              <a:cs typeface="Arial"/>
              <a:sym typeface="Arial"/>
            </a:endParaRPr>
          </a:p>
        </p:txBody>
      </p:sp>
      <p:pic>
        <p:nvPicPr>
          <p:cNvPr id="86" name="Google Shape;86;p27"/>
          <p:cNvPicPr preferRelativeResize="0"/>
          <p:nvPr/>
        </p:nvPicPr>
        <p:blipFill>
          <a:blip r:embed="rId3">
            <a:alphaModFix/>
          </a:blip>
          <a:stretch>
            <a:fillRect/>
          </a:stretch>
        </p:blipFill>
        <p:spPr>
          <a:xfrm>
            <a:off x="751125" y="2876710"/>
            <a:ext cx="1684650" cy="11727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5400"/>
              <a:buNone/>
            </a:pPr>
            <a:r>
              <a:rPr lang="en-US"/>
              <a:t>Analysis - </a:t>
            </a:r>
            <a:r>
              <a:rPr lang="en-US"/>
              <a:t>Correlation</a:t>
            </a:r>
            <a:r>
              <a:rPr lang="en-US"/>
              <a:t> Plot</a:t>
            </a:r>
            <a:endParaRPr/>
          </a:p>
        </p:txBody>
      </p:sp>
      <p:sp>
        <p:nvSpPr>
          <p:cNvPr id="206" name="Google Shape;206;p36"/>
          <p:cNvSpPr txBox="1"/>
          <p:nvPr/>
        </p:nvSpPr>
        <p:spPr>
          <a:xfrm>
            <a:off x="613881" y="2024383"/>
            <a:ext cx="3582300" cy="3994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US">
                <a:solidFill>
                  <a:srgbClr val="3F3F3F"/>
                </a:solidFill>
              </a:rPr>
              <a:t>Using the Correlation Plot To compare all </a:t>
            </a:r>
            <a:r>
              <a:rPr lang="en-US">
                <a:solidFill>
                  <a:srgbClr val="3F3F3F"/>
                </a:solidFill>
              </a:rPr>
              <a:t>variable.</a:t>
            </a:r>
            <a:endParaRPr>
              <a:solidFill>
                <a:srgbClr val="3F3F3F"/>
              </a:solidFill>
            </a:endParaRPr>
          </a:p>
          <a:p>
            <a:pPr indent="0" lvl="0" marL="0" rtl="0" algn="l">
              <a:lnSpc>
                <a:spcPct val="115000"/>
              </a:lnSpc>
              <a:spcBef>
                <a:spcPts val="0"/>
              </a:spcBef>
              <a:spcAft>
                <a:spcPts val="0"/>
              </a:spcAft>
              <a:buNone/>
            </a:pPr>
            <a:r>
              <a:t/>
            </a:r>
            <a:endParaRPr>
              <a:solidFill>
                <a:srgbClr val="3F3F3F"/>
              </a:solidFill>
            </a:endParaRPr>
          </a:p>
          <a:p>
            <a:pPr indent="0" lvl="0" marL="0" rtl="0" algn="l">
              <a:lnSpc>
                <a:spcPct val="115000"/>
              </a:lnSpc>
              <a:spcBef>
                <a:spcPts val="0"/>
              </a:spcBef>
              <a:spcAft>
                <a:spcPts val="0"/>
              </a:spcAft>
              <a:buNone/>
            </a:pPr>
            <a:r>
              <a:rPr lang="en-US">
                <a:solidFill>
                  <a:srgbClr val="3F3F3F"/>
                </a:solidFill>
              </a:rPr>
              <a:t>The Correlation value are (-1, 1)</a:t>
            </a:r>
            <a:endParaRPr>
              <a:solidFill>
                <a:srgbClr val="3F3F3F"/>
              </a:solidFill>
            </a:endParaRPr>
          </a:p>
          <a:p>
            <a:pPr indent="0" lvl="0" marL="0" rtl="0" algn="l">
              <a:lnSpc>
                <a:spcPct val="115000"/>
              </a:lnSpc>
              <a:spcBef>
                <a:spcPts val="0"/>
              </a:spcBef>
              <a:spcAft>
                <a:spcPts val="0"/>
              </a:spcAft>
              <a:buNone/>
            </a:pPr>
            <a:r>
              <a:rPr lang="en-US">
                <a:solidFill>
                  <a:srgbClr val="3F3F3F"/>
                </a:solidFill>
              </a:rPr>
              <a:t>-1: Highly negative correlated </a:t>
            </a:r>
            <a:endParaRPr>
              <a:solidFill>
                <a:srgbClr val="3F3F3F"/>
              </a:solidFill>
            </a:endParaRPr>
          </a:p>
          <a:p>
            <a:pPr indent="0" lvl="0" marL="0" rtl="0" algn="l">
              <a:lnSpc>
                <a:spcPct val="115000"/>
              </a:lnSpc>
              <a:spcBef>
                <a:spcPts val="0"/>
              </a:spcBef>
              <a:spcAft>
                <a:spcPts val="0"/>
              </a:spcAft>
              <a:buNone/>
            </a:pPr>
            <a:r>
              <a:rPr lang="en-US">
                <a:solidFill>
                  <a:srgbClr val="3F3F3F"/>
                </a:solidFill>
              </a:rPr>
              <a:t> 1: Highly Positive Correlated.</a:t>
            </a:r>
            <a:endParaRPr>
              <a:solidFill>
                <a:srgbClr val="3F3F3F"/>
              </a:solidFill>
            </a:endParaRPr>
          </a:p>
          <a:p>
            <a:pPr indent="0" lvl="0" marL="0" rtl="0" algn="l">
              <a:lnSpc>
                <a:spcPct val="115000"/>
              </a:lnSpc>
              <a:spcBef>
                <a:spcPts val="0"/>
              </a:spcBef>
              <a:spcAft>
                <a:spcPts val="0"/>
              </a:spcAft>
              <a:buNone/>
            </a:pPr>
            <a:r>
              <a:t/>
            </a:r>
            <a:endParaRPr>
              <a:solidFill>
                <a:srgbClr val="3F3F3F"/>
              </a:solidFill>
            </a:endParaRPr>
          </a:p>
          <a:p>
            <a:pPr indent="0" lvl="0" marL="0" rtl="0" algn="l">
              <a:lnSpc>
                <a:spcPct val="115000"/>
              </a:lnSpc>
              <a:spcBef>
                <a:spcPts val="0"/>
              </a:spcBef>
              <a:spcAft>
                <a:spcPts val="0"/>
              </a:spcAft>
              <a:buNone/>
            </a:pPr>
            <a:r>
              <a:rPr b="1" lang="en-US">
                <a:solidFill>
                  <a:srgbClr val="3F3F3F"/>
                </a:solidFill>
              </a:rPr>
              <a:t>Note:</a:t>
            </a:r>
            <a:endParaRPr b="1">
              <a:solidFill>
                <a:srgbClr val="3F3F3F"/>
              </a:solidFill>
            </a:endParaRPr>
          </a:p>
          <a:p>
            <a:pPr indent="0" lvl="0" marL="0" rtl="0" algn="l">
              <a:lnSpc>
                <a:spcPct val="115000"/>
              </a:lnSpc>
              <a:spcBef>
                <a:spcPts val="0"/>
              </a:spcBef>
              <a:spcAft>
                <a:spcPts val="0"/>
              </a:spcAft>
              <a:buNone/>
            </a:pPr>
            <a:r>
              <a:rPr lang="en-US">
                <a:solidFill>
                  <a:srgbClr val="3F3F3F"/>
                </a:solidFill>
              </a:rPr>
              <a:t>We Have medium negative correlation between acceptance and debt to income ratio which is -0.21</a:t>
            </a:r>
            <a:r>
              <a:rPr lang="en-US">
                <a:solidFill>
                  <a:srgbClr val="3F3F3F"/>
                </a:solidFill>
              </a:rPr>
              <a:t> </a:t>
            </a:r>
            <a:endParaRPr>
              <a:solidFill>
                <a:srgbClr val="3F3F3F"/>
              </a:solidFill>
            </a:endParaRPr>
          </a:p>
          <a:p>
            <a:pPr indent="0" lvl="0" marL="0" rtl="0" algn="l">
              <a:lnSpc>
                <a:spcPct val="115000"/>
              </a:lnSpc>
              <a:spcBef>
                <a:spcPts val="0"/>
              </a:spcBef>
              <a:spcAft>
                <a:spcPts val="0"/>
              </a:spcAft>
              <a:buNone/>
            </a:pPr>
            <a:r>
              <a:t/>
            </a:r>
            <a:endParaRPr>
              <a:solidFill>
                <a:srgbClr val="3F3F3F"/>
              </a:solidFill>
            </a:endParaRPr>
          </a:p>
          <a:p>
            <a:pPr indent="0" lvl="0" marL="0" rtl="0" algn="l">
              <a:lnSpc>
                <a:spcPct val="115000"/>
              </a:lnSpc>
              <a:spcBef>
                <a:spcPts val="0"/>
              </a:spcBef>
              <a:spcAft>
                <a:spcPts val="0"/>
              </a:spcAft>
              <a:buNone/>
            </a:pPr>
            <a:r>
              <a:rPr lang="en-US">
                <a:solidFill>
                  <a:srgbClr val="3F3F3F"/>
                </a:solidFill>
              </a:rPr>
              <a:t>Which means if you have a lower debt income ratio we have more chance to get accepted.</a:t>
            </a:r>
            <a:endParaRPr>
              <a:solidFill>
                <a:srgbClr val="3F3F3F"/>
              </a:solidFill>
            </a:endParaRPr>
          </a:p>
          <a:p>
            <a:pPr indent="0" lvl="0" marL="0" marR="0" rtl="0" algn="l">
              <a:spcBef>
                <a:spcPts val="0"/>
              </a:spcBef>
              <a:spcAft>
                <a:spcPts val="0"/>
              </a:spcAft>
              <a:buNone/>
            </a:pPr>
            <a:r>
              <a:t/>
            </a:r>
            <a:endParaRPr sz="1200">
              <a:solidFill>
                <a:srgbClr val="3F3F3F"/>
              </a:solidFill>
            </a:endParaRPr>
          </a:p>
        </p:txBody>
      </p:sp>
      <p:sp>
        <p:nvSpPr>
          <p:cNvPr id="207" name="Google Shape;207;p36"/>
          <p:cNvSpPr txBox="1"/>
          <p:nvPr/>
        </p:nvSpPr>
        <p:spPr>
          <a:xfrm>
            <a:off x="560106" y="1624184"/>
            <a:ext cx="35808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solidFill>
                  <a:srgbClr val="3F3F3F"/>
                </a:solidFill>
              </a:rPr>
              <a:t>Using a </a:t>
            </a:r>
            <a:r>
              <a:rPr b="1" lang="en-US" sz="2000">
                <a:solidFill>
                  <a:srgbClr val="3F3F3F"/>
                </a:solidFill>
              </a:rPr>
              <a:t>Correlation</a:t>
            </a:r>
            <a:r>
              <a:rPr b="1" lang="en-US" sz="2000">
                <a:solidFill>
                  <a:srgbClr val="3F3F3F"/>
                </a:solidFill>
              </a:rPr>
              <a:t> Plot</a:t>
            </a:r>
            <a:endParaRPr b="1" sz="1200">
              <a:solidFill>
                <a:srgbClr val="3F3F3F"/>
              </a:solidFill>
              <a:latin typeface="Arial"/>
              <a:ea typeface="Arial"/>
              <a:cs typeface="Arial"/>
              <a:sym typeface="Arial"/>
            </a:endParaRPr>
          </a:p>
        </p:txBody>
      </p:sp>
      <p:pic>
        <p:nvPicPr>
          <p:cNvPr id="208" name="Google Shape;208;p36"/>
          <p:cNvPicPr preferRelativeResize="0"/>
          <p:nvPr/>
        </p:nvPicPr>
        <p:blipFill>
          <a:blip r:embed="rId3">
            <a:alphaModFix/>
          </a:blip>
          <a:stretch>
            <a:fillRect/>
          </a:stretch>
        </p:blipFill>
        <p:spPr>
          <a:xfrm>
            <a:off x="4740450" y="1227000"/>
            <a:ext cx="6635126" cy="546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Using Data Science Pipeline</a:t>
            </a:r>
            <a:endParaRPr/>
          </a:p>
        </p:txBody>
      </p:sp>
      <p:sp>
        <p:nvSpPr>
          <p:cNvPr id="214" name="Google Shape;214;p37"/>
          <p:cNvSpPr/>
          <p:nvPr/>
        </p:nvSpPr>
        <p:spPr>
          <a:xfrm>
            <a:off x="3262372" y="2925876"/>
            <a:ext cx="1774869" cy="1419896"/>
          </a:xfrm>
          <a:custGeom>
            <a:rect b="b" l="l" r="r" t="t"/>
            <a:pathLst>
              <a:path extrusionOk="0" h="590237" w="73779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1"/>
          </a:solidFill>
          <a:ln cap="flat" cmpd="sng" w="254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37"/>
          <p:cNvSpPr/>
          <p:nvPr/>
        </p:nvSpPr>
        <p:spPr>
          <a:xfrm>
            <a:off x="4671494" y="3287754"/>
            <a:ext cx="1064923" cy="1419896"/>
          </a:xfrm>
          <a:custGeom>
            <a:rect b="b" l="l" r="r" t="t"/>
            <a:pathLst>
              <a:path extrusionOk="0" h="590237" w="442678">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2"/>
          </a:solidFill>
          <a:ln cap="flat" cmpd="sng" w="254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37"/>
          <p:cNvSpPr/>
          <p:nvPr/>
        </p:nvSpPr>
        <p:spPr>
          <a:xfrm flipH="1">
            <a:off x="5377442" y="2923992"/>
            <a:ext cx="1774869" cy="1419896"/>
          </a:xfrm>
          <a:custGeom>
            <a:rect b="b" l="l" r="r" t="t"/>
            <a:pathLst>
              <a:path extrusionOk="0" h="590237" w="73779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3"/>
          </a:solidFill>
          <a:ln cap="flat" cmpd="sng" w="254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37"/>
          <p:cNvSpPr/>
          <p:nvPr/>
        </p:nvSpPr>
        <p:spPr>
          <a:xfrm flipH="1">
            <a:off x="6744749" y="3278817"/>
            <a:ext cx="1064923" cy="1419896"/>
          </a:xfrm>
          <a:custGeom>
            <a:rect b="b" l="l" r="r" t="t"/>
            <a:pathLst>
              <a:path extrusionOk="0" h="590237" w="442678">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4"/>
          </a:solidFill>
          <a:ln cap="flat" cmpd="sng" w="254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37"/>
          <p:cNvSpPr/>
          <p:nvPr/>
        </p:nvSpPr>
        <p:spPr>
          <a:xfrm>
            <a:off x="6042193" y="3435770"/>
            <a:ext cx="396514" cy="399826"/>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9" name="Google Shape;219;p37"/>
          <p:cNvSpPr/>
          <p:nvPr/>
        </p:nvSpPr>
        <p:spPr>
          <a:xfrm>
            <a:off x="7449187" y="2901245"/>
            <a:ext cx="1774869" cy="1419896"/>
          </a:xfrm>
          <a:custGeom>
            <a:rect b="b" l="l" r="r" t="t"/>
            <a:pathLst>
              <a:path extrusionOk="0" h="590237" w="73779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5"/>
          </a:solidFill>
          <a:ln cap="flat" cmpd="sng" w="254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20" name="Google Shape;220;p37"/>
          <p:cNvCxnSpPr/>
          <p:nvPr/>
        </p:nvCxnSpPr>
        <p:spPr>
          <a:xfrm flipH="1" rot="10800000">
            <a:off x="1359542" y="4759226"/>
            <a:ext cx="1529100" cy="520800"/>
          </a:xfrm>
          <a:prstGeom prst="bentConnector3">
            <a:avLst>
              <a:gd fmla="val -21013" name="adj1"/>
            </a:avLst>
          </a:prstGeom>
          <a:noFill/>
          <a:ln cap="flat" cmpd="sng" w="25400">
            <a:solidFill>
              <a:schemeClr val="accent1">
                <a:alpha val="69803"/>
              </a:schemeClr>
            </a:solidFill>
            <a:prstDash val="solid"/>
            <a:miter lim="800000"/>
            <a:headEnd len="med" w="med" type="oval"/>
            <a:tailEnd len="med" w="med" type="oval"/>
          </a:ln>
        </p:spPr>
      </p:cxnSp>
      <p:sp>
        <p:nvSpPr>
          <p:cNvPr id="221" name="Google Shape;221;p37"/>
          <p:cNvSpPr txBox="1"/>
          <p:nvPr/>
        </p:nvSpPr>
        <p:spPr>
          <a:xfrm>
            <a:off x="899650" y="5467425"/>
            <a:ext cx="3370500" cy="1056000"/>
          </a:xfrm>
          <a:prstGeom prst="rect">
            <a:avLst/>
          </a:prstGeom>
          <a:noFill/>
          <a:ln>
            <a:noFill/>
          </a:ln>
        </p:spPr>
        <p:txBody>
          <a:bodyPr anchorCtr="0" anchor="t" bIns="45700" lIns="0" spcFirstLastPara="1" rIns="0" wrap="square" tIns="45700">
            <a:spAutoFit/>
          </a:bodyPr>
          <a:lstStyle/>
          <a:p>
            <a:pPr indent="0" lvl="0" marL="0" rtl="0" algn="l">
              <a:lnSpc>
                <a:spcPct val="115000"/>
              </a:lnSpc>
              <a:spcBef>
                <a:spcPts val="0"/>
              </a:spcBef>
              <a:spcAft>
                <a:spcPts val="0"/>
              </a:spcAft>
              <a:buNone/>
            </a:pPr>
            <a:r>
              <a:rPr lang="en-US" sz="1100">
                <a:solidFill>
                  <a:schemeClr val="dk1"/>
                </a:solidFill>
                <a:latin typeface="Lato"/>
                <a:ea typeface="Lato"/>
                <a:cs typeface="Lato"/>
                <a:sym typeface="Lato"/>
              </a:rPr>
              <a:t>we carried out data/representation/ visualization and found out, other than debt-to-income ratio, there isn’t any significant </a:t>
            </a:r>
            <a:r>
              <a:rPr lang="en-US" sz="1100">
                <a:solidFill>
                  <a:schemeClr val="dk1"/>
                </a:solidFill>
                <a:latin typeface="Lato"/>
                <a:ea typeface="Lato"/>
                <a:cs typeface="Lato"/>
                <a:sym typeface="Lato"/>
              </a:rPr>
              <a:t>correlation</a:t>
            </a:r>
            <a:r>
              <a:rPr lang="en-US" sz="1100">
                <a:solidFill>
                  <a:schemeClr val="dk1"/>
                </a:solidFill>
                <a:latin typeface="Lato"/>
                <a:ea typeface="Lato"/>
                <a:cs typeface="Lato"/>
                <a:sym typeface="Lato"/>
              </a:rPr>
              <a:t> between acceptance and other non-demographic factors</a:t>
            </a:r>
            <a:endParaRPr sz="1100">
              <a:solidFill>
                <a:schemeClr val="dk1"/>
              </a:solidFill>
              <a:latin typeface="Lato"/>
              <a:ea typeface="Lato"/>
              <a:cs typeface="Lato"/>
              <a:sym typeface="Lato"/>
            </a:endParaRPr>
          </a:p>
          <a:p>
            <a:pPr indent="0" lvl="0" marL="0" marR="0" rtl="0" algn="l">
              <a:spcBef>
                <a:spcPts val="0"/>
              </a:spcBef>
              <a:spcAft>
                <a:spcPts val="0"/>
              </a:spcAft>
              <a:buNone/>
            </a:pPr>
            <a:r>
              <a:t/>
            </a:r>
            <a:endParaRPr sz="1200">
              <a:solidFill>
                <a:srgbClr val="3F3F3F"/>
              </a:solidFill>
            </a:endParaRPr>
          </a:p>
        </p:txBody>
      </p:sp>
      <p:sp>
        <p:nvSpPr>
          <p:cNvPr id="222" name="Google Shape;222;p37"/>
          <p:cNvSpPr txBox="1"/>
          <p:nvPr/>
        </p:nvSpPr>
        <p:spPr>
          <a:xfrm>
            <a:off x="4565525" y="5578600"/>
            <a:ext cx="5103900" cy="1250700"/>
          </a:xfrm>
          <a:prstGeom prst="rect">
            <a:avLst/>
          </a:prstGeom>
          <a:noFill/>
          <a:ln>
            <a:noFill/>
          </a:ln>
        </p:spPr>
        <p:txBody>
          <a:bodyPr anchorCtr="0" anchor="t" bIns="45700" lIns="0" spcFirstLastPara="1" rIns="0" wrap="square" tIns="45700">
            <a:spAutoFit/>
          </a:bodyPr>
          <a:lstStyle/>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Lato"/>
                <a:ea typeface="Lato"/>
                <a:cs typeface="Lato"/>
                <a:sym typeface="Lato"/>
              </a:rPr>
              <a:t>We used Logistic Regression model to create a line a best fit for log-odd values to calculate the acceptance rate for the mortgage application. The F1 score, precision score and recall score for this this testing was very high , which suggested us that the non-demographic factor which we accounted for didn’t had much role in the application being accepted or rejected.</a:t>
            </a:r>
            <a:endParaRPr sz="1100">
              <a:solidFill>
                <a:schemeClr val="dk1"/>
              </a:solidFill>
              <a:latin typeface="Lato"/>
              <a:ea typeface="Lato"/>
              <a:cs typeface="Lato"/>
              <a:sym typeface="Lato"/>
            </a:endParaRPr>
          </a:p>
          <a:p>
            <a:pPr indent="0" lvl="0" marL="0" marR="0" rtl="0" algn="l">
              <a:spcBef>
                <a:spcPts val="0"/>
              </a:spcBef>
              <a:spcAft>
                <a:spcPts val="0"/>
              </a:spcAft>
              <a:buNone/>
            </a:pPr>
            <a:r>
              <a:t/>
            </a:r>
            <a:endParaRPr sz="1200">
              <a:solidFill>
                <a:srgbClr val="3F3F3F"/>
              </a:solidFill>
              <a:latin typeface="Lato"/>
              <a:ea typeface="Lato"/>
              <a:cs typeface="Lato"/>
              <a:sym typeface="Lato"/>
            </a:endParaRPr>
          </a:p>
        </p:txBody>
      </p:sp>
      <p:cxnSp>
        <p:nvCxnSpPr>
          <p:cNvPr id="223" name="Google Shape;223;p37"/>
          <p:cNvCxnSpPr/>
          <p:nvPr/>
        </p:nvCxnSpPr>
        <p:spPr>
          <a:xfrm flipH="1" rot="10800000">
            <a:off x="4815954" y="4909126"/>
            <a:ext cx="1431300" cy="558300"/>
          </a:xfrm>
          <a:prstGeom prst="bentConnector3">
            <a:avLst>
              <a:gd fmla="val -15731" name="adj1"/>
            </a:avLst>
          </a:prstGeom>
          <a:noFill/>
          <a:ln cap="flat" cmpd="sng" w="25400">
            <a:solidFill>
              <a:schemeClr val="accent3">
                <a:alpha val="69803"/>
              </a:schemeClr>
            </a:solidFill>
            <a:prstDash val="solid"/>
            <a:miter lim="800000"/>
            <a:headEnd len="med" w="med" type="oval"/>
            <a:tailEnd len="med" w="med" type="oval"/>
          </a:ln>
        </p:spPr>
      </p:cxnSp>
      <p:cxnSp>
        <p:nvCxnSpPr>
          <p:cNvPr id="224" name="Google Shape;224;p37"/>
          <p:cNvCxnSpPr/>
          <p:nvPr/>
        </p:nvCxnSpPr>
        <p:spPr>
          <a:xfrm rot="10800000">
            <a:off x="8782783" y="4828001"/>
            <a:ext cx="2038800" cy="520800"/>
          </a:xfrm>
          <a:prstGeom prst="bentConnector3">
            <a:avLst>
              <a:gd fmla="val -19611" name="adj1"/>
            </a:avLst>
          </a:prstGeom>
          <a:noFill/>
          <a:ln cap="flat" cmpd="sng" w="25400">
            <a:solidFill>
              <a:schemeClr val="accent5">
                <a:alpha val="69803"/>
              </a:schemeClr>
            </a:solidFill>
            <a:prstDash val="solid"/>
            <a:miter lim="800000"/>
            <a:headEnd len="med" w="med" type="oval"/>
            <a:tailEnd len="med" w="med" type="oval"/>
          </a:ln>
        </p:spPr>
      </p:cxnSp>
      <p:grpSp>
        <p:nvGrpSpPr>
          <p:cNvPr id="225" name="Google Shape;225;p37"/>
          <p:cNvGrpSpPr/>
          <p:nvPr/>
        </p:nvGrpSpPr>
        <p:grpSpPr>
          <a:xfrm>
            <a:off x="2416222" y="1644629"/>
            <a:ext cx="3527296" cy="1126371"/>
            <a:chOff x="1418442" y="3789040"/>
            <a:chExt cx="3527296" cy="1126371"/>
          </a:xfrm>
        </p:grpSpPr>
        <p:sp>
          <p:nvSpPr>
            <p:cNvPr id="226" name="Google Shape;226;p37"/>
            <p:cNvSpPr txBox="1"/>
            <p:nvPr/>
          </p:nvSpPr>
          <p:spPr>
            <a:xfrm>
              <a:off x="1418442" y="3789040"/>
              <a:ext cx="2038800" cy="276900"/>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b="1" lang="en-US" sz="1200">
                  <a:solidFill>
                    <a:srgbClr val="3F3F3F"/>
                  </a:solidFill>
                  <a:latin typeface="Calibri"/>
                  <a:ea typeface="Calibri"/>
                  <a:cs typeface="Calibri"/>
                  <a:sym typeface="Calibri"/>
                </a:rPr>
                <a:t>Cleaning </a:t>
              </a:r>
              <a:endParaRPr b="1" sz="1200">
                <a:solidFill>
                  <a:srgbClr val="3F3F3F"/>
                </a:solidFill>
                <a:latin typeface="Calibri"/>
                <a:ea typeface="Calibri"/>
                <a:cs typeface="Calibri"/>
                <a:sym typeface="Calibri"/>
              </a:endParaRPr>
            </a:p>
          </p:txBody>
        </p:sp>
        <p:sp>
          <p:nvSpPr>
            <p:cNvPr id="227" name="Google Shape;227;p37"/>
            <p:cNvSpPr txBox="1"/>
            <p:nvPr/>
          </p:nvSpPr>
          <p:spPr>
            <a:xfrm>
              <a:off x="1419238" y="4054111"/>
              <a:ext cx="3526500" cy="861300"/>
            </a:xfrm>
            <a:prstGeom prst="rect">
              <a:avLst/>
            </a:prstGeom>
            <a:noFill/>
            <a:ln>
              <a:noFill/>
            </a:ln>
          </p:spPr>
          <p:txBody>
            <a:bodyPr anchorCtr="0" anchor="t" bIns="45700" lIns="0" spcFirstLastPara="1" rIns="0" wrap="square" tIns="45700">
              <a:spAutoFit/>
            </a:bodyPr>
            <a:lstStyle/>
            <a:p>
              <a:pPr indent="0" lvl="0" marL="0" rtl="0" algn="l">
                <a:lnSpc>
                  <a:spcPct val="115000"/>
                </a:lnSpc>
                <a:spcBef>
                  <a:spcPts val="0"/>
                </a:spcBef>
                <a:spcAft>
                  <a:spcPts val="0"/>
                </a:spcAft>
                <a:buNone/>
              </a:pPr>
              <a:r>
                <a:rPr lang="en-US" sz="1100">
                  <a:solidFill>
                    <a:schemeClr val="dk1"/>
                  </a:solidFill>
                  <a:latin typeface="Lato"/>
                  <a:ea typeface="Lato"/>
                  <a:cs typeface="Lato"/>
                  <a:sym typeface="Lato"/>
                </a:rPr>
                <a:t>We divided the data into two groups, 80% for validation and 20%, and trained our model to establish a correlation between mortgage application acceptance.</a:t>
              </a:r>
              <a:endParaRPr sz="1100">
                <a:solidFill>
                  <a:schemeClr val="dk1"/>
                </a:solidFill>
                <a:latin typeface="Lato"/>
                <a:ea typeface="Lato"/>
                <a:cs typeface="Lato"/>
                <a:sym typeface="Lato"/>
              </a:endParaRPr>
            </a:p>
            <a:p>
              <a:pPr indent="0" lvl="0" marL="0" marR="0" rtl="0" algn="l">
                <a:spcBef>
                  <a:spcPts val="0"/>
                </a:spcBef>
                <a:spcAft>
                  <a:spcPts val="0"/>
                </a:spcAft>
                <a:buNone/>
              </a:pPr>
              <a:r>
                <a:t/>
              </a:r>
              <a:endParaRPr sz="1200">
                <a:solidFill>
                  <a:srgbClr val="3F3F3F"/>
                </a:solidFill>
              </a:endParaRPr>
            </a:p>
          </p:txBody>
        </p:sp>
      </p:grpSp>
      <p:cxnSp>
        <p:nvCxnSpPr>
          <p:cNvPr id="228" name="Google Shape;228;p37"/>
          <p:cNvCxnSpPr/>
          <p:nvPr/>
        </p:nvCxnSpPr>
        <p:spPr>
          <a:xfrm>
            <a:off x="2228690" y="1798518"/>
            <a:ext cx="2542200" cy="854100"/>
          </a:xfrm>
          <a:prstGeom prst="bentConnector3">
            <a:avLst>
              <a:gd fmla="val -6919" name="adj1"/>
            </a:avLst>
          </a:prstGeom>
          <a:noFill/>
          <a:ln cap="flat" cmpd="sng" w="25400">
            <a:solidFill>
              <a:schemeClr val="accent2">
                <a:alpha val="69803"/>
              </a:schemeClr>
            </a:solidFill>
            <a:prstDash val="solid"/>
            <a:miter lim="800000"/>
            <a:headEnd len="med" w="med" type="oval"/>
            <a:tailEnd len="med" w="med" type="oval"/>
          </a:ln>
        </p:spPr>
      </p:cxnSp>
      <p:sp>
        <p:nvSpPr>
          <p:cNvPr id="229" name="Google Shape;229;p37"/>
          <p:cNvSpPr txBox="1"/>
          <p:nvPr/>
        </p:nvSpPr>
        <p:spPr>
          <a:xfrm>
            <a:off x="9409127" y="1521625"/>
            <a:ext cx="823500" cy="276900"/>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b="1" lang="en-US" sz="1200">
                <a:solidFill>
                  <a:srgbClr val="3F3F3F"/>
                </a:solidFill>
                <a:latin typeface="Calibri"/>
                <a:ea typeface="Calibri"/>
                <a:cs typeface="Calibri"/>
                <a:sym typeface="Calibri"/>
              </a:rPr>
              <a:t>Encoding</a:t>
            </a:r>
            <a:endParaRPr b="1" sz="1200">
              <a:solidFill>
                <a:srgbClr val="3F3F3F"/>
              </a:solidFill>
              <a:latin typeface="Calibri"/>
              <a:ea typeface="Calibri"/>
              <a:cs typeface="Calibri"/>
              <a:sym typeface="Calibri"/>
            </a:endParaRPr>
          </a:p>
        </p:txBody>
      </p:sp>
      <p:sp>
        <p:nvSpPr>
          <p:cNvPr id="230" name="Google Shape;230;p37"/>
          <p:cNvSpPr txBox="1"/>
          <p:nvPr/>
        </p:nvSpPr>
        <p:spPr>
          <a:xfrm>
            <a:off x="6683825" y="1748450"/>
            <a:ext cx="3918300" cy="845700"/>
          </a:xfrm>
          <a:prstGeom prst="rect">
            <a:avLst/>
          </a:prstGeom>
          <a:noFill/>
          <a:ln>
            <a:noFill/>
          </a:ln>
        </p:spPr>
        <p:txBody>
          <a:bodyPr anchorCtr="0" anchor="t" bIns="45700" lIns="0" spcFirstLastPara="1" rIns="0" wrap="square" tIns="45700">
            <a:spAutoFit/>
          </a:bodyPr>
          <a:lstStyle/>
          <a:p>
            <a:pPr indent="0" lvl="0" marL="0" rtl="0" algn="r">
              <a:lnSpc>
                <a:spcPct val="115000"/>
              </a:lnSpc>
              <a:spcBef>
                <a:spcPts val="0"/>
              </a:spcBef>
              <a:spcAft>
                <a:spcPts val="0"/>
              </a:spcAft>
              <a:buNone/>
            </a:pPr>
            <a:r>
              <a:rPr lang="en-US" sz="1100">
                <a:solidFill>
                  <a:schemeClr val="dk1"/>
                </a:solidFill>
              </a:rPr>
              <a:t>We used Ordinal encoding to convert those into numeric discrete data for training and testing our model. We also had one, unique string data attribute, which was encoded using One-hot encoding to extract numeric values for processing.</a:t>
            </a:r>
            <a:endParaRPr sz="1200">
              <a:solidFill>
                <a:srgbClr val="3F3F3F"/>
              </a:solidFill>
              <a:latin typeface="Arial"/>
              <a:ea typeface="Arial"/>
              <a:cs typeface="Arial"/>
              <a:sym typeface="Arial"/>
            </a:endParaRPr>
          </a:p>
        </p:txBody>
      </p:sp>
      <p:cxnSp>
        <p:nvCxnSpPr>
          <p:cNvPr id="231" name="Google Shape;231;p37"/>
          <p:cNvCxnSpPr/>
          <p:nvPr/>
        </p:nvCxnSpPr>
        <p:spPr>
          <a:xfrm flipH="1" rot="10800000">
            <a:off x="7509998" y="1726268"/>
            <a:ext cx="2755800" cy="926100"/>
          </a:xfrm>
          <a:prstGeom prst="bentConnector3">
            <a:avLst>
              <a:gd fmla="val 117005" name="adj1"/>
            </a:avLst>
          </a:prstGeom>
          <a:noFill/>
          <a:ln cap="flat" cmpd="sng" w="25400">
            <a:solidFill>
              <a:schemeClr val="accent4">
                <a:alpha val="69803"/>
              </a:schemeClr>
            </a:solidFill>
            <a:prstDash val="solid"/>
            <a:miter lim="800000"/>
            <a:headEnd len="med" w="med" type="oval"/>
            <a:tailEnd len="med" w="med" type="oval"/>
          </a:ln>
        </p:spPr>
      </p:cxnSp>
      <p:sp>
        <p:nvSpPr>
          <p:cNvPr id="232" name="Google Shape;232;p37"/>
          <p:cNvSpPr txBox="1"/>
          <p:nvPr/>
        </p:nvSpPr>
        <p:spPr>
          <a:xfrm>
            <a:off x="3782300" y="4421825"/>
            <a:ext cx="889200" cy="27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1200">
                <a:solidFill>
                  <a:schemeClr val="accent5"/>
                </a:solidFill>
                <a:latin typeface="Calibri"/>
                <a:ea typeface="Calibri"/>
                <a:cs typeface="Calibri"/>
                <a:sym typeface="Calibri"/>
              </a:rPr>
              <a:t>Cleaning </a:t>
            </a:r>
            <a:endParaRPr>
              <a:solidFill>
                <a:schemeClr val="accent5"/>
              </a:solidFill>
            </a:endParaRPr>
          </a:p>
        </p:txBody>
      </p:sp>
      <p:sp>
        <p:nvSpPr>
          <p:cNvPr id="233" name="Google Shape;233;p37"/>
          <p:cNvSpPr txBox="1"/>
          <p:nvPr/>
        </p:nvSpPr>
        <p:spPr>
          <a:xfrm>
            <a:off x="4847213" y="2924000"/>
            <a:ext cx="88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1"/>
                </a:solidFill>
                <a:latin typeface="Calibri"/>
                <a:ea typeface="Calibri"/>
                <a:cs typeface="Calibri"/>
                <a:sym typeface="Calibri"/>
              </a:rPr>
              <a:t>Encoding</a:t>
            </a:r>
            <a:endParaRPr>
              <a:solidFill>
                <a:schemeClr val="accent1"/>
              </a:solidFill>
            </a:endParaRPr>
          </a:p>
        </p:txBody>
      </p:sp>
      <p:sp>
        <p:nvSpPr>
          <p:cNvPr id="234" name="Google Shape;234;p37"/>
          <p:cNvSpPr txBox="1"/>
          <p:nvPr/>
        </p:nvSpPr>
        <p:spPr>
          <a:xfrm>
            <a:off x="6832613" y="2833275"/>
            <a:ext cx="88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3"/>
                </a:solidFill>
                <a:latin typeface="Calibri"/>
                <a:ea typeface="Calibri"/>
                <a:cs typeface="Calibri"/>
                <a:sym typeface="Calibri"/>
              </a:rPr>
              <a:t>Models</a:t>
            </a:r>
            <a:endParaRPr>
              <a:solidFill>
                <a:schemeClr val="accent3"/>
              </a:solidFill>
            </a:endParaRPr>
          </a:p>
        </p:txBody>
      </p:sp>
      <p:sp>
        <p:nvSpPr>
          <p:cNvPr id="235" name="Google Shape;235;p37"/>
          <p:cNvSpPr txBox="1"/>
          <p:nvPr/>
        </p:nvSpPr>
        <p:spPr>
          <a:xfrm>
            <a:off x="4974425" y="5224400"/>
            <a:ext cx="88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rgbClr val="3F3F3F"/>
                </a:solidFill>
                <a:latin typeface="Calibri"/>
                <a:ea typeface="Calibri"/>
                <a:cs typeface="Calibri"/>
                <a:sym typeface="Calibri"/>
              </a:rPr>
              <a:t>Models</a:t>
            </a:r>
            <a:endParaRPr/>
          </a:p>
        </p:txBody>
      </p:sp>
      <p:sp>
        <p:nvSpPr>
          <p:cNvPr id="236" name="Google Shape;236;p37"/>
          <p:cNvSpPr txBox="1"/>
          <p:nvPr/>
        </p:nvSpPr>
        <p:spPr>
          <a:xfrm>
            <a:off x="5895885" y="4389925"/>
            <a:ext cx="68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6"/>
                </a:solidFill>
                <a:latin typeface="Calibri"/>
                <a:ea typeface="Calibri"/>
                <a:cs typeface="Calibri"/>
                <a:sym typeface="Calibri"/>
              </a:rPr>
              <a:t>Visual</a:t>
            </a:r>
            <a:endParaRPr>
              <a:solidFill>
                <a:schemeClr val="accent6"/>
              </a:solidFill>
            </a:endParaRPr>
          </a:p>
        </p:txBody>
      </p:sp>
      <p:sp>
        <p:nvSpPr>
          <p:cNvPr id="237" name="Google Shape;237;p37"/>
          <p:cNvSpPr txBox="1"/>
          <p:nvPr/>
        </p:nvSpPr>
        <p:spPr>
          <a:xfrm>
            <a:off x="7969145" y="4389925"/>
            <a:ext cx="106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2"/>
                </a:solidFill>
                <a:latin typeface="Calibri"/>
                <a:ea typeface="Calibri"/>
                <a:cs typeface="Calibri"/>
                <a:sym typeface="Calibri"/>
              </a:rPr>
              <a:t>Communicate</a:t>
            </a:r>
            <a:endParaRPr>
              <a:solidFill>
                <a:schemeClr val="dk2"/>
              </a:solidFill>
            </a:endParaRPr>
          </a:p>
        </p:txBody>
      </p:sp>
      <p:sp>
        <p:nvSpPr>
          <p:cNvPr id="238" name="Google Shape;238;p37"/>
          <p:cNvSpPr txBox="1"/>
          <p:nvPr/>
        </p:nvSpPr>
        <p:spPr>
          <a:xfrm>
            <a:off x="1483985" y="5098113"/>
            <a:ext cx="68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rgbClr val="3F3F3F"/>
                </a:solidFill>
                <a:latin typeface="Calibri"/>
                <a:ea typeface="Calibri"/>
                <a:cs typeface="Calibri"/>
                <a:sym typeface="Calibri"/>
              </a:rPr>
              <a:t>Visual</a:t>
            </a:r>
            <a:endParaRPr/>
          </a:p>
        </p:txBody>
      </p:sp>
      <p:sp>
        <p:nvSpPr>
          <p:cNvPr id="239" name="Google Shape;239;p37"/>
          <p:cNvSpPr txBox="1"/>
          <p:nvPr/>
        </p:nvSpPr>
        <p:spPr>
          <a:xfrm>
            <a:off x="9669420" y="5209300"/>
            <a:ext cx="106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rgbClr val="3F3F3F"/>
                </a:solidFill>
                <a:latin typeface="Calibri"/>
                <a:ea typeface="Calibri"/>
                <a:cs typeface="Calibri"/>
                <a:sym typeface="Calibri"/>
              </a:rPr>
              <a:t>Communicate</a:t>
            </a:r>
            <a:endParaRPr/>
          </a:p>
        </p:txBody>
      </p:sp>
      <p:sp>
        <p:nvSpPr>
          <p:cNvPr id="240" name="Google Shape;240;p37"/>
          <p:cNvSpPr/>
          <p:nvPr/>
        </p:nvSpPr>
        <p:spPr>
          <a:xfrm>
            <a:off x="10069940" y="5635394"/>
            <a:ext cx="532186" cy="532911"/>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pSp>
        <p:nvGrpSpPr>
          <p:cNvPr id="245" name="Google Shape;245;p38"/>
          <p:cNvGrpSpPr/>
          <p:nvPr/>
        </p:nvGrpSpPr>
        <p:grpSpPr>
          <a:xfrm>
            <a:off x="8077912" y="2632104"/>
            <a:ext cx="3214643" cy="3716680"/>
            <a:chOff x="4125210" y="1802423"/>
            <a:chExt cx="3954428" cy="4571999"/>
          </a:xfrm>
        </p:grpSpPr>
        <p:grpSp>
          <p:nvGrpSpPr>
            <p:cNvPr id="246" name="Google Shape;246;p38"/>
            <p:cNvGrpSpPr/>
            <p:nvPr/>
          </p:nvGrpSpPr>
          <p:grpSpPr>
            <a:xfrm>
              <a:off x="4125210" y="3947746"/>
              <a:ext cx="3954428" cy="2426676"/>
              <a:chOff x="4125210" y="3947746"/>
              <a:chExt cx="3954428" cy="2426676"/>
            </a:xfrm>
          </p:grpSpPr>
          <p:sp>
            <p:nvSpPr>
              <p:cNvPr id="247" name="Google Shape;247;p38"/>
              <p:cNvSpPr/>
              <p:nvPr/>
            </p:nvSpPr>
            <p:spPr>
              <a:xfrm>
                <a:off x="5803486" y="3947746"/>
                <a:ext cx="597877" cy="115607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8" name="Google Shape;248;p38"/>
              <p:cNvSpPr/>
              <p:nvPr/>
            </p:nvSpPr>
            <p:spPr>
              <a:xfrm>
                <a:off x="4125210" y="4897315"/>
                <a:ext cx="3954428" cy="1477107"/>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49" name="Google Shape;249;p38"/>
            <p:cNvSpPr/>
            <p:nvPr/>
          </p:nvSpPr>
          <p:spPr>
            <a:xfrm>
              <a:off x="4580792" y="1802423"/>
              <a:ext cx="3047335" cy="2778367"/>
            </a:xfrm>
            <a:custGeom>
              <a:rect b="b" l="l" r="r" t="t"/>
              <a:pathLst>
                <a:path extrusionOk="0" h="2778367" w="3047335">
                  <a:moveTo>
                    <a:pt x="2686434" y="649222"/>
                  </a:moveTo>
                  <a:lnTo>
                    <a:pt x="2480724" y="868916"/>
                  </a:lnTo>
                  <a:lnTo>
                    <a:pt x="2831980" y="868916"/>
                  </a:lnTo>
                  <a:lnTo>
                    <a:pt x="2831980" y="866747"/>
                  </a:lnTo>
                  <a:cubicBezTo>
                    <a:pt x="2891449" y="866747"/>
                    <a:pt x="2939658" y="818538"/>
                    <a:pt x="2939658" y="759069"/>
                  </a:cubicBezTo>
                  <a:cubicBezTo>
                    <a:pt x="2939658" y="699600"/>
                    <a:pt x="2891449" y="651391"/>
                    <a:pt x="2831980" y="651391"/>
                  </a:cubicBezTo>
                  <a:lnTo>
                    <a:pt x="2831980" y="649222"/>
                  </a:lnTo>
                  <a:close/>
                  <a:moveTo>
                    <a:pt x="32816" y="0"/>
                  </a:moveTo>
                  <a:lnTo>
                    <a:pt x="2993848" y="0"/>
                  </a:lnTo>
                  <a:cubicBezTo>
                    <a:pt x="3011972" y="0"/>
                    <a:pt x="3026664" y="14692"/>
                    <a:pt x="3026664" y="32816"/>
                  </a:cubicBezTo>
                  <a:lnTo>
                    <a:pt x="3026664" y="285864"/>
                  </a:lnTo>
                  <a:lnTo>
                    <a:pt x="3026664" y="290147"/>
                  </a:lnTo>
                  <a:lnTo>
                    <a:pt x="3022654" y="290147"/>
                  </a:lnTo>
                  <a:lnTo>
                    <a:pt x="2785226" y="543714"/>
                  </a:lnTo>
                  <a:lnTo>
                    <a:pt x="2831980" y="543714"/>
                  </a:lnTo>
                  <a:lnTo>
                    <a:pt x="2834863" y="543714"/>
                  </a:lnTo>
                  <a:lnTo>
                    <a:pt x="2834863" y="544005"/>
                  </a:lnTo>
                  <a:lnTo>
                    <a:pt x="2875382" y="548089"/>
                  </a:lnTo>
                  <a:cubicBezTo>
                    <a:pt x="2973515" y="568170"/>
                    <a:pt x="3047335" y="654999"/>
                    <a:pt x="3047335" y="759069"/>
                  </a:cubicBezTo>
                  <a:cubicBezTo>
                    <a:pt x="3047335" y="863139"/>
                    <a:pt x="2973515" y="949968"/>
                    <a:pt x="2875382" y="970049"/>
                  </a:cubicBezTo>
                  <a:lnTo>
                    <a:pt x="2834863" y="974134"/>
                  </a:lnTo>
                  <a:lnTo>
                    <a:pt x="2834863" y="974424"/>
                  </a:lnTo>
                  <a:lnTo>
                    <a:pt x="2831980" y="974424"/>
                  </a:lnTo>
                  <a:lnTo>
                    <a:pt x="2381931" y="974424"/>
                  </a:lnTo>
                  <a:lnTo>
                    <a:pt x="1891751" y="1497925"/>
                  </a:lnTo>
                  <a:lnTo>
                    <a:pt x="1891751" y="2250406"/>
                  </a:lnTo>
                  <a:lnTo>
                    <a:pt x="1142998" y="2778367"/>
                  </a:lnTo>
                  <a:lnTo>
                    <a:pt x="1142998" y="1506560"/>
                  </a:lnTo>
                  <a:lnTo>
                    <a:pt x="4010" y="290147"/>
                  </a:lnTo>
                  <a:lnTo>
                    <a:pt x="0" y="290147"/>
                  </a:lnTo>
                  <a:lnTo>
                    <a:pt x="0" y="285864"/>
                  </a:lnTo>
                  <a:lnTo>
                    <a:pt x="0" y="32816"/>
                  </a:lnTo>
                  <a:cubicBezTo>
                    <a:pt x="0" y="14692"/>
                    <a:pt x="14692" y="0"/>
                    <a:pt x="3281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50" name="Google Shape;250;p38"/>
            <p:cNvSpPr/>
            <p:nvPr/>
          </p:nvSpPr>
          <p:spPr>
            <a:xfrm>
              <a:off x="4580792" y="1987062"/>
              <a:ext cx="3026664" cy="105508"/>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1" name="Google Shape;251;p38"/>
          <p:cNvSpPr txBox="1"/>
          <p:nvPr/>
        </p:nvSpPr>
        <p:spPr>
          <a:xfrm>
            <a:off x="8531550" y="0"/>
            <a:ext cx="2307366"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accent2"/>
                </a:solidFill>
                <a:latin typeface="Arial"/>
                <a:ea typeface="Arial"/>
                <a:cs typeface="Arial"/>
                <a:sym typeface="Arial"/>
              </a:rPr>
              <a:t>10100110100100001010100111101110110110110101010000111001010110010101001110101000101010001011010110110110100010101110001010100010100010111010110001001101001101001000010101001111011101101101101010100001110010101100101010011101010001010100010110101101101101001</a:t>
            </a:r>
            <a:endParaRPr/>
          </a:p>
        </p:txBody>
      </p:sp>
      <p:grpSp>
        <p:nvGrpSpPr>
          <p:cNvPr id="252" name="Google Shape;252;p38"/>
          <p:cNvGrpSpPr/>
          <p:nvPr/>
        </p:nvGrpSpPr>
        <p:grpSpPr>
          <a:xfrm>
            <a:off x="649703" y="318498"/>
            <a:ext cx="5285597" cy="2093400"/>
            <a:chOff x="4244163" y="1645867"/>
            <a:chExt cx="5285597" cy="2093400"/>
          </a:xfrm>
        </p:grpSpPr>
        <p:sp>
          <p:nvSpPr>
            <p:cNvPr id="253" name="Google Shape;253;p38"/>
            <p:cNvSpPr txBox="1"/>
            <p:nvPr/>
          </p:nvSpPr>
          <p:spPr>
            <a:xfrm>
              <a:off x="5792960" y="1923770"/>
              <a:ext cx="3736800" cy="1015800"/>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n-US" sz="6000">
                  <a:solidFill>
                    <a:schemeClr val="accent2"/>
                  </a:solidFill>
                  <a:latin typeface="Arial Black"/>
                  <a:ea typeface="Arial Black"/>
                  <a:cs typeface="Arial Black"/>
                  <a:sym typeface="Arial Black"/>
                </a:rPr>
                <a:t>ODEL</a:t>
              </a:r>
              <a:endParaRPr/>
            </a:p>
          </p:txBody>
        </p:sp>
        <p:sp>
          <p:nvSpPr>
            <p:cNvPr id="254" name="Google Shape;254;p38"/>
            <p:cNvSpPr txBox="1"/>
            <p:nvPr/>
          </p:nvSpPr>
          <p:spPr>
            <a:xfrm>
              <a:off x="5792959" y="2681288"/>
              <a:ext cx="3736800" cy="708000"/>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4000">
                  <a:solidFill>
                    <a:schemeClr val="accent4"/>
                  </a:solidFill>
                </a:rPr>
                <a:t>What it does</a:t>
              </a:r>
              <a:endParaRPr/>
            </a:p>
          </p:txBody>
        </p:sp>
        <p:sp>
          <p:nvSpPr>
            <p:cNvPr id="255" name="Google Shape;255;p38"/>
            <p:cNvSpPr txBox="1"/>
            <p:nvPr/>
          </p:nvSpPr>
          <p:spPr>
            <a:xfrm>
              <a:off x="4244163" y="1645867"/>
              <a:ext cx="1428000" cy="20934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3000">
                  <a:solidFill>
                    <a:schemeClr val="accent2"/>
                  </a:solidFill>
                  <a:latin typeface="Arial Black"/>
                  <a:ea typeface="Arial Black"/>
                  <a:cs typeface="Arial Black"/>
                  <a:sym typeface="Arial Black"/>
                </a:rPr>
                <a:t>M</a:t>
              </a:r>
              <a:endParaRPr/>
            </a:p>
          </p:txBody>
        </p:sp>
      </p:grpSp>
      <p:sp>
        <p:nvSpPr>
          <p:cNvPr id="256" name="Google Shape;256;p38"/>
          <p:cNvSpPr txBox="1"/>
          <p:nvPr/>
        </p:nvSpPr>
        <p:spPr>
          <a:xfrm>
            <a:off x="235494" y="2538110"/>
            <a:ext cx="2241300" cy="163170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Clr>
                <a:srgbClr val="000000"/>
              </a:buClr>
              <a:buFont typeface="Arial"/>
              <a:buNone/>
            </a:pPr>
            <a:r>
              <a:rPr lang="en-US" sz="2000">
                <a:solidFill>
                  <a:schemeClr val="accent4"/>
                </a:solidFill>
              </a:rPr>
              <a:t>Cleaning</a:t>
            </a:r>
            <a:endParaRPr/>
          </a:p>
          <a:p>
            <a:pPr indent="0" lvl="0" marL="0" marR="0" rtl="0" algn="r">
              <a:spcBef>
                <a:spcPts val="0"/>
              </a:spcBef>
              <a:spcAft>
                <a:spcPts val="0"/>
              </a:spcAft>
              <a:buNone/>
            </a:pPr>
            <a:r>
              <a:rPr lang="en-US" sz="2000">
                <a:solidFill>
                  <a:srgbClr val="3F3F3F"/>
                </a:solidFill>
              </a:rPr>
              <a:t>Encoding</a:t>
            </a:r>
            <a:endParaRPr/>
          </a:p>
          <a:p>
            <a:pPr indent="0" lvl="0" marL="0" marR="0" rtl="0" algn="r">
              <a:spcBef>
                <a:spcPts val="0"/>
              </a:spcBef>
              <a:spcAft>
                <a:spcPts val="0"/>
              </a:spcAft>
              <a:buNone/>
            </a:pPr>
            <a:r>
              <a:rPr lang="en-US" sz="2000">
                <a:solidFill>
                  <a:srgbClr val="3F3F3F"/>
                </a:solidFill>
              </a:rPr>
              <a:t>Visualizing</a:t>
            </a:r>
            <a:endParaRPr/>
          </a:p>
          <a:p>
            <a:pPr indent="0" lvl="0" marL="0" marR="0" rtl="0" algn="r">
              <a:spcBef>
                <a:spcPts val="0"/>
              </a:spcBef>
              <a:spcAft>
                <a:spcPts val="0"/>
              </a:spcAft>
              <a:buNone/>
            </a:pPr>
            <a:r>
              <a:rPr lang="en-US" sz="2000">
                <a:solidFill>
                  <a:srgbClr val="3F3F3F"/>
                </a:solidFill>
              </a:rPr>
              <a:t>Model</a:t>
            </a:r>
            <a:r>
              <a:rPr lang="en-US" sz="2000">
                <a:solidFill>
                  <a:srgbClr val="3F3F3F"/>
                </a:solidFill>
                <a:latin typeface="Arial"/>
                <a:ea typeface="Arial"/>
                <a:cs typeface="Arial"/>
                <a:sym typeface="Arial"/>
              </a:rPr>
              <a:t> </a:t>
            </a:r>
            <a:endParaRPr/>
          </a:p>
          <a:p>
            <a:pPr indent="0" lvl="0" marL="0" marR="0" rtl="0" algn="r">
              <a:spcBef>
                <a:spcPts val="0"/>
              </a:spcBef>
              <a:spcAft>
                <a:spcPts val="0"/>
              </a:spcAft>
              <a:buNone/>
            </a:pPr>
            <a:r>
              <a:rPr lang="en-US" sz="2000">
                <a:solidFill>
                  <a:srgbClr val="3F3F3F"/>
                </a:solidFill>
              </a:rPr>
              <a:t>Testing</a:t>
            </a:r>
            <a:endParaRPr sz="2000">
              <a:solidFill>
                <a:srgbClr val="3F3F3F"/>
              </a:solidFill>
              <a:latin typeface="Arial"/>
              <a:ea typeface="Arial"/>
              <a:cs typeface="Arial"/>
              <a:sym typeface="Arial"/>
            </a:endParaRPr>
          </a:p>
        </p:txBody>
      </p:sp>
      <p:sp>
        <p:nvSpPr>
          <p:cNvPr id="257" name="Google Shape;257;p38"/>
          <p:cNvSpPr txBox="1"/>
          <p:nvPr/>
        </p:nvSpPr>
        <p:spPr>
          <a:xfrm>
            <a:off x="2707576" y="2338050"/>
            <a:ext cx="4595400" cy="2181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500">
                <a:solidFill>
                  <a:schemeClr val="dk1"/>
                </a:solidFill>
                <a:latin typeface="Lato"/>
                <a:ea typeface="Lato"/>
                <a:cs typeface="Lato"/>
                <a:sym typeface="Lato"/>
              </a:rPr>
              <a:t>Mortgage loan analysis, as the name suggests analysis various non-demographic attributes of a loan application’s attributes to compare if the applicant will be accepted or rejected. In this analysis, we don’t include the demographic data because usually, the applicant doesn’t have control over them which will lead to discriminatory bias in the application.</a:t>
            </a:r>
            <a:endParaRPr sz="1800">
              <a:latin typeface="Lato"/>
              <a:ea typeface="Lato"/>
              <a:cs typeface="Lato"/>
              <a:sym typeface="Lato"/>
            </a:endParaRPr>
          </a:p>
        </p:txBody>
      </p:sp>
      <p:sp>
        <p:nvSpPr>
          <p:cNvPr id="258" name="Google Shape;258;p38"/>
          <p:cNvSpPr txBox="1"/>
          <p:nvPr/>
        </p:nvSpPr>
        <p:spPr>
          <a:xfrm>
            <a:off x="977000" y="5163525"/>
            <a:ext cx="6839100" cy="1268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Lato"/>
                <a:ea typeface="Lato"/>
                <a:cs typeface="Lato"/>
                <a:sym typeface="Lato"/>
              </a:rPr>
              <a:t>Extracting the information from the data set, we trained our machine learning algorithm to establish a cross </a:t>
            </a:r>
            <a:r>
              <a:rPr lang="en-US">
                <a:solidFill>
                  <a:schemeClr val="dk1"/>
                </a:solidFill>
                <a:latin typeface="Lato"/>
                <a:ea typeface="Lato"/>
                <a:cs typeface="Lato"/>
                <a:sym typeface="Lato"/>
              </a:rPr>
              <a:t>correlation</a:t>
            </a:r>
            <a:r>
              <a:rPr lang="en-US">
                <a:solidFill>
                  <a:schemeClr val="dk1"/>
                </a:solidFill>
                <a:latin typeface="Lato"/>
                <a:ea typeface="Lato"/>
                <a:cs typeface="Lato"/>
                <a:sym typeface="Lato"/>
              </a:rPr>
              <a:t> between accepted applications, applicant age, income, debt-income ratio, loan amount, and the type of occupancy the applicant is interested in the property they are interested in.</a:t>
            </a:r>
            <a:endParaRPr>
              <a:solidFill>
                <a:schemeClr val="dk1"/>
              </a:solidFill>
              <a:latin typeface="Lato"/>
              <a:ea typeface="Lato"/>
              <a:cs typeface="Lato"/>
              <a:sym typeface="Lato"/>
            </a:endParaRPr>
          </a:p>
          <a:p>
            <a:pPr indent="0" lvl="0" marL="0" marR="0" rtl="0" algn="l">
              <a:spcBef>
                <a:spcPts val="0"/>
              </a:spcBef>
              <a:spcAft>
                <a:spcPts val="0"/>
              </a:spcAft>
              <a:buNone/>
            </a:pPr>
            <a:r>
              <a:t/>
            </a:r>
            <a:endParaRPr sz="1200">
              <a:solidFill>
                <a:schemeClr val="dk1"/>
              </a:solidFill>
              <a:latin typeface="Lato"/>
              <a:ea typeface="Lato"/>
              <a:cs typeface="Lato"/>
              <a:sym typeface="Lato"/>
            </a:endParaRPr>
          </a:p>
        </p:txBody>
      </p:sp>
      <p:sp>
        <p:nvSpPr>
          <p:cNvPr id="259" name="Google Shape;259;p38"/>
          <p:cNvSpPr txBox="1"/>
          <p:nvPr/>
        </p:nvSpPr>
        <p:spPr>
          <a:xfrm>
            <a:off x="3213080" y="4779525"/>
            <a:ext cx="1032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rPr>
              <a:t>HOW?</a:t>
            </a:r>
            <a:endParaRPr b="1" sz="1800">
              <a:solidFill>
                <a:schemeClr val="accent2"/>
              </a:solidFill>
              <a:latin typeface="Arial"/>
              <a:ea typeface="Arial"/>
              <a:cs typeface="Arial"/>
              <a:sym typeface="Arial"/>
            </a:endParaRPr>
          </a:p>
        </p:txBody>
      </p:sp>
      <p:sp>
        <p:nvSpPr>
          <p:cNvPr id="260" name="Google Shape;260;p38"/>
          <p:cNvSpPr txBox="1"/>
          <p:nvPr/>
        </p:nvSpPr>
        <p:spPr>
          <a:xfrm>
            <a:off x="8386419" y="5456009"/>
            <a:ext cx="25977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rPr>
              <a:t>Approved / Denied</a:t>
            </a:r>
            <a:endParaRPr sz="20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pSp>
        <p:nvGrpSpPr>
          <p:cNvPr id="265" name="Google Shape;265;p39"/>
          <p:cNvGrpSpPr/>
          <p:nvPr/>
        </p:nvGrpSpPr>
        <p:grpSpPr>
          <a:xfrm>
            <a:off x="3468549" y="2276475"/>
            <a:ext cx="5269188" cy="3419474"/>
            <a:chOff x="4655870" y="2637505"/>
            <a:chExt cx="2716484" cy="1217603"/>
          </a:xfrm>
        </p:grpSpPr>
        <p:grpSp>
          <p:nvGrpSpPr>
            <p:cNvPr id="266" name="Google Shape;266;p39"/>
            <p:cNvGrpSpPr/>
            <p:nvPr/>
          </p:nvGrpSpPr>
          <p:grpSpPr>
            <a:xfrm>
              <a:off x="6233054" y="2743150"/>
              <a:ext cx="1139300" cy="952543"/>
              <a:chOff x="5133714" y="3583707"/>
              <a:chExt cx="474339" cy="396585"/>
            </a:xfrm>
          </p:grpSpPr>
          <p:cxnSp>
            <p:nvCxnSpPr>
              <p:cNvPr id="267" name="Google Shape;267;p39"/>
              <p:cNvCxnSpPr/>
              <p:nvPr/>
            </p:nvCxnSpPr>
            <p:spPr>
              <a:xfrm flipH="1" rot="-5400000">
                <a:off x="5223467" y="3590067"/>
                <a:ext cx="291134" cy="278415"/>
              </a:xfrm>
              <a:prstGeom prst="bentConnector3">
                <a:avLst>
                  <a:gd fmla="val 161301" name="adj1"/>
                </a:avLst>
              </a:prstGeom>
              <a:noFill/>
              <a:ln cap="flat" cmpd="sng" w="38100">
                <a:solidFill>
                  <a:schemeClr val="lt1"/>
                </a:solidFill>
                <a:prstDash val="solid"/>
                <a:miter lim="800000"/>
                <a:headEnd len="sm" w="sm" type="none"/>
                <a:tailEnd len="med" w="med" type="oval"/>
              </a:ln>
            </p:spPr>
          </p:cxnSp>
          <p:cxnSp>
            <p:nvCxnSpPr>
              <p:cNvPr id="268" name="Google Shape;268;p39"/>
              <p:cNvCxnSpPr/>
              <p:nvPr/>
            </p:nvCxnSpPr>
            <p:spPr>
              <a:xfrm flipH="1" rot="-5400000">
                <a:off x="5172591" y="3544830"/>
                <a:ext cx="396585" cy="474339"/>
              </a:xfrm>
              <a:prstGeom prst="bentConnector3">
                <a:avLst>
                  <a:gd fmla="val 130427" name="adj1"/>
                </a:avLst>
              </a:prstGeom>
              <a:noFill/>
              <a:ln cap="flat" cmpd="sng" w="38100">
                <a:solidFill>
                  <a:schemeClr val="lt1"/>
                </a:solidFill>
                <a:prstDash val="solid"/>
                <a:miter lim="800000"/>
                <a:headEnd len="sm" w="sm" type="none"/>
                <a:tailEnd len="med" w="med" type="oval"/>
              </a:ln>
            </p:spPr>
          </p:cxnSp>
        </p:grpSp>
        <p:cxnSp>
          <p:nvCxnSpPr>
            <p:cNvPr id="269" name="Google Shape;269;p39"/>
            <p:cNvCxnSpPr/>
            <p:nvPr/>
          </p:nvCxnSpPr>
          <p:spPr>
            <a:xfrm>
              <a:off x="6001025" y="2637505"/>
              <a:ext cx="13087" cy="1217603"/>
            </a:xfrm>
            <a:prstGeom prst="straightConnector1">
              <a:avLst/>
            </a:prstGeom>
            <a:noFill/>
            <a:ln cap="flat" cmpd="sng" w="38100">
              <a:solidFill>
                <a:schemeClr val="lt1"/>
              </a:solidFill>
              <a:prstDash val="solid"/>
              <a:miter lim="800000"/>
              <a:headEnd len="sm" w="sm" type="none"/>
              <a:tailEnd len="med" w="med" type="oval"/>
            </a:ln>
          </p:spPr>
        </p:cxnSp>
        <p:grpSp>
          <p:nvGrpSpPr>
            <p:cNvPr id="270" name="Google Shape;270;p39"/>
            <p:cNvGrpSpPr/>
            <p:nvPr/>
          </p:nvGrpSpPr>
          <p:grpSpPr>
            <a:xfrm flipH="1">
              <a:off x="4655870" y="2743153"/>
              <a:ext cx="1159245" cy="952554"/>
              <a:chOff x="5125409" y="3583703"/>
              <a:chExt cx="482643" cy="396589"/>
            </a:xfrm>
          </p:grpSpPr>
          <p:cxnSp>
            <p:nvCxnSpPr>
              <p:cNvPr id="271" name="Google Shape;271;p39"/>
              <p:cNvCxnSpPr/>
              <p:nvPr/>
            </p:nvCxnSpPr>
            <p:spPr>
              <a:xfrm flipH="1" rot="-5400000">
                <a:off x="5217648" y="3581177"/>
                <a:ext cx="291129" cy="296190"/>
              </a:xfrm>
              <a:prstGeom prst="bentConnector3">
                <a:avLst>
                  <a:gd fmla="val 162227" name="adj1"/>
                </a:avLst>
              </a:prstGeom>
              <a:noFill/>
              <a:ln cap="flat" cmpd="sng" w="38100">
                <a:solidFill>
                  <a:schemeClr val="lt1"/>
                </a:solidFill>
                <a:prstDash val="solid"/>
                <a:miter lim="800000"/>
                <a:headEnd len="sm" w="sm" type="none"/>
                <a:tailEnd len="med" w="med" type="oval"/>
              </a:ln>
            </p:spPr>
          </p:cxnSp>
          <p:cxnSp>
            <p:nvCxnSpPr>
              <p:cNvPr id="272" name="Google Shape;272;p39"/>
              <p:cNvCxnSpPr/>
              <p:nvPr/>
            </p:nvCxnSpPr>
            <p:spPr>
              <a:xfrm flipH="1" rot="-5400000">
                <a:off x="5168436" y="3540676"/>
                <a:ext cx="396589" cy="482643"/>
              </a:xfrm>
              <a:prstGeom prst="bentConnector3">
                <a:avLst>
                  <a:gd fmla="val 129549" name="adj1"/>
                </a:avLst>
              </a:prstGeom>
              <a:noFill/>
              <a:ln cap="flat" cmpd="sng" w="38100">
                <a:solidFill>
                  <a:schemeClr val="lt1"/>
                </a:solidFill>
                <a:prstDash val="solid"/>
                <a:miter lim="800000"/>
                <a:headEnd len="sm" w="sm" type="none"/>
                <a:tailEnd len="med" w="med" type="oval"/>
              </a:ln>
            </p:spPr>
          </p:cxnSp>
        </p:grpSp>
      </p:grpSp>
      <p:sp>
        <p:nvSpPr>
          <p:cNvPr id="273" name="Google Shape;273;p39"/>
          <p:cNvSpPr/>
          <p:nvPr/>
        </p:nvSpPr>
        <p:spPr>
          <a:xfrm>
            <a:off x="-9524" y="2836196"/>
            <a:ext cx="12196762" cy="1360392"/>
          </a:xfrm>
          <a:prstGeom prst="rect">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4" name="Google Shape;274;p39"/>
          <p:cNvSpPr/>
          <p:nvPr/>
        </p:nvSpPr>
        <p:spPr>
          <a:xfrm>
            <a:off x="-4762" y="2938634"/>
            <a:ext cx="12196762" cy="1155517"/>
          </a:xfrm>
          <a:prstGeom prst="rect">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39"/>
          <p:cNvSpPr txBox="1"/>
          <p:nvPr/>
        </p:nvSpPr>
        <p:spPr>
          <a:xfrm>
            <a:off x="-4762" y="2888660"/>
            <a:ext cx="12192000" cy="101566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Arial"/>
                <a:ea typeface="Arial"/>
                <a:cs typeface="Arial"/>
                <a:sym typeface="Arial"/>
              </a:rPr>
              <a:t>THANK YOU</a:t>
            </a:r>
            <a:endParaRPr sz="6000">
              <a:solidFill>
                <a:schemeClr val="lt1"/>
              </a:solidFill>
              <a:latin typeface="Arial"/>
              <a:ea typeface="Arial"/>
              <a:cs typeface="Arial"/>
              <a:sym typeface="Arial"/>
            </a:endParaRPr>
          </a:p>
        </p:txBody>
      </p:sp>
      <p:sp>
        <p:nvSpPr>
          <p:cNvPr id="276" name="Google Shape;276;p39"/>
          <p:cNvSpPr txBox="1"/>
          <p:nvPr/>
        </p:nvSpPr>
        <p:spPr>
          <a:xfrm>
            <a:off x="4762" y="3714495"/>
            <a:ext cx="12191852" cy="37965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67">
                <a:solidFill>
                  <a:schemeClr val="lt1"/>
                </a:solidFill>
              </a:rPr>
              <a:t>Mortgage</a:t>
            </a:r>
            <a:r>
              <a:rPr lang="en-US" sz="1867">
                <a:solidFill>
                  <a:schemeClr val="lt1"/>
                </a:solidFill>
              </a:rPr>
              <a:t> Loan Analysis</a:t>
            </a:r>
            <a:endParaRPr sz="1867">
              <a:solidFill>
                <a:schemeClr val="lt1"/>
              </a:solidFill>
              <a:latin typeface="Arial"/>
              <a:ea typeface="Arial"/>
              <a:cs typeface="Arial"/>
              <a:sym typeface="Arial"/>
            </a:endParaRPr>
          </a:p>
        </p:txBody>
      </p:sp>
      <p:sp>
        <p:nvSpPr>
          <p:cNvPr id="277" name="Google Shape;277;p39"/>
          <p:cNvSpPr/>
          <p:nvPr/>
        </p:nvSpPr>
        <p:spPr>
          <a:xfrm flipH="1">
            <a:off x="4878758" y="1367871"/>
            <a:ext cx="2434484" cy="1311656"/>
          </a:xfrm>
          <a:custGeom>
            <a:rect b="b" l="l" r="r" t="t"/>
            <a:pathLst>
              <a:path extrusionOk="0" h="1008693" w="1872168">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p:nvPr/>
        </p:nvSpPr>
        <p:spPr>
          <a:xfrm>
            <a:off x="204787" y="152400"/>
            <a:ext cx="11782500" cy="65532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3" name="Google Shape;283;p40"/>
          <p:cNvSpPr txBox="1"/>
          <p:nvPr>
            <p:ph idx="1" type="body"/>
          </p:nvPr>
        </p:nvSpPr>
        <p:spPr>
          <a:xfrm>
            <a:off x="323529" y="501545"/>
            <a:ext cx="11573100" cy="724200"/>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0"/>
              </a:spcAft>
              <a:buClr>
                <a:srgbClr val="262626"/>
              </a:buClr>
              <a:buSzPts val="5400"/>
              <a:buNone/>
            </a:pPr>
            <a:r>
              <a:rPr lang="en-US"/>
              <a:t>References</a:t>
            </a:r>
            <a:endParaRPr/>
          </a:p>
        </p:txBody>
      </p:sp>
      <p:grpSp>
        <p:nvGrpSpPr>
          <p:cNvPr id="284" name="Google Shape;284;p40"/>
          <p:cNvGrpSpPr/>
          <p:nvPr/>
        </p:nvGrpSpPr>
        <p:grpSpPr>
          <a:xfrm>
            <a:off x="8631018" y="2879907"/>
            <a:ext cx="3214450" cy="3716654"/>
            <a:chOff x="4125210" y="1802423"/>
            <a:chExt cx="3954300" cy="4572092"/>
          </a:xfrm>
        </p:grpSpPr>
        <p:grpSp>
          <p:nvGrpSpPr>
            <p:cNvPr id="285" name="Google Shape;285;p40"/>
            <p:cNvGrpSpPr/>
            <p:nvPr/>
          </p:nvGrpSpPr>
          <p:grpSpPr>
            <a:xfrm>
              <a:off x="4125210" y="3947746"/>
              <a:ext cx="3954300" cy="2426769"/>
              <a:chOff x="4125210" y="3947746"/>
              <a:chExt cx="3954300" cy="2426769"/>
            </a:xfrm>
          </p:grpSpPr>
          <p:sp>
            <p:nvSpPr>
              <p:cNvPr id="286" name="Google Shape;286;p40"/>
              <p:cNvSpPr/>
              <p:nvPr/>
            </p:nvSpPr>
            <p:spPr>
              <a:xfrm>
                <a:off x="5803486" y="3947746"/>
                <a:ext cx="597900" cy="1156200"/>
              </a:xfrm>
              <a:prstGeom prst="rect">
                <a:avLst/>
              </a:prstGeom>
              <a:solidFill>
                <a:srgbClr val="95DB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40"/>
              <p:cNvSpPr/>
              <p:nvPr/>
            </p:nvSpPr>
            <p:spPr>
              <a:xfrm>
                <a:off x="4125210" y="4897315"/>
                <a:ext cx="3954300" cy="1477200"/>
              </a:xfrm>
              <a:prstGeom prst="ellipse">
                <a:avLst/>
              </a:prstGeom>
              <a:solidFill>
                <a:srgbClr val="95DB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88" name="Google Shape;288;p40"/>
            <p:cNvSpPr/>
            <p:nvPr/>
          </p:nvSpPr>
          <p:spPr>
            <a:xfrm>
              <a:off x="4580792" y="1802423"/>
              <a:ext cx="3047335" cy="2778367"/>
            </a:xfrm>
            <a:custGeom>
              <a:rect b="b" l="l" r="r" t="t"/>
              <a:pathLst>
                <a:path extrusionOk="0" h="2778367" w="3047335">
                  <a:moveTo>
                    <a:pt x="2686434" y="649222"/>
                  </a:moveTo>
                  <a:lnTo>
                    <a:pt x="2480724" y="868916"/>
                  </a:lnTo>
                  <a:lnTo>
                    <a:pt x="2831980" y="868916"/>
                  </a:lnTo>
                  <a:lnTo>
                    <a:pt x="2831980" y="866747"/>
                  </a:lnTo>
                  <a:cubicBezTo>
                    <a:pt x="2891449" y="866747"/>
                    <a:pt x="2939658" y="818538"/>
                    <a:pt x="2939658" y="759069"/>
                  </a:cubicBezTo>
                  <a:cubicBezTo>
                    <a:pt x="2939658" y="699600"/>
                    <a:pt x="2891449" y="651391"/>
                    <a:pt x="2831980" y="651391"/>
                  </a:cubicBezTo>
                  <a:lnTo>
                    <a:pt x="2831980" y="649222"/>
                  </a:lnTo>
                  <a:close/>
                  <a:moveTo>
                    <a:pt x="32816" y="0"/>
                  </a:moveTo>
                  <a:lnTo>
                    <a:pt x="2993848" y="0"/>
                  </a:lnTo>
                  <a:cubicBezTo>
                    <a:pt x="3011972" y="0"/>
                    <a:pt x="3026664" y="14692"/>
                    <a:pt x="3026664" y="32816"/>
                  </a:cubicBezTo>
                  <a:lnTo>
                    <a:pt x="3026664" y="285864"/>
                  </a:lnTo>
                  <a:lnTo>
                    <a:pt x="3026664" y="290147"/>
                  </a:lnTo>
                  <a:lnTo>
                    <a:pt x="3022654" y="290147"/>
                  </a:lnTo>
                  <a:lnTo>
                    <a:pt x="2785226" y="543714"/>
                  </a:lnTo>
                  <a:lnTo>
                    <a:pt x="2831980" y="543714"/>
                  </a:lnTo>
                  <a:lnTo>
                    <a:pt x="2834863" y="543714"/>
                  </a:lnTo>
                  <a:lnTo>
                    <a:pt x="2834863" y="544005"/>
                  </a:lnTo>
                  <a:lnTo>
                    <a:pt x="2875382" y="548089"/>
                  </a:lnTo>
                  <a:cubicBezTo>
                    <a:pt x="2973515" y="568170"/>
                    <a:pt x="3047335" y="654999"/>
                    <a:pt x="3047335" y="759069"/>
                  </a:cubicBezTo>
                  <a:cubicBezTo>
                    <a:pt x="3047335" y="863139"/>
                    <a:pt x="2973515" y="949968"/>
                    <a:pt x="2875382" y="970049"/>
                  </a:cubicBezTo>
                  <a:lnTo>
                    <a:pt x="2834863" y="974134"/>
                  </a:lnTo>
                  <a:lnTo>
                    <a:pt x="2834863" y="974424"/>
                  </a:lnTo>
                  <a:lnTo>
                    <a:pt x="2831980" y="974424"/>
                  </a:lnTo>
                  <a:lnTo>
                    <a:pt x="2381931" y="974424"/>
                  </a:lnTo>
                  <a:lnTo>
                    <a:pt x="1891751" y="1497925"/>
                  </a:lnTo>
                  <a:lnTo>
                    <a:pt x="1891751" y="2250406"/>
                  </a:lnTo>
                  <a:lnTo>
                    <a:pt x="1142998" y="2778367"/>
                  </a:lnTo>
                  <a:lnTo>
                    <a:pt x="1142998" y="1506560"/>
                  </a:lnTo>
                  <a:lnTo>
                    <a:pt x="4010" y="290147"/>
                  </a:lnTo>
                  <a:lnTo>
                    <a:pt x="0" y="290147"/>
                  </a:lnTo>
                  <a:lnTo>
                    <a:pt x="0" y="285864"/>
                  </a:lnTo>
                  <a:lnTo>
                    <a:pt x="0" y="32816"/>
                  </a:lnTo>
                  <a:cubicBezTo>
                    <a:pt x="0" y="14692"/>
                    <a:pt x="14692" y="0"/>
                    <a:pt x="3281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89" name="Google Shape;289;p40"/>
            <p:cNvSpPr/>
            <p:nvPr/>
          </p:nvSpPr>
          <p:spPr>
            <a:xfrm>
              <a:off x="4580792" y="1987062"/>
              <a:ext cx="3026700" cy="105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0" name="Google Shape;290;p40"/>
          <p:cNvSpPr txBox="1"/>
          <p:nvPr/>
        </p:nvSpPr>
        <p:spPr>
          <a:xfrm>
            <a:off x="9084748" y="247843"/>
            <a:ext cx="2307300" cy="267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accent2"/>
                </a:solidFill>
                <a:latin typeface="Arial"/>
                <a:ea typeface="Arial"/>
                <a:cs typeface="Arial"/>
                <a:sym typeface="Arial"/>
              </a:rPr>
              <a:t>10100110100100001010100111101110110110110101010000111001010110010101001110101000101010001011010110110110100010101110001010100010100010111010110001001101001101001000010101001111011101101101101010100001110010101100101010011101010001010100010110101101101101001</a:t>
            </a:r>
            <a:endParaRPr/>
          </a:p>
        </p:txBody>
      </p:sp>
      <p:sp>
        <p:nvSpPr>
          <p:cNvPr id="291" name="Google Shape;291;p40"/>
          <p:cNvSpPr txBox="1"/>
          <p:nvPr/>
        </p:nvSpPr>
        <p:spPr>
          <a:xfrm>
            <a:off x="8932202" y="5733749"/>
            <a:ext cx="25977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lt1"/>
                </a:solidFill>
              </a:rPr>
              <a:t>DONA </a:t>
            </a:r>
            <a:endParaRPr sz="3200">
              <a:solidFill>
                <a:schemeClr val="lt1"/>
              </a:solidFill>
              <a:latin typeface="Arial"/>
              <a:ea typeface="Arial"/>
              <a:cs typeface="Arial"/>
              <a:sym typeface="Arial"/>
            </a:endParaRPr>
          </a:p>
        </p:txBody>
      </p:sp>
      <p:sp>
        <p:nvSpPr>
          <p:cNvPr id="292" name="Google Shape;292;p40"/>
          <p:cNvSpPr txBox="1"/>
          <p:nvPr/>
        </p:nvSpPr>
        <p:spPr>
          <a:xfrm>
            <a:off x="772875" y="1371600"/>
            <a:ext cx="78582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u="sng">
                <a:solidFill>
                  <a:schemeClr val="hlink"/>
                </a:solidFill>
                <a:hlinkClick r:id="rId3"/>
              </a:rPr>
              <a:t>https://www.youtube.com/watch?v=T9kgWBmUIRk</a:t>
            </a:r>
            <a:endParaRPr sz="1800"/>
          </a:p>
          <a:p>
            <a:pPr indent="-342900" lvl="0" marL="457200" rtl="0" algn="l">
              <a:spcBef>
                <a:spcPts val="0"/>
              </a:spcBef>
              <a:spcAft>
                <a:spcPts val="0"/>
              </a:spcAft>
              <a:buSzPts val="1800"/>
              <a:buChar char="●"/>
            </a:pPr>
            <a:r>
              <a:rPr lang="en-US" sz="1800" u="sng">
                <a:solidFill>
                  <a:schemeClr val="hlink"/>
                </a:solidFill>
                <a:hlinkClick r:id="rId4"/>
              </a:rPr>
              <a:t>https://www.youtube.com/watch?v=bNsN_Xfm3gc</a:t>
            </a:r>
            <a:endParaRPr sz="1800"/>
          </a:p>
          <a:p>
            <a:pPr indent="-342900" lvl="0" marL="457200" rtl="0" algn="l">
              <a:spcBef>
                <a:spcPts val="0"/>
              </a:spcBef>
              <a:spcAft>
                <a:spcPts val="0"/>
              </a:spcAft>
              <a:buSzPts val="1800"/>
              <a:buChar char="●"/>
            </a:pPr>
            <a:r>
              <a:rPr lang="en-US" sz="1800" u="sng">
                <a:solidFill>
                  <a:schemeClr val="hlink"/>
                </a:solidFill>
                <a:hlinkClick r:id="rId5"/>
              </a:rPr>
              <a:t>https://docs.google.com/presentation/d/1Qc-f9OkWaUuE8Mb6v8qBsbwFczxL9JPcG6PlsQzDi_s/edit?usp=sharing</a:t>
            </a:r>
            <a:endParaRPr sz="1800"/>
          </a:p>
          <a:p>
            <a:pPr indent="-342900" lvl="0" marL="457200" rtl="0" algn="l">
              <a:spcBef>
                <a:spcPts val="0"/>
              </a:spcBef>
              <a:spcAft>
                <a:spcPts val="0"/>
              </a:spcAft>
              <a:buSzPts val="1800"/>
              <a:buChar char="●"/>
            </a:pPr>
            <a:r>
              <a:rPr lang="en-US" sz="1800" u="sng">
                <a:solidFill>
                  <a:schemeClr val="hlink"/>
                </a:solidFill>
                <a:hlinkClick r:id="rId6"/>
              </a:rPr>
              <a:t>https://www.geeksforgeeks.org/box-plot-visualization-with-pandas-and-seaborn/</a:t>
            </a:r>
            <a:endParaRPr sz="1800"/>
          </a:p>
          <a:p>
            <a:pPr indent="-342900" lvl="0" marL="457200" rtl="0" algn="l">
              <a:spcBef>
                <a:spcPts val="0"/>
              </a:spcBef>
              <a:spcAft>
                <a:spcPts val="0"/>
              </a:spcAft>
              <a:buSzPts val="1800"/>
              <a:buChar char="●"/>
            </a:pPr>
            <a:r>
              <a:rPr lang="en-US" sz="1800" u="sng">
                <a:solidFill>
                  <a:schemeClr val="hlink"/>
                </a:solidFill>
                <a:hlinkClick r:id="rId7"/>
              </a:rPr>
              <a:t>ttps://www.machinecurve.com/index.php/2020/05/03/creating-a-simple-binary-svm-classifier-with-python-and-scikit-learn/</a:t>
            </a:r>
            <a:endParaRPr sz="1800"/>
          </a:p>
          <a:p>
            <a:pPr indent="-342900" lvl="0" marL="457200" rtl="0" algn="l">
              <a:spcBef>
                <a:spcPts val="0"/>
              </a:spcBef>
              <a:spcAft>
                <a:spcPts val="0"/>
              </a:spcAft>
              <a:buSzPts val="1800"/>
              <a:buChar char="●"/>
            </a:pPr>
            <a:r>
              <a:rPr lang="en-US" sz="1800" u="sng">
                <a:solidFill>
                  <a:schemeClr val="hlink"/>
                </a:solidFill>
                <a:hlinkClick r:id="rId8"/>
              </a:rPr>
              <a:t>https://riceuniversity.zoom.us/rec/play/EEArBP0yyJOiORKqyb5nb7BVPLRuYewThJV74_QijoMxilMQ8kZ2yHsCNZiv7fvFtq8z7z4eXWihXilB.rtJL7dakTMBiH57B?continueMode=true&amp;_x_zm_rtaid=WlTWVpfsTVim--rEMhaGWQ.1643428360353.bbfb979150176a7a46c10efda4b9559a&amp;_x_zm_rhtaid=555</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8"/>
          <p:cNvSpPr txBox="1"/>
          <p:nvPr/>
        </p:nvSpPr>
        <p:spPr>
          <a:xfrm>
            <a:off x="654914" y="5744678"/>
            <a:ext cx="4777200" cy="831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1" sz="4800">
              <a:solidFill>
                <a:schemeClr val="lt1"/>
              </a:solidFill>
              <a:latin typeface="Arial"/>
              <a:ea typeface="Arial"/>
              <a:cs typeface="Arial"/>
              <a:sym typeface="Arial"/>
            </a:endParaRPr>
          </a:p>
        </p:txBody>
      </p:sp>
      <p:pic>
        <p:nvPicPr>
          <p:cNvPr id="92" name="Google Shape;92;p28"/>
          <p:cNvPicPr preferRelativeResize="0"/>
          <p:nvPr/>
        </p:nvPicPr>
        <p:blipFill>
          <a:blip r:embed="rId3">
            <a:alphaModFix/>
          </a:blip>
          <a:stretch>
            <a:fillRect/>
          </a:stretch>
        </p:blipFill>
        <p:spPr>
          <a:xfrm>
            <a:off x="7925000" y="2103525"/>
            <a:ext cx="1877850" cy="1695250"/>
          </a:xfrm>
          <a:prstGeom prst="rect">
            <a:avLst/>
          </a:prstGeom>
          <a:noFill/>
          <a:ln>
            <a:noFill/>
          </a:ln>
        </p:spPr>
      </p:pic>
      <p:sp>
        <p:nvSpPr>
          <p:cNvPr id="93" name="Google Shape;93;p28"/>
          <p:cNvSpPr txBox="1"/>
          <p:nvPr/>
        </p:nvSpPr>
        <p:spPr>
          <a:xfrm>
            <a:off x="7885062" y="3798780"/>
            <a:ext cx="1787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solidFill>
                  <a:schemeClr val="lt1"/>
                </a:solidFill>
              </a:rPr>
              <a:t>Emmanuel Joshua</a:t>
            </a:r>
            <a:endParaRPr b="1" sz="1200">
              <a:solidFill>
                <a:schemeClr val="lt1"/>
              </a:solidFill>
            </a:endParaRPr>
          </a:p>
          <a:p>
            <a:pPr indent="0" lvl="0" marL="0" rtl="0" algn="ctr">
              <a:spcBef>
                <a:spcPts val="0"/>
              </a:spcBef>
              <a:spcAft>
                <a:spcPts val="0"/>
              </a:spcAft>
              <a:buNone/>
            </a:pPr>
            <a:r>
              <a:rPr b="1" i="1" lang="en-US" sz="1200">
                <a:solidFill>
                  <a:schemeClr val="lt1"/>
                </a:solidFill>
              </a:rPr>
              <a:t>Team Lead</a:t>
            </a:r>
            <a:r>
              <a:rPr b="1" lang="en-US" sz="1200">
                <a:solidFill>
                  <a:schemeClr val="lt1"/>
                </a:solidFill>
              </a:rPr>
              <a:t> </a:t>
            </a:r>
            <a:endParaRPr b="1" sz="1200">
              <a:solidFill>
                <a:schemeClr val="lt1"/>
              </a:solidFill>
            </a:endParaRPr>
          </a:p>
          <a:p>
            <a:pPr indent="0" lvl="0" marL="0" rtl="0" algn="ctr">
              <a:spcBef>
                <a:spcPts val="0"/>
              </a:spcBef>
              <a:spcAft>
                <a:spcPts val="0"/>
              </a:spcAft>
              <a:buNone/>
            </a:pPr>
            <a:r>
              <a:t/>
            </a:r>
            <a:endParaRPr b="1" sz="1200">
              <a:solidFill>
                <a:schemeClr val="lt1"/>
              </a:solidFill>
            </a:endParaRPr>
          </a:p>
        </p:txBody>
      </p:sp>
      <p:pic>
        <p:nvPicPr>
          <p:cNvPr id="94" name="Google Shape;94;p28"/>
          <p:cNvPicPr preferRelativeResize="0"/>
          <p:nvPr/>
        </p:nvPicPr>
        <p:blipFill>
          <a:blip r:embed="rId4">
            <a:alphaModFix/>
          </a:blip>
          <a:stretch>
            <a:fillRect/>
          </a:stretch>
        </p:blipFill>
        <p:spPr>
          <a:xfrm>
            <a:off x="10051275" y="2103514"/>
            <a:ext cx="1787197" cy="1728751"/>
          </a:xfrm>
          <a:prstGeom prst="rect">
            <a:avLst/>
          </a:prstGeom>
          <a:noFill/>
          <a:ln>
            <a:noFill/>
          </a:ln>
        </p:spPr>
      </p:pic>
      <p:sp>
        <p:nvSpPr>
          <p:cNvPr id="95" name="Google Shape;95;p28"/>
          <p:cNvSpPr txBox="1"/>
          <p:nvPr/>
        </p:nvSpPr>
        <p:spPr>
          <a:xfrm>
            <a:off x="10051325" y="3888709"/>
            <a:ext cx="1787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solidFill>
                  <a:schemeClr val="lt1"/>
                </a:solidFill>
              </a:rPr>
              <a:t>Abhinav Singh</a:t>
            </a:r>
            <a:endParaRPr sz="800"/>
          </a:p>
        </p:txBody>
      </p:sp>
      <p:sp>
        <p:nvSpPr>
          <p:cNvPr id="96" name="Google Shape;96;p28"/>
          <p:cNvSpPr txBox="1"/>
          <p:nvPr/>
        </p:nvSpPr>
        <p:spPr>
          <a:xfrm>
            <a:off x="9160677" y="6104584"/>
            <a:ext cx="1787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solidFill>
                  <a:schemeClr val="lt1"/>
                </a:solidFill>
              </a:rPr>
              <a:t>Javier Gonzalez</a:t>
            </a:r>
            <a:endParaRPr sz="800"/>
          </a:p>
        </p:txBody>
      </p:sp>
      <p:pic>
        <p:nvPicPr>
          <p:cNvPr id="97" name="Google Shape;97;p28"/>
          <p:cNvPicPr preferRelativeResize="0"/>
          <p:nvPr/>
        </p:nvPicPr>
        <p:blipFill rotWithShape="1">
          <a:blip r:embed="rId5">
            <a:alphaModFix/>
          </a:blip>
          <a:srcRect b="0" l="0" r="0" t="6323"/>
          <a:stretch/>
        </p:blipFill>
        <p:spPr>
          <a:xfrm>
            <a:off x="9160675" y="4399751"/>
            <a:ext cx="1643800" cy="1624950"/>
          </a:xfrm>
          <a:prstGeom prst="rect">
            <a:avLst/>
          </a:prstGeom>
          <a:noFill/>
          <a:ln>
            <a:noFill/>
          </a:ln>
        </p:spPr>
      </p:pic>
      <p:sp>
        <p:nvSpPr>
          <p:cNvPr id="98" name="Google Shape;98;p28"/>
          <p:cNvSpPr txBox="1"/>
          <p:nvPr/>
        </p:nvSpPr>
        <p:spPr>
          <a:xfrm>
            <a:off x="7506825" y="811650"/>
            <a:ext cx="4951500" cy="1139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200">
                <a:solidFill>
                  <a:schemeClr val="lt1"/>
                </a:solidFill>
              </a:rPr>
              <a:t>Rebirth of Dona</a:t>
            </a:r>
            <a:r>
              <a:rPr b="1" lang="en-US" sz="4100">
                <a:solidFill>
                  <a:schemeClr val="lt1"/>
                </a:solidFill>
              </a:rPr>
              <a:t> </a:t>
            </a:r>
            <a:endParaRPr b="1" sz="4100">
              <a:solidFill>
                <a:schemeClr val="lt1"/>
              </a:solidFill>
            </a:endParaRPr>
          </a:p>
          <a:p>
            <a:pPr indent="0" lvl="0" marL="0" marR="0" rtl="0" algn="ctr">
              <a:spcBef>
                <a:spcPts val="0"/>
              </a:spcBef>
              <a:spcAft>
                <a:spcPts val="0"/>
              </a:spcAft>
              <a:buNone/>
            </a:pPr>
            <a:r>
              <a:rPr lang="en-US" sz="2600">
                <a:solidFill>
                  <a:schemeClr val="lt1"/>
                </a:solidFill>
              </a:rPr>
              <a:t>Meet the Team</a:t>
            </a:r>
            <a:endParaRPr sz="2600">
              <a:solidFill>
                <a:schemeClr val="lt1"/>
              </a:solidFill>
            </a:endParaRPr>
          </a:p>
        </p:txBody>
      </p:sp>
      <p:sp>
        <p:nvSpPr>
          <p:cNvPr id="99" name="Google Shape;99;p28"/>
          <p:cNvSpPr txBox="1"/>
          <p:nvPr/>
        </p:nvSpPr>
        <p:spPr>
          <a:xfrm>
            <a:off x="240575" y="271700"/>
            <a:ext cx="7183500" cy="175470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lang="en-US" sz="5400">
                <a:solidFill>
                  <a:schemeClr val="lt1"/>
                </a:solidFill>
              </a:rPr>
              <a:t>Mortgage Loan Analysis</a:t>
            </a:r>
            <a:endParaRPr b="0" i="0" sz="5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9"/>
          <p:cNvSpPr/>
          <p:nvPr/>
        </p:nvSpPr>
        <p:spPr>
          <a:xfrm>
            <a:off x="6106651" y="293611"/>
            <a:ext cx="5636400" cy="6270900"/>
          </a:xfrm>
          <a:prstGeom prst="roundRect">
            <a:avLst>
              <a:gd fmla="val 1286" name="adj"/>
            </a:avLst>
          </a:prstGeom>
          <a:solidFill>
            <a:schemeClr val="accent1">
              <a:alpha val="40000"/>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9"/>
          <p:cNvSpPr txBox="1"/>
          <p:nvPr/>
        </p:nvSpPr>
        <p:spPr>
          <a:xfrm>
            <a:off x="7556775" y="1819175"/>
            <a:ext cx="3594900" cy="3584100"/>
          </a:xfrm>
          <a:prstGeom prst="rect">
            <a:avLst/>
          </a:prstGeom>
          <a:noFill/>
          <a:ln>
            <a:noFill/>
          </a:ln>
        </p:spPr>
        <p:txBody>
          <a:bodyPr anchorCtr="0" anchor="t" bIns="45700" lIns="114300" spcFirstLastPara="1" rIns="108000" wrap="square" tIns="45700">
            <a:spAutoFit/>
          </a:bodyPr>
          <a:lstStyle/>
          <a:p>
            <a:pPr indent="-508000" lvl="0" marL="457200" rtl="0" algn="l">
              <a:lnSpc>
                <a:spcPct val="115000"/>
              </a:lnSpc>
              <a:spcBef>
                <a:spcPts val="0"/>
              </a:spcBef>
              <a:spcAft>
                <a:spcPts val="0"/>
              </a:spcAft>
              <a:buClr>
                <a:schemeClr val="lt1"/>
              </a:buClr>
              <a:buSzPts val="4400"/>
              <a:buFont typeface="Lato"/>
              <a:buChar char="●"/>
            </a:pPr>
            <a:r>
              <a:rPr lang="en-US" sz="2700">
                <a:solidFill>
                  <a:schemeClr val="lt1"/>
                </a:solidFill>
                <a:latin typeface="Lato"/>
                <a:ea typeface="Lato"/>
                <a:cs typeface="Lato"/>
                <a:sym typeface="Lato"/>
              </a:rPr>
              <a:t>Our Inspiration</a:t>
            </a:r>
            <a:endParaRPr sz="2700">
              <a:solidFill>
                <a:schemeClr val="lt1"/>
              </a:solidFill>
              <a:latin typeface="Lato"/>
              <a:ea typeface="Lato"/>
              <a:cs typeface="Lato"/>
              <a:sym typeface="Lato"/>
            </a:endParaRPr>
          </a:p>
          <a:p>
            <a:pPr indent="-508000" lvl="0" marL="457200" rtl="0" algn="l">
              <a:lnSpc>
                <a:spcPct val="115000"/>
              </a:lnSpc>
              <a:spcBef>
                <a:spcPts val="0"/>
              </a:spcBef>
              <a:spcAft>
                <a:spcPts val="0"/>
              </a:spcAft>
              <a:buClr>
                <a:schemeClr val="lt1"/>
              </a:buClr>
              <a:buSzPts val="4400"/>
              <a:buFont typeface="Lato"/>
              <a:buChar char="●"/>
            </a:pPr>
            <a:r>
              <a:rPr lang="en-US" sz="2700">
                <a:solidFill>
                  <a:schemeClr val="lt1"/>
                </a:solidFill>
                <a:latin typeface="Lato"/>
                <a:ea typeface="Lato"/>
                <a:cs typeface="Lato"/>
                <a:sym typeface="Lato"/>
              </a:rPr>
              <a:t>Data Model</a:t>
            </a:r>
            <a:r>
              <a:rPr lang="en-US" sz="2700">
                <a:solidFill>
                  <a:schemeClr val="lt1"/>
                </a:solidFill>
                <a:latin typeface="Lato"/>
                <a:ea typeface="Lato"/>
                <a:cs typeface="Lato"/>
                <a:sym typeface="Lato"/>
              </a:rPr>
              <a:t> </a:t>
            </a:r>
            <a:endParaRPr sz="2700">
              <a:solidFill>
                <a:schemeClr val="lt1"/>
              </a:solidFill>
              <a:latin typeface="Lato"/>
              <a:ea typeface="Lato"/>
              <a:cs typeface="Lato"/>
              <a:sym typeface="Lato"/>
            </a:endParaRPr>
          </a:p>
          <a:p>
            <a:pPr indent="-508000" lvl="0" marL="457200" rtl="0" algn="l">
              <a:lnSpc>
                <a:spcPct val="115000"/>
              </a:lnSpc>
              <a:spcBef>
                <a:spcPts val="0"/>
              </a:spcBef>
              <a:spcAft>
                <a:spcPts val="0"/>
              </a:spcAft>
              <a:buClr>
                <a:schemeClr val="lt1"/>
              </a:buClr>
              <a:buSzPts val="4400"/>
              <a:buFont typeface="Lato"/>
              <a:buChar char="●"/>
            </a:pPr>
            <a:r>
              <a:rPr lang="en-US" sz="2700">
                <a:solidFill>
                  <a:schemeClr val="lt1"/>
                </a:solidFill>
                <a:latin typeface="Lato"/>
                <a:ea typeface="Lato"/>
                <a:cs typeface="Lato"/>
                <a:sym typeface="Lato"/>
              </a:rPr>
              <a:t>How We Analysed The DataSet</a:t>
            </a:r>
            <a:endParaRPr sz="2700">
              <a:solidFill>
                <a:schemeClr val="lt1"/>
              </a:solidFill>
              <a:latin typeface="Lato"/>
              <a:ea typeface="Lato"/>
              <a:cs typeface="Lato"/>
              <a:sym typeface="Lato"/>
            </a:endParaRPr>
          </a:p>
          <a:p>
            <a:pPr indent="-508000" lvl="0" marL="457200" rtl="0" algn="l">
              <a:lnSpc>
                <a:spcPct val="115000"/>
              </a:lnSpc>
              <a:spcBef>
                <a:spcPts val="0"/>
              </a:spcBef>
              <a:spcAft>
                <a:spcPts val="0"/>
              </a:spcAft>
              <a:buClr>
                <a:schemeClr val="lt1"/>
              </a:buClr>
              <a:buSzPts val="4400"/>
              <a:buFont typeface="Lato"/>
              <a:buChar char="●"/>
            </a:pPr>
            <a:r>
              <a:rPr lang="en-US" sz="2700">
                <a:solidFill>
                  <a:schemeClr val="lt1"/>
                </a:solidFill>
                <a:latin typeface="Lato"/>
                <a:ea typeface="Lato"/>
                <a:cs typeface="Lato"/>
                <a:sym typeface="Lato"/>
              </a:rPr>
              <a:t>Interpretation</a:t>
            </a:r>
            <a:endParaRPr sz="2700">
              <a:solidFill>
                <a:schemeClr val="lt1"/>
              </a:solidFill>
              <a:latin typeface="Lato"/>
              <a:ea typeface="Lato"/>
              <a:cs typeface="Lato"/>
              <a:sym typeface="Lato"/>
            </a:endParaRPr>
          </a:p>
        </p:txBody>
      </p:sp>
      <p:sp>
        <p:nvSpPr>
          <p:cNvPr id="106" name="Google Shape;106;p29"/>
          <p:cNvSpPr txBox="1"/>
          <p:nvPr/>
        </p:nvSpPr>
        <p:spPr>
          <a:xfrm>
            <a:off x="7556772" y="656175"/>
            <a:ext cx="3104700" cy="923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lt1"/>
                </a:solidFill>
              </a:rPr>
              <a:t>Overview</a:t>
            </a:r>
            <a:endParaRPr sz="54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Our Inspiration</a:t>
            </a:r>
            <a:endParaRPr/>
          </a:p>
        </p:txBody>
      </p:sp>
      <p:sp>
        <p:nvSpPr>
          <p:cNvPr id="112" name="Google Shape;112;p30"/>
          <p:cNvSpPr/>
          <p:nvPr/>
        </p:nvSpPr>
        <p:spPr>
          <a:xfrm>
            <a:off x="6107075" y="1868324"/>
            <a:ext cx="5220000" cy="86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3" name="Google Shape;113;p30"/>
          <p:cNvSpPr/>
          <p:nvPr/>
        </p:nvSpPr>
        <p:spPr>
          <a:xfrm>
            <a:off x="875500" y="2275128"/>
            <a:ext cx="5220000" cy="2090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4" name="Google Shape;114;p30"/>
          <p:cNvSpPr/>
          <p:nvPr/>
        </p:nvSpPr>
        <p:spPr>
          <a:xfrm>
            <a:off x="6107075" y="3236324"/>
            <a:ext cx="5220000" cy="1237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pic>
        <p:nvPicPr>
          <p:cNvPr descr="D:\Fullppt\005-PNG이미지\magnifying-glass-189254.png" id="115" name="Google Shape;115;p30"/>
          <p:cNvPicPr preferRelativeResize="0"/>
          <p:nvPr/>
        </p:nvPicPr>
        <p:blipFill rotWithShape="1">
          <a:blip r:embed="rId3">
            <a:alphaModFix/>
          </a:blip>
          <a:srcRect b="0" l="0" r="0" t="0"/>
          <a:stretch/>
        </p:blipFill>
        <p:spPr>
          <a:xfrm flipH="1">
            <a:off x="4578045" y="1691950"/>
            <a:ext cx="4824536" cy="4741616"/>
          </a:xfrm>
          <a:prstGeom prst="rect">
            <a:avLst/>
          </a:prstGeom>
          <a:noFill/>
          <a:ln>
            <a:noFill/>
          </a:ln>
        </p:spPr>
      </p:pic>
      <p:grpSp>
        <p:nvGrpSpPr>
          <p:cNvPr id="116" name="Google Shape;116;p30"/>
          <p:cNvGrpSpPr/>
          <p:nvPr/>
        </p:nvGrpSpPr>
        <p:grpSpPr>
          <a:xfrm>
            <a:off x="4778450" y="1892576"/>
            <a:ext cx="2700000" cy="2700000"/>
            <a:chOff x="7794000" y="1096324"/>
            <a:chExt cx="2700000" cy="2700000"/>
          </a:xfrm>
        </p:grpSpPr>
        <p:sp>
          <p:nvSpPr>
            <p:cNvPr id="117" name="Google Shape;117;p30"/>
            <p:cNvSpPr/>
            <p:nvPr/>
          </p:nvSpPr>
          <p:spPr>
            <a:xfrm>
              <a:off x="7794281" y="1756756"/>
              <a:ext cx="2699438" cy="684000"/>
            </a:xfrm>
            <a:custGeom>
              <a:rect b="b" l="l" r="r" t="t"/>
              <a:pathLst>
                <a:path extrusionOk="0" h="684000" w="2699438">
                  <a:moveTo>
                    <a:pt x="190650" y="0"/>
                  </a:moveTo>
                  <a:lnTo>
                    <a:pt x="2508788" y="0"/>
                  </a:lnTo>
                  <a:cubicBezTo>
                    <a:pt x="2629645" y="199728"/>
                    <a:pt x="2698697" y="433837"/>
                    <a:pt x="2699438" y="684000"/>
                  </a:cubicBezTo>
                  <a:lnTo>
                    <a:pt x="0" y="684000"/>
                  </a:lnTo>
                  <a:cubicBezTo>
                    <a:pt x="741" y="433837"/>
                    <a:pt x="69793" y="199728"/>
                    <a:pt x="19065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8" name="Google Shape;118;p30"/>
            <p:cNvSpPr/>
            <p:nvPr/>
          </p:nvSpPr>
          <p:spPr>
            <a:xfrm>
              <a:off x="7794000" y="2440756"/>
              <a:ext cx="2700000" cy="684000"/>
            </a:xfrm>
            <a:custGeom>
              <a:rect b="b" l="l" r="r" t="t"/>
              <a:pathLst>
                <a:path extrusionOk="0" h="684000" w="2700000">
                  <a:moveTo>
                    <a:pt x="281" y="0"/>
                  </a:moveTo>
                  <a:lnTo>
                    <a:pt x="2699719" y="0"/>
                  </a:lnTo>
                  <a:cubicBezTo>
                    <a:pt x="2699996" y="1855"/>
                    <a:pt x="2700000" y="3711"/>
                    <a:pt x="2700000" y="5568"/>
                  </a:cubicBezTo>
                  <a:cubicBezTo>
                    <a:pt x="2700000" y="253162"/>
                    <a:pt x="2633347" y="485188"/>
                    <a:pt x="2515834" y="684000"/>
                  </a:cubicBezTo>
                  <a:lnTo>
                    <a:pt x="184166" y="684000"/>
                  </a:lnTo>
                  <a:cubicBezTo>
                    <a:pt x="66654" y="485188"/>
                    <a:pt x="0" y="253162"/>
                    <a:pt x="0" y="556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9" name="Google Shape;119;p30"/>
            <p:cNvSpPr/>
            <p:nvPr/>
          </p:nvSpPr>
          <p:spPr>
            <a:xfrm>
              <a:off x="7978166" y="3124756"/>
              <a:ext cx="2331668" cy="671568"/>
            </a:xfrm>
            <a:custGeom>
              <a:rect b="b" l="l" r="r" t="t"/>
              <a:pathLst>
                <a:path extrusionOk="0" h="671568" w="2331668">
                  <a:moveTo>
                    <a:pt x="0" y="0"/>
                  </a:moveTo>
                  <a:lnTo>
                    <a:pt x="2331668" y="0"/>
                  </a:lnTo>
                  <a:cubicBezTo>
                    <a:pt x="2098837" y="401928"/>
                    <a:pt x="1663824" y="671568"/>
                    <a:pt x="1165834" y="671568"/>
                  </a:cubicBezTo>
                  <a:cubicBezTo>
                    <a:pt x="667844" y="671568"/>
                    <a:pt x="232831" y="401928"/>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0" name="Google Shape;120;p30"/>
            <p:cNvSpPr/>
            <p:nvPr/>
          </p:nvSpPr>
          <p:spPr>
            <a:xfrm>
              <a:off x="7984931" y="1096324"/>
              <a:ext cx="2318138" cy="660432"/>
            </a:xfrm>
            <a:custGeom>
              <a:rect b="b" l="l" r="r" t="t"/>
              <a:pathLst>
                <a:path extrusionOk="0" h="660432" w="2318138">
                  <a:moveTo>
                    <a:pt x="1159069" y="0"/>
                  </a:moveTo>
                  <a:cubicBezTo>
                    <a:pt x="1652397" y="0"/>
                    <a:pt x="2083921" y="264615"/>
                    <a:pt x="2318138" y="660432"/>
                  </a:cubicBezTo>
                  <a:lnTo>
                    <a:pt x="0" y="660432"/>
                  </a:lnTo>
                  <a:cubicBezTo>
                    <a:pt x="234217" y="264615"/>
                    <a:pt x="665741" y="0"/>
                    <a:pt x="11590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21" name="Google Shape;121;p30"/>
          <p:cNvGrpSpPr/>
          <p:nvPr/>
        </p:nvGrpSpPr>
        <p:grpSpPr>
          <a:xfrm>
            <a:off x="7763321" y="1860133"/>
            <a:ext cx="3423726" cy="673327"/>
            <a:chOff x="803640" y="3362835"/>
            <a:chExt cx="2059800" cy="673327"/>
          </a:xfrm>
        </p:grpSpPr>
        <p:sp>
          <p:nvSpPr>
            <p:cNvPr id="122" name="Google Shape;122;p30"/>
            <p:cNvSpPr txBox="1"/>
            <p:nvPr/>
          </p:nvSpPr>
          <p:spPr>
            <a:xfrm>
              <a:off x="803640" y="3579862"/>
              <a:ext cx="2059800" cy="4563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n-US" sz="1100">
                  <a:solidFill>
                    <a:schemeClr val="lt1"/>
                  </a:solidFill>
                  <a:latin typeface="Open Sans"/>
                  <a:ea typeface="Open Sans"/>
                  <a:cs typeface="Open Sans"/>
                  <a:sym typeface="Open Sans"/>
                </a:rPr>
                <a:t>Loans can be useful for many situations in life such as purchasing a car or a home. </a:t>
              </a:r>
              <a:endParaRPr sz="1200">
                <a:solidFill>
                  <a:schemeClr val="lt1"/>
                </a:solidFill>
                <a:latin typeface="Arial"/>
                <a:ea typeface="Arial"/>
                <a:cs typeface="Arial"/>
                <a:sym typeface="Arial"/>
              </a:endParaRPr>
            </a:p>
          </p:txBody>
        </p:sp>
        <p:sp>
          <p:nvSpPr>
            <p:cNvPr id="123" name="Google Shape;123;p30"/>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Loan</a:t>
              </a:r>
              <a:endParaRPr b="1" sz="1200">
                <a:solidFill>
                  <a:schemeClr val="lt1"/>
                </a:solidFill>
                <a:latin typeface="Arial"/>
                <a:ea typeface="Arial"/>
                <a:cs typeface="Arial"/>
                <a:sym typeface="Arial"/>
              </a:endParaRPr>
            </a:p>
          </p:txBody>
        </p:sp>
      </p:grpSp>
      <p:grpSp>
        <p:nvGrpSpPr>
          <p:cNvPr id="124" name="Google Shape;124;p30"/>
          <p:cNvGrpSpPr/>
          <p:nvPr/>
        </p:nvGrpSpPr>
        <p:grpSpPr>
          <a:xfrm>
            <a:off x="7763321" y="3218621"/>
            <a:ext cx="3423726" cy="1257427"/>
            <a:chOff x="803640" y="3362835"/>
            <a:chExt cx="2059800" cy="1257427"/>
          </a:xfrm>
        </p:grpSpPr>
        <p:sp>
          <p:nvSpPr>
            <p:cNvPr id="125" name="Google Shape;125;p30"/>
            <p:cNvSpPr txBox="1"/>
            <p:nvPr/>
          </p:nvSpPr>
          <p:spPr>
            <a:xfrm>
              <a:off x="803640" y="3579862"/>
              <a:ext cx="2059800" cy="10404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n-US" sz="1100">
                  <a:solidFill>
                    <a:schemeClr val="lt1"/>
                  </a:solidFill>
                  <a:latin typeface="Open Sans"/>
                  <a:ea typeface="Open Sans"/>
                  <a:cs typeface="Open Sans"/>
                  <a:sym typeface="Open Sans"/>
                </a:rPr>
                <a:t>In recent years, and with the recent COVID pandemic, home and vehicle prices have risen to unprecedented levels that may put many individuals out of the range of being able to purchase a home or car.</a:t>
              </a:r>
              <a:endParaRPr sz="1200">
                <a:solidFill>
                  <a:schemeClr val="lt1"/>
                </a:solidFill>
                <a:latin typeface="Arial"/>
                <a:ea typeface="Arial"/>
                <a:cs typeface="Arial"/>
                <a:sym typeface="Arial"/>
              </a:endParaRPr>
            </a:p>
          </p:txBody>
        </p:sp>
        <p:sp>
          <p:nvSpPr>
            <p:cNvPr id="126" name="Google Shape;126;p30"/>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rPr>
                <a:t>Mortgage loan </a:t>
              </a:r>
              <a:endParaRPr b="1" sz="1200">
                <a:solidFill>
                  <a:schemeClr val="lt1"/>
                </a:solidFill>
                <a:latin typeface="Arial"/>
                <a:ea typeface="Arial"/>
                <a:cs typeface="Arial"/>
                <a:sym typeface="Arial"/>
              </a:endParaRPr>
            </a:p>
          </p:txBody>
        </p:sp>
      </p:grpSp>
      <p:grpSp>
        <p:nvGrpSpPr>
          <p:cNvPr id="127" name="Google Shape;127;p30"/>
          <p:cNvGrpSpPr/>
          <p:nvPr/>
        </p:nvGrpSpPr>
        <p:grpSpPr>
          <a:xfrm>
            <a:off x="1161627" y="2425906"/>
            <a:ext cx="3473441" cy="1494427"/>
            <a:chOff x="803640" y="3362835"/>
            <a:chExt cx="2059800" cy="1494427"/>
          </a:xfrm>
        </p:grpSpPr>
        <p:sp>
          <p:nvSpPr>
            <p:cNvPr id="128" name="Google Shape;128;p30"/>
            <p:cNvSpPr txBox="1"/>
            <p:nvPr/>
          </p:nvSpPr>
          <p:spPr>
            <a:xfrm>
              <a:off x="803640" y="3579862"/>
              <a:ext cx="2059800" cy="12774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Clr>
                  <a:schemeClr val="dk1"/>
                </a:buClr>
                <a:buSzPts val="1100"/>
                <a:buFont typeface="Arial"/>
                <a:buNone/>
              </a:pPr>
              <a:r>
                <a:rPr lang="en-US" sz="1100">
                  <a:solidFill>
                    <a:schemeClr val="lt1"/>
                  </a:solidFill>
                  <a:latin typeface="Open Sans"/>
                  <a:ea typeface="Open Sans"/>
                  <a:cs typeface="Open Sans"/>
                  <a:sym typeface="Open Sans"/>
                </a:rPr>
                <a:t>As younger individuals with aspirations that may involve one day taking out a loan, we thought to ourselves how likely is it to be approved for a mortgage or loan, and what factors may make someone more or less likely to be approved?</a:t>
              </a:r>
              <a:endParaRPr sz="1200">
                <a:solidFill>
                  <a:schemeClr val="lt1"/>
                </a:solidFill>
                <a:latin typeface="Arial"/>
                <a:ea typeface="Arial"/>
                <a:cs typeface="Arial"/>
                <a:sym typeface="Arial"/>
              </a:endParaRPr>
            </a:p>
          </p:txBody>
        </p:sp>
        <p:sp>
          <p:nvSpPr>
            <p:cNvPr id="129" name="Google Shape;129;p30"/>
            <p:cNvSpPr txBox="1"/>
            <p:nvPr/>
          </p:nvSpPr>
          <p:spPr>
            <a:xfrm>
              <a:off x="803640" y="3362835"/>
              <a:ext cx="2059800" cy="2769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chemeClr val="lt1"/>
                  </a:solidFill>
                </a:rPr>
                <a:t>We are young</a:t>
              </a:r>
              <a:endParaRPr b="1" sz="1200">
                <a:solidFill>
                  <a:schemeClr val="lt1"/>
                </a:solidFill>
                <a:latin typeface="Arial"/>
                <a:ea typeface="Arial"/>
                <a:cs typeface="Arial"/>
                <a:sym typeface="Arial"/>
              </a:endParaRPr>
            </a:p>
          </p:txBody>
        </p:sp>
      </p:grpSp>
      <p:pic>
        <p:nvPicPr>
          <p:cNvPr id="130" name="Google Shape;130;p30"/>
          <p:cNvPicPr preferRelativeResize="0"/>
          <p:nvPr/>
        </p:nvPicPr>
        <p:blipFill>
          <a:blip r:embed="rId4">
            <a:alphaModFix/>
          </a:blip>
          <a:stretch>
            <a:fillRect/>
          </a:stretch>
        </p:blipFill>
        <p:spPr>
          <a:xfrm>
            <a:off x="4867819" y="2308269"/>
            <a:ext cx="2484619" cy="17296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1"/>
          <p:cNvSpPr txBox="1"/>
          <p:nvPr/>
        </p:nvSpPr>
        <p:spPr>
          <a:xfrm>
            <a:off x="8405300" y="1774500"/>
            <a:ext cx="3514200" cy="3216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a:solidFill>
                  <a:schemeClr val="lt1"/>
                </a:solidFill>
              </a:rPr>
              <a:t>M</a:t>
            </a:r>
            <a:r>
              <a:rPr lang="en-US">
                <a:solidFill>
                  <a:schemeClr val="lt1"/>
                </a:solidFill>
              </a:rPr>
              <a:t>achine learning model which will predict if the mortgage will be approved or not based on variables. Eliminating all the demographic bias except for Age. </a:t>
            </a:r>
            <a:endParaRPr>
              <a:solidFill>
                <a:schemeClr val="lt1"/>
              </a:solidFill>
            </a:endParaRPr>
          </a:p>
          <a:p>
            <a:pPr indent="0" lvl="0" marL="0" marR="0" rtl="0" algn="l">
              <a:lnSpc>
                <a:spcPct val="150000"/>
              </a:lnSpc>
              <a:spcBef>
                <a:spcPts val="0"/>
              </a:spcBef>
              <a:spcAft>
                <a:spcPts val="0"/>
              </a:spcAft>
              <a:buNone/>
            </a:pPr>
            <a:r>
              <a:rPr lang="en-US">
                <a:solidFill>
                  <a:schemeClr val="lt1"/>
                </a:solidFill>
              </a:rPr>
              <a:t>Variables: </a:t>
            </a:r>
            <a:endParaRPr>
              <a:solidFill>
                <a:schemeClr val="lt1"/>
              </a:solidFill>
            </a:endParaRPr>
          </a:p>
          <a:p>
            <a:pPr indent="-317500" lvl="0" marL="457200" marR="0" rtl="0" algn="l">
              <a:lnSpc>
                <a:spcPct val="150000"/>
              </a:lnSpc>
              <a:spcBef>
                <a:spcPts val="0"/>
              </a:spcBef>
              <a:spcAft>
                <a:spcPts val="0"/>
              </a:spcAft>
              <a:buClr>
                <a:schemeClr val="lt1"/>
              </a:buClr>
              <a:buSzPts val="1400"/>
              <a:buChar char="➔"/>
            </a:pPr>
            <a:r>
              <a:rPr lang="en-US">
                <a:solidFill>
                  <a:schemeClr val="lt1"/>
                </a:solidFill>
              </a:rPr>
              <a:t>Age </a:t>
            </a:r>
            <a:endParaRPr>
              <a:solidFill>
                <a:schemeClr val="lt1"/>
              </a:solidFill>
            </a:endParaRPr>
          </a:p>
          <a:p>
            <a:pPr indent="-317500" lvl="0" marL="457200" marR="0" rtl="0" algn="l">
              <a:lnSpc>
                <a:spcPct val="150000"/>
              </a:lnSpc>
              <a:spcBef>
                <a:spcPts val="0"/>
              </a:spcBef>
              <a:spcAft>
                <a:spcPts val="0"/>
              </a:spcAft>
              <a:buClr>
                <a:schemeClr val="lt1"/>
              </a:buClr>
              <a:buSzPts val="1400"/>
              <a:buChar char="➔"/>
            </a:pPr>
            <a:r>
              <a:rPr lang="en-US">
                <a:solidFill>
                  <a:schemeClr val="lt1"/>
                </a:solidFill>
              </a:rPr>
              <a:t>Income level</a:t>
            </a:r>
            <a:endParaRPr>
              <a:solidFill>
                <a:schemeClr val="lt1"/>
              </a:solidFill>
            </a:endParaRPr>
          </a:p>
          <a:p>
            <a:pPr indent="-317500" lvl="0" marL="457200" marR="0" rtl="0" algn="l">
              <a:lnSpc>
                <a:spcPct val="150000"/>
              </a:lnSpc>
              <a:spcBef>
                <a:spcPts val="0"/>
              </a:spcBef>
              <a:spcAft>
                <a:spcPts val="0"/>
              </a:spcAft>
              <a:buClr>
                <a:schemeClr val="lt1"/>
              </a:buClr>
              <a:buSzPts val="1400"/>
              <a:buChar char="➔"/>
            </a:pPr>
            <a:r>
              <a:rPr lang="en-US">
                <a:solidFill>
                  <a:schemeClr val="lt1"/>
                </a:solidFill>
              </a:rPr>
              <a:t>Occupancy type</a:t>
            </a:r>
            <a:endParaRPr>
              <a:solidFill>
                <a:schemeClr val="lt1"/>
              </a:solidFill>
            </a:endParaRPr>
          </a:p>
          <a:p>
            <a:pPr indent="-317500" lvl="0" marL="457200" marR="0" rtl="0" algn="l">
              <a:lnSpc>
                <a:spcPct val="150000"/>
              </a:lnSpc>
              <a:spcBef>
                <a:spcPts val="0"/>
              </a:spcBef>
              <a:spcAft>
                <a:spcPts val="0"/>
              </a:spcAft>
              <a:buClr>
                <a:schemeClr val="lt1"/>
              </a:buClr>
              <a:buSzPts val="1400"/>
              <a:buChar char="➔"/>
            </a:pPr>
            <a:r>
              <a:rPr lang="en-US">
                <a:solidFill>
                  <a:schemeClr val="lt1"/>
                </a:solidFill>
              </a:rPr>
              <a:t>Accepted  </a:t>
            </a:r>
            <a:endParaRPr>
              <a:solidFill>
                <a:schemeClr val="lt1"/>
              </a:solidFill>
            </a:endParaRPr>
          </a:p>
          <a:p>
            <a:pPr indent="-317500" lvl="0" marL="457200" marR="0" rtl="0" algn="l">
              <a:lnSpc>
                <a:spcPct val="150000"/>
              </a:lnSpc>
              <a:spcBef>
                <a:spcPts val="0"/>
              </a:spcBef>
              <a:spcAft>
                <a:spcPts val="0"/>
              </a:spcAft>
              <a:buClr>
                <a:schemeClr val="lt1"/>
              </a:buClr>
              <a:buSzPts val="1400"/>
              <a:buChar char="➔"/>
            </a:pPr>
            <a:r>
              <a:rPr lang="en-US">
                <a:solidFill>
                  <a:schemeClr val="lt1"/>
                </a:solidFill>
              </a:rPr>
              <a:t>Debt-income ratio. </a:t>
            </a:r>
            <a:endParaRPr>
              <a:solidFill>
                <a:schemeClr val="lt1"/>
              </a:solidFill>
            </a:endParaRPr>
          </a:p>
        </p:txBody>
      </p:sp>
      <p:sp>
        <p:nvSpPr>
          <p:cNvPr id="136" name="Google Shape;136;p31"/>
          <p:cNvSpPr/>
          <p:nvPr/>
        </p:nvSpPr>
        <p:spPr>
          <a:xfrm>
            <a:off x="8478623" y="873746"/>
            <a:ext cx="638713" cy="590719"/>
          </a:xfrm>
          <a:custGeom>
            <a:rect b="b" l="l" r="r" t="t"/>
            <a:pathLst>
              <a:path extrusionOk="0" h="118319" w="127932">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4000"/>
              <a:buFont typeface="Arial"/>
              <a:buNone/>
            </a:pPr>
            <a:r>
              <a:t/>
            </a:r>
            <a:endParaRPr sz="4000">
              <a:solidFill>
                <a:schemeClr val="accent5"/>
              </a:solidFill>
              <a:latin typeface="Arial"/>
              <a:ea typeface="Arial"/>
              <a:cs typeface="Arial"/>
              <a:sym typeface="Arial"/>
            </a:endParaRPr>
          </a:p>
        </p:txBody>
      </p:sp>
      <p:sp>
        <p:nvSpPr>
          <p:cNvPr id="137" name="Google Shape;137;p31"/>
          <p:cNvSpPr/>
          <p:nvPr/>
        </p:nvSpPr>
        <p:spPr>
          <a:xfrm rot="10800000">
            <a:off x="10642937" y="4991409"/>
            <a:ext cx="638701" cy="590708"/>
          </a:xfrm>
          <a:custGeom>
            <a:rect b="b" l="l" r="r" t="t"/>
            <a:pathLst>
              <a:path extrusionOk="0" h="118319" w="127932">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4000"/>
              <a:buFont typeface="Arial"/>
              <a:buNone/>
            </a:pPr>
            <a:r>
              <a:t/>
            </a:r>
            <a:endParaRPr sz="4000">
              <a:solidFill>
                <a:schemeClr val="accent5"/>
              </a:solidFill>
              <a:latin typeface="Arial"/>
              <a:ea typeface="Arial"/>
              <a:cs typeface="Arial"/>
              <a:sym typeface="Arial"/>
            </a:endParaRPr>
          </a:p>
        </p:txBody>
      </p:sp>
      <p:pic>
        <p:nvPicPr>
          <p:cNvPr id="138" name="Google Shape;138;p31"/>
          <p:cNvPicPr preferRelativeResize="0"/>
          <p:nvPr>
            <p:ph idx="2" type="pic"/>
          </p:nvPr>
        </p:nvPicPr>
        <p:blipFill rotWithShape="1">
          <a:blip r:embed="rId3">
            <a:alphaModFix/>
          </a:blip>
          <a:srcRect b="720" l="-560" r="559" t="-719"/>
          <a:stretch/>
        </p:blipFill>
        <p:spPr>
          <a:xfrm>
            <a:off x="49800" y="0"/>
            <a:ext cx="7297350" cy="6857999"/>
          </a:xfrm>
          <a:prstGeom prst="rect">
            <a:avLst/>
          </a:prstGeom>
          <a:solidFill>
            <a:srgbClr val="F2F2F2"/>
          </a:solidFill>
          <a:ln>
            <a:noFill/>
          </a:ln>
        </p:spPr>
      </p:pic>
      <p:sp>
        <p:nvSpPr>
          <p:cNvPr id="139" name="Google Shape;139;p31"/>
          <p:cNvSpPr/>
          <p:nvPr/>
        </p:nvSpPr>
        <p:spPr>
          <a:xfrm flipH="1" rot="5400000">
            <a:off x="8334975" y="3714800"/>
            <a:ext cx="3544200" cy="55197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140" name="Google Shape;140;p31"/>
          <p:cNvSpPr/>
          <p:nvPr/>
        </p:nvSpPr>
        <p:spPr>
          <a:xfrm flipH="1" rot="2122898">
            <a:off x="4945676" y="-2015208"/>
            <a:ext cx="3726297" cy="3420064"/>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141" name="Google Shape;141;p31"/>
          <p:cNvSpPr/>
          <p:nvPr/>
        </p:nvSpPr>
        <p:spPr>
          <a:xfrm>
            <a:off x="9383575" y="281525"/>
            <a:ext cx="2808600" cy="986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1"/>
          <p:cNvSpPr txBox="1"/>
          <p:nvPr/>
        </p:nvSpPr>
        <p:spPr>
          <a:xfrm>
            <a:off x="9537350" y="349400"/>
            <a:ext cx="2727900" cy="923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dk2"/>
                </a:solidFill>
              </a:rPr>
              <a:t>MODEL</a:t>
            </a:r>
            <a:endParaRPr sz="5400">
              <a:solidFill>
                <a:schemeClr val="dk2"/>
              </a:solidFill>
              <a:latin typeface="Arial"/>
              <a:ea typeface="Arial"/>
              <a:cs typeface="Arial"/>
              <a:sym typeface="Arial"/>
            </a:endParaRPr>
          </a:p>
        </p:txBody>
      </p:sp>
      <p:sp>
        <p:nvSpPr>
          <p:cNvPr id="143" name="Google Shape;143;p31"/>
          <p:cNvSpPr/>
          <p:nvPr/>
        </p:nvSpPr>
        <p:spPr>
          <a:xfrm>
            <a:off x="7358150" y="4702550"/>
            <a:ext cx="5519700" cy="24384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How we Analysed The DataSet</a:t>
            </a:r>
            <a:endParaRPr/>
          </a:p>
        </p:txBody>
      </p:sp>
      <p:sp>
        <p:nvSpPr>
          <p:cNvPr id="149" name="Google Shape;149;p32"/>
          <p:cNvSpPr/>
          <p:nvPr/>
        </p:nvSpPr>
        <p:spPr>
          <a:xfrm>
            <a:off x="0" y="2881510"/>
            <a:ext cx="12192000" cy="205625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0" name="Google Shape;150;p32"/>
          <p:cNvSpPr/>
          <p:nvPr/>
        </p:nvSpPr>
        <p:spPr>
          <a:xfrm>
            <a:off x="1040349" y="2258017"/>
            <a:ext cx="1260000" cy="1260000"/>
          </a:xfrm>
          <a:prstGeom prst="ellipse">
            <a:avLst/>
          </a:prstGeom>
          <a:solidFill>
            <a:schemeClr val="accent1"/>
          </a:solidFill>
          <a:ln cap="flat" cmpd="sng" w="635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1" name="Google Shape;151;p32"/>
          <p:cNvSpPr/>
          <p:nvPr/>
        </p:nvSpPr>
        <p:spPr>
          <a:xfrm>
            <a:off x="1040349" y="4264854"/>
            <a:ext cx="1260000" cy="1260000"/>
          </a:xfrm>
          <a:prstGeom prst="ellipse">
            <a:avLst/>
          </a:prstGeom>
          <a:solidFill>
            <a:schemeClr val="accent3"/>
          </a:solidFill>
          <a:ln cap="flat" cmpd="sng" w="635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2" name="Google Shape;152;p32"/>
          <p:cNvSpPr/>
          <p:nvPr/>
        </p:nvSpPr>
        <p:spPr>
          <a:xfrm>
            <a:off x="1321126" y="3534320"/>
            <a:ext cx="698446" cy="698446"/>
          </a:xfrm>
          <a:prstGeom prst="mathPlus">
            <a:avLst>
              <a:gd fmla="val 23520" name="adj1"/>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3" name="Google Shape;153;p32"/>
          <p:cNvSpPr/>
          <p:nvPr/>
        </p:nvSpPr>
        <p:spPr>
          <a:xfrm>
            <a:off x="3888020" y="2757507"/>
            <a:ext cx="2304256" cy="2304256"/>
          </a:xfrm>
          <a:prstGeom prst="ellipse">
            <a:avLst/>
          </a:prstGeom>
          <a:solidFill>
            <a:schemeClr val="accent4"/>
          </a:solidFill>
          <a:ln cap="flat" cmpd="sng" w="635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4" name="Google Shape;154;p32"/>
          <p:cNvSpPr txBox="1"/>
          <p:nvPr/>
        </p:nvSpPr>
        <p:spPr>
          <a:xfrm>
            <a:off x="6864550" y="2964800"/>
            <a:ext cx="45762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4"/>
                </a:solidFill>
              </a:rPr>
              <a:t>Imported Libraries</a:t>
            </a:r>
            <a:endParaRPr sz="2800">
              <a:solidFill>
                <a:schemeClr val="accent4"/>
              </a:solidFill>
              <a:latin typeface="Arial"/>
              <a:ea typeface="Arial"/>
              <a:cs typeface="Arial"/>
              <a:sym typeface="Arial"/>
            </a:endParaRPr>
          </a:p>
        </p:txBody>
      </p:sp>
      <p:sp>
        <p:nvSpPr>
          <p:cNvPr id="155" name="Google Shape;155;p32"/>
          <p:cNvSpPr txBox="1"/>
          <p:nvPr/>
        </p:nvSpPr>
        <p:spPr>
          <a:xfrm>
            <a:off x="6915525" y="3488000"/>
            <a:ext cx="4664100" cy="12774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SzPts val="1100"/>
              <a:buFont typeface="Arial"/>
              <a:buNone/>
            </a:pPr>
            <a:r>
              <a:rPr lang="en-US" sz="1100">
                <a:solidFill>
                  <a:schemeClr val="lt1"/>
                </a:solidFill>
                <a:latin typeface="Open Sans"/>
                <a:ea typeface="Open Sans"/>
                <a:cs typeface="Open Sans"/>
                <a:sym typeface="Open Sans"/>
              </a:rPr>
              <a:t>We imported the dataset and tidied it up. In order for this to be accomplished, we imported some libraries that help us such as Pandas for manipulation, Numpy for mathematical and logical operations, Matplotlib for better visualization. All these libraries mentioned helping us notice the relationships, patterns, and trends. </a:t>
            </a:r>
            <a:endParaRPr>
              <a:solidFill>
                <a:schemeClr val="lt1"/>
              </a:solidFill>
              <a:latin typeface="Arial"/>
              <a:ea typeface="Arial"/>
              <a:cs typeface="Arial"/>
              <a:sym typeface="Arial"/>
            </a:endParaRPr>
          </a:p>
        </p:txBody>
      </p:sp>
      <p:sp>
        <p:nvSpPr>
          <p:cNvPr id="156" name="Google Shape;156;p32"/>
          <p:cNvSpPr/>
          <p:nvPr/>
        </p:nvSpPr>
        <p:spPr>
          <a:xfrm>
            <a:off x="2626307" y="3559999"/>
            <a:ext cx="647088" cy="647088"/>
          </a:xfrm>
          <a:prstGeom prst="mathEqual">
            <a:avLst>
              <a:gd fmla="val 23520" name="adj1"/>
              <a:gd fmla="val 1176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7" name="Google Shape;157;p32"/>
          <p:cNvSpPr txBox="1"/>
          <p:nvPr/>
        </p:nvSpPr>
        <p:spPr>
          <a:xfrm>
            <a:off x="3888020" y="4085743"/>
            <a:ext cx="23043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F3F3F"/>
                </a:solidFill>
              </a:rPr>
              <a:t>Import DataSet</a:t>
            </a:r>
            <a:endParaRPr b="1" sz="2000">
              <a:solidFill>
                <a:srgbClr val="3F3F3F"/>
              </a:solidFill>
              <a:latin typeface="Arial"/>
              <a:ea typeface="Arial"/>
              <a:cs typeface="Arial"/>
              <a:sym typeface="Arial"/>
            </a:endParaRPr>
          </a:p>
        </p:txBody>
      </p:sp>
      <p:grpSp>
        <p:nvGrpSpPr>
          <p:cNvPr id="158" name="Google Shape;158;p32"/>
          <p:cNvGrpSpPr/>
          <p:nvPr/>
        </p:nvGrpSpPr>
        <p:grpSpPr>
          <a:xfrm>
            <a:off x="2699460" y="5464000"/>
            <a:ext cx="3918851" cy="1011456"/>
            <a:chOff x="539552" y="3029577"/>
            <a:chExt cx="1872300" cy="1011456"/>
          </a:xfrm>
        </p:grpSpPr>
        <p:sp>
          <p:nvSpPr>
            <p:cNvPr id="159" name="Google Shape;159;p32"/>
            <p:cNvSpPr txBox="1"/>
            <p:nvPr/>
          </p:nvSpPr>
          <p:spPr>
            <a:xfrm>
              <a:off x="539552" y="3271533"/>
              <a:ext cx="1872300" cy="7695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SzPts val="1100"/>
                <a:buFont typeface="Arial"/>
                <a:buNone/>
              </a:pPr>
              <a:r>
                <a:rPr lang="en-US" sz="1100">
                  <a:solidFill>
                    <a:srgbClr val="695D46"/>
                  </a:solidFill>
                  <a:latin typeface="Open Sans"/>
                  <a:ea typeface="Open Sans"/>
                  <a:cs typeface="Open Sans"/>
                  <a:sym typeface="Open Sans"/>
                </a:rPr>
                <a:t>In order to come up with a solution, we had to focus on developing a list of questions to keep us focused on the task.  </a:t>
              </a:r>
              <a:endParaRPr/>
            </a:p>
          </p:txBody>
        </p:sp>
        <p:sp>
          <p:nvSpPr>
            <p:cNvPr id="160" name="Google Shape;160;p32"/>
            <p:cNvSpPr txBox="1"/>
            <p:nvPr/>
          </p:nvSpPr>
          <p:spPr>
            <a:xfrm>
              <a:off x="539552" y="3029577"/>
              <a:ext cx="187220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3F3F3F"/>
                  </a:solidFill>
                </a:rPr>
                <a:t>Variable selection from</a:t>
              </a:r>
              <a:r>
                <a:rPr b="1" lang="en-US">
                  <a:solidFill>
                    <a:srgbClr val="3F3F3F"/>
                  </a:solidFill>
                </a:rPr>
                <a:t> Dataset </a:t>
              </a:r>
              <a:endParaRPr b="1" sz="1400">
                <a:solidFill>
                  <a:srgbClr val="3F3F3F"/>
                </a:solidFill>
                <a:latin typeface="Arial"/>
                <a:ea typeface="Arial"/>
                <a:cs typeface="Arial"/>
                <a:sym typeface="Arial"/>
              </a:endParaRPr>
            </a:p>
          </p:txBody>
        </p:sp>
      </p:grpSp>
      <p:grpSp>
        <p:nvGrpSpPr>
          <p:cNvPr id="161" name="Google Shape;161;p32"/>
          <p:cNvGrpSpPr/>
          <p:nvPr/>
        </p:nvGrpSpPr>
        <p:grpSpPr>
          <a:xfrm>
            <a:off x="2699460" y="1733438"/>
            <a:ext cx="3918851" cy="1011456"/>
            <a:chOff x="539552" y="3029577"/>
            <a:chExt cx="1872300" cy="1011456"/>
          </a:xfrm>
        </p:grpSpPr>
        <p:sp>
          <p:nvSpPr>
            <p:cNvPr id="162" name="Google Shape;162;p32"/>
            <p:cNvSpPr txBox="1"/>
            <p:nvPr/>
          </p:nvSpPr>
          <p:spPr>
            <a:xfrm>
              <a:off x="539552" y="3271533"/>
              <a:ext cx="1872300" cy="7695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SzPts val="1100"/>
                <a:buFont typeface="Arial"/>
                <a:buNone/>
              </a:pPr>
              <a:r>
                <a:rPr lang="en-US" sz="1100">
                  <a:solidFill>
                    <a:srgbClr val="695D46"/>
                  </a:solidFill>
                  <a:latin typeface="Open Sans"/>
                  <a:ea typeface="Open Sans"/>
                  <a:cs typeface="Open Sans"/>
                  <a:sym typeface="Open Sans"/>
                </a:rPr>
                <a:t>In order to come up with a solution, we had to focus on developing a list of questions to keep us focused on the task.  </a:t>
              </a:r>
              <a:endParaRPr/>
            </a:p>
          </p:txBody>
        </p:sp>
        <p:sp>
          <p:nvSpPr>
            <p:cNvPr id="163" name="Google Shape;163;p32"/>
            <p:cNvSpPr txBox="1"/>
            <p:nvPr/>
          </p:nvSpPr>
          <p:spPr>
            <a:xfrm>
              <a:off x="539552" y="3029577"/>
              <a:ext cx="187220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3F3F3F"/>
                  </a:solidFill>
                </a:rPr>
                <a:t>Develop </a:t>
              </a:r>
              <a:r>
                <a:rPr b="1" lang="en-US">
                  <a:solidFill>
                    <a:srgbClr val="3F3F3F"/>
                  </a:solidFill>
                </a:rPr>
                <a:t>Assumptions</a:t>
              </a:r>
              <a:r>
                <a:rPr b="1" lang="en-US">
                  <a:solidFill>
                    <a:srgbClr val="3F3F3F"/>
                  </a:solidFill>
                </a:rPr>
                <a:t>  </a:t>
              </a:r>
              <a:endParaRPr b="1" sz="1400">
                <a:solidFill>
                  <a:srgbClr val="3F3F3F"/>
                </a:solidFill>
                <a:latin typeface="Arial"/>
                <a:ea typeface="Arial"/>
                <a:cs typeface="Arial"/>
                <a:sym typeface="Arial"/>
              </a:endParaRPr>
            </a:p>
          </p:txBody>
        </p:sp>
      </p:grpSp>
      <p:cxnSp>
        <p:nvCxnSpPr>
          <p:cNvPr id="164" name="Google Shape;164;p32"/>
          <p:cNvCxnSpPr/>
          <p:nvPr/>
        </p:nvCxnSpPr>
        <p:spPr>
          <a:xfrm flipH="1">
            <a:off x="1670914" y="2042017"/>
            <a:ext cx="720000" cy="216000"/>
          </a:xfrm>
          <a:prstGeom prst="bentConnector2">
            <a:avLst/>
          </a:prstGeom>
          <a:noFill/>
          <a:ln cap="flat" cmpd="sng" w="25400">
            <a:solidFill>
              <a:srgbClr val="3F3F3F"/>
            </a:solidFill>
            <a:prstDash val="solid"/>
            <a:miter lim="800000"/>
            <a:headEnd len="med" w="med" type="oval"/>
            <a:tailEnd len="med" w="med" type="oval"/>
          </a:ln>
        </p:spPr>
      </p:cxnSp>
      <p:cxnSp>
        <p:nvCxnSpPr>
          <p:cNvPr id="165" name="Google Shape;165;p32"/>
          <p:cNvCxnSpPr/>
          <p:nvPr/>
        </p:nvCxnSpPr>
        <p:spPr>
          <a:xfrm rot="10800000">
            <a:off x="1670914" y="5599808"/>
            <a:ext cx="720000" cy="216000"/>
          </a:xfrm>
          <a:prstGeom prst="bentConnector2">
            <a:avLst/>
          </a:prstGeom>
          <a:noFill/>
          <a:ln cap="flat" cmpd="sng" w="25400">
            <a:solidFill>
              <a:srgbClr val="3F3F3F"/>
            </a:solidFill>
            <a:prstDash val="solid"/>
            <a:miter lim="800000"/>
            <a:headEnd len="med" w="med" type="oval"/>
            <a:tailEnd len="med" w="med" type="oval"/>
          </a:ln>
        </p:spPr>
      </p:cxnSp>
      <p:grpSp>
        <p:nvGrpSpPr>
          <p:cNvPr id="166" name="Google Shape;166;p32"/>
          <p:cNvGrpSpPr/>
          <p:nvPr/>
        </p:nvGrpSpPr>
        <p:grpSpPr>
          <a:xfrm>
            <a:off x="4477067" y="3197243"/>
            <a:ext cx="1130986" cy="819601"/>
            <a:chOff x="4477067" y="3197243"/>
            <a:chExt cx="1130986" cy="819601"/>
          </a:xfrm>
        </p:grpSpPr>
        <p:grpSp>
          <p:nvGrpSpPr>
            <p:cNvPr id="167" name="Google Shape;167;p32"/>
            <p:cNvGrpSpPr/>
            <p:nvPr/>
          </p:nvGrpSpPr>
          <p:grpSpPr>
            <a:xfrm>
              <a:off x="5122819" y="3642094"/>
              <a:ext cx="485234" cy="374750"/>
              <a:chOff x="5122819" y="3605542"/>
              <a:chExt cx="485234" cy="374750"/>
            </a:xfrm>
          </p:grpSpPr>
          <p:cxnSp>
            <p:nvCxnSpPr>
              <p:cNvPr id="168" name="Google Shape;168;p32"/>
              <p:cNvCxnSpPr/>
              <p:nvPr/>
            </p:nvCxnSpPr>
            <p:spPr>
              <a:xfrm>
                <a:off x="5222631" y="3642094"/>
                <a:ext cx="285611" cy="232747"/>
              </a:xfrm>
              <a:prstGeom prst="bentConnector3">
                <a:avLst>
                  <a:gd fmla="val 745" name="adj1"/>
                </a:avLst>
              </a:prstGeom>
              <a:noFill/>
              <a:ln cap="flat" cmpd="sng" w="19050">
                <a:solidFill>
                  <a:schemeClr val="lt1"/>
                </a:solidFill>
                <a:prstDash val="solid"/>
                <a:miter lim="800000"/>
                <a:headEnd len="sm" w="sm" type="none"/>
                <a:tailEnd len="med" w="med" type="oval"/>
              </a:ln>
            </p:spPr>
          </p:cxnSp>
          <p:cxnSp>
            <p:nvCxnSpPr>
              <p:cNvPr id="169" name="Google Shape;169;p32"/>
              <p:cNvCxnSpPr/>
              <p:nvPr/>
            </p:nvCxnSpPr>
            <p:spPr>
              <a:xfrm>
                <a:off x="5122819" y="3605542"/>
                <a:ext cx="485234" cy="374750"/>
              </a:xfrm>
              <a:prstGeom prst="bentConnector3">
                <a:avLst>
                  <a:gd fmla="val 2889" name="adj1"/>
                </a:avLst>
              </a:prstGeom>
              <a:noFill/>
              <a:ln cap="flat" cmpd="sng" w="19050">
                <a:solidFill>
                  <a:schemeClr val="lt1"/>
                </a:solidFill>
                <a:prstDash val="solid"/>
                <a:miter lim="800000"/>
                <a:headEnd len="sm" w="sm" type="none"/>
                <a:tailEnd len="med" w="med" type="oval"/>
              </a:ln>
            </p:spPr>
          </p:cxnSp>
        </p:grpSp>
        <p:cxnSp>
          <p:nvCxnSpPr>
            <p:cNvPr id="170" name="Google Shape;170;p32"/>
            <p:cNvCxnSpPr/>
            <p:nvPr/>
          </p:nvCxnSpPr>
          <p:spPr>
            <a:xfrm>
              <a:off x="5037112" y="3576272"/>
              <a:ext cx="10895" cy="440572"/>
            </a:xfrm>
            <a:prstGeom prst="straightConnector1">
              <a:avLst/>
            </a:prstGeom>
            <a:noFill/>
            <a:ln cap="flat" cmpd="sng" w="19050">
              <a:solidFill>
                <a:schemeClr val="lt1"/>
              </a:solidFill>
              <a:prstDash val="solid"/>
              <a:miter lim="800000"/>
              <a:headEnd len="sm" w="sm" type="none"/>
              <a:tailEnd len="med" w="med" type="oval"/>
            </a:ln>
          </p:spPr>
        </p:cxnSp>
        <p:grpSp>
          <p:nvGrpSpPr>
            <p:cNvPr id="171" name="Google Shape;171;p32"/>
            <p:cNvGrpSpPr/>
            <p:nvPr/>
          </p:nvGrpSpPr>
          <p:grpSpPr>
            <a:xfrm flipH="1">
              <a:off x="4477067" y="3642094"/>
              <a:ext cx="485234" cy="374750"/>
              <a:chOff x="5122819" y="3605542"/>
              <a:chExt cx="485234" cy="374750"/>
            </a:xfrm>
          </p:grpSpPr>
          <p:cxnSp>
            <p:nvCxnSpPr>
              <p:cNvPr id="172" name="Google Shape;172;p32"/>
              <p:cNvCxnSpPr/>
              <p:nvPr/>
            </p:nvCxnSpPr>
            <p:spPr>
              <a:xfrm>
                <a:off x="5222631" y="3642094"/>
                <a:ext cx="285611" cy="232747"/>
              </a:xfrm>
              <a:prstGeom prst="bentConnector3">
                <a:avLst>
                  <a:gd fmla="val -126840" name="adj1"/>
                </a:avLst>
              </a:prstGeom>
              <a:noFill/>
              <a:ln cap="flat" cmpd="sng" w="19050">
                <a:solidFill>
                  <a:schemeClr val="lt1"/>
                </a:solidFill>
                <a:prstDash val="solid"/>
                <a:miter lim="800000"/>
                <a:headEnd len="sm" w="sm" type="none"/>
                <a:tailEnd len="med" w="med" type="oval"/>
              </a:ln>
            </p:spPr>
          </p:cxnSp>
          <p:cxnSp>
            <p:nvCxnSpPr>
              <p:cNvPr id="173" name="Google Shape;173;p32"/>
              <p:cNvCxnSpPr/>
              <p:nvPr/>
            </p:nvCxnSpPr>
            <p:spPr>
              <a:xfrm>
                <a:off x="5122819" y="3605542"/>
                <a:ext cx="485234" cy="374750"/>
              </a:xfrm>
              <a:prstGeom prst="bentConnector3">
                <a:avLst>
                  <a:gd fmla="val -35970" name="adj1"/>
                </a:avLst>
              </a:prstGeom>
              <a:noFill/>
              <a:ln cap="flat" cmpd="sng" w="19050">
                <a:solidFill>
                  <a:schemeClr val="lt1"/>
                </a:solidFill>
                <a:prstDash val="solid"/>
                <a:miter lim="800000"/>
                <a:headEnd len="sm" w="sm" type="none"/>
                <a:tailEnd len="med" w="med" type="oval"/>
              </a:ln>
            </p:spPr>
          </p:cxnSp>
        </p:grpSp>
        <p:sp>
          <p:nvSpPr>
            <p:cNvPr id="174" name="Google Shape;174;p32"/>
            <p:cNvSpPr/>
            <p:nvPr/>
          </p:nvSpPr>
          <p:spPr>
            <a:xfrm flipH="1">
              <a:off x="4572054" y="3197243"/>
              <a:ext cx="936188" cy="504402"/>
            </a:xfrm>
            <a:custGeom>
              <a:rect b="b" l="l" r="r" t="t"/>
              <a:pathLst>
                <a:path extrusionOk="0" h="1008693" w="1872168">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rgbClr val="F2F2F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grpSp>
      <p:sp>
        <p:nvSpPr>
          <p:cNvPr id="175" name="Google Shape;175;p32"/>
          <p:cNvSpPr/>
          <p:nvPr/>
        </p:nvSpPr>
        <p:spPr>
          <a:xfrm>
            <a:off x="1412003" y="2661773"/>
            <a:ext cx="521208" cy="405555"/>
          </a:xfrm>
          <a:custGeom>
            <a:rect b="b" l="l" r="r" t="t"/>
            <a:pathLst>
              <a:path extrusionOk="0" h="3007610" w="3865288">
                <a:moveTo>
                  <a:pt x="296870" y="263283"/>
                </a:moveTo>
                <a:lnTo>
                  <a:pt x="1229426" y="364513"/>
                </a:lnTo>
                <a:lnTo>
                  <a:pt x="1461439" y="682388"/>
                </a:lnTo>
                <a:lnTo>
                  <a:pt x="2937058" y="854705"/>
                </a:lnTo>
                <a:cubicBezTo>
                  <a:pt x="3245418" y="884374"/>
                  <a:pt x="3271508" y="1057167"/>
                  <a:pt x="3289645" y="1194179"/>
                </a:cubicBezTo>
                <a:lnTo>
                  <a:pt x="3597846" y="3007610"/>
                </a:lnTo>
                <a:lnTo>
                  <a:pt x="346298" y="2636865"/>
                </a:lnTo>
                <a:lnTo>
                  <a:pt x="0" y="502119"/>
                </a:lnTo>
                <a:lnTo>
                  <a:pt x="282628" y="498143"/>
                </a:lnTo>
                <a:lnTo>
                  <a:pt x="296870" y="263283"/>
                </a:lnTo>
                <a:close/>
                <a:moveTo>
                  <a:pt x="682924" y="0"/>
                </a:moveTo>
                <a:lnTo>
                  <a:pt x="1570028" y="109182"/>
                </a:lnTo>
                <a:lnTo>
                  <a:pt x="1829336" y="436728"/>
                </a:lnTo>
                <a:lnTo>
                  <a:pt x="3664960" y="668740"/>
                </a:lnTo>
                <a:cubicBezTo>
                  <a:pt x="3883700" y="698983"/>
                  <a:pt x="3875827" y="816690"/>
                  <a:pt x="3856028" y="1009934"/>
                </a:cubicBezTo>
                <a:lnTo>
                  <a:pt x="3612623" y="3007017"/>
                </a:lnTo>
                <a:lnTo>
                  <a:pt x="3487539" y="1084997"/>
                </a:lnTo>
                <a:cubicBezTo>
                  <a:pt x="3489715" y="954256"/>
                  <a:pt x="3444181" y="835439"/>
                  <a:pt x="3255527" y="812041"/>
                </a:cubicBezTo>
                <a:lnTo>
                  <a:pt x="1651915" y="614149"/>
                </a:lnTo>
                <a:lnTo>
                  <a:pt x="1372136" y="279779"/>
                </a:lnTo>
                <a:lnTo>
                  <a:pt x="662094" y="164013"/>
                </a:lnTo>
                <a:cubicBezTo>
                  <a:pt x="675742" y="104873"/>
                  <a:pt x="669276" y="59140"/>
                  <a:pt x="68292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32"/>
          <p:cNvSpPr/>
          <p:nvPr/>
        </p:nvSpPr>
        <p:spPr>
          <a:xfrm>
            <a:off x="1409745" y="4641332"/>
            <a:ext cx="521208" cy="521208"/>
          </a:xfrm>
          <a:custGeom>
            <a:rect b="b" l="l" r="r" t="t"/>
            <a:pathLst>
              <a:path extrusionOk="0" h="3960000" w="396000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idx="1" type="body"/>
          </p:nvPr>
        </p:nvSpPr>
        <p:spPr>
          <a:xfrm>
            <a:off x="323529" y="339509"/>
            <a:ext cx="11573100" cy="72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5400"/>
              <a:buFont typeface="Arial"/>
              <a:buNone/>
            </a:pPr>
            <a:r>
              <a:rPr lang="en-US"/>
              <a:t>Analysis - Pie Chart</a:t>
            </a:r>
            <a:endParaRPr/>
          </a:p>
        </p:txBody>
      </p:sp>
      <p:sp>
        <p:nvSpPr>
          <p:cNvPr id="182" name="Google Shape;182;p33"/>
          <p:cNvSpPr txBox="1"/>
          <p:nvPr/>
        </p:nvSpPr>
        <p:spPr>
          <a:xfrm>
            <a:off x="7994375" y="3094875"/>
            <a:ext cx="33051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a:solidFill>
                  <a:srgbClr val="3F3F3F"/>
                </a:solidFill>
              </a:rPr>
              <a:t>Using</a:t>
            </a:r>
            <a:r>
              <a:rPr lang="en-US">
                <a:solidFill>
                  <a:srgbClr val="3F3F3F"/>
                </a:solidFill>
              </a:rPr>
              <a:t> the Pie Chart was one effective way of looking at the Main data from the data set: Accepted. </a:t>
            </a:r>
            <a:endParaRPr>
              <a:solidFill>
                <a:srgbClr val="3F3F3F"/>
              </a:solidFill>
            </a:endParaRPr>
          </a:p>
        </p:txBody>
      </p:sp>
      <p:sp>
        <p:nvSpPr>
          <p:cNvPr id="183" name="Google Shape;183;p33"/>
          <p:cNvSpPr txBox="1"/>
          <p:nvPr/>
        </p:nvSpPr>
        <p:spPr>
          <a:xfrm>
            <a:off x="7994381" y="2694684"/>
            <a:ext cx="35808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rPr>
              <a:t>Using</a:t>
            </a:r>
            <a:r>
              <a:rPr b="1" lang="en-US" sz="2000">
                <a:solidFill>
                  <a:srgbClr val="3F3F3F"/>
                </a:solidFill>
              </a:rPr>
              <a:t> a Pie Chart</a:t>
            </a:r>
            <a:endParaRPr b="1" sz="2000">
              <a:solidFill>
                <a:srgbClr val="3F3F3F"/>
              </a:solidFill>
              <a:latin typeface="Arial"/>
              <a:ea typeface="Arial"/>
              <a:cs typeface="Arial"/>
              <a:sym typeface="Arial"/>
            </a:endParaRPr>
          </a:p>
        </p:txBody>
      </p:sp>
      <p:pic>
        <p:nvPicPr>
          <p:cNvPr id="184" name="Google Shape;184;p33"/>
          <p:cNvPicPr preferRelativeResize="0"/>
          <p:nvPr/>
        </p:nvPicPr>
        <p:blipFill rotWithShape="1">
          <a:blip r:embed="rId3">
            <a:alphaModFix/>
          </a:blip>
          <a:srcRect b="1199" l="1306" r="1199" t="2060"/>
          <a:stretch/>
        </p:blipFill>
        <p:spPr>
          <a:xfrm>
            <a:off x="947075" y="1197425"/>
            <a:ext cx="5682350" cy="5257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5400"/>
              <a:buNone/>
            </a:pPr>
            <a:r>
              <a:rPr lang="en-US"/>
              <a:t>Analysis - Box Chart</a:t>
            </a:r>
            <a:endParaRPr/>
          </a:p>
        </p:txBody>
      </p:sp>
      <p:sp>
        <p:nvSpPr>
          <p:cNvPr id="190" name="Google Shape;190;p34"/>
          <p:cNvSpPr txBox="1"/>
          <p:nvPr/>
        </p:nvSpPr>
        <p:spPr>
          <a:xfrm>
            <a:off x="7929081" y="3472208"/>
            <a:ext cx="3582300" cy="9234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Font typeface="Arial"/>
              <a:buNone/>
            </a:pPr>
            <a:r>
              <a:rPr lang="en-US">
                <a:solidFill>
                  <a:srgbClr val="3F3F3F"/>
                </a:solidFill>
              </a:rPr>
              <a:t>Using the Box Chart To compare other variable such as Debt to Income Ratio</a:t>
            </a:r>
            <a:endParaRPr>
              <a:solidFill>
                <a:srgbClr val="3F3F3F"/>
              </a:solidFill>
            </a:endParaRPr>
          </a:p>
          <a:p>
            <a:pPr indent="0" lvl="0" marL="0" marR="0" rtl="0" algn="l">
              <a:spcBef>
                <a:spcPts val="0"/>
              </a:spcBef>
              <a:spcAft>
                <a:spcPts val="0"/>
              </a:spcAft>
              <a:buNone/>
            </a:pPr>
            <a:r>
              <a:t/>
            </a:r>
            <a:endParaRPr sz="1200">
              <a:solidFill>
                <a:srgbClr val="3F3F3F"/>
              </a:solidFill>
            </a:endParaRPr>
          </a:p>
        </p:txBody>
      </p:sp>
      <p:sp>
        <p:nvSpPr>
          <p:cNvPr id="191" name="Google Shape;191;p34"/>
          <p:cNvSpPr txBox="1"/>
          <p:nvPr/>
        </p:nvSpPr>
        <p:spPr>
          <a:xfrm>
            <a:off x="7929731" y="3072009"/>
            <a:ext cx="35808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000">
                <a:solidFill>
                  <a:srgbClr val="3F3F3F"/>
                </a:solidFill>
              </a:rPr>
              <a:t>Using a Box Chart </a:t>
            </a:r>
            <a:endParaRPr b="1" sz="1200">
              <a:solidFill>
                <a:srgbClr val="3F3F3F"/>
              </a:solidFill>
              <a:latin typeface="Arial"/>
              <a:ea typeface="Arial"/>
              <a:cs typeface="Arial"/>
              <a:sym typeface="Arial"/>
            </a:endParaRPr>
          </a:p>
        </p:txBody>
      </p:sp>
      <p:pic>
        <p:nvPicPr>
          <p:cNvPr id="192" name="Google Shape;192;p34"/>
          <p:cNvPicPr preferRelativeResize="0"/>
          <p:nvPr/>
        </p:nvPicPr>
        <p:blipFill rotWithShape="1">
          <a:blip r:embed="rId3">
            <a:alphaModFix/>
          </a:blip>
          <a:srcRect b="0" l="0" r="1234" t="1739"/>
          <a:stretch/>
        </p:blipFill>
        <p:spPr>
          <a:xfrm>
            <a:off x="794625" y="1191988"/>
            <a:ext cx="6966874" cy="5083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5400"/>
              <a:buNone/>
            </a:pPr>
            <a:r>
              <a:rPr lang="en-US"/>
              <a:t>Analysis - Scatter Plot</a:t>
            </a:r>
            <a:endParaRPr/>
          </a:p>
        </p:txBody>
      </p:sp>
      <p:pic>
        <p:nvPicPr>
          <p:cNvPr id="198" name="Google Shape;198;p35"/>
          <p:cNvPicPr preferRelativeResize="0"/>
          <p:nvPr/>
        </p:nvPicPr>
        <p:blipFill rotWithShape="1">
          <a:blip r:embed="rId3">
            <a:alphaModFix/>
          </a:blip>
          <a:srcRect b="1038" l="670" r="2109" t="970"/>
          <a:stretch/>
        </p:blipFill>
        <p:spPr>
          <a:xfrm>
            <a:off x="5181575" y="1349050"/>
            <a:ext cx="6531449" cy="5040075"/>
          </a:xfrm>
          <a:prstGeom prst="rect">
            <a:avLst/>
          </a:prstGeom>
          <a:noFill/>
          <a:ln>
            <a:noFill/>
          </a:ln>
        </p:spPr>
      </p:pic>
      <p:sp>
        <p:nvSpPr>
          <p:cNvPr id="199" name="Google Shape;199;p35"/>
          <p:cNvSpPr txBox="1"/>
          <p:nvPr/>
        </p:nvSpPr>
        <p:spPr>
          <a:xfrm>
            <a:off x="668306" y="2960558"/>
            <a:ext cx="3582300" cy="12468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lang="en-US">
                <a:solidFill>
                  <a:srgbClr val="3F3F3F"/>
                </a:solidFill>
              </a:rPr>
              <a:t>Using the Scatter Plot To compare other variable such as Applicant Age and Loan Amount. </a:t>
            </a:r>
            <a:endParaRPr>
              <a:solidFill>
                <a:srgbClr val="3F3F3F"/>
              </a:solidFill>
            </a:endParaRPr>
          </a:p>
          <a:p>
            <a:pPr indent="0" lvl="0" marL="0" marR="0" rtl="0" algn="l">
              <a:spcBef>
                <a:spcPts val="0"/>
              </a:spcBef>
              <a:spcAft>
                <a:spcPts val="0"/>
              </a:spcAft>
              <a:buNone/>
            </a:pPr>
            <a:r>
              <a:t/>
            </a:r>
            <a:endParaRPr sz="1200">
              <a:solidFill>
                <a:srgbClr val="3F3F3F"/>
              </a:solidFill>
            </a:endParaRPr>
          </a:p>
        </p:txBody>
      </p:sp>
      <p:sp>
        <p:nvSpPr>
          <p:cNvPr id="200" name="Google Shape;200;p35"/>
          <p:cNvSpPr txBox="1"/>
          <p:nvPr/>
        </p:nvSpPr>
        <p:spPr>
          <a:xfrm>
            <a:off x="668956" y="2560359"/>
            <a:ext cx="35808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solidFill>
                  <a:srgbClr val="3F3F3F"/>
                </a:solidFill>
              </a:rPr>
              <a:t>Using a Scatter Plot</a:t>
            </a:r>
            <a:endParaRPr b="1" sz="1200">
              <a:solidFill>
                <a:srgbClr val="3F3F3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and End Slide Master">
  <a:themeElements>
    <a:clrScheme name="ALLPPT COLOR - 104">
      <a:dk1>
        <a:srgbClr val="000000"/>
      </a:dk1>
      <a:lt1>
        <a:srgbClr val="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ection Break Slide Master">
  <a:themeElements>
    <a:clrScheme name="ALLPPT-COLOR">
      <a:dk1>
        <a:srgbClr val="000000"/>
      </a:dk1>
      <a:lt1>
        <a:srgbClr val="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 COLOR - 104">
      <a:dk1>
        <a:srgbClr val="000000"/>
      </a:dk1>
      <a:lt1>
        <a:srgbClr val="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