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86" r:id="rId3"/>
    <p:sldId id="283" r:id="rId4"/>
    <p:sldId id="285" r:id="rId5"/>
    <p:sldId id="288" r:id="rId6"/>
    <p:sldId id="284" r:id="rId7"/>
    <p:sldId id="287" r:id="rId8"/>
    <p:sldId id="282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A7F"/>
    <a:srgbClr val="8F1A95"/>
    <a:srgbClr val="414141"/>
    <a:srgbClr val="00C8DC"/>
    <a:srgbClr val="737373"/>
    <a:srgbClr val="4C4C4C"/>
    <a:srgbClr val="D06B00"/>
    <a:srgbClr val="DEB100"/>
    <a:srgbClr val="9DDC75"/>
    <a:srgbClr val="54B9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7" autoAdjust="0"/>
    <p:restoredTop sz="94660"/>
  </p:normalViewPr>
  <p:slideViewPr>
    <p:cSldViewPr snapToGrid="0" snapToObjects="1" showGuides="1">
      <p:cViewPr varScale="1">
        <p:scale>
          <a:sx n="74" d="100"/>
          <a:sy n="74" d="100"/>
        </p:scale>
        <p:origin x="-1344" y="-82"/>
      </p:cViewPr>
      <p:guideLst>
        <p:guide orient="horz" pos="301"/>
        <p:guide orient="horz" pos="200"/>
        <p:guide orient="horz" pos="1704"/>
        <p:guide orient="horz" pos="3792"/>
        <p:guide orient="horz" pos="928"/>
        <p:guide orient="horz" pos="3231"/>
        <p:guide orient="horz" pos="3947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5400" y="848738"/>
            <a:ext cx="42672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95400" y="849313"/>
            <a:ext cx="42672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95400" y="849313"/>
            <a:ext cx="42672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82614"/>
            <a:ext cx="8253531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54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49524"/>
            <a:ext cx="8253531" cy="44319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5000"/>
              </a:lnSpc>
              <a:buNone/>
              <a:defRPr sz="2400" cap="all" baseline="0">
                <a:solidFill>
                  <a:srgbClr val="6D6E7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320916" y="6593443"/>
            <a:ext cx="3783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© Hitachi Data Systems Corporation 2012. All Rights Reserved.</a:t>
            </a:r>
          </a:p>
        </p:txBody>
      </p:sp>
      <p:sp>
        <p:nvSpPr>
          <p:cNvPr id="144" name="AutoShape 42"/>
          <p:cNvSpPr>
            <a:spLocks noChangeAspect="1" noChangeArrowheads="1" noTextEdit="1"/>
          </p:cNvSpPr>
          <p:nvPr userDrawn="1"/>
        </p:nvSpPr>
        <p:spPr bwMode="auto">
          <a:xfrm>
            <a:off x="-1" y="0"/>
            <a:ext cx="9143429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47" name="Rectangle 46"/>
          <p:cNvSpPr>
            <a:spLocks noChangeArrowheads="1"/>
          </p:cNvSpPr>
          <p:nvPr userDrawn="1"/>
        </p:nvSpPr>
        <p:spPr bwMode="auto">
          <a:xfrm>
            <a:off x="0" y="1153824"/>
            <a:ext cx="6896004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9525" y="659344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100" name="Picture 3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prstClr val="black"/>
              <a:srgbClr val="414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35" y="226837"/>
            <a:ext cx="2266057" cy="2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03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0472"/>
            <a:ext cx="4038600" cy="248221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>
              <a:defRPr lang="en-US" smtClean="0">
                <a:latin typeface="+mn-lt"/>
              </a:defRPr>
            </a:lvl1pPr>
            <a:lvl2pPr>
              <a:defRPr lang="en-US" smtClean="0">
                <a:latin typeface="+mn-lt"/>
              </a:defRPr>
            </a:lvl2pPr>
            <a:lvl3pPr>
              <a:defRPr lang="en-US" smtClean="0">
                <a:latin typeface="+mn-lt"/>
              </a:defRPr>
            </a:lvl3pPr>
            <a:lvl4pPr>
              <a:defRPr lang="en-US" smtClean="0">
                <a:latin typeface="+mn-lt"/>
              </a:defRPr>
            </a:lvl4pPr>
            <a:lvl5pPr>
              <a:defRPr lang="en-US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1490471"/>
            <a:ext cx="3898900" cy="45259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0472"/>
            <a:ext cx="4038600" cy="248221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>
              <a:defRPr lang="en-US" smtClean="0">
                <a:latin typeface="+mn-lt"/>
              </a:defRPr>
            </a:lvl1pPr>
            <a:lvl2pPr>
              <a:defRPr lang="en-US" smtClean="0">
                <a:latin typeface="+mn-lt"/>
              </a:defRPr>
            </a:lvl2pPr>
            <a:lvl3pPr>
              <a:defRPr lang="en-US" smtClean="0">
                <a:latin typeface="+mn-lt"/>
              </a:defRPr>
            </a:lvl3pPr>
            <a:lvl4pPr>
              <a:defRPr lang="en-US" smtClean="0">
                <a:latin typeface="+mn-lt"/>
              </a:defRPr>
            </a:lvl4pPr>
            <a:lvl5pPr>
              <a:defRPr lang="en-US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525" y="6593443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27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6" name="Picture 11" descr="C:\Users\dan\Desktop\hitachi-Template-bullet.png"/>
          <p:cNvPicPr>
            <a:picLocks noChangeAspect="1" noChangeArrowheads="1"/>
          </p:cNvPicPr>
          <p:nvPr userDrawn="1"/>
        </p:nvPicPr>
        <p:blipFill>
          <a:blip r:embed="rId2" cstate="email">
            <a:alphaModFix amt="8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6933"/>
            <a:ext cx="9165082" cy="68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5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p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25" y="-18337"/>
            <a:ext cx="9158468" cy="6884805"/>
          </a:xfrm>
          <a:prstGeom prst="rect">
            <a:avLst/>
          </a:prstGeom>
        </p:spPr>
      </p:pic>
      <p:pic>
        <p:nvPicPr>
          <p:cNvPr id="10" name="Picture 2" descr="C:\Users\dan\Desktop\hitachi-Template-stripes.png"/>
          <p:cNvPicPr>
            <a:picLocks noChangeAspect="1" noChangeArrowheads="1"/>
          </p:cNvPicPr>
          <p:nvPr userDrawn="1"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2" y="3934190"/>
            <a:ext cx="9154501" cy="29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-18337"/>
            <a:ext cx="9164898" cy="2312803"/>
          </a:xfrm>
          <a:prstGeom prst="rect">
            <a:avLst/>
          </a:prstGeom>
          <a:gradFill>
            <a:gsLst>
              <a:gs pos="40000">
                <a:srgbClr val="000000">
                  <a:alpha val="63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1" y="1977571"/>
            <a:ext cx="5048249" cy="2598057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149021"/>
            <a:ext cx="4391024" cy="1632769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effectLst/>
                <a:latin typeface="+mj-lt"/>
                <a:cs typeface="Museo Sans 900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76221"/>
            <a:ext cx="4391024" cy="361637"/>
          </a:xfrm>
          <a:prstGeom prst="rect">
            <a:avLst/>
          </a:prstGeom>
          <a:effectLst/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2000" cap="all" baseline="0">
                <a:solidFill>
                  <a:schemeClr val="accent5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grpSp>
        <p:nvGrpSpPr>
          <p:cNvPr id="97" name="Group 96"/>
          <p:cNvGrpSpPr/>
          <p:nvPr userDrawn="1"/>
        </p:nvGrpSpPr>
        <p:grpSpPr>
          <a:xfrm>
            <a:off x="-2076250" y="-1"/>
            <a:ext cx="11245650" cy="1126067"/>
            <a:chOff x="0" y="0"/>
            <a:chExt cx="9147662" cy="915988"/>
          </a:xfrm>
          <a:effectLst/>
        </p:grpSpPr>
        <p:sp>
          <p:nvSpPr>
            <p:cNvPr id="9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48"/>
            <p:cNvSpPr>
              <a:spLocks noChangeArrowheads="1"/>
            </p:cNvSpPr>
            <p:nvPr userDrawn="1"/>
          </p:nvSpPr>
          <p:spPr bwMode="auto">
            <a:xfrm>
              <a:off x="7662863" y="657558"/>
              <a:ext cx="1484799" cy="128142"/>
            </a:xfrm>
            <a:prstGeom prst="rect">
              <a:avLst/>
            </a:prstGeom>
            <a:solidFill>
              <a:srgbClr val="C2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latin typeface="+mj-lt"/>
              </a:endParaRPr>
            </a:p>
          </p:txBody>
        </p:sp>
        <p:sp>
          <p:nvSpPr>
            <p:cNvPr id="105" name="Freeform 75"/>
            <p:cNvSpPr>
              <a:spLocks/>
            </p:cNvSpPr>
            <p:nvPr userDrawn="1"/>
          </p:nvSpPr>
          <p:spPr bwMode="auto">
            <a:xfrm>
              <a:off x="8909050" y="391063"/>
              <a:ext cx="44450" cy="26988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Freeform 50"/>
            <p:cNvSpPr>
              <a:spLocks/>
            </p:cNvSpPr>
            <p:nvPr userDrawn="1"/>
          </p:nvSpPr>
          <p:spPr bwMode="auto">
            <a:xfrm>
              <a:off x="8664575" y="210088"/>
              <a:ext cx="165100" cy="155575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2"/>
            <p:cNvSpPr>
              <a:spLocks/>
            </p:cNvSpPr>
            <p:nvPr userDrawn="1"/>
          </p:nvSpPr>
          <p:spPr bwMode="auto">
            <a:xfrm>
              <a:off x="8148638" y="210088"/>
              <a:ext cx="166688" cy="155575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4"/>
            <p:cNvSpPr>
              <a:spLocks noEditPoints="1"/>
            </p:cNvSpPr>
            <p:nvPr userDrawn="1"/>
          </p:nvSpPr>
          <p:spPr bwMode="auto">
            <a:xfrm>
              <a:off x="8280400" y="210088"/>
              <a:ext cx="195263" cy="155575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Rectangle 55"/>
            <p:cNvSpPr>
              <a:spLocks noChangeArrowheads="1"/>
            </p:cNvSpPr>
            <p:nvPr userDrawn="1"/>
          </p:nvSpPr>
          <p:spPr bwMode="auto">
            <a:xfrm>
              <a:off x="8863013" y="210088"/>
              <a:ext cx="41275" cy="155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Freeform 57"/>
            <p:cNvSpPr>
              <a:spLocks/>
            </p:cNvSpPr>
            <p:nvPr userDrawn="1"/>
          </p:nvSpPr>
          <p:spPr bwMode="auto">
            <a:xfrm>
              <a:off x="7894638" y="210088"/>
              <a:ext cx="165100" cy="155575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Rectangle 58"/>
            <p:cNvSpPr>
              <a:spLocks noChangeArrowheads="1"/>
            </p:cNvSpPr>
            <p:nvPr userDrawn="1"/>
          </p:nvSpPr>
          <p:spPr bwMode="auto">
            <a:xfrm>
              <a:off x="8093075" y="210088"/>
              <a:ext cx="41275" cy="155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Freeform 59"/>
            <p:cNvSpPr>
              <a:spLocks/>
            </p:cNvSpPr>
            <p:nvPr userDrawn="1"/>
          </p:nvSpPr>
          <p:spPr bwMode="auto">
            <a:xfrm>
              <a:off x="8469313" y="206913"/>
              <a:ext cx="174625" cy="161925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60"/>
            <p:cNvSpPr>
              <a:spLocks/>
            </p:cNvSpPr>
            <p:nvPr userDrawn="1"/>
          </p:nvSpPr>
          <p:spPr bwMode="auto">
            <a:xfrm>
              <a:off x="7821613" y="408525"/>
              <a:ext cx="38100" cy="98425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1"/>
            <p:cNvSpPr>
              <a:spLocks/>
            </p:cNvSpPr>
            <p:nvPr userDrawn="1"/>
          </p:nvSpPr>
          <p:spPr bwMode="auto">
            <a:xfrm>
              <a:off x="7878763" y="438688"/>
              <a:ext cx="77788" cy="68263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2"/>
            <p:cNvSpPr>
              <a:spLocks/>
            </p:cNvSpPr>
            <p:nvPr userDrawn="1"/>
          </p:nvSpPr>
          <p:spPr bwMode="auto">
            <a:xfrm>
              <a:off x="7978775" y="438688"/>
              <a:ext cx="50800" cy="69850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3"/>
            <p:cNvSpPr>
              <a:spLocks noEditPoints="1"/>
            </p:cNvSpPr>
            <p:nvPr userDrawn="1"/>
          </p:nvSpPr>
          <p:spPr bwMode="auto">
            <a:xfrm>
              <a:off x="8039100" y="438688"/>
              <a:ext cx="79375" cy="96838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4"/>
            <p:cNvSpPr>
              <a:spLocks/>
            </p:cNvSpPr>
            <p:nvPr userDrawn="1"/>
          </p:nvSpPr>
          <p:spPr bwMode="auto">
            <a:xfrm>
              <a:off x="8131175" y="438688"/>
              <a:ext cx="31750" cy="68263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5"/>
            <p:cNvSpPr>
              <a:spLocks/>
            </p:cNvSpPr>
            <p:nvPr userDrawn="1"/>
          </p:nvSpPr>
          <p:spPr bwMode="auto">
            <a:xfrm>
              <a:off x="8142288" y="410113"/>
              <a:ext cx="22225" cy="1905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6"/>
            <p:cNvSpPr>
              <a:spLocks/>
            </p:cNvSpPr>
            <p:nvPr userDrawn="1"/>
          </p:nvSpPr>
          <p:spPr bwMode="auto">
            <a:xfrm>
              <a:off x="8180388" y="438688"/>
              <a:ext cx="60325" cy="68263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7"/>
            <p:cNvSpPr>
              <a:spLocks noEditPoints="1"/>
            </p:cNvSpPr>
            <p:nvPr userDrawn="1"/>
          </p:nvSpPr>
          <p:spPr bwMode="auto">
            <a:xfrm>
              <a:off x="8248650" y="438688"/>
              <a:ext cx="65088" cy="69850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8"/>
            <p:cNvSpPr>
              <a:spLocks/>
            </p:cNvSpPr>
            <p:nvPr userDrawn="1"/>
          </p:nvSpPr>
          <p:spPr bwMode="auto">
            <a:xfrm>
              <a:off x="8426450" y="406938"/>
              <a:ext cx="76200" cy="100013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9"/>
            <p:cNvSpPr>
              <a:spLocks noEditPoints="1"/>
            </p:cNvSpPr>
            <p:nvPr userDrawn="1"/>
          </p:nvSpPr>
          <p:spPr bwMode="auto">
            <a:xfrm>
              <a:off x="8521700" y="438688"/>
              <a:ext cx="65088" cy="69850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70"/>
            <p:cNvSpPr>
              <a:spLocks/>
            </p:cNvSpPr>
            <p:nvPr userDrawn="1"/>
          </p:nvSpPr>
          <p:spPr bwMode="auto">
            <a:xfrm>
              <a:off x="8366125" y="418050"/>
              <a:ext cx="52388" cy="90488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1"/>
            <p:cNvSpPr>
              <a:spLocks/>
            </p:cNvSpPr>
            <p:nvPr userDrawn="1"/>
          </p:nvSpPr>
          <p:spPr bwMode="auto">
            <a:xfrm>
              <a:off x="8632825" y="410113"/>
              <a:ext cx="111125" cy="96838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2"/>
            <p:cNvSpPr>
              <a:spLocks noEditPoints="1"/>
            </p:cNvSpPr>
            <p:nvPr userDrawn="1"/>
          </p:nvSpPr>
          <p:spPr bwMode="auto">
            <a:xfrm>
              <a:off x="8761413" y="438688"/>
              <a:ext cx="66675" cy="69850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3"/>
            <p:cNvSpPr>
              <a:spLocks/>
            </p:cNvSpPr>
            <p:nvPr userDrawn="1"/>
          </p:nvSpPr>
          <p:spPr bwMode="auto">
            <a:xfrm>
              <a:off x="8916988" y="418050"/>
              <a:ext cx="52388" cy="90488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4"/>
            <p:cNvSpPr>
              <a:spLocks/>
            </p:cNvSpPr>
            <p:nvPr userDrawn="1"/>
          </p:nvSpPr>
          <p:spPr bwMode="auto">
            <a:xfrm>
              <a:off x="8829675" y="440275"/>
              <a:ext cx="80963" cy="66675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Picture 3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241200"/>
            <a:ext cx="2266057" cy="227745"/>
          </a:xfrm>
          <a:prstGeom prst="rect">
            <a:avLst/>
          </a:prstGeom>
          <a:effectLst/>
        </p:spPr>
      </p:pic>
      <p:pic>
        <p:nvPicPr>
          <p:cNvPr id="38" name="Picture 37" descr="HDS_corporate-word-texture_negative_FINA2L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84" y="5207001"/>
            <a:ext cx="9152384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p3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037"/>
            <a:ext cx="9169400" cy="6889038"/>
          </a:xfrm>
          <a:prstGeom prst="rect">
            <a:avLst/>
          </a:prstGeom>
        </p:spPr>
      </p:pic>
      <p:pic>
        <p:nvPicPr>
          <p:cNvPr id="10" name="Picture 2" descr="C:\Users\dan\Desktop\hitachi-Template-stripes.png"/>
          <p:cNvPicPr>
            <a:picLocks noChangeAspect="1" noChangeArrowheads="1"/>
          </p:cNvPicPr>
          <p:nvPr userDrawn="1"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2" y="3934190"/>
            <a:ext cx="9142858" cy="29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-31037"/>
            <a:ext cx="9169400" cy="2312803"/>
          </a:xfrm>
          <a:prstGeom prst="rect">
            <a:avLst/>
          </a:prstGeom>
          <a:gradFill>
            <a:gsLst>
              <a:gs pos="41000">
                <a:schemeClr val="bg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1" y="1977571"/>
            <a:ext cx="5048249" cy="25980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149021"/>
            <a:ext cx="4391024" cy="1632769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4000" b="1" i="0" baseline="0">
                <a:solidFill>
                  <a:srgbClr val="414141"/>
                </a:solidFill>
                <a:effectLst/>
                <a:latin typeface="+mj-lt"/>
                <a:cs typeface="Museo Sans 900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76221"/>
            <a:ext cx="4391024" cy="361637"/>
          </a:xfrm>
          <a:prstGeom prst="rect">
            <a:avLst/>
          </a:prstGeom>
          <a:effectLst/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2000" cap="all" baseline="0">
                <a:solidFill>
                  <a:schemeClr val="accent3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 rot="10800000">
            <a:off x="-1" y="4557897"/>
            <a:ext cx="9169400" cy="2312803"/>
          </a:xfrm>
          <a:prstGeom prst="rect">
            <a:avLst/>
          </a:prstGeom>
          <a:gradFill>
            <a:gsLst>
              <a:gs pos="0">
                <a:srgbClr val="000000">
                  <a:alpha val="45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-2081054" y="-16935"/>
            <a:ext cx="11245650" cy="1126067"/>
            <a:chOff x="-2097988" y="-1"/>
            <a:chExt cx="11245650" cy="1126067"/>
          </a:xfrm>
        </p:grpSpPr>
        <p:grpSp>
          <p:nvGrpSpPr>
            <p:cNvPr id="37" name="Group 36"/>
            <p:cNvGrpSpPr/>
            <p:nvPr userDrawn="1"/>
          </p:nvGrpSpPr>
          <p:grpSpPr>
            <a:xfrm>
              <a:off x="-2097988" y="-1"/>
              <a:ext cx="11245650" cy="1126067"/>
              <a:chOff x="0" y="0"/>
              <a:chExt cx="9147662" cy="915988"/>
            </a:xfrm>
            <a:effectLst/>
          </p:grpSpPr>
          <p:sp>
            <p:nvSpPr>
              <p:cNvPr id="69" name="AutoShape 4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0"/>
                <a:ext cx="9144000" cy="915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 userDrawn="1"/>
            </p:nvSpPr>
            <p:spPr bwMode="auto">
              <a:xfrm>
                <a:off x="0" y="760413"/>
                <a:ext cx="7662863" cy="155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 userDrawn="1"/>
            </p:nvSpPr>
            <p:spPr bwMode="auto">
              <a:xfrm>
                <a:off x="7662863" y="657558"/>
                <a:ext cx="1484799" cy="128142"/>
              </a:xfrm>
              <a:prstGeom prst="rect">
                <a:avLst/>
              </a:prstGeom>
              <a:solidFill>
                <a:srgbClr val="C200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 userDrawn="1"/>
            </p:nvSpPr>
            <p:spPr bwMode="auto">
              <a:xfrm>
                <a:off x="8909050" y="391063"/>
                <a:ext cx="44450" cy="26988"/>
              </a:xfrm>
              <a:custGeom>
                <a:avLst/>
                <a:gdLst>
                  <a:gd name="T0" fmla="*/ 13 w 28"/>
                  <a:gd name="T1" fmla="*/ 17 h 17"/>
                  <a:gd name="T2" fmla="*/ 0 w 28"/>
                  <a:gd name="T3" fmla="*/ 17 h 17"/>
                  <a:gd name="T4" fmla="*/ 15 w 28"/>
                  <a:gd name="T5" fmla="*/ 0 h 17"/>
                  <a:gd name="T6" fmla="*/ 28 w 28"/>
                  <a:gd name="T7" fmla="*/ 0 h 17"/>
                  <a:gd name="T8" fmla="*/ 13 w 2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13" y="17"/>
                    </a:moveTo>
                    <a:lnTo>
                      <a:pt x="0" y="17"/>
                    </a:lnTo>
                    <a:lnTo>
                      <a:pt x="15" y="0"/>
                    </a:lnTo>
                    <a:lnTo>
                      <a:pt x="28" y="0"/>
                    </a:lnTo>
                    <a:lnTo>
                      <a:pt x="13" y="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6" name="Freeform 50"/>
              <p:cNvSpPr>
                <a:spLocks/>
              </p:cNvSpPr>
              <p:nvPr userDrawn="1"/>
            </p:nvSpPr>
            <p:spPr bwMode="auto">
              <a:xfrm>
                <a:off x="8664575" y="210088"/>
                <a:ext cx="165100" cy="155575"/>
              </a:xfrm>
              <a:custGeom>
                <a:avLst/>
                <a:gdLst>
                  <a:gd name="T0" fmla="*/ 26 w 104"/>
                  <a:gd name="T1" fmla="*/ 0 h 98"/>
                  <a:gd name="T2" fmla="*/ 26 w 104"/>
                  <a:gd name="T3" fmla="*/ 39 h 98"/>
                  <a:gd name="T4" fmla="*/ 79 w 104"/>
                  <a:gd name="T5" fmla="*/ 39 h 98"/>
                  <a:gd name="T6" fmla="*/ 79 w 104"/>
                  <a:gd name="T7" fmla="*/ 0 h 98"/>
                  <a:gd name="T8" fmla="*/ 104 w 104"/>
                  <a:gd name="T9" fmla="*/ 0 h 98"/>
                  <a:gd name="T10" fmla="*/ 104 w 104"/>
                  <a:gd name="T11" fmla="*/ 98 h 98"/>
                  <a:gd name="T12" fmla="*/ 79 w 104"/>
                  <a:gd name="T13" fmla="*/ 98 h 98"/>
                  <a:gd name="T14" fmla="*/ 79 w 104"/>
                  <a:gd name="T15" fmla="*/ 55 h 98"/>
                  <a:gd name="T16" fmla="*/ 26 w 104"/>
                  <a:gd name="T17" fmla="*/ 55 h 98"/>
                  <a:gd name="T18" fmla="*/ 26 w 104"/>
                  <a:gd name="T19" fmla="*/ 98 h 98"/>
                  <a:gd name="T20" fmla="*/ 0 w 104"/>
                  <a:gd name="T21" fmla="*/ 98 h 98"/>
                  <a:gd name="T22" fmla="*/ 0 w 104"/>
                  <a:gd name="T23" fmla="*/ 0 h 98"/>
                  <a:gd name="T24" fmla="*/ 26 w 104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98">
                    <a:moveTo>
                      <a:pt x="26" y="0"/>
                    </a:moveTo>
                    <a:lnTo>
                      <a:pt x="26" y="39"/>
                    </a:lnTo>
                    <a:lnTo>
                      <a:pt x="79" y="39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04" y="98"/>
                    </a:lnTo>
                    <a:lnTo>
                      <a:pt x="79" y="98"/>
                    </a:lnTo>
                    <a:lnTo>
                      <a:pt x="79" y="55"/>
                    </a:lnTo>
                    <a:lnTo>
                      <a:pt x="26" y="55"/>
                    </a:lnTo>
                    <a:lnTo>
                      <a:pt x="26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7" name="Freeform 52"/>
              <p:cNvSpPr>
                <a:spLocks/>
              </p:cNvSpPr>
              <p:nvPr userDrawn="1"/>
            </p:nvSpPr>
            <p:spPr bwMode="auto">
              <a:xfrm>
                <a:off x="8148638" y="210088"/>
                <a:ext cx="166688" cy="155575"/>
              </a:xfrm>
              <a:custGeom>
                <a:avLst/>
                <a:gdLst>
                  <a:gd name="T0" fmla="*/ 105 w 105"/>
                  <a:gd name="T1" fmla="*/ 0 h 98"/>
                  <a:gd name="T2" fmla="*/ 105 w 105"/>
                  <a:gd name="T3" fmla="*/ 17 h 98"/>
                  <a:gd name="T4" fmla="*/ 66 w 105"/>
                  <a:gd name="T5" fmla="*/ 17 h 98"/>
                  <a:gd name="T6" fmla="*/ 66 w 105"/>
                  <a:gd name="T7" fmla="*/ 98 h 98"/>
                  <a:gd name="T8" fmla="*/ 40 w 105"/>
                  <a:gd name="T9" fmla="*/ 98 h 98"/>
                  <a:gd name="T10" fmla="*/ 40 w 105"/>
                  <a:gd name="T11" fmla="*/ 17 h 98"/>
                  <a:gd name="T12" fmla="*/ 0 w 105"/>
                  <a:gd name="T13" fmla="*/ 17 h 98"/>
                  <a:gd name="T14" fmla="*/ 0 w 105"/>
                  <a:gd name="T15" fmla="*/ 0 h 98"/>
                  <a:gd name="T16" fmla="*/ 105 w 105"/>
                  <a:gd name="T1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98">
                    <a:moveTo>
                      <a:pt x="105" y="0"/>
                    </a:moveTo>
                    <a:lnTo>
                      <a:pt x="105" y="17"/>
                    </a:lnTo>
                    <a:lnTo>
                      <a:pt x="66" y="17"/>
                    </a:lnTo>
                    <a:lnTo>
                      <a:pt x="66" y="98"/>
                    </a:lnTo>
                    <a:lnTo>
                      <a:pt x="40" y="98"/>
                    </a:lnTo>
                    <a:lnTo>
                      <a:pt x="40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8" name="Freeform 54"/>
              <p:cNvSpPr>
                <a:spLocks noEditPoints="1"/>
              </p:cNvSpPr>
              <p:nvPr userDrawn="1"/>
            </p:nvSpPr>
            <p:spPr bwMode="auto">
              <a:xfrm>
                <a:off x="8280400" y="210088"/>
                <a:ext cx="195263" cy="155575"/>
              </a:xfrm>
              <a:custGeom>
                <a:avLst/>
                <a:gdLst>
                  <a:gd name="T0" fmla="*/ 123 w 123"/>
                  <a:gd name="T1" fmla="*/ 98 h 98"/>
                  <a:gd name="T2" fmla="*/ 94 w 123"/>
                  <a:gd name="T3" fmla="*/ 98 h 98"/>
                  <a:gd name="T4" fmla="*/ 86 w 123"/>
                  <a:gd name="T5" fmla="*/ 77 h 98"/>
                  <a:gd name="T6" fmla="*/ 37 w 123"/>
                  <a:gd name="T7" fmla="*/ 77 h 98"/>
                  <a:gd name="T8" fmla="*/ 29 w 123"/>
                  <a:gd name="T9" fmla="*/ 98 h 98"/>
                  <a:gd name="T10" fmla="*/ 0 w 123"/>
                  <a:gd name="T11" fmla="*/ 98 h 98"/>
                  <a:gd name="T12" fmla="*/ 46 w 123"/>
                  <a:gd name="T13" fmla="*/ 0 h 98"/>
                  <a:gd name="T14" fmla="*/ 77 w 123"/>
                  <a:gd name="T15" fmla="*/ 0 h 98"/>
                  <a:gd name="T16" fmla="*/ 123 w 123"/>
                  <a:gd name="T17" fmla="*/ 98 h 98"/>
                  <a:gd name="T18" fmla="*/ 61 w 123"/>
                  <a:gd name="T19" fmla="*/ 17 h 98"/>
                  <a:gd name="T20" fmla="*/ 43 w 123"/>
                  <a:gd name="T21" fmla="*/ 61 h 98"/>
                  <a:gd name="T22" fmla="*/ 79 w 123"/>
                  <a:gd name="T23" fmla="*/ 61 h 98"/>
                  <a:gd name="T24" fmla="*/ 61 w 123"/>
                  <a:gd name="T25" fmla="*/ 1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98">
                    <a:moveTo>
                      <a:pt x="123" y="98"/>
                    </a:moveTo>
                    <a:lnTo>
                      <a:pt x="94" y="98"/>
                    </a:lnTo>
                    <a:lnTo>
                      <a:pt x="86" y="77"/>
                    </a:lnTo>
                    <a:lnTo>
                      <a:pt x="37" y="77"/>
                    </a:lnTo>
                    <a:lnTo>
                      <a:pt x="29" y="98"/>
                    </a:lnTo>
                    <a:lnTo>
                      <a:pt x="0" y="98"/>
                    </a:lnTo>
                    <a:lnTo>
                      <a:pt x="46" y="0"/>
                    </a:lnTo>
                    <a:lnTo>
                      <a:pt x="77" y="0"/>
                    </a:lnTo>
                    <a:lnTo>
                      <a:pt x="123" y="98"/>
                    </a:lnTo>
                    <a:moveTo>
                      <a:pt x="61" y="17"/>
                    </a:moveTo>
                    <a:lnTo>
                      <a:pt x="43" y="61"/>
                    </a:lnTo>
                    <a:lnTo>
                      <a:pt x="79" y="61"/>
                    </a:lnTo>
                    <a:lnTo>
                      <a:pt x="61" y="17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9" name="Rectangle 55"/>
              <p:cNvSpPr>
                <a:spLocks noChangeArrowheads="1"/>
              </p:cNvSpPr>
              <p:nvPr userDrawn="1"/>
            </p:nvSpPr>
            <p:spPr bwMode="auto">
              <a:xfrm>
                <a:off x="8863013" y="210088"/>
                <a:ext cx="41275" cy="15557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0" name="Freeform 57"/>
              <p:cNvSpPr>
                <a:spLocks/>
              </p:cNvSpPr>
              <p:nvPr userDrawn="1"/>
            </p:nvSpPr>
            <p:spPr bwMode="auto">
              <a:xfrm>
                <a:off x="7894638" y="210088"/>
                <a:ext cx="165100" cy="155575"/>
              </a:xfrm>
              <a:custGeom>
                <a:avLst/>
                <a:gdLst>
                  <a:gd name="T0" fmla="*/ 26 w 104"/>
                  <a:gd name="T1" fmla="*/ 0 h 98"/>
                  <a:gd name="T2" fmla="*/ 26 w 104"/>
                  <a:gd name="T3" fmla="*/ 39 h 98"/>
                  <a:gd name="T4" fmla="*/ 79 w 104"/>
                  <a:gd name="T5" fmla="*/ 39 h 98"/>
                  <a:gd name="T6" fmla="*/ 79 w 104"/>
                  <a:gd name="T7" fmla="*/ 0 h 98"/>
                  <a:gd name="T8" fmla="*/ 104 w 104"/>
                  <a:gd name="T9" fmla="*/ 0 h 98"/>
                  <a:gd name="T10" fmla="*/ 104 w 104"/>
                  <a:gd name="T11" fmla="*/ 98 h 98"/>
                  <a:gd name="T12" fmla="*/ 79 w 104"/>
                  <a:gd name="T13" fmla="*/ 98 h 98"/>
                  <a:gd name="T14" fmla="*/ 79 w 104"/>
                  <a:gd name="T15" fmla="*/ 55 h 98"/>
                  <a:gd name="T16" fmla="*/ 26 w 104"/>
                  <a:gd name="T17" fmla="*/ 55 h 98"/>
                  <a:gd name="T18" fmla="*/ 26 w 104"/>
                  <a:gd name="T19" fmla="*/ 98 h 98"/>
                  <a:gd name="T20" fmla="*/ 0 w 104"/>
                  <a:gd name="T21" fmla="*/ 98 h 98"/>
                  <a:gd name="T22" fmla="*/ 0 w 104"/>
                  <a:gd name="T23" fmla="*/ 0 h 98"/>
                  <a:gd name="T24" fmla="*/ 26 w 104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98">
                    <a:moveTo>
                      <a:pt x="26" y="0"/>
                    </a:moveTo>
                    <a:lnTo>
                      <a:pt x="26" y="39"/>
                    </a:lnTo>
                    <a:lnTo>
                      <a:pt x="79" y="39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04" y="98"/>
                    </a:lnTo>
                    <a:lnTo>
                      <a:pt x="79" y="98"/>
                    </a:lnTo>
                    <a:lnTo>
                      <a:pt x="79" y="55"/>
                    </a:lnTo>
                    <a:lnTo>
                      <a:pt x="26" y="55"/>
                    </a:lnTo>
                    <a:lnTo>
                      <a:pt x="26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1" name="Rectangle 58"/>
              <p:cNvSpPr>
                <a:spLocks noChangeArrowheads="1"/>
              </p:cNvSpPr>
              <p:nvPr userDrawn="1"/>
            </p:nvSpPr>
            <p:spPr bwMode="auto">
              <a:xfrm>
                <a:off x="8093075" y="210088"/>
                <a:ext cx="41275" cy="15557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2" name="Freeform 59"/>
              <p:cNvSpPr>
                <a:spLocks/>
              </p:cNvSpPr>
              <p:nvPr userDrawn="1"/>
            </p:nvSpPr>
            <p:spPr bwMode="auto">
              <a:xfrm>
                <a:off x="8469313" y="206913"/>
                <a:ext cx="174625" cy="161925"/>
              </a:xfrm>
              <a:custGeom>
                <a:avLst/>
                <a:gdLst>
                  <a:gd name="T0" fmla="*/ 31 w 1010"/>
                  <a:gd name="T1" fmla="*/ 670 h 939"/>
                  <a:gd name="T2" fmla="*/ 0 w 1010"/>
                  <a:gd name="T3" fmla="*/ 479 h 939"/>
                  <a:gd name="T4" fmla="*/ 61 w 1010"/>
                  <a:gd name="T5" fmla="*/ 218 h 939"/>
                  <a:gd name="T6" fmla="*/ 265 w 1010"/>
                  <a:gd name="T7" fmla="*/ 48 h 939"/>
                  <a:gd name="T8" fmla="*/ 527 w 1010"/>
                  <a:gd name="T9" fmla="*/ 0 h 939"/>
                  <a:gd name="T10" fmla="*/ 826 w 1010"/>
                  <a:gd name="T11" fmla="*/ 63 h 939"/>
                  <a:gd name="T12" fmla="*/ 995 w 1010"/>
                  <a:gd name="T13" fmla="*/ 270 h 939"/>
                  <a:gd name="T14" fmla="*/ 1004 w 1010"/>
                  <a:gd name="T15" fmla="*/ 327 h 939"/>
                  <a:gd name="T16" fmla="*/ 755 w 1010"/>
                  <a:gd name="T17" fmla="*/ 327 h 939"/>
                  <a:gd name="T18" fmla="*/ 742 w 1010"/>
                  <a:gd name="T19" fmla="*/ 258 h 939"/>
                  <a:gd name="T20" fmla="*/ 631 w 1010"/>
                  <a:gd name="T21" fmla="*/ 155 h 939"/>
                  <a:gd name="T22" fmla="*/ 527 w 1010"/>
                  <a:gd name="T23" fmla="*/ 139 h 939"/>
                  <a:gd name="T24" fmla="*/ 410 w 1010"/>
                  <a:gd name="T25" fmla="*/ 159 h 939"/>
                  <a:gd name="T26" fmla="*/ 280 w 1010"/>
                  <a:gd name="T27" fmla="*/ 291 h 939"/>
                  <a:gd name="T28" fmla="*/ 248 w 1010"/>
                  <a:gd name="T29" fmla="*/ 479 h 939"/>
                  <a:gd name="T30" fmla="*/ 270 w 1010"/>
                  <a:gd name="T31" fmla="*/ 636 h 939"/>
                  <a:gd name="T32" fmla="*/ 400 w 1010"/>
                  <a:gd name="T33" fmla="*/ 777 h 939"/>
                  <a:gd name="T34" fmla="*/ 527 w 1010"/>
                  <a:gd name="T35" fmla="*/ 801 h 939"/>
                  <a:gd name="T36" fmla="*/ 637 w 1010"/>
                  <a:gd name="T37" fmla="*/ 784 h 939"/>
                  <a:gd name="T38" fmla="*/ 741 w 1010"/>
                  <a:gd name="T39" fmla="*/ 691 h 939"/>
                  <a:gd name="T40" fmla="*/ 760 w 1010"/>
                  <a:gd name="T41" fmla="*/ 595 h 939"/>
                  <a:gd name="T42" fmla="*/ 1010 w 1010"/>
                  <a:gd name="T43" fmla="*/ 595 h 939"/>
                  <a:gd name="T44" fmla="*/ 998 w 1010"/>
                  <a:gd name="T45" fmla="*/ 680 h 939"/>
                  <a:gd name="T46" fmla="*/ 832 w 1010"/>
                  <a:gd name="T47" fmla="*/ 877 h 939"/>
                  <a:gd name="T48" fmla="*/ 527 w 1010"/>
                  <a:gd name="T49" fmla="*/ 939 h 939"/>
                  <a:gd name="T50" fmla="*/ 287 w 1010"/>
                  <a:gd name="T51" fmla="*/ 902 h 939"/>
                  <a:gd name="T52" fmla="*/ 31 w 1010"/>
                  <a:gd name="T53" fmla="*/ 67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10" h="939">
                    <a:moveTo>
                      <a:pt x="31" y="670"/>
                    </a:moveTo>
                    <a:cubicBezTo>
                      <a:pt x="11" y="609"/>
                      <a:pt x="0" y="546"/>
                      <a:pt x="0" y="479"/>
                    </a:cubicBezTo>
                    <a:cubicBezTo>
                      <a:pt x="0" y="385"/>
                      <a:pt x="16" y="294"/>
                      <a:pt x="61" y="218"/>
                    </a:cubicBezTo>
                    <a:cubicBezTo>
                      <a:pt x="107" y="140"/>
                      <a:pt x="179" y="80"/>
                      <a:pt x="265" y="48"/>
                    </a:cubicBezTo>
                    <a:cubicBezTo>
                      <a:pt x="347" y="17"/>
                      <a:pt x="435" y="0"/>
                      <a:pt x="527" y="0"/>
                    </a:cubicBezTo>
                    <a:cubicBezTo>
                      <a:pt x="634" y="0"/>
                      <a:pt x="734" y="24"/>
                      <a:pt x="826" y="63"/>
                    </a:cubicBezTo>
                    <a:cubicBezTo>
                      <a:pt x="912" y="100"/>
                      <a:pt x="976" y="177"/>
                      <a:pt x="995" y="270"/>
                    </a:cubicBezTo>
                    <a:cubicBezTo>
                      <a:pt x="999" y="288"/>
                      <a:pt x="1002" y="308"/>
                      <a:pt x="1004" y="327"/>
                    </a:cubicBezTo>
                    <a:cubicBezTo>
                      <a:pt x="755" y="327"/>
                      <a:pt x="755" y="327"/>
                      <a:pt x="755" y="327"/>
                    </a:cubicBezTo>
                    <a:cubicBezTo>
                      <a:pt x="754" y="303"/>
                      <a:pt x="750" y="279"/>
                      <a:pt x="742" y="258"/>
                    </a:cubicBezTo>
                    <a:cubicBezTo>
                      <a:pt x="723" y="209"/>
                      <a:pt x="682" y="170"/>
                      <a:pt x="631" y="155"/>
                    </a:cubicBezTo>
                    <a:cubicBezTo>
                      <a:pt x="598" y="144"/>
                      <a:pt x="563" y="139"/>
                      <a:pt x="527" y="139"/>
                    </a:cubicBezTo>
                    <a:cubicBezTo>
                      <a:pt x="486" y="139"/>
                      <a:pt x="447" y="146"/>
                      <a:pt x="410" y="159"/>
                    </a:cubicBezTo>
                    <a:cubicBezTo>
                      <a:pt x="349" y="181"/>
                      <a:pt x="302" y="230"/>
                      <a:pt x="280" y="291"/>
                    </a:cubicBezTo>
                    <a:cubicBezTo>
                      <a:pt x="260" y="349"/>
                      <a:pt x="248" y="413"/>
                      <a:pt x="248" y="479"/>
                    </a:cubicBezTo>
                    <a:cubicBezTo>
                      <a:pt x="248" y="534"/>
                      <a:pt x="257" y="586"/>
                      <a:pt x="270" y="636"/>
                    </a:cubicBezTo>
                    <a:cubicBezTo>
                      <a:pt x="289" y="701"/>
                      <a:pt x="337" y="753"/>
                      <a:pt x="400" y="777"/>
                    </a:cubicBezTo>
                    <a:cubicBezTo>
                      <a:pt x="440" y="792"/>
                      <a:pt x="482" y="801"/>
                      <a:pt x="527" y="801"/>
                    </a:cubicBezTo>
                    <a:cubicBezTo>
                      <a:pt x="566" y="801"/>
                      <a:pt x="602" y="795"/>
                      <a:pt x="637" y="784"/>
                    </a:cubicBezTo>
                    <a:cubicBezTo>
                      <a:pt x="683" y="769"/>
                      <a:pt x="721" y="735"/>
                      <a:pt x="741" y="691"/>
                    </a:cubicBezTo>
                    <a:cubicBezTo>
                      <a:pt x="754" y="662"/>
                      <a:pt x="760" y="629"/>
                      <a:pt x="760" y="595"/>
                    </a:cubicBezTo>
                    <a:cubicBezTo>
                      <a:pt x="1010" y="595"/>
                      <a:pt x="1010" y="595"/>
                      <a:pt x="1010" y="595"/>
                    </a:cubicBezTo>
                    <a:cubicBezTo>
                      <a:pt x="1008" y="624"/>
                      <a:pt x="1004" y="653"/>
                      <a:pt x="998" y="680"/>
                    </a:cubicBezTo>
                    <a:cubicBezTo>
                      <a:pt x="976" y="768"/>
                      <a:pt x="914" y="843"/>
                      <a:pt x="832" y="877"/>
                    </a:cubicBezTo>
                    <a:cubicBezTo>
                      <a:pt x="738" y="917"/>
                      <a:pt x="635" y="939"/>
                      <a:pt x="527" y="939"/>
                    </a:cubicBezTo>
                    <a:cubicBezTo>
                      <a:pt x="444" y="939"/>
                      <a:pt x="362" y="926"/>
                      <a:pt x="287" y="902"/>
                    </a:cubicBezTo>
                    <a:cubicBezTo>
                      <a:pt x="171" y="866"/>
                      <a:pt x="71" y="783"/>
                      <a:pt x="31" y="67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3" name="Freeform 60"/>
              <p:cNvSpPr>
                <a:spLocks/>
              </p:cNvSpPr>
              <p:nvPr userDrawn="1"/>
            </p:nvSpPr>
            <p:spPr bwMode="auto">
              <a:xfrm>
                <a:off x="7821613" y="408525"/>
                <a:ext cx="38100" cy="98425"/>
              </a:xfrm>
              <a:custGeom>
                <a:avLst/>
                <a:gdLst>
                  <a:gd name="T0" fmla="*/ 211 w 219"/>
                  <a:gd name="T1" fmla="*/ 1 h 565"/>
                  <a:gd name="T2" fmla="*/ 0 w 219"/>
                  <a:gd name="T3" fmla="*/ 20 h 565"/>
                  <a:gd name="T4" fmla="*/ 0 w 219"/>
                  <a:gd name="T5" fmla="*/ 51 h 565"/>
                  <a:gd name="T6" fmla="*/ 6 w 219"/>
                  <a:gd name="T7" fmla="*/ 52 h 565"/>
                  <a:gd name="T8" fmla="*/ 92 w 219"/>
                  <a:gd name="T9" fmla="*/ 123 h 565"/>
                  <a:gd name="T10" fmla="*/ 92 w 219"/>
                  <a:gd name="T11" fmla="*/ 565 h 565"/>
                  <a:gd name="T12" fmla="*/ 219 w 219"/>
                  <a:gd name="T13" fmla="*/ 565 h 565"/>
                  <a:gd name="T14" fmla="*/ 219 w 219"/>
                  <a:gd name="T15" fmla="*/ 0 h 565"/>
                  <a:gd name="T16" fmla="*/ 211 w 219"/>
                  <a:gd name="T17" fmla="*/ 1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565">
                    <a:moveTo>
                      <a:pt x="211" y="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92" y="62"/>
                      <a:pt x="92" y="62"/>
                      <a:pt x="92" y="123"/>
                    </a:cubicBezTo>
                    <a:cubicBezTo>
                      <a:pt x="92" y="565"/>
                      <a:pt x="92" y="565"/>
                      <a:pt x="92" y="565"/>
                    </a:cubicBezTo>
                    <a:cubicBezTo>
                      <a:pt x="219" y="565"/>
                      <a:pt x="219" y="565"/>
                      <a:pt x="219" y="565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11" y="1"/>
                      <a:pt x="211" y="1"/>
                      <a:pt x="211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4" name="Freeform 61"/>
              <p:cNvSpPr>
                <a:spLocks/>
              </p:cNvSpPr>
              <p:nvPr userDrawn="1"/>
            </p:nvSpPr>
            <p:spPr bwMode="auto">
              <a:xfrm>
                <a:off x="7878763" y="438688"/>
                <a:ext cx="77788" cy="68263"/>
              </a:xfrm>
              <a:custGeom>
                <a:avLst/>
                <a:gdLst>
                  <a:gd name="T0" fmla="*/ 328 w 446"/>
                  <a:gd name="T1" fmla="*/ 1 h 398"/>
                  <a:gd name="T2" fmla="*/ 180 w 446"/>
                  <a:gd name="T3" fmla="*/ 87 h 398"/>
                  <a:gd name="T4" fmla="*/ 180 w 446"/>
                  <a:gd name="T5" fmla="*/ 0 h 398"/>
                  <a:gd name="T6" fmla="*/ 172 w 446"/>
                  <a:gd name="T7" fmla="*/ 1 h 398"/>
                  <a:gd name="T8" fmla="*/ 0 w 446"/>
                  <a:gd name="T9" fmla="*/ 28 h 398"/>
                  <a:gd name="T10" fmla="*/ 0 w 446"/>
                  <a:gd name="T11" fmla="*/ 58 h 398"/>
                  <a:gd name="T12" fmla="*/ 8 w 446"/>
                  <a:gd name="T13" fmla="*/ 58 h 398"/>
                  <a:gd name="T14" fmla="*/ 74 w 446"/>
                  <a:gd name="T15" fmla="*/ 122 h 398"/>
                  <a:gd name="T16" fmla="*/ 74 w 446"/>
                  <a:gd name="T17" fmla="*/ 398 h 398"/>
                  <a:gd name="T18" fmla="*/ 180 w 446"/>
                  <a:gd name="T19" fmla="*/ 398 h 398"/>
                  <a:gd name="T20" fmla="*/ 180 w 446"/>
                  <a:gd name="T21" fmla="*/ 195 h 398"/>
                  <a:gd name="T22" fmla="*/ 285 w 446"/>
                  <a:gd name="T23" fmla="*/ 71 h 398"/>
                  <a:gd name="T24" fmla="*/ 339 w 446"/>
                  <a:gd name="T25" fmla="*/ 183 h 398"/>
                  <a:gd name="T26" fmla="*/ 339 w 446"/>
                  <a:gd name="T27" fmla="*/ 398 h 398"/>
                  <a:gd name="T28" fmla="*/ 446 w 446"/>
                  <a:gd name="T29" fmla="*/ 398 h 398"/>
                  <a:gd name="T30" fmla="*/ 446 w 446"/>
                  <a:gd name="T31" fmla="*/ 122 h 398"/>
                  <a:gd name="T32" fmla="*/ 328 w 446"/>
                  <a:gd name="T33" fmla="*/ 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6" h="398">
                    <a:moveTo>
                      <a:pt x="328" y="1"/>
                    </a:moveTo>
                    <a:cubicBezTo>
                      <a:pt x="249" y="1"/>
                      <a:pt x="202" y="54"/>
                      <a:pt x="180" y="87"/>
                    </a:cubicBezTo>
                    <a:cubicBezTo>
                      <a:pt x="180" y="58"/>
                      <a:pt x="180" y="0"/>
                      <a:pt x="180" y="0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2" y="60"/>
                      <a:pt x="74" y="71"/>
                      <a:pt x="74" y="122"/>
                    </a:cubicBezTo>
                    <a:cubicBezTo>
                      <a:pt x="74" y="398"/>
                      <a:pt x="74" y="398"/>
                      <a:pt x="74" y="398"/>
                    </a:cubicBezTo>
                    <a:cubicBezTo>
                      <a:pt x="180" y="398"/>
                      <a:pt x="180" y="398"/>
                      <a:pt x="180" y="398"/>
                    </a:cubicBezTo>
                    <a:cubicBezTo>
                      <a:pt x="180" y="195"/>
                      <a:pt x="180" y="195"/>
                      <a:pt x="180" y="195"/>
                    </a:cubicBezTo>
                    <a:cubicBezTo>
                      <a:pt x="180" y="141"/>
                      <a:pt x="232" y="71"/>
                      <a:pt x="285" y="71"/>
                    </a:cubicBezTo>
                    <a:cubicBezTo>
                      <a:pt x="337" y="71"/>
                      <a:pt x="339" y="113"/>
                      <a:pt x="339" y="183"/>
                    </a:cubicBezTo>
                    <a:cubicBezTo>
                      <a:pt x="339" y="398"/>
                      <a:pt x="339" y="398"/>
                      <a:pt x="339" y="398"/>
                    </a:cubicBezTo>
                    <a:cubicBezTo>
                      <a:pt x="446" y="398"/>
                      <a:pt x="446" y="398"/>
                      <a:pt x="446" y="398"/>
                    </a:cubicBezTo>
                    <a:cubicBezTo>
                      <a:pt x="446" y="122"/>
                      <a:pt x="446" y="122"/>
                      <a:pt x="446" y="122"/>
                    </a:cubicBezTo>
                    <a:cubicBezTo>
                      <a:pt x="446" y="44"/>
                      <a:pt x="404" y="1"/>
                      <a:pt x="328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5" name="Freeform 62"/>
              <p:cNvSpPr>
                <a:spLocks/>
              </p:cNvSpPr>
              <p:nvPr userDrawn="1"/>
            </p:nvSpPr>
            <p:spPr bwMode="auto">
              <a:xfrm>
                <a:off x="7978775" y="438688"/>
                <a:ext cx="50800" cy="69850"/>
              </a:xfrm>
              <a:custGeom>
                <a:avLst/>
                <a:gdLst>
                  <a:gd name="T0" fmla="*/ 175 w 298"/>
                  <a:gd name="T1" fmla="*/ 155 h 407"/>
                  <a:gd name="T2" fmla="*/ 97 w 298"/>
                  <a:gd name="T3" fmla="*/ 87 h 407"/>
                  <a:gd name="T4" fmla="*/ 154 w 298"/>
                  <a:gd name="T5" fmla="*/ 50 h 407"/>
                  <a:gd name="T6" fmla="*/ 254 w 298"/>
                  <a:gd name="T7" fmla="*/ 85 h 407"/>
                  <a:gd name="T8" fmla="*/ 270 w 298"/>
                  <a:gd name="T9" fmla="*/ 95 h 407"/>
                  <a:gd name="T10" fmla="*/ 270 w 298"/>
                  <a:gd name="T11" fmla="*/ 15 h 407"/>
                  <a:gd name="T12" fmla="*/ 257 w 298"/>
                  <a:gd name="T13" fmla="*/ 12 h 407"/>
                  <a:gd name="T14" fmla="*/ 160 w 298"/>
                  <a:gd name="T15" fmla="*/ 0 h 407"/>
                  <a:gd name="T16" fmla="*/ 0 w 298"/>
                  <a:gd name="T17" fmla="*/ 115 h 407"/>
                  <a:gd name="T18" fmla="*/ 117 w 298"/>
                  <a:gd name="T19" fmla="*/ 238 h 407"/>
                  <a:gd name="T20" fmla="*/ 200 w 298"/>
                  <a:gd name="T21" fmla="*/ 310 h 407"/>
                  <a:gd name="T22" fmla="*/ 129 w 298"/>
                  <a:gd name="T23" fmla="*/ 356 h 407"/>
                  <a:gd name="T24" fmla="*/ 12 w 298"/>
                  <a:gd name="T25" fmla="*/ 315 h 407"/>
                  <a:gd name="T26" fmla="*/ 0 w 298"/>
                  <a:gd name="T27" fmla="*/ 308 h 407"/>
                  <a:gd name="T28" fmla="*/ 0 w 298"/>
                  <a:gd name="T29" fmla="*/ 391 h 407"/>
                  <a:gd name="T30" fmla="*/ 8 w 298"/>
                  <a:gd name="T31" fmla="*/ 392 h 407"/>
                  <a:gd name="T32" fmla="*/ 125 w 298"/>
                  <a:gd name="T33" fmla="*/ 407 h 407"/>
                  <a:gd name="T34" fmla="*/ 298 w 298"/>
                  <a:gd name="T35" fmla="*/ 288 h 407"/>
                  <a:gd name="T36" fmla="*/ 175 w 298"/>
                  <a:gd name="T37" fmla="*/ 155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407">
                    <a:moveTo>
                      <a:pt x="175" y="155"/>
                    </a:moveTo>
                    <a:cubicBezTo>
                      <a:pt x="133" y="134"/>
                      <a:pt x="97" y="116"/>
                      <a:pt x="97" y="87"/>
                    </a:cubicBezTo>
                    <a:cubicBezTo>
                      <a:pt x="97" y="54"/>
                      <a:pt x="137" y="50"/>
                      <a:pt x="154" y="50"/>
                    </a:cubicBezTo>
                    <a:cubicBezTo>
                      <a:pt x="198" y="50"/>
                      <a:pt x="237" y="74"/>
                      <a:pt x="254" y="85"/>
                    </a:cubicBezTo>
                    <a:cubicBezTo>
                      <a:pt x="270" y="95"/>
                      <a:pt x="270" y="95"/>
                      <a:pt x="270" y="95"/>
                    </a:cubicBezTo>
                    <a:cubicBezTo>
                      <a:pt x="270" y="15"/>
                      <a:pt x="270" y="15"/>
                      <a:pt x="270" y="15"/>
                    </a:cubicBezTo>
                    <a:cubicBezTo>
                      <a:pt x="257" y="12"/>
                      <a:pt x="257" y="12"/>
                      <a:pt x="257" y="12"/>
                    </a:cubicBezTo>
                    <a:cubicBezTo>
                      <a:pt x="238" y="8"/>
                      <a:pt x="201" y="0"/>
                      <a:pt x="160" y="0"/>
                    </a:cubicBezTo>
                    <a:cubicBezTo>
                      <a:pt x="60" y="0"/>
                      <a:pt x="0" y="43"/>
                      <a:pt x="0" y="115"/>
                    </a:cubicBezTo>
                    <a:cubicBezTo>
                      <a:pt x="0" y="180"/>
                      <a:pt x="62" y="211"/>
                      <a:pt x="117" y="238"/>
                    </a:cubicBezTo>
                    <a:cubicBezTo>
                      <a:pt x="160" y="259"/>
                      <a:pt x="200" y="278"/>
                      <a:pt x="200" y="310"/>
                    </a:cubicBezTo>
                    <a:cubicBezTo>
                      <a:pt x="200" y="339"/>
                      <a:pt x="174" y="356"/>
                      <a:pt x="129" y="356"/>
                    </a:cubicBezTo>
                    <a:cubicBezTo>
                      <a:pt x="79" y="356"/>
                      <a:pt x="37" y="330"/>
                      <a:pt x="12" y="315"/>
                    </a:cubicBezTo>
                    <a:cubicBezTo>
                      <a:pt x="0" y="308"/>
                      <a:pt x="0" y="308"/>
                      <a:pt x="0" y="30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8" y="392"/>
                      <a:pt x="8" y="392"/>
                      <a:pt x="8" y="392"/>
                    </a:cubicBezTo>
                    <a:cubicBezTo>
                      <a:pt x="30" y="397"/>
                      <a:pt x="70" y="407"/>
                      <a:pt x="125" y="407"/>
                    </a:cubicBezTo>
                    <a:cubicBezTo>
                      <a:pt x="233" y="407"/>
                      <a:pt x="298" y="362"/>
                      <a:pt x="298" y="288"/>
                    </a:cubicBezTo>
                    <a:cubicBezTo>
                      <a:pt x="298" y="215"/>
                      <a:pt x="233" y="183"/>
                      <a:pt x="175" y="15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6" name="Freeform 63"/>
              <p:cNvSpPr>
                <a:spLocks noEditPoints="1"/>
              </p:cNvSpPr>
              <p:nvPr userDrawn="1"/>
            </p:nvSpPr>
            <p:spPr bwMode="auto">
              <a:xfrm>
                <a:off x="8039100" y="438688"/>
                <a:ext cx="79375" cy="96838"/>
              </a:xfrm>
              <a:custGeom>
                <a:avLst/>
                <a:gdLst>
                  <a:gd name="T0" fmla="*/ 292 w 459"/>
                  <a:gd name="T1" fmla="*/ 1 h 563"/>
                  <a:gd name="T2" fmla="*/ 179 w 459"/>
                  <a:gd name="T3" fmla="*/ 56 h 563"/>
                  <a:gd name="T4" fmla="*/ 179 w 459"/>
                  <a:gd name="T5" fmla="*/ 0 h 563"/>
                  <a:gd name="T6" fmla="*/ 170 w 459"/>
                  <a:gd name="T7" fmla="*/ 1 h 563"/>
                  <a:gd name="T8" fmla="*/ 0 w 459"/>
                  <a:gd name="T9" fmla="*/ 28 h 563"/>
                  <a:gd name="T10" fmla="*/ 0 w 459"/>
                  <a:gd name="T11" fmla="*/ 58 h 563"/>
                  <a:gd name="T12" fmla="*/ 8 w 459"/>
                  <a:gd name="T13" fmla="*/ 58 h 563"/>
                  <a:gd name="T14" fmla="*/ 71 w 459"/>
                  <a:gd name="T15" fmla="*/ 122 h 563"/>
                  <a:gd name="T16" fmla="*/ 71 w 459"/>
                  <a:gd name="T17" fmla="*/ 563 h 563"/>
                  <a:gd name="T18" fmla="*/ 178 w 459"/>
                  <a:gd name="T19" fmla="*/ 563 h 563"/>
                  <a:gd name="T20" fmla="*/ 178 w 459"/>
                  <a:gd name="T21" fmla="*/ 362 h 563"/>
                  <a:gd name="T22" fmla="*/ 288 w 459"/>
                  <a:gd name="T23" fmla="*/ 408 h 563"/>
                  <a:gd name="T24" fmla="*/ 459 w 459"/>
                  <a:gd name="T25" fmla="*/ 198 h 563"/>
                  <a:gd name="T26" fmla="*/ 292 w 459"/>
                  <a:gd name="T27" fmla="*/ 1 h 563"/>
                  <a:gd name="T28" fmla="*/ 261 w 459"/>
                  <a:gd name="T29" fmla="*/ 60 h 563"/>
                  <a:gd name="T30" fmla="*/ 343 w 459"/>
                  <a:gd name="T31" fmla="*/ 198 h 563"/>
                  <a:gd name="T32" fmla="*/ 262 w 459"/>
                  <a:gd name="T33" fmla="*/ 349 h 563"/>
                  <a:gd name="T34" fmla="*/ 178 w 459"/>
                  <a:gd name="T35" fmla="*/ 230 h 563"/>
                  <a:gd name="T36" fmla="*/ 178 w 459"/>
                  <a:gd name="T37" fmla="*/ 196 h 563"/>
                  <a:gd name="T38" fmla="*/ 261 w 459"/>
                  <a:gd name="T39" fmla="*/ 60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9" h="563">
                    <a:moveTo>
                      <a:pt x="292" y="1"/>
                    </a:moveTo>
                    <a:cubicBezTo>
                      <a:pt x="252" y="1"/>
                      <a:pt x="214" y="20"/>
                      <a:pt x="179" y="56"/>
                    </a:cubicBezTo>
                    <a:cubicBezTo>
                      <a:pt x="179" y="37"/>
                      <a:pt x="179" y="0"/>
                      <a:pt x="179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1" y="60"/>
                      <a:pt x="71" y="70"/>
                      <a:pt x="71" y="122"/>
                    </a:cubicBezTo>
                    <a:cubicBezTo>
                      <a:pt x="71" y="563"/>
                      <a:pt x="71" y="563"/>
                      <a:pt x="71" y="563"/>
                    </a:cubicBezTo>
                    <a:cubicBezTo>
                      <a:pt x="178" y="563"/>
                      <a:pt x="178" y="563"/>
                      <a:pt x="178" y="563"/>
                    </a:cubicBezTo>
                    <a:cubicBezTo>
                      <a:pt x="178" y="563"/>
                      <a:pt x="178" y="395"/>
                      <a:pt x="178" y="362"/>
                    </a:cubicBezTo>
                    <a:cubicBezTo>
                      <a:pt x="198" y="386"/>
                      <a:pt x="229" y="408"/>
                      <a:pt x="288" y="408"/>
                    </a:cubicBezTo>
                    <a:cubicBezTo>
                      <a:pt x="400" y="408"/>
                      <a:pt x="459" y="335"/>
                      <a:pt x="459" y="198"/>
                    </a:cubicBezTo>
                    <a:cubicBezTo>
                      <a:pt x="459" y="73"/>
                      <a:pt x="398" y="1"/>
                      <a:pt x="292" y="1"/>
                    </a:cubicBezTo>
                    <a:moveTo>
                      <a:pt x="261" y="60"/>
                    </a:moveTo>
                    <a:cubicBezTo>
                      <a:pt x="334" y="60"/>
                      <a:pt x="343" y="139"/>
                      <a:pt x="343" y="198"/>
                    </a:cubicBezTo>
                    <a:cubicBezTo>
                      <a:pt x="343" y="300"/>
                      <a:pt x="317" y="349"/>
                      <a:pt x="262" y="349"/>
                    </a:cubicBezTo>
                    <a:cubicBezTo>
                      <a:pt x="193" y="349"/>
                      <a:pt x="178" y="284"/>
                      <a:pt x="178" y="230"/>
                    </a:cubicBezTo>
                    <a:cubicBezTo>
                      <a:pt x="178" y="196"/>
                      <a:pt x="178" y="196"/>
                      <a:pt x="178" y="196"/>
                    </a:cubicBezTo>
                    <a:cubicBezTo>
                      <a:pt x="178" y="155"/>
                      <a:pt x="186" y="60"/>
                      <a:pt x="261" y="6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7" name="Freeform 64"/>
              <p:cNvSpPr>
                <a:spLocks/>
              </p:cNvSpPr>
              <p:nvPr userDrawn="1"/>
            </p:nvSpPr>
            <p:spPr bwMode="auto">
              <a:xfrm>
                <a:off x="8131175" y="438688"/>
                <a:ext cx="31750" cy="68263"/>
              </a:xfrm>
              <a:custGeom>
                <a:avLst/>
                <a:gdLst>
                  <a:gd name="T0" fmla="*/ 0 w 178"/>
                  <a:gd name="T1" fmla="*/ 28 h 398"/>
                  <a:gd name="T2" fmla="*/ 0 w 178"/>
                  <a:gd name="T3" fmla="*/ 58 h 398"/>
                  <a:gd name="T4" fmla="*/ 8 w 178"/>
                  <a:gd name="T5" fmla="*/ 58 h 398"/>
                  <a:gd name="T6" fmla="*/ 71 w 178"/>
                  <a:gd name="T7" fmla="*/ 122 h 398"/>
                  <a:gd name="T8" fmla="*/ 71 w 178"/>
                  <a:gd name="T9" fmla="*/ 398 h 398"/>
                  <a:gd name="T10" fmla="*/ 178 w 178"/>
                  <a:gd name="T11" fmla="*/ 398 h 398"/>
                  <a:gd name="T12" fmla="*/ 178 w 178"/>
                  <a:gd name="T13" fmla="*/ 0 h 398"/>
                  <a:gd name="T14" fmla="*/ 169 w 178"/>
                  <a:gd name="T15" fmla="*/ 1 h 398"/>
                  <a:gd name="T16" fmla="*/ 0 w 178"/>
                  <a:gd name="T17" fmla="*/ 2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" h="398">
                    <a:moveTo>
                      <a:pt x="0" y="28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0" y="60"/>
                      <a:pt x="71" y="70"/>
                      <a:pt x="71" y="122"/>
                    </a:cubicBezTo>
                    <a:cubicBezTo>
                      <a:pt x="71" y="398"/>
                      <a:pt x="71" y="398"/>
                      <a:pt x="71" y="398"/>
                    </a:cubicBezTo>
                    <a:cubicBezTo>
                      <a:pt x="178" y="398"/>
                      <a:pt x="178" y="398"/>
                      <a:pt x="178" y="398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8" name="Freeform 65"/>
              <p:cNvSpPr>
                <a:spLocks/>
              </p:cNvSpPr>
              <p:nvPr userDrawn="1"/>
            </p:nvSpPr>
            <p:spPr bwMode="auto">
              <a:xfrm>
                <a:off x="8142288" y="410113"/>
                <a:ext cx="22225" cy="19050"/>
              </a:xfrm>
              <a:custGeom>
                <a:avLst/>
                <a:gdLst>
                  <a:gd name="T0" fmla="*/ 64 w 132"/>
                  <a:gd name="T1" fmla="*/ 116 h 116"/>
                  <a:gd name="T2" fmla="*/ 132 w 132"/>
                  <a:gd name="T3" fmla="*/ 57 h 116"/>
                  <a:gd name="T4" fmla="*/ 65 w 132"/>
                  <a:gd name="T5" fmla="*/ 0 h 116"/>
                  <a:gd name="T6" fmla="*/ 0 w 132"/>
                  <a:gd name="T7" fmla="*/ 57 h 116"/>
                  <a:gd name="T8" fmla="*/ 64 w 13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6">
                    <a:moveTo>
                      <a:pt x="64" y="116"/>
                    </a:moveTo>
                    <a:cubicBezTo>
                      <a:pt x="102" y="116"/>
                      <a:pt x="132" y="89"/>
                      <a:pt x="132" y="57"/>
                    </a:cubicBezTo>
                    <a:cubicBezTo>
                      <a:pt x="132" y="26"/>
                      <a:pt x="102" y="0"/>
                      <a:pt x="65" y="0"/>
                    </a:cubicBezTo>
                    <a:cubicBezTo>
                      <a:pt x="29" y="0"/>
                      <a:pt x="0" y="26"/>
                      <a:pt x="0" y="57"/>
                    </a:cubicBezTo>
                    <a:cubicBezTo>
                      <a:pt x="0" y="89"/>
                      <a:pt x="29" y="116"/>
                      <a:pt x="64" y="11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9" name="Freeform 66"/>
              <p:cNvSpPr>
                <a:spLocks/>
              </p:cNvSpPr>
              <p:nvPr userDrawn="1"/>
            </p:nvSpPr>
            <p:spPr bwMode="auto">
              <a:xfrm>
                <a:off x="8180388" y="438688"/>
                <a:ext cx="60325" cy="68263"/>
              </a:xfrm>
              <a:custGeom>
                <a:avLst/>
                <a:gdLst>
                  <a:gd name="T0" fmla="*/ 345 w 345"/>
                  <a:gd name="T1" fmla="*/ 89 h 398"/>
                  <a:gd name="T2" fmla="*/ 345 w 345"/>
                  <a:gd name="T3" fmla="*/ 6 h 398"/>
                  <a:gd name="T4" fmla="*/ 339 w 345"/>
                  <a:gd name="T5" fmla="*/ 5 h 398"/>
                  <a:gd name="T6" fmla="*/ 288 w 345"/>
                  <a:gd name="T7" fmla="*/ 1 h 398"/>
                  <a:gd name="T8" fmla="*/ 179 w 345"/>
                  <a:gd name="T9" fmla="*/ 80 h 398"/>
                  <a:gd name="T10" fmla="*/ 179 w 345"/>
                  <a:gd name="T11" fmla="*/ 0 h 398"/>
                  <a:gd name="T12" fmla="*/ 170 w 345"/>
                  <a:gd name="T13" fmla="*/ 1 h 398"/>
                  <a:gd name="T14" fmla="*/ 0 w 345"/>
                  <a:gd name="T15" fmla="*/ 28 h 398"/>
                  <a:gd name="T16" fmla="*/ 0 w 345"/>
                  <a:gd name="T17" fmla="*/ 58 h 398"/>
                  <a:gd name="T18" fmla="*/ 7 w 345"/>
                  <a:gd name="T19" fmla="*/ 58 h 398"/>
                  <a:gd name="T20" fmla="*/ 72 w 345"/>
                  <a:gd name="T21" fmla="*/ 122 h 398"/>
                  <a:gd name="T22" fmla="*/ 72 w 345"/>
                  <a:gd name="T23" fmla="*/ 398 h 398"/>
                  <a:gd name="T24" fmla="*/ 179 w 345"/>
                  <a:gd name="T25" fmla="*/ 398 h 398"/>
                  <a:gd name="T26" fmla="*/ 179 w 345"/>
                  <a:gd name="T27" fmla="*/ 199 h 398"/>
                  <a:gd name="T28" fmla="*/ 291 w 345"/>
                  <a:gd name="T29" fmla="*/ 87 h 398"/>
                  <a:gd name="T30" fmla="*/ 328 w 345"/>
                  <a:gd name="T31" fmla="*/ 94 h 398"/>
                  <a:gd name="T32" fmla="*/ 345 w 345"/>
                  <a:gd name="T33" fmla="*/ 99 h 398"/>
                  <a:gd name="T34" fmla="*/ 345 w 345"/>
                  <a:gd name="T35" fmla="*/ 8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98">
                    <a:moveTo>
                      <a:pt x="345" y="89"/>
                    </a:moveTo>
                    <a:cubicBezTo>
                      <a:pt x="345" y="6"/>
                      <a:pt x="345" y="6"/>
                      <a:pt x="345" y="6"/>
                    </a:cubicBezTo>
                    <a:cubicBezTo>
                      <a:pt x="339" y="5"/>
                      <a:pt x="339" y="5"/>
                      <a:pt x="339" y="5"/>
                    </a:cubicBezTo>
                    <a:cubicBezTo>
                      <a:pt x="321" y="2"/>
                      <a:pt x="304" y="1"/>
                      <a:pt x="288" y="1"/>
                    </a:cubicBezTo>
                    <a:cubicBezTo>
                      <a:pt x="228" y="1"/>
                      <a:pt x="196" y="45"/>
                      <a:pt x="179" y="80"/>
                    </a:cubicBezTo>
                    <a:cubicBezTo>
                      <a:pt x="179" y="48"/>
                      <a:pt x="179" y="0"/>
                      <a:pt x="179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61" y="60"/>
                      <a:pt x="72" y="70"/>
                      <a:pt x="72" y="122"/>
                    </a:cubicBezTo>
                    <a:cubicBezTo>
                      <a:pt x="72" y="398"/>
                      <a:pt x="72" y="398"/>
                      <a:pt x="72" y="398"/>
                    </a:cubicBezTo>
                    <a:cubicBezTo>
                      <a:pt x="179" y="398"/>
                      <a:pt x="179" y="398"/>
                      <a:pt x="179" y="398"/>
                    </a:cubicBezTo>
                    <a:cubicBezTo>
                      <a:pt x="179" y="199"/>
                      <a:pt x="179" y="199"/>
                      <a:pt x="179" y="199"/>
                    </a:cubicBezTo>
                    <a:cubicBezTo>
                      <a:pt x="179" y="165"/>
                      <a:pt x="190" y="87"/>
                      <a:pt x="291" y="87"/>
                    </a:cubicBezTo>
                    <a:cubicBezTo>
                      <a:pt x="302" y="87"/>
                      <a:pt x="315" y="91"/>
                      <a:pt x="328" y="94"/>
                    </a:cubicBezTo>
                    <a:cubicBezTo>
                      <a:pt x="345" y="99"/>
                      <a:pt x="345" y="99"/>
                      <a:pt x="345" y="99"/>
                    </a:cubicBezTo>
                    <a:cubicBezTo>
                      <a:pt x="345" y="89"/>
                      <a:pt x="345" y="89"/>
                      <a:pt x="345" y="89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0" name="Freeform 67"/>
              <p:cNvSpPr>
                <a:spLocks noEditPoints="1"/>
              </p:cNvSpPr>
              <p:nvPr userDrawn="1"/>
            </p:nvSpPr>
            <p:spPr bwMode="auto">
              <a:xfrm>
                <a:off x="8248650" y="438688"/>
                <a:ext cx="65088" cy="69850"/>
              </a:xfrm>
              <a:custGeom>
                <a:avLst/>
                <a:gdLst>
                  <a:gd name="T0" fmla="*/ 377 w 377"/>
                  <a:gd name="T1" fmla="*/ 161 h 407"/>
                  <a:gd name="T2" fmla="*/ 200 w 377"/>
                  <a:gd name="T3" fmla="*/ 0 h 407"/>
                  <a:gd name="T4" fmla="*/ 0 w 377"/>
                  <a:gd name="T5" fmla="*/ 190 h 407"/>
                  <a:gd name="T6" fmla="*/ 232 w 377"/>
                  <a:gd name="T7" fmla="*/ 407 h 407"/>
                  <a:gd name="T8" fmla="*/ 363 w 377"/>
                  <a:gd name="T9" fmla="*/ 385 h 407"/>
                  <a:gd name="T10" fmla="*/ 369 w 377"/>
                  <a:gd name="T11" fmla="*/ 383 h 407"/>
                  <a:gd name="T12" fmla="*/ 369 w 377"/>
                  <a:gd name="T13" fmla="*/ 331 h 407"/>
                  <a:gd name="T14" fmla="*/ 359 w 377"/>
                  <a:gd name="T15" fmla="*/ 335 h 407"/>
                  <a:gd name="T16" fmla="*/ 275 w 377"/>
                  <a:gd name="T17" fmla="*/ 348 h 407"/>
                  <a:gd name="T18" fmla="*/ 116 w 377"/>
                  <a:gd name="T19" fmla="*/ 169 h 407"/>
                  <a:gd name="T20" fmla="*/ 377 w 377"/>
                  <a:gd name="T21" fmla="*/ 169 h 407"/>
                  <a:gd name="T22" fmla="*/ 377 w 377"/>
                  <a:gd name="T23" fmla="*/ 161 h 407"/>
                  <a:gd name="T24" fmla="*/ 197 w 377"/>
                  <a:gd name="T25" fmla="*/ 42 h 407"/>
                  <a:gd name="T26" fmla="*/ 270 w 377"/>
                  <a:gd name="T27" fmla="*/ 122 h 407"/>
                  <a:gd name="T28" fmla="*/ 117 w 377"/>
                  <a:gd name="T29" fmla="*/ 122 h 407"/>
                  <a:gd name="T30" fmla="*/ 197 w 377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7" h="407">
                    <a:moveTo>
                      <a:pt x="377" y="161"/>
                    </a:moveTo>
                    <a:cubicBezTo>
                      <a:pt x="377" y="54"/>
                      <a:pt x="318" y="0"/>
                      <a:pt x="200" y="0"/>
                    </a:cubicBezTo>
                    <a:cubicBezTo>
                      <a:pt x="67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2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5" y="348"/>
                    </a:cubicBezTo>
                    <a:cubicBezTo>
                      <a:pt x="162" y="348"/>
                      <a:pt x="119" y="253"/>
                      <a:pt x="116" y="169"/>
                    </a:cubicBezTo>
                    <a:cubicBezTo>
                      <a:pt x="131" y="169"/>
                      <a:pt x="377" y="169"/>
                      <a:pt x="377" y="169"/>
                    </a:cubicBezTo>
                    <a:cubicBezTo>
                      <a:pt x="377" y="161"/>
                      <a:pt x="377" y="161"/>
                      <a:pt x="377" y="161"/>
                    </a:cubicBezTo>
                    <a:moveTo>
                      <a:pt x="197" y="42"/>
                    </a:moveTo>
                    <a:cubicBezTo>
                      <a:pt x="254" y="42"/>
                      <a:pt x="269" y="84"/>
                      <a:pt x="270" y="122"/>
                    </a:cubicBezTo>
                    <a:cubicBezTo>
                      <a:pt x="257" y="122"/>
                      <a:pt x="131" y="122"/>
                      <a:pt x="117" y="122"/>
                    </a:cubicBezTo>
                    <a:cubicBezTo>
                      <a:pt x="120" y="94"/>
                      <a:pt x="137" y="42"/>
                      <a:pt x="197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1" name="Freeform 68"/>
              <p:cNvSpPr>
                <a:spLocks/>
              </p:cNvSpPr>
              <p:nvPr userDrawn="1"/>
            </p:nvSpPr>
            <p:spPr bwMode="auto">
              <a:xfrm>
                <a:off x="8426450" y="406938"/>
                <a:ext cx="76200" cy="100013"/>
              </a:xfrm>
              <a:custGeom>
                <a:avLst/>
                <a:gdLst>
                  <a:gd name="T0" fmla="*/ 325 w 445"/>
                  <a:gd name="T1" fmla="*/ 181 h 578"/>
                  <a:gd name="T2" fmla="*/ 178 w 445"/>
                  <a:gd name="T3" fmla="*/ 266 h 578"/>
                  <a:gd name="T4" fmla="*/ 178 w 445"/>
                  <a:gd name="T5" fmla="*/ 0 h 578"/>
                  <a:gd name="T6" fmla="*/ 170 w 445"/>
                  <a:gd name="T7" fmla="*/ 1 h 578"/>
                  <a:gd name="T8" fmla="*/ 0 w 445"/>
                  <a:gd name="T9" fmla="*/ 22 h 578"/>
                  <a:gd name="T10" fmla="*/ 0 w 445"/>
                  <a:gd name="T11" fmla="*/ 52 h 578"/>
                  <a:gd name="T12" fmla="*/ 8 w 445"/>
                  <a:gd name="T13" fmla="*/ 52 h 578"/>
                  <a:gd name="T14" fmla="*/ 72 w 445"/>
                  <a:gd name="T15" fmla="*/ 118 h 578"/>
                  <a:gd name="T16" fmla="*/ 72 w 445"/>
                  <a:gd name="T17" fmla="*/ 578 h 578"/>
                  <a:gd name="T18" fmla="*/ 178 w 445"/>
                  <a:gd name="T19" fmla="*/ 578 h 578"/>
                  <a:gd name="T20" fmla="*/ 178 w 445"/>
                  <a:gd name="T21" fmla="*/ 380 h 578"/>
                  <a:gd name="T22" fmla="*/ 279 w 445"/>
                  <a:gd name="T23" fmla="*/ 251 h 578"/>
                  <a:gd name="T24" fmla="*/ 339 w 445"/>
                  <a:gd name="T25" fmla="*/ 335 h 578"/>
                  <a:gd name="T26" fmla="*/ 339 w 445"/>
                  <a:gd name="T27" fmla="*/ 578 h 578"/>
                  <a:gd name="T28" fmla="*/ 445 w 445"/>
                  <a:gd name="T29" fmla="*/ 578 h 578"/>
                  <a:gd name="T30" fmla="*/ 445 w 445"/>
                  <a:gd name="T31" fmla="*/ 323 h 578"/>
                  <a:gd name="T32" fmla="*/ 325 w 445"/>
                  <a:gd name="T33" fmla="*/ 181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5" h="578">
                    <a:moveTo>
                      <a:pt x="325" y="181"/>
                    </a:moveTo>
                    <a:cubicBezTo>
                      <a:pt x="246" y="181"/>
                      <a:pt x="201" y="230"/>
                      <a:pt x="178" y="266"/>
                    </a:cubicBezTo>
                    <a:cubicBezTo>
                      <a:pt x="178" y="223"/>
                      <a:pt x="178" y="0"/>
                      <a:pt x="178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60" y="54"/>
                      <a:pt x="72" y="66"/>
                      <a:pt x="72" y="118"/>
                    </a:cubicBezTo>
                    <a:cubicBezTo>
                      <a:pt x="72" y="578"/>
                      <a:pt x="72" y="578"/>
                      <a:pt x="72" y="578"/>
                    </a:cubicBezTo>
                    <a:cubicBezTo>
                      <a:pt x="178" y="578"/>
                      <a:pt x="178" y="578"/>
                      <a:pt x="178" y="578"/>
                    </a:cubicBezTo>
                    <a:cubicBezTo>
                      <a:pt x="178" y="380"/>
                      <a:pt x="178" y="380"/>
                      <a:pt x="178" y="380"/>
                    </a:cubicBezTo>
                    <a:cubicBezTo>
                      <a:pt x="178" y="307"/>
                      <a:pt x="233" y="251"/>
                      <a:pt x="279" y="251"/>
                    </a:cubicBezTo>
                    <a:cubicBezTo>
                      <a:pt x="339" y="251"/>
                      <a:pt x="339" y="296"/>
                      <a:pt x="339" y="335"/>
                    </a:cubicBezTo>
                    <a:cubicBezTo>
                      <a:pt x="339" y="578"/>
                      <a:pt x="339" y="578"/>
                      <a:pt x="339" y="578"/>
                    </a:cubicBezTo>
                    <a:cubicBezTo>
                      <a:pt x="445" y="578"/>
                      <a:pt x="445" y="578"/>
                      <a:pt x="445" y="578"/>
                    </a:cubicBezTo>
                    <a:cubicBezTo>
                      <a:pt x="445" y="323"/>
                      <a:pt x="445" y="323"/>
                      <a:pt x="445" y="323"/>
                    </a:cubicBezTo>
                    <a:cubicBezTo>
                      <a:pt x="445" y="280"/>
                      <a:pt x="445" y="181"/>
                      <a:pt x="325" y="18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2" name="Freeform 69"/>
              <p:cNvSpPr>
                <a:spLocks noEditPoints="1"/>
              </p:cNvSpPr>
              <p:nvPr userDrawn="1"/>
            </p:nvSpPr>
            <p:spPr bwMode="auto">
              <a:xfrm>
                <a:off x="8521700" y="438688"/>
                <a:ext cx="65088" cy="69850"/>
              </a:xfrm>
              <a:custGeom>
                <a:avLst/>
                <a:gdLst>
                  <a:gd name="T0" fmla="*/ 377 w 377"/>
                  <a:gd name="T1" fmla="*/ 161 h 407"/>
                  <a:gd name="T2" fmla="*/ 200 w 377"/>
                  <a:gd name="T3" fmla="*/ 0 h 407"/>
                  <a:gd name="T4" fmla="*/ 0 w 377"/>
                  <a:gd name="T5" fmla="*/ 190 h 407"/>
                  <a:gd name="T6" fmla="*/ 233 w 377"/>
                  <a:gd name="T7" fmla="*/ 407 h 407"/>
                  <a:gd name="T8" fmla="*/ 363 w 377"/>
                  <a:gd name="T9" fmla="*/ 385 h 407"/>
                  <a:gd name="T10" fmla="*/ 369 w 377"/>
                  <a:gd name="T11" fmla="*/ 383 h 407"/>
                  <a:gd name="T12" fmla="*/ 369 w 377"/>
                  <a:gd name="T13" fmla="*/ 331 h 407"/>
                  <a:gd name="T14" fmla="*/ 359 w 377"/>
                  <a:gd name="T15" fmla="*/ 335 h 407"/>
                  <a:gd name="T16" fmla="*/ 275 w 377"/>
                  <a:gd name="T17" fmla="*/ 348 h 407"/>
                  <a:gd name="T18" fmla="*/ 117 w 377"/>
                  <a:gd name="T19" fmla="*/ 169 h 407"/>
                  <a:gd name="T20" fmla="*/ 377 w 377"/>
                  <a:gd name="T21" fmla="*/ 169 h 407"/>
                  <a:gd name="T22" fmla="*/ 377 w 377"/>
                  <a:gd name="T23" fmla="*/ 161 h 407"/>
                  <a:gd name="T24" fmla="*/ 197 w 377"/>
                  <a:gd name="T25" fmla="*/ 42 h 407"/>
                  <a:gd name="T26" fmla="*/ 270 w 377"/>
                  <a:gd name="T27" fmla="*/ 122 h 407"/>
                  <a:gd name="T28" fmla="*/ 117 w 377"/>
                  <a:gd name="T29" fmla="*/ 122 h 407"/>
                  <a:gd name="T30" fmla="*/ 197 w 377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7" h="407">
                    <a:moveTo>
                      <a:pt x="377" y="161"/>
                    </a:moveTo>
                    <a:cubicBezTo>
                      <a:pt x="377" y="54"/>
                      <a:pt x="318" y="0"/>
                      <a:pt x="200" y="0"/>
                    </a:cubicBezTo>
                    <a:cubicBezTo>
                      <a:pt x="68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3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5" y="348"/>
                    </a:cubicBezTo>
                    <a:cubicBezTo>
                      <a:pt x="161" y="348"/>
                      <a:pt x="119" y="253"/>
                      <a:pt x="117" y="169"/>
                    </a:cubicBezTo>
                    <a:cubicBezTo>
                      <a:pt x="131" y="169"/>
                      <a:pt x="377" y="169"/>
                      <a:pt x="377" y="169"/>
                    </a:cubicBezTo>
                    <a:cubicBezTo>
                      <a:pt x="377" y="161"/>
                      <a:pt x="377" y="161"/>
                      <a:pt x="377" y="161"/>
                    </a:cubicBezTo>
                    <a:moveTo>
                      <a:pt x="197" y="42"/>
                    </a:moveTo>
                    <a:cubicBezTo>
                      <a:pt x="254" y="42"/>
                      <a:pt x="268" y="84"/>
                      <a:pt x="270" y="122"/>
                    </a:cubicBezTo>
                    <a:cubicBezTo>
                      <a:pt x="256" y="122"/>
                      <a:pt x="130" y="122"/>
                      <a:pt x="117" y="122"/>
                    </a:cubicBezTo>
                    <a:cubicBezTo>
                      <a:pt x="119" y="94"/>
                      <a:pt x="137" y="42"/>
                      <a:pt x="197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3" name="Freeform 70"/>
              <p:cNvSpPr>
                <a:spLocks/>
              </p:cNvSpPr>
              <p:nvPr userDrawn="1"/>
            </p:nvSpPr>
            <p:spPr bwMode="auto">
              <a:xfrm>
                <a:off x="8366125" y="418050"/>
                <a:ext cx="52388" cy="90488"/>
              </a:xfrm>
              <a:custGeom>
                <a:avLst/>
                <a:gdLst>
                  <a:gd name="T0" fmla="*/ 71 w 298"/>
                  <a:gd name="T1" fmla="*/ 0 h 519"/>
                  <a:gd name="T2" fmla="*/ 71 w 298"/>
                  <a:gd name="T3" fmla="*/ 121 h 519"/>
                  <a:gd name="T4" fmla="*/ 0 w 298"/>
                  <a:gd name="T5" fmla="*/ 121 h 519"/>
                  <a:gd name="T6" fmla="*/ 0 w 298"/>
                  <a:gd name="T7" fmla="*/ 168 h 519"/>
                  <a:gd name="T8" fmla="*/ 71 w 298"/>
                  <a:gd name="T9" fmla="*/ 168 h 519"/>
                  <a:gd name="T10" fmla="*/ 71 w 298"/>
                  <a:gd name="T11" fmla="*/ 407 h 519"/>
                  <a:gd name="T12" fmla="*/ 218 w 298"/>
                  <a:gd name="T13" fmla="*/ 519 h 519"/>
                  <a:gd name="T14" fmla="*/ 281 w 298"/>
                  <a:gd name="T15" fmla="*/ 512 h 519"/>
                  <a:gd name="T16" fmla="*/ 287 w 298"/>
                  <a:gd name="T17" fmla="*/ 511 h 519"/>
                  <a:gd name="T18" fmla="*/ 287 w 298"/>
                  <a:gd name="T19" fmla="*/ 463 h 519"/>
                  <a:gd name="T20" fmla="*/ 278 w 298"/>
                  <a:gd name="T21" fmla="*/ 465 h 519"/>
                  <a:gd name="T22" fmla="*/ 246 w 298"/>
                  <a:gd name="T23" fmla="*/ 468 h 519"/>
                  <a:gd name="T24" fmla="*/ 178 w 298"/>
                  <a:gd name="T25" fmla="*/ 394 h 519"/>
                  <a:gd name="T26" fmla="*/ 178 w 298"/>
                  <a:gd name="T27" fmla="*/ 168 h 519"/>
                  <a:gd name="T28" fmla="*/ 298 w 298"/>
                  <a:gd name="T29" fmla="*/ 168 h 519"/>
                  <a:gd name="T30" fmla="*/ 298 w 298"/>
                  <a:gd name="T31" fmla="*/ 121 h 519"/>
                  <a:gd name="T32" fmla="*/ 178 w 298"/>
                  <a:gd name="T33" fmla="*/ 121 h 519"/>
                  <a:gd name="T34" fmla="*/ 178 w 298"/>
                  <a:gd name="T35" fmla="*/ 0 h 519"/>
                  <a:gd name="T36" fmla="*/ 71 w 298"/>
                  <a:gd name="T3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519">
                    <a:moveTo>
                      <a:pt x="71" y="0"/>
                    </a:moveTo>
                    <a:cubicBezTo>
                      <a:pt x="71" y="0"/>
                      <a:pt x="71" y="109"/>
                      <a:pt x="71" y="121"/>
                    </a:cubicBezTo>
                    <a:cubicBezTo>
                      <a:pt x="59" y="121"/>
                      <a:pt x="0" y="121"/>
                      <a:pt x="0" y="12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8"/>
                      <a:pt x="59" y="168"/>
                      <a:pt x="71" y="168"/>
                    </a:cubicBezTo>
                    <a:cubicBezTo>
                      <a:pt x="71" y="183"/>
                      <a:pt x="71" y="407"/>
                      <a:pt x="71" y="407"/>
                    </a:cubicBezTo>
                    <a:cubicBezTo>
                      <a:pt x="71" y="510"/>
                      <a:pt x="138" y="519"/>
                      <a:pt x="218" y="519"/>
                    </a:cubicBezTo>
                    <a:cubicBezTo>
                      <a:pt x="238" y="519"/>
                      <a:pt x="259" y="516"/>
                      <a:pt x="281" y="512"/>
                    </a:cubicBezTo>
                    <a:cubicBezTo>
                      <a:pt x="287" y="511"/>
                      <a:pt x="287" y="511"/>
                      <a:pt x="287" y="511"/>
                    </a:cubicBezTo>
                    <a:cubicBezTo>
                      <a:pt x="287" y="463"/>
                      <a:pt x="287" y="463"/>
                      <a:pt x="287" y="463"/>
                    </a:cubicBezTo>
                    <a:cubicBezTo>
                      <a:pt x="278" y="465"/>
                      <a:pt x="278" y="465"/>
                      <a:pt x="278" y="465"/>
                    </a:cubicBezTo>
                    <a:cubicBezTo>
                      <a:pt x="269" y="467"/>
                      <a:pt x="258" y="468"/>
                      <a:pt x="246" y="468"/>
                    </a:cubicBezTo>
                    <a:cubicBezTo>
                      <a:pt x="182" y="468"/>
                      <a:pt x="178" y="449"/>
                      <a:pt x="178" y="394"/>
                    </a:cubicBezTo>
                    <a:cubicBezTo>
                      <a:pt x="178" y="394"/>
                      <a:pt x="178" y="182"/>
                      <a:pt x="178" y="168"/>
                    </a:cubicBezTo>
                    <a:cubicBezTo>
                      <a:pt x="192" y="168"/>
                      <a:pt x="298" y="168"/>
                      <a:pt x="298" y="168"/>
                    </a:cubicBezTo>
                    <a:cubicBezTo>
                      <a:pt x="298" y="121"/>
                      <a:pt x="298" y="121"/>
                      <a:pt x="298" y="121"/>
                    </a:cubicBezTo>
                    <a:cubicBezTo>
                      <a:pt x="298" y="121"/>
                      <a:pt x="192" y="121"/>
                      <a:pt x="178" y="121"/>
                    </a:cubicBezTo>
                    <a:cubicBezTo>
                      <a:pt x="178" y="107"/>
                      <a:pt x="178" y="0"/>
                      <a:pt x="178" y="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4" name="Freeform 71"/>
              <p:cNvSpPr>
                <a:spLocks/>
              </p:cNvSpPr>
              <p:nvPr userDrawn="1"/>
            </p:nvSpPr>
            <p:spPr bwMode="auto">
              <a:xfrm>
                <a:off x="8632825" y="410113"/>
                <a:ext cx="111125" cy="96838"/>
              </a:xfrm>
              <a:custGeom>
                <a:avLst/>
                <a:gdLst>
                  <a:gd name="T0" fmla="*/ 632 w 640"/>
                  <a:gd name="T1" fmla="*/ 0 h 556"/>
                  <a:gd name="T2" fmla="*/ 525 w 640"/>
                  <a:gd name="T3" fmla="*/ 0 h 556"/>
                  <a:gd name="T4" fmla="*/ 525 w 640"/>
                  <a:gd name="T5" fmla="*/ 423 h 556"/>
                  <a:gd name="T6" fmla="*/ 246 w 640"/>
                  <a:gd name="T7" fmla="*/ 0 h 556"/>
                  <a:gd name="T8" fmla="*/ 0 w 640"/>
                  <a:gd name="T9" fmla="*/ 0 h 556"/>
                  <a:gd name="T10" fmla="*/ 0 w 640"/>
                  <a:gd name="T11" fmla="*/ 32 h 556"/>
                  <a:gd name="T12" fmla="*/ 21 w 640"/>
                  <a:gd name="T13" fmla="*/ 36 h 556"/>
                  <a:gd name="T14" fmla="*/ 91 w 640"/>
                  <a:gd name="T15" fmla="*/ 111 h 556"/>
                  <a:gd name="T16" fmla="*/ 91 w 640"/>
                  <a:gd name="T17" fmla="*/ 556 h 556"/>
                  <a:gd name="T18" fmla="*/ 206 w 640"/>
                  <a:gd name="T19" fmla="*/ 556 h 556"/>
                  <a:gd name="T20" fmla="*/ 206 w 640"/>
                  <a:gd name="T21" fmla="*/ 114 h 556"/>
                  <a:gd name="T22" fmla="*/ 498 w 640"/>
                  <a:gd name="T23" fmla="*/ 556 h 556"/>
                  <a:gd name="T24" fmla="*/ 640 w 640"/>
                  <a:gd name="T25" fmla="*/ 556 h 556"/>
                  <a:gd name="T26" fmla="*/ 640 w 640"/>
                  <a:gd name="T27" fmla="*/ 0 h 556"/>
                  <a:gd name="T28" fmla="*/ 632 w 640"/>
                  <a:gd name="T2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0" h="556">
                    <a:moveTo>
                      <a:pt x="632" y="0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25" y="0"/>
                      <a:pt x="525" y="382"/>
                      <a:pt x="525" y="423"/>
                    </a:cubicBezTo>
                    <a:cubicBezTo>
                      <a:pt x="503" y="389"/>
                      <a:pt x="246" y="0"/>
                      <a:pt x="2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86" y="47"/>
                      <a:pt x="91" y="47"/>
                      <a:pt x="91" y="111"/>
                    </a:cubicBezTo>
                    <a:cubicBezTo>
                      <a:pt x="91" y="556"/>
                      <a:pt x="91" y="556"/>
                      <a:pt x="91" y="556"/>
                    </a:cubicBezTo>
                    <a:cubicBezTo>
                      <a:pt x="206" y="556"/>
                      <a:pt x="206" y="556"/>
                      <a:pt x="206" y="556"/>
                    </a:cubicBezTo>
                    <a:cubicBezTo>
                      <a:pt x="206" y="556"/>
                      <a:pt x="206" y="155"/>
                      <a:pt x="206" y="114"/>
                    </a:cubicBezTo>
                    <a:cubicBezTo>
                      <a:pt x="228" y="148"/>
                      <a:pt x="498" y="556"/>
                      <a:pt x="498" y="556"/>
                    </a:cubicBezTo>
                    <a:cubicBezTo>
                      <a:pt x="640" y="556"/>
                      <a:pt x="640" y="556"/>
                      <a:pt x="640" y="556"/>
                    </a:cubicBezTo>
                    <a:cubicBezTo>
                      <a:pt x="640" y="0"/>
                      <a:pt x="640" y="0"/>
                      <a:pt x="640" y="0"/>
                    </a:cubicBezTo>
                    <a:cubicBezTo>
                      <a:pt x="632" y="0"/>
                      <a:pt x="632" y="0"/>
                      <a:pt x="63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5" name="Freeform 72"/>
              <p:cNvSpPr>
                <a:spLocks noEditPoints="1"/>
              </p:cNvSpPr>
              <p:nvPr userDrawn="1"/>
            </p:nvSpPr>
            <p:spPr bwMode="auto">
              <a:xfrm>
                <a:off x="8761413" y="438688"/>
                <a:ext cx="66675" cy="69850"/>
              </a:xfrm>
              <a:custGeom>
                <a:avLst/>
                <a:gdLst>
                  <a:gd name="T0" fmla="*/ 378 w 378"/>
                  <a:gd name="T1" fmla="*/ 161 h 407"/>
                  <a:gd name="T2" fmla="*/ 200 w 378"/>
                  <a:gd name="T3" fmla="*/ 0 h 407"/>
                  <a:gd name="T4" fmla="*/ 0 w 378"/>
                  <a:gd name="T5" fmla="*/ 190 h 407"/>
                  <a:gd name="T6" fmla="*/ 232 w 378"/>
                  <a:gd name="T7" fmla="*/ 407 h 407"/>
                  <a:gd name="T8" fmla="*/ 363 w 378"/>
                  <a:gd name="T9" fmla="*/ 385 h 407"/>
                  <a:gd name="T10" fmla="*/ 369 w 378"/>
                  <a:gd name="T11" fmla="*/ 383 h 407"/>
                  <a:gd name="T12" fmla="*/ 369 w 378"/>
                  <a:gd name="T13" fmla="*/ 331 h 407"/>
                  <a:gd name="T14" fmla="*/ 359 w 378"/>
                  <a:gd name="T15" fmla="*/ 335 h 407"/>
                  <a:gd name="T16" fmla="*/ 276 w 378"/>
                  <a:gd name="T17" fmla="*/ 348 h 407"/>
                  <a:gd name="T18" fmla="*/ 117 w 378"/>
                  <a:gd name="T19" fmla="*/ 169 h 407"/>
                  <a:gd name="T20" fmla="*/ 378 w 378"/>
                  <a:gd name="T21" fmla="*/ 169 h 407"/>
                  <a:gd name="T22" fmla="*/ 378 w 378"/>
                  <a:gd name="T23" fmla="*/ 161 h 407"/>
                  <a:gd name="T24" fmla="*/ 196 w 378"/>
                  <a:gd name="T25" fmla="*/ 42 h 407"/>
                  <a:gd name="T26" fmla="*/ 270 w 378"/>
                  <a:gd name="T27" fmla="*/ 122 h 407"/>
                  <a:gd name="T28" fmla="*/ 117 w 378"/>
                  <a:gd name="T29" fmla="*/ 122 h 407"/>
                  <a:gd name="T30" fmla="*/ 196 w 378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8" h="407">
                    <a:moveTo>
                      <a:pt x="378" y="161"/>
                    </a:moveTo>
                    <a:cubicBezTo>
                      <a:pt x="378" y="54"/>
                      <a:pt x="318" y="0"/>
                      <a:pt x="200" y="0"/>
                    </a:cubicBezTo>
                    <a:cubicBezTo>
                      <a:pt x="68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2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6" y="348"/>
                    </a:cubicBezTo>
                    <a:cubicBezTo>
                      <a:pt x="161" y="348"/>
                      <a:pt x="119" y="253"/>
                      <a:pt x="117" y="169"/>
                    </a:cubicBezTo>
                    <a:cubicBezTo>
                      <a:pt x="131" y="169"/>
                      <a:pt x="378" y="169"/>
                      <a:pt x="378" y="169"/>
                    </a:cubicBezTo>
                    <a:cubicBezTo>
                      <a:pt x="378" y="161"/>
                      <a:pt x="378" y="161"/>
                      <a:pt x="378" y="161"/>
                    </a:cubicBezTo>
                    <a:moveTo>
                      <a:pt x="196" y="42"/>
                    </a:moveTo>
                    <a:cubicBezTo>
                      <a:pt x="254" y="42"/>
                      <a:pt x="269" y="84"/>
                      <a:pt x="270" y="122"/>
                    </a:cubicBezTo>
                    <a:cubicBezTo>
                      <a:pt x="257" y="122"/>
                      <a:pt x="131" y="122"/>
                      <a:pt x="117" y="122"/>
                    </a:cubicBezTo>
                    <a:cubicBezTo>
                      <a:pt x="120" y="94"/>
                      <a:pt x="137" y="42"/>
                      <a:pt x="196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6" name="Freeform 73"/>
              <p:cNvSpPr>
                <a:spLocks/>
              </p:cNvSpPr>
              <p:nvPr userDrawn="1"/>
            </p:nvSpPr>
            <p:spPr bwMode="auto">
              <a:xfrm>
                <a:off x="8916988" y="418050"/>
                <a:ext cx="52388" cy="90488"/>
              </a:xfrm>
              <a:custGeom>
                <a:avLst/>
                <a:gdLst>
                  <a:gd name="T0" fmla="*/ 71 w 298"/>
                  <a:gd name="T1" fmla="*/ 0 h 519"/>
                  <a:gd name="T2" fmla="*/ 71 w 298"/>
                  <a:gd name="T3" fmla="*/ 121 h 519"/>
                  <a:gd name="T4" fmla="*/ 0 w 298"/>
                  <a:gd name="T5" fmla="*/ 121 h 519"/>
                  <a:gd name="T6" fmla="*/ 0 w 298"/>
                  <a:gd name="T7" fmla="*/ 168 h 519"/>
                  <a:gd name="T8" fmla="*/ 71 w 298"/>
                  <a:gd name="T9" fmla="*/ 168 h 519"/>
                  <a:gd name="T10" fmla="*/ 71 w 298"/>
                  <a:gd name="T11" fmla="*/ 407 h 519"/>
                  <a:gd name="T12" fmla="*/ 218 w 298"/>
                  <a:gd name="T13" fmla="*/ 519 h 519"/>
                  <a:gd name="T14" fmla="*/ 281 w 298"/>
                  <a:gd name="T15" fmla="*/ 512 h 519"/>
                  <a:gd name="T16" fmla="*/ 287 w 298"/>
                  <a:gd name="T17" fmla="*/ 511 h 519"/>
                  <a:gd name="T18" fmla="*/ 287 w 298"/>
                  <a:gd name="T19" fmla="*/ 463 h 519"/>
                  <a:gd name="T20" fmla="*/ 278 w 298"/>
                  <a:gd name="T21" fmla="*/ 465 h 519"/>
                  <a:gd name="T22" fmla="*/ 246 w 298"/>
                  <a:gd name="T23" fmla="*/ 468 h 519"/>
                  <a:gd name="T24" fmla="*/ 178 w 298"/>
                  <a:gd name="T25" fmla="*/ 394 h 519"/>
                  <a:gd name="T26" fmla="*/ 178 w 298"/>
                  <a:gd name="T27" fmla="*/ 168 h 519"/>
                  <a:gd name="T28" fmla="*/ 298 w 298"/>
                  <a:gd name="T29" fmla="*/ 168 h 519"/>
                  <a:gd name="T30" fmla="*/ 298 w 298"/>
                  <a:gd name="T31" fmla="*/ 121 h 519"/>
                  <a:gd name="T32" fmla="*/ 178 w 298"/>
                  <a:gd name="T33" fmla="*/ 121 h 519"/>
                  <a:gd name="T34" fmla="*/ 178 w 298"/>
                  <a:gd name="T35" fmla="*/ 0 h 519"/>
                  <a:gd name="T36" fmla="*/ 71 w 298"/>
                  <a:gd name="T3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519">
                    <a:moveTo>
                      <a:pt x="71" y="0"/>
                    </a:moveTo>
                    <a:cubicBezTo>
                      <a:pt x="71" y="0"/>
                      <a:pt x="71" y="109"/>
                      <a:pt x="71" y="121"/>
                    </a:cubicBezTo>
                    <a:cubicBezTo>
                      <a:pt x="59" y="121"/>
                      <a:pt x="0" y="121"/>
                      <a:pt x="0" y="12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8"/>
                      <a:pt x="59" y="168"/>
                      <a:pt x="71" y="168"/>
                    </a:cubicBezTo>
                    <a:cubicBezTo>
                      <a:pt x="71" y="183"/>
                      <a:pt x="71" y="407"/>
                      <a:pt x="71" y="407"/>
                    </a:cubicBezTo>
                    <a:cubicBezTo>
                      <a:pt x="71" y="510"/>
                      <a:pt x="138" y="519"/>
                      <a:pt x="218" y="519"/>
                    </a:cubicBezTo>
                    <a:cubicBezTo>
                      <a:pt x="238" y="519"/>
                      <a:pt x="258" y="516"/>
                      <a:pt x="281" y="512"/>
                    </a:cubicBezTo>
                    <a:cubicBezTo>
                      <a:pt x="287" y="511"/>
                      <a:pt x="287" y="511"/>
                      <a:pt x="287" y="511"/>
                    </a:cubicBezTo>
                    <a:cubicBezTo>
                      <a:pt x="287" y="463"/>
                      <a:pt x="287" y="463"/>
                      <a:pt x="287" y="463"/>
                    </a:cubicBezTo>
                    <a:cubicBezTo>
                      <a:pt x="278" y="465"/>
                      <a:pt x="278" y="465"/>
                      <a:pt x="278" y="465"/>
                    </a:cubicBezTo>
                    <a:cubicBezTo>
                      <a:pt x="269" y="467"/>
                      <a:pt x="258" y="468"/>
                      <a:pt x="246" y="468"/>
                    </a:cubicBezTo>
                    <a:cubicBezTo>
                      <a:pt x="181" y="468"/>
                      <a:pt x="178" y="449"/>
                      <a:pt x="178" y="394"/>
                    </a:cubicBezTo>
                    <a:cubicBezTo>
                      <a:pt x="178" y="394"/>
                      <a:pt x="178" y="182"/>
                      <a:pt x="178" y="168"/>
                    </a:cubicBezTo>
                    <a:cubicBezTo>
                      <a:pt x="191" y="168"/>
                      <a:pt x="298" y="168"/>
                      <a:pt x="298" y="168"/>
                    </a:cubicBezTo>
                    <a:cubicBezTo>
                      <a:pt x="298" y="121"/>
                      <a:pt x="298" y="121"/>
                      <a:pt x="298" y="121"/>
                    </a:cubicBezTo>
                    <a:cubicBezTo>
                      <a:pt x="298" y="121"/>
                      <a:pt x="191" y="121"/>
                      <a:pt x="178" y="121"/>
                    </a:cubicBezTo>
                    <a:cubicBezTo>
                      <a:pt x="178" y="107"/>
                      <a:pt x="178" y="0"/>
                      <a:pt x="178" y="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7" name="Freeform 74"/>
              <p:cNvSpPr>
                <a:spLocks/>
              </p:cNvSpPr>
              <p:nvPr userDrawn="1"/>
            </p:nvSpPr>
            <p:spPr bwMode="auto">
              <a:xfrm>
                <a:off x="8829675" y="440275"/>
                <a:ext cx="80963" cy="66675"/>
              </a:xfrm>
              <a:custGeom>
                <a:avLst/>
                <a:gdLst>
                  <a:gd name="T0" fmla="*/ 363 w 473"/>
                  <a:gd name="T1" fmla="*/ 127 h 389"/>
                  <a:gd name="T2" fmla="*/ 473 w 473"/>
                  <a:gd name="T3" fmla="*/ 0 h 389"/>
                  <a:gd name="T4" fmla="*/ 360 w 473"/>
                  <a:gd name="T5" fmla="*/ 0 h 389"/>
                  <a:gd name="T6" fmla="*/ 256 w 473"/>
                  <a:gd name="T7" fmla="*/ 120 h 389"/>
                  <a:gd name="T8" fmla="*/ 164 w 473"/>
                  <a:gd name="T9" fmla="*/ 0 h 389"/>
                  <a:gd name="T10" fmla="*/ 0 w 473"/>
                  <a:gd name="T11" fmla="*/ 0 h 389"/>
                  <a:gd name="T12" fmla="*/ 0 w 473"/>
                  <a:gd name="T13" fmla="*/ 31 h 389"/>
                  <a:gd name="T14" fmla="*/ 7 w 473"/>
                  <a:gd name="T15" fmla="*/ 31 h 389"/>
                  <a:gd name="T16" fmla="*/ 110 w 473"/>
                  <a:gd name="T17" fmla="*/ 90 h 389"/>
                  <a:gd name="T18" fmla="*/ 177 w 473"/>
                  <a:gd name="T19" fmla="*/ 179 h 389"/>
                  <a:gd name="T20" fmla="*/ 68 w 473"/>
                  <a:gd name="T21" fmla="*/ 306 h 389"/>
                  <a:gd name="T22" fmla="*/ 181 w 473"/>
                  <a:gd name="T23" fmla="*/ 306 h 389"/>
                  <a:gd name="T24" fmla="*/ 230 w 473"/>
                  <a:gd name="T25" fmla="*/ 249 h 389"/>
                  <a:gd name="T26" fmla="*/ 335 w 473"/>
                  <a:gd name="T27" fmla="*/ 389 h 389"/>
                  <a:gd name="T28" fmla="*/ 462 w 473"/>
                  <a:gd name="T29" fmla="*/ 389 h 389"/>
                  <a:gd name="T30" fmla="*/ 261 w 473"/>
                  <a:gd name="T31" fmla="*/ 127 h 389"/>
                  <a:gd name="T32" fmla="*/ 363 w 473"/>
                  <a:gd name="T33" fmla="*/ 127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3" h="389">
                    <a:moveTo>
                      <a:pt x="363" y="127"/>
                    </a:moveTo>
                    <a:cubicBezTo>
                      <a:pt x="473" y="0"/>
                      <a:pt x="473" y="0"/>
                      <a:pt x="473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256" y="120"/>
                      <a:pt x="256" y="120"/>
                      <a:pt x="256" y="12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63" y="35"/>
                      <a:pt x="76" y="45"/>
                      <a:pt x="110" y="90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68" y="306"/>
                      <a:pt x="68" y="306"/>
                      <a:pt x="68" y="306"/>
                    </a:cubicBezTo>
                    <a:cubicBezTo>
                      <a:pt x="181" y="306"/>
                      <a:pt x="181" y="306"/>
                      <a:pt x="181" y="306"/>
                    </a:cubicBezTo>
                    <a:cubicBezTo>
                      <a:pt x="230" y="249"/>
                      <a:pt x="230" y="249"/>
                      <a:pt x="230" y="249"/>
                    </a:cubicBezTo>
                    <a:cubicBezTo>
                      <a:pt x="335" y="389"/>
                      <a:pt x="335" y="389"/>
                      <a:pt x="335" y="389"/>
                    </a:cubicBezTo>
                    <a:cubicBezTo>
                      <a:pt x="462" y="389"/>
                      <a:pt x="462" y="389"/>
                      <a:pt x="462" y="389"/>
                    </a:cubicBezTo>
                    <a:cubicBezTo>
                      <a:pt x="261" y="127"/>
                      <a:pt x="261" y="127"/>
                      <a:pt x="261" y="127"/>
                    </a:cubicBezTo>
                    <a:cubicBezTo>
                      <a:pt x="363" y="127"/>
                      <a:pt x="363" y="127"/>
                      <a:pt x="363" y="12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pic>
          <p:nvPicPr>
            <p:cNvPr id="39" name="Picture 3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243771"/>
              <a:ext cx="2266057" cy="2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40" descr="HDS_corporate-word-texture_negative_FINA2L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410199"/>
            <a:ext cx="9152384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68880"/>
            <a:ext cx="7207882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5400" baseline="0">
                <a:solidFill>
                  <a:srgbClr val="008EAA"/>
                </a:solidFill>
                <a:latin typeface="+mj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525" y="6593443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prstClr val="black"/>
              <a:srgbClr val="414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35" y="226837"/>
            <a:ext cx="2266057" cy="2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rport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32368"/>
            <a:ext cx="9165084" cy="6738332"/>
          </a:xfrm>
          <a:prstGeom prst="rect">
            <a:avLst/>
          </a:prstGeom>
        </p:spPr>
      </p:pic>
      <p:pic>
        <p:nvPicPr>
          <p:cNvPr id="76" name="Picture 2" descr="C:\Users\dan\Desktop\hitachi-Template-stripes.png"/>
          <p:cNvPicPr>
            <a:picLocks noChangeAspect="1" noChangeArrowheads="1"/>
          </p:cNvPicPr>
          <p:nvPr userDrawn="1"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" y="3934190"/>
            <a:ext cx="9168257" cy="29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1977571"/>
            <a:ext cx="5048249" cy="259805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149021"/>
            <a:ext cx="4391024" cy="1632769"/>
          </a:xfrm>
          <a:prstGeom prst="rect">
            <a:avLst/>
          </a:prstGeom>
          <a:effectLst>
            <a:outerShdw blurRad="127000" algn="ctr" rotWithShape="0">
              <a:schemeClr val="bg1"/>
            </a:outerShdw>
          </a:effectLst>
        </p:spPr>
        <p:txBody>
          <a:bodyPr anchor="b">
            <a:normAutofit/>
          </a:bodyPr>
          <a:lstStyle>
            <a:lvl1pPr>
              <a:defRPr sz="4000" b="1" i="0" baseline="0">
                <a:solidFill>
                  <a:srgbClr val="1A1A1A"/>
                </a:solidFill>
                <a:effectLst/>
                <a:latin typeface="+mj-lt"/>
                <a:cs typeface="Museo Sans 900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76221"/>
            <a:ext cx="4391024" cy="361637"/>
          </a:xfrm>
          <a:prstGeom prst="rect">
            <a:avLst/>
          </a:prstGeom>
          <a:effectLst>
            <a:outerShdw blurRad="127000" algn="ctr" rotWithShape="0">
              <a:schemeClr val="bg1"/>
            </a:outerShdw>
          </a:effectLst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2000" cap="all" baseline="0">
                <a:solidFill>
                  <a:schemeClr val="accent2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5726" y="0"/>
            <a:ext cx="9163673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4" name="Rectangle 46"/>
          <p:cNvSpPr>
            <a:spLocks noChangeArrowheads="1"/>
          </p:cNvSpPr>
          <p:nvPr userDrawn="1"/>
        </p:nvSpPr>
        <p:spPr bwMode="auto">
          <a:xfrm>
            <a:off x="5727" y="1153824"/>
            <a:ext cx="6911272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74" name="AutoShape 42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68828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77" name="Rectangle 46"/>
          <p:cNvSpPr>
            <a:spLocks noChangeArrowheads="1"/>
          </p:cNvSpPr>
          <p:nvPr userDrawn="1"/>
        </p:nvSpPr>
        <p:spPr bwMode="auto">
          <a:xfrm>
            <a:off x="1" y="1153824"/>
            <a:ext cx="6915160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05" name="AutoShape 42"/>
          <p:cNvSpPr>
            <a:spLocks noChangeAspect="1" noChangeArrowheads="1" noTextEdit="1"/>
          </p:cNvSpPr>
          <p:nvPr userDrawn="1"/>
        </p:nvSpPr>
        <p:spPr bwMode="auto">
          <a:xfrm>
            <a:off x="-1" y="0"/>
            <a:ext cx="9143429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08" name="Rectangle 46"/>
          <p:cNvSpPr>
            <a:spLocks noChangeArrowheads="1"/>
          </p:cNvSpPr>
          <p:nvPr userDrawn="1"/>
        </p:nvSpPr>
        <p:spPr bwMode="auto">
          <a:xfrm>
            <a:off x="0" y="1153824"/>
            <a:ext cx="6896004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9525" y="659344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274429" y="6593443"/>
            <a:ext cx="3829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© Hitachi Data Systems Corporation 2012. All</a:t>
            </a:r>
            <a:r>
              <a:rPr lang="en-US" sz="1000" baseline="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 Rig</a:t>
            </a:r>
            <a:r>
              <a:rPr lang="en-US" sz="100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hts Reserved.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" y="-16935"/>
            <a:ext cx="9152384" cy="965898"/>
            <a:chOff x="-1" y="-16935"/>
            <a:chExt cx="9152384" cy="965898"/>
          </a:xfrm>
        </p:grpSpPr>
        <p:grpSp>
          <p:nvGrpSpPr>
            <p:cNvPr id="80" name="Group 79"/>
            <p:cNvGrpSpPr/>
            <p:nvPr userDrawn="1"/>
          </p:nvGrpSpPr>
          <p:grpSpPr>
            <a:xfrm>
              <a:off x="-1" y="-16935"/>
              <a:ext cx="9152384" cy="965898"/>
              <a:chOff x="-1" y="-16935"/>
              <a:chExt cx="9152384" cy="965898"/>
            </a:xfrm>
          </p:grpSpPr>
          <p:sp>
            <p:nvSpPr>
              <p:cNvPr id="81" name="Rectangle 44"/>
              <p:cNvSpPr>
                <a:spLocks noChangeArrowheads="1"/>
              </p:cNvSpPr>
              <p:nvPr userDrawn="1"/>
            </p:nvSpPr>
            <p:spPr bwMode="auto">
              <a:xfrm>
                <a:off x="7339263" y="-16935"/>
                <a:ext cx="1813119" cy="8083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>
                  <a:latin typeface="+mj-lt"/>
                </a:endParaRPr>
              </a:p>
            </p:txBody>
          </p:sp>
          <p:sp>
            <p:nvSpPr>
              <p:cNvPr id="82" name="Rectangle 45"/>
              <p:cNvSpPr>
                <a:spLocks noChangeArrowheads="1"/>
              </p:cNvSpPr>
              <p:nvPr userDrawn="1"/>
            </p:nvSpPr>
            <p:spPr bwMode="auto">
              <a:xfrm>
                <a:off x="1142" y="791433"/>
                <a:ext cx="7338822" cy="15753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latin typeface="+mj-lt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 userDrawn="1"/>
            </p:nvSpPr>
            <p:spPr bwMode="auto">
              <a:xfrm>
                <a:off x="-1" y="-16933"/>
                <a:ext cx="7339262" cy="80836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latin typeface="+mj-lt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 userDrawn="1"/>
            </p:nvSpPr>
            <p:spPr bwMode="auto">
              <a:xfrm>
                <a:off x="7339264" y="791432"/>
                <a:ext cx="1813119" cy="157531"/>
              </a:xfrm>
              <a:prstGeom prst="rect">
                <a:avLst/>
              </a:prstGeom>
              <a:solidFill>
                <a:srgbClr val="C200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>
                  <a:latin typeface="+mj-lt"/>
                </a:endParaRPr>
              </a:p>
            </p:txBody>
          </p:sp>
          <p:sp>
            <p:nvSpPr>
              <p:cNvPr id="85" name="Freeform 75"/>
              <p:cNvSpPr>
                <a:spLocks/>
              </p:cNvSpPr>
              <p:nvPr userDrawn="1"/>
            </p:nvSpPr>
            <p:spPr bwMode="auto">
              <a:xfrm>
                <a:off x="8871259" y="463817"/>
                <a:ext cx="54644" cy="33178"/>
              </a:xfrm>
              <a:custGeom>
                <a:avLst/>
                <a:gdLst>
                  <a:gd name="T0" fmla="*/ 13 w 28"/>
                  <a:gd name="T1" fmla="*/ 17 h 17"/>
                  <a:gd name="T2" fmla="*/ 0 w 28"/>
                  <a:gd name="T3" fmla="*/ 17 h 17"/>
                  <a:gd name="T4" fmla="*/ 15 w 28"/>
                  <a:gd name="T5" fmla="*/ 0 h 17"/>
                  <a:gd name="T6" fmla="*/ 28 w 28"/>
                  <a:gd name="T7" fmla="*/ 0 h 17"/>
                  <a:gd name="T8" fmla="*/ 13 w 2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13" y="17"/>
                    </a:moveTo>
                    <a:lnTo>
                      <a:pt x="0" y="17"/>
                    </a:lnTo>
                    <a:lnTo>
                      <a:pt x="15" y="0"/>
                    </a:lnTo>
                    <a:lnTo>
                      <a:pt x="28" y="0"/>
                    </a:lnTo>
                    <a:lnTo>
                      <a:pt x="13" y="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6" name="Freeform 50"/>
              <p:cNvSpPr>
                <a:spLocks/>
              </p:cNvSpPr>
              <p:nvPr userDrawn="1"/>
            </p:nvSpPr>
            <p:spPr bwMode="auto">
              <a:xfrm>
                <a:off x="8570714" y="241336"/>
                <a:ext cx="202965" cy="191256"/>
              </a:xfrm>
              <a:custGeom>
                <a:avLst/>
                <a:gdLst>
                  <a:gd name="T0" fmla="*/ 26 w 104"/>
                  <a:gd name="T1" fmla="*/ 0 h 98"/>
                  <a:gd name="T2" fmla="*/ 26 w 104"/>
                  <a:gd name="T3" fmla="*/ 39 h 98"/>
                  <a:gd name="T4" fmla="*/ 79 w 104"/>
                  <a:gd name="T5" fmla="*/ 39 h 98"/>
                  <a:gd name="T6" fmla="*/ 79 w 104"/>
                  <a:gd name="T7" fmla="*/ 0 h 98"/>
                  <a:gd name="T8" fmla="*/ 104 w 104"/>
                  <a:gd name="T9" fmla="*/ 0 h 98"/>
                  <a:gd name="T10" fmla="*/ 104 w 104"/>
                  <a:gd name="T11" fmla="*/ 98 h 98"/>
                  <a:gd name="T12" fmla="*/ 79 w 104"/>
                  <a:gd name="T13" fmla="*/ 98 h 98"/>
                  <a:gd name="T14" fmla="*/ 79 w 104"/>
                  <a:gd name="T15" fmla="*/ 55 h 98"/>
                  <a:gd name="T16" fmla="*/ 26 w 104"/>
                  <a:gd name="T17" fmla="*/ 55 h 98"/>
                  <a:gd name="T18" fmla="*/ 26 w 104"/>
                  <a:gd name="T19" fmla="*/ 98 h 98"/>
                  <a:gd name="T20" fmla="*/ 0 w 104"/>
                  <a:gd name="T21" fmla="*/ 98 h 98"/>
                  <a:gd name="T22" fmla="*/ 0 w 104"/>
                  <a:gd name="T23" fmla="*/ 0 h 98"/>
                  <a:gd name="T24" fmla="*/ 26 w 104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98">
                    <a:moveTo>
                      <a:pt x="26" y="0"/>
                    </a:moveTo>
                    <a:lnTo>
                      <a:pt x="26" y="39"/>
                    </a:lnTo>
                    <a:lnTo>
                      <a:pt x="79" y="39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04" y="98"/>
                    </a:lnTo>
                    <a:lnTo>
                      <a:pt x="79" y="98"/>
                    </a:lnTo>
                    <a:lnTo>
                      <a:pt x="79" y="55"/>
                    </a:lnTo>
                    <a:lnTo>
                      <a:pt x="26" y="55"/>
                    </a:lnTo>
                    <a:lnTo>
                      <a:pt x="26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7" name="Freeform 52"/>
              <p:cNvSpPr>
                <a:spLocks/>
              </p:cNvSpPr>
              <p:nvPr userDrawn="1"/>
            </p:nvSpPr>
            <p:spPr bwMode="auto">
              <a:xfrm>
                <a:off x="7936449" y="241336"/>
                <a:ext cx="204917" cy="191256"/>
              </a:xfrm>
              <a:custGeom>
                <a:avLst/>
                <a:gdLst>
                  <a:gd name="T0" fmla="*/ 105 w 105"/>
                  <a:gd name="T1" fmla="*/ 0 h 98"/>
                  <a:gd name="T2" fmla="*/ 105 w 105"/>
                  <a:gd name="T3" fmla="*/ 17 h 98"/>
                  <a:gd name="T4" fmla="*/ 66 w 105"/>
                  <a:gd name="T5" fmla="*/ 17 h 98"/>
                  <a:gd name="T6" fmla="*/ 66 w 105"/>
                  <a:gd name="T7" fmla="*/ 98 h 98"/>
                  <a:gd name="T8" fmla="*/ 40 w 105"/>
                  <a:gd name="T9" fmla="*/ 98 h 98"/>
                  <a:gd name="T10" fmla="*/ 40 w 105"/>
                  <a:gd name="T11" fmla="*/ 17 h 98"/>
                  <a:gd name="T12" fmla="*/ 0 w 105"/>
                  <a:gd name="T13" fmla="*/ 17 h 98"/>
                  <a:gd name="T14" fmla="*/ 0 w 105"/>
                  <a:gd name="T15" fmla="*/ 0 h 98"/>
                  <a:gd name="T16" fmla="*/ 105 w 105"/>
                  <a:gd name="T1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98">
                    <a:moveTo>
                      <a:pt x="105" y="0"/>
                    </a:moveTo>
                    <a:lnTo>
                      <a:pt x="105" y="17"/>
                    </a:lnTo>
                    <a:lnTo>
                      <a:pt x="66" y="17"/>
                    </a:lnTo>
                    <a:lnTo>
                      <a:pt x="66" y="98"/>
                    </a:lnTo>
                    <a:lnTo>
                      <a:pt x="40" y="98"/>
                    </a:lnTo>
                    <a:lnTo>
                      <a:pt x="40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8" name="Freeform 54"/>
              <p:cNvSpPr>
                <a:spLocks noEditPoints="1"/>
              </p:cNvSpPr>
              <p:nvPr userDrawn="1"/>
            </p:nvSpPr>
            <p:spPr bwMode="auto">
              <a:xfrm>
                <a:off x="8098430" y="241336"/>
                <a:ext cx="240046" cy="191256"/>
              </a:xfrm>
              <a:custGeom>
                <a:avLst/>
                <a:gdLst>
                  <a:gd name="T0" fmla="*/ 123 w 123"/>
                  <a:gd name="T1" fmla="*/ 98 h 98"/>
                  <a:gd name="T2" fmla="*/ 94 w 123"/>
                  <a:gd name="T3" fmla="*/ 98 h 98"/>
                  <a:gd name="T4" fmla="*/ 86 w 123"/>
                  <a:gd name="T5" fmla="*/ 77 h 98"/>
                  <a:gd name="T6" fmla="*/ 37 w 123"/>
                  <a:gd name="T7" fmla="*/ 77 h 98"/>
                  <a:gd name="T8" fmla="*/ 29 w 123"/>
                  <a:gd name="T9" fmla="*/ 98 h 98"/>
                  <a:gd name="T10" fmla="*/ 0 w 123"/>
                  <a:gd name="T11" fmla="*/ 98 h 98"/>
                  <a:gd name="T12" fmla="*/ 46 w 123"/>
                  <a:gd name="T13" fmla="*/ 0 h 98"/>
                  <a:gd name="T14" fmla="*/ 77 w 123"/>
                  <a:gd name="T15" fmla="*/ 0 h 98"/>
                  <a:gd name="T16" fmla="*/ 123 w 123"/>
                  <a:gd name="T17" fmla="*/ 98 h 98"/>
                  <a:gd name="T18" fmla="*/ 61 w 123"/>
                  <a:gd name="T19" fmla="*/ 17 h 98"/>
                  <a:gd name="T20" fmla="*/ 43 w 123"/>
                  <a:gd name="T21" fmla="*/ 61 h 98"/>
                  <a:gd name="T22" fmla="*/ 79 w 123"/>
                  <a:gd name="T23" fmla="*/ 61 h 98"/>
                  <a:gd name="T24" fmla="*/ 61 w 123"/>
                  <a:gd name="T25" fmla="*/ 1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98">
                    <a:moveTo>
                      <a:pt x="123" y="98"/>
                    </a:moveTo>
                    <a:lnTo>
                      <a:pt x="94" y="98"/>
                    </a:lnTo>
                    <a:lnTo>
                      <a:pt x="86" y="77"/>
                    </a:lnTo>
                    <a:lnTo>
                      <a:pt x="37" y="77"/>
                    </a:lnTo>
                    <a:lnTo>
                      <a:pt x="29" y="98"/>
                    </a:lnTo>
                    <a:lnTo>
                      <a:pt x="0" y="98"/>
                    </a:lnTo>
                    <a:lnTo>
                      <a:pt x="46" y="0"/>
                    </a:lnTo>
                    <a:lnTo>
                      <a:pt x="77" y="0"/>
                    </a:lnTo>
                    <a:lnTo>
                      <a:pt x="123" y="98"/>
                    </a:lnTo>
                    <a:moveTo>
                      <a:pt x="61" y="17"/>
                    </a:moveTo>
                    <a:lnTo>
                      <a:pt x="43" y="61"/>
                    </a:lnTo>
                    <a:lnTo>
                      <a:pt x="79" y="61"/>
                    </a:lnTo>
                    <a:lnTo>
                      <a:pt x="61" y="17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9" name="Rectangle 55"/>
              <p:cNvSpPr>
                <a:spLocks noChangeArrowheads="1"/>
              </p:cNvSpPr>
              <p:nvPr userDrawn="1"/>
            </p:nvSpPr>
            <p:spPr bwMode="auto">
              <a:xfrm>
                <a:off x="8814664" y="241336"/>
                <a:ext cx="50741" cy="191256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0" name="Freeform 57"/>
              <p:cNvSpPr>
                <a:spLocks/>
              </p:cNvSpPr>
              <p:nvPr userDrawn="1"/>
            </p:nvSpPr>
            <p:spPr bwMode="auto">
              <a:xfrm>
                <a:off x="7624195" y="241336"/>
                <a:ext cx="202965" cy="191256"/>
              </a:xfrm>
              <a:custGeom>
                <a:avLst/>
                <a:gdLst>
                  <a:gd name="T0" fmla="*/ 26 w 104"/>
                  <a:gd name="T1" fmla="*/ 0 h 98"/>
                  <a:gd name="T2" fmla="*/ 26 w 104"/>
                  <a:gd name="T3" fmla="*/ 39 h 98"/>
                  <a:gd name="T4" fmla="*/ 79 w 104"/>
                  <a:gd name="T5" fmla="*/ 39 h 98"/>
                  <a:gd name="T6" fmla="*/ 79 w 104"/>
                  <a:gd name="T7" fmla="*/ 0 h 98"/>
                  <a:gd name="T8" fmla="*/ 104 w 104"/>
                  <a:gd name="T9" fmla="*/ 0 h 98"/>
                  <a:gd name="T10" fmla="*/ 104 w 104"/>
                  <a:gd name="T11" fmla="*/ 98 h 98"/>
                  <a:gd name="T12" fmla="*/ 79 w 104"/>
                  <a:gd name="T13" fmla="*/ 98 h 98"/>
                  <a:gd name="T14" fmla="*/ 79 w 104"/>
                  <a:gd name="T15" fmla="*/ 55 h 98"/>
                  <a:gd name="T16" fmla="*/ 26 w 104"/>
                  <a:gd name="T17" fmla="*/ 55 h 98"/>
                  <a:gd name="T18" fmla="*/ 26 w 104"/>
                  <a:gd name="T19" fmla="*/ 98 h 98"/>
                  <a:gd name="T20" fmla="*/ 0 w 104"/>
                  <a:gd name="T21" fmla="*/ 98 h 98"/>
                  <a:gd name="T22" fmla="*/ 0 w 104"/>
                  <a:gd name="T23" fmla="*/ 0 h 98"/>
                  <a:gd name="T24" fmla="*/ 26 w 104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98">
                    <a:moveTo>
                      <a:pt x="26" y="0"/>
                    </a:moveTo>
                    <a:lnTo>
                      <a:pt x="26" y="39"/>
                    </a:lnTo>
                    <a:lnTo>
                      <a:pt x="79" y="39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04" y="98"/>
                    </a:lnTo>
                    <a:lnTo>
                      <a:pt x="79" y="98"/>
                    </a:lnTo>
                    <a:lnTo>
                      <a:pt x="79" y="55"/>
                    </a:lnTo>
                    <a:lnTo>
                      <a:pt x="26" y="55"/>
                    </a:lnTo>
                    <a:lnTo>
                      <a:pt x="26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1" name="Rectangle 58"/>
              <p:cNvSpPr>
                <a:spLocks noChangeArrowheads="1"/>
              </p:cNvSpPr>
              <p:nvPr userDrawn="1"/>
            </p:nvSpPr>
            <p:spPr bwMode="auto">
              <a:xfrm>
                <a:off x="7868143" y="241336"/>
                <a:ext cx="50741" cy="191256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2" name="Freeform 59"/>
              <p:cNvSpPr>
                <a:spLocks/>
              </p:cNvSpPr>
              <p:nvPr userDrawn="1"/>
            </p:nvSpPr>
            <p:spPr bwMode="auto">
              <a:xfrm>
                <a:off x="8330670" y="237433"/>
                <a:ext cx="214675" cy="199062"/>
              </a:xfrm>
              <a:custGeom>
                <a:avLst/>
                <a:gdLst>
                  <a:gd name="T0" fmla="*/ 31 w 1010"/>
                  <a:gd name="T1" fmla="*/ 670 h 939"/>
                  <a:gd name="T2" fmla="*/ 0 w 1010"/>
                  <a:gd name="T3" fmla="*/ 479 h 939"/>
                  <a:gd name="T4" fmla="*/ 61 w 1010"/>
                  <a:gd name="T5" fmla="*/ 218 h 939"/>
                  <a:gd name="T6" fmla="*/ 265 w 1010"/>
                  <a:gd name="T7" fmla="*/ 48 h 939"/>
                  <a:gd name="T8" fmla="*/ 527 w 1010"/>
                  <a:gd name="T9" fmla="*/ 0 h 939"/>
                  <a:gd name="T10" fmla="*/ 826 w 1010"/>
                  <a:gd name="T11" fmla="*/ 63 h 939"/>
                  <a:gd name="T12" fmla="*/ 995 w 1010"/>
                  <a:gd name="T13" fmla="*/ 270 h 939"/>
                  <a:gd name="T14" fmla="*/ 1004 w 1010"/>
                  <a:gd name="T15" fmla="*/ 327 h 939"/>
                  <a:gd name="T16" fmla="*/ 755 w 1010"/>
                  <a:gd name="T17" fmla="*/ 327 h 939"/>
                  <a:gd name="T18" fmla="*/ 742 w 1010"/>
                  <a:gd name="T19" fmla="*/ 258 h 939"/>
                  <a:gd name="T20" fmla="*/ 631 w 1010"/>
                  <a:gd name="T21" fmla="*/ 155 h 939"/>
                  <a:gd name="T22" fmla="*/ 527 w 1010"/>
                  <a:gd name="T23" fmla="*/ 139 h 939"/>
                  <a:gd name="T24" fmla="*/ 410 w 1010"/>
                  <a:gd name="T25" fmla="*/ 159 h 939"/>
                  <a:gd name="T26" fmla="*/ 280 w 1010"/>
                  <a:gd name="T27" fmla="*/ 291 h 939"/>
                  <a:gd name="T28" fmla="*/ 248 w 1010"/>
                  <a:gd name="T29" fmla="*/ 479 h 939"/>
                  <a:gd name="T30" fmla="*/ 270 w 1010"/>
                  <a:gd name="T31" fmla="*/ 636 h 939"/>
                  <a:gd name="T32" fmla="*/ 400 w 1010"/>
                  <a:gd name="T33" fmla="*/ 777 h 939"/>
                  <a:gd name="T34" fmla="*/ 527 w 1010"/>
                  <a:gd name="T35" fmla="*/ 801 h 939"/>
                  <a:gd name="T36" fmla="*/ 637 w 1010"/>
                  <a:gd name="T37" fmla="*/ 784 h 939"/>
                  <a:gd name="T38" fmla="*/ 741 w 1010"/>
                  <a:gd name="T39" fmla="*/ 691 h 939"/>
                  <a:gd name="T40" fmla="*/ 760 w 1010"/>
                  <a:gd name="T41" fmla="*/ 595 h 939"/>
                  <a:gd name="T42" fmla="*/ 1010 w 1010"/>
                  <a:gd name="T43" fmla="*/ 595 h 939"/>
                  <a:gd name="T44" fmla="*/ 998 w 1010"/>
                  <a:gd name="T45" fmla="*/ 680 h 939"/>
                  <a:gd name="T46" fmla="*/ 832 w 1010"/>
                  <a:gd name="T47" fmla="*/ 877 h 939"/>
                  <a:gd name="T48" fmla="*/ 527 w 1010"/>
                  <a:gd name="T49" fmla="*/ 939 h 939"/>
                  <a:gd name="T50" fmla="*/ 287 w 1010"/>
                  <a:gd name="T51" fmla="*/ 902 h 939"/>
                  <a:gd name="T52" fmla="*/ 31 w 1010"/>
                  <a:gd name="T53" fmla="*/ 67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10" h="939">
                    <a:moveTo>
                      <a:pt x="31" y="670"/>
                    </a:moveTo>
                    <a:cubicBezTo>
                      <a:pt x="11" y="609"/>
                      <a:pt x="0" y="546"/>
                      <a:pt x="0" y="479"/>
                    </a:cubicBezTo>
                    <a:cubicBezTo>
                      <a:pt x="0" y="385"/>
                      <a:pt x="16" y="294"/>
                      <a:pt x="61" y="218"/>
                    </a:cubicBezTo>
                    <a:cubicBezTo>
                      <a:pt x="107" y="140"/>
                      <a:pt x="179" y="80"/>
                      <a:pt x="265" y="48"/>
                    </a:cubicBezTo>
                    <a:cubicBezTo>
                      <a:pt x="347" y="17"/>
                      <a:pt x="435" y="0"/>
                      <a:pt x="527" y="0"/>
                    </a:cubicBezTo>
                    <a:cubicBezTo>
                      <a:pt x="634" y="0"/>
                      <a:pt x="734" y="24"/>
                      <a:pt x="826" y="63"/>
                    </a:cubicBezTo>
                    <a:cubicBezTo>
                      <a:pt x="912" y="100"/>
                      <a:pt x="976" y="177"/>
                      <a:pt x="995" y="270"/>
                    </a:cubicBezTo>
                    <a:cubicBezTo>
                      <a:pt x="999" y="288"/>
                      <a:pt x="1002" y="308"/>
                      <a:pt x="1004" y="327"/>
                    </a:cubicBezTo>
                    <a:cubicBezTo>
                      <a:pt x="755" y="327"/>
                      <a:pt x="755" y="327"/>
                      <a:pt x="755" y="327"/>
                    </a:cubicBezTo>
                    <a:cubicBezTo>
                      <a:pt x="754" y="303"/>
                      <a:pt x="750" y="279"/>
                      <a:pt x="742" y="258"/>
                    </a:cubicBezTo>
                    <a:cubicBezTo>
                      <a:pt x="723" y="209"/>
                      <a:pt x="682" y="170"/>
                      <a:pt x="631" y="155"/>
                    </a:cubicBezTo>
                    <a:cubicBezTo>
                      <a:pt x="598" y="144"/>
                      <a:pt x="563" y="139"/>
                      <a:pt x="527" y="139"/>
                    </a:cubicBezTo>
                    <a:cubicBezTo>
                      <a:pt x="486" y="139"/>
                      <a:pt x="447" y="146"/>
                      <a:pt x="410" y="159"/>
                    </a:cubicBezTo>
                    <a:cubicBezTo>
                      <a:pt x="349" y="181"/>
                      <a:pt x="302" y="230"/>
                      <a:pt x="280" y="291"/>
                    </a:cubicBezTo>
                    <a:cubicBezTo>
                      <a:pt x="260" y="349"/>
                      <a:pt x="248" y="413"/>
                      <a:pt x="248" y="479"/>
                    </a:cubicBezTo>
                    <a:cubicBezTo>
                      <a:pt x="248" y="534"/>
                      <a:pt x="257" y="586"/>
                      <a:pt x="270" y="636"/>
                    </a:cubicBezTo>
                    <a:cubicBezTo>
                      <a:pt x="289" y="701"/>
                      <a:pt x="337" y="753"/>
                      <a:pt x="400" y="777"/>
                    </a:cubicBezTo>
                    <a:cubicBezTo>
                      <a:pt x="440" y="792"/>
                      <a:pt x="482" y="801"/>
                      <a:pt x="527" y="801"/>
                    </a:cubicBezTo>
                    <a:cubicBezTo>
                      <a:pt x="566" y="801"/>
                      <a:pt x="602" y="795"/>
                      <a:pt x="637" y="784"/>
                    </a:cubicBezTo>
                    <a:cubicBezTo>
                      <a:pt x="683" y="769"/>
                      <a:pt x="721" y="735"/>
                      <a:pt x="741" y="691"/>
                    </a:cubicBezTo>
                    <a:cubicBezTo>
                      <a:pt x="754" y="662"/>
                      <a:pt x="760" y="629"/>
                      <a:pt x="760" y="595"/>
                    </a:cubicBezTo>
                    <a:cubicBezTo>
                      <a:pt x="1010" y="595"/>
                      <a:pt x="1010" y="595"/>
                      <a:pt x="1010" y="595"/>
                    </a:cubicBezTo>
                    <a:cubicBezTo>
                      <a:pt x="1008" y="624"/>
                      <a:pt x="1004" y="653"/>
                      <a:pt x="998" y="680"/>
                    </a:cubicBezTo>
                    <a:cubicBezTo>
                      <a:pt x="976" y="768"/>
                      <a:pt x="914" y="843"/>
                      <a:pt x="832" y="877"/>
                    </a:cubicBezTo>
                    <a:cubicBezTo>
                      <a:pt x="738" y="917"/>
                      <a:pt x="635" y="939"/>
                      <a:pt x="527" y="939"/>
                    </a:cubicBezTo>
                    <a:cubicBezTo>
                      <a:pt x="444" y="939"/>
                      <a:pt x="362" y="926"/>
                      <a:pt x="287" y="902"/>
                    </a:cubicBezTo>
                    <a:cubicBezTo>
                      <a:pt x="171" y="866"/>
                      <a:pt x="71" y="783"/>
                      <a:pt x="31" y="67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3" name="Freeform 60"/>
              <p:cNvSpPr>
                <a:spLocks/>
              </p:cNvSpPr>
              <p:nvPr userDrawn="1"/>
            </p:nvSpPr>
            <p:spPr bwMode="auto">
              <a:xfrm>
                <a:off x="7534422" y="485284"/>
                <a:ext cx="46838" cy="120998"/>
              </a:xfrm>
              <a:custGeom>
                <a:avLst/>
                <a:gdLst>
                  <a:gd name="T0" fmla="*/ 211 w 219"/>
                  <a:gd name="T1" fmla="*/ 1 h 565"/>
                  <a:gd name="T2" fmla="*/ 0 w 219"/>
                  <a:gd name="T3" fmla="*/ 20 h 565"/>
                  <a:gd name="T4" fmla="*/ 0 w 219"/>
                  <a:gd name="T5" fmla="*/ 51 h 565"/>
                  <a:gd name="T6" fmla="*/ 6 w 219"/>
                  <a:gd name="T7" fmla="*/ 52 h 565"/>
                  <a:gd name="T8" fmla="*/ 92 w 219"/>
                  <a:gd name="T9" fmla="*/ 123 h 565"/>
                  <a:gd name="T10" fmla="*/ 92 w 219"/>
                  <a:gd name="T11" fmla="*/ 565 h 565"/>
                  <a:gd name="T12" fmla="*/ 219 w 219"/>
                  <a:gd name="T13" fmla="*/ 565 h 565"/>
                  <a:gd name="T14" fmla="*/ 219 w 219"/>
                  <a:gd name="T15" fmla="*/ 0 h 565"/>
                  <a:gd name="T16" fmla="*/ 211 w 219"/>
                  <a:gd name="T17" fmla="*/ 1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565">
                    <a:moveTo>
                      <a:pt x="211" y="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92" y="62"/>
                      <a:pt x="92" y="62"/>
                      <a:pt x="92" y="123"/>
                    </a:cubicBezTo>
                    <a:cubicBezTo>
                      <a:pt x="92" y="565"/>
                      <a:pt x="92" y="565"/>
                      <a:pt x="92" y="565"/>
                    </a:cubicBezTo>
                    <a:cubicBezTo>
                      <a:pt x="219" y="565"/>
                      <a:pt x="219" y="565"/>
                      <a:pt x="219" y="565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11" y="1"/>
                      <a:pt x="211" y="1"/>
                      <a:pt x="211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4" name="Freeform 61"/>
              <p:cNvSpPr>
                <a:spLocks/>
              </p:cNvSpPr>
              <p:nvPr userDrawn="1"/>
            </p:nvSpPr>
            <p:spPr bwMode="auto">
              <a:xfrm>
                <a:off x="7604679" y="522365"/>
                <a:ext cx="95628" cy="83919"/>
              </a:xfrm>
              <a:custGeom>
                <a:avLst/>
                <a:gdLst>
                  <a:gd name="T0" fmla="*/ 328 w 446"/>
                  <a:gd name="T1" fmla="*/ 1 h 398"/>
                  <a:gd name="T2" fmla="*/ 180 w 446"/>
                  <a:gd name="T3" fmla="*/ 87 h 398"/>
                  <a:gd name="T4" fmla="*/ 180 w 446"/>
                  <a:gd name="T5" fmla="*/ 0 h 398"/>
                  <a:gd name="T6" fmla="*/ 172 w 446"/>
                  <a:gd name="T7" fmla="*/ 1 h 398"/>
                  <a:gd name="T8" fmla="*/ 0 w 446"/>
                  <a:gd name="T9" fmla="*/ 28 h 398"/>
                  <a:gd name="T10" fmla="*/ 0 w 446"/>
                  <a:gd name="T11" fmla="*/ 58 h 398"/>
                  <a:gd name="T12" fmla="*/ 8 w 446"/>
                  <a:gd name="T13" fmla="*/ 58 h 398"/>
                  <a:gd name="T14" fmla="*/ 74 w 446"/>
                  <a:gd name="T15" fmla="*/ 122 h 398"/>
                  <a:gd name="T16" fmla="*/ 74 w 446"/>
                  <a:gd name="T17" fmla="*/ 398 h 398"/>
                  <a:gd name="T18" fmla="*/ 180 w 446"/>
                  <a:gd name="T19" fmla="*/ 398 h 398"/>
                  <a:gd name="T20" fmla="*/ 180 w 446"/>
                  <a:gd name="T21" fmla="*/ 195 h 398"/>
                  <a:gd name="T22" fmla="*/ 285 w 446"/>
                  <a:gd name="T23" fmla="*/ 71 h 398"/>
                  <a:gd name="T24" fmla="*/ 339 w 446"/>
                  <a:gd name="T25" fmla="*/ 183 h 398"/>
                  <a:gd name="T26" fmla="*/ 339 w 446"/>
                  <a:gd name="T27" fmla="*/ 398 h 398"/>
                  <a:gd name="T28" fmla="*/ 446 w 446"/>
                  <a:gd name="T29" fmla="*/ 398 h 398"/>
                  <a:gd name="T30" fmla="*/ 446 w 446"/>
                  <a:gd name="T31" fmla="*/ 122 h 398"/>
                  <a:gd name="T32" fmla="*/ 328 w 446"/>
                  <a:gd name="T33" fmla="*/ 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6" h="398">
                    <a:moveTo>
                      <a:pt x="328" y="1"/>
                    </a:moveTo>
                    <a:cubicBezTo>
                      <a:pt x="249" y="1"/>
                      <a:pt x="202" y="54"/>
                      <a:pt x="180" y="87"/>
                    </a:cubicBezTo>
                    <a:cubicBezTo>
                      <a:pt x="180" y="58"/>
                      <a:pt x="180" y="0"/>
                      <a:pt x="180" y="0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2" y="60"/>
                      <a:pt x="74" y="71"/>
                      <a:pt x="74" y="122"/>
                    </a:cubicBezTo>
                    <a:cubicBezTo>
                      <a:pt x="74" y="398"/>
                      <a:pt x="74" y="398"/>
                      <a:pt x="74" y="398"/>
                    </a:cubicBezTo>
                    <a:cubicBezTo>
                      <a:pt x="180" y="398"/>
                      <a:pt x="180" y="398"/>
                      <a:pt x="180" y="398"/>
                    </a:cubicBezTo>
                    <a:cubicBezTo>
                      <a:pt x="180" y="195"/>
                      <a:pt x="180" y="195"/>
                      <a:pt x="180" y="195"/>
                    </a:cubicBezTo>
                    <a:cubicBezTo>
                      <a:pt x="180" y="141"/>
                      <a:pt x="232" y="71"/>
                      <a:pt x="285" y="71"/>
                    </a:cubicBezTo>
                    <a:cubicBezTo>
                      <a:pt x="337" y="71"/>
                      <a:pt x="339" y="113"/>
                      <a:pt x="339" y="183"/>
                    </a:cubicBezTo>
                    <a:cubicBezTo>
                      <a:pt x="339" y="398"/>
                      <a:pt x="339" y="398"/>
                      <a:pt x="339" y="398"/>
                    </a:cubicBezTo>
                    <a:cubicBezTo>
                      <a:pt x="446" y="398"/>
                      <a:pt x="446" y="398"/>
                      <a:pt x="446" y="398"/>
                    </a:cubicBezTo>
                    <a:cubicBezTo>
                      <a:pt x="446" y="122"/>
                      <a:pt x="446" y="122"/>
                      <a:pt x="446" y="122"/>
                    </a:cubicBezTo>
                    <a:cubicBezTo>
                      <a:pt x="446" y="44"/>
                      <a:pt x="404" y="1"/>
                      <a:pt x="328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5" name="Freeform 62"/>
              <p:cNvSpPr>
                <a:spLocks/>
              </p:cNvSpPr>
              <p:nvPr userDrawn="1"/>
            </p:nvSpPr>
            <p:spPr bwMode="auto">
              <a:xfrm>
                <a:off x="7727628" y="522365"/>
                <a:ext cx="62451" cy="85870"/>
              </a:xfrm>
              <a:custGeom>
                <a:avLst/>
                <a:gdLst>
                  <a:gd name="T0" fmla="*/ 175 w 298"/>
                  <a:gd name="T1" fmla="*/ 155 h 407"/>
                  <a:gd name="T2" fmla="*/ 97 w 298"/>
                  <a:gd name="T3" fmla="*/ 87 h 407"/>
                  <a:gd name="T4" fmla="*/ 154 w 298"/>
                  <a:gd name="T5" fmla="*/ 50 h 407"/>
                  <a:gd name="T6" fmla="*/ 254 w 298"/>
                  <a:gd name="T7" fmla="*/ 85 h 407"/>
                  <a:gd name="T8" fmla="*/ 270 w 298"/>
                  <a:gd name="T9" fmla="*/ 95 h 407"/>
                  <a:gd name="T10" fmla="*/ 270 w 298"/>
                  <a:gd name="T11" fmla="*/ 15 h 407"/>
                  <a:gd name="T12" fmla="*/ 257 w 298"/>
                  <a:gd name="T13" fmla="*/ 12 h 407"/>
                  <a:gd name="T14" fmla="*/ 160 w 298"/>
                  <a:gd name="T15" fmla="*/ 0 h 407"/>
                  <a:gd name="T16" fmla="*/ 0 w 298"/>
                  <a:gd name="T17" fmla="*/ 115 h 407"/>
                  <a:gd name="T18" fmla="*/ 117 w 298"/>
                  <a:gd name="T19" fmla="*/ 238 h 407"/>
                  <a:gd name="T20" fmla="*/ 200 w 298"/>
                  <a:gd name="T21" fmla="*/ 310 h 407"/>
                  <a:gd name="T22" fmla="*/ 129 w 298"/>
                  <a:gd name="T23" fmla="*/ 356 h 407"/>
                  <a:gd name="T24" fmla="*/ 12 w 298"/>
                  <a:gd name="T25" fmla="*/ 315 h 407"/>
                  <a:gd name="T26" fmla="*/ 0 w 298"/>
                  <a:gd name="T27" fmla="*/ 308 h 407"/>
                  <a:gd name="T28" fmla="*/ 0 w 298"/>
                  <a:gd name="T29" fmla="*/ 391 h 407"/>
                  <a:gd name="T30" fmla="*/ 8 w 298"/>
                  <a:gd name="T31" fmla="*/ 392 h 407"/>
                  <a:gd name="T32" fmla="*/ 125 w 298"/>
                  <a:gd name="T33" fmla="*/ 407 h 407"/>
                  <a:gd name="T34" fmla="*/ 298 w 298"/>
                  <a:gd name="T35" fmla="*/ 288 h 407"/>
                  <a:gd name="T36" fmla="*/ 175 w 298"/>
                  <a:gd name="T37" fmla="*/ 155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407">
                    <a:moveTo>
                      <a:pt x="175" y="155"/>
                    </a:moveTo>
                    <a:cubicBezTo>
                      <a:pt x="133" y="134"/>
                      <a:pt x="97" y="116"/>
                      <a:pt x="97" y="87"/>
                    </a:cubicBezTo>
                    <a:cubicBezTo>
                      <a:pt x="97" y="54"/>
                      <a:pt x="137" y="50"/>
                      <a:pt x="154" y="50"/>
                    </a:cubicBezTo>
                    <a:cubicBezTo>
                      <a:pt x="198" y="50"/>
                      <a:pt x="237" y="74"/>
                      <a:pt x="254" y="85"/>
                    </a:cubicBezTo>
                    <a:cubicBezTo>
                      <a:pt x="270" y="95"/>
                      <a:pt x="270" y="95"/>
                      <a:pt x="270" y="95"/>
                    </a:cubicBezTo>
                    <a:cubicBezTo>
                      <a:pt x="270" y="15"/>
                      <a:pt x="270" y="15"/>
                      <a:pt x="270" y="15"/>
                    </a:cubicBezTo>
                    <a:cubicBezTo>
                      <a:pt x="257" y="12"/>
                      <a:pt x="257" y="12"/>
                      <a:pt x="257" y="12"/>
                    </a:cubicBezTo>
                    <a:cubicBezTo>
                      <a:pt x="238" y="8"/>
                      <a:pt x="201" y="0"/>
                      <a:pt x="160" y="0"/>
                    </a:cubicBezTo>
                    <a:cubicBezTo>
                      <a:pt x="60" y="0"/>
                      <a:pt x="0" y="43"/>
                      <a:pt x="0" y="115"/>
                    </a:cubicBezTo>
                    <a:cubicBezTo>
                      <a:pt x="0" y="180"/>
                      <a:pt x="62" y="211"/>
                      <a:pt x="117" y="238"/>
                    </a:cubicBezTo>
                    <a:cubicBezTo>
                      <a:pt x="160" y="259"/>
                      <a:pt x="200" y="278"/>
                      <a:pt x="200" y="310"/>
                    </a:cubicBezTo>
                    <a:cubicBezTo>
                      <a:pt x="200" y="339"/>
                      <a:pt x="174" y="356"/>
                      <a:pt x="129" y="356"/>
                    </a:cubicBezTo>
                    <a:cubicBezTo>
                      <a:pt x="79" y="356"/>
                      <a:pt x="37" y="330"/>
                      <a:pt x="12" y="315"/>
                    </a:cubicBezTo>
                    <a:cubicBezTo>
                      <a:pt x="0" y="308"/>
                      <a:pt x="0" y="308"/>
                      <a:pt x="0" y="30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8" y="392"/>
                      <a:pt x="8" y="392"/>
                      <a:pt x="8" y="392"/>
                    </a:cubicBezTo>
                    <a:cubicBezTo>
                      <a:pt x="30" y="397"/>
                      <a:pt x="70" y="407"/>
                      <a:pt x="125" y="407"/>
                    </a:cubicBezTo>
                    <a:cubicBezTo>
                      <a:pt x="233" y="407"/>
                      <a:pt x="298" y="362"/>
                      <a:pt x="298" y="288"/>
                    </a:cubicBezTo>
                    <a:cubicBezTo>
                      <a:pt x="298" y="215"/>
                      <a:pt x="233" y="183"/>
                      <a:pt x="175" y="15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6" name="Freeform 63"/>
              <p:cNvSpPr>
                <a:spLocks noEditPoints="1"/>
              </p:cNvSpPr>
              <p:nvPr userDrawn="1"/>
            </p:nvSpPr>
            <p:spPr bwMode="auto">
              <a:xfrm>
                <a:off x="7801789" y="522365"/>
                <a:ext cx="97579" cy="119047"/>
              </a:xfrm>
              <a:custGeom>
                <a:avLst/>
                <a:gdLst>
                  <a:gd name="T0" fmla="*/ 292 w 459"/>
                  <a:gd name="T1" fmla="*/ 1 h 563"/>
                  <a:gd name="T2" fmla="*/ 179 w 459"/>
                  <a:gd name="T3" fmla="*/ 56 h 563"/>
                  <a:gd name="T4" fmla="*/ 179 w 459"/>
                  <a:gd name="T5" fmla="*/ 0 h 563"/>
                  <a:gd name="T6" fmla="*/ 170 w 459"/>
                  <a:gd name="T7" fmla="*/ 1 h 563"/>
                  <a:gd name="T8" fmla="*/ 0 w 459"/>
                  <a:gd name="T9" fmla="*/ 28 h 563"/>
                  <a:gd name="T10" fmla="*/ 0 w 459"/>
                  <a:gd name="T11" fmla="*/ 58 h 563"/>
                  <a:gd name="T12" fmla="*/ 8 w 459"/>
                  <a:gd name="T13" fmla="*/ 58 h 563"/>
                  <a:gd name="T14" fmla="*/ 71 w 459"/>
                  <a:gd name="T15" fmla="*/ 122 h 563"/>
                  <a:gd name="T16" fmla="*/ 71 w 459"/>
                  <a:gd name="T17" fmla="*/ 563 h 563"/>
                  <a:gd name="T18" fmla="*/ 178 w 459"/>
                  <a:gd name="T19" fmla="*/ 563 h 563"/>
                  <a:gd name="T20" fmla="*/ 178 w 459"/>
                  <a:gd name="T21" fmla="*/ 362 h 563"/>
                  <a:gd name="T22" fmla="*/ 288 w 459"/>
                  <a:gd name="T23" fmla="*/ 408 h 563"/>
                  <a:gd name="T24" fmla="*/ 459 w 459"/>
                  <a:gd name="T25" fmla="*/ 198 h 563"/>
                  <a:gd name="T26" fmla="*/ 292 w 459"/>
                  <a:gd name="T27" fmla="*/ 1 h 563"/>
                  <a:gd name="T28" fmla="*/ 261 w 459"/>
                  <a:gd name="T29" fmla="*/ 60 h 563"/>
                  <a:gd name="T30" fmla="*/ 343 w 459"/>
                  <a:gd name="T31" fmla="*/ 198 h 563"/>
                  <a:gd name="T32" fmla="*/ 262 w 459"/>
                  <a:gd name="T33" fmla="*/ 349 h 563"/>
                  <a:gd name="T34" fmla="*/ 178 w 459"/>
                  <a:gd name="T35" fmla="*/ 230 h 563"/>
                  <a:gd name="T36" fmla="*/ 178 w 459"/>
                  <a:gd name="T37" fmla="*/ 196 h 563"/>
                  <a:gd name="T38" fmla="*/ 261 w 459"/>
                  <a:gd name="T39" fmla="*/ 60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9" h="563">
                    <a:moveTo>
                      <a:pt x="292" y="1"/>
                    </a:moveTo>
                    <a:cubicBezTo>
                      <a:pt x="252" y="1"/>
                      <a:pt x="214" y="20"/>
                      <a:pt x="179" y="56"/>
                    </a:cubicBezTo>
                    <a:cubicBezTo>
                      <a:pt x="179" y="37"/>
                      <a:pt x="179" y="0"/>
                      <a:pt x="179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1" y="60"/>
                      <a:pt x="71" y="70"/>
                      <a:pt x="71" y="122"/>
                    </a:cubicBezTo>
                    <a:cubicBezTo>
                      <a:pt x="71" y="563"/>
                      <a:pt x="71" y="563"/>
                      <a:pt x="71" y="563"/>
                    </a:cubicBezTo>
                    <a:cubicBezTo>
                      <a:pt x="178" y="563"/>
                      <a:pt x="178" y="563"/>
                      <a:pt x="178" y="563"/>
                    </a:cubicBezTo>
                    <a:cubicBezTo>
                      <a:pt x="178" y="563"/>
                      <a:pt x="178" y="395"/>
                      <a:pt x="178" y="362"/>
                    </a:cubicBezTo>
                    <a:cubicBezTo>
                      <a:pt x="198" y="386"/>
                      <a:pt x="229" y="408"/>
                      <a:pt x="288" y="408"/>
                    </a:cubicBezTo>
                    <a:cubicBezTo>
                      <a:pt x="400" y="408"/>
                      <a:pt x="459" y="335"/>
                      <a:pt x="459" y="198"/>
                    </a:cubicBezTo>
                    <a:cubicBezTo>
                      <a:pt x="459" y="73"/>
                      <a:pt x="398" y="1"/>
                      <a:pt x="292" y="1"/>
                    </a:cubicBezTo>
                    <a:moveTo>
                      <a:pt x="261" y="60"/>
                    </a:moveTo>
                    <a:cubicBezTo>
                      <a:pt x="334" y="60"/>
                      <a:pt x="343" y="139"/>
                      <a:pt x="343" y="198"/>
                    </a:cubicBezTo>
                    <a:cubicBezTo>
                      <a:pt x="343" y="300"/>
                      <a:pt x="317" y="349"/>
                      <a:pt x="262" y="349"/>
                    </a:cubicBezTo>
                    <a:cubicBezTo>
                      <a:pt x="193" y="349"/>
                      <a:pt x="178" y="284"/>
                      <a:pt x="178" y="230"/>
                    </a:cubicBezTo>
                    <a:cubicBezTo>
                      <a:pt x="178" y="196"/>
                      <a:pt x="178" y="196"/>
                      <a:pt x="178" y="196"/>
                    </a:cubicBezTo>
                    <a:cubicBezTo>
                      <a:pt x="178" y="155"/>
                      <a:pt x="186" y="60"/>
                      <a:pt x="261" y="6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7" name="Freeform 64"/>
              <p:cNvSpPr>
                <a:spLocks/>
              </p:cNvSpPr>
              <p:nvPr userDrawn="1"/>
            </p:nvSpPr>
            <p:spPr bwMode="auto">
              <a:xfrm>
                <a:off x="7914981" y="522365"/>
                <a:ext cx="39032" cy="83919"/>
              </a:xfrm>
              <a:custGeom>
                <a:avLst/>
                <a:gdLst>
                  <a:gd name="T0" fmla="*/ 0 w 178"/>
                  <a:gd name="T1" fmla="*/ 28 h 398"/>
                  <a:gd name="T2" fmla="*/ 0 w 178"/>
                  <a:gd name="T3" fmla="*/ 58 h 398"/>
                  <a:gd name="T4" fmla="*/ 8 w 178"/>
                  <a:gd name="T5" fmla="*/ 58 h 398"/>
                  <a:gd name="T6" fmla="*/ 71 w 178"/>
                  <a:gd name="T7" fmla="*/ 122 h 398"/>
                  <a:gd name="T8" fmla="*/ 71 w 178"/>
                  <a:gd name="T9" fmla="*/ 398 h 398"/>
                  <a:gd name="T10" fmla="*/ 178 w 178"/>
                  <a:gd name="T11" fmla="*/ 398 h 398"/>
                  <a:gd name="T12" fmla="*/ 178 w 178"/>
                  <a:gd name="T13" fmla="*/ 0 h 398"/>
                  <a:gd name="T14" fmla="*/ 169 w 178"/>
                  <a:gd name="T15" fmla="*/ 1 h 398"/>
                  <a:gd name="T16" fmla="*/ 0 w 178"/>
                  <a:gd name="T17" fmla="*/ 2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" h="398">
                    <a:moveTo>
                      <a:pt x="0" y="28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0" y="60"/>
                      <a:pt x="71" y="70"/>
                      <a:pt x="71" y="122"/>
                    </a:cubicBezTo>
                    <a:cubicBezTo>
                      <a:pt x="71" y="398"/>
                      <a:pt x="71" y="398"/>
                      <a:pt x="71" y="398"/>
                    </a:cubicBezTo>
                    <a:cubicBezTo>
                      <a:pt x="178" y="398"/>
                      <a:pt x="178" y="398"/>
                      <a:pt x="178" y="398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8" name="Freeform 65"/>
              <p:cNvSpPr>
                <a:spLocks/>
              </p:cNvSpPr>
              <p:nvPr userDrawn="1"/>
            </p:nvSpPr>
            <p:spPr bwMode="auto">
              <a:xfrm>
                <a:off x="7928642" y="487236"/>
                <a:ext cx="27322" cy="23419"/>
              </a:xfrm>
              <a:custGeom>
                <a:avLst/>
                <a:gdLst>
                  <a:gd name="T0" fmla="*/ 64 w 132"/>
                  <a:gd name="T1" fmla="*/ 116 h 116"/>
                  <a:gd name="T2" fmla="*/ 132 w 132"/>
                  <a:gd name="T3" fmla="*/ 57 h 116"/>
                  <a:gd name="T4" fmla="*/ 65 w 132"/>
                  <a:gd name="T5" fmla="*/ 0 h 116"/>
                  <a:gd name="T6" fmla="*/ 0 w 132"/>
                  <a:gd name="T7" fmla="*/ 57 h 116"/>
                  <a:gd name="T8" fmla="*/ 64 w 13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6">
                    <a:moveTo>
                      <a:pt x="64" y="116"/>
                    </a:moveTo>
                    <a:cubicBezTo>
                      <a:pt x="102" y="116"/>
                      <a:pt x="132" y="89"/>
                      <a:pt x="132" y="57"/>
                    </a:cubicBezTo>
                    <a:cubicBezTo>
                      <a:pt x="132" y="26"/>
                      <a:pt x="102" y="0"/>
                      <a:pt x="65" y="0"/>
                    </a:cubicBezTo>
                    <a:cubicBezTo>
                      <a:pt x="29" y="0"/>
                      <a:pt x="0" y="26"/>
                      <a:pt x="0" y="57"/>
                    </a:cubicBezTo>
                    <a:cubicBezTo>
                      <a:pt x="0" y="89"/>
                      <a:pt x="29" y="116"/>
                      <a:pt x="64" y="11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9" name="Freeform 66"/>
              <p:cNvSpPr>
                <a:spLocks/>
              </p:cNvSpPr>
              <p:nvPr userDrawn="1"/>
            </p:nvSpPr>
            <p:spPr bwMode="auto">
              <a:xfrm>
                <a:off x="7975481" y="522365"/>
                <a:ext cx="74160" cy="83919"/>
              </a:xfrm>
              <a:custGeom>
                <a:avLst/>
                <a:gdLst>
                  <a:gd name="T0" fmla="*/ 345 w 345"/>
                  <a:gd name="T1" fmla="*/ 89 h 398"/>
                  <a:gd name="T2" fmla="*/ 345 w 345"/>
                  <a:gd name="T3" fmla="*/ 6 h 398"/>
                  <a:gd name="T4" fmla="*/ 339 w 345"/>
                  <a:gd name="T5" fmla="*/ 5 h 398"/>
                  <a:gd name="T6" fmla="*/ 288 w 345"/>
                  <a:gd name="T7" fmla="*/ 1 h 398"/>
                  <a:gd name="T8" fmla="*/ 179 w 345"/>
                  <a:gd name="T9" fmla="*/ 80 h 398"/>
                  <a:gd name="T10" fmla="*/ 179 w 345"/>
                  <a:gd name="T11" fmla="*/ 0 h 398"/>
                  <a:gd name="T12" fmla="*/ 170 w 345"/>
                  <a:gd name="T13" fmla="*/ 1 h 398"/>
                  <a:gd name="T14" fmla="*/ 0 w 345"/>
                  <a:gd name="T15" fmla="*/ 28 h 398"/>
                  <a:gd name="T16" fmla="*/ 0 w 345"/>
                  <a:gd name="T17" fmla="*/ 58 h 398"/>
                  <a:gd name="T18" fmla="*/ 7 w 345"/>
                  <a:gd name="T19" fmla="*/ 58 h 398"/>
                  <a:gd name="T20" fmla="*/ 72 w 345"/>
                  <a:gd name="T21" fmla="*/ 122 h 398"/>
                  <a:gd name="T22" fmla="*/ 72 w 345"/>
                  <a:gd name="T23" fmla="*/ 398 h 398"/>
                  <a:gd name="T24" fmla="*/ 179 w 345"/>
                  <a:gd name="T25" fmla="*/ 398 h 398"/>
                  <a:gd name="T26" fmla="*/ 179 w 345"/>
                  <a:gd name="T27" fmla="*/ 199 h 398"/>
                  <a:gd name="T28" fmla="*/ 291 w 345"/>
                  <a:gd name="T29" fmla="*/ 87 h 398"/>
                  <a:gd name="T30" fmla="*/ 328 w 345"/>
                  <a:gd name="T31" fmla="*/ 94 h 398"/>
                  <a:gd name="T32" fmla="*/ 345 w 345"/>
                  <a:gd name="T33" fmla="*/ 99 h 398"/>
                  <a:gd name="T34" fmla="*/ 345 w 345"/>
                  <a:gd name="T35" fmla="*/ 8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98">
                    <a:moveTo>
                      <a:pt x="345" y="89"/>
                    </a:moveTo>
                    <a:cubicBezTo>
                      <a:pt x="345" y="6"/>
                      <a:pt x="345" y="6"/>
                      <a:pt x="345" y="6"/>
                    </a:cubicBezTo>
                    <a:cubicBezTo>
                      <a:pt x="339" y="5"/>
                      <a:pt x="339" y="5"/>
                      <a:pt x="339" y="5"/>
                    </a:cubicBezTo>
                    <a:cubicBezTo>
                      <a:pt x="321" y="2"/>
                      <a:pt x="304" y="1"/>
                      <a:pt x="288" y="1"/>
                    </a:cubicBezTo>
                    <a:cubicBezTo>
                      <a:pt x="228" y="1"/>
                      <a:pt x="196" y="45"/>
                      <a:pt x="179" y="80"/>
                    </a:cubicBezTo>
                    <a:cubicBezTo>
                      <a:pt x="179" y="48"/>
                      <a:pt x="179" y="0"/>
                      <a:pt x="179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61" y="60"/>
                      <a:pt x="72" y="70"/>
                      <a:pt x="72" y="122"/>
                    </a:cubicBezTo>
                    <a:cubicBezTo>
                      <a:pt x="72" y="398"/>
                      <a:pt x="72" y="398"/>
                      <a:pt x="72" y="398"/>
                    </a:cubicBezTo>
                    <a:cubicBezTo>
                      <a:pt x="179" y="398"/>
                      <a:pt x="179" y="398"/>
                      <a:pt x="179" y="398"/>
                    </a:cubicBezTo>
                    <a:cubicBezTo>
                      <a:pt x="179" y="199"/>
                      <a:pt x="179" y="199"/>
                      <a:pt x="179" y="199"/>
                    </a:cubicBezTo>
                    <a:cubicBezTo>
                      <a:pt x="179" y="165"/>
                      <a:pt x="190" y="87"/>
                      <a:pt x="291" y="87"/>
                    </a:cubicBezTo>
                    <a:cubicBezTo>
                      <a:pt x="302" y="87"/>
                      <a:pt x="315" y="91"/>
                      <a:pt x="328" y="94"/>
                    </a:cubicBezTo>
                    <a:cubicBezTo>
                      <a:pt x="345" y="99"/>
                      <a:pt x="345" y="99"/>
                      <a:pt x="345" y="99"/>
                    </a:cubicBezTo>
                    <a:cubicBezTo>
                      <a:pt x="345" y="89"/>
                      <a:pt x="345" y="89"/>
                      <a:pt x="345" y="89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0" name="Freeform 67"/>
              <p:cNvSpPr>
                <a:spLocks noEditPoints="1"/>
              </p:cNvSpPr>
              <p:nvPr userDrawn="1"/>
            </p:nvSpPr>
            <p:spPr bwMode="auto">
              <a:xfrm>
                <a:off x="8059398" y="522365"/>
                <a:ext cx="80016" cy="85870"/>
              </a:xfrm>
              <a:custGeom>
                <a:avLst/>
                <a:gdLst>
                  <a:gd name="T0" fmla="*/ 377 w 377"/>
                  <a:gd name="T1" fmla="*/ 161 h 407"/>
                  <a:gd name="T2" fmla="*/ 200 w 377"/>
                  <a:gd name="T3" fmla="*/ 0 h 407"/>
                  <a:gd name="T4" fmla="*/ 0 w 377"/>
                  <a:gd name="T5" fmla="*/ 190 h 407"/>
                  <a:gd name="T6" fmla="*/ 232 w 377"/>
                  <a:gd name="T7" fmla="*/ 407 h 407"/>
                  <a:gd name="T8" fmla="*/ 363 w 377"/>
                  <a:gd name="T9" fmla="*/ 385 h 407"/>
                  <a:gd name="T10" fmla="*/ 369 w 377"/>
                  <a:gd name="T11" fmla="*/ 383 h 407"/>
                  <a:gd name="T12" fmla="*/ 369 w 377"/>
                  <a:gd name="T13" fmla="*/ 331 h 407"/>
                  <a:gd name="T14" fmla="*/ 359 w 377"/>
                  <a:gd name="T15" fmla="*/ 335 h 407"/>
                  <a:gd name="T16" fmla="*/ 275 w 377"/>
                  <a:gd name="T17" fmla="*/ 348 h 407"/>
                  <a:gd name="T18" fmla="*/ 116 w 377"/>
                  <a:gd name="T19" fmla="*/ 169 h 407"/>
                  <a:gd name="T20" fmla="*/ 377 w 377"/>
                  <a:gd name="T21" fmla="*/ 169 h 407"/>
                  <a:gd name="T22" fmla="*/ 377 w 377"/>
                  <a:gd name="T23" fmla="*/ 161 h 407"/>
                  <a:gd name="T24" fmla="*/ 197 w 377"/>
                  <a:gd name="T25" fmla="*/ 42 h 407"/>
                  <a:gd name="T26" fmla="*/ 270 w 377"/>
                  <a:gd name="T27" fmla="*/ 122 h 407"/>
                  <a:gd name="T28" fmla="*/ 117 w 377"/>
                  <a:gd name="T29" fmla="*/ 122 h 407"/>
                  <a:gd name="T30" fmla="*/ 197 w 377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7" h="407">
                    <a:moveTo>
                      <a:pt x="377" y="161"/>
                    </a:moveTo>
                    <a:cubicBezTo>
                      <a:pt x="377" y="54"/>
                      <a:pt x="318" y="0"/>
                      <a:pt x="200" y="0"/>
                    </a:cubicBezTo>
                    <a:cubicBezTo>
                      <a:pt x="67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2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5" y="348"/>
                    </a:cubicBezTo>
                    <a:cubicBezTo>
                      <a:pt x="162" y="348"/>
                      <a:pt x="119" y="253"/>
                      <a:pt x="116" y="169"/>
                    </a:cubicBezTo>
                    <a:cubicBezTo>
                      <a:pt x="131" y="169"/>
                      <a:pt x="377" y="169"/>
                      <a:pt x="377" y="169"/>
                    </a:cubicBezTo>
                    <a:cubicBezTo>
                      <a:pt x="377" y="161"/>
                      <a:pt x="377" y="161"/>
                      <a:pt x="377" y="161"/>
                    </a:cubicBezTo>
                    <a:moveTo>
                      <a:pt x="197" y="42"/>
                    </a:moveTo>
                    <a:cubicBezTo>
                      <a:pt x="254" y="42"/>
                      <a:pt x="269" y="84"/>
                      <a:pt x="270" y="122"/>
                    </a:cubicBezTo>
                    <a:cubicBezTo>
                      <a:pt x="257" y="122"/>
                      <a:pt x="131" y="122"/>
                      <a:pt x="117" y="122"/>
                    </a:cubicBezTo>
                    <a:cubicBezTo>
                      <a:pt x="120" y="94"/>
                      <a:pt x="137" y="42"/>
                      <a:pt x="197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1" name="Freeform 68"/>
              <p:cNvSpPr>
                <a:spLocks/>
              </p:cNvSpPr>
              <p:nvPr userDrawn="1"/>
            </p:nvSpPr>
            <p:spPr bwMode="auto">
              <a:xfrm>
                <a:off x="8277976" y="483333"/>
                <a:ext cx="93676" cy="122951"/>
              </a:xfrm>
              <a:custGeom>
                <a:avLst/>
                <a:gdLst>
                  <a:gd name="T0" fmla="*/ 325 w 445"/>
                  <a:gd name="T1" fmla="*/ 181 h 578"/>
                  <a:gd name="T2" fmla="*/ 178 w 445"/>
                  <a:gd name="T3" fmla="*/ 266 h 578"/>
                  <a:gd name="T4" fmla="*/ 178 w 445"/>
                  <a:gd name="T5" fmla="*/ 0 h 578"/>
                  <a:gd name="T6" fmla="*/ 170 w 445"/>
                  <a:gd name="T7" fmla="*/ 1 h 578"/>
                  <a:gd name="T8" fmla="*/ 0 w 445"/>
                  <a:gd name="T9" fmla="*/ 22 h 578"/>
                  <a:gd name="T10" fmla="*/ 0 w 445"/>
                  <a:gd name="T11" fmla="*/ 52 h 578"/>
                  <a:gd name="T12" fmla="*/ 8 w 445"/>
                  <a:gd name="T13" fmla="*/ 52 h 578"/>
                  <a:gd name="T14" fmla="*/ 72 w 445"/>
                  <a:gd name="T15" fmla="*/ 118 h 578"/>
                  <a:gd name="T16" fmla="*/ 72 w 445"/>
                  <a:gd name="T17" fmla="*/ 578 h 578"/>
                  <a:gd name="T18" fmla="*/ 178 w 445"/>
                  <a:gd name="T19" fmla="*/ 578 h 578"/>
                  <a:gd name="T20" fmla="*/ 178 w 445"/>
                  <a:gd name="T21" fmla="*/ 380 h 578"/>
                  <a:gd name="T22" fmla="*/ 279 w 445"/>
                  <a:gd name="T23" fmla="*/ 251 h 578"/>
                  <a:gd name="T24" fmla="*/ 339 w 445"/>
                  <a:gd name="T25" fmla="*/ 335 h 578"/>
                  <a:gd name="T26" fmla="*/ 339 w 445"/>
                  <a:gd name="T27" fmla="*/ 578 h 578"/>
                  <a:gd name="T28" fmla="*/ 445 w 445"/>
                  <a:gd name="T29" fmla="*/ 578 h 578"/>
                  <a:gd name="T30" fmla="*/ 445 w 445"/>
                  <a:gd name="T31" fmla="*/ 323 h 578"/>
                  <a:gd name="T32" fmla="*/ 325 w 445"/>
                  <a:gd name="T33" fmla="*/ 181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5" h="578">
                    <a:moveTo>
                      <a:pt x="325" y="181"/>
                    </a:moveTo>
                    <a:cubicBezTo>
                      <a:pt x="246" y="181"/>
                      <a:pt x="201" y="230"/>
                      <a:pt x="178" y="266"/>
                    </a:cubicBezTo>
                    <a:cubicBezTo>
                      <a:pt x="178" y="223"/>
                      <a:pt x="178" y="0"/>
                      <a:pt x="178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60" y="54"/>
                      <a:pt x="72" y="66"/>
                      <a:pt x="72" y="118"/>
                    </a:cubicBezTo>
                    <a:cubicBezTo>
                      <a:pt x="72" y="578"/>
                      <a:pt x="72" y="578"/>
                      <a:pt x="72" y="578"/>
                    </a:cubicBezTo>
                    <a:cubicBezTo>
                      <a:pt x="178" y="578"/>
                      <a:pt x="178" y="578"/>
                      <a:pt x="178" y="578"/>
                    </a:cubicBezTo>
                    <a:cubicBezTo>
                      <a:pt x="178" y="380"/>
                      <a:pt x="178" y="380"/>
                      <a:pt x="178" y="380"/>
                    </a:cubicBezTo>
                    <a:cubicBezTo>
                      <a:pt x="178" y="307"/>
                      <a:pt x="233" y="251"/>
                      <a:pt x="279" y="251"/>
                    </a:cubicBezTo>
                    <a:cubicBezTo>
                      <a:pt x="339" y="251"/>
                      <a:pt x="339" y="296"/>
                      <a:pt x="339" y="335"/>
                    </a:cubicBezTo>
                    <a:cubicBezTo>
                      <a:pt x="339" y="578"/>
                      <a:pt x="339" y="578"/>
                      <a:pt x="339" y="578"/>
                    </a:cubicBezTo>
                    <a:cubicBezTo>
                      <a:pt x="445" y="578"/>
                      <a:pt x="445" y="578"/>
                      <a:pt x="445" y="578"/>
                    </a:cubicBezTo>
                    <a:cubicBezTo>
                      <a:pt x="445" y="323"/>
                      <a:pt x="445" y="323"/>
                      <a:pt x="445" y="323"/>
                    </a:cubicBezTo>
                    <a:cubicBezTo>
                      <a:pt x="445" y="280"/>
                      <a:pt x="445" y="181"/>
                      <a:pt x="325" y="18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2" name="Freeform 69"/>
              <p:cNvSpPr>
                <a:spLocks noEditPoints="1"/>
              </p:cNvSpPr>
              <p:nvPr userDrawn="1"/>
            </p:nvSpPr>
            <p:spPr bwMode="auto">
              <a:xfrm>
                <a:off x="8395071" y="522365"/>
                <a:ext cx="80016" cy="85870"/>
              </a:xfrm>
              <a:custGeom>
                <a:avLst/>
                <a:gdLst>
                  <a:gd name="T0" fmla="*/ 377 w 377"/>
                  <a:gd name="T1" fmla="*/ 161 h 407"/>
                  <a:gd name="T2" fmla="*/ 200 w 377"/>
                  <a:gd name="T3" fmla="*/ 0 h 407"/>
                  <a:gd name="T4" fmla="*/ 0 w 377"/>
                  <a:gd name="T5" fmla="*/ 190 h 407"/>
                  <a:gd name="T6" fmla="*/ 233 w 377"/>
                  <a:gd name="T7" fmla="*/ 407 h 407"/>
                  <a:gd name="T8" fmla="*/ 363 w 377"/>
                  <a:gd name="T9" fmla="*/ 385 h 407"/>
                  <a:gd name="T10" fmla="*/ 369 w 377"/>
                  <a:gd name="T11" fmla="*/ 383 h 407"/>
                  <a:gd name="T12" fmla="*/ 369 w 377"/>
                  <a:gd name="T13" fmla="*/ 331 h 407"/>
                  <a:gd name="T14" fmla="*/ 359 w 377"/>
                  <a:gd name="T15" fmla="*/ 335 h 407"/>
                  <a:gd name="T16" fmla="*/ 275 w 377"/>
                  <a:gd name="T17" fmla="*/ 348 h 407"/>
                  <a:gd name="T18" fmla="*/ 117 w 377"/>
                  <a:gd name="T19" fmla="*/ 169 h 407"/>
                  <a:gd name="T20" fmla="*/ 377 w 377"/>
                  <a:gd name="T21" fmla="*/ 169 h 407"/>
                  <a:gd name="T22" fmla="*/ 377 w 377"/>
                  <a:gd name="T23" fmla="*/ 161 h 407"/>
                  <a:gd name="T24" fmla="*/ 197 w 377"/>
                  <a:gd name="T25" fmla="*/ 42 h 407"/>
                  <a:gd name="T26" fmla="*/ 270 w 377"/>
                  <a:gd name="T27" fmla="*/ 122 h 407"/>
                  <a:gd name="T28" fmla="*/ 117 w 377"/>
                  <a:gd name="T29" fmla="*/ 122 h 407"/>
                  <a:gd name="T30" fmla="*/ 197 w 377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7" h="407">
                    <a:moveTo>
                      <a:pt x="377" y="161"/>
                    </a:moveTo>
                    <a:cubicBezTo>
                      <a:pt x="377" y="54"/>
                      <a:pt x="318" y="0"/>
                      <a:pt x="200" y="0"/>
                    </a:cubicBezTo>
                    <a:cubicBezTo>
                      <a:pt x="68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3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5" y="348"/>
                    </a:cubicBezTo>
                    <a:cubicBezTo>
                      <a:pt x="161" y="348"/>
                      <a:pt x="119" y="253"/>
                      <a:pt x="117" y="169"/>
                    </a:cubicBezTo>
                    <a:cubicBezTo>
                      <a:pt x="131" y="169"/>
                      <a:pt x="377" y="169"/>
                      <a:pt x="377" y="169"/>
                    </a:cubicBezTo>
                    <a:cubicBezTo>
                      <a:pt x="377" y="161"/>
                      <a:pt x="377" y="161"/>
                      <a:pt x="377" y="161"/>
                    </a:cubicBezTo>
                    <a:moveTo>
                      <a:pt x="197" y="42"/>
                    </a:moveTo>
                    <a:cubicBezTo>
                      <a:pt x="254" y="42"/>
                      <a:pt x="268" y="84"/>
                      <a:pt x="270" y="122"/>
                    </a:cubicBezTo>
                    <a:cubicBezTo>
                      <a:pt x="256" y="122"/>
                      <a:pt x="130" y="122"/>
                      <a:pt x="117" y="122"/>
                    </a:cubicBezTo>
                    <a:cubicBezTo>
                      <a:pt x="119" y="94"/>
                      <a:pt x="137" y="42"/>
                      <a:pt x="197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3" name="Freeform 70"/>
              <p:cNvSpPr>
                <a:spLocks/>
              </p:cNvSpPr>
              <p:nvPr userDrawn="1"/>
            </p:nvSpPr>
            <p:spPr bwMode="auto">
              <a:xfrm>
                <a:off x="8203816" y="496993"/>
                <a:ext cx="64403" cy="111241"/>
              </a:xfrm>
              <a:custGeom>
                <a:avLst/>
                <a:gdLst>
                  <a:gd name="T0" fmla="*/ 71 w 298"/>
                  <a:gd name="T1" fmla="*/ 0 h 519"/>
                  <a:gd name="T2" fmla="*/ 71 w 298"/>
                  <a:gd name="T3" fmla="*/ 121 h 519"/>
                  <a:gd name="T4" fmla="*/ 0 w 298"/>
                  <a:gd name="T5" fmla="*/ 121 h 519"/>
                  <a:gd name="T6" fmla="*/ 0 w 298"/>
                  <a:gd name="T7" fmla="*/ 168 h 519"/>
                  <a:gd name="T8" fmla="*/ 71 w 298"/>
                  <a:gd name="T9" fmla="*/ 168 h 519"/>
                  <a:gd name="T10" fmla="*/ 71 w 298"/>
                  <a:gd name="T11" fmla="*/ 407 h 519"/>
                  <a:gd name="T12" fmla="*/ 218 w 298"/>
                  <a:gd name="T13" fmla="*/ 519 h 519"/>
                  <a:gd name="T14" fmla="*/ 281 w 298"/>
                  <a:gd name="T15" fmla="*/ 512 h 519"/>
                  <a:gd name="T16" fmla="*/ 287 w 298"/>
                  <a:gd name="T17" fmla="*/ 511 h 519"/>
                  <a:gd name="T18" fmla="*/ 287 w 298"/>
                  <a:gd name="T19" fmla="*/ 463 h 519"/>
                  <a:gd name="T20" fmla="*/ 278 w 298"/>
                  <a:gd name="T21" fmla="*/ 465 h 519"/>
                  <a:gd name="T22" fmla="*/ 246 w 298"/>
                  <a:gd name="T23" fmla="*/ 468 h 519"/>
                  <a:gd name="T24" fmla="*/ 178 w 298"/>
                  <a:gd name="T25" fmla="*/ 394 h 519"/>
                  <a:gd name="T26" fmla="*/ 178 w 298"/>
                  <a:gd name="T27" fmla="*/ 168 h 519"/>
                  <a:gd name="T28" fmla="*/ 298 w 298"/>
                  <a:gd name="T29" fmla="*/ 168 h 519"/>
                  <a:gd name="T30" fmla="*/ 298 w 298"/>
                  <a:gd name="T31" fmla="*/ 121 h 519"/>
                  <a:gd name="T32" fmla="*/ 178 w 298"/>
                  <a:gd name="T33" fmla="*/ 121 h 519"/>
                  <a:gd name="T34" fmla="*/ 178 w 298"/>
                  <a:gd name="T35" fmla="*/ 0 h 519"/>
                  <a:gd name="T36" fmla="*/ 71 w 298"/>
                  <a:gd name="T3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519">
                    <a:moveTo>
                      <a:pt x="71" y="0"/>
                    </a:moveTo>
                    <a:cubicBezTo>
                      <a:pt x="71" y="0"/>
                      <a:pt x="71" y="109"/>
                      <a:pt x="71" y="121"/>
                    </a:cubicBezTo>
                    <a:cubicBezTo>
                      <a:pt x="59" y="121"/>
                      <a:pt x="0" y="121"/>
                      <a:pt x="0" y="12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8"/>
                      <a:pt x="59" y="168"/>
                      <a:pt x="71" y="168"/>
                    </a:cubicBezTo>
                    <a:cubicBezTo>
                      <a:pt x="71" y="183"/>
                      <a:pt x="71" y="407"/>
                      <a:pt x="71" y="407"/>
                    </a:cubicBezTo>
                    <a:cubicBezTo>
                      <a:pt x="71" y="510"/>
                      <a:pt x="138" y="519"/>
                      <a:pt x="218" y="519"/>
                    </a:cubicBezTo>
                    <a:cubicBezTo>
                      <a:pt x="238" y="519"/>
                      <a:pt x="259" y="516"/>
                      <a:pt x="281" y="512"/>
                    </a:cubicBezTo>
                    <a:cubicBezTo>
                      <a:pt x="287" y="511"/>
                      <a:pt x="287" y="511"/>
                      <a:pt x="287" y="511"/>
                    </a:cubicBezTo>
                    <a:cubicBezTo>
                      <a:pt x="287" y="463"/>
                      <a:pt x="287" y="463"/>
                      <a:pt x="287" y="463"/>
                    </a:cubicBezTo>
                    <a:cubicBezTo>
                      <a:pt x="278" y="465"/>
                      <a:pt x="278" y="465"/>
                      <a:pt x="278" y="465"/>
                    </a:cubicBezTo>
                    <a:cubicBezTo>
                      <a:pt x="269" y="467"/>
                      <a:pt x="258" y="468"/>
                      <a:pt x="246" y="468"/>
                    </a:cubicBezTo>
                    <a:cubicBezTo>
                      <a:pt x="182" y="468"/>
                      <a:pt x="178" y="449"/>
                      <a:pt x="178" y="394"/>
                    </a:cubicBezTo>
                    <a:cubicBezTo>
                      <a:pt x="178" y="394"/>
                      <a:pt x="178" y="182"/>
                      <a:pt x="178" y="168"/>
                    </a:cubicBezTo>
                    <a:cubicBezTo>
                      <a:pt x="192" y="168"/>
                      <a:pt x="298" y="168"/>
                      <a:pt x="298" y="168"/>
                    </a:cubicBezTo>
                    <a:cubicBezTo>
                      <a:pt x="298" y="121"/>
                      <a:pt x="298" y="121"/>
                      <a:pt x="298" y="121"/>
                    </a:cubicBezTo>
                    <a:cubicBezTo>
                      <a:pt x="298" y="121"/>
                      <a:pt x="192" y="121"/>
                      <a:pt x="178" y="121"/>
                    </a:cubicBezTo>
                    <a:cubicBezTo>
                      <a:pt x="178" y="107"/>
                      <a:pt x="178" y="0"/>
                      <a:pt x="178" y="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4" name="Freeform 71"/>
              <p:cNvSpPr>
                <a:spLocks/>
              </p:cNvSpPr>
              <p:nvPr userDrawn="1"/>
            </p:nvSpPr>
            <p:spPr bwMode="auto">
              <a:xfrm>
                <a:off x="8531683" y="487236"/>
                <a:ext cx="136611" cy="119047"/>
              </a:xfrm>
              <a:custGeom>
                <a:avLst/>
                <a:gdLst>
                  <a:gd name="T0" fmla="*/ 632 w 640"/>
                  <a:gd name="T1" fmla="*/ 0 h 556"/>
                  <a:gd name="T2" fmla="*/ 525 w 640"/>
                  <a:gd name="T3" fmla="*/ 0 h 556"/>
                  <a:gd name="T4" fmla="*/ 525 w 640"/>
                  <a:gd name="T5" fmla="*/ 423 h 556"/>
                  <a:gd name="T6" fmla="*/ 246 w 640"/>
                  <a:gd name="T7" fmla="*/ 0 h 556"/>
                  <a:gd name="T8" fmla="*/ 0 w 640"/>
                  <a:gd name="T9" fmla="*/ 0 h 556"/>
                  <a:gd name="T10" fmla="*/ 0 w 640"/>
                  <a:gd name="T11" fmla="*/ 32 h 556"/>
                  <a:gd name="T12" fmla="*/ 21 w 640"/>
                  <a:gd name="T13" fmla="*/ 36 h 556"/>
                  <a:gd name="T14" fmla="*/ 91 w 640"/>
                  <a:gd name="T15" fmla="*/ 111 h 556"/>
                  <a:gd name="T16" fmla="*/ 91 w 640"/>
                  <a:gd name="T17" fmla="*/ 556 h 556"/>
                  <a:gd name="T18" fmla="*/ 206 w 640"/>
                  <a:gd name="T19" fmla="*/ 556 h 556"/>
                  <a:gd name="T20" fmla="*/ 206 w 640"/>
                  <a:gd name="T21" fmla="*/ 114 h 556"/>
                  <a:gd name="T22" fmla="*/ 498 w 640"/>
                  <a:gd name="T23" fmla="*/ 556 h 556"/>
                  <a:gd name="T24" fmla="*/ 640 w 640"/>
                  <a:gd name="T25" fmla="*/ 556 h 556"/>
                  <a:gd name="T26" fmla="*/ 640 w 640"/>
                  <a:gd name="T27" fmla="*/ 0 h 556"/>
                  <a:gd name="T28" fmla="*/ 632 w 640"/>
                  <a:gd name="T2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0" h="556">
                    <a:moveTo>
                      <a:pt x="632" y="0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25" y="0"/>
                      <a:pt x="525" y="382"/>
                      <a:pt x="525" y="423"/>
                    </a:cubicBezTo>
                    <a:cubicBezTo>
                      <a:pt x="503" y="389"/>
                      <a:pt x="246" y="0"/>
                      <a:pt x="2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86" y="47"/>
                      <a:pt x="91" y="47"/>
                      <a:pt x="91" y="111"/>
                    </a:cubicBezTo>
                    <a:cubicBezTo>
                      <a:pt x="91" y="556"/>
                      <a:pt x="91" y="556"/>
                      <a:pt x="91" y="556"/>
                    </a:cubicBezTo>
                    <a:cubicBezTo>
                      <a:pt x="206" y="556"/>
                      <a:pt x="206" y="556"/>
                      <a:pt x="206" y="556"/>
                    </a:cubicBezTo>
                    <a:cubicBezTo>
                      <a:pt x="206" y="556"/>
                      <a:pt x="206" y="155"/>
                      <a:pt x="206" y="114"/>
                    </a:cubicBezTo>
                    <a:cubicBezTo>
                      <a:pt x="228" y="148"/>
                      <a:pt x="498" y="556"/>
                      <a:pt x="498" y="556"/>
                    </a:cubicBezTo>
                    <a:cubicBezTo>
                      <a:pt x="640" y="556"/>
                      <a:pt x="640" y="556"/>
                      <a:pt x="640" y="556"/>
                    </a:cubicBezTo>
                    <a:cubicBezTo>
                      <a:pt x="640" y="0"/>
                      <a:pt x="640" y="0"/>
                      <a:pt x="640" y="0"/>
                    </a:cubicBezTo>
                    <a:cubicBezTo>
                      <a:pt x="632" y="0"/>
                      <a:pt x="632" y="0"/>
                      <a:pt x="63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6" name="Freeform 72"/>
              <p:cNvSpPr>
                <a:spLocks noEditPoints="1"/>
              </p:cNvSpPr>
              <p:nvPr userDrawn="1"/>
            </p:nvSpPr>
            <p:spPr bwMode="auto">
              <a:xfrm>
                <a:off x="8689762" y="522365"/>
                <a:ext cx="81967" cy="85870"/>
              </a:xfrm>
              <a:custGeom>
                <a:avLst/>
                <a:gdLst>
                  <a:gd name="T0" fmla="*/ 378 w 378"/>
                  <a:gd name="T1" fmla="*/ 161 h 407"/>
                  <a:gd name="T2" fmla="*/ 200 w 378"/>
                  <a:gd name="T3" fmla="*/ 0 h 407"/>
                  <a:gd name="T4" fmla="*/ 0 w 378"/>
                  <a:gd name="T5" fmla="*/ 190 h 407"/>
                  <a:gd name="T6" fmla="*/ 232 w 378"/>
                  <a:gd name="T7" fmla="*/ 407 h 407"/>
                  <a:gd name="T8" fmla="*/ 363 w 378"/>
                  <a:gd name="T9" fmla="*/ 385 h 407"/>
                  <a:gd name="T10" fmla="*/ 369 w 378"/>
                  <a:gd name="T11" fmla="*/ 383 h 407"/>
                  <a:gd name="T12" fmla="*/ 369 w 378"/>
                  <a:gd name="T13" fmla="*/ 331 h 407"/>
                  <a:gd name="T14" fmla="*/ 359 w 378"/>
                  <a:gd name="T15" fmla="*/ 335 h 407"/>
                  <a:gd name="T16" fmla="*/ 276 w 378"/>
                  <a:gd name="T17" fmla="*/ 348 h 407"/>
                  <a:gd name="T18" fmla="*/ 117 w 378"/>
                  <a:gd name="T19" fmla="*/ 169 h 407"/>
                  <a:gd name="T20" fmla="*/ 378 w 378"/>
                  <a:gd name="T21" fmla="*/ 169 h 407"/>
                  <a:gd name="T22" fmla="*/ 378 w 378"/>
                  <a:gd name="T23" fmla="*/ 161 h 407"/>
                  <a:gd name="T24" fmla="*/ 196 w 378"/>
                  <a:gd name="T25" fmla="*/ 42 h 407"/>
                  <a:gd name="T26" fmla="*/ 270 w 378"/>
                  <a:gd name="T27" fmla="*/ 122 h 407"/>
                  <a:gd name="T28" fmla="*/ 117 w 378"/>
                  <a:gd name="T29" fmla="*/ 122 h 407"/>
                  <a:gd name="T30" fmla="*/ 196 w 378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8" h="407">
                    <a:moveTo>
                      <a:pt x="378" y="161"/>
                    </a:moveTo>
                    <a:cubicBezTo>
                      <a:pt x="378" y="54"/>
                      <a:pt x="318" y="0"/>
                      <a:pt x="200" y="0"/>
                    </a:cubicBezTo>
                    <a:cubicBezTo>
                      <a:pt x="68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2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6" y="348"/>
                    </a:cubicBezTo>
                    <a:cubicBezTo>
                      <a:pt x="161" y="348"/>
                      <a:pt x="119" y="253"/>
                      <a:pt x="117" y="169"/>
                    </a:cubicBezTo>
                    <a:cubicBezTo>
                      <a:pt x="131" y="169"/>
                      <a:pt x="378" y="169"/>
                      <a:pt x="378" y="169"/>
                    </a:cubicBezTo>
                    <a:cubicBezTo>
                      <a:pt x="378" y="161"/>
                      <a:pt x="378" y="161"/>
                      <a:pt x="378" y="161"/>
                    </a:cubicBezTo>
                    <a:moveTo>
                      <a:pt x="196" y="42"/>
                    </a:moveTo>
                    <a:cubicBezTo>
                      <a:pt x="254" y="42"/>
                      <a:pt x="269" y="84"/>
                      <a:pt x="270" y="122"/>
                    </a:cubicBezTo>
                    <a:cubicBezTo>
                      <a:pt x="257" y="122"/>
                      <a:pt x="131" y="122"/>
                      <a:pt x="117" y="122"/>
                    </a:cubicBezTo>
                    <a:cubicBezTo>
                      <a:pt x="120" y="94"/>
                      <a:pt x="137" y="42"/>
                      <a:pt x="196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7" name="Freeform 73"/>
              <p:cNvSpPr>
                <a:spLocks/>
              </p:cNvSpPr>
              <p:nvPr userDrawn="1"/>
            </p:nvSpPr>
            <p:spPr bwMode="auto">
              <a:xfrm>
                <a:off x="8881018" y="496993"/>
                <a:ext cx="64403" cy="111241"/>
              </a:xfrm>
              <a:custGeom>
                <a:avLst/>
                <a:gdLst>
                  <a:gd name="T0" fmla="*/ 71 w 298"/>
                  <a:gd name="T1" fmla="*/ 0 h 519"/>
                  <a:gd name="T2" fmla="*/ 71 w 298"/>
                  <a:gd name="T3" fmla="*/ 121 h 519"/>
                  <a:gd name="T4" fmla="*/ 0 w 298"/>
                  <a:gd name="T5" fmla="*/ 121 h 519"/>
                  <a:gd name="T6" fmla="*/ 0 w 298"/>
                  <a:gd name="T7" fmla="*/ 168 h 519"/>
                  <a:gd name="T8" fmla="*/ 71 w 298"/>
                  <a:gd name="T9" fmla="*/ 168 h 519"/>
                  <a:gd name="T10" fmla="*/ 71 w 298"/>
                  <a:gd name="T11" fmla="*/ 407 h 519"/>
                  <a:gd name="T12" fmla="*/ 218 w 298"/>
                  <a:gd name="T13" fmla="*/ 519 h 519"/>
                  <a:gd name="T14" fmla="*/ 281 w 298"/>
                  <a:gd name="T15" fmla="*/ 512 h 519"/>
                  <a:gd name="T16" fmla="*/ 287 w 298"/>
                  <a:gd name="T17" fmla="*/ 511 h 519"/>
                  <a:gd name="T18" fmla="*/ 287 w 298"/>
                  <a:gd name="T19" fmla="*/ 463 h 519"/>
                  <a:gd name="T20" fmla="*/ 278 w 298"/>
                  <a:gd name="T21" fmla="*/ 465 h 519"/>
                  <a:gd name="T22" fmla="*/ 246 w 298"/>
                  <a:gd name="T23" fmla="*/ 468 h 519"/>
                  <a:gd name="T24" fmla="*/ 178 w 298"/>
                  <a:gd name="T25" fmla="*/ 394 h 519"/>
                  <a:gd name="T26" fmla="*/ 178 w 298"/>
                  <a:gd name="T27" fmla="*/ 168 h 519"/>
                  <a:gd name="T28" fmla="*/ 298 w 298"/>
                  <a:gd name="T29" fmla="*/ 168 h 519"/>
                  <a:gd name="T30" fmla="*/ 298 w 298"/>
                  <a:gd name="T31" fmla="*/ 121 h 519"/>
                  <a:gd name="T32" fmla="*/ 178 w 298"/>
                  <a:gd name="T33" fmla="*/ 121 h 519"/>
                  <a:gd name="T34" fmla="*/ 178 w 298"/>
                  <a:gd name="T35" fmla="*/ 0 h 519"/>
                  <a:gd name="T36" fmla="*/ 71 w 298"/>
                  <a:gd name="T3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519">
                    <a:moveTo>
                      <a:pt x="71" y="0"/>
                    </a:moveTo>
                    <a:cubicBezTo>
                      <a:pt x="71" y="0"/>
                      <a:pt x="71" y="109"/>
                      <a:pt x="71" y="121"/>
                    </a:cubicBezTo>
                    <a:cubicBezTo>
                      <a:pt x="59" y="121"/>
                      <a:pt x="0" y="121"/>
                      <a:pt x="0" y="12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8"/>
                      <a:pt x="59" y="168"/>
                      <a:pt x="71" y="168"/>
                    </a:cubicBezTo>
                    <a:cubicBezTo>
                      <a:pt x="71" y="183"/>
                      <a:pt x="71" y="407"/>
                      <a:pt x="71" y="407"/>
                    </a:cubicBezTo>
                    <a:cubicBezTo>
                      <a:pt x="71" y="510"/>
                      <a:pt x="138" y="519"/>
                      <a:pt x="218" y="519"/>
                    </a:cubicBezTo>
                    <a:cubicBezTo>
                      <a:pt x="238" y="519"/>
                      <a:pt x="258" y="516"/>
                      <a:pt x="281" y="512"/>
                    </a:cubicBezTo>
                    <a:cubicBezTo>
                      <a:pt x="287" y="511"/>
                      <a:pt x="287" y="511"/>
                      <a:pt x="287" y="511"/>
                    </a:cubicBezTo>
                    <a:cubicBezTo>
                      <a:pt x="287" y="463"/>
                      <a:pt x="287" y="463"/>
                      <a:pt x="287" y="463"/>
                    </a:cubicBezTo>
                    <a:cubicBezTo>
                      <a:pt x="278" y="465"/>
                      <a:pt x="278" y="465"/>
                      <a:pt x="278" y="465"/>
                    </a:cubicBezTo>
                    <a:cubicBezTo>
                      <a:pt x="269" y="467"/>
                      <a:pt x="258" y="468"/>
                      <a:pt x="246" y="468"/>
                    </a:cubicBezTo>
                    <a:cubicBezTo>
                      <a:pt x="181" y="468"/>
                      <a:pt x="178" y="449"/>
                      <a:pt x="178" y="394"/>
                    </a:cubicBezTo>
                    <a:cubicBezTo>
                      <a:pt x="178" y="394"/>
                      <a:pt x="178" y="182"/>
                      <a:pt x="178" y="168"/>
                    </a:cubicBezTo>
                    <a:cubicBezTo>
                      <a:pt x="191" y="168"/>
                      <a:pt x="298" y="168"/>
                      <a:pt x="298" y="168"/>
                    </a:cubicBezTo>
                    <a:cubicBezTo>
                      <a:pt x="298" y="121"/>
                      <a:pt x="298" y="121"/>
                      <a:pt x="298" y="121"/>
                    </a:cubicBezTo>
                    <a:cubicBezTo>
                      <a:pt x="298" y="121"/>
                      <a:pt x="191" y="121"/>
                      <a:pt x="178" y="121"/>
                    </a:cubicBezTo>
                    <a:cubicBezTo>
                      <a:pt x="178" y="107"/>
                      <a:pt x="178" y="0"/>
                      <a:pt x="178" y="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9" name="Freeform 74"/>
              <p:cNvSpPr>
                <a:spLocks/>
              </p:cNvSpPr>
              <p:nvPr userDrawn="1"/>
            </p:nvSpPr>
            <p:spPr bwMode="auto">
              <a:xfrm>
                <a:off x="8773680" y="524316"/>
                <a:ext cx="99532" cy="81967"/>
              </a:xfrm>
              <a:custGeom>
                <a:avLst/>
                <a:gdLst>
                  <a:gd name="T0" fmla="*/ 363 w 473"/>
                  <a:gd name="T1" fmla="*/ 127 h 389"/>
                  <a:gd name="T2" fmla="*/ 473 w 473"/>
                  <a:gd name="T3" fmla="*/ 0 h 389"/>
                  <a:gd name="T4" fmla="*/ 360 w 473"/>
                  <a:gd name="T5" fmla="*/ 0 h 389"/>
                  <a:gd name="T6" fmla="*/ 256 w 473"/>
                  <a:gd name="T7" fmla="*/ 120 h 389"/>
                  <a:gd name="T8" fmla="*/ 164 w 473"/>
                  <a:gd name="T9" fmla="*/ 0 h 389"/>
                  <a:gd name="T10" fmla="*/ 0 w 473"/>
                  <a:gd name="T11" fmla="*/ 0 h 389"/>
                  <a:gd name="T12" fmla="*/ 0 w 473"/>
                  <a:gd name="T13" fmla="*/ 31 h 389"/>
                  <a:gd name="T14" fmla="*/ 7 w 473"/>
                  <a:gd name="T15" fmla="*/ 31 h 389"/>
                  <a:gd name="T16" fmla="*/ 110 w 473"/>
                  <a:gd name="T17" fmla="*/ 90 h 389"/>
                  <a:gd name="T18" fmla="*/ 177 w 473"/>
                  <a:gd name="T19" fmla="*/ 179 h 389"/>
                  <a:gd name="T20" fmla="*/ 68 w 473"/>
                  <a:gd name="T21" fmla="*/ 306 h 389"/>
                  <a:gd name="T22" fmla="*/ 181 w 473"/>
                  <a:gd name="T23" fmla="*/ 306 h 389"/>
                  <a:gd name="T24" fmla="*/ 230 w 473"/>
                  <a:gd name="T25" fmla="*/ 249 h 389"/>
                  <a:gd name="T26" fmla="*/ 335 w 473"/>
                  <a:gd name="T27" fmla="*/ 389 h 389"/>
                  <a:gd name="T28" fmla="*/ 462 w 473"/>
                  <a:gd name="T29" fmla="*/ 389 h 389"/>
                  <a:gd name="T30" fmla="*/ 261 w 473"/>
                  <a:gd name="T31" fmla="*/ 127 h 389"/>
                  <a:gd name="T32" fmla="*/ 363 w 473"/>
                  <a:gd name="T33" fmla="*/ 127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3" h="389">
                    <a:moveTo>
                      <a:pt x="363" y="127"/>
                    </a:moveTo>
                    <a:cubicBezTo>
                      <a:pt x="473" y="0"/>
                      <a:pt x="473" y="0"/>
                      <a:pt x="473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256" y="120"/>
                      <a:pt x="256" y="120"/>
                      <a:pt x="256" y="12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63" y="35"/>
                      <a:pt x="76" y="45"/>
                      <a:pt x="110" y="90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68" y="306"/>
                      <a:pt x="68" y="306"/>
                      <a:pt x="68" y="306"/>
                    </a:cubicBezTo>
                    <a:cubicBezTo>
                      <a:pt x="181" y="306"/>
                      <a:pt x="181" y="306"/>
                      <a:pt x="181" y="306"/>
                    </a:cubicBezTo>
                    <a:cubicBezTo>
                      <a:pt x="230" y="249"/>
                      <a:pt x="230" y="249"/>
                      <a:pt x="230" y="249"/>
                    </a:cubicBezTo>
                    <a:cubicBezTo>
                      <a:pt x="335" y="389"/>
                      <a:pt x="335" y="389"/>
                      <a:pt x="335" y="389"/>
                    </a:cubicBezTo>
                    <a:cubicBezTo>
                      <a:pt x="462" y="389"/>
                      <a:pt x="462" y="389"/>
                      <a:pt x="462" y="389"/>
                    </a:cubicBezTo>
                    <a:cubicBezTo>
                      <a:pt x="261" y="127"/>
                      <a:pt x="261" y="127"/>
                      <a:pt x="261" y="127"/>
                    </a:cubicBezTo>
                    <a:cubicBezTo>
                      <a:pt x="363" y="127"/>
                      <a:pt x="363" y="127"/>
                      <a:pt x="363" y="12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pic>
          <p:nvPicPr>
            <p:cNvPr id="110" name="Picture 3"/>
            <p:cNvPicPr>
              <a:picLocks noChangeAspect="1" noChangeArrowheads="1"/>
            </p:cNvPicPr>
            <p:nvPr userDrawn="1"/>
          </p:nvPicPr>
          <p:blipFill>
            <a:blip r:embed="rId4" cstate="email">
              <a:duotone>
                <a:prstClr val="black"/>
                <a:srgbClr val="41414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35" y="226837"/>
              <a:ext cx="2266057" cy="2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Picture 5" descr="HDS_corporate-word-texture_negative_FINA2L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270499"/>
            <a:ext cx="9152384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82614"/>
            <a:ext cx="8253531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54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49524"/>
            <a:ext cx="8253531" cy="44627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5000"/>
              </a:lnSpc>
              <a:buNone/>
              <a:defRPr sz="2400" cap="all" baseline="0">
                <a:solidFill>
                  <a:srgbClr val="6D6E7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320916" y="6593443"/>
            <a:ext cx="3783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© Hitachi Data Systems Corporation 2012. All Rights Reserved.</a:t>
            </a:r>
          </a:p>
        </p:txBody>
      </p:sp>
      <p:sp>
        <p:nvSpPr>
          <p:cNvPr id="144" name="AutoShape 42"/>
          <p:cNvSpPr>
            <a:spLocks noChangeAspect="1" noChangeArrowheads="1" noTextEdit="1"/>
          </p:cNvSpPr>
          <p:nvPr userDrawn="1"/>
        </p:nvSpPr>
        <p:spPr bwMode="auto">
          <a:xfrm>
            <a:off x="-1" y="0"/>
            <a:ext cx="9143429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47" name="Rectangle 46"/>
          <p:cNvSpPr>
            <a:spLocks noChangeArrowheads="1"/>
          </p:cNvSpPr>
          <p:nvPr userDrawn="1"/>
        </p:nvSpPr>
        <p:spPr bwMode="auto">
          <a:xfrm>
            <a:off x="0" y="1153824"/>
            <a:ext cx="6896004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9525" y="659344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100" name="Picture 3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prstClr val="black"/>
              <a:srgbClr val="414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35" y="226837"/>
            <a:ext cx="2266057" cy="2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457201" y="4642247"/>
            <a:ext cx="86951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b="1" kern="1200" dirty="0" smtClean="0">
                <a:solidFill>
                  <a:srgbClr val="C20014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1000" b="1" dirty="0">
              <a:solidFill>
                <a:srgbClr val="C200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669"/>
            <a:ext cx="8229600" cy="211288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79302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669"/>
            <a:ext cx="8229600" cy="211288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79302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12421" y="6611779"/>
            <a:ext cx="86105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kern="1200" dirty="0" smtClean="0">
                <a:solidFill>
                  <a:srgbClr val="C20014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1000" b="1" dirty="0">
              <a:solidFill>
                <a:srgbClr val="C200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10" name="Media Placeholder 3"/>
          <p:cNvSpPr>
            <a:spLocks noGrp="1"/>
          </p:cNvSpPr>
          <p:nvPr>
            <p:ph type="media" sz="quarter" idx="16"/>
          </p:nvPr>
        </p:nvSpPr>
        <p:spPr>
          <a:xfrm>
            <a:off x="457200" y="1490663"/>
            <a:ext cx="8089900" cy="452577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90662"/>
            <a:ext cx="8089900" cy="452577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Users\dan\Desktop\hitachi-Template-bullet.png"/>
          <p:cNvPicPr>
            <a:picLocks noChangeAspect="1" noChangeArrowheads="1"/>
          </p:cNvPicPr>
          <p:nvPr/>
        </p:nvPicPr>
        <p:blipFill>
          <a:blip r:embed="rId17" cstate="email">
            <a:alphaModFix amt="8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-16933"/>
            <a:ext cx="9152383" cy="68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6935"/>
            <a:ext cx="11241148" cy="112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" y="-16935"/>
            <a:ext cx="9152384" cy="965898"/>
            <a:chOff x="-1" y="-16935"/>
            <a:chExt cx="9152384" cy="965898"/>
          </a:xfrm>
        </p:grpSpPr>
        <p:sp>
          <p:nvSpPr>
            <p:cNvPr id="81" name="Rectangle 44"/>
            <p:cNvSpPr>
              <a:spLocks noChangeArrowheads="1"/>
            </p:cNvSpPr>
            <p:nvPr userDrawn="1"/>
          </p:nvSpPr>
          <p:spPr bwMode="auto">
            <a:xfrm>
              <a:off x="7339263" y="-16935"/>
              <a:ext cx="1813119" cy="808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latin typeface="+mj-lt"/>
              </a:endParaRPr>
            </a:p>
          </p:txBody>
        </p:sp>
        <p:sp>
          <p:nvSpPr>
            <p:cNvPr id="82" name="Rectangle 45"/>
            <p:cNvSpPr>
              <a:spLocks noChangeArrowheads="1"/>
            </p:cNvSpPr>
            <p:nvPr userDrawn="1"/>
          </p:nvSpPr>
          <p:spPr bwMode="auto">
            <a:xfrm>
              <a:off x="1142" y="791433"/>
              <a:ext cx="7338822" cy="15753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latin typeface="+mj-lt"/>
              </a:endParaRPr>
            </a:p>
          </p:txBody>
        </p:sp>
        <p:sp>
          <p:nvSpPr>
            <p:cNvPr id="84" name="Rectangle 47"/>
            <p:cNvSpPr>
              <a:spLocks noChangeArrowheads="1"/>
            </p:cNvSpPr>
            <p:nvPr userDrawn="1"/>
          </p:nvSpPr>
          <p:spPr bwMode="auto">
            <a:xfrm>
              <a:off x="-1" y="-16933"/>
              <a:ext cx="7339262" cy="80836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latin typeface="+mj-lt"/>
              </a:endParaRPr>
            </a:p>
          </p:txBody>
        </p:sp>
        <p:sp>
          <p:nvSpPr>
            <p:cNvPr id="85" name="Rectangle 48"/>
            <p:cNvSpPr>
              <a:spLocks noChangeArrowheads="1"/>
            </p:cNvSpPr>
            <p:nvPr userDrawn="1"/>
          </p:nvSpPr>
          <p:spPr bwMode="auto">
            <a:xfrm>
              <a:off x="7339264" y="791432"/>
              <a:ext cx="1813119" cy="157531"/>
            </a:xfrm>
            <a:prstGeom prst="rect">
              <a:avLst/>
            </a:prstGeom>
            <a:solidFill>
              <a:srgbClr val="C2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latin typeface="+mj-lt"/>
              </a:endParaRPr>
            </a:p>
          </p:txBody>
        </p:sp>
        <p:sp>
          <p:nvSpPr>
            <p:cNvPr id="86" name="Freeform 75"/>
            <p:cNvSpPr>
              <a:spLocks/>
            </p:cNvSpPr>
            <p:nvPr userDrawn="1"/>
          </p:nvSpPr>
          <p:spPr bwMode="auto">
            <a:xfrm>
              <a:off x="8871259" y="463817"/>
              <a:ext cx="54644" cy="33178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50"/>
            <p:cNvSpPr>
              <a:spLocks/>
            </p:cNvSpPr>
            <p:nvPr userDrawn="1"/>
          </p:nvSpPr>
          <p:spPr bwMode="auto">
            <a:xfrm>
              <a:off x="8570714" y="241336"/>
              <a:ext cx="202965" cy="191256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52"/>
            <p:cNvSpPr>
              <a:spLocks/>
            </p:cNvSpPr>
            <p:nvPr userDrawn="1"/>
          </p:nvSpPr>
          <p:spPr bwMode="auto">
            <a:xfrm>
              <a:off x="7936449" y="241336"/>
              <a:ext cx="204917" cy="191256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54"/>
            <p:cNvSpPr>
              <a:spLocks noEditPoints="1"/>
            </p:cNvSpPr>
            <p:nvPr userDrawn="1"/>
          </p:nvSpPr>
          <p:spPr bwMode="auto">
            <a:xfrm>
              <a:off x="8098430" y="241336"/>
              <a:ext cx="240046" cy="191256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Rectangle 55"/>
            <p:cNvSpPr>
              <a:spLocks noChangeArrowheads="1"/>
            </p:cNvSpPr>
            <p:nvPr userDrawn="1"/>
          </p:nvSpPr>
          <p:spPr bwMode="auto">
            <a:xfrm>
              <a:off x="8814664" y="241336"/>
              <a:ext cx="50741" cy="191256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57"/>
            <p:cNvSpPr>
              <a:spLocks/>
            </p:cNvSpPr>
            <p:nvPr userDrawn="1"/>
          </p:nvSpPr>
          <p:spPr bwMode="auto">
            <a:xfrm>
              <a:off x="7624195" y="241336"/>
              <a:ext cx="202965" cy="191256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Rectangle 58"/>
            <p:cNvSpPr>
              <a:spLocks noChangeArrowheads="1"/>
            </p:cNvSpPr>
            <p:nvPr userDrawn="1"/>
          </p:nvSpPr>
          <p:spPr bwMode="auto">
            <a:xfrm>
              <a:off x="7868143" y="241336"/>
              <a:ext cx="50741" cy="191256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59"/>
            <p:cNvSpPr>
              <a:spLocks/>
            </p:cNvSpPr>
            <p:nvPr userDrawn="1"/>
          </p:nvSpPr>
          <p:spPr bwMode="auto">
            <a:xfrm>
              <a:off x="8330670" y="237433"/>
              <a:ext cx="214675" cy="19906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Freeform 60"/>
            <p:cNvSpPr>
              <a:spLocks/>
            </p:cNvSpPr>
            <p:nvPr userDrawn="1"/>
          </p:nvSpPr>
          <p:spPr bwMode="auto">
            <a:xfrm>
              <a:off x="7534422" y="485284"/>
              <a:ext cx="46838" cy="120998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Freeform 61"/>
            <p:cNvSpPr>
              <a:spLocks/>
            </p:cNvSpPr>
            <p:nvPr userDrawn="1"/>
          </p:nvSpPr>
          <p:spPr bwMode="auto">
            <a:xfrm>
              <a:off x="7604679" y="522365"/>
              <a:ext cx="95628" cy="83919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 62"/>
            <p:cNvSpPr>
              <a:spLocks/>
            </p:cNvSpPr>
            <p:nvPr userDrawn="1"/>
          </p:nvSpPr>
          <p:spPr bwMode="auto">
            <a:xfrm>
              <a:off x="7727628" y="522365"/>
              <a:ext cx="62451" cy="85870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7" name="Freeform 63"/>
            <p:cNvSpPr>
              <a:spLocks noEditPoints="1"/>
            </p:cNvSpPr>
            <p:nvPr userDrawn="1"/>
          </p:nvSpPr>
          <p:spPr bwMode="auto">
            <a:xfrm>
              <a:off x="7801789" y="522365"/>
              <a:ext cx="97579" cy="119047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8" name="Freeform 64"/>
            <p:cNvSpPr>
              <a:spLocks/>
            </p:cNvSpPr>
            <p:nvPr userDrawn="1"/>
          </p:nvSpPr>
          <p:spPr bwMode="auto">
            <a:xfrm>
              <a:off x="7914981" y="522365"/>
              <a:ext cx="39032" cy="83919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9" name="Freeform 65"/>
            <p:cNvSpPr>
              <a:spLocks/>
            </p:cNvSpPr>
            <p:nvPr userDrawn="1"/>
          </p:nvSpPr>
          <p:spPr bwMode="auto">
            <a:xfrm>
              <a:off x="7928642" y="487236"/>
              <a:ext cx="27322" cy="23419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0" name="Freeform 66"/>
            <p:cNvSpPr>
              <a:spLocks/>
            </p:cNvSpPr>
            <p:nvPr userDrawn="1"/>
          </p:nvSpPr>
          <p:spPr bwMode="auto">
            <a:xfrm>
              <a:off x="7975481" y="522365"/>
              <a:ext cx="74160" cy="83919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1" name="Freeform 67"/>
            <p:cNvSpPr>
              <a:spLocks noEditPoints="1"/>
            </p:cNvSpPr>
            <p:nvPr userDrawn="1"/>
          </p:nvSpPr>
          <p:spPr bwMode="auto">
            <a:xfrm>
              <a:off x="8059398" y="522365"/>
              <a:ext cx="80016" cy="85870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Freeform 68"/>
            <p:cNvSpPr>
              <a:spLocks/>
            </p:cNvSpPr>
            <p:nvPr userDrawn="1"/>
          </p:nvSpPr>
          <p:spPr bwMode="auto">
            <a:xfrm>
              <a:off x="8277976" y="483333"/>
              <a:ext cx="93676" cy="12295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" name="Freeform 69"/>
            <p:cNvSpPr>
              <a:spLocks noEditPoints="1"/>
            </p:cNvSpPr>
            <p:nvPr userDrawn="1"/>
          </p:nvSpPr>
          <p:spPr bwMode="auto">
            <a:xfrm>
              <a:off x="8395071" y="522365"/>
              <a:ext cx="80016" cy="85870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" name="Freeform 70"/>
            <p:cNvSpPr>
              <a:spLocks/>
            </p:cNvSpPr>
            <p:nvPr userDrawn="1"/>
          </p:nvSpPr>
          <p:spPr bwMode="auto">
            <a:xfrm>
              <a:off x="8203816" y="496993"/>
              <a:ext cx="64403" cy="111241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5" name="Freeform 71"/>
            <p:cNvSpPr>
              <a:spLocks/>
            </p:cNvSpPr>
            <p:nvPr userDrawn="1"/>
          </p:nvSpPr>
          <p:spPr bwMode="auto">
            <a:xfrm>
              <a:off x="8531683" y="487236"/>
              <a:ext cx="136611" cy="119047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Freeform 72"/>
            <p:cNvSpPr>
              <a:spLocks noEditPoints="1"/>
            </p:cNvSpPr>
            <p:nvPr userDrawn="1"/>
          </p:nvSpPr>
          <p:spPr bwMode="auto">
            <a:xfrm>
              <a:off x="8689762" y="522365"/>
              <a:ext cx="81967" cy="85870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73"/>
            <p:cNvSpPr>
              <a:spLocks/>
            </p:cNvSpPr>
            <p:nvPr userDrawn="1"/>
          </p:nvSpPr>
          <p:spPr bwMode="auto">
            <a:xfrm>
              <a:off x="8881018" y="496993"/>
              <a:ext cx="64403" cy="111241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74"/>
            <p:cNvSpPr>
              <a:spLocks/>
            </p:cNvSpPr>
            <p:nvPr userDrawn="1"/>
          </p:nvSpPr>
          <p:spPr bwMode="auto">
            <a:xfrm>
              <a:off x="8773680" y="524316"/>
              <a:ext cx="99532" cy="81967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25" y="659344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457200" y="1490472"/>
            <a:ext cx="8229600" cy="211288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9" r:id="rId2"/>
    <p:sldLayoutId id="2147483683" r:id="rId3"/>
    <p:sldLayoutId id="2147483650" r:id="rId4"/>
    <p:sldLayoutId id="2147483684" r:id="rId5"/>
    <p:sldLayoutId id="2147483672" r:id="rId6"/>
    <p:sldLayoutId id="2147483654" r:id="rId7"/>
    <p:sldLayoutId id="2147483670" r:id="rId8"/>
    <p:sldLayoutId id="2147483657" r:id="rId9"/>
    <p:sldLayoutId id="2147483669" r:id="rId10"/>
    <p:sldLayoutId id="2147483671" r:id="rId11"/>
    <p:sldLayoutId id="2147483655" r:id="rId12"/>
    <p:sldLayoutId id="2147483681" r:id="rId13"/>
    <p:sldLayoutId id="2147483682" r:id="rId14"/>
    <p:sldLayoutId id="214748367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all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457201" y="2282614"/>
            <a:ext cx="8166846" cy="1470025"/>
          </a:xfrm>
        </p:spPr>
        <p:txBody>
          <a:bodyPr/>
          <a:lstStyle/>
          <a:p>
            <a:r>
              <a:rPr lang="en-US" dirty="0" smtClean="0"/>
              <a:t>Prudential </a:t>
            </a:r>
            <a:endParaRPr lang="en-US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457201" y="4035790"/>
            <a:ext cx="7207882" cy="10248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Clifford Grimm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April 23, 2013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65920" y="4995268"/>
            <a:ext cx="4258127" cy="1525102"/>
            <a:chOff x="4365920" y="4829854"/>
            <a:chExt cx="4258127" cy="1525102"/>
          </a:xfrm>
        </p:grpSpPr>
        <p:sp>
          <p:nvSpPr>
            <p:cNvPr id="11" name="Rectangular Callout 10"/>
            <p:cNvSpPr/>
            <p:nvPr/>
          </p:nvSpPr>
          <p:spPr>
            <a:xfrm>
              <a:off x="4365920" y="4829854"/>
              <a:ext cx="4258127" cy="1525102"/>
            </a:xfrm>
            <a:prstGeom prst="wedgeRectCallout">
              <a:avLst>
                <a:gd name="adj1" fmla="val 32763"/>
                <a:gd name="adj2" fmla="val -78893"/>
              </a:avLst>
            </a:prstGeom>
            <a:solidFill>
              <a:srgbClr val="31313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"/>
            <p:cNvSpPr/>
            <p:nvPr/>
          </p:nvSpPr>
          <p:spPr>
            <a:xfrm>
              <a:off x="4365920" y="4829854"/>
              <a:ext cx="1490472" cy="1525102"/>
            </a:xfrm>
            <a:prstGeom prst="rect">
              <a:avLst/>
            </a:prstGeom>
            <a:blipFill dpi="0" rotWithShape="1">
              <a:blip r:embed="rId3" cstate="email">
                <a:alphaModFix amt="40000"/>
              </a:blip>
              <a:srcRect/>
              <a:tile tx="0" ty="0" sx="20000" sy="2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65920" y="5336371"/>
              <a:ext cx="1493014" cy="507831"/>
            </a:xfrm>
            <a:prstGeom prst="rect">
              <a:avLst/>
            </a:prstGeom>
            <a:noFill/>
            <a:effectLst>
              <a:outerShdw blurRad="127000" algn="ctr" rotWithShape="0">
                <a:prstClr val="black"/>
              </a:outerShdw>
            </a:effectLst>
          </p:spPr>
          <p:txBody>
            <a:bodyPr wrap="square" rtlCol="0" anchor="ctr" anchorCtr="0">
              <a:spAutoFit/>
            </a:bodyPr>
            <a:lstStyle>
              <a:defPPr>
                <a:defRPr lang="en-US"/>
              </a:defPPr>
              <a:lvl1pPr>
                <a:lnSpc>
                  <a:spcPct val="70000"/>
                </a:lnSpc>
                <a:defRPr sz="5400" b="1">
                  <a:solidFill>
                    <a:srgbClr val="414042"/>
                  </a:solidFill>
                  <a:latin typeface="HelveticaNeueLT Std" pitchFamily="34" charset="0"/>
                </a:defRPr>
              </a:lvl1pPr>
            </a:lstStyle>
            <a:p>
              <a:pPr algn="ctr"/>
              <a:r>
                <a:rPr lang="en-US" sz="3600" cap="all" dirty="0" smtClean="0">
                  <a:solidFill>
                    <a:schemeClr val="bg1"/>
                  </a:solidFill>
                  <a:latin typeface="+mj-lt"/>
                </a:rPr>
                <a:t>NOTE</a:t>
              </a:r>
              <a:endParaRPr lang="en-US" sz="3600" cap="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8934" y="5176906"/>
              <a:ext cx="276511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b="1" dirty="0" smtClean="0">
                  <a:solidFill>
                    <a:schemeClr val="bg1"/>
                  </a:solidFill>
                </a:rPr>
                <a:t>PROVIDING GUIDANCE</a:t>
              </a:r>
              <a:br>
                <a:rPr lang="en-US" sz="1600" b="1" dirty="0" smtClean="0">
                  <a:solidFill>
                    <a:schemeClr val="bg1"/>
                  </a:solidFill>
                </a:rPr>
              </a:br>
              <a:r>
                <a:rPr lang="en-US" sz="1600" dirty="0" smtClean="0">
                  <a:solidFill>
                    <a:schemeClr val="bg1"/>
                  </a:solidFill>
                </a:rPr>
                <a:t>Remove notes as you build your presentation.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72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pic>
        <p:nvPicPr>
          <p:cNvPr id="5" name="Picture 2" descr="C:\Documents and Settings\CLiang\My Documents\0.HDS\0_Engineering\Releases\Godzilla\KT\HCP_March20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9341" y="2189493"/>
            <a:ext cx="1755154" cy="3344029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71" y="5191736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95" y="3318587"/>
            <a:ext cx="1406553" cy="1415930"/>
          </a:xfrm>
          <a:prstGeom prst="rect">
            <a:avLst/>
          </a:prstGeom>
        </p:spPr>
      </p:pic>
      <p:pic>
        <p:nvPicPr>
          <p:cNvPr id="2050" name="Picture 2" descr="http://www.computerrepairblog.com/wp-content/uploads/2012/02/external-hard-dri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7" y="1806517"/>
            <a:ext cx="1663383" cy="8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 rot="21394383">
            <a:off x="3004095" y="2041084"/>
            <a:ext cx="2586150" cy="703328"/>
            <a:chOff x="3642075" y="2498303"/>
            <a:chExt cx="2586150" cy="703328"/>
          </a:xfrm>
        </p:grpSpPr>
        <p:sp>
          <p:nvSpPr>
            <p:cNvPr id="9" name="Down Arrow 8"/>
            <p:cNvSpPr/>
            <p:nvPr/>
          </p:nvSpPr>
          <p:spPr>
            <a:xfrm rot="17504952">
              <a:off x="4716655" y="1690062"/>
              <a:ext cx="436989" cy="2586150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314786">
              <a:off x="3932630" y="2498303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HCP-DM via REST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14873" y="4524680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COMET Tool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0660" y="3510619"/>
            <a:ext cx="158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Virtual or Physical Machine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889751" y="3510664"/>
            <a:ext cx="2739208" cy="390653"/>
            <a:chOff x="3527731" y="3510664"/>
            <a:chExt cx="2739208" cy="390653"/>
          </a:xfrm>
        </p:grpSpPr>
        <p:sp>
          <p:nvSpPr>
            <p:cNvPr id="16" name="Down Arrow 15"/>
            <p:cNvSpPr/>
            <p:nvPr/>
          </p:nvSpPr>
          <p:spPr>
            <a:xfrm rot="5490756">
              <a:off x="4824024" y="2458403"/>
              <a:ext cx="146621" cy="2739208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93686">
              <a:off x="4094383" y="3510664"/>
              <a:ext cx="167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Scan files (NFS)</a:t>
              </a: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56103" y="3942435"/>
            <a:ext cx="2684279" cy="643593"/>
            <a:chOff x="3583450" y="3846738"/>
            <a:chExt cx="2684279" cy="643593"/>
          </a:xfrm>
        </p:grpSpPr>
        <p:sp>
          <p:nvSpPr>
            <p:cNvPr id="13" name="Down Arrow 12"/>
            <p:cNvSpPr/>
            <p:nvPr/>
          </p:nvSpPr>
          <p:spPr>
            <a:xfrm rot="16245545">
              <a:off x="4866297" y="3088898"/>
              <a:ext cx="118586" cy="2684279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35890">
              <a:off x="3755295" y="3846738"/>
              <a:ext cx="22268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 Custom Metadata</a:t>
              </a:r>
            </a:p>
            <a:p>
              <a:pPr algn="ctr"/>
              <a:r>
                <a:rPr lang="en-US" sz="1600" dirty="0" smtClean="0"/>
                <a:t>(REST)</a:t>
              </a:r>
              <a:endParaRPr lang="en-US" sz="16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1275883" y="3875328"/>
            <a:ext cx="584790" cy="621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01" y="1668084"/>
            <a:ext cx="1406553" cy="141593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0724044">
            <a:off x="3358019" y="5436070"/>
            <a:ext cx="2264735" cy="1754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 rot="20704184">
            <a:off x="3431411" y="5460282"/>
            <a:ext cx="260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Perform Audit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Search and Remove Driver Files</a:t>
            </a:r>
          </a:p>
        </p:txBody>
      </p:sp>
      <p:pic>
        <p:nvPicPr>
          <p:cNvPr id="2051" name="Picture 3" descr="C:\Users\cgrimm\Desktop\HCP 6.0\images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25" y="4090254"/>
            <a:ext cx="325689" cy="3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cgrimm\Desktop\HCP 6.0\images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49" y="2421501"/>
            <a:ext cx="325689" cy="3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94465" y="2862592"/>
            <a:ext cx="1020408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Tool Log DB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4207" y="4470639"/>
            <a:ext cx="105407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Tool Log File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596433" y="2694025"/>
            <a:ext cx="327463" cy="2539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</p:cNvCxnSpPr>
          <p:nvPr/>
        </p:nvCxnSpPr>
        <p:spPr>
          <a:xfrm flipV="1">
            <a:off x="1568278" y="4394781"/>
            <a:ext cx="408783" cy="2143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/>
          <p:cNvSpPr txBox="1"/>
          <p:nvPr/>
        </p:nvSpPr>
        <p:spPr>
          <a:xfrm rot="20687590">
            <a:off x="3597360" y="5224486"/>
            <a:ext cx="1309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Web Access</a:t>
            </a:r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89" y="1258805"/>
            <a:ext cx="1371600" cy="1371600"/>
          </a:xfrm>
          <a:prstGeom prst="rect">
            <a:avLst/>
          </a:prstGeom>
        </p:spPr>
      </p:pic>
      <p:grpSp>
        <p:nvGrpSpPr>
          <p:cNvPr id="2055" name="Group 2054"/>
          <p:cNvGrpSpPr/>
          <p:nvPr/>
        </p:nvGrpSpPr>
        <p:grpSpPr>
          <a:xfrm>
            <a:off x="7633396" y="2474882"/>
            <a:ext cx="543740" cy="1750796"/>
            <a:chOff x="7633396" y="3080963"/>
            <a:chExt cx="543740" cy="1750796"/>
          </a:xfrm>
        </p:grpSpPr>
        <p:sp>
          <p:nvSpPr>
            <p:cNvPr id="41" name="Right Arrow 40"/>
            <p:cNvSpPr/>
            <p:nvPr/>
          </p:nvSpPr>
          <p:spPr>
            <a:xfrm rot="8010353">
              <a:off x="6954989" y="3869422"/>
              <a:ext cx="1740494" cy="184179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8759774">
              <a:off x="7158167" y="3806749"/>
              <a:ext cx="1699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Search for Calls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8795528">
              <a:off x="7148006" y="3566353"/>
              <a:ext cx="1309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Web Access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94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0574E-7 L 0.20695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3669"/>
            <a:ext cx="8229600" cy="562153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 the NICE data is copied directly onto HCP</a:t>
            </a:r>
          </a:p>
          <a:p>
            <a:pPr lvl="1"/>
            <a:r>
              <a:rPr lang="en-US" dirty="0" smtClean="0"/>
              <a:t>Tool Options:</a:t>
            </a:r>
          </a:p>
          <a:p>
            <a:pPr lvl="2"/>
            <a:r>
              <a:rPr lang="en-US" dirty="0" smtClean="0"/>
              <a:t>Use HCP-DM (Preferred)</a:t>
            </a:r>
          </a:p>
          <a:p>
            <a:pPr lvl="2"/>
            <a:r>
              <a:rPr lang="en-US" dirty="0" smtClean="0"/>
              <a:t>Use standard OS copy commands</a:t>
            </a:r>
          </a:p>
          <a:p>
            <a:r>
              <a:rPr lang="en-US" dirty="0" smtClean="0"/>
              <a:t>Use COMET tool to add custom metadata to NICE call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Only file information or “driver” files are accessed</a:t>
            </a:r>
            <a:endParaRPr lang="en-US" dirty="0" smtClean="0"/>
          </a:p>
          <a:p>
            <a:r>
              <a:rPr lang="en-US" dirty="0" smtClean="0"/>
              <a:t>(Optional) Search </a:t>
            </a:r>
            <a:r>
              <a:rPr lang="en-US" dirty="0" smtClean="0"/>
              <a:t>for all Driver files on HCP and remove using HCP Search </a:t>
            </a:r>
            <a:r>
              <a:rPr lang="en-US" dirty="0" smtClean="0"/>
              <a:t>Console as these files are regenerated in Custom Metadata</a:t>
            </a:r>
            <a:endParaRPr lang="en-US" dirty="0" smtClean="0"/>
          </a:p>
          <a:p>
            <a:r>
              <a:rPr lang="en-US" dirty="0" smtClean="0"/>
              <a:t>Use HCP Search Console (or Application) to locate call data based on criteria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Data copied directly TO HCP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3669"/>
            <a:ext cx="8229600" cy="3968779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Does not require 2x storage to save content (stage and final)</a:t>
            </a:r>
          </a:p>
          <a:p>
            <a:pPr lvl="1"/>
            <a:r>
              <a:rPr lang="en-US" dirty="0" smtClean="0"/>
              <a:t>Most efficient potential for bulk data </a:t>
            </a:r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COMET tool data touch is very minimal thus reduced network traffic and better objects/hour processing to add Custom Metadata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Assumes current file structure is </a:t>
            </a:r>
            <a:r>
              <a:rPr lang="en-US" dirty="0" smtClean="0"/>
              <a:t>acceptable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2" descr="C:\Documents and Settings\CLiang\My Documents\0.HDS\0_Engineering\Releases\Godzilla\KT\HCP_March20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9341" y="2189493"/>
            <a:ext cx="1755154" cy="3344029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71" y="5191736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95" y="3318587"/>
            <a:ext cx="1406553" cy="1415930"/>
          </a:xfrm>
          <a:prstGeom prst="rect">
            <a:avLst/>
          </a:prstGeom>
        </p:spPr>
      </p:pic>
      <p:pic>
        <p:nvPicPr>
          <p:cNvPr id="2050" name="Picture 2" descr="http://www.computerrepairblog.com/wp-content/uploads/2012/02/external-hard-dri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7" y="1421071"/>
            <a:ext cx="1663383" cy="8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 rot="16200000">
            <a:off x="4033531" y="2851538"/>
            <a:ext cx="436989" cy="258615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7160" y="365722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and CM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4873" y="4524680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COMET Tool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0660" y="3510619"/>
            <a:ext cx="158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Virtual or Physical Machine</a:t>
            </a:r>
          </a:p>
        </p:txBody>
      </p:sp>
      <p:sp>
        <p:nvSpPr>
          <p:cNvPr id="16" name="Down Arrow 15"/>
          <p:cNvSpPr/>
          <p:nvPr/>
        </p:nvSpPr>
        <p:spPr>
          <a:xfrm rot="16867391">
            <a:off x="3404660" y="1405238"/>
            <a:ext cx="406236" cy="142316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 rot="617857">
            <a:off x="3000243" y="1618722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Copy Files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75883" y="3875328"/>
            <a:ext cx="584790" cy="621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04" y="1098552"/>
            <a:ext cx="1406553" cy="141593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0724044">
            <a:off x="3358019" y="5436070"/>
            <a:ext cx="2264735" cy="1754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 rot="20704184">
            <a:off x="3564620" y="5543388"/>
            <a:ext cx="1643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Perform Audit</a:t>
            </a:r>
          </a:p>
        </p:txBody>
      </p:sp>
      <p:pic>
        <p:nvPicPr>
          <p:cNvPr id="2051" name="Picture 3" descr="C:\Users\cgrimm\Desktop\HCP 6.0\images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25" y="4090254"/>
            <a:ext cx="325689" cy="3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14207" y="4470639"/>
            <a:ext cx="105407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Tool Log File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31" idx="3"/>
          </p:cNvCxnSpPr>
          <p:nvPr/>
        </p:nvCxnSpPr>
        <p:spPr>
          <a:xfrm flipV="1">
            <a:off x="1568278" y="4394781"/>
            <a:ext cx="408783" cy="2143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/>
          <p:cNvSpPr txBox="1"/>
          <p:nvPr/>
        </p:nvSpPr>
        <p:spPr>
          <a:xfrm rot="20687590">
            <a:off x="3597360" y="5224486"/>
            <a:ext cx="1309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Web Access</a:t>
            </a:r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89" y="1258805"/>
            <a:ext cx="1371600" cy="1371600"/>
          </a:xfrm>
          <a:prstGeom prst="rect">
            <a:avLst/>
          </a:prstGeom>
        </p:spPr>
      </p:pic>
      <p:grpSp>
        <p:nvGrpSpPr>
          <p:cNvPr id="2055" name="Group 2054"/>
          <p:cNvGrpSpPr/>
          <p:nvPr/>
        </p:nvGrpSpPr>
        <p:grpSpPr>
          <a:xfrm>
            <a:off x="7633396" y="2474882"/>
            <a:ext cx="543740" cy="1750796"/>
            <a:chOff x="7633396" y="3080963"/>
            <a:chExt cx="543740" cy="1750796"/>
          </a:xfrm>
        </p:grpSpPr>
        <p:sp>
          <p:nvSpPr>
            <p:cNvPr id="41" name="Right Arrow 40"/>
            <p:cNvSpPr/>
            <p:nvPr/>
          </p:nvSpPr>
          <p:spPr>
            <a:xfrm rot="8010353">
              <a:off x="6954989" y="3869422"/>
              <a:ext cx="1740494" cy="184179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8759774">
              <a:off x="7158167" y="3806749"/>
              <a:ext cx="1699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Search for Calls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8795528">
              <a:off x="7148006" y="3566353"/>
              <a:ext cx="1309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Web Access</a:t>
              </a:r>
              <a:endParaRPr lang="en-US" sz="1600" dirty="0"/>
            </a:p>
          </p:txBody>
        </p:sp>
      </p:grpSp>
      <p:pic>
        <p:nvPicPr>
          <p:cNvPr id="35" name="Picture 3" descr="C:\Users\cgrimm\Desktop\HCP 6.0\images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63" y="2055823"/>
            <a:ext cx="1149163" cy="11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Down Arrow 35"/>
          <p:cNvSpPr/>
          <p:nvPr/>
        </p:nvSpPr>
        <p:spPr>
          <a:xfrm rot="3843250">
            <a:off x="3311508" y="2689282"/>
            <a:ext cx="406236" cy="142316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 rot="20078341">
            <a:off x="2836105" y="275785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Walk FS</a:t>
            </a:r>
            <a:endParaRPr lang="en-US" sz="1600" dirty="0"/>
          </a:p>
          <a:p>
            <a:r>
              <a:rPr lang="en-US" sz="1600" dirty="0" smtClean="0"/>
              <a:t>and Read</a:t>
            </a:r>
          </a:p>
        </p:txBody>
      </p:sp>
    </p:spTree>
    <p:extLst>
      <p:ext uri="{BB962C8B-B14F-4D97-AF65-F5344CB8AC3E}">
        <p14:creationId xmlns:p14="http://schemas.microsoft.com/office/powerpoint/2010/main" val="15853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0574E-7 L 0.20695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3669"/>
            <a:ext cx="8229600" cy="3123419"/>
          </a:xfrm>
        </p:spPr>
        <p:txBody>
          <a:bodyPr/>
          <a:lstStyle/>
          <a:p>
            <a:r>
              <a:rPr lang="en-US" dirty="0" smtClean="0"/>
              <a:t>All NICE data is staged to temporary storage</a:t>
            </a:r>
          </a:p>
          <a:p>
            <a:r>
              <a:rPr lang="en-US" dirty="0" smtClean="0"/>
              <a:t>COMET tool is used to both ingest and add custom metadata</a:t>
            </a:r>
          </a:p>
          <a:p>
            <a:pPr lvl="1"/>
            <a:r>
              <a:rPr lang="en-US" dirty="0" smtClean="0"/>
              <a:t>Tool can avoid writing unnecessary “Driver”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Data staged to local storage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3669"/>
            <a:ext cx="8229600" cy="3817455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Avoids Driver data from being written HCP and then later removed.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Requires 6TB of temporary storage</a:t>
            </a:r>
          </a:p>
          <a:p>
            <a:pPr lvl="1"/>
            <a:r>
              <a:rPr lang="en-US" dirty="0" smtClean="0"/>
              <a:t>Bulk data </a:t>
            </a:r>
            <a:r>
              <a:rPr lang="en-US" dirty="0" smtClean="0"/>
              <a:t>migration into HCP </a:t>
            </a:r>
            <a:r>
              <a:rPr lang="en-US" dirty="0" smtClean="0"/>
              <a:t>is less efficient via tool</a:t>
            </a:r>
          </a:p>
          <a:p>
            <a:pPr lvl="1"/>
            <a:r>
              <a:rPr lang="en-US" dirty="0" smtClean="0"/>
              <a:t>Will require 2x data transfer</a:t>
            </a:r>
          </a:p>
          <a:p>
            <a:pPr lvl="2"/>
            <a:r>
              <a:rPr lang="en-US" dirty="0" smtClean="0"/>
              <a:t>Once to temp storage and then to HCP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8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1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303</Words>
  <Application>Microsoft Office PowerPoint</Application>
  <PresentationFormat>On-screen Show (4:3)</PresentationFormat>
  <Paragraphs>62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Prudential </vt:lpstr>
      <vt:lpstr>Option 1</vt:lpstr>
      <vt:lpstr>Option 1</vt:lpstr>
      <vt:lpstr>Option 1 (Cont)</vt:lpstr>
      <vt:lpstr>Option 2</vt:lpstr>
      <vt:lpstr>Option 2</vt:lpstr>
      <vt:lpstr>Option 2</vt:lpstr>
      <vt:lpstr>Thank you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Prudential </dc:title>
  <dc:creator>Clifford Grimm</dc:creator>
  <cp:lastModifiedBy>Clifford Grimm</cp:lastModifiedBy>
  <cp:revision>12</cp:revision>
  <dcterms:created xsi:type="dcterms:W3CDTF">2013-04-23T15:02:13Z</dcterms:created>
  <dcterms:modified xsi:type="dcterms:W3CDTF">2013-04-24T15:13:46Z</dcterms:modified>
</cp:coreProperties>
</file>