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0" autoAdjust="0"/>
  </p:normalViewPr>
  <p:slideViewPr>
    <p:cSldViewPr snapToGrid="0">
      <p:cViewPr varScale="1">
        <p:scale>
          <a:sx n="86" d="100"/>
          <a:sy n="86" d="100"/>
        </p:scale>
        <p:origin x="13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pic>
        <p:nvPicPr>
          <p:cNvPr id="2" name="Google Shape;10;p22" descr="Google Shape;10;p22"/>
          <p:cNvPicPr>
            <a:picLocks noChangeAspect="1"/>
          </p:cNvPicPr>
          <p:nvPr/>
        </p:nvPicPr>
        <p:blipFill>
          <a:blip r:embed="rId3"/>
          <a:stretch>
            <a:fillRect/>
          </a:stretch>
        </p:blipFill>
        <p:spPr>
          <a:xfrm>
            <a:off x="1" y="-13648"/>
            <a:ext cx="9144001" cy="6934201"/>
          </a:xfrm>
          <a:prstGeom prst="rect">
            <a:avLst/>
          </a:prstGeom>
          <a:ln w="12700">
            <a:miter lim="400000"/>
          </a:ln>
        </p:spPr>
      </p:pic>
      <p:sp>
        <p:nvSpPr>
          <p:cNvPr id="3" name="Google Shape;11;p22"/>
          <p:cNvSpPr/>
          <p:nvPr/>
        </p:nvSpPr>
        <p:spPr>
          <a:xfrm>
            <a:off x="0" y="152400"/>
            <a:ext cx="1524000" cy="1200329"/>
          </a:xfrm>
          <a:prstGeom prst="rect">
            <a:avLst/>
          </a:prstGeom>
          <a:solidFill>
            <a:schemeClr val="accent3">
              <a:lumOff val="44000"/>
            </a:schemeClr>
          </a:solidFill>
          <a:ln w="12700">
            <a:miter lim="400000"/>
          </a:ln>
        </p:spPr>
        <p:txBody>
          <a:bodyPr lIns="45719" rIns="45719"/>
          <a:lstStyle/>
          <a:p>
            <a:pPr>
              <a:defRPr sz="1800"/>
            </a:pPr>
            <a:endParaRPr/>
          </a:p>
        </p:txBody>
      </p:sp>
      <p:pic>
        <p:nvPicPr>
          <p:cNvPr id="4" name="Google Shape;12;p22" descr="Google Shape;12;p22"/>
          <p:cNvPicPr>
            <a:picLocks noChangeAspect="1"/>
          </p:cNvPicPr>
          <p:nvPr/>
        </p:nvPicPr>
        <p:blipFill>
          <a:blip r:embed="rId4"/>
          <a:stretch>
            <a:fillRect/>
          </a:stretch>
        </p:blipFill>
        <p:spPr>
          <a:xfrm>
            <a:off x="312760" y="152400"/>
            <a:ext cx="868725" cy="972000"/>
          </a:xfrm>
          <a:prstGeom prst="rect">
            <a:avLst/>
          </a:prstGeom>
          <a:ln w="12700">
            <a:miter lim="400000"/>
          </a:ln>
        </p:spPr>
      </p:pic>
      <p:sp>
        <p:nvSpPr>
          <p:cNvPr id="5" name="Google Shape;14;p23"/>
          <p:cNvSpPr/>
          <p:nvPr/>
        </p:nvSpPr>
        <p:spPr>
          <a:xfrm>
            <a:off x="0" y="152400"/>
            <a:ext cx="1447800" cy="1200329"/>
          </a:xfrm>
          <a:prstGeom prst="rect">
            <a:avLst/>
          </a:prstGeom>
          <a:solidFill>
            <a:schemeClr val="accent3">
              <a:lumOff val="44000"/>
            </a:schemeClr>
          </a:solidFill>
          <a:ln w="12700">
            <a:miter lim="400000"/>
          </a:ln>
        </p:spPr>
        <p:txBody>
          <a:bodyPr lIns="45719" rIns="45719"/>
          <a:lstStyle/>
          <a:p>
            <a:pPr>
              <a:defRPr sz="1800"/>
            </a:pPr>
            <a:endParaRPr/>
          </a:p>
        </p:txBody>
      </p:sp>
      <p:pic>
        <p:nvPicPr>
          <p:cNvPr id="6" name="Google Shape;15;p23" descr="Google Shape;15;p23"/>
          <p:cNvPicPr>
            <a:picLocks noChangeAspect="1"/>
          </p:cNvPicPr>
          <p:nvPr/>
        </p:nvPicPr>
        <p:blipFill>
          <a:blip r:embed="rId4"/>
          <a:stretch>
            <a:fillRect/>
          </a:stretch>
        </p:blipFill>
        <p:spPr>
          <a:xfrm>
            <a:off x="179695" y="152400"/>
            <a:ext cx="868726" cy="972000"/>
          </a:xfrm>
          <a:prstGeom prst="rect">
            <a:avLst/>
          </a:prstGeom>
          <a:ln w="12700">
            <a:miter lim="400000"/>
          </a:ln>
        </p:spPr>
      </p:pic>
      <p:pic>
        <p:nvPicPr>
          <p:cNvPr id="7" name="Google Shape;16;p23" descr="Google Shape;16;p23"/>
          <p:cNvPicPr>
            <a:picLocks noChangeAspect="1"/>
          </p:cNvPicPr>
          <p:nvPr/>
        </p:nvPicPr>
        <p:blipFill>
          <a:blip r:embed="rId5"/>
          <a:stretch>
            <a:fillRect/>
          </a:stretch>
        </p:blipFill>
        <p:spPr>
          <a:xfrm>
            <a:off x="7530151" y="1676400"/>
            <a:ext cx="1600201" cy="5050808"/>
          </a:xfrm>
          <a:prstGeom prst="rect">
            <a:avLst/>
          </a:prstGeom>
          <a:ln w="12700">
            <a:miter lim="400000"/>
          </a:ln>
        </p:spPr>
      </p:pic>
      <p:pic>
        <p:nvPicPr>
          <p:cNvPr id="8" name="Google Shape;17;p23" descr="Google Shape;17;p23"/>
          <p:cNvPicPr>
            <a:picLocks noChangeAspect="1"/>
          </p:cNvPicPr>
          <p:nvPr/>
        </p:nvPicPr>
        <p:blipFill>
          <a:blip r:embed="rId6"/>
          <a:stretch>
            <a:fillRect/>
          </a:stretch>
        </p:blipFill>
        <p:spPr>
          <a:xfrm>
            <a:off x="1219200" y="152400"/>
            <a:ext cx="7924800" cy="1074538"/>
          </a:xfrm>
          <a:prstGeom prst="rect">
            <a:avLst/>
          </a:prstGeom>
          <a:ln w="12700">
            <a:miter lim="400000"/>
          </a:ln>
        </p:spPr>
      </p:pic>
      <p:sp>
        <p:nvSpPr>
          <p:cNvPr id="9"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10"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9pPr>
    </p:titleStyle>
    <p:bodyStyle>
      <a:lvl1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ew_York_Stock_Exchange" TargetMode="External"/><Relationship Id="rId2" Type="http://schemas.openxmlformats.org/officeDocument/2006/relationships/hyperlink" Target="https://en.wikipedia.org/wiki/Walton_famil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epartment of Computer Science &amp; Engineering…"/>
          <p:cNvSpPr txBox="1"/>
          <p:nvPr/>
        </p:nvSpPr>
        <p:spPr>
          <a:xfrm>
            <a:off x="494831" y="1519288"/>
            <a:ext cx="7851116" cy="143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2800">
                <a:solidFill>
                  <a:srgbClr val="FF0000"/>
                </a:solidFill>
                <a:latin typeface="Trebuchet MS"/>
                <a:ea typeface="Trebuchet MS"/>
                <a:cs typeface="Trebuchet MS"/>
                <a:sym typeface="Trebuchet MS"/>
              </a:defRPr>
            </a:pPr>
            <a:r>
              <a:rPr dirty="0"/>
              <a:t>Department of Computer Science &amp; Engineering</a:t>
            </a:r>
          </a:p>
          <a:p>
            <a:pPr algn="ctr">
              <a:defRPr sz="3200">
                <a:solidFill>
                  <a:srgbClr val="FF0000"/>
                </a:solidFill>
                <a:latin typeface="Trebuchet MS"/>
                <a:ea typeface="Trebuchet MS"/>
                <a:cs typeface="Trebuchet MS"/>
                <a:sym typeface="Trebuchet MS"/>
              </a:defRPr>
            </a:pPr>
            <a:endParaRPr dirty="0"/>
          </a:p>
          <a:p>
            <a:pPr algn="ctr">
              <a:defRPr sz="3200">
                <a:solidFill>
                  <a:srgbClr val="FF0000"/>
                </a:solidFill>
                <a:latin typeface="Trebuchet MS"/>
                <a:ea typeface="Trebuchet MS"/>
                <a:cs typeface="Trebuchet MS"/>
                <a:sym typeface="Trebuchet MS"/>
              </a:defRPr>
            </a:pPr>
            <a:r>
              <a:rPr dirty="0"/>
              <a:t>UE17CS342 – knowledge management</a:t>
            </a:r>
          </a:p>
        </p:txBody>
      </p:sp>
      <p:sp>
        <p:nvSpPr>
          <p:cNvPr id="28" name="Project team -Jasraj anand…"/>
          <p:cNvSpPr txBox="1"/>
          <p:nvPr/>
        </p:nvSpPr>
        <p:spPr>
          <a:xfrm>
            <a:off x="800887" y="3351816"/>
            <a:ext cx="4977743" cy="2797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80000"/>
              </a:lnSpc>
              <a:spcBef>
                <a:spcPts val="1500"/>
              </a:spcBef>
              <a:defRPr sz="1800" spc="-18">
                <a:solidFill>
                  <a:srgbClr val="008CB4"/>
                </a:solidFill>
                <a:latin typeface="Didot"/>
                <a:ea typeface="Didot"/>
                <a:cs typeface="Didot"/>
                <a:sym typeface="Didot"/>
              </a:defRPr>
            </a:pPr>
            <a:r>
              <a:rPr dirty="0">
                <a:solidFill>
                  <a:srgbClr val="000000"/>
                </a:solidFill>
                <a:latin typeface="Bahnschrift SemiBold" panose="020B0502040204020203" pitchFamily="34" charset="0"/>
              </a:rPr>
              <a:t>Project team</a:t>
            </a:r>
            <a:r>
              <a:rPr dirty="0">
                <a:latin typeface="Bahnschrift SemiBold" panose="020B0502040204020203" pitchFamily="34" charset="0"/>
              </a:rPr>
              <a:t> </a:t>
            </a:r>
            <a:r>
              <a:rPr lang="en-IN" dirty="0">
                <a:latin typeface="Bahnschrift SemiBold" panose="020B0502040204020203" pitchFamily="34" charset="0"/>
              </a:rPr>
              <a:t>–</a:t>
            </a:r>
          </a:p>
          <a:p>
            <a:pPr defTabSz="457200">
              <a:lnSpc>
                <a:spcPct val="80000"/>
              </a:lnSpc>
              <a:spcBef>
                <a:spcPts val="1500"/>
              </a:spcBef>
              <a:defRPr sz="1800" spc="-18">
                <a:solidFill>
                  <a:srgbClr val="008CB4"/>
                </a:solidFill>
                <a:latin typeface="Didot"/>
                <a:ea typeface="Didot"/>
                <a:cs typeface="Didot"/>
                <a:sym typeface="Didot"/>
              </a:defRPr>
            </a:pPr>
            <a:r>
              <a:rPr dirty="0" err="1">
                <a:solidFill>
                  <a:srgbClr val="020202"/>
                </a:solidFill>
                <a:latin typeface="Bahnschrift SemiLight SemiConde" panose="020B0502040204020203" pitchFamily="34" charset="0"/>
              </a:rPr>
              <a:t>Jasraj</a:t>
            </a:r>
            <a:r>
              <a:rPr dirty="0">
                <a:solidFill>
                  <a:srgbClr val="020202"/>
                </a:solidFill>
                <a:latin typeface="Bahnschrift SemiLight SemiConde" panose="020B0502040204020203" pitchFamily="34" charset="0"/>
              </a:rPr>
              <a:t> </a:t>
            </a:r>
            <a:r>
              <a:rPr dirty="0" err="1">
                <a:solidFill>
                  <a:srgbClr val="020202"/>
                </a:solidFill>
                <a:latin typeface="Bahnschrift SemiLight SemiConde" panose="020B0502040204020203" pitchFamily="34" charset="0"/>
              </a:rPr>
              <a:t>anand</a:t>
            </a:r>
            <a:r>
              <a:rPr lang="en-IN" dirty="0">
                <a:solidFill>
                  <a:srgbClr val="020202"/>
                </a:solidFill>
                <a:latin typeface="Bahnschrift SemiLight SemiConde" panose="020B0502040204020203" pitchFamily="34" charset="0"/>
              </a:rPr>
              <a:t> : PES1201700171</a:t>
            </a:r>
            <a:endParaRPr dirty="0">
              <a:solidFill>
                <a:srgbClr val="020202"/>
              </a:solidFill>
              <a:latin typeface="Bahnschrift SemiLight SemiConde" panose="020B0502040204020203" pitchFamily="34" charset="0"/>
            </a:endParaRPr>
          </a:p>
          <a:p>
            <a:pPr defTabSz="457200">
              <a:lnSpc>
                <a:spcPct val="80000"/>
              </a:lnSpc>
              <a:spcBef>
                <a:spcPts val="1500"/>
              </a:spcBef>
              <a:defRPr sz="1800" spc="-18">
                <a:solidFill>
                  <a:srgbClr val="020202"/>
                </a:solidFill>
                <a:latin typeface="Didot"/>
                <a:ea typeface="Didot"/>
                <a:cs typeface="Didot"/>
                <a:sym typeface="Didot"/>
              </a:defRPr>
            </a:pPr>
            <a:r>
              <a:rPr dirty="0">
                <a:latin typeface="Bahnschrift SemiLight SemiConde" panose="020B0502040204020203" pitchFamily="34" charset="0"/>
              </a:rPr>
              <a:t>Anand Singhania</a:t>
            </a:r>
            <a:r>
              <a:rPr lang="en-IN" dirty="0">
                <a:latin typeface="Bahnschrift SemiLight SemiConde" panose="020B0502040204020203" pitchFamily="34" charset="0"/>
              </a:rPr>
              <a:t> </a:t>
            </a:r>
            <a:r>
              <a:rPr dirty="0">
                <a:latin typeface="Bahnschrift SemiLight SemiConde" panose="020B0502040204020203" pitchFamily="34" charset="0"/>
              </a:rPr>
              <a:t>:</a:t>
            </a:r>
            <a:r>
              <a:rPr lang="en-IN" dirty="0">
                <a:latin typeface="Bahnschrift SemiLight SemiConde" panose="020B0502040204020203" pitchFamily="34" charset="0"/>
              </a:rPr>
              <a:t> PES1201700130</a:t>
            </a:r>
          </a:p>
          <a:p>
            <a:pPr defTabSz="457200">
              <a:lnSpc>
                <a:spcPct val="80000"/>
              </a:lnSpc>
              <a:spcBef>
                <a:spcPts val="1500"/>
              </a:spcBef>
              <a:defRPr sz="1800" spc="-18">
                <a:solidFill>
                  <a:srgbClr val="020202"/>
                </a:solidFill>
                <a:latin typeface="Didot"/>
                <a:ea typeface="Didot"/>
                <a:cs typeface="Didot"/>
                <a:sym typeface="Didot"/>
              </a:defRPr>
            </a:pPr>
            <a:r>
              <a:rPr dirty="0">
                <a:latin typeface="Bahnschrift SemiLight SemiConde" panose="020B0502040204020203" pitchFamily="34" charset="0"/>
              </a:rPr>
              <a:t>Priyanshu Gupta:</a:t>
            </a:r>
            <a:r>
              <a:rPr lang="en-IN" dirty="0">
                <a:latin typeface="Bahnschrift SemiLight SemiConde" panose="020B0502040204020203" pitchFamily="34" charset="0"/>
              </a:rPr>
              <a:t> PES1201700110</a:t>
            </a:r>
            <a:endParaRPr dirty="0">
              <a:latin typeface="Bahnschrift SemiLight SemiConde" panose="020B0502040204020203" pitchFamily="34" charset="0"/>
            </a:endParaRPr>
          </a:p>
          <a:p>
            <a:pPr defTabSz="457200">
              <a:lnSpc>
                <a:spcPct val="80000"/>
              </a:lnSpc>
              <a:spcBef>
                <a:spcPts val="1500"/>
              </a:spcBef>
              <a:defRPr sz="1800" spc="-18">
                <a:solidFill>
                  <a:srgbClr val="020202"/>
                </a:solidFill>
                <a:latin typeface="Didot"/>
                <a:ea typeface="Didot"/>
                <a:cs typeface="Didot"/>
                <a:sym typeface="Didot"/>
              </a:defRPr>
            </a:pPr>
            <a:r>
              <a:rPr dirty="0">
                <a:latin typeface="Bahnschrift SemiLight SemiConde" panose="020B0502040204020203" pitchFamily="34" charset="0"/>
              </a:rPr>
              <a:t>Nikunj Goyal:</a:t>
            </a:r>
            <a:r>
              <a:rPr lang="en-IN" dirty="0">
                <a:latin typeface="Bahnschrift SemiLight SemiConde" panose="020B0502040204020203" pitchFamily="34" charset="0"/>
              </a:rPr>
              <a:t> PES1201700020</a:t>
            </a:r>
          </a:p>
          <a:p>
            <a:pPr defTabSz="457200">
              <a:lnSpc>
                <a:spcPct val="80000"/>
              </a:lnSpc>
              <a:spcBef>
                <a:spcPts val="1500"/>
              </a:spcBef>
              <a:defRPr sz="1800" spc="-18">
                <a:solidFill>
                  <a:srgbClr val="000001"/>
                </a:solidFill>
                <a:latin typeface="Didot"/>
                <a:ea typeface="Didot"/>
                <a:cs typeface="Didot"/>
                <a:sym typeface="Didot"/>
              </a:defRPr>
            </a:pPr>
            <a:r>
              <a:rPr dirty="0" err="1">
                <a:latin typeface="Bahnschrift SemiLight SemiConde" panose="020B0502040204020203" pitchFamily="34" charset="0"/>
              </a:rPr>
              <a:t>Ritwik</a:t>
            </a:r>
            <a:r>
              <a:rPr lang="en-IN" dirty="0">
                <a:latin typeface="Bahnschrift SemiLight SemiConde" panose="020B0502040204020203" pitchFamily="34" charset="0"/>
              </a:rPr>
              <a:t> Sinha</a:t>
            </a:r>
            <a:r>
              <a:rPr dirty="0">
                <a:latin typeface="Bahnschrift SemiLight SemiConde" panose="020B0502040204020203" pitchFamily="34" charset="0"/>
              </a:rPr>
              <a:t>:</a:t>
            </a:r>
            <a:r>
              <a:rPr lang="en-IN" dirty="0">
                <a:latin typeface="Bahnschrift SemiLight SemiConde" panose="020B0502040204020203" pitchFamily="34" charset="0"/>
              </a:rPr>
              <a:t> PES1201700085</a:t>
            </a:r>
          </a:p>
          <a:p>
            <a:pPr defTabSz="457200">
              <a:lnSpc>
                <a:spcPct val="80000"/>
              </a:lnSpc>
              <a:spcBef>
                <a:spcPts val="1500"/>
              </a:spcBef>
              <a:defRPr sz="1800" spc="-18">
                <a:solidFill>
                  <a:srgbClr val="000001"/>
                </a:solidFill>
                <a:latin typeface="Didot"/>
                <a:ea typeface="Didot"/>
                <a:cs typeface="Didot"/>
                <a:sym typeface="Didot"/>
              </a:defRPr>
            </a:pPr>
            <a:r>
              <a:rPr lang="en-IN" dirty="0">
                <a:latin typeface="Bahnschrift SemiLight SemiConde" panose="020B0502040204020203" pitchFamily="34" charset="0"/>
              </a:rPr>
              <a:t>Keshav Agrawal: PES120700289</a:t>
            </a:r>
            <a:endParaRPr dirty="0">
              <a:latin typeface="Bahnschrift SemiLight SemiConde" panose="020B0502040204020203" pitchFamily="34" charset="0"/>
            </a:endParaRPr>
          </a:p>
        </p:txBody>
      </p:sp>
      <p:pic>
        <p:nvPicPr>
          <p:cNvPr id="29" name="Unknown.png" descr="Unknown.png"/>
          <p:cNvPicPr>
            <a:picLocks noChangeAspect="1"/>
          </p:cNvPicPr>
          <p:nvPr/>
        </p:nvPicPr>
        <p:blipFill>
          <a:blip r:embed="rId2"/>
          <a:srcRect/>
          <a:stretch>
            <a:fillRect/>
          </a:stretch>
        </p:blipFill>
        <p:spPr>
          <a:xfrm>
            <a:off x="4651899" y="3072547"/>
            <a:ext cx="2842019" cy="226616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sues relating to knowledge management system"/>
          <p:cNvSpPr txBox="1"/>
          <p:nvPr/>
        </p:nvSpPr>
        <p:spPr>
          <a:xfrm>
            <a:off x="3430257" y="989887"/>
            <a:ext cx="5636479"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4400"/>
              </a:lnSpc>
              <a:spcBef>
                <a:spcPts val="1200"/>
              </a:spcBef>
              <a:defRPr sz="2200">
                <a:solidFill>
                  <a:srgbClr val="FF2600"/>
                </a:solidFill>
                <a:latin typeface="Times"/>
                <a:ea typeface="Times"/>
                <a:cs typeface="Times"/>
                <a:sym typeface="Times"/>
              </a:defRPr>
            </a:lvl1pPr>
          </a:lstStyle>
          <a:p>
            <a:r>
              <a:t>Issues relating to knowledge management system</a:t>
            </a:r>
          </a:p>
        </p:txBody>
      </p:sp>
      <p:sp>
        <p:nvSpPr>
          <p:cNvPr id="60" name="Balancing data overload and useful content – This is vital issue that occurs in Walmart as the increase in both size and diversity involves implicit trade-off between present content and vital information.In addition, if the system is wider, then the risk of overloading of unrelated information may take place.…"/>
          <p:cNvSpPr txBox="1"/>
          <p:nvPr/>
        </p:nvSpPr>
        <p:spPr>
          <a:xfrm>
            <a:off x="219640" y="1313179"/>
            <a:ext cx="8572744" cy="556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3300"/>
              </a:lnSpc>
              <a:spcBef>
                <a:spcPts val="1200"/>
              </a:spcBef>
              <a:defRPr sz="1300">
                <a:latin typeface="Times New Roman"/>
                <a:ea typeface="Times New Roman"/>
                <a:cs typeface="Times New Roman"/>
                <a:sym typeface="Times New Roman"/>
              </a:defRPr>
            </a:pPr>
            <a:r>
              <a:rPr dirty="0"/>
              <a:t>Balancing data overload and useful content – This is vital issue that occurs in Walmart as the increase in both size and diversity involves implicit trade-off between present content and vital </a:t>
            </a:r>
            <a:r>
              <a:rPr dirty="0" err="1"/>
              <a:t>information.In</a:t>
            </a:r>
            <a:r>
              <a:rPr dirty="0"/>
              <a:t> addition, if the system is wider, then the risk of overloading of unrelated information may take place. </a:t>
            </a:r>
          </a:p>
          <a:p>
            <a:pPr defTabSz="457200">
              <a:lnSpc>
                <a:spcPts val="3300"/>
              </a:lnSpc>
              <a:spcBef>
                <a:spcPts val="1200"/>
              </a:spcBef>
              <a:defRPr sz="1300">
                <a:latin typeface="Times New Roman"/>
                <a:ea typeface="Times New Roman"/>
                <a:cs typeface="Times New Roman"/>
                <a:sym typeface="Times New Roman"/>
              </a:defRPr>
            </a:pPr>
            <a:r>
              <a:rPr dirty="0"/>
              <a:t>Improper flow of knowledge-When the content of knowledge is highly framed, proper effort is needed for ensuring appropriate </a:t>
            </a:r>
            <a:r>
              <a:rPr dirty="0" err="1"/>
              <a:t>structuring.The</a:t>
            </a:r>
            <a:r>
              <a:rPr dirty="0"/>
              <a:t> workers are also needed to append proper keywords and data on their documents for filling out questionnaires and extensive skills.</a:t>
            </a:r>
          </a:p>
          <a:p>
            <a:pPr defTabSz="457200">
              <a:lnSpc>
                <a:spcPts val="3300"/>
              </a:lnSpc>
              <a:spcBef>
                <a:spcPts val="1200"/>
              </a:spcBef>
              <a:defRPr sz="1300">
                <a:latin typeface="Times New Roman"/>
                <a:ea typeface="Times New Roman"/>
                <a:cs typeface="Times New Roman"/>
                <a:sym typeface="Times New Roman"/>
              </a:defRPr>
            </a:pPr>
            <a:r>
              <a:rPr dirty="0"/>
              <a:t>Long term impact of KMS – Exploitation as well as exploration – Another issue that has been raised in the long term effect of utilization of KMS on innovation and learning. The existing solutions bias the workers in adopting it rather than developing new solutions that might be effective .</a:t>
            </a:r>
          </a:p>
          <a:p>
            <a:pPr defTabSz="457200">
              <a:lnSpc>
                <a:spcPts val="3300"/>
              </a:lnSpc>
              <a:spcBef>
                <a:spcPts val="1200"/>
              </a:spcBef>
              <a:defRPr sz="1300">
                <a:latin typeface="Times New Roman"/>
                <a:ea typeface="Times New Roman"/>
                <a:cs typeface="Times New Roman"/>
                <a:sym typeface="Times New Roman"/>
              </a:defRPr>
            </a:pPr>
            <a:r>
              <a:rPr dirty="0"/>
              <a:t>Additionally, implementation of new technology in Wal -Mart generates new kind of problems and challenges. Some of the employees in this organization face difficulties in adopting with this technology and this adversely affects the organizational </a:t>
            </a:r>
            <a:r>
              <a:rPr dirty="0" err="1"/>
              <a:t>performa</a:t>
            </a:r>
            <a:r>
              <a:rPr lang="en-IN" dirty="0" err="1"/>
              <a:t>nce</a:t>
            </a:r>
            <a:r>
              <a:rPr lang="en-IN" dirty="0"/>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ommendations on improvement in KM"/>
          <p:cNvSpPr txBox="1"/>
          <p:nvPr/>
        </p:nvSpPr>
        <p:spPr>
          <a:xfrm>
            <a:off x="4580748" y="1253548"/>
            <a:ext cx="4463813"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4200"/>
              </a:lnSpc>
              <a:spcBef>
                <a:spcPts val="1200"/>
              </a:spcBef>
              <a:defRPr sz="2000">
                <a:solidFill>
                  <a:srgbClr val="FF7E79"/>
                </a:solidFill>
                <a:latin typeface="Times"/>
                <a:ea typeface="Times"/>
                <a:cs typeface="Times"/>
                <a:sym typeface="Times"/>
              </a:defRPr>
            </a:lvl1pPr>
          </a:lstStyle>
          <a:p>
            <a:r>
              <a:rPr dirty="0"/>
              <a:t>Recommendations on improvement in KM</a:t>
            </a:r>
          </a:p>
        </p:txBody>
      </p:sp>
      <p:sp>
        <p:nvSpPr>
          <p:cNvPr id="63" name="Wal- Mart invests huge money in adopting new technology for dealing with huge sales and track total production (Wu 2012). Therefore, it is suggested that the company must order their suppliers to provide them microchips for RFID in order to improve the system that is created by bar codes.…"/>
          <p:cNvSpPr txBox="1"/>
          <p:nvPr/>
        </p:nvSpPr>
        <p:spPr>
          <a:xfrm>
            <a:off x="128799" y="1837458"/>
            <a:ext cx="8886401" cy="5020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rPr dirty="0"/>
              <a:t>Wal- Mart invests huge money in adopting new technology for dealing with huge sales and track total production (</a:t>
            </a:r>
            <a:r>
              <a:rPr dirty="0">
                <a:solidFill>
                  <a:srgbClr val="222222"/>
                </a:solidFill>
              </a:rPr>
              <a:t>Wu 2012)</a:t>
            </a:r>
            <a:r>
              <a:rPr dirty="0"/>
              <a:t>. Therefore, it is suggested that the company must order their suppliers to provide them microchips for RFID in order to improve the system that is created by bar codes. </a:t>
            </a:r>
            <a:endParaRPr dirty="0">
              <a:latin typeface="Times"/>
              <a:ea typeface="Times"/>
              <a:cs typeface="Times"/>
              <a:sym typeface="Times"/>
            </a:endParaRPr>
          </a:p>
          <a:p>
            <a:pPr marL="163448" indent="-163448" defTabSz="457200">
              <a:lnSpc>
                <a:spcPts val="3300"/>
              </a:lnSpc>
              <a:spcBef>
                <a:spcPts val="1200"/>
              </a:spcBef>
              <a:buClr>
                <a:srgbClr val="008CB4"/>
              </a:buClr>
              <a:buSzPct val="75000"/>
              <a:buChar char="•"/>
              <a:defRPr sz="1300">
                <a:latin typeface="Times New Roman"/>
                <a:ea typeface="Times New Roman"/>
                <a:cs typeface="Times New Roman"/>
                <a:sym typeface="Times New Roman"/>
              </a:defRPr>
            </a:pPr>
            <a:r>
              <a:rPr dirty="0"/>
              <a:t>It is suggested that Wal- Mart must adopt DSS (decision support system resources) in order to improve the productivity of individual employees. As it is a web based knowledge repository, it will help this corporation in improving decision quality and solve the problem in less time. It will also facilitate Wal- Mart in increasing control within the organization. </a:t>
            </a:r>
            <a:endParaRPr dirty="0">
              <a:latin typeface="Times"/>
              <a:ea typeface="Times"/>
              <a:cs typeface="Times"/>
              <a:sym typeface="Times"/>
            </a:endParaRPr>
          </a:p>
          <a:p>
            <a:pPr marL="457200" indent="-317500" defTabSz="457200">
              <a:lnSpc>
                <a:spcPts val="3100"/>
              </a:lnSpc>
              <a:spcBef>
                <a:spcPts val="1200"/>
              </a:spcBef>
              <a:buClr>
                <a:srgbClr val="000000"/>
              </a:buClr>
              <a:buSzPct val="75000"/>
              <a:buFont typeface="Symbol"/>
              <a:buChar char="·"/>
              <a:defRPr sz="1300">
                <a:latin typeface="Times New Roman"/>
                <a:ea typeface="Times New Roman"/>
                <a:cs typeface="Times New Roman"/>
                <a:sym typeface="Times New Roman"/>
              </a:defRPr>
            </a:pPr>
            <a:r>
              <a:rPr dirty="0"/>
              <a:t>Wal-Mart should recruit skilled workers so that they have the ability in adopting with the new technology and increase their efficiency. </a:t>
            </a:r>
            <a:endParaRPr dirty="0">
              <a:latin typeface="Times"/>
              <a:ea typeface="Times"/>
              <a:cs typeface="Times"/>
              <a:sym typeface="Times"/>
            </a:endParaRPr>
          </a:p>
          <a:p>
            <a:pPr marL="457200" indent="-317500" defTabSz="457200">
              <a:lnSpc>
                <a:spcPts val="3100"/>
              </a:lnSpc>
              <a:spcBef>
                <a:spcPts val="1200"/>
              </a:spcBef>
              <a:buClr>
                <a:srgbClr val="000000"/>
              </a:buClr>
              <a:buSzPct val="75000"/>
              <a:buFont typeface="Symbol"/>
              <a:buChar char="·"/>
              <a:defRPr sz="1300">
                <a:latin typeface="Times New Roman"/>
                <a:ea typeface="Times New Roman"/>
                <a:cs typeface="Times New Roman"/>
                <a:sym typeface="Times New Roman"/>
              </a:defRPr>
            </a:pPr>
            <a:r>
              <a:rPr dirty="0"/>
              <a:t>It is recommended that the Wal- Mart should provide incentives or bonus to the employees for knowledge sharing in order to make KMS successful within the organization. </a:t>
            </a:r>
            <a:br>
              <a:rPr dirty="0">
                <a:latin typeface="Times"/>
                <a:ea typeface="Times"/>
                <a:cs typeface="Times"/>
                <a:sym typeface="Times"/>
              </a:rPr>
            </a:br>
            <a:endParaRPr dirty="0">
              <a:latin typeface="Times"/>
              <a:ea typeface="Times"/>
              <a:cs typeface="Times"/>
              <a:sym typeface="Times"/>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clusion"/>
          <p:cNvSpPr txBox="1"/>
          <p:nvPr/>
        </p:nvSpPr>
        <p:spPr>
          <a:xfrm>
            <a:off x="7297636" y="1220431"/>
            <a:ext cx="1550565" cy="47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4800"/>
              </a:lnSpc>
              <a:spcBef>
                <a:spcPts val="1200"/>
              </a:spcBef>
              <a:defRPr sz="2500">
                <a:solidFill>
                  <a:srgbClr val="FF2600"/>
                </a:solidFill>
                <a:latin typeface="Times"/>
                <a:ea typeface="Times"/>
                <a:cs typeface="Times"/>
                <a:sym typeface="Times"/>
              </a:defRPr>
            </a:lvl1pPr>
          </a:lstStyle>
          <a:p>
            <a:pPr>
              <a:defRPr sz="1600">
                <a:latin typeface="Times New Roman"/>
                <a:ea typeface="Times New Roman"/>
                <a:cs typeface="Times New Roman"/>
                <a:sym typeface="Times New Roman"/>
              </a:defRPr>
            </a:pPr>
            <a:r>
              <a:rPr sz="2500">
                <a:latin typeface="Times"/>
                <a:ea typeface="Times"/>
                <a:cs typeface="Times"/>
                <a:sym typeface="Times"/>
              </a:rPr>
              <a:t>Conclusion</a:t>
            </a:r>
          </a:p>
        </p:txBody>
      </p:sp>
      <p:sp>
        <p:nvSpPr>
          <p:cNvPr id="66" name="From the above discussion, it can be concluded that knowledge management system improves the performance of the organization. It also improves team effectiveness as well as delivery of outcomes.…"/>
          <p:cNvSpPr txBox="1"/>
          <p:nvPr/>
        </p:nvSpPr>
        <p:spPr>
          <a:xfrm>
            <a:off x="148774" y="1798450"/>
            <a:ext cx="8846452" cy="417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30342" indent="-130342" defTabSz="457200">
              <a:lnSpc>
                <a:spcPts val="3600"/>
              </a:lnSpc>
              <a:spcBef>
                <a:spcPts val="1200"/>
              </a:spcBef>
              <a:buSzPct val="100000"/>
              <a:buChar char="•"/>
              <a:defRPr sz="1500">
                <a:latin typeface="Times New Roman"/>
                <a:ea typeface="Times New Roman"/>
                <a:cs typeface="Times New Roman"/>
                <a:sym typeface="Times New Roman"/>
              </a:defRPr>
            </a:pPr>
            <a:r>
              <a:rPr dirty="0"/>
              <a:t>From the above discussion, it can be concluded that knowledge management system improves the performance of the organization. It also improves team effectiveness as well as delivery of outcomes.</a:t>
            </a:r>
          </a:p>
          <a:p>
            <a:pPr marL="130342" indent="-130342" defTabSz="457200">
              <a:lnSpc>
                <a:spcPts val="3600"/>
              </a:lnSpc>
              <a:spcBef>
                <a:spcPts val="1200"/>
              </a:spcBef>
              <a:buSzPct val="100000"/>
              <a:buChar char="•"/>
              <a:defRPr sz="1500">
                <a:latin typeface="Times New Roman"/>
                <a:ea typeface="Times New Roman"/>
                <a:cs typeface="Times New Roman"/>
                <a:sym typeface="Times New Roman"/>
              </a:defRPr>
            </a:pPr>
            <a:r>
              <a:rPr dirty="0"/>
              <a:t> At Wal- Mart stores, KMS is used for solving the conflicts within the organization. Moreover, integration of KMS helps them in enhancing communication within the company. </a:t>
            </a:r>
          </a:p>
          <a:p>
            <a:pPr marL="130342" indent="-130342" defTabSz="457200">
              <a:lnSpc>
                <a:spcPts val="3600"/>
              </a:lnSpc>
              <a:spcBef>
                <a:spcPts val="1200"/>
              </a:spcBef>
              <a:buSzPct val="100000"/>
              <a:buChar char="•"/>
              <a:defRPr sz="1500">
                <a:latin typeface="Times New Roman"/>
                <a:ea typeface="Times New Roman"/>
                <a:cs typeface="Times New Roman"/>
                <a:sym typeface="Times New Roman"/>
              </a:defRPr>
            </a:pPr>
            <a:r>
              <a:rPr dirty="0"/>
              <a:t>As a part of KM, HRM (human resource management) strategies in Wal- Mart are also used for managing their business activities through employee’s coordination. </a:t>
            </a:r>
          </a:p>
          <a:p>
            <a:pPr marL="130342" indent="-130342" defTabSz="457200">
              <a:lnSpc>
                <a:spcPts val="3600"/>
              </a:lnSpc>
              <a:spcBef>
                <a:spcPts val="1200"/>
              </a:spcBef>
              <a:buSzPct val="100000"/>
              <a:buChar char="•"/>
              <a:defRPr sz="1500">
                <a:latin typeface="Times New Roman"/>
                <a:ea typeface="Times New Roman"/>
                <a:cs typeface="Times New Roman"/>
                <a:sym typeface="Times New Roman"/>
              </a:defRPr>
            </a:pPr>
            <a:r>
              <a:rPr dirty="0"/>
              <a:t>Thus, effective KM also guides the employees in acknowledging their significance within the organization. Overall, it helps this corporation in gaining competitive advantage against the competitors.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hank You!!!"/>
          <p:cNvSpPr txBox="1"/>
          <p:nvPr/>
        </p:nvSpPr>
        <p:spPr>
          <a:xfrm>
            <a:off x="1198485" y="2423603"/>
            <a:ext cx="3488925"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solidFill>
                  <a:srgbClr val="FF2600"/>
                </a:solidFill>
              </a:defRPr>
            </a:lvl1pPr>
          </a:lstStyle>
          <a:p>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165;p20"/>
          <p:cNvSpPr/>
          <p:nvPr/>
        </p:nvSpPr>
        <p:spPr>
          <a:xfrm>
            <a:off x="1524000" y="1581150"/>
            <a:ext cx="7620000" cy="36513"/>
          </a:xfrm>
          <a:prstGeom prst="rect">
            <a:avLst/>
          </a:prstGeom>
          <a:solidFill>
            <a:srgbClr val="33CCCC"/>
          </a:solidFill>
          <a:ln w="12700">
            <a:miter lim="400000"/>
          </a:ln>
        </p:spPr>
        <p:txBody>
          <a:bodyPr lIns="45719" rIns="45719" anchor="ctr"/>
          <a:lstStyle/>
          <a:p>
            <a:pPr>
              <a:defRPr sz="1800"/>
            </a:pPr>
            <a:endParaRPr/>
          </a:p>
        </p:txBody>
      </p:sp>
      <p:sp>
        <p:nvSpPr>
          <p:cNvPr id="32" name="Google Shape;166;p20"/>
          <p:cNvSpPr txBox="1"/>
          <p:nvPr/>
        </p:nvSpPr>
        <p:spPr>
          <a:xfrm>
            <a:off x="2667000" y="1143000"/>
            <a:ext cx="6477000" cy="44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t>About walmart</a:t>
            </a:r>
          </a:p>
        </p:txBody>
      </p:sp>
      <p:sp>
        <p:nvSpPr>
          <p:cNvPr id="33" name="Walmart is the multinational corporation in US that runs a chain of huge departmental stores as well as warehouse in various nations…"/>
          <p:cNvSpPr txBox="1"/>
          <p:nvPr/>
        </p:nvSpPr>
        <p:spPr>
          <a:xfrm>
            <a:off x="109261" y="1953276"/>
            <a:ext cx="8483190" cy="427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11342" indent="-130342" defTabSz="457200">
              <a:lnSpc>
                <a:spcPct val="120000"/>
              </a:lnSpc>
              <a:buSzPct val="100000"/>
              <a:buChar char="•"/>
              <a:defRPr>
                <a:latin typeface="Palatino"/>
                <a:ea typeface="Palatino"/>
                <a:cs typeface="Palatino"/>
                <a:sym typeface="Palatino"/>
              </a:defRPr>
            </a:pPr>
            <a:r>
              <a:rPr dirty="0"/>
              <a:t>Walmart is the multinational corporation in US that runs a chain of huge departmental </a:t>
            </a:r>
            <a:endParaRPr lang="en-IN" dirty="0"/>
          </a:p>
          <a:p>
            <a:pPr marL="381000" defTabSz="457200">
              <a:lnSpc>
                <a:spcPct val="120000"/>
              </a:lnSpc>
              <a:buSzPct val="100000"/>
              <a:defRPr>
                <a:latin typeface="Palatino"/>
                <a:ea typeface="Palatino"/>
                <a:cs typeface="Palatino"/>
                <a:sym typeface="Palatino"/>
              </a:defRPr>
            </a:pPr>
            <a:r>
              <a:rPr dirty="0"/>
              <a:t>stores as well as warehouse in various nations</a:t>
            </a:r>
            <a:r>
              <a:rPr lang="en-IN" dirty="0"/>
              <a:t>.</a:t>
            </a:r>
            <a:endParaRPr dirty="0"/>
          </a:p>
          <a:p>
            <a:pPr marL="511342" indent="-130342" defTabSz="457200">
              <a:lnSpc>
                <a:spcPct val="120000"/>
              </a:lnSpc>
              <a:buSzPct val="100000"/>
              <a:buChar char="•"/>
              <a:defRPr>
                <a:latin typeface="Palatino"/>
                <a:ea typeface="Palatino"/>
                <a:cs typeface="Palatino"/>
                <a:sym typeface="Palatino"/>
              </a:defRPr>
            </a:pPr>
            <a:endParaRPr dirty="0"/>
          </a:p>
          <a:p>
            <a:pPr marL="511342" indent="-130342" defTabSz="457200">
              <a:lnSpc>
                <a:spcPct val="120000"/>
              </a:lnSpc>
              <a:buSzPct val="100000"/>
              <a:buChar char="•"/>
              <a:defRPr>
                <a:latin typeface="Palatino"/>
                <a:ea typeface="Palatino"/>
                <a:cs typeface="Palatino"/>
                <a:sym typeface="Palatino"/>
              </a:defRPr>
            </a:pPr>
            <a:r>
              <a:rPr dirty="0"/>
              <a:t> It is also one of the biggest private employers in globe with around 2.3 million total staffs</a:t>
            </a:r>
          </a:p>
          <a:p>
            <a:pPr marL="511342" indent="-130342" defTabSz="457200">
              <a:lnSpc>
                <a:spcPct val="120000"/>
              </a:lnSpc>
              <a:buSzPct val="100000"/>
              <a:buChar char="•"/>
              <a:defRPr>
                <a:latin typeface="Palatino"/>
                <a:ea typeface="Palatino"/>
                <a:cs typeface="Palatino"/>
                <a:sym typeface="Palatino"/>
              </a:defRPr>
            </a:pPr>
            <a:endParaRPr dirty="0"/>
          </a:p>
          <a:p>
            <a:pPr marL="511342" indent="-130342" defTabSz="457200">
              <a:lnSpc>
                <a:spcPct val="120000"/>
              </a:lnSpc>
              <a:buSzPct val="100000"/>
              <a:buChar char="•"/>
              <a:defRPr>
                <a:latin typeface="Palatino"/>
                <a:ea typeface="Palatino"/>
                <a:cs typeface="Palatino"/>
                <a:sym typeface="Palatino"/>
              </a:defRPr>
            </a:pPr>
            <a:r>
              <a:rPr dirty="0"/>
              <a:t>Although it operates under various banners in the international stores, all of them work towards one common goal that is enabling their consumers to save the cash for living in the better way.</a:t>
            </a:r>
          </a:p>
          <a:p>
            <a:pPr marL="140368" indent="-140368" defTabSz="457200">
              <a:buSzPct val="100000"/>
              <a:buChar char="•"/>
              <a:defRPr>
                <a:solidFill>
                  <a:srgbClr val="222222"/>
                </a:solidFill>
                <a:latin typeface="+mn-lt"/>
                <a:ea typeface="+mn-ea"/>
                <a:cs typeface="+mn-cs"/>
                <a:sym typeface="Helvetica"/>
              </a:defRPr>
            </a:pPr>
            <a:endParaRPr dirty="0"/>
          </a:p>
          <a:p>
            <a:pPr marL="140368" indent="-140368" defTabSz="457200">
              <a:buSzPct val="100000"/>
              <a:buChar char="•"/>
              <a:defRPr>
                <a:solidFill>
                  <a:srgbClr val="222222"/>
                </a:solidFill>
                <a:latin typeface="+mn-lt"/>
                <a:ea typeface="+mn-ea"/>
                <a:cs typeface="+mn-cs"/>
                <a:sym typeface="Helvetica"/>
              </a:defRPr>
            </a:pPr>
            <a:r>
              <a:rPr dirty="0"/>
              <a:t>It is a publicly traded family-owned business, as the company is controlled by the </a:t>
            </a:r>
            <a:r>
              <a:rPr dirty="0">
                <a:solidFill>
                  <a:srgbClr val="0645AD"/>
                </a:solidFill>
                <a:hlinkClick r:id="rId2"/>
              </a:rPr>
              <a:t>Walton family</a:t>
            </a:r>
          </a:p>
          <a:p>
            <a:pPr marL="140368" indent="-140368" defTabSz="457200">
              <a:buSzPct val="100000"/>
              <a:buChar char="•"/>
              <a:defRPr>
                <a:solidFill>
                  <a:srgbClr val="222222"/>
                </a:solidFill>
                <a:latin typeface="+mn-lt"/>
                <a:ea typeface="+mn-ea"/>
                <a:cs typeface="+mn-cs"/>
                <a:sym typeface="Helvetica"/>
              </a:defRPr>
            </a:pPr>
            <a:endParaRPr dirty="0">
              <a:solidFill>
                <a:srgbClr val="0645AD"/>
              </a:solidFill>
              <a:hlinkClick r:id="rId2"/>
            </a:endParaRPr>
          </a:p>
          <a:p>
            <a:pPr marL="140368" indent="-140368" defTabSz="457200">
              <a:buSzPct val="100000"/>
              <a:buChar char="•"/>
              <a:defRPr>
                <a:solidFill>
                  <a:srgbClr val="222222"/>
                </a:solidFill>
                <a:latin typeface="+mn-lt"/>
                <a:ea typeface="+mn-ea"/>
                <a:cs typeface="+mn-cs"/>
                <a:sym typeface="Helvetica"/>
              </a:defRPr>
            </a:pPr>
            <a:r>
              <a:rPr dirty="0"/>
              <a:t>Sam Walton's heirs own over 50 percent of Walmart through their holding company Walton Enterprises and through their individual holdings</a:t>
            </a:r>
          </a:p>
          <a:p>
            <a:pPr marL="140368" indent="-140368" defTabSz="457200">
              <a:buSzPct val="100000"/>
              <a:buChar char="•"/>
              <a:defRPr>
                <a:solidFill>
                  <a:srgbClr val="222222"/>
                </a:solidFill>
                <a:latin typeface="+mn-lt"/>
                <a:ea typeface="+mn-ea"/>
                <a:cs typeface="+mn-cs"/>
                <a:sym typeface="Helvetica"/>
              </a:defRPr>
            </a:pPr>
            <a:endParaRPr dirty="0"/>
          </a:p>
          <a:p>
            <a:pPr marL="140368" indent="-140368" defTabSz="457200">
              <a:buSzPct val="100000"/>
              <a:buChar char="•"/>
              <a:defRPr>
                <a:solidFill>
                  <a:srgbClr val="222222"/>
                </a:solidFill>
                <a:latin typeface="+mn-lt"/>
                <a:ea typeface="+mn-ea"/>
                <a:cs typeface="+mn-cs"/>
                <a:sym typeface="Helvetica"/>
              </a:defRPr>
            </a:pPr>
            <a:r>
              <a:rPr dirty="0"/>
              <a:t>Walmart was listed on the </a:t>
            </a:r>
            <a:r>
              <a:rPr dirty="0">
                <a:solidFill>
                  <a:srgbClr val="0645AD"/>
                </a:solidFill>
                <a:hlinkClick r:id="rId3"/>
              </a:rPr>
              <a:t>New York Stock Exchange</a:t>
            </a:r>
            <a:r>
              <a:rPr dirty="0"/>
              <a:t> in 1972. By 1988, it was the most profitable retailer in the U.S</a:t>
            </a:r>
          </a:p>
          <a:p>
            <a:pPr marL="140368" indent="-140368" defTabSz="457200">
              <a:buSzPct val="100000"/>
              <a:buChar char="•"/>
              <a:defRPr>
                <a:solidFill>
                  <a:srgbClr val="222222"/>
                </a:solidFill>
                <a:latin typeface="+mn-lt"/>
                <a:ea typeface="+mn-ea"/>
                <a:cs typeface="+mn-cs"/>
                <a:sym typeface="Helvetica"/>
              </a:defRPr>
            </a:pPr>
            <a:endParaRPr dirty="0"/>
          </a:p>
          <a:p>
            <a:pPr marL="140368" indent="-140368" defTabSz="457200">
              <a:buSzPct val="100000"/>
              <a:buChar char="•"/>
              <a:defRPr>
                <a:solidFill>
                  <a:srgbClr val="222222"/>
                </a:solidFill>
                <a:latin typeface="+mn-lt"/>
                <a:ea typeface="+mn-ea"/>
                <a:cs typeface="+mn-cs"/>
                <a:sym typeface="Helvetica"/>
              </a:defRPr>
            </a:pPr>
            <a:r>
              <a:rPr dirty="0"/>
              <a:t>Its operations and subsidiaries in Canada, the United Kingdom, Central America, South America and China are highly successful, whereas its ventures failed in Germany and South Korea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oogle Shape;165;p20"/>
          <p:cNvSpPr/>
          <p:nvPr/>
        </p:nvSpPr>
        <p:spPr>
          <a:xfrm>
            <a:off x="1524000" y="1581150"/>
            <a:ext cx="7620000" cy="36513"/>
          </a:xfrm>
          <a:prstGeom prst="rect">
            <a:avLst/>
          </a:prstGeom>
          <a:solidFill>
            <a:srgbClr val="33CCCC"/>
          </a:solidFill>
          <a:ln w="12700">
            <a:miter lim="400000"/>
          </a:ln>
        </p:spPr>
        <p:txBody>
          <a:bodyPr lIns="45719" rIns="45719" anchor="ctr"/>
          <a:lstStyle/>
          <a:p>
            <a:pPr>
              <a:defRPr sz="1800"/>
            </a:pPr>
            <a:endParaRPr/>
          </a:p>
        </p:txBody>
      </p:sp>
      <p:sp>
        <p:nvSpPr>
          <p:cNvPr id="36" name="Google Shape;166;p20"/>
          <p:cNvSpPr txBox="1"/>
          <p:nvPr/>
        </p:nvSpPr>
        <p:spPr>
          <a:xfrm>
            <a:off x="2667000" y="1143000"/>
            <a:ext cx="6477000" cy="44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t>Why organisations should consider KM</a:t>
            </a:r>
          </a:p>
        </p:txBody>
      </p:sp>
      <p:sp>
        <p:nvSpPr>
          <p:cNvPr id="37" name="Speed up access to information and knowledge…"/>
          <p:cNvSpPr txBox="1"/>
          <p:nvPr/>
        </p:nvSpPr>
        <p:spPr>
          <a:xfrm>
            <a:off x="292963" y="2476083"/>
            <a:ext cx="5064178" cy="2800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140368" indent="-140368">
              <a:buSzPct val="100000"/>
              <a:buChar char="•"/>
              <a:defRPr sz="1600"/>
            </a:pPr>
            <a:r>
              <a:rPr dirty="0"/>
              <a:t>Speed up access to information and knowledge</a:t>
            </a:r>
          </a:p>
          <a:p>
            <a:pPr marL="140368" indent="-140368">
              <a:buSzPct val="100000"/>
              <a:buChar char="•"/>
              <a:defRPr sz="1600"/>
            </a:pPr>
            <a:endParaRPr dirty="0"/>
          </a:p>
          <a:p>
            <a:pPr marL="140368" indent="-140368">
              <a:buSzPct val="100000"/>
              <a:buChar char="•"/>
              <a:defRPr sz="1600"/>
            </a:pPr>
            <a:r>
              <a:rPr dirty="0"/>
              <a:t>Improve decision-making processes</a:t>
            </a:r>
          </a:p>
          <a:p>
            <a:pPr marL="140368" indent="-140368">
              <a:buSzPct val="100000"/>
              <a:buChar char="•"/>
              <a:defRPr sz="1600"/>
            </a:pPr>
            <a:endParaRPr dirty="0"/>
          </a:p>
          <a:p>
            <a:pPr marL="140368" indent="-140368">
              <a:buSzPct val="100000"/>
              <a:buChar char="•"/>
              <a:defRPr sz="1600"/>
            </a:pPr>
            <a:r>
              <a:rPr dirty="0"/>
              <a:t>Promote innovation and cultural change</a:t>
            </a:r>
          </a:p>
          <a:p>
            <a:pPr marL="140368" indent="-140368">
              <a:buSzPct val="100000"/>
              <a:buChar char="•"/>
              <a:defRPr sz="1600"/>
            </a:pPr>
            <a:endParaRPr dirty="0"/>
          </a:p>
          <a:p>
            <a:pPr marL="140368" indent="-140368">
              <a:buSzPct val="100000"/>
              <a:buChar char="•"/>
              <a:defRPr sz="1600"/>
            </a:pPr>
            <a:r>
              <a:rPr dirty="0"/>
              <a:t>Improve the efficiency of an organization’s operating</a:t>
            </a:r>
          </a:p>
          <a:p>
            <a:pPr marL="140368" indent="-140368">
              <a:buSzPct val="100000"/>
              <a:buChar char="•"/>
              <a:defRPr sz="1600"/>
            </a:pPr>
            <a:endParaRPr dirty="0"/>
          </a:p>
          <a:p>
            <a:pPr marL="140368" indent="-140368">
              <a:buSzPct val="100000"/>
              <a:buChar char="•"/>
              <a:defRPr sz="1600"/>
            </a:pPr>
            <a:r>
              <a:rPr dirty="0"/>
              <a:t>units and business processes.</a:t>
            </a:r>
          </a:p>
          <a:p>
            <a:pPr marL="140368" indent="-140368">
              <a:buSzPct val="100000"/>
              <a:buChar char="•"/>
              <a:defRPr sz="1600"/>
            </a:pPr>
            <a:endParaRPr dirty="0"/>
          </a:p>
          <a:p>
            <a:pPr marL="140368" indent="-140368">
              <a:buSzPct val="100000"/>
              <a:buChar char="•"/>
              <a:defRPr sz="1600"/>
            </a:pPr>
            <a:r>
              <a:rPr dirty="0"/>
              <a:t>Increase customer satisfaction.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65;p20"/>
          <p:cNvSpPr/>
          <p:nvPr/>
        </p:nvSpPr>
        <p:spPr>
          <a:xfrm>
            <a:off x="1524000" y="1581150"/>
            <a:ext cx="7620000" cy="36513"/>
          </a:xfrm>
          <a:prstGeom prst="rect">
            <a:avLst/>
          </a:prstGeom>
          <a:solidFill>
            <a:srgbClr val="33CCCC"/>
          </a:solidFill>
          <a:ln w="12700">
            <a:miter lim="400000"/>
          </a:ln>
        </p:spPr>
        <p:txBody>
          <a:bodyPr lIns="45719" rIns="45719" anchor="ctr"/>
          <a:lstStyle/>
          <a:p>
            <a:pPr>
              <a:defRPr sz="1800"/>
            </a:pPr>
            <a:endParaRPr/>
          </a:p>
        </p:txBody>
      </p:sp>
      <p:sp>
        <p:nvSpPr>
          <p:cNvPr id="40" name="Google Shape;166;p20"/>
          <p:cNvSpPr txBox="1"/>
          <p:nvPr/>
        </p:nvSpPr>
        <p:spPr>
          <a:xfrm>
            <a:off x="2667000" y="1152405"/>
            <a:ext cx="6477000" cy="44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marL="342900" indent="-342900" algn="r">
              <a:defRPr sz="2400">
                <a:solidFill>
                  <a:srgbClr val="FF0000"/>
                </a:solidFill>
                <a:latin typeface="Trebuchet MS"/>
                <a:ea typeface="Trebuchet MS"/>
                <a:cs typeface="Trebuchet MS"/>
                <a:sym typeface="Trebuchet MS"/>
              </a:defRPr>
            </a:lvl1pPr>
          </a:lstStyle>
          <a:p>
            <a:r>
              <a:rPr dirty="0"/>
              <a:t>Knowledge management</a:t>
            </a:r>
          </a:p>
        </p:txBody>
      </p:sp>
      <p:sp>
        <p:nvSpPr>
          <p:cNvPr id="41" name="Knowledge management system in Walmart indicates that the practices as well as strategies that are used by the company are to create and enable implementation of particular experiences.…"/>
          <p:cNvSpPr txBox="1"/>
          <p:nvPr/>
        </p:nvSpPr>
        <p:spPr>
          <a:xfrm>
            <a:off x="147218" y="1438553"/>
            <a:ext cx="8336905" cy="53015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130342" indent="-130342" defTabSz="457200">
              <a:lnSpc>
                <a:spcPts val="3300"/>
              </a:lnSpc>
              <a:spcBef>
                <a:spcPts val="1200"/>
              </a:spcBef>
              <a:buSzPct val="100000"/>
              <a:buChar char="•"/>
              <a:defRPr sz="1300">
                <a:latin typeface="Palatino"/>
                <a:ea typeface="Palatino"/>
                <a:cs typeface="Palatino"/>
                <a:sym typeface="Palatino"/>
              </a:defRPr>
            </a:pPr>
            <a:r>
              <a:rPr dirty="0"/>
              <a:t>Knowledge management system in Walmart indicates that the practices as well as strategies that are used by the company are to create and enable implementation of particular experiences.</a:t>
            </a:r>
          </a:p>
          <a:p>
            <a:pPr marL="130342" indent="-130342" defTabSz="457200">
              <a:lnSpc>
                <a:spcPts val="3300"/>
              </a:lnSpc>
              <a:spcBef>
                <a:spcPts val="1200"/>
              </a:spcBef>
              <a:buSzPct val="100000"/>
              <a:buChar char="•"/>
              <a:defRPr sz="1300">
                <a:latin typeface="Palatino"/>
                <a:ea typeface="Palatino"/>
                <a:cs typeface="Palatino"/>
                <a:sym typeface="Palatino"/>
              </a:defRPr>
            </a:pPr>
            <a:r>
              <a:rPr dirty="0"/>
              <a:t>It identified four different dimensions of the KMS. These dimensions include connectedness, perspective, congruency and completeness. </a:t>
            </a:r>
          </a:p>
          <a:p>
            <a:pPr marL="130342" indent="-130342" defTabSz="457200">
              <a:lnSpc>
                <a:spcPts val="3300"/>
              </a:lnSpc>
              <a:spcBef>
                <a:spcPts val="1200"/>
              </a:spcBef>
              <a:buSzPct val="100000"/>
              <a:buChar char="•"/>
              <a:defRPr sz="1300">
                <a:latin typeface="Palatino"/>
                <a:ea typeface="Palatino"/>
                <a:cs typeface="Palatino"/>
                <a:sym typeface="Palatino"/>
              </a:defRPr>
            </a:pPr>
            <a:r>
              <a:rPr dirty="0"/>
              <a:t>It is identified that the gaps that occur within knowledge management might hinder in developing new goods and can create difficulty in making decision and solving any problem within the </a:t>
            </a:r>
            <a:r>
              <a:rPr dirty="0" err="1"/>
              <a:t>organisation</a:t>
            </a:r>
            <a:endParaRPr dirty="0"/>
          </a:p>
          <a:p>
            <a:pPr marL="130342" indent="-130342" defTabSz="457200">
              <a:lnSpc>
                <a:spcPts val="3300"/>
              </a:lnSpc>
              <a:spcBef>
                <a:spcPts val="1200"/>
              </a:spcBef>
              <a:buSzPct val="100000"/>
              <a:buChar char="•"/>
              <a:defRPr sz="1300">
                <a:latin typeface="Palatino"/>
                <a:ea typeface="Palatino"/>
                <a:cs typeface="Palatino"/>
                <a:sym typeface="Palatino"/>
              </a:defRPr>
            </a:pPr>
            <a:r>
              <a:rPr dirty="0"/>
              <a:t>There are few models for decision making that facilitate in the knowledge management. This framework generally involves assessment and identification of alternatives by processing data as well as knowledge that is gathered until date.</a:t>
            </a:r>
          </a:p>
          <a:p>
            <a:pPr marL="130342" indent="-130342" defTabSz="457200">
              <a:lnSpc>
                <a:spcPts val="3300"/>
              </a:lnSpc>
              <a:spcBef>
                <a:spcPts val="1200"/>
              </a:spcBef>
              <a:buSzPct val="100000"/>
              <a:buChar char="•"/>
              <a:defRPr sz="1300">
                <a:latin typeface="Palatino"/>
                <a:ea typeface="Palatino"/>
                <a:cs typeface="Palatino"/>
                <a:sym typeface="Palatino"/>
              </a:defRPr>
            </a:pPr>
            <a:r>
              <a:rPr dirty="0"/>
              <a:t>The </a:t>
            </a:r>
            <a:r>
              <a:rPr dirty="0" err="1"/>
              <a:t>organisations</a:t>
            </a:r>
            <a:r>
              <a:rPr dirty="0"/>
              <a:t> knowledge management integrates some vital issues that include formal apprenticeship, corporate libraries, professional training, discussion forums and mentoring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165;p20"/>
          <p:cNvSpPr/>
          <p:nvPr/>
        </p:nvSpPr>
        <p:spPr>
          <a:xfrm>
            <a:off x="1524000" y="1581150"/>
            <a:ext cx="7620000" cy="36513"/>
          </a:xfrm>
          <a:prstGeom prst="rect">
            <a:avLst/>
          </a:prstGeom>
          <a:solidFill>
            <a:srgbClr val="33CCCC"/>
          </a:solidFill>
          <a:ln w="12700">
            <a:miter lim="400000"/>
          </a:ln>
        </p:spPr>
        <p:txBody>
          <a:bodyPr lIns="45719" rIns="45719" anchor="ctr"/>
          <a:lstStyle/>
          <a:p>
            <a:pPr>
              <a:defRPr sz="1800"/>
            </a:pPr>
            <a:endParaRPr/>
          </a:p>
        </p:txBody>
      </p:sp>
      <p:sp>
        <p:nvSpPr>
          <p:cNvPr id="44" name="Google Shape;166;p20"/>
          <p:cNvSpPr txBox="1"/>
          <p:nvPr/>
        </p:nvSpPr>
        <p:spPr>
          <a:xfrm>
            <a:off x="2667000" y="1036468"/>
            <a:ext cx="6477000" cy="72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457200">
              <a:lnSpc>
                <a:spcPts val="4000"/>
              </a:lnSpc>
              <a:spcBef>
                <a:spcPts val="1200"/>
              </a:spcBef>
              <a:defRPr sz="1466">
                <a:solidFill>
                  <a:srgbClr val="FF3411"/>
                </a:solidFill>
                <a:latin typeface="Times"/>
                <a:ea typeface="Times"/>
                <a:cs typeface="Times"/>
                <a:sym typeface="Times"/>
              </a:defRPr>
            </a:pPr>
            <a:r>
              <a:rPr sz="1966" dirty="0"/>
              <a:t>Importance of knowledge management at the Wal-Mart stores</a:t>
            </a:r>
            <a:r>
              <a:rPr dirty="0"/>
              <a:t> </a:t>
            </a:r>
            <a:endParaRPr sz="1200" dirty="0"/>
          </a:p>
        </p:txBody>
      </p:sp>
      <p:sp>
        <p:nvSpPr>
          <p:cNvPr id="45" name="The giant chain store has an overwhelmingly effective knowledge management program that has enabled it to retain its competitive advantage even at times of turbulent economic situations. The corporation’s goals are being achieved simultaneously by strictly adhering to business aims and balancing operations with the economic growth.…"/>
          <p:cNvSpPr txBox="1"/>
          <p:nvPr/>
        </p:nvSpPr>
        <p:spPr>
          <a:xfrm>
            <a:off x="159045" y="1762869"/>
            <a:ext cx="8197581" cy="283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3400"/>
              </a:lnSpc>
              <a:spcBef>
                <a:spcPts val="1200"/>
              </a:spcBef>
              <a:defRPr sz="1466">
                <a:solidFill>
                  <a:srgbClr val="333333"/>
                </a:solidFill>
              </a:defRPr>
            </a:pPr>
            <a:r>
              <a:rPr dirty="0"/>
              <a:t> The giant chain store has an overwhelmingly effective knowledge management program that has enabled it to retain its competitive advantage even at times of turbulent economic situations. The corporation’s goals are being achieved simultaneously by strictly adhering to business aims and balancing operations with the economic growth.</a:t>
            </a:r>
          </a:p>
          <a:p>
            <a:pPr defTabSz="457200">
              <a:lnSpc>
                <a:spcPts val="3400"/>
              </a:lnSpc>
              <a:spcBef>
                <a:spcPts val="1200"/>
              </a:spcBef>
              <a:defRPr sz="1466">
                <a:solidFill>
                  <a:srgbClr val="333333"/>
                </a:solidFill>
              </a:defRPr>
            </a:pPr>
            <a:r>
              <a:rPr dirty="0"/>
              <a:t> Accordingly, economic gin as a result of positive knowledge management strategies is achieved throughout. The corporations’ knowledge management strategies have enabled it to focus its strategic business operations into cutting operational cots and building up a value for its shareholders. </a:t>
            </a:r>
            <a:endParaRPr sz="1200" dirty="0">
              <a:solidFill>
                <a:srgbClr val="000000"/>
              </a:solidFill>
              <a:latin typeface="Times"/>
              <a:ea typeface="Times"/>
              <a:cs typeface="Times"/>
              <a:sym typeface="Times"/>
            </a:endParaRPr>
          </a:p>
          <a:p>
            <a:pPr defTabSz="457200">
              <a:lnSpc>
                <a:spcPts val="2800"/>
              </a:lnSpc>
              <a:defRPr sz="1200">
                <a:latin typeface="Times"/>
                <a:ea typeface="Times"/>
                <a:cs typeface="Times"/>
                <a:sym typeface="Times"/>
              </a:defRPr>
            </a:pPr>
            <a:endParaRPr sz="1200" dirty="0">
              <a:solidFill>
                <a:srgbClr val="000000"/>
              </a:solidFill>
              <a:latin typeface="Times"/>
              <a:ea typeface="Times"/>
              <a:cs typeface="Times"/>
              <a:sym typeface="Times"/>
            </a:endParaRPr>
          </a:p>
          <a:p>
            <a:pPr defTabSz="457200">
              <a:lnSpc>
                <a:spcPts val="2800"/>
              </a:lnSpc>
              <a:defRPr sz="1200">
                <a:latin typeface="Times"/>
                <a:ea typeface="Times"/>
                <a:cs typeface="Times"/>
                <a:sym typeface="Times"/>
              </a:defRPr>
            </a:pPr>
            <a:endParaRPr sz="1200" dirty="0">
              <a:solidFill>
                <a:srgbClr val="000000"/>
              </a:solidFill>
              <a:latin typeface="Times"/>
              <a:ea typeface="Times"/>
              <a:cs typeface="Times"/>
              <a:sym typeface="Times"/>
            </a:endParaRPr>
          </a:p>
          <a:p>
            <a:pPr defTabSz="457200">
              <a:lnSpc>
                <a:spcPts val="2800"/>
              </a:lnSpc>
              <a:defRPr sz="1200">
                <a:latin typeface="Times"/>
                <a:ea typeface="Times"/>
                <a:cs typeface="Times"/>
                <a:sym typeface="Times"/>
              </a:defRPr>
            </a:pPr>
            <a:endParaRPr sz="1200" dirty="0">
              <a:solidFill>
                <a:srgbClr val="000000"/>
              </a:solidFill>
              <a:latin typeface="Times"/>
              <a:ea typeface="Times"/>
              <a:cs typeface="Times"/>
              <a:sym typeface="Time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How the stores apply Knowledge Management in Human Resource Management"/>
          <p:cNvSpPr txBox="1"/>
          <p:nvPr/>
        </p:nvSpPr>
        <p:spPr>
          <a:xfrm>
            <a:off x="834560" y="1276337"/>
            <a:ext cx="8312868"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800">
                <a:solidFill>
                  <a:srgbClr val="FF2600"/>
                </a:solidFill>
              </a:defRPr>
            </a:lvl1pPr>
          </a:lstStyle>
          <a:p>
            <a:r>
              <a:t>How the stores apply Knowledge Management in Human Resource Management</a:t>
            </a:r>
          </a:p>
        </p:txBody>
      </p:sp>
      <p:sp>
        <p:nvSpPr>
          <p:cNvPr id="48" name="Human resource strategies refer to the ways in organizations and business firms select, recruit, train and nurture their workforces for effective performance and delivery of services. Different human…"/>
          <p:cNvSpPr txBox="1"/>
          <p:nvPr/>
        </p:nvSpPr>
        <p:spPr>
          <a:xfrm>
            <a:off x="275966" y="2270656"/>
            <a:ext cx="8236390" cy="2117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Human resource strategies refer to the ways in organizations and business firms select, recruit, train and nurture their workforces for effective performance and delivery of services. Different human</a:t>
            </a:r>
          </a:p>
          <a:p>
            <a:r>
              <a:t>resource strategies are implemented by different organization and much as this would be different, they all achieve similar or almost same goals.</a:t>
            </a:r>
          </a:p>
          <a:p>
            <a:endParaRPr/>
          </a:p>
          <a:p>
            <a:r>
              <a:t> </a:t>
            </a:r>
          </a:p>
          <a:p>
            <a:r>
              <a:t>Effective human resource strategies have enabled Wal-Mart to implement policies for management of its vast human resource. The application of effective human resource management strategies in the company is not a new phenomenon and this has enabled it receive much recognition in the recent years all over the world.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Knowledge management with regard to communication and feedback at the Wal-Mart"/>
          <p:cNvSpPr txBox="1"/>
          <p:nvPr/>
        </p:nvSpPr>
        <p:spPr>
          <a:xfrm>
            <a:off x="847424" y="1282480"/>
            <a:ext cx="8256685" cy="338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700">
                <a:solidFill>
                  <a:srgbClr val="FF2600"/>
                </a:solidFill>
              </a:defRPr>
            </a:lvl1pPr>
          </a:lstStyle>
          <a:p>
            <a:r>
              <a:t>Knowledge management with regard to communication and feedback at the Wal-Mart</a:t>
            </a:r>
          </a:p>
        </p:txBody>
      </p:sp>
      <p:sp>
        <p:nvSpPr>
          <p:cNvPr id="51" name="At the Wal-Mart stores, knowledge management is made into use with regard to conflict…"/>
          <p:cNvSpPr txBox="1"/>
          <p:nvPr/>
        </p:nvSpPr>
        <p:spPr>
          <a:xfrm>
            <a:off x="236676" y="2414686"/>
            <a:ext cx="8040306" cy="1914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At the Wal-Mart stores, knowledge management is made into use with regard to conflict</a:t>
            </a:r>
          </a:p>
          <a:p>
            <a:r>
              <a:t>management and as such, a complex system of solving conflicts has been created. The company’s intellectual negotiation capability enables it to differentiate between principles and discover prone areas and discard them. </a:t>
            </a:r>
          </a:p>
          <a:p>
            <a:endParaRPr/>
          </a:p>
          <a:p>
            <a:endParaRPr/>
          </a:p>
          <a:p>
            <a:r>
              <a:t>Ascending principles and self-esteem are two key issues that have been addressed appropriately through subjective application of knowledge management in enhancing effective communication in company (Zetie, 2003)</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chnology-push model of KM"/>
          <p:cNvSpPr txBox="1"/>
          <p:nvPr/>
        </p:nvSpPr>
        <p:spPr>
          <a:xfrm>
            <a:off x="5619191" y="1307256"/>
            <a:ext cx="3350027" cy="3629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900">
                <a:solidFill>
                  <a:srgbClr val="FF2600"/>
                </a:solidFill>
              </a:defRPr>
            </a:lvl1pPr>
          </a:lstStyle>
          <a:p>
            <a:r>
              <a:t>Technology-push model of KM</a:t>
            </a:r>
          </a:p>
        </p:txBody>
      </p:sp>
      <p:pic>
        <p:nvPicPr>
          <p:cNvPr id="54" name="page6image19936464.jpg" descr="page6image19936464.jpg"/>
          <p:cNvPicPr>
            <a:picLocks noChangeAspect="1"/>
          </p:cNvPicPr>
          <p:nvPr/>
        </p:nvPicPr>
        <p:blipFill>
          <a:blip r:embed="rId2"/>
          <a:stretch>
            <a:fillRect/>
          </a:stretch>
        </p:blipFill>
        <p:spPr>
          <a:xfrm>
            <a:off x="230820" y="2244534"/>
            <a:ext cx="7191660" cy="374776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chnology-push model of KM"/>
          <p:cNvSpPr txBox="1"/>
          <p:nvPr/>
        </p:nvSpPr>
        <p:spPr>
          <a:xfrm>
            <a:off x="5559657" y="1270195"/>
            <a:ext cx="3350027" cy="3629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900">
                <a:solidFill>
                  <a:srgbClr val="FF2600"/>
                </a:solidFill>
              </a:defRPr>
            </a:lvl1pPr>
          </a:lstStyle>
          <a:p>
            <a:r>
              <a:t>Technology-push model of KM</a:t>
            </a:r>
          </a:p>
        </p:txBody>
      </p:sp>
      <p:sp>
        <p:nvSpPr>
          <p:cNvPr id="57" name="This framework generally serves the requirements of organizational performance given proper information and lesser types of systems within particular business environment.…"/>
          <p:cNvSpPr txBox="1"/>
          <p:nvPr/>
        </p:nvSpPr>
        <p:spPr>
          <a:xfrm>
            <a:off x="118699" y="1336199"/>
            <a:ext cx="8118221" cy="5437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140368" indent="-140368" defTabSz="457200">
              <a:lnSpc>
                <a:spcPts val="3400"/>
              </a:lnSpc>
              <a:spcBef>
                <a:spcPts val="1200"/>
              </a:spcBef>
              <a:buSzPct val="100000"/>
              <a:buChar char="•"/>
              <a:defRPr>
                <a:latin typeface="Times New Roman"/>
                <a:ea typeface="Times New Roman"/>
                <a:cs typeface="Times New Roman"/>
                <a:sym typeface="Times New Roman"/>
              </a:defRPr>
            </a:pPr>
            <a:r>
              <a:rPr dirty="0"/>
              <a:t>This framework generally serves the requirements of organizational performance given proper information and lesser types of systems within particular business environment. </a:t>
            </a:r>
          </a:p>
          <a:p>
            <a:pPr marL="140368" indent="-140368" defTabSz="457200">
              <a:lnSpc>
                <a:spcPts val="3400"/>
              </a:lnSpc>
              <a:spcBef>
                <a:spcPts val="1200"/>
              </a:spcBef>
              <a:buSzPct val="100000"/>
              <a:buChar char="•"/>
              <a:defRPr>
                <a:latin typeface="Times New Roman"/>
                <a:ea typeface="Times New Roman"/>
                <a:cs typeface="Times New Roman"/>
                <a:sym typeface="Times New Roman"/>
              </a:defRPr>
            </a:pPr>
            <a:r>
              <a:rPr dirty="0"/>
              <a:t>Therefore, with unprecedented increase in information, huge variety of new technologies and rapidly changing business environment, this particular framework has outlived utility.</a:t>
            </a:r>
          </a:p>
          <a:p>
            <a:pPr marL="140368" indent="-140368" defTabSz="457200">
              <a:lnSpc>
                <a:spcPts val="3400"/>
              </a:lnSpc>
              <a:spcBef>
                <a:spcPts val="1200"/>
              </a:spcBef>
              <a:buSzPct val="100000"/>
              <a:buChar char="•"/>
              <a:defRPr>
                <a:latin typeface="Times New Roman"/>
                <a:ea typeface="Times New Roman"/>
                <a:cs typeface="Times New Roman"/>
                <a:sym typeface="Times New Roman"/>
              </a:defRPr>
            </a:pPr>
            <a:r>
              <a:rPr dirty="0"/>
              <a:t> This framework is specially attributable for inputs as well as processing drives the adoption of KM with greater emphasis on the information and business decisions (</a:t>
            </a:r>
            <a:r>
              <a:rPr dirty="0">
                <a:solidFill>
                  <a:srgbClr val="222222"/>
                </a:solidFill>
              </a:rPr>
              <a:t>Wang and Wang 2012)</a:t>
            </a:r>
            <a:r>
              <a:rPr dirty="0"/>
              <a:t>.</a:t>
            </a:r>
          </a:p>
          <a:p>
            <a:pPr marL="140368" indent="-140368" defTabSz="457200">
              <a:lnSpc>
                <a:spcPts val="3400"/>
              </a:lnSpc>
              <a:spcBef>
                <a:spcPts val="1200"/>
              </a:spcBef>
              <a:buSzPct val="100000"/>
              <a:buChar char="•"/>
              <a:defRPr>
                <a:latin typeface="Times New Roman"/>
                <a:ea typeface="Times New Roman"/>
                <a:cs typeface="Times New Roman"/>
                <a:sym typeface="Times New Roman"/>
              </a:defRPr>
            </a:pPr>
            <a:r>
              <a:rPr dirty="0"/>
              <a:t> It mainly relies upon only one loop automated, automatic and pre-program response for receiving stimulus. </a:t>
            </a:r>
            <a:r>
              <a:rPr dirty="0" err="1"/>
              <a:t>Wal-mart</a:t>
            </a:r>
            <a:r>
              <a:rPr dirty="0"/>
              <a:t> applies this model for enhancing the processes of creating knowledge, transfer, retrieval and application. </a:t>
            </a:r>
          </a:p>
          <a:p>
            <a:pPr marL="140368" indent="-140368" defTabSz="457200">
              <a:lnSpc>
                <a:spcPts val="3400"/>
              </a:lnSpc>
              <a:spcBef>
                <a:spcPts val="1200"/>
              </a:spcBef>
              <a:buSzPct val="100000"/>
              <a:buChar char="•"/>
              <a:defRPr>
                <a:latin typeface="Times New Roman"/>
                <a:ea typeface="Times New Roman"/>
                <a:cs typeface="Times New Roman"/>
                <a:sym typeface="Times New Roman"/>
              </a:defRPr>
            </a:pPr>
            <a:r>
              <a:rPr dirty="0"/>
              <a:t>The integration of this type of technology facilitates them in communicating with their customer and employee. Moreover, it also enhances the efficiency of the employees, which in increases overall productivity.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1347</Words>
  <Application>Microsoft Office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Bahnschrift SemiBold</vt:lpstr>
      <vt:lpstr>Bahnschrift SemiLight SemiConde</vt:lpstr>
      <vt:lpstr>Helvetica</vt:lpstr>
      <vt:lpstr>Palatino</vt:lpstr>
      <vt:lpstr>Symbol</vt:lpstr>
      <vt:lpstr>Times</vt:lpstr>
      <vt:lpstr>Times New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Priyanshu Gupta</cp:lastModifiedBy>
  <cp:revision>5</cp:revision>
  <dcterms:modified xsi:type="dcterms:W3CDTF">2020-04-17T09:35:42Z</dcterms:modified>
</cp:coreProperties>
</file>