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b="def" i="def"/>
      <a:tcStyle>
        <a:tcBdr/>
        <a:fill>
          <a:solidFill>
            <a:srgbClr val="F3F9F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b="def" i="def"/>
      <a:tcStyle>
        <a:tcBdr/>
        <a:fill>
          <a:solidFill>
            <a:srgbClr val="EEEE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D9"/>
          </a:solidFill>
        </a:fill>
      </a:tcStyle>
    </a:wholeTbl>
    <a:band2H>
      <a:tcTxStyle b="def" i="def"/>
      <a:tcStyle>
        <a:tcBdr/>
        <a:fill>
          <a:solidFill>
            <a:srgbClr val="E7E7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4" name="Shape 24"/>
          <p:cNvSpPr/>
          <p:nvPr>
            <p:ph type="sldImg"/>
          </p:nvPr>
        </p:nvSpPr>
        <p:spPr>
          <a:xfrm>
            <a:off x="1143000" y="685800"/>
            <a:ext cx="4572000" cy="3429000"/>
          </a:xfrm>
          <a:prstGeom prst="rect">
            <a:avLst/>
          </a:prstGeom>
        </p:spPr>
        <p:txBody>
          <a:bodyPr/>
          <a:lstStyle/>
          <a:p>
            <a:pPr/>
          </a:p>
        </p:txBody>
      </p:sp>
      <p:sp>
        <p:nvSpPr>
          <p:cNvPr id="25" name="Shape 2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BLANK">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10;p22" descr="Google Shape;10;p22"/>
          <p:cNvPicPr>
            <a:picLocks noChangeAspect="1"/>
          </p:cNvPicPr>
          <p:nvPr/>
        </p:nvPicPr>
        <p:blipFill>
          <a:blip r:embed="rId2">
            <a:extLst/>
          </a:blip>
          <a:stretch>
            <a:fillRect/>
          </a:stretch>
        </p:blipFill>
        <p:spPr>
          <a:xfrm>
            <a:off x="1" y="-13648"/>
            <a:ext cx="9144001" cy="6934201"/>
          </a:xfrm>
          <a:prstGeom prst="rect">
            <a:avLst/>
          </a:prstGeom>
          <a:ln w="12700">
            <a:miter lim="400000"/>
          </a:ln>
        </p:spPr>
      </p:pic>
      <p:sp>
        <p:nvSpPr>
          <p:cNvPr id="3" name="Google Shape;11;p22"/>
          <p:cNvSpPr/>
          <p:nvPr/>
        </p:nvSpPr>
        <p:spPr>
          <a:xfrm>
            <a:off x="0" y="152400"/>
            <a:ext cx="1524000" cy="1200329"/>
          </a:xfrm>
          <a:prstGeom prst="rect">
            <a:avLst/>
          </a:prstGeom>
          <a:solidFill>
            <a:srgbClr val="FFFFFF"/>
          </a:solidFill>
          <a:ln w="12700">
            <a:miter lim="400000"/>
          </a:ln>
        </p:spPr>
        <p:txBody>
          <a:bodyPr lIns="45718" tIns="45718" rIns="45718" bIns="45718"/>
          <a:lstStyle/>
          <a:p>
            <a:pPr>
              <a:defRPr sz="1800">
                <a:latin typeface="+mn-lt"/>
                <a:ea typeface="+mn-ea"/>
                <a:cs typeface="+mn-cs"/>
                <a:sym typeface="Arial"/>
              </a:defRPr>
            </a:pPr>
          </a:p>
        </p:txBody>
      </p:sp>
      <p:pic>
        <p:nvPicPr>
          <p:cNvPr id="4" name="Google Shape;12;p22" descr="Google Shape;12;p22"/>
          <p:cNvPicPr>
            <a:picLocks noChangeAspect="1"/>
          </p:cNvPicPr>
          <p:nvPr/>
        </p:nvPicPr>
        <p:blipFill>
          <a:blip r:embed="rId3">
            <a:extLst/>
          </a:blip>
          <a:stretch>
            <a:fillRect/>
          </a:stretch>
        </p:blipFill>
        <p:spPr>
          <a:xfrm>
            <a:off x="312760" y="152400"/>
            <a:ext cx="868725" cy="972000"/>
          </a:xfrm>
          <a:prstGeom prst="rect">
            <a:avLst/>
          </a:prstGeom>
          <a:ln w="12700">
            <a:miter lim="400000"/>
          </a:ln>
        </p:spPr>
      </p:pic>
      <p:sp>
        <p:nvSpPr>
          <p:cNvPr id="5" name="Google Shape;14;p23"/>
          <p:cNvSpPr/>
          <p:nvPr/>
        </p:nvSpPr>
        <p:spPr>
          <a:xfrm>
            <a:off x="0" y="152400"/>
            <a:ext cx="1447800" cy="1200329"/>
          </a:xfrm>
          <a:prstGeom prst="rect">
            <a:avLst/>
          </a:prstGeom>
          <a:solidFill>
            <a:srgbClr val="FFFFFF"/>
          </a:solidFill>
          <a:ln w="12700">
            <a:miter lim="400000"/>
          </a:ln>
        </p:spPr>
        <p:txBody>
          <a:bodyPr lIns="45718" tIns="45718" rIns="45718" bIns="45718"/>
          <a:lstStyle/>
          <a:p>
            <a:pPr>
              <a:defRPr sz="1800">
                <a:latin typeface="+mn-lt"/>
                <a:ea typeface="+mn-ea"/>
                <a:cs typeface="+mn-cs"/>
                <a:sym typeface="Arial"/>
              </a:defRPr>
            </a:pPr>
          </a:p>
        </p:txBody>
      </p:sp>
      <p:pic>
        <p:nvPicPr>
          <p:cNvPr id="6" name="Google Shape;15;p23" descr="Google Shape;15;p23"/>
          <p:cNvPicPr>
            <a:picLocks noChangeAspect="1"/>
          </p:cNvPicPr>
          <p:nvPr/>
        </p:nvPicPr>
        <p:blipFill>
          <a:blip r:embed="rId3">
            <a:extLst/>
          </a:blip>
          <a:stretch>
            <a:fillRect/>
          </a:stretch>
        </p:blipFill>
        <p:spPr>
          <a:xfrm>
            <a:off x="179695" y="152400"/>
            <a:ext cx="868727" cy="972000"/>
          </a:xfrm>
          <a:prstGeom prst="rect">
            <a:avLst/>
          </a:prstGeom>
          <a:ln w="12700">
            <a:miter lim="400000"/>
          </a:ln>
        </p:spPr>
      </p:pic>
      <p:pic>
        <p:nvPicPr>
          <p:cNvPr id="7" name="Google Shape;16;p23" descr="Google Shape;16;p23"/>
          <p:cNvPicPr>
            <a:picLocks noChangeAspect="1"/>
          </p:cNvPicPr>
          <p:nvPr/>
        </p:nvPicPr>
        <p:blipFill>
          <a:blip r:embed="rId4">
            <a:extLst/>
          </a:blip>
          <a:stretch>
            <a:fillRect/>
          </a:stretch>
        </p:blipFill>
        <p:spPr>
          <a:xfrm>
            <a:off x="7530151" y="1676400"/>
            <a:ext cx="1600202" cy="5050808"/>
          </a:xfrm>
          <a:prstGeom prst="rect">
            <a:avLst/>
          </a:prstGeom>
          <a:ln w="12700">
            <a:miter lim="400000"/>
          </a:ln>
        </p:spPr>
      </p:pic>
      <p:pic>
        <p:nvPicPr>
          <p:cNvPr id="8" name="Google Shape;17;p23" descr="Google Shape;17;p23"/>
          <p:cNvPicPr>
            <a:picLocks noChangeAspect="1"/>
          </p:cNvPicPr>
          <p:nvPr/>
        </p:nvPicPr>
        <p:blipFill>
          <a:blip r:embed="rId5">
            <a:extLst/>
          </a:blip>
          <a:stretch>
            <a:fillRect/>
          </a:stretch>
        </p:blipFill>
        <p:spPr>
          <a:xfrm>
            <a:off x="1219200" y="152400"/>
            <a:ext cx="7924800" cy="1074538"/>
          </a:xfrm>
          <a:prstGeom prst="rect">
            <a:avLst/>
          </a:prstGeom>
          <a:ln w="12700">
            <a:miter lim="400000"/>
          </a:ln>
        </p:spPr>
      </p:pic>
      <p:sp>
        <p:nvSpPr>
          <p:cNvPr id="9" name="Title Text"/>
          <p:cNvSpPr txBox="1"/>
          <p:nvPr>
            <p:ph type="title"/>
          </p:nvPr>
        </p:nvSpPr>
        <p:spPr>
          <a:xfrm>
            <a:off x="685800" y="1844675"/>
            <a:ext cx="7772400" cy="204152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lstStyle/>
          <a:p>
            <a:pPr/>
            <a:r>
              <a:t>Title Text</a:t>
            </a:r>
          </a:p>
        </p:txBody>
      </p:sp>
      <p:sp>
        <p:nvSpPr>
          <p:cNvPr id="10" name="Body Level One…"/>
          <p:cNvSpPr txBox="1"/>
          <p:nvPr>
            <p:ph type="body" idx="1"/>
          </p:nvPr>
        </p:nvSpPr>
        <p:spPr>
          <a:xfrm>
            <a:off x="1371600" y="3886200"/>
            <a:ext cx="6400800" cy="29718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a:r>
              <a:t>Body Level One</a:t>
            </a:r>
          </a:p>
          <a:p>
            <a:pPr lvl="1"/>
            <a:r>
              <a:t>Body Level Two</a:t>
            </a:r>
          </a:p>
          <a:p>
            <a:pPr lvl="2"/>
            <a:r>
              <a:t>Body Level Three</a:t>
            </a:r>
          </a:p>
          <a:p>
            <a:pPr lvl="3"/>
            <a:r>
              <a:t>Body Level Four</a:t>
            </a:r>
          </a:p>
          <a:p>
            <a:pPr lvl="4"/>
            <a:r>
              <a:t>Body Level Five</a:t>
            </a:r>
          </a:p>
        </p:txBody>
      </p:sp>
      <p:sp>
        <p:nvSpPr>
          <p:cNvPr id="11" name="Slide Number"/>
          <p:cNvSpPr txBox="1"/>
          <p:nvPr>
            <p:ph type="sldNum" sz="quarter" idx="2"/>
          </p:nvPr>
        </p:nvSpPr>
        <p:spPr>
          <a:xfrm>
            <a:off x="6279546" y="6224224"/>
            <a:ext cx="273654" cy="264253"/>
          </a:xfrm>
          <a:prstGeom prst="rect">
            <a:avLst/>
          </a:prstGeom>
          <a:ln w="12700">
            <a:miter lim="400000"/>
          </a:ln>
        </p:spPr>
        <p:txBody>
          <a:bodyPr wrap="none" lIns="45718" tIns="45718" rIns="45718" bIns="45718" anchor="ctr">
            <a:spAutoFit/>
          </a:bodyPr>
          <a:lstStyle>
            <a:lvl1pPr algn="r">
              <a:defRPr sz="1200">
                <a:latin typeface="+mn-lt"/>
                <a:ea typeface="+mn-ea"/>
                <a:cs typeface="+mn-cs"/>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6"/>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9pPr>
    </p:titleStyle>
    <p:bodyStyle>
      <a:lvl1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n.wikipedia.org/wiki/Walton_family" TargetMode="External"/><Relationship Id="rId3" Type="http://schemas.openxmlformats.org/officeDocument/2006/relationships/hyperlink" Target="https://en.wikipedia.org/wiki/New_York_Stock_Exchange"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 name="Department of Computer Science &amp; Engineering…"/>
          <p:cNvSpPr txBox="1"/>
          <p:nvPr/>
        </p:nvSpPr>
        <p:spPr>
          <a:xfrm>
            <a:off x="548398" y="1519288"/>
            <a:ext cx="7743983" cy="14376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lgn="ctr">
              <a:defRPr sz="2800">
                <a:solidFill>
                  <a:srgbClr val="FF0000"/>
                </a:solidFill>
                <a:latin typeface="Trebuchet MS"/>
                <a:ea typeface="Trebuchet MS"/>
                <a:cs typeface="Trebuchet MS"/>
                <a:sym typeface="Trebuchet MS"/>
              </a:defRPr>
            </a:pPr>
            <a:r>
              <a:t>Department of Computer Science &amp; Engineering</a:t>
            </a:r>
          </a:p>
          <a:p>
            <a:pPr algn="ctr">
              <a:defRPr sz="3200">
                <a:solidFill>
                  <a:srgbClr val="FF0000"/>
                </a:solidFill>
                <a:latin typeface="Trebuchet MS"/>
                <a:ea typeface="Trebuchet MS"/>
                <a:cs typeface="Trebuchet MS"/>
                <a:sym typeface="Trebuchet MS"/>
              </a:defRPr>
            </a:pPr>
          </a:p>
          <a:p>
            <a:pPr algn="ctr">
              <a:defRPr sz="3200">
                <a:solidFill>
                  <a:srgbClr val="FF0000"/>
                </a:solidFill>
                <a:latin typeface="Trebuchet MS"/>
                <a:ea typeface="Trebuchet MS"/>
                <a:cs typeface="Trebuchet MS"/>
                <a:sym typeface="Trebuchet MS"/>
              </a:defRPr>
            </a:pPr>
            <a:r>
              <a:t>UE17CS342 – knowledge management</a:t>
            </a:r>
          </a:p>
        </p:txBody>
      </p:sp>
      <p:sp>
        <p:nvSpPr>
          <p:cNvPr id="28" name="Project team -Jasraj anand…"/>
          <p:cNvSpPr txBox="1"/>
          <p:nvPr/>
        </p:nvSpPr>
        <p:spPr>
          <a:xfrm>
            <a:off x="229386" y="3249278"/>
            <a:ext cx="4977745" cy="285495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lnSpc>
                <a:spcPct val="80000"/>
              </a:lnSpc>
              <a:spcBef>
                <a:spcPts val="1500"/>
              </a:spcBef>
              <a:defRPr spc="-18" sz="1800">
                <a:latin typeface="Bahnschrift SemiBold"/>
                <a:ea typeface="Bahnschrift SemiBold"/>
                <a:cs typeface="Bahnschrift SemiBold"/>
                <a:sym typeface="Bahnschrift SemiBold"/>
              </a:defRPr>
            </a:pPr>
            <a:r>
              <a:t>Project team</a:t>
            </a:r>
            <a:r>
              <a:rPr>
                <a:solidFill>
                  <a:srgbClr val="008CB4"/>
                </a:solidFill>
              </a:rPr>
              <a:t> </a:t>
            </a:r>
            <a:r>
              <a:rPr>
                <a:solidFill>
                  <a:srgbClr val="008CB4"/>
                </a:solidFill>
              </a:rPr>
              <a:t>–</a:t>
            </a:r>
            <a:endParaRPr>
              <a:solidFill>
                <a:srgbClr val="008CB4"/>
              </a:solidFill>
            </a:endParaRPr>
          </a:p>
          <a:p>
            <a:pPr defTabSz="457200">
              <a:lnSpc>
                <a:spcPct val="80000"/>
              </a:lnSpc>
              <a:spcBef>
                <a:spcPts val="1500"/>
              </a:spcBef>
              <a:defRPr spc="-18" sz="1800">
                <a:solidFill>
                  <a:srgbClr val="020202"/>
                </a:solidFill>
                <a:latin typeface="Bahnschrift SemiLight SemiConde"/>
                <a:ea typeface="Bahnschrift SemiLight SemiConde"/>
                <a:cs typeface="Bahnschrift SemiLight SemiConde"/>
                <a:sym typeface="Bahnschrift SemiLight SemiConde"/>
              </a:defRPr>
            </a:pPr>
            <a:r>
              <a:t>Nikunj Goyal:</a:t>
            </a:r>
            <a:r>
              <a:t> PES1201700020</a:t>
            </a:r>
          </a:p>
          <a:p>
            <a:pPr defTabSz="457200">
              <a:lnSpc>
                <a:spcPct val="80000"/>
              </a:lnSpc>
              <a:spcBef>
                <a:spcPts val="1500"/>
              </a:spcBef>
              <a:defRPr spc="-18" sz="1800">
                <a:solidFill>
                  <a:srgbClr val="000001"/>
                </a:solidFill>
                <a:latin typeface="Bahnschrift SemiLight SemiConde"/>
                <a:ea typeface="Bahnschrift SemiLight SemiConde"/>
                <a:cs typeface="Bahnschrift SemiLight SemiConde"/>
                <a:sym typeface="Bahnschrift SemiLight SemiConde"/>
              </a:defRPr>
            </a:pPr>
            <a:r>
              <a:t>Ritwik</a:t>
            </a:r>
            <a:r>
              <a:t> Sinha</a:t>
            </a:r>
            <a:r>
              <a:t>:</a:t>
            </a:r>
            <a:r>
              <a:t> PES1201700085</a:t>
            </a:r>
          </a:p>
          <a:p>
            <a:pPr defTabSz="457200">
              <a:lnSpc>
                <a:spcPct val="80000"/>
              </a:lnSpc>
              <a:spcBef>
                <a:spcPts val="1500"/>
              </a:spcBef>
              <a:defRPr spc="-18" sz="1800">
                <a:solidFill>
                  <a:srgbClr val="020202"/>
                </a:solidFill>
                <a:latin typeface="Bahnschrift SemiLight SemiConde"/>
                <a:ea typeface="Bahnschrift SemiLight SemiConde"/>
                <a:cs typeface="Bahnschrift SemiLight SemiConde"/>
                <a:sym typeface="Bahnschrift SemiLight SemiConde"/>
              </a:defRPr>
            </a:pPr>
            <a:r>
              <a:t>Priyanshu Gupta:</a:t>
            </a:r>
            <a:r>
              <a:t> PES1201700110</a:t>
            </a:r>
          </a:p>
          <a:p>
            <a:pPr defTabSz="457200">
              <a:lnSpc>
                <a:spcPct val="80000"/>
              </a:lnSpc>
              <a:spcBef>
                <a:spcPts val="1500"/>
              </a:spcBef>
              <a:defRPr spc="-18" sz="1800">
                <a:solidFill>
                  <a:srgbClr val="020202"/>
                </a:solidFill>
                <a:latin typeface="Bahnschrift SemiLight SemiConde"/>
                <a:ea typeface="Bahnschrift SemiLight SemiConde"/>
                <a:cs typeface="Bahnschrift SemiLight SemiConde"/>
                <a:sym typeface="Bahnschrift SemiLight SemiConde"/>
              </a:defRPr>
            </a:pPr>
            <a:r>
              <a:t>Anand Singhania</a:t>
            </a:r>
            <a:r>
              <a:t> </a:t>
            </a:r>
            <a:r>
              <a:t>:</a:t>
            </a:r>
            <a:r>
              <a:t> PES1201700130</a:t>
            </a:r>
            <a:endParaRPr>
              <a:solidFill>
                <a:srgbClr val="008CB4"/>
              </a:solidFill>
              <a:latin typeface="Didot"/>
              <a:ea typeface="Didot"/>
              <a:cs typeface="Didot"/>
              <a:sym typeface="Didot"/>
            </a:endParaRPr>
          </a:p>
          <a:p>
            <a:pPr defTabSz="457200">
              <a:lnSpc>
                <a:spcPct val="80000"/>
              </a:lnSpc>
              <a:spcBef>
                <a:spcPts val="1500"/>
              </a:spcBef>
              <a:defRPr spc="-18" sz="1800">
                <a:solidFill>
                  <a:srgbClr val="020202"/>
                </a:solidFill>
                <a:latin typeface="Bahnschrift SemiLight SemiConde"/>
                <a:ea typeface="Bahnschrift SemiLight SemiConde"/>
                <a:cs typeface="Bahnschrift SemiLight SemiConde"/>
                <a:sym typeface="Bahnschrift SemiLight SemiConde"/>
              </a:defRPr>
            </a:pPr>
            <a:r>
              <a:t>Jasraj Anand</a:t>
            </a:r>
            <a:r>
              <a:t>: PES1201700171</a:t>
            </a:r>
          </a:p>
          <a:p>
            <a:pPr defTabSz="457200">
              <a:lnSpc>
                <a:spcPct val="80000"/>
              </a:lnSpc>
              <a:spcBef>
                <a:spcPts val="1500"/>
              </a:spcBef>
              <a:defRPr spc="-18" sz="1800">
                <a:solidFill>
                  <a:srgbClr val="020202"/>
                </a:solidFill>
                <a:latin typeface="Bahnschrift SemiLight SemiConde"/>
                <a:ea typeface="Bahnschrift SemiLight SemiConde"/>
                <a:cs typeface="Bahnschrift SemiLight SemiConde"/>
                <a:sym typeface="Bahnschrift SemiLight SemiConde"/>
              </a:defRPr>
            </a:pPr>
            <a:r>
              <a:t>Keshav Agarwal: PES120700289</a:t>
            </a:r>
          </a:p>
        </p:txBody>
      </p:sp>
      <p:pic>
        <p:nvPicPr>
          <p:cNvPr id="29" name="Unknown.png" descr="Unknown.png"/>
          <p:cNvPicPr>
            <a:picLocks noChangeAspect="1"/>
          </p:cNvPicPr>
          <p:nvPr/>
        </p:nvPicPr>
        <p:blipFill>
          <a:blip r:embed="rId2">
            <a:extLst/>
          </a:blip>
          <a:stretch>
            <a:fillRect/>
          </a:stretch>
        </p:blipFill>
        <p:spPr>
          <a:xfrm>
            <a:off x="4651898" y="3072546"/>
            <a:ext cx="2842020" cy="226616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 name="Issues relating to knowledge management system"/>
          <p:cNvSpPr txBox="1"/>
          <p:nvPr/>
        </p:nvSpPr>
        <p:spPr>
          <a:xfrm>
            <a:off x="3430256" y="989887"/>
            <a:ext cx="5636478" cy="60832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lnSpc>
                <a:spcPts val="4400"/>
              </a:lnSpc>
              <a:spcBef>
                <a:spcPts val="1200"/>
              </a:spcBef>
              <a:defRPr sz="2200">
                <a:solidFill>
                  <a:srgbClr val="FF2600"/>
                </a:solidFill>
                <a:latin typeface="Times Roman"/>
                <a:ea typeface="Times Roman"/>
                <a:cs typeface="Times Roman"/>
                <a:sym typeface="Times Roman"/>
              </a:defRPr>
            </a:lvl1pPr>
          </a:lstStyle>
          <a:p>
            <a:pPr/>
            <a:r>
              <a:t>Issues relating to knowledge management system</a:t>
            </a:r>
          </a:p>
        </p:txBody>
      </p:sp>
      <p:sp>
        <p:nvSpPr>
          <p:cNvPr id="60" name="Balancing data overload and useful content – This is vital issue that occurs in Walmart as the increase in both size and diversity involves implicit trade-off between present content and vital information.In addition, if the system is wider, then the ris"/>
          <p:cNvSpPr txBox="1"/>
          <p:nvPr/>
        </p:nvSpPr>
        <p:spPr>
          <a:xfrm>
            <a:off x="219639" y="1313179"/>
            <a:ext cx="8572746" cy="552973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lnSpc>
                <a:spcPts val="3300"/>
              </a:lnSpc>
              <a:spcBef>
                <a:spcPts val="1200"/>
              </a:spcBef>
              <a:defRPr sz="1300">
                <a:latin typeface="Times New Roman"/>
                <a:ea typeface="Times New Roman"/>
                <a:cs typeface="Times New Roman"/>
                <a:sym typeface="Times New Roman"/>
              </a:defRPr>
            </a:pPr>
            <a:r>
              <a:t>Balancing data overload and useful content – This is vital issue that occurs in Walmart as the increase in both size and diversity involves implicit trade-off between present content and vital information.In addition, if the system is wider, then the risk of overloading of unrelated information may take place. </a:t>
            </a:r>
          </a:p>
          <a:p>
            <a:pPr defTabSz="457200">
              <a:lnSpc>
                <a:spcPts val="3300"/>
              </a:lnSpc>
              <a:spcBef>
                <a:spcPts val="1200"/>
              </a:spcBef>
              <a:defRPr sz="1300">
                <a:latin typeface="Times New Roman"/>
                <a:ea typeface="Times New Roman"/>
                <a:cs typeface="Times New Roman"/>
                <a:sym typeface="Times New Roman"/>
              </a:defRPr>
            </a:pPr>
            <a:r>
              <a:t>Improper flow of knowledge-When the content of knowledge is highly framed, proper effort is needed for ensuring appropriate structuring.The workers are also needed to append proper keywords and data on their documents for filling out questionnaires and extensive skills.</a:t>
            </a:r>
          </a:p>
          <a:p>
            <a:pPr defTabSz="457200">
              <a:lnSpc>
                <a:spcPts val="3300"/>
              </a:lnSpc>
              <a:spcBef>
                <a:spcPts val="1200"/>
              </a:spcBef>
              <a:defRPr sz="1300">
                <a:latin typeface="Times New Roman"/>
                <a:ea typeface="Times New Roman"/>
                <a:cs typeface="Times New Roman"/>
                <a:sym typeface="Times New Roman"/>
              </a:defRPr>
            </a:pPr>
            <a:r>
              <a:t>Long term impact of KMS – Exploitation as well as exploration – Another issue that has been raised in the long term effect of utilization of KMS on innovation and learning. The existing solutions bias the workers in adopting it rather than developing new solutions that might be effective .</a:t>
            </a:r>
          </a:p>
          <a:p>
            <a:pPr defTabSz="457200">
              <a:lnSpc>
                <a:spcPts val="3300"/>
              </a:lnSpc>
              <a:spcBef>
                <a:spcPts val="1200"/>
              </a:spcBef>
              <a:defRPr sz="1300">
                <a:latin typeface="Times New Roman"/>
                <a:ea typeface="Times New Roman"/>
                <a:cs typeface="Times New Roman"/>
                <a:sym typeface="Times New Roman"/>
              </a:defRPr>
            </a:pPr>
            <a:r>
              <a:t>Additionally, implementation of new technology in Wal -Mart generates new kind of problems and challenges. Some of the employees in this organization face difficulties in adopting with this technology and this adversely affects the organizational performa</a:t>
            </a:r>
            <a:r>
              <a:t>nce.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 name="Recommendations on improvement in KM"/>
          <p:cNvSpPr txBox="1"/>
          <p:nvPr/>
        </p:nvSpPr>
        <p:spPr>
          <a:xfrm>
            <a:off x="4580747" y="1253548"/>
            <a:ext cx="4463811" cy="58165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lnSpc>
                <a:spcPts val="4200"/>
              </a:lnSpc>
              <a:spcBef>
                <a:spcPts val="1200"/>
              </a:spcBef>
              <a:defRPr sz="2000">
                <a:solidFill>
                  <a:srgbClr val="FF7E79"/>
                </a:solidFill>
                <a:latin typeface="Times Roman"/>
                <a:ea typeface="Times Roman"/>
                <a:cs typeface="Times Roman"/>
                <a:sym typeface="Times Roman"/>
              </a:defRPr>
            </a:lvl1pPr>
          </a:lstStyle>
          <a:p>
            <a:pPr/>
            <a:r>
              <a:t>Recommendations on improvement in KM</a:t>
            </a:r>
          </a:p>
        </p:txBody>
      </p:sp>
      <p:sp>
        <p:nvSpPr>
          <p:cNvPr id="63" name="Wal- Mart invests huge money in adopting new technology for dealing with huge sales and track total production (Wu 2012). Therefore, it is suggested that the company must order their suppliers to provide them microchips for RFID in order to improve the s"/>
          <p:cNvSpPr txBox="1"/>
          <p:nvPr/>
        </p:nvSpPr>
        <p:spPr>
          <a:xfrm>
            <a:off x="128799" y="1837458"/>
            <a:ext cx="8886402" cy="498871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163448" indent="-163448" defTabSz="457200">
              <a:lnSpc>
                <a:spcPts val="3300"/>
              </a:lnSpc>
              <a:spcBef>
                <a:spcPts val="1200"/>
              </a:spcBef>
              <a:buClr>
                <a:srgbClr val="008CB4"/>
              </a:buClr>
              <a:buSzPct val="75000"/>
              <a:buChar char="•"/>
              <a:defRPr sz="1300">
                <a:latin typeface="Times New Roman"/>
                <a:ea typeface="Times New Roman"/>
                <a:cs typeface="Times New Roman"/>
                <a:sym typeface="Times New Roman"/>
              </a:defRPr>
            </a:pPr>
            <a:r>
              <a:t>Wal- Mart invests huge money in adopting new technology for dealing with huge sales and track total production (</a:t>
            </a:r>
            <a:r>
              <a:rPr>
                <a:solidFill>
                  <a:srgbClr val="222222"/>
                </a:solidFill>
              </a:rPr>
              <a:t>Wu 2012)</a:t>
            </a:r>
            <a:r>
              <a:t>. Therefore, it is suggested that the company must order their suppliers to provide them microchips for RFID in order to improve the system that is created by bar codes. </a:t>
            </a:r>
            <a:endParaRPr>
              <a:latin typeface="Times Roman"/>
              <a:ea typeface="Times Roman"/>
              <a:cs typeface="Times Roman"/>
              <a:sym typeface="Times Roman"/>
            </a:endParaRPr>
          </a:p>
          <a:p>
            <a:pPr marL="163448" indent="-163448" defTabSz="457200">
              <a:lnSpc>
                <a:spcPts val="3300"/>
              </a:lnSpc>
              <a:spcBef>
                <a:spcPts val="1200"/>
              </a:spcBef>
              <a:buClr>
                <a:srgbClr val="008CB4"/>
              </a:buClr>
              <a:buSzPct val="75000"/>
              <a:buChar char="•"/>
              <a:defRPr sz="1300">
                <a:latin typeface="Times New Roman"/>
                <a:ea typeface="Times New Roman"/>
                <a:cs typeface="Times New Roman"/>
                <a:sym typeface="Times New Roman"/>
              </a:defRPr>
            </a:pPr>
            <a:r>
              <a:t>It is suggested that Wal- Mart must adopt DSS (decision support system resources) in order to improve the productivity of individual employees. As it is a web based knowledge repository, it will help this corporation in improving decision quality and solve the problem in less time. It will also facilitate Wal- Mart in increasing control within the organization. </a:t>
            </a:r>
            <a:endParaRPr>
              <a:latin typeface="Times Roman"/>
              <a:ea typeface="Times Roman"/>
              <a:cs typeface="Times Roman"/>
              <a:sym typeface="Times Roman"/>
            </a:endParaRPr>
          </a:p>
          <a:p>
            <a:pPr marL="457200" indent="-317500" defTabSz="457200">
              <a:lnSpc>
                <a:spcPts val="3100"/>
              </a:lnSpc>
              <a:spcBef>
                <a:spcPts val="1200"/>
              </a:spcBef>
              <a:buClr>
                <a:srgbClr val="000000"/>
              </a:buClr>
              <a:buSzPct val="75000"/>
              <a:buFont typeface="Symbol"/>
              <a:buChar char="·"/>
              <a:defRPr sz="1300">
                <a:latin typeface="Times New Roman"/>
                <a:ea typeface="Times New Roman"/>
                <a:cs typeface="Times New Roman"/>
                <a:sym typeface="Times New Roman"/>
              </a:defRPr>
            </a:pPr>
            <a:r>
              <a:t>Wal-Mart should recruit skilled workers so that they have the ability in adopting with the new technology and increase their efficiency. </a:t>
            </a:r>
            <a:endParaRPr>
              <a:latin typeface="Times Roman"/>
              <a:ea typeface="Times Roman"/>
              <a:cs typeface="Times Roman"/>
              <a:sym typeface="Times Roman"/>
            </a:endParaRPr>
          </a:p>
          <a:p>
            <a:pPr marL="457200" indent="-317500" defTabSz="457200">
              <a:lnSpc>
                <a:spcPts val="3100"/>
              </a:lnSpc>
              <a:spcBef>
                <a:spcPts val="1200"/>
              </a:spcBef>
              <a:buClr>
                <a:srgbClr val="000000"/>
              </a:buClr>
              <a:buSzPct val="75000"/>
              <a:buFont typeface="Symbol"/>
              <a:buChar char="·"/>
              <a:defRPr sz="1300">
                <a:latin typeface="Times New Roman"/>
                <a:ea typeface="Times New Roman"/>
                <a:cs typeface="Times New Roman"/>
                <a:sym typeface="Times New Roman"/>
              </a:defRPr>
            </a:pPr>
            <a:r>
              <a:t>It is recommended that the Wal- Mart should provide incentives or bonus to the employees for knowledge sharing in order to make KMS successful within the organization. </a:t>
            </a:r>
            <a:b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 name="Conclusion"/>
          <p:cNvSpPr txBox="1"/>
          <p:nvPr/>
        </p:nvSpPr>
        <p:spPr>
          <a:xfrm>
            <a:off x="7297635" y="1220431"/>
            <a:ext cx="1550563" cy="6584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lnSpc>
                <a:spcPts val="4800"/>
              </a:lnSpc>
              <a:spcBef>
                <a:spcPts val="1200"/>
              </a:spcBef>
              <a:defRPr sz="2500">
                <a:solidFill>
                  <a:srgbClr val="FF2600"/>
                </a:solidFill>
                <a:latin typeface="Times Roman"/>
                <a:ea typeface="Times Roman"/>
                <a:cs typeface="Times Roman"/>
                <a:sym typeface="Times Roman"/>
              </a:defRPr>
            </a:lvl1pPr>
          </a:lstStyle>
          <a:p>
            <a:pPr/>
            <a:r>
              <a:t>Conclusion</a:t>
            </a:r>
          </a:p>
        </p:txBody>
      </p:sp>
      <p:sp>
        <p:nvSpPr>
          <p:cNvPr id="66" name="From the above discussion, it can be concluded that knowledge management system improves the performance of the organization. It also improves team effectiveness as well as delivery of outcomes.…"/>
          <p:cNvSpPr txBox="1"/>
          <p:nvPr/>
        </p:nvSpPr>
        <p:spPr>
          <a:xfrm>
            <a:off x="148773" y="1798450"/>
            <a:ext cx="8846454" cy="415600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130341" indent="-130341" defTabSz="457200">
              <a:lnSpc>
                <a:spcPts val="3600"/>
              </a:lnSpc>
              <a:spcBef>
                <a:spcPts val="1200"/>
              </a:spcBef>
              <a:buSzPct val="100000"/>
              <a:buChar char="•"/>
              <a:defRPr sz="1500">
                <a:latin typeface="Times New Roman"/>
                <a:ea typeface="Times New Roman"/>
                <a:cs typeface="Times New Roman"/>
                <a:sym typeface="Times New Roman"/>
              </a:defRPr>
            </a:pPr>
            <a:r>
              <a:t>From the above discussion, it can be concluded that knowledge management system improves the performance of the organization. It also improves team effectiveness as well as delivery of outcomes.</a:t>
            </a:r>
          </a:p>
          <a:p>
            <a:pPr marL="130341" indent="-130341" defTabSz="457200">
              <a:lnSpc>
                <a:spcPts val="3600"/>
              </a:lnSpc>
              <a:spcBef>
                <a:spcPts val="1200"/>
              </a:spcBef>
              <a:buSzPct val="100000"/>
              <a:buChar char="•"/>
              <a:defRPr sz="1500">
                <a:latin typeface="Times New Roman"/>
                <a:ea typeface="Times New Roman"/>
                <a:cs typeface="Times New Roman"/>
                <a:sym typeface="Times New Roman"/>
              </a:defRPr>
            </a:pPr>
            <a:r>
              <a:t> At Wal- Mart stores, KMS is used for solving the conflicts within the organization. Moreover, integration of KMS helps them in enhancing communication within the company. </a:t>
            </a:r>
          </a:p>
          <a:p>
            <a:pPr marL="130341" indent="-130341" defTabSz="457200">
              <a:lnSpc>
                <a:spcPts val="3600"/>
              </a:lnSpc>
              <a:spcBef>
                <a:spcPts val="1200"/>
              </a:spcBef>
              <a:buSzPct val="100000"/>
              <a:buChar char="•"/>
              <a:defRPr sz="1500">
                <a:latin typeface="Times New Roman"/>
                <a:ea typeface="Times New Roman"/>
                <a:cs typeface="Times New Roman"/>
                <a:sym typeface="Times New Roman"/>
              </a:defRPr>
            </a:pPr>
            <a:r>
              <a:t>As a part of KM, HRM (human resource management) strategies in Wal- Mart are also used for managing their business activities through employee’s coordination. </a:t>
            </a:r>
          </a:p>
          <a:p>
            <a:pPr marL="130341" indent="-130341" defTabSz="457200">
              <a:lnSpc>
                <a:spcPts val="3600"/>
              </a:lnSpc>
              <a:spcBef>
                <a:spcPts val="1200"/>
              </a:spcBef>
              <a:buSzPct val="100000"/>
              <a:buChar char="•"/>
              <a:defRPr sz="1500">
                <a:latin typeface="Times New Roman"/>
                <a:ea typeface="Times New Roman"/>
                <a:cs typeface="Times New Roman"/>
                <a:sym typeface="Times New Roman"/>
              </a:defRPr>
            </a:pPr>
            <a:r>
              <a:t>Thus, effective KM also guides the employees in acknowledging their significance within the organization. Overall, it helps this corporation in gaining competitive advantage against the competitors.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 name="Thank You!!!"/>
          <p:cNvSpPr txBox="1"/>
          <p:nvPr/>
        </p:nvSpPr>
        <p:spPr>
          <a:xfrm>
            <a:off x="1198484" y="2423604"/>
            <a:ext cx="3488927" cy="60946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700">
                <a:solidFill>
                  <a:srgbClr val="FF2600"/>
                </a:solidFill>
                <a:latin typeface="+mn-lt"/>
                <a:ea typeface="+mn-ea"/>
                <a:cs typeface="+mn-cs"/>
                <a:sym typeface="Arial"/>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 name="Google Shape;165;p20"/>
          <p:cNvSpPr/>
          <p:nvPr/>
        </p:nvSpPr>
        <p:spPr>
          <a:xfrm>
            <a:off x="1524000" y="1581150"/>
            <a:ext cx="7620000" cy="36513"/>
          </a:xfrm>
          <a:prstGeom prst="rect">
            <a:avLst/>
          </a:prstGeom>
          <a:solidFill>
            <a:srgbClr val="33CCCC"/>
          </a:solidFill>
          <a:ln w="12700">
            <a:miter lim="400000"/>
          </a:ln>
        </p:spPr>
        <p:txBody>
          <a:bodyPr lIns="45718" tIns="45718" rIns="45718" bIns="45718" anchor="ctr"/>
          <a:lstStyle/>
          <a:p>
            <a:pPr>
              <a:defRPr sz="1800">
                <a:latin typeface="+mn-lt"/>
                <a:ea typeface="+mn-ea"/>
                <a:cs typeface="+mn-cs"/>
                <a:sym typeface="Arial"/>
              </a:defRPr>
            </a:pPr>
          </a:p>
        </p:txBody>
      </p:sp>
      <p:sp>
        <p:nvSpPr>
          <p:cNvPr id="32" name="Google Shape;166;p20"/>
          <p:cNvSpPr txBox="1"/>
          <p:nvPr/>
        </p:nvSpPr>
        <p:spPr>
          <a:xfrm>
            <a:off x="2667000" y="1143000"/>
            <a:ext cx="6477000" cy="44699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marL="342900" indent="-342900" algn="r">
              <a:defRPr sz="2400">
                <a:solidFill>
                  <a:srgbClr val="FF0000"/>
                </a:solidFill>
                <a:latin typeface="Trebuchet MS"/>
                <a:ea typeface="Trebuchet MS"/>
                <a:cs typeface="Trebuchet MS"/>
                <a:sym typeface="Trebuchet MS"/>
              </a:defRPr>
            </a:lvl1pPr>
          </a:lstStyle>
          <a:p>
            <a:pPr/>
            <a:r>
              <a:t>About walmart</a:t>
            </a:r>
          </a:p>
        </p:txBody>
      </p:sp>
      <p:sp>
        <p:nvSpPr>
          <p:cNvPr id="33" name="Walmart is the multinational corporation in US that runs a chain of huge departmental stores as well as warehouse in various nations…"/>
          <p:cNvSpPr txBox="1"/>
          <p:nvPr/>
        </p:nvSpPr>
        <p:spPr>
          <a:xfrm>
            <a:off x="109261" y="1953277"/>
            <a:ext cx="8483190" cy="449325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511341" indent="-130341" defTabSz="457200">
              <a:lnSpc>
                <a:spcPct val="120000"/>
              </a:lnSpc>
              <a:buSzPct val="100000"/>
              <a:buChar char="•"/>
              <a:defRPr>
                <a:latin typeface="Palatino"/>
                <a:ea typeface="Palatino"/>
                <a:cs typeface="Palatino"/>
                <a:sym typeface="Palatino"/>
              </a:defRPr>
            </a:pPr>
            <a:r>
              <a:t>Walmart is the multinational corporation in US that runs a chain of huge departmental </a:t>
            </a:r>
          </a:p>
          <a:p>
            <a:pPr indent="381000" defTabSz="457200">
              <a:lnSpc>
                <a:spcPct val="120000"/>
              </a:lnSpc>
              <a:defRPr>
                <a:latin typeface="Palatino"/>
                <a:ea typeface="Palatino"/>
                <a:cs typeface="Palatino"/>
                <a:sym typeface="Palatino"/>
              </a:defRPr>
            </a:pPr>
            <a:r>
              <a:t>stores as well as warehouse in various nations</a:t>
            </a:r>
            <a:r>
              <a:t>.</a:t>
            </a:r>
          </a:p>
          <a:p>
            <a:pPr marL="511341" indent="-130341" defTabSz="457200">
              <a:lnSpc>
                <a:spcPct val="120000"/>
              </a:lnSpc>
              <a:buSzPct val="100000"/>
              <a:buChar char="•"/>
              <a:defRPr>
                <a:latin typeface="Palatino"/>
                <a:ea typeface="Palatino"/>
                <a:cs typeface="Palatino"/>
                <a:sym typeface="Palatino"/>
              </a:defRPr>
            </a:pPr>
          </a:p>
          <a:p>
            <a:pPr marL="511341" indent="-130341" defTabSz="457200">
              <a:lnSpc>
                <a:spcPct val="120000"/>
              </a:lnSpc>
              <a:buSzPct val="100000"/>
              <a:buChar char="•"/>
              <a:defRPr>
                <a:latin typeface="Palatino"/>
                <a:ea typeface="Palatino"/>
                <a:cs typeface="Palatino"/>
                <a:sym typeface="Palatino"/>
              </a:defRPr>
            </a:pPr>
            <a:r>
              <a:t> It is also one of the biggest private employers in globe with around 2.3 million total staffs</a:t>
            </a:r>
          </a:p>
          <a:p>
            <a:pPr marL="511341" indent="-130341" defTabSz="457200">
              <a:lnSpc>
                <a:spcPct val="120000"/>
              </a:lnSpc>
              <a:buSzPct val="100000"/>
              <a:buChar char="•"/>
              <a:defRPr>
                <a:latin typeface="Palatino"/>
                <a:ea typeface="Palatino"/>
                <a:cs typeface="Palatino"/>
                <a:sym typeface="Palatino"/>
              </a:defRPr>
            </a:pPr>
          </a:p>
          <a:p>
            <a:pPr marL="511341" indent="-130341" defTabSz="457200">
              <a:lnSpc>
                <a:spcPct val="120000"/>
              </a:lnSpc>
              <a:buSzPct val="100000"/>
              <a:buChar char="•"/>
              <a:defRPr>
                <a:latin typeface="Palatino"/>
                <a:ea typeface="Palatino"/>
                <a:cs typeface="Palatino"/>
                <a:sym typeface="Palatino"/>
              </a:defRPr>
            </a:pPr>
            <a:r>
              <a:t>Although it operates under various banners in the international stores, all of them work towards one common goal that is enabling their consumers to save the cash for living in the better way.</a:t>
            </a:r>
          </a:p>
          <a:p>
            <a:pPr marL="140367" indent="-140367" defTabSz="457200">
              <a:buSzPct val="100000"/>
              <a:buChar char="•"/>
              <a:defRPr>
                <a:solidFill>
                  <a:srgbClr val="222222"/>
                </a:solidFill>
              </a:defRPr>
            </a:pPr>
          </a:p>
          <a:p>
            <a:pPr marL="140367" indent="-140367" defTabSz="457200">
              <a:buSzPct val="100000"/>
              <a:buChar char="•"/>
              <a:defRPr>
                <a:solidFill>
                  <a:srgbClr val="222222"/>
                </a:solidFill>
              </a:defRPr>
            </a:pPr>
            <a:r>
              <a:t>It is a publicly traded family-owned business, as the company is controlled by the </a:t>
            </a:r>
            <a:r>
              <a:rPr u="sng">
                <a:solidFill>
                  <a:srgbClr val="0000FF"/>
                </a:solidFill>
                <a:uFill>
                  <a:solidFill>
                    <a:srgbClr val="0000FF"/>
                  </a:solidFill>
                </a:uFill>
                <a:hlinkClick r:id="rId2" invalidUrl="" action="" tgtFrame="" tooltip="" history="1" highlightClick="0" endSnd="0"/>
              </a:rPr>
              <a:t>Walton family</a:t>
            </a:r>
          </a:p>
          <a:p>
            <a:pPr marL="140367" indent="-140367" defTabSz="457200">
              <a:buSzPct val="100000"/>
              <a:buChar char="•"/>
              <a:defRPr>
                <a:solidFill>
                  <a:srgbClr val="0645AD"/>
                </a:solidFill>
              </a:defRPr>
            </a:pPr>
          </a:p>
          <a:p>
            <a:pPr marL="140367" indent="-140367" defTabSz="457200">
              <a:buSzPct val="100000"/>
              <a:buChar char="•"/>
              <a:defRPr>
                <a:solidFill>
                  <a:srgbClr val="222222"/>
                </a:solidFill>
              </a:defRPr>
            </a:pPr>
            <a:r>
              <a:t>Sam Walton's heirs own over 50 percent of Walmart through their holding company Walton Enterprises and through their individual holdings</a:t>
            </a:r>
          </a:p>
          <a:p>
            <a:pPr marL="140367" indent="-140367" defTabSz="457200">
              <a:buSzPct val="100000"/>
              <a:buChar char="•"/>
              <a:defRPr>
                <a:solidFill>
                  <a:srgbClr val="222222"/>
                </a:solidFill>
              </a:defRPr>
            </a:pPr>
          </a:p>
          <a:p>
            <a:pPr marL="140367" indent="-140367" defTabSz="457200">
              <a:buSzPct val="100000"/>
              <a:buChar char="•"/>
              <a:defRPr>
                <a:solidFill>
                  <a:srgbClr val="222222"/>
                </a:solidFill>
              </a:defRPr>
            </a:pPr>
            <a:r>
              <a:t>Walmart was listed on the </a:t>
            </a:r>
            <a:r>
              <a:rPr u="sng">
                <a:solidFill>
                  <a:srgbClr val="0000FF"/>
                </a:solidFill>
                <a:uFill>
                  <a:solidFill>
                    <a:srgbClr val="0000FF"/>
                  </a:solidFill>
                </a:uFill>
                <a:hlinkClick r:id="rId3" invalidUrl="" action="" tgtFrame="" tooltip="" history="1" highlightClick="0" endSnd="0"/>
              </a:rPr>
              <a:t>New York Stock Exchange</a:t>
            </a:r>
            <a:r>
              <a:t> in 1972. By 1988, it was the most profitable retailer in the U.S</a:t>
            </a:r>
          </a:p>
          <a:p>
            <a:pPr marL="140367" indent="-140367" defTabSz="457200">
              <a:buSzPct val="100000"/>
              <a:buChar char="•"/>
              <a:defRPr>
                <a:solidFill>
                  <a:srgbClr val="222222"/>
                </a:solidFill>
              </a:defRPr>
            </a:pPr>
          </a:p>
          <a:p>
            <a:pPr marL="140367" indent="-140367" defTabSz="457200">
              <a:buSzPct val="100000"/>
              <a:buChar char="•"/>
              <a:defRPr>
                <a:solidFill>
                  <a:srgbClr val="222222"/>
                </a:solidFill>
              </a:defRPr>
            </a:pPr>
            <a:r>
              <a:t>Its operations and subsidiaries in Canada, the United Kingdom, Central America, South America and China are highly successful, whereas its ventures failed in Germany and South Korea</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 name="Google Shape;165;p20"/>
          <p:cNvSpPr/>
          <p:nvPr/>
        </p:nvSpPr>
        <p:spPr>
          <a:xfrm>
            <a:off x="1524000" y="1581150"/>
            <a:ext cx="7620000" cy="36513"/>
          </a:xfrm>
          <a:prstGeom prst="rect">
            <a:avLst/>
          </a:prstGeom>
          <a:solidFill>
            <a:srgbClr val="33CCCC"/>
          </a:solidFill>
          <a:ln w="12700">
            <a:miter lim="400000"/>
          </a:ln>
        </p:spPr>
        <p:txBody>
          <a:bodyPr lIns="45718" tIns="45718" rIns="45718" bIns="45718" anchor="ctr"/>
          <a:lstStyle/>
          <a:p>
            <a:pPr>
              <a:defRPr sz="1800">
                <a:latin typeface="+mn-lt"/>
                <a:ea typeface="+mn-ea"/>
                <a:cs typeface="+mn-cs"/>
                <a:sym typeface="Arial"/>
              </a:defRPr>
            </a:pPr>
          </a:p>
        </p:txBody>
      </p:sp>
      <p:sp>
        <p:nvSpPr>
          <p:cNvPr id="36" name="Google Shape;166;p20"/>
          <p:cNvSpPr txBox="1"/>
          <p:nvPr/>
        </p:nvSpPr>
        <p:spPr>
          <a:xfrm>
            <a:off x="2667000" y="1143000"/>
            <a:ext cx="6477000" cy="44699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marL="342900" indent="-342900" algn="r">
              <a:defRPr sz="2400">
                <a:solidFill>
                  <a:srgbClr val="FF0000"/>
                </a:solidFill>
                <a:latin typeface="Trebuchet MS"/>
                <a:ea typeface="Trebuchet MS"/>
                <a:cs typeface="Trebuchet MS"/>
                <a:sym typeface="Trebuchet MS"/>
              </a:defRPr>
            </a:lvl1pPr>
          </a:lstStyle>
          <a:p>
            <a:pPr/>
            <a:r>
              <a:t>Why organisations should consider KM</a:t>
            </a:r>
          </a:p>
        </p:txBody>
      </p:sp>
      <p:sp>
        <p:nvSpPr>
          <p:cNvPr id="37" name="Speed up access to information and knowledge…"/>
          <p:cNvSpPr txBox="1"/>
          <p:nvPr/>
        </p:nvSpPr>
        <p:spPr>
          <a:xfrm>
            <a:off x="292962" y="2476083"/>
            <a:ext cx="5064180" cy="259939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140367" indent="-140367">
              <a:buSzPct val="100000"/>
              <a:buChar char="•"/>
              <a:defRPr sz="1600">
                <a:latin typeface="+mn-lt"/>
                <a:ea typeface="+mn-ea"/>
                <a:cs typeface="+mn-cs"/>
                <a:sym typeface="Arial"/>
              </a:defRPr>
            </a:pPr>
            <a:r>
              <a:t>Speed up access to information and knowledge</a:t>
            </a:r>
          </a:p>
          <a:p>
            <a:pPr marL="140367" indent="-140367">
              <a:buSzPct val="100000"/>
              <a:buChar char="•"/>
              <a:defRPr sz="1600">
                <a:latin typeface="+mn-lt"/>
                <a:ea typeface="+mn-ea"/>
                <a:cs typeface="+mn-cs"/>
                <a:sym typeface="Arial"/>
              </a:defRPr>
            </a:pPr>
          </a:p>
          <a:p>
            <a:pPr marL="140367" indent="-140367">
              <a:buSzPct val="100000"/>
              <a:buChar char="•"/>
              <a:defRPr sz="1600">
                <a:latin typeface="+mn-lt"/>
                <a:ea typeface="+mn-ea"/>
                <a:cs typeface="+mn-cs"/>
                <a:sym typeface="Arial"/>
              </a:defRPr>
            </a:pPr>
            <a:r>
              <a:t>Improve decision-making processes</a:t>
            </a:r>
          </a:p>
          <a:p>
            <a:pPr marL="140367" indent="-140367">
              <a:buSzPct val="100000"/>
              <a:buChar char="•"/>
              <a:defRPr sz="1600">
                <a:latin typeface="+mn-lt"/>
                <a:ea typeface="+mn-ea"/>
                <a:cs typeface="+mn-cs"/>
                <a:sym typeface="Arial"/>
              </a:defRPr>
            </a:pPr>
          </a:p>
          <a:p>
            <a:pPr marL="140367" indent="-140367">
              <a:buSzPct val="100000"/>
              <a:buChar char="•"/>
              <a:defRPr sz="1600">
                <a:latin typeface="+mn-lt"/>
                <a:ea typeface="+mn-ea"/>
                <a:cs typeface="+mn-cs"/>
                <a:sym typeface="Arial"/>
              </a:defRPr>
            </a:pPr>
            <a:r>
              <a:t>Promote innovation and cultural change</a:t>
            </a:r>
          </a:p>
          <a:p>
            <a:pPr marL="140367" indent="-140367">
              <a:buSzPct val="100000"/>
              <a:buChar char="•"/>
              <a:defRPr sz="1600">
                <a:latin typeface="+mn-lt"/>
                <a:ea typeface="+mn-ea"/>
                <a:cs typeface="+mn-cs"/>
                <a:sym typeface="Arial"/>
              </a:defRPr>
            </a:pPr>
          </a:p>
          <a:p>
            <a:pPr marL="140367" indent="-140367">
              <a:buSzPct val="100000"/>
              <a:buChar char="•"/>
              <a:defRPr sz="1600">
                <a:latin typeface="+mn-lt"/>
                <a:ea typeface="+mn-ea"/>
                <a:cs typeface="+mn-cs"/>
                <a:sym typeface="Arial"/>
              </a:defRPr>
            </a:pPr>
            <a:r>
              <a:t>Improve the efficiency of an organization’s operating</a:t>
            </a:r>
          </a:p>
          <a:p>
            <a:pPr marL="140367" indent="-140367">
              <a:buSzPct val="100000"/>
              <a:buChar char="•"/>
              <a:defRPr sz="1600">
                <a:latin typeface="+mn-lt"/>
                <a:ea typeface="+mn-ea"/>
                <a:cs typeface="+mn-cs"/>
                <a:sym typeface="Arial"/>
              </a:defRPr>
            </a:pPr>
          </a:p>
          <a:p>
            <a:pPr marL="140367" indent="-140367">
              <a:buSzPct val="100000"/>
              <a:buChar char="•"/>
              <a:defRPr sz="1600">
                <a:latin typeface="+mn-lt"/>
                <a:ea typeface="+mn-ea"/>
                <a:cs typeface="+mn-cs"/>
                <a:sym typeface="Arial"/>
              </a:defRPr>
            </a:pPr>
            <a:r>
              <a:t>units and business processes.</a:t>
            </a:r>
          </a:p>
          <a:p>
            <a:pPr marL="140367" indent="-140367">
              <a:buSzPct val="100000"/>
              <a:buChar char="•"/>
              <a:defRPr sz="1600">
                <a:latin typeface="+mn-lt"/>
                <a:ea typeface="+mn-ea"/>
                <a:cs typeface="+mn-cs"/>
                <a:sym typeface="Arial"/>
              </a:defRPr>
            </a:pPr>
          </a:p>
          <a:p>
            <a:pPr marL="140367" indent="-140367">
              <a:buSzPct val="100000"/>
              <a:buChar char="•"/>
              <a:defRPr sz="1600">
                <a:latin typeface="+mn-lt"/>
                <a:ea typeface="+mn-ea"/>
                <a:cs typeface="+mn-cs"/>
                <a:sym typeface="Arial"/>
              </a:defRPr>
            </a:pPr>
            <a:r>
              <a:t>Increase customer satisfaction.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 name="Google Shape;165;p20"/>
          <p:cNvSpPr/>
          <p:nvPr/>
        </p:nvSpPr>
        <p:spPr>
          <a:xfrm>
            <a:off x="1524000" y="1581150"/>
            <a:ext cx="7620000" cy="36513"/>
          </a:xfrm>
          <a:prstGeom prst="rect">
            <a:avLst/>
          </a:prstGeom>
          <a:solidFill>
            <a:srgbClr val="33CCCC"/>
          </a:solidFill>
          <a:ln w="12700">
            <a:miter lim="400000"/>
          </a:ln>
        </p:spPr>
        <p:txBody>
          <a:bodyPr lIns="45718" tIns="45718" rIns="45718" bIns="45718" anchor="ctr"/>
          <a:lstStyle/>
          <a:p>
            <a:pPr>
              <a:defRPr sz="1800">
                <a:latin typeface="+mn-lt"/>
                <a:ea typeface="+mn-ea"/>
                <a:cs typeface="+mn-cs"/>
                <a:sym typeface="Arial"/>
              </a:defRPr>
            </a:pPr>
          </a:p>
        </p:txBody>
      </p:sp>
      <p:sp>
        <p:nvSpPr>
          <p:cNvPr id="40" name="Google Shape;166;p20"/>
          <p:cNvSpPr txBox="1"/>
          <p:nvPr/>
        </p:nvSpPr>
        <p:spPr>
          <a:xfrm>
            <a:off x="2667000" y="1152405"/>
            <a:ext cx="6477000" cy="44699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marL="342900" indent="-342900" algn="r">
              <a:defRPr sz="2400">
                <a:solidFill>
                  <a:srgbClr val="FF0000"/>
                </a:solidFill>
                <a:latin typeface="Trebuchet MS"/>
                <a:ea typeface="Trebuchet MS"/>
                <a:cs typeface="Trebuchet MS"/>
                <a:sym typeface="Trebuchet MS"/>
              </a:defRPr>
            </a:lvl1pPr>
          </a:lstStyle>
          <a:p>
            <a:pPr/>
            <a:r>
              <a:t>Knowledge management</a:t>
            </a:r>
          </a:p>
        </p:txBody>
      </p:sp>
      <p:sp>
        <p:nvSpPr>
          <p:cNvPr id="41" name="Knowledge management system in Walmart indicates that the practices as well as strategies that are used by the company are to create and enable implementation of particular experiences.…"/>
          <p:cNvSpPr txBox="1"/>
          <p:nvPr/>
        </p:nvSpPr>
        <p:spPr>
          <a:xfrm>
            <a:off x="147217" y="1438554"/>
            <a:ext cx="8336907" cy="527310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130341" indent="-130341" defTabSz="457200">
              <a:lnSpc>
                <a:spcPts val="3300"/>
              </a:lnSpc>
              <a:spcBef>
                <a:spcPts val="1200"/>
              </a:spcBef>
              <a:buSzPct val="100000"/>
              <a:buChar char="•"/>
              <a:defRPr sz="1300">
                <a:latin typeface="Palatino"/>
                <a:ea typeface="Palatino"/>
                <a:cs typeface="Palatino"/>
                <a:sym typeface="Palatino"/>
              </a:defRPr>
            </a:pPr>
            <a:r>
              <a:t>Knowledge management system in Walmart indicates that the practices as well as strategies that are used by the company are to create and enable implementation of particular experiences.</a:t>
            </a:r>
          </a:p>
          <a:p>
            <a:pPr marL="130341" indent="-130341" defTabSz="457200">
              <a:lnSpc>
                <a:spcPts val="3300"/>
              </a:lnSpc>
              <a:spcBef>
                <a:spcPts val="1200"/>
              </a:spcBef>
              <a:buSzPct val="100000"/>
              <a:buChar char="•"/>
              <a:defRPr sz="1300">
                <a:latin typeface="Palatino"/>
                <a:ea typeface="Palatino"/>
                <a:cs typeface="Palatino"/>
                <a:sym typeface="Palatino"/>
              </a:defRPr>
            </a:pPr>
            <a:r>
              <a:t>It identified four different dimensions of the KMS. These dimensions include connectedness, perspective, congruency and completeness. </a:t>
            </a:r>
          </a:p>
          <a:p>
            <a:pPr marL="130341" indent="-130341" defTabSz="457200">
              <a:lnSpc>
                <a:spcPts val="3300"/>
              </a:lnSpc>
              <a:spcBef>
                <a:spcPts val="1200"/>
              </a:spcBef>
              <a:buSzPct val="100000"/>
              <a:buChar char="•"/>
              <a:defRPr sz="1300">
                <a:latin typeface="Palatino"/>
                <a:ea typeface="Palatino"/>
                <a:cs typeface="Palatino"/>
                <a:sym typeface="Palatino"/>
              </a:defRPr>
            </a:pPr>
            <a:r>
              <a:t>It is identified that the gaps that occur within knowledge management might hinder in developing new goods and can create difficulty in making decision and solving any problem within the organisation</a:t>
            </a:r>
          </a:p>
          <a:p>
            <a:pPr marL="130341" indent="-130341" defTabSz="457200">
              <a:lnSpc>
                <a:spcPts val="3300"/>
              </a:lnSpc>
              <a:spcBef>
                <a:spcPts val="1200"/>
              </a:spcBef>
              <a:buSzPct val="100000"/>
              <a:buChar char="•"/>
              <a:defRPr sz="1300">
                <a:latin typeface="Palatino"/>
                <a:ea typeface="Palatino"/>
                <a:cs typeface="Palatino"/>
                <a:sym typeface="Palatino"/>
              </a:defRPr>
            </a:pPr>
            <a:r>
              <a:t>There are few models for decision making that facilitate in the knowledge management. This framework generally involves assessment and identification of alternatives by processing data as well as knowledge that is gathered until date.</a:t>
            </a:r>
          </a:p>
          <a:p>
            <a:pPr marL="130341" indent="-130341" defTabSz="457200">
              <a:lnSpc>
                <a:spcPts val="3300"/>
              </a:lnSpc>
              <a:spcBef>
                <a:spcPts val="1200"/>
              </a:spcBef>
              <a:buSzPct val="100000"/>
              <a:buChar char="•"/>
              <a:defRPr sz="1300">
                <a:latin typeface="Palatino"/>
                <a:ea typeface="Palatino"/>
                <a:cs typeface="Palatino"/>
                <a:sym typeface="Palatino"/>
              </a:defRPr>
            </a:pPr>
            <a:r>
              <a:t>The organisations knowledge management integrates some vital issues that include formal apprenticeship, corporate libraries, professional training, discussion forums and mentoring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 name="Google Shape;165;p20"/>
          <p:cNvSpPr/>
          <p:nvPr/>
        </p:nvSpPr>
        <p:spPr>
          <a:xfrm>
            <a:off x="1524000" y="1581150"/>
            <a:ext cx="7620000" cy="36513"/>
          </a:xfrm>
          <a:prstGeom prst="rect">
            <a:avLst/>
          </a:prstGeom>
          <a:solidFill>
            <a:srgbClr val="33CCCC"/>
          </a:solidFill>
          <a:ln w="12700">
            <a:miter lim="400000"/>
          </a:ln>
        </p:spPr>
        <p:txBody>
          <a:bodyPr lIns="45718" tIns="45718" rIns="45718" bIns="45718" anchor="ctr"/>
          <a:lstStyle/>
          <a:p>
            <a:pPr>
              <a:defRPr sz="1800">
                <a:latin typeface="+mn-lt"/>
                <a:ea typeface="+mn-ea"/>
                <a:cs typeface="+mn-cs"/>
                <a:sym typeface="Arial"/>
              </a:defRPr>
            </a:pPr>
          </a:p>
        </p:txBody>
      </p:sp>
      <p:sp>
        <p:nvSpPr>
          <p:cNvPr id="44" name="Google Shape;166;p20"/>
          <p:cNvSpPr txBox="1"/>
          <p:nvPr/>
        </p:nvSpPr>
        <p:spPr>
          <a:xfrm>
            <a:off x="2667000" y="1036468"/>
            <a:ext cx="6477000" cy="55812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defTabSz="457200">
              <a:lnSpc>
                <a:spcPts val="4000"/>
              </a:lnSpc>
              <a:spcBef>
                <a:spcPts val="1200"/>
              </a:spcBef>
              <a:defRPr sz="1900">
                <a:solidFill>
                  <a:srgbClr val="FF3411"/>
                </a:solidFill>
                <a:latin typeface="Times Roman"/>
                <a:ea typeface="Times Roman"/>
                <a:cs typeface="Times Roman"/>
                <a:sym typeface="Times Roman"/>
              </a:defRPr>
            </a:pPr>
            <a:r>
              <a:t>Importance of knowledge management at the Wal-Mart stores</a:t>
            </a:r>
            <a:r>
              <a:rPr sz="1400"/>
              <a:t> </a:t>
            </a:r>
          </a:p>
        </p:txBody>
      </p:sp>
      <p:sp>
        <p:nvSpPr>
          <p:cNvPr id="45" name="The giant chain store has an overwhelmingly effective knowledge management program that has enabled it to retain its competitive advantage even at times of turbulent economic situations. The corporation’s goals are being achieved simultaneously by strict"/>
          <p:cNvSpPr txBox="1"/>
          <p:nvPr/>
        </p:nvSpPr>
        <p:spPr>
          <a:xfrm>
            <a:off x="159044" y="1762869"/>
            <a:ext cx="8197583" cy="430021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lnSpc>
                <a:spcPts val="3400"/>
              </a:lnSpc>
              <a:spcBef>
                <a:spcPts val="1200"/>
              </a:spcBef>
              <a:defRPr>
                <a:solidFill>
                  <a:srgbClr val="333333"/>
                </a:solidFill>
                <a:latin typeface="+mn-lt"/>
                <a:ea typeface="+mn-ea"/>
                <a:cs typeface="+mn-cs"/>
                <a:sym typeface="Arial"/>
              </a:defRPr>
            </a:pPr>
            <a:r>
              <a:t> The giant chain store has an overwhelmingly effective knowledge management program that has enabled it to retain its competitive advantage even at times of turbulent economic situations. The corporation’s goals are being achieved simultaneously by strictly adhering to business aims and balancing operations with the economic growth.</a:t>
            </a:r>
          </a:p>
          <a:p>
            <a:pPr defTabSz="457200">
              <a:lnSpc>
                <a:spcPts val="3400"/>
              </a:lnSpc>
              <a:spcBef>
                <a:spcPts val="1200"/>
              </a:spcBef>
              <a:defRPr>
                <a:solidFill>
                  <a:srgbClr val="333333"/>
                </a:solidFill>
                <a:latin typeface="+mn-lt"/>
                <a:ea typeface="+mn-ea"/>
                <a:cs typeface="+mn-cs"/>
                <a:sym typeface="Arial"/>
              </a:defRPr>
            </a:pPr>
            <a:r>
              <a:t> Accordingly, economic gin as a result of positive knowledge management strategies is achieved throughout. The corporations’ knowledge management strategies have enabled it to focus its strategic business operations into cutting operational cots and building up a value for its shareholders. </a:t>
            </a:r>
            <a:endParaRPr sz="1200">
              <a:latin typeface="Times Roman"/>
              <a:ea typeface="Times Roman"/>
              <a:cs typeface="Times Roman"/>
              <a:sym typeface="Times Roman"/>
            </a:endParaRPr>
          </a:p>
          <a:p>
            <a:pPr defTabSz="457200">
              <a:lnSpc>
                <a:spcPts val="2800"/>
              </a:lnSpc>
              <a:defRPr sz="1200">
                <a:latin typeface="Times Roman"/>
                <a:ea typeface="Times Roman"/>
                <a:cs typeface="Times Roman"/>
                <a:sym typeface="Times Roman"/>
              </a:defRPr>
            </a:pPr>
          </a:p>
          <a:p>
            <a:pPr defTabSz="457200">
              <a:lnSpc>
                <a:spcPts val="2800"/>
              </a:lnSpc>
              <a:defRPr sz="1200">
                <a:latin typeface="Times Roman"/>
                <a:ea typeface="Times Roman"/>
                <a:cs typeface="Times Roman"/>
                <a:sym typeface="Times Roman"/>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 name="How the stores apply Knowledge Management in Human Resource Management"/>
          <p:cNvSpPr txBox="1"/>
          <p:nvPr/>
        </p:nvSpPr>
        <p:spPr>
          <a:xfrm>
            <a:off x="834560" y="1276337"/>
            <a:ext cx="8312865" cy="350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800">
                <a:solidFill>
                  <a:srgbClr val="FF2600"/>
                </a:solidFill>
                <a:latin typeface="+mn-lt"/>
                <a:ea typeface="+mn-ea"/>
                <a:cs typeface="+mn-cs"/>
                <a:sym typeface="Arial"/>
              </a:defRPr>
            </a:lvl1pPr>
          </a:lstStyle>
          <a:p>
            <a:pPr/>
            <a:r>
              <a:t>How the stores apply Knowledge Management in Human Resource Management</a:t>
            </a:r>
          </a:p>
        </p:txBody>
      </p:sp>
      <p:sp>
        <p:nvSpPr>
          <p:cNvPr id="48" name="Human resource strategies refer to the ways in organizations and business firms select, recruit, train and nurture their workforces for effective performance and delivery of services. Different human…"/>
          <p:cNvSpPr txBox="1"/>
          <p:nvPr/>
        </p:nvSpPr>
        <p:spPr>
          <a:xfrm>
            <a:off x="275965" y="2270656"/>
            <a:ext cx="8236392" cy="211762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mn-lt"/>
                <a:ea typeface="+mn-ea"/>
                <a:cs typeface="+mn-cs"/>
                <a:sym typeface="Arial"/>
              </a:defRPr>
            </a:pPr>
            <a:r>
              <a:t>Human resource strategies refer to the ways in organizations and business firms select, recruit, train and nurture their workforces for effective performance and delivery of services. Different human</a:t>
            </a:r>
          </a:p>
          <a:p>
            <a:pPr>
              <a:defRPr>
                <a:latin typeface="+mn-lt"/>
                <a:ea typeface="+mn-ea"/>
                <a:cs typeface="+mn-cs"/>
                <a:sym typeface="Arial"/>
              </a:defRPr>
            </a:pPr>
            <a:r>
              <a:t>resource strategies are implemented by different organization and much as this would be different, they all achieve similar or almost same goals.</a:t>
            </a:r>
          </a:p>
          <a:p>
            <a:pPr>
              <a:defRPr>
                <a:latin typeface="+mn-lt"/>
                <a:ea typeface="+mn-ea"/>
                <a:cs typeface="+mn-cs"/>
                <a:sym typeface="Arial"/>
              </a:defRPr>
            </a:pPr>
          </a:p>
          <a:p>
            <a:pPr>
              <a:defRPr>
                <a:latin typeface="+mn-lt"/>
                <a:ea typeface="+mn-ea"/>
                <a:cs typeface="+mn-cs"/>
                <a:sym typeface="Arial"/>
              </a:defRPr>
            </a:pPr>
            <a:r>
              <a:t> </a:t>
            </a:r>
          </a:p>
          <a:p>
            <a:pPr>
              <a:defRPr>
                <a:latin typeface="+mn-lt"/>
                <a:ea typeface="+mn-ea"/>
                <a:cs typeface="+mn-cs"/>
                <a:sym typeface="Arial"/>
              </a:defRPr>
            </a:pPr>
            <a:r>
              <a:t>Effective human resource strategies have enabled Wal-Mart to implement policies for management of its vast human resource. The application of effective human resource management strategies in the company is not a new phenomenon and this has enabled it receive much recognition in the recent years all over the world.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 name="Knowledge management with regard to communication and feedback at the Wal-Mart"/>
          <p:cNvSpPr txBox="1"/>
          <p:nvPr/>
        </p:nvSpPr>
        <p:spPr>
          <a:xfrm>
            <a:off x="847423" y="1282480"/>
            <a:ext cx="8256684" cy="33837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700">
                <a:solidFill>
                  <a:srgbClr val="FF2600"/>
                </a:solidFill>
                <a:latin typeface="+mn-lt"/>
                <a:ea typeface="+mn-ea"/>
                <a:cs typeface="+mn-cs"/>
                <a:sym typeface="Arial"/>
              </a:defRPr>
            </a:lvl1pPr>
          </a:lstStyle>
          <a:p>
            <a:pPr/>
            <a:r>
              <a:t>Knowledge management with regard to communication and feedback at the Wal-Mart</a:t>
            </a:r>
          </a:p>
        </p:txBody>
      </p:sp>
      <p:sp>
        <p:nvSpPr>
          <p:cNvPr id="51" name="At the Wal-Mart stores, knowledge management is made into use with regard to conflict…"/>
          <p:cNvSpPr txBox="1"/>
          <p:nvPr/>
        </p:nvSpPr>
        <p:spPr>
          <a:xfrm>
            <a:off x="236675" y="2414686"/>
            <a:ext cx="8040308" cy="191442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mn-lt"/>
                <a:ea typeface="+mn-ea"/>
                <a:cs typeface="+mn-cs"/>
                <a:sym typeface="Arial"/>
              </a:defRPr>
            </a:pPr>
            <a:r>
              <a:t>At the Wal-Mart stores, knowledge management is made into use with regard to conflict</a:t>
            </a:r>
          </a:p>
          <a:p>
            <a:pPr>
              <a:defRPr>
                <a:latin typeface="+mn-lt"/>
                <a:ea typeface="+mn-ea"/>
                <a:cs typeface="+mn-cs"/>
                <a:sym typeface="Arial"/>
              </a:defRPr>
            </a:pPr>
            <a:r>
              <a:t>management and as such, a complex system of solving conflicts has been created. The company’s intellectual negotiation capability enables it to differentiate between principles and discover prone areas and discard them. </a:t>
            </a:r>
          </a:p>
          <a:p>
            <a:pPr>
              <a:defRPr>
                <a:latin typeface="+mn-lt"/>
                <a:ea typeface="+mn-ea"/>
                <a:cs typeface="+mn-cs"/>
                <a:sym typeface="Arial"/>
              </a:defRPr>
            </a:pPr>
          </a:p>
          <a:p>
            <a:pPr>
              <a:defRPr>
                <a:latin typeface="+mn-lt"/>
                <a:ea typeface="+mn-ea"/>
                <a:cs typeface="+mn-cs"/>
                <a:sym typeface="Arial"/>
              </a:defRPr>
            </a:pPr>
          </a:p>
          <a:p>
            <a:pPr>
              <a:defRPr>
                <a:latin typeface="+mn-lt"/>
                <a:ea typeface="+mn-ea"/>
                <a:cs typeface="+mn-cs"/>
                <a:sym typeface="Arial"/>
              </a:defRPr>
            </a:pPr>
            <a:r>
              <a:t>Ascending principles and self-esteem are two key issues that have been addressed appropriately through subjective application of knowledge management in enhancing effective communication in company (Zetie, 2003)</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 name="Technology-push model of KM"/>
          <p:cNvSpPr txBox="1"/>
          <p:nvPr/>
        </p:nvSpPr>
        <p:spPr>
          <a:xfrm>
            <a:off x="5619191" y="1307256"/>
            <a:ext cx="3350024" cy="36294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900">
                <a:solidFill>
                  <a:srgbClr val="FF2600"/>
                </a:solidFill>
                <a:latin typeface="+mn-lt"/>
                <a:ea typeface="+mn-ea"/>
                <a:cs typeface="+mn-cs"/>
                <a:sym typeface="Arial"/>
              </a:defRPr>
            </a:lvl1pPr>
          </a:lstStyle>
          <a:p>
            <a:pPr/>
            <a:r>
              <a:t>Technology-push model of KM</a:t>
            </a:r>
          </a:p>
        </p:txBody>
      </p:sp>
      <p:pic>
        <p:nvPicPr>
          <p:cNvPr id="54" name="page6image19936464.jpg" descr="page6image19936464.jpg"/>
          <p:cNvPicPr>
            <a:picLocks noChangeAspect="1"/>
          </p:cNvPicPr>
          <p:nvPr/>
        </p:nvPicPr>
        <p:blipFill>
          <a:blip r:embed="rId2">
            <a:extLst/>
          </a:blip>
          <a:stretch>
            <a:fillRect/>
          </a:stretch>
        </p:blipFill>
        <p:spPr>
          <a:xfrm>
            <a:off x="230819" y="2244533"/>
            <a:ext cx="7191662" cy="374776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 name="Technology-push model of KM"/>
          <p:cNvSpPr txBox="1"/>
          <p:nvPr/>
        </p:nvSpPr>
        <p:spPr>
          <a:xfrm>
            <a:off x="5559657" y="1270196"/>
            <a:ext cx="3350024" cy="36294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900">
                <a:solidFill>
                  <a:srgbClr val="FF2600"/>
                </a:solidFill>
                <a:latin typeface="+mn-lt"/>
                <a:ea typeface="+mn-ea"/>
                <a:cs typeface="+mn-cs"/>
                <a:sym typeface="Arial"/>
              </a:defRPr>
            </a:lvl1pPr>
          </a:lstStyle>
          <a:p>
            <a:pPr/>
            <a:r>
              <a:t>Technology-push model of KM</a:t>
            </a:r>
          </a:p>
        </p:txBody>
      </p:sp>
      <p:sp>
        <p:nvSpPr>
          <p:cNvPr id="57" name="This framework generally serves the requirements of organizational performance given proper information and lesser types of systems within particular business environment.…"/>
          <p:cNvSpPr txBox="1"/>
          <p:nvPr/>
        </p:nvSpPr>
        <p:spPr>
          <a:xfrm>
            <a:off x="118699" y="1336199"/>
            <a:ext cx="8118221" cy="54029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140367" indent="-140367" defTabSz="457200">
              <a:lnSpc>
                <a:spcPts val="3400"/>
              </a:lnSpc>
              <a:spcBef>
                <a:spcPts val="1200"/>
              </a:spcBef>
              <a:buSzPct val="100000"/>
              <a:buChar char="•"/>
              <a:defRPr>
                <a:latin typeface="Times New Roman"/>
                <a:ea typeface="Times New Roman"/>
                <a:cs typeface="Times New Roman"/>
                <a:sym typeface="Times New Roman"/>
              </a:defRPr>
            </a:pPr>
            <a:r>
              <a:t>This framework generally serves the requirements of organizational performance given proper information and lesser types of systems within particular business environment. </a:t>
            </a:r>
          </a:p>
          <a:p>
            <a:pPr marL="140367" indent="-140367" defTabSz="457200">
              <a:lnSpc>
                <a:spcPts val="3400"/>
              </a:lnSpc>
              <a:spcBef>
                <a:spcPts val="1200"/>
              </a:spcBef>
              <a:buSzPct val="100000"/>
              <a:buChar char="•"/>
              <a:defRPr>
                <a:latin typeface="Times New Roman"/>
                <a:ea typeface="Times New Roman"/>
                <a:cs typeface="Times New Roman"/>
                <a:sym typeface="Times New Roman"/>
              </a:defRPr>
            </a:pPr>
            <a:r>
              <a:t>Therefore, with unprecedented increase in information, huge variety of new technologies and rapidly changing business environment, this particular framework has outlived utility.</a:t>
            </a:r>
          </a:p>
          <a:p>
            <a:pPr marL="140367" indent="-140367" defTabSz="457200">
              <a:lnSpc>
                <a:spcPts val="3400"/>
              </a:lnSpc>
              <a:spcBef>
                <a:spcPts val="1200"/>
              </a:spcBef>
              <a:buSzPct val="100000"/>
              <a:buChar char="•"/>
              <a:defRPr>
                <a:latin typeface="Times New Roman"/>
                <a:ea typeface="Times New Roman"/>
                <a:cs typeface="Times New Roman"/>
                <a:sym typeface="Times New Roman"/>
              </a:defRPr>
            </a:pPr>
            <a:r>
              <a:t> This framework is specially attributable for inputs as well as processing drives the adoption of KM with greater emphasis on the information and business decisions (</a:t>
            </a:r>
            <a:r>
              <a:rPr>
                <a:solidFill>
                  <a:srgbClr val="222222"/>
                </a:solidFill>
              </a:rPr>
              <a:t>Wang and Wang 2012)</a:t>
            </a:r>
            <a:r>
              <a:t>.</a:t>
            </a:r>
          </a:p>
          <a:p>
            <a:pPr marL="140367" indent="-140367" defTabSz="457200">
              <a:lnSpc>
                <a:spcPts val="3400"/>
              </a:lnSpc>
              <a:spcBef>
                <a:spcPts val="1200"/>
              </a:spcBef>
              <a:buSzPct val="100000"/>
              <a:buChar char="•"/>
              <a:defRPr>
                <a:latin typeface="Times New Roman"/>
                <a:ea typeface="Times New Roman"/>
                <a:cs typeface="Times New Roman"/>
                <a:sym typeface="Times New Roman"/>
              </a:defRPr>
            </a:pPr>
            <a:r>
              <a:t> It mainly relies upon only one loop automated, automatic and pre-program response for receiving stimulus. Wal-mart applies this model for enhancing the processes of creating knowledge, transfer, retrieval and application. </a:t>
            </a:r>
          </a:p>
          <a:p>
            <a:pPr marL="140367" indent="-140367" defTabSz="457200">
              <a:lnSpc>
                <a:spcPts val="3400"/>
              </a:lnSpc>
              <a:spcBef>
                <a:spcPts val="1200"/>
              </a:spcBef>
              <a:buSzPct val="100000"/>
              <a:buChar char="•"/>
              <a:defRPr>
                <a:latin typeface="Times New Roman"/>
                <a:ea typeface="Times New Roman"/>
                <a:cs typeface="Times New Roman"/>
                <a:sym typeface="Times New Roman"/>
              </a:defRPr>
            </a:pPr>
            <a:r>
              <a:t>The integration of this type of technology facilitates them in communicating with their customer and employee. Moreover, it also enhances the efficiency of the employees, which in increases overall productivity.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efault Design">
      <a:majorFont>
        <a:latin typeface="Helvetica"/>
        <a:ea typeface="Helvetica"/>
        <a:cs typeface="Helvetica"/>
      </a:majorFont>
      <a:minorFont>
        <a:latin typeface="Arial"/>
        <a:ea typeface="Arial"/>
        <a:cs typeface="Arial"/>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efault Design">
      <a:majorFont>
        <a:latin typeface="Helvetica"/>
        <a:ea typeface="Helvetica"/>
        <a:cs typeface="Helvetica"/>
      </a:majorFont>
      <a:minorFont>
        <a:latin typeface="Arial"/>
        <a:ea typeface="Arial"/>
        <a:cs typeface="Arial"/>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