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6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9082-667A-4E0B-8425-B7D4F86CB5E3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39F4-8C72-42D6-B3FB-D3808B112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9082-667A-4E0B-8425-B7D4F86CB5E3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39F4-8C72-42D6-B3FB-D3808B112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9082-667A-4E0B-8425-B7D4F86CB5E3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39F4-8C72-42D6-B3FB-D3808B112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108090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9082-667A-4E0B-8425-B7D4F86CB5E3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39F4-8C72-42D6-B3FB-D3808B112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9082-667A-4E0B-8425-B7D4F86CB5E3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39F4-8C72-42D6-B3FB-D3808B112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9082-667A-4E0B-8425-B7D4F86CB5E3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39F4-8C72-42D6-B3FB-D3808B112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9082-667A-4E0B-8425-B7D4F86CB5E3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39F4-8C72-42D6-B3FB-D3808B112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9082-667A-4E0B-8425-B7D4F86CB5E3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39F4-8C72-42D6-B3FB-D3808B112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9082-667A-4E0B-8425-B7D4F86CB5E3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39F4-8C72-42D6-B3FB-D3808B112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9082-667A-4E0B-8425-B7D4F86CB5E3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39F4-8C72-42D6-B3FB-D3808B112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9082-667A-4E0B-8425-B7D4F86CB5E3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39F4-8C72-42D6-B3FB-D3808B112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99082-667A-4E0B-8425-B7D4F86CB5E3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39F4-8C72-42D6-B3FB-D3808B112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9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8.jpe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7989" y="1484314"/>
            <a:ext cx="8573965" cy="4987925"/>
            <a:chOff x="180" y="1189"/>
            <a:chExt cx="5409" cy="2906"/>
          </a:xfrm>
        </p:grpSpPr>
        <p:sp>
          <p:nvSpPr>
            <p:cNvPr id="63542" name="AutoShape 86"/>
            <p:cNvSpPr>
              <a:spLocks noChangeArrowheads="1"/>
            </p:cNvSpPr>
            <p:nvPr/>
          </p:nvSpPr>
          <p:spPr bwMode="auto">
            <a:xfrm>
              <a:off x="181" y="1189"/>
              <a:ext cx="5408" cy="2906"/>
            </a:xfrm>
            <a:prstGeom prst="roundRect">
              <a:avLst>
                <a:gd name="adj" fmla="val 1495"/>
              </a:avLst>
            </a:prstGeom>
            <a:solidFill>
              <a:srgbClr val="FFFFFF"/>
            </a:solidFill>
            <a:ln w="12700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1800" b="0"/>
            </a:p>
          </p:txBody>
        </p:sp>
        <p:sp>
          <p:nvSpPr>
            <p:cNvPr id="63543" name="AutoShape 87"/>
            <p:cNvSpPr>
              <a:spLocks/>
            </p:cNvSpPr>
            <p:nvPr/>
          </p:nvSpPr>
          <p:spPr bwMode="auto">
            <a:xfrm rot="5400000">
              <a:off x="2855" y="-1483"/>
              <a:ext cx="44" cy="5394"/>
            </a:xfrm>
            <a:prstGeom prst="leftBracket">
              <a:avLst>
                <a:gd name="adj" fmla="val 215669"/>
              </a:avLst>
            </a:prstGeom>
            <a:gradFill rotWithShape="0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1800" b="0"/>
            </a:p>
          </p:txBody>
        </p:sp>
      </p:grpSp>
      <p:sp>
        <p:nvSpPr>
          <p:cNvPr id="63491" name="Rectangle 6"/>
          <p:cNvSpPr>
            <a:spLocks noChangeArrowheads="1"/>
          </p:cNvSpPr>
          <p:nvPr/>
        </p:nvSpPr>
        <p:spPr bwMode="auto">
          <a:xfrm>
            <a:off x="348762" y="836614"/>
            <a:ext cx="8477250" cy="7621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36000" rIns="72000" bIns="36000">
            <a:spAutoFit/>
          </a:bodyPr>
          <a:lstStyle/>
          <a:p>
            <a:pPr marL="176213" indent="-176213" algn="just" eaLnBrk="1" latinLnBrk="1" hangingPunct="1">
              <a:spcBef>
                <a:spcPct val="20000"/>
              </a:spcBef>
              <a:buClr>
                <a:schemeClr val="bg2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kumimoji="1" lang="en-US" altLang="ko-KR" sz="1400" b="0">
                <a:latin typeface="나눔고딕 Bold" pitchFamily="50" charset="-127"/>
                <a:ea typeface="나눔고딕 Bold" pitchFamily="50" charset="-127"/>
                <a:cs typeface="Arial" pitchFamily="34" charset="0"/>
              </a:rPr>
              <a:t>ECM</a:t>
            </a:r>
            <a:r>
              <a:rPr kumimoji="1" lang="ko-KR" altLang="en-US" sz="1400" b="0">
                <a:latin typeface="나눔고딕 Bold" pitchFamily="50" charset="-127"/>
                <a:ea typeface="나눔고딕 Bold" pitchFamily="50" charset="-127"/>
                <a:cs typeface="Arial" pitchFamily="34" charset="0"/>
              </a:rPr>
              <a:t>은 문서의 속성검색</a:t>
            </a:r>
            <a:r>
              <a:rPr kumimoji="1" lang="en-US" altLang="ko-KR" sz="1400" b="0">
                <a:latin typeface="나눔고딕 Bold" pitchFamily="50" charset="-127"/>
                <a:ea typeface="나눔고딕 Bold" pitchFamily="50" charset="-127"/>
                <a:cs typeface="Arial" pitchFamily="34" charset="0"/>
              </a:rPr>
              <a:t>, </a:t>
            </a:r>
            <a:r>
              <a:rPr kumimoji="1" lang="ko-KR" altLang="en-US" sz="1400" b="0">
                <a:latin typeface="나눔고딕 Bold" pitchFamily="50" charset="-127"/>
                <a:ea typeface="나눔고딕 Bold" pitchFamily="50" charset="-127"/>
                <a:cs typeface="Arial" pitchFamily="34" charset="0"/>
              </a:rPr>
              <a:t>트리검색 및 전문 검색을 완벽하게 지원함</a:t>
            </a:r>
            <a:endParaRPr kumimoji="1" lang="en-US" altLang="ko-KR" sz="1400" b="0">
              <a:latin typeface="나눔고딕 Bold" pitchFamily="50" charset="-127"/>
              <a:ea typeface="나눔고딕 Bold" pitchFamily="50" charset="-127"/>
              <a:cs typeface="Arial" pitchFamily="34" charset="0"/>
            </a:endParaRPr>
          </a:p>
          <a:p>
            <a:pPr marL="176213" indent="-176213" algn="just" eaLnBrk="1" latinLnBrk="1" hangingPunct="1">
              <a:spcBef>
                <a:spcPct val="20000"/>
              </a:spcBef>
              <a:buClr>
                <a:schemeClr val="bg2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kumimoji="1" lang="ko-KR" altLang="en-US" sz="1400" b="0">
                <a:latin typeface="나눔고딕 Bold" pitchFamily="50" charset="-127"/>
                <a:ea typeface="나눔고딕 Bold" pitchFamily="50" charset="-127"/>
                <a:cs typeface="Arial" pitchFamily="34" charset="0"/>
              </a:rPr>
              <a:t>다양한 검색조건과 전문 검색을 복합적으로 제공함으로써 사용자는 검색을 원하는 문서를 빠르고 편리하게 조회함</a:t>
            </a:r>
          </a:p>
        </p:txBody>
      </p:sp>
      <p:sp>
        <p:nvSpPr>
          <p:cNvPr id="63492" name="Rectangle 7"/>
          <p:cNvSpPr>
            <a:spLocks noChangeArrowheads="1"/>
          </p:cNvSpPr>
          <p:nvPr/>
        </p:nvSpPr>
        <p:spPr bwMode="auto">
          <a:xfrm>
            <a:off x="499998" y="3934897"/>
            <a:ext cx="87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latinLnBrk="1" hangingPunct="1"/>
            <a:r>
              <a:rPr kumimoji="1" lang="ko-KR" altLang="en-US" b="0">
                <a:latin typeface="나눔고딕 ExtraBold" pitchFamily="50" charset="-127"/>
              </a:rPr>
              <a:t>사용자</a:t>
            </a:r>
          </a:p>
        </p:txBody>
      </p:sp>
      <p:cxnSp>
        <p:nvCxnSpPr>
          <p:cNvPr id="63493" name="AutoShape 8"/>
          <p:cNvCxnSpPr>
            <a:cxnSpLocks noChangeShapeType="1"/>
            <a:endCxn id="63534" idx="1"/>
          </p:cNvCxnSpPr>
          <p:nvPr/>
        </p:nvCxnSpPr>
        <p:spPr bwMode="auto">
          <a:xfrm flipV="1">
            <a:off x="1295401" y="2466976"/>
            <a:ext cx="684335" cy="1223963"/>
          </a:xfrm>
          <a:prstGeom prst="bentConnector3">
            <a:avLst>
              <a:gd name="adj1" fmla="val 49894"/>
            </a:avLst>
          </a:prstGeom>
          <a:noFill/>
          <a:ln w="19050">
            <a:solidFill>
              <a:srgbClr val="003366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3494" name="AutoShape 9"/>
          <p:cNvCxnSpPr>
            <a:cxnSpLocks noChangeShapeType="1"/>
            <a:endCxn id="63512" idx="1"/>
          </p:cNvCxnSpPr>
          <p:nvPr/>
        </p:nvCxnSpPr>
        <p:spPr bwMode="auto">
          <a:xfrm>
            <a:off x="1295401" y="3690938"/>
            <a:ext cx="684335" cy="2120900"/>
          </a:xfrm>
          <a:prstGeom prst="bentConnector3">
            <a:avLst>
              <a:gd name="adj1" fmla="val 49894"/>
            </a:avLst>
          </a:prstGeom>
          <a:noFill/>
          <a:ln w="19050">
            <a:solidFill>
              <a:srgbClr val="003366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3495" name="AutoShape 10"/>
          <p:cNvCxnSpPr>
            <a:cxnSpLocks noChangeShapeType="1"/>
            <a:endCxn id="63505" idx="1"/>
          </p:cNvCxnSpPr>
          <p:nvPr/>
        </p:nvCxnSpPr>
        <p:spPr bwMode="auto">
          <a:xfrm>
            <a:off x="1295401" y="3690938"/>
            <a:ext cx="684335" cy="417512"/>
          </a:xfrm>
          <a:prstGeom prst="bentConnector3">
            <a:avLst>
              <a:gd name="adj1" fmla="val 49894"/>
            </a:avLst>
          </a:prstGeom>
          <a:noFill/>
          <a:ln w="19050">
            <a:solidFill>
              <a:srgbClr val="003366"/>
            </a:solidFill>
            <a:miter lim="800000"/>
            <a:headEnd/>
            <a:tailEnd type="triangle" w="med" len="med"/>
          </a:ln>
          <a:effectLst/>
        </p:spPr>
      </p:cxnSp>
      <p:pic>
        <p:nvPicPr>
          <p:cNvPr id="63496" name="Picture 11" descr="사람-컴퓨터_4-[Converted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1" y="3429000"/>
            <a:ext cx="7810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979735" y="1711325"/>
            <a:ext cx="3046534" cy="2414588"/>
            <a:chOff x="1351" y="1078"/>
            <a:chExt cx="2079" cy="1521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635" y="1131"/>
              <a:ext cx="795" cy="927"/>
              <a:chOff x="2576" y="1117"/>
              <a:chExt cx="795" cy="927"/>
            </a:xfrm>
          </p:grpSpPr>
          <p:pic>
            <p:nvPicPr>
              <p:cNvPr id="63537" name="Picture 1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576" y="1117"/>
                <a:ext cx="403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2730" y="1207"/>
                <a:ext cx="450" cy="795"/>
                <a:chOff x="3600" y="1008"/>
                <a:chExt cx="1152" cy="2064"/>
              </a:xfrm>
            </p:grpSpPr>
            <p:pic>
              <p:nvPicPr>
                <p:cNvPr id="63540" name="Picture 16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3600" y="1008"/>
                  <a:ext cx="1152" cy="20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3541" name="Picture 17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3608" y="1024"/>
                  <a:ext cx="410" cy="1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63539" name="Picture 18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921" y="1322"/>
                <a:ext cx="450" cy="7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351" y="1078"/>
              <a:ext cx="1185" cy="1521"/>
              <a:chOff x="1351" y="1026"/>
              <a:chExt cx="1185" cy="1521"/>
            </a:xfrm>
          </p:grpSpPr>
          <p:sp>
            <p:nvSpPr>
              <p:cNvPr id="63533" name="AutoShape 26" descr="박스4-1"/>
              <p:cNvSpPr>
                <a:spLocks noChangeArrowheads="1"/>
              </p:cNvSpPr>
              <p:nvPr/>
            </p:nvSpPr>
            <p:spPr bwMode="auto">
              <a:xfrm>
                <a:off x="1351" y="1026"/>
                <a:ext cx="1185" cy="346"/>
              </a:xfrm>
              <a:prstGeom prst="roundRect">
                <a:avLst>
                  <a:gd name="adj" fmla="val 15843"/>
                </a:avLst>
              </a:prstGeom>
              <a:blipFill dpi="0" rotWithShape="1">
                <a:blip r:embed="rId8" cstate="print"/>
                <a:srcRect/>
                <a:stretch>
                  <a:fillRect/>
                </a:stretch>
              </a:blipFill>
              <a:ln w="9525" algn="ctr">
                <a:solidFill>
                  <a:srgbClr val="97B7E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1000" b="0"/>
              </a:p>
            </p:txBody>
          </p:sp>
          <p:sp>
            <p:nvSpPr>
              <p:cNvPr id="63534" name="AutoShape 26" descr="박스4-2"/>
              <p:cNvSpPr>
                <a:spLocks noChangeArrowheads="1"/>
              </p:cNvSpPr>
              <p:nvPr/>
            </p:nvSpPr>
            <p:spPr bwMode="auto">
              <a:xfrm>
                <a:off x="1351" y="1259"/>
                <a:ext cx="1185" cy="486"/>
              </a:xfrm>
              <a:prstGeom prst="roundRect">
                <a:avLst>
                  <a:gd name="adj" fmla="val 6653"/>
                </a:avLst>
              </a:prstGeom>
              <a:blipFill dpi="0" rotWithShape="1">
                <a:blip r:embed="rId9" cstate="print"/>
                <a:srcRect/>
                <a:stretch>
                  <a:fillRect/>
                </a:stretch>
              </a:blipFill>
              <a:ln w="9525" algn="ctr">
                <a:solidFill>
                  <a:srgbClr val="97B7E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1000" b="0"/>
              </a:p>
            </p:txBody>
          </p:sp>
          <p:sp>
            <p:nvSpPr>
              <p:cNvPr id="63535" name="AutoShape 25"/>
              <p:cNvSpPr>
                <a:spLocks noChangeArrowheads="1"/>
              </p:cNvSpPr>
              <p:nvPr/>
            </p:nvSpPr>
            <p:spPr bwMode="auto">
              <a:xfrm>
                <a:off x="1484" y="1086"/>
                <a:ext cx="910" cy="116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848F90">
                    <a:alpha val="50000"/>
                  </a:srgbClr>
                </a:prstShdw>
              </a:effectLst>
            </p:spPr>
            <p:txBody>
              <a:bodyPr wrap="none" lIns="0" tIns="0" rIns="0" bIns="0" anchor="ctr">
                <a:spAutoFit/>
              </a:bodyPr>
              <a:lstStyle/>
              <a:p>
                <a:pPr algn="ctr"/>
                <a:r>
                  <a:rPr lang="ko-KR" altLang="en-US" sz="1200" b="0">
                    <a:latin typeface="나눔고딕 ExtraBold" pitchFamily="50" charset="-127"/>
                  </a:rPr>
                  <a:t>다차원 분류맵 검색</a:t>
                </a:r>
              </a:p>
            </p:txBody>
          </p:sp>
          <p:sp>
            <p:nvSpPr>
              <p:cNvPr id="63536" name="Text Box 41"/>
              <p:cNvSpPr txBox="1">
                <a:spLocks noChangeArrowheads="1"/>
              </p:cNvSpPr>
              <p:nvPr/>
            </p:nvSpPr>
            <p:spPr bwMode="auto">
              <a:xfrm>
                <a:off x="1407" y="1291"/>
                <a:ext cx="1114" cy="125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marL="93663" indent="-93663" eaLnBrk="1" latin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"/>
                </a:pPr>
                <a: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조직별</a:t>
                </a:r>
                <a:r>
                  <a:rPr kumimoji="1" lang="en-US" altLang="ko-KR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/</a:t>
                </a:r>
                <a: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직무별</a:t>
                </a:r>
                <a:r>
                  <a:rPr kumimoji="1" lang="en-US" altLang="ko-KR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/</a:t>
                </a:r>
                <a: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문서유형별</a:t>
                </a:r>
                <a:r>
                  <a:rPr kumimoji="1" lang="en-US" altLang="ko-KR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/</a:t>
                </a:r>
                <a:br>
                  <a:rPr kumimoji="1" lang="en-US" altLang="ko-KR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</a:br>
                <a: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주제별로 분류체계 맵을 </a:t>
                </a:r>
                <a:b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</a:br>
                <a: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선택 하여 문서목록을 조회</a:t>
                </a:r>
              </a:p>
            </p:txBody>
          </p:sp>
        </p:grp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979735" y="1727200"/>
            <a:ext cx="6600092" cy="6740525"/>
            <a:chOff x="1351" y="1088"/>
            <a:chExt cx="4504" cy="4246"/>
          </a:xfrm>
        </p:grpSpPr>
        <p:pic>
          <p:nvPicPr>
            <p:cNvPr id="63508" name="Picture 25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497" y="1088"/>
              <a:ext cx="2358" cy="2857"/>
            </a:xfrm>
            <a:prstGeom prst="rect">
              <a:avLst/>
            </a:prstGeom>
            <a:noFill/>
            <a:ln w="9525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</p:pic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2725" y="3126"/>
              <a:ext cx="738" cy="862"/>
              <a:chOff x="2725" y="3126"/>
              <a:chExt cx="738" cy="862"/>
            </a:xfrm>
          </p:grpSpPr>
          <p:pic>
            <p:nvPicPr>
              <p:cNvPr id="63515" name="Picture 27" descr="FN_008"/>
              <p:cNvPicPr preferRelativeResize="0"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725" y="3397"/>
                <a:ext cx="227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3516" name="Picture 28" descr="Doc with Check Marks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862" y="3509"/>
                <a:ext cx="272" cy="3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3517" name="Picture 29"/>
              <p:cNvPicPr>
                <a:picLocks noChangeAspect="1" noChangeArrowheads="1"/>
              </p:cNvPicPr>
              <p:nvPr/>
            </p:nvPicPr>
            <p:blipFill>
              <a:blip r:embed="rId1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807" y="3126"/>
                <a:ext cx="271" cy="32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3518" name="Picture 30"/>
              <p:cNvPicPr>
                <a:picLocks noChangeAspect="1" noChangeArrowheads="1"/>
              </p:cNvPicPr>
              <p:nvPr/>
            </p:nvPicPr>
            <p:blipFill>
              <a:blip r:embed="rId1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995" y="3286"/>
                <a:ext cx="287" cy="3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9" name="Group 31"/>
              <p:cNvGrpSpPr>
                <a:grpSpLocks/>
              </p:cNvGrpSpPr>
              <p:nvPr/>
            </p:nvGrpSpPr>
            <p:grpSpPr bwMode="auto">
              <a:xfrm>
                <a:off x="3134" y="3443"/>
                <a:ext cx="329" cy="306"/>
                <a:chOff x="4465" y="2199"/>
                <a:chExt cx="525" cy="535"/>
              </a:xfrm>
            </p:grpSpPr>
            <p:pic>
              <p:nvPicPr>
                <p:cNvPr id="63521" name="Picture 32" descr="pdf"/>
                <p:cNvPicPr preferRelativeResize="0">
                  <a:picLocks noChangeAspect="1"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4465" y="2199"/>
                  <a:ext cx="525" cy="5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0" name="Group 33"/>
                <p:cNvGrpSpPr>
                  <a:grpSpLocks/>
                </p:cNvGrpSpPr>
                <p:nvPr/>
              </p:nvGrpSpPr>
              <p:grpSpPr bwMode="auto">
                <a:xfrm>
                  <a:off x="4762" y="2401"/>
                  <a:ext cx="104" cy="114"/>
                  <a:chOff x="5099" y="3728"/>
                  <a:chExt cx="164" cy="180"/>
                </a:xfrm>
              </p:grpSpPr>
              <p:sp>
                <p:nvSpPr>
                  <p:cNvPr id="984098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099" y="3729"/>
                    <a:ext cx="164" cy="179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bg1">
                          <a:gamma/>
                          <a:shade val="76078"/>
                          <a:invGamma/>
                        </a:schemeClr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tx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en-US">
                      <a:latin typeface="Arial" charset="0"/>
                    </a:endParaRPr>
                  </a:p>
                </p:txBody>
              </p:sp>
              <p:sp>
                <p:nvSpPr>
                  <p:cNvPr id="63524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5118" y="3824"/>
                    <a:ext cx="10" cy="78"/>
                  </a:xfrm>
                  <a:prstGeom prst="rect">
                    <a:avLst/>
                  </a:prstGeom>
                  <a:solidFill>
                    <a:srgbClr val="33CC3F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3525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164" y="3810"/>
                    <a:ext cx="11" cy="92"/>
                  </a:xfrm>
                  <a:prstGeom prst="rect">
                    <a:avLst/>
                  </a:prstGeom>
                  <a:solidFill>
                    <a:srgbClr val="33CC3F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3526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5213" y="3766"/>
                    <a:ext cx="10" cy="136"/>
                  </a:xfrm>
                  <a:prstGeom prst="rect">
                    <a:avLst/>
                  </a:prstGeom>
                  <a:solidFill>
                    <a:srgbClr val="33CC3F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3527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5139" y="3849"/>
                    <a:ext cx="10" cy="53"/>
                  </a:xfrm>
                  <a:prstGeom prst="rect">
                    <a:avLst/>
                  </a:prstGeom>
                  <a:solidFill>
                    <a:srgbClr val="B760F9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3528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185" y="3825"/>
                    <a:ext cx="11" cy="77"/>
                  </a:xfrm>
                  <a:prstGeom prst="rect">
                    <a:avLst/>
                  </a:prstGeom>
                  <a:solidFill>
                    <a:srgbClr val="B760F9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352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5234" y="3754"/>
                    <a:ext cx="9" cy="148"/>
                  </a:xfrm>
                  <a:prstGeom prst="rect">
                    <a:avLst/>
                  </a:prstGeom>
                  <a:solidFill>
                    <a:srgbClr val="B760F9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3530" name="Freeform 41"/>
                  <p:cNvSpPr>
                    <a:spLocks/>
                  </p:cNvSpPr>
                  <p:nvPr/>
                </p:nvSpPr>
                <p:spPr bwMode="auto">
                  <a:xfrm>
                    <a:off x="5116" y="3826"/>
                    <a:ext cx="120" cy="34"/>
                  </a:xfrm>
                  <a:custGeom>
                    <a:avLst/>
                    <a:gdLst>
                      <a:gd name="T0" fmla="*/ 0 w 456"/>
                      <a:gd name="T1" fmla="*/ 9 h 132"/>
                      <a:gd name="T2" fmla="*/ 19 w 456"/>
                      <a:gd name="T3" fmla="*/ 0 h 132"/>
                      <a:gd name="T4" fmla="*/ 32 w 456"/>
                      <a:gd name="T5" fmla="*/ 7 h 13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56" h="132">
                        <a:moveTo>
                          <a:pt x="0" y="132"/>
                        </a:moveTo>
                        <a:lnTo>
                          <a:pt x="276" y="0"/>
                        </a:lnTo>
                        <a:lnTo>
                          <a:pt x="456" y="108"/>
                        </a:lnTo>
                      </a:path>
                    </a:pathLst>
                  </a:custGeom>
                  <a:noFill/>
                  <a:ln w="38100" cmpd="sng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pic>
            <p:nvPicPr>
              <p:cNvPr id="63520" name="Picture 42" descr="FN_064"/>
              <p:cNvPicPr preferRelativeResize="0"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3065" y="3637"/>
                <a:ext cx="250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" name="Group 43"/>
            <p:cNvGrpSpPr>
              <a:grpSpLocks/>
            </p:cNvGrpSpPr>
            <p:nvPr/>
          </p:nvGrpSpPr>
          <p:grpSpPr bwMode="auto">
            <a:xfrm>
              <a:off x="1351" y="3115"/>
              <a:ext cx="1185" cy="2219"/>
              <a:chOff x="1357" y="3248"/>
              <a:chExt cx="1185" cy="2219"/>
            </a:xfrm>
          </p:grpSpPr>
          <p:sp>
            <p:nvSpPr>
              <p:cNvPr id="63511" name="AutoShape 26" descr="박스4-1"/>
              <p:cNvSpPr>
                <a:spLocks noChangeArrowheads="1"/>
              </p:cNvSpPr>
              <p:nvPr/>
            </p:nvSpPr>
            <p:spPr bwMode="auto">
              <a:xfrm>
                <a:off x="1357" y="3248"/>
                <a:ext cx="1185" cy="346"/>
              </a:xfrm>
              <a:prstGeom prst="roundRect">
                <a:avLst>
                  <a:gd name="adj" fmla="val 15843"/>
                </a:avLst>
              </a:prstGeom>
              <a:blipFill dpi="0" rotWithShape="1">
                <a:blip r:embed="rId8" cstate="print"/>
                <a:srcRect/>
                <a:stretch>
                  <a:fillRect/>
                </a:stretch>
              </a:blipFill>
              <a:ln w="9525" algn="ctr">
                <a:solidFill>
                  <a:srgbClr val="97B7E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1000" b="0"/>
              </a:p>
            </p:txBody>
          </p:sp>
          <p:sp>
            <p:nvSpPr>
              <p:cNvPr id="63512" name="AutoShape 26" descr="박스4-2"/>
              <p:cNvSpPr>
                <a:spLocks noChangeArrowheads="1"/>
              </p:cNvSpPr>
              <p:nvPr/>
            </p:nvSpPr>
            <p:spPr bwMode="auto">
              <a:xfrm>
                <a:off x="1357" y="3481"/>
                <a:ext cx="1185" cy="626"/>
              </a:xfrm>
              <a:prstGeom prst="roundRect">
                <a:avLst>
                  <a:gd name="adj" fmla="val 6653"/>
                </a:avLst>
              </a:prstGeom>
              <a:blipFill dpi="0" rotWithShape="1">
                <a:blip r:embed="rId9" cstate="print"/>
                <a:srcRect/>
                <a:stretch>
                  <a:fillRect/>
                </a:stretch>
              </a:blipFill>
              <a:ln w="9525" algn="ctr">
                <a:solidFill>
                  <a:srgbClr val="97B7E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</a:pPr>
                <a:endParaRPr lang="ko-KR" altLang="ko-KR" sz="1000" b="0"/>
              </a:p>
            </p:txBody>
          </p:sp>
          <p:sp>
            <p:nvSpPr>
              <p:cNvPr id="63513" name="AutoShape 25"/>
              <p:cNvSpPr>
                <a:spLocks noChangeArrowheads="1"/>
              </p:cNvSpPr>
              <p:nvPr/>
            </p:nvSpPr>
            <p:spPr bwMode="auto">
              <a:xfrm>
                <a:off x="1580" y="3308"/>
                <a:ext cx="727" cy="116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848F90">
                    <a:alpha val="50000"/>
                  </a:srgbClr>
                </a:prstShdw>
              </a:effectLst>
            </p:spPr>
            <p:txBody>
              <a:bodyPr wrap="none" lIns="0" tIns="0" rIns="0" bIns="0" anchor="ctr">
                <a:spAutoFit/>
              </a:bodyPr>
              <a:lstStyle/>
              <a:p>
                <a:pPr algn="ctr"/>
                <a:r>
                  <a:rPr lang="ko-KR" altLang="en-US" sz="1200" b="0">
                    <a:latin typeface="나눔고딕 ExtraBold" pitchFamily="50" charset="-127"/>
                  </a:rPr>
                  <a:t>전문</a:t>
                </a:r>
                <a:r>
                  <a:rPr lang="en-US" altLang="ko-KR" sz="1200" b="0">
                    <a:latin typeface="나눔고딕 ExtraBold" pitchFamily="50" charset="-127"/>
                  </a:rPr>
                  <a:t>(FTR) </a:t>
                </a:r>
                <a:r>
                  <a:rPr lang="ko-KR" altLang="en-US" sz="1200" b="0">
                    <a:latin typeface="나눔고딕 ExtraBold" pitchFamily="50" charset="-127"/>
                  </a:rPr>
                  <a:t>검색</a:t>
                </a:r>
              </a:p>
            </p:txBody>
          </p:sp>
          <p:sp>
            <p:nvSpPr>
              <p:cNvPr id="63514" name="Text Box 41"/>
              <p:cNvSpPr txBox="1">
                <a:spLocks noChangeArrowheads="1"/>
              </p:cNvSpPr>
              <p:nvPr/>
            </p:nvSpPr>
            <p:spPr bwMode="auto">
              <a:xfrm>
                <a:off x="1407" y="3513"/>
                <a:ext cx="1091" cy="19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marL="93663" indent="-93663" eaLnBrk="1" latin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"/>
                </a:pPr>
                <a: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전문</a:t>
                </a:r>
                <a:r>
                  <a:rPr kumimoji="1" lang="en-US" altLang="ko-KR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(Full Text)</a:t>
                </a:r>
                <a: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에 의한 검색</a:t>
                </a:r>
              </a:p>
              <a:p>
                <a:pPr marL="93663" indent="-93663" eaLnBrk="1" latin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None/>
                </a:pPr>
                <a: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   </a:t>
                </a:r>
                <a:r>
                  <a:rPr kumimoji="1" lang="en-US" altLang="ko-KR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- </a:t>
                </a:r>
                <a: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다양한 연산자를 제공</a:t>
                </a:r>
              </a:p>
              <a:p>
                <a:pPr marL="93663" indent="-93663" eaLnBrk="1" latin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None/>
                </a:pPr>
                <a:r>
                  <a:rPr kumimoji="1" lang="en-US" altLang="ko-KR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   - </a:t>
                </a:r>
                <a: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문서등록 및 수정에 따른</a:t>
                </a:r>
                <a:b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</a:br>
                <a: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   즉각적인 색인 </a:t>
                </a:r>
                <a:r>
                  <a:rPr kumimoji="1" lang="en-US" altLang="ko-KR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DB </a:t>
                </a:r>
                <a: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재구성</a:t>
                </a:r>
              </a:p>
            </p:txBody>
          </p:sp>
        </p:grp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1979736" y="2855914"/>
            <a:ext cx="5118588" cy="3870325"/>
            <a:chOff x="1351" y="1799"/>
            <a:chExt cx="3493" cy="2438"/>
          </a:xfrm>
        </p:grpSpPr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1351" y="1968"/>
              <a:ext cx="1185" cy="2269"/>
              <a:chOff x="1357" y="2024"/>
              <a:chExt cx="1185" cy="2146"/>
            </a:xfrm>
          </p:grpSpPr>
          <p:sp>
            <p:nvSpPr>
              <p:cNvPr id="63504" name="AutoShape 26" descr="박스4-1"/>
              <p:cNvSpPr>
                <a:spLocks noChangeArrowheads="1"/>
              </p:cNvSpPr>
              <p:nvPr/>
            </p:nvSpPr>
            <p:spPr bwMode="auto">
              <a:xfrm>
                <a:off x="1357" y="2024"/>
                <a:ext cx="1185" cy="346"/>
              </a:xfrm>
              <a:prstGeom prst="roundRect">
                <a:avLst>
                  <a:gd name="adj" fmla="val 15843"/>
                </a:avLst>
              </a:prstGeom>
              <a:blipFill dpi="0" rotWithShape="1">
                <a:blip r:embed="rId8" cstate="print"/>
                <a:srcRect/>
                <a:stretch>
                  <a:fillRect/>
                </a:stretch>
              </a:blipFill>
              <a:ln w="9525" algn="ctr">
                <a:solidFill>
                  <a:srgbClr val="97B7E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1000" b="0"/>
              </a:p>
            </p:txBody>
          </p:sp>
          <p:sp>
            <p:nvSpPr>
              <p:cNvPr id="63505" name="AutoShape 26" descr="박스4-2"/>
              <p:cNvSpPr>
                <a:spLocks noChangeArrowheads="1"/>
              </p:cNvSpPr>
              <p:nvPr/>
            </p:nvSpPr>
            <p:spPr bwMode="auto">
              <a:xfrm>
                <a:off x="1357" y="2257"/>
                <a:ext cx="1185" cy="706"/>
              </a:xfrm>
              <a:prstGeom prst="roundRect">
                <a:avLst>
                  <a:gd name="adj" fmla="val 6653"/>
                </a:avLst>
              </a:prstGeom>
              <a:blipFill dpi="0" rotWithShape="1">
                <a:blip r:embed="rId9" cstate="print"/>
                <a:srcRect/>
                <a:stretch>
                  <a:fillRect/>
                </a:stretch>
              </a:blipFill>
              <a:ln w="9525" algn="ctr">
                <a:solidFill>
                  <a:srgbClr val="97B7E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1000" b="0"/>
              </a:p>
            </p:txBody>
          </p:sp>
          <p:sp>
            <p:nvSpPr>
              <p:cNvPr id="63506" name="AutoShape 25"/>
              <p:cNvSpPr>
                <a:spLocks noChangeArrowheads="1"/>
              </p:cNvSpPr>
              <p:nvPr/>
            </p:nvSpPr>
            <p:spPr bwMode="auto">
              <a:xfrm>
                <a:off x="1715" y="2088"/>
                <a:ext cx="455" cy="110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848F90">
                    <a:alpha val="50000"/>
                  </a:srgbClr>
                </a:prstShdw>
              </a:effectLst>
            </p:spPr>
            <p:txBody>
              <a:bodyPr wrap="none" lIns="0" tIns="0" rIns="0" bIns="0" anchor="ctr">
                <a:spAutoFit/>
              </a:bodyPr>
              <a:lstStyle/>
              <a:p>
                <a:pPr algn="ctr"/>
                <a:r>
                  <a:rPr lang="ko-KR" altLang="en-US" sz="1200" b="0">
                    <a:latin typeface="나눔고딕 ExtraBold" pitchFamily="50" charset="-127"/>
                  </a:rPr>
                  <a:t>상세 검색</a:t>
                </a:r>
              </a:p>
            </p:txBody>
          </p:sp>
          <p:sp>
            <p:nvSpPr>
              <p:cNvPr id="63507" name="Text Box 41"/>
              <p:cNvSpPr txBox="1">
                <a:spLocks noChangeArrowheads="1"/>
              </p:cNvSpPr>
              <p:nvPr/>
            </p:nvSpPr>
            <p:spPr bwMode="auto">
              <a:xfrm>
                <a:off x="1407" y="2289"/>
                <a:ext cx="1105" cy="188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marL="93663" indent="-93663" eaLnBrk="1" latinLnBrk="1" hangingPunct="1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"/>
                </a:pPr>
                <a: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색인사항에 의한 검색</a:t>
                </a:r>
              </a:p>
              <a:p>
                <a:pPr marL="93663" indent="-93663" eaLnBrk="1" latinLnBrk="1" hangingPunct="1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None/>
                </a:pPr>
                <a: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  </a:t>
                </a:r>
                <a:r>
                  <a:rPr kumimoji="1" lang="en-US" altLang="ko-KR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- </a:t>
                </a:r>
                <a: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색인항목</a:t>
                </a:r>
                <a:r>
                  <a:rPr kumimoji="1" lang="en-US" altLang="ko-KR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: </a:t>
                </a:r>
                <a: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기본색인</a:t>
                </a:r>
                <a:r>
                  <a:rPr kumimoji="1" lang="en-US" altLang="ko-KR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+</a:t>
                </a:r>
                <a: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자료</a:t>
                </a:r>
                <a:b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</a:br>
                <a: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  유형별 정의색인</a:t>
                </a:r>
              </a:p>
              <a:p>
                <a:pPr marL="93663" indent="-93663" eaLnBrk="1" latinLnBrk="1" hangingPunct="1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None/>
                </a:pPr>
                <a: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  </a:t>
                </a:r>
                <a:r>
                  <a:rPr kumimoji="1" lang="en-US" altLang="ko-KR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- </a:t>
                </a:r>
                <a: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기본속성</a:t>
                </a:r>
                <a:r>
                  <a:rPr kumimoji="1" lang="en-US" altLang="ko-KR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: </a:t>
                </a:r>
                <a: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자료명</a:t>
                </a:r>
                <a:r>
                  <a:rPr kumimoji="1" lang="en-US" altLang="ko-KR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, </a:t>
                </a:r>
                <a: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제목</a:t>
                </a:r>
                <a:r>
                  <a:rPr kumimoji="1" lang="en-US" altLang="ko-KR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, </a:t>
                </a:r>
                <a:br>
                  <a:rPr kumimoji="1" lang="en-US" altLang="ko-KR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</a:br>
                <a:r>
                  <a:rPr kumimoji="1" lang="en-US" altLang="ko-KR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 </a:t>
                </a:r>
                <a: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문서유형</a:t>
                </a:r>
                <a:r>
                  <a:rPr kumimoji="1" lang="en-US" altLang="ko-KR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,</a:t>
                </a:r>
                <a: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작성일자</a:t>
                </a:r>
                <a:r>
                  <a:rPr kumimoji="1" lang="en-US" altLang="ko-KR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,</a:t>
                </a:r>
                <a:r>
                  <a:rPr kumimoji="1" lang="ko-KR" altLang="en-US" b="0">
                    <a:latin typeface="나눔고딕 Bold" pitchFamily="50" charset="-127"/>
                    <a:ea typeface="나눔고딕 Bold" pitchFamily="50" charset="-127"/>
                    <a:cs typeface="Arial" pitchFamily="34" charset="0"/>
                  </a:rPr>
                  <a:t>작성자</a:t>
                </a:r>
              </a:p>
            </p:txBody>
          </p:sp>
        </p:grpSp>
        <p:pic>
          <p:nvPicPr>
            <p:cNvPr id="63503" name="Picture 54" descr="사본 -0217문서검색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3121" y="1799"/>
              <a:ext cx="1723" cy="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3500" name="Text Box 54"/>
          <p:cNvSpPr txBox="1">
            <a:spLocks noChangeArrowheads="1"/>
          </p:cNvSpPr>
          <p:nvPr/>
        </p:nvSpPr>
        <p:spPr bwMode="auto">
          <a:xfrm>
            <a:off x="0" y="1"/>
            <a:ext cx="6034454" cy="593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marL="176213" eaLnBrk="1" hangingPunct="1"/>
            <a:r>
              <a:rPr kumimoji="1" lang="ko-KR" altLang="en-US" sz="2200">
                <a:solidFill>
                  <a:schemeClr val="bg1"/>
                </a:solidFill>
                <a:latin typeface="나눔고딕 ExtraBold" pitchFamily="50" charset="-127"/>
              </a:rPr>
              <a:t>통합검색</a:t>
            </a:r>
            <a:endParaRPr kumimoji="1" lang="ko-KR" altLang="ko-KR" sz="2200">
              <a:solidFill>
                <a:schemeClr val="bg1"/>
              </a:solidFill>
              <a:latin typeface="나눔고딕 ExtraBold" pitchFamily="50" charset="-127"/>
            </a:endParaRPr>
          </a:p>
        </p:txBody>
      </p:sp>
      <p:sp>
        <p:nvSpPr>
          <p:cNvPr id="56" name="Rectangle 32"/>
          <p:cNvSpPr>
            <a:spLocks noChangeArrowheads="1"/>
          </p:cNvSpPr>
          <p:nvPr/>
        </p:nvSpPr>
        <p:spPr bwMode="auto">
          <a:xfrm>
            <a:off x="6660174" y="1"/>
            <a:ext cx="2483826" cy="6207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162000" anchor="ctr"/>
          <a:lstStyle/>
          <a:p>
            <a:pPr algn="r" eaLnBrk="1" latinLnBrk="1" hangingPunct="1">
              <a:lnSpc>
                <a:spcPct val="160000"/>
              </a:lnSpc>
            </a:pPr>
            <a:r>
              <a:rPr kumimoji="1" lang="en-US" altLang="ko-KR" sz="1800" b="0" dirty="0" smtClean="0">
                <a:solidFill>
                  <a:srgbClr val="FFFFFF"/>
                </a:solidFill>
                <a:latin typeface="나눔고딕 ExtraBold" pitchFamily="50" charset="-127"/>
              </a:rPr>
              <a:t>II. </a:t>
            </a:r>
            <a:r>
              <a:rPr kumimoji="1" lang="ko-KR" altLang="en-US" sz="1800" b="0" dirty="0" smtClean="0">
                <a:solidFill>
                  <a:srgbClr val="FFFFFF"/>
                </a:solidFill>
                <a:latin typeface="나눔고딕 ExtraBold" pitchFamily="50" charset="-127"/>
              </a:rPr>
              <a:t>솔루션 소개</a:t>
            </a:r>
            <a:endParaRPr kumimoji="1" lang="en-US" altLang="ko-KR" sz="1800" b="0" dirty="0" smtClean="0">
              <a:solidFill>
                <a:srgbClr val="FFFFFF"/>
              </a:solidFill>
              <a:latin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77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7989" y="836613"/>
            <a:ext cx="8573965" cy="5635625"/>
            <a:chOff x="180" y="1189"/>
            <a:chExt cx="5409" cy="2906"/>
          </a:xfrm>
        </p:grpSpPr>
        <p:sp>
          <p:nvSpPr>
            <p:cNvPr id="64520" name="AutoShape 86"/>
            <p:cNvSpPr>
              <a:spLocks noChangeArrowheads="1"/>
            </p:cNvSpPr>
            <p:nvPr/>
          </p:nvSpPr>
          <p:spPr bwMode="auto">
            <a:xfrm>
              <a:off x="181" y="1189"/>
              <a:ext cx="5408" cy="2906"/>
            </a:xfrm>
            <a:prstGeom prst="roundRect">
              <a:avLst>
                <a:gd name="adj" fmla="val 1495"/>
              </a:avLst>
            </a:prstGeom>
            <a:solidFill>
              <a:srgbClr val="FFFFFF"/>
            </a:solidFill>
            <a:ln w="12700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1800" b="0"/>
            </a:p>
          </p:txBody>
        </p:sp>
        <p:sp>
          <p:nvSpPr>
            <p:cNvPr id="64521" name="AutoShape 87"/>
            <p:cNvSpPr>
              <a:spLocks/>
            </p:cNvSpPr>
            <p:nvPr/>
          </p:nvSpPr>
          <p:spPr bwMode="auto">
            <a:xfrm rot="5400000">
              <a:off x="2855" y="-1483"/>
              <a:ext cx="44" cy="5394"/>
            </a:xfrm>
            <a:prstGeom prst="leftBracket">
              <a:avLst>
                <a:gd name="adj" fmla="val 215669"/>
              </a:avLst>
            </a:prstGeom>
            <a:gradFill rotWithShape="0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1800" b="0"/>
            </a:p>
          </p:txBody>
        </p:sp>
      </p:grpSp>
      <p:pic>
        <p:nvPicPr>
          <p:cNvPr id="64515" name="Picture 5" descr="박스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558" y="1354138"/>
            <a:ext cx="6115050" cy="4441825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4516" name="Rectangle 12"/>
          <p:cNvSpPr>
            <a:spLocks noChangeArrowheads="1"/>
          </p:cNvSpPr>
          <p:nvPr/>
        </p:nvSpPr>
        <p:spPr bwMode="auto">
          <a:xfrm>
            <a:off x="383931" y="955675"/>
            <a:ext cx="13965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176213" indent="-176213" eaLnBrk="1" hangingPunct="1">
              <a:lnSpc>
                <a:spcPct val="110000"/>
              </a:lnSpc>
              <a:spcBef>
                <a:spcPct val="30000"/>
              </a:spcBef>
              <a:buClr>
                <a:schemeClr val="bg2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kumimoji="1" lang="ko-KR" altLang="en-US" sz="1400" b="0" dirty="0">
                <a:latin typeface="나눔고딕 ExtraBold" pitchFamily="50" charset="-127"/>
                <a:cs typeface="Arial" pitchFamily="34" charset="0"/>
              </a:rPr>
              <a:t>타사 구축 사례</a:t>
            </a:r>
          </a:p>
        </p:txBody>
      </p:sp>
      <p:pic>
        <p:nvPicPr>
          <p:cNvPr id="98509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2897" y="2205039"/>
            <a:ext cx="5461488" cy="4103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4518" name="Text Box 54"/>
          <p:cNvSpPr txBox="1">
            <a:spLocks noChangeArrowheads="1"/>
          </p:cNvSpPr>
          <p:nvPr/>
        </p:nvSpPr>
        <p:spPr bwMode="auto">
          <a:xfrm>
            <a:off x="0" y="1"/>
            <a:ext cx="6034454" cy="593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marL="176213" eaLnBrk="1" hangingPunct="1"/>
            <a:r>
              <a:rPr kumimoji="1" lang="ko-KR" altLang="en-US" sz="2200">
                <a:solidFill>
                  <a:schemeClr val="bg1"/>
                </a:solidFill>
                <a:latin typeface="나눔고딕 ExtraBold" pitchFamily="50" charset="-127"/>
              </a:rPr>
              <a:t>통합검색 </a:t>
            </a:r>
            <a:r>
              <a:rPr kumimoji="1" lang="en-US" altLang="ko-KR" sz="2200">
                <a:solidFill>
                  <a:schemeClr val="bg1"/>
                </a:solidFill>
                <a:latin typeface="나눔고딕 ExtraBold" pitchFamily="50" charset="-127"/>
              </a:rPr>
              <a:t>(</a:t>
            </a:r>
            <a:r>
              <a:rPr kumimoji="1" lang="ko-KR" altLang="en-US" sz="2200">
                <a:solidFill>
                  <a:schemeClr val="bg1"/>
                </a:solidFill>
                <a:latin typeface="나눔고딕 ExtraBold" pitchFamily="50" charset="-127"/>
              </a:rPr>
              <a:t>계속</a:t>
            </a:r>
            <a:r>
              <a:rPr kumimoji="1" lang="en-US" altLang="ko-KR" sz="2200">
                <a:solidFill>
                  <a:schemeClr val="bg1"/>
                </a:solidFill>
                <a:latin typeface="나눔고딕 ExtraBold" pitchFamily="50" charset="-127"/>
              </a:rPr>
              <a:t>)</a:t>
            </a:r>
            <a:endParaRPr kumimoji="1" lang="ko-KR" altLang="ko-KR" sz="2200">
              <a:solidFill>
                <a:schemeClr val="bg1"/>
              </a:solidFill>
              <a:latin typeface="나눔고딕 ExtraBold" pitchFamily="50" charset="-127"/>
            </a:endParaRPr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6660174" y="1"/>
            <a:ext cx="2483826" cy="6207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162000" anchor="ctr"/>
          <a:lstStyle/>
          <a:p>
            <a:pPr algn="r" eaLnBrk="1" latinLnBrk="1" hangingPunct="1">
              <a:lnSpc>
                <a:spcPct val="160000"/>
              </a:lnSpc>
            </a:pPr>
            <a:r>
              <a:rPr kumimoji="1" lang="en-US" altLang="ko-KR" sz="1800" b="0" dirty="0" smtClean="0">
                <a:solidFill>
                  <a:srgbClr val="FFFFFF"/>
                </a:solidFill>
                <a:latin typeface="나눔고딕 ExtraBold" pitchFamily="50" charset="-127"/>
              </a:rPr>
              <a:t>II. </a:t>
            </a:r>
            <a:r>
              <a:rPr kumimoji="1" lang="ko-KR" altLang="en-US" sz="1800" b="0" dirty="0" smtClean="0">
                <a:solidFill>
                  <a:srgbClr val="FFFFFF"/>
                </a:solidFill>
                <a:latin typeface="나눔고딕 ExtraBold" pitchFamily="50" charset="-127"/>
              </a:rPr>
              <a:t>솔루션 소개</a:t>
            </a:r>
            <a:endParaRPr kumimoji="1" lang="en-US" altLang="ko-KR" sz="1800" b="0" dirty="0" smtClean="0">
              <a:solidFill>
                <a:srgbClr val="FFFFFF"/>
              </a:solidFill>
              <a:latin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130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325865" y="1455739"/>
            <a:ext cx="5595755" cy="4992687"/>
            <a:chOff x="353020" y="1455738"/>
            <a:chExt cx="6062068" cy="4992687"/>
          </a:xfrm>
        </p:grpSpPr>
        <p:pic>
          <p:nvPicPr>
            <p:cNvPr id="189446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75" y="1498600"/>
              <a:ext cx="6056313" cy="4949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3399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1149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20" y="1455738"/>
              <a:ext cx="6062068" cy="379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Text Box 54"/>
          <p:cNvSpPr txBox="1">
            <a:spLocks noChangeArrowheads="1"/>
          </p:cNvSpPr>
          <p:nvPr/>
        </p:nvSpPr>
        <p:spPr bwMode="auto">
          <a:xfrm>
            <a:off x="0" y="1"/>
            <a:ext cx="6034454" cy="620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>
            <a:lvl1pPr marL="176213" algn="l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l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l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l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l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0" hangingPunct="1"/>
            <a:r>
              <a:rPr lang="ko-KR" altLang="en-US" sz="2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통합검색</a:t>
            </a:r>
            <a:endParaRPr lang="en-US" altLang="ko-KR" sz="2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9443" name="Rectangle 12"/>
          <p:cNvSpPr>
            <a:spLocks noChangeArrowheads="1"/>
          </p:cNvSpPr>
          <p:nvPr/>
        </p:nvSpPr>
        <p:spPr bwMode="auto">
          <a:xfrm>
            <a:off x="361951" y="852489"/>
            <a:ext cx="851828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80975" indent="-180975" algn="l" latinLnBrk="0">
              <a:lnSpc>
                <a:spcPct val="110000"/>
              </a:lnSpc>
              <a:spcBef>
                <a:spcPct val="30000"/>
              </a:spcBef>
              <a:buClr>
                <a:schemeClr val="bg2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ko-KR" altLang="en-US" sz="13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통합검색을 통해 사용자는 원하는 문서를 쉽게 검색할 수 있으며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13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부서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sz="13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전사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sz="13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연구자료별 속성정보를 입력하여 원하는 문서를 쉽고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13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편리하게 검색할 수 있습니다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. </a:t>
            </a:r>
            <a:endParaRPr lang="en-US" altLang="ko-KR" sz="13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89445" name="AutoShape 26" descr="박스4-2"/>
          <p:cNvSpPr>
            <a:spLocks noChangeArrowheads="1"/>
          </p:cNvSpPr>
          <p:nvPr/>
        </p:nvSpPr>
        <p:spPr bwMode="auto">
          <a:xfrm>
            <a:off x="5986097" y="1165225"/>
            <a:ext cx="2908788" cy="529590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 algn="ctr">
            <a:solidFill>
              <a:srgbClr val="97B7E1"/>
            </a:solidFill>
            <a:miter lim="800000"/>
            <a:headEnd/>
            <a:tailEnd/>
          </a:ln>
        </p:spPr>
        <p:txBody>
          <a:bodyPr anchor="ctr"/>
          <a:lstStyle/>
          <a:p>
            <a:pPr marL="139700" indent="-139700" algn="l">
              <a:lnSpc>
                <a:spcPct val="130000"/>
              </a:lnSpc>
              <a:buFont typeface="맑은 고딕" pitchFamily="50" charset="-127"/>
              <a:buNone/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9449" name="Rectangle 92"/>
          <p:cNvSpPr>
            <a:spLocks noChangeArrowheads="1"/>
          </p:cNvSpPr>
          <p:nvPr/>
        </p:nvSpPr>
        <p:spPr bwMode="auto">
          <a:xfrm>
            <a:off x="6324601" y="1290405"/>
            <a:ext cx="613951" cy="18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85725" indent="-85725" algn="l" latinLnBrk="0">
              <a:lnSpc>
                <a:spcPct val="110000"/>
              </a:lnSpc>
              <a:spcBef>
                <a:spcPct val="30000"/>
              </a:spcBef>
              <a:buClr>
                <a:schemeClr val="bg2"/>
              </a:buClr>
              <a:buSzPct val="110000"/>
              <a:buFont typeface="Wingdings" pitchFamily="2" charset="2"/>
              <a:buNone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간편 검색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89450" name="Picture 10" descr="glass_numbers_1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7643" y="1271588"/>
            <a:ext cx="231531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9453" name="Picture 13" descr="glass_numbers_2"/>
          <p:cNvPicPr preferRelativeResize="0"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7643" y="1601788"/>
            <a:ext cx="231531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9454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62093" y="1897063"/>
            <a:ext cx="693126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3399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9455" name="Rectangle 92"/>
          <p:cNvSpPr>
            <a:spLocks noChangeArrowheads="1"/>
          </p:cNvSpPr>
          <p:nvPr/>
        </p:nvSpPr>
        <p:spPr bwMode="auto">
          <a:xfrm>
            <a:off x="6348047" y="1900005"/>
            <a:ext cx="1048942" cy="18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85725" indent="-85725" algn="l" latinLnBrk="0">
              <a:lnSpc>
                <a:spcPct val="110000"/>
              </a:lnSpc>
              <a:spcBef>
                <a:spcPct val="30000"/>
              </a:spcBef>
              <a:buClr>
                <a:schemeClr val="bg2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검색범위 설정</a:t>
            </a:r>
          </a:p>
        </p:txBody>
      </p:sp>
      <p:sp>
        <p:nvSpPr>
          <p:cNvPr id="189456" name="Rectangle 92"/>
          <p:cNvSpPr>
            <a:spLocks noChangeArrowheads="1"/>
          </p:cNvSpPr>
          <p:nvPr/>
        </p:nvSpPr>
        <p:spPr bwMode="auto">
          <a:xfrm>
            <a:off x="6348047" y="2611205"/>
            <a:ext cx="1239698" cy="18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85725" indent="-85725" algn="l" latinLnBrk="0">
              <a:lnSpc>
                <a:spcPct val="110000"/>
              </a:lnSpc>
              <a:spcBef>
                <a:spcPct val="30000"/>
              </a:spcBef>
              <a:buClr>
                <a:schemeClr val="bg2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검색 연산자 사용</a:t>
            </a:r>
          </a:p>
        </p:txBody>
      </p:sp>
      <p:pic>
        <p:nvPicPr>
          <p:cNvPr id="189457" name="Picture 1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06308" y="3084514"/>
            <a:ext cx="2309446" cy="390525"/>
          </a:xfrm>
          <a:prstGeom prst="rect">
            <a:avLst/>
          </a:prstGeom>
          <a:noFill/>
          <a:ln w="635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9458" name="Rectangle 92"/>
          <p:cNvSpPr>
            <a:spLocks noChangeArrowheads="1"/>
          </p:cNvSpPr>
          <p:nvPr/>
        </p:nvSpPr>
        <p:spPr bwMode="auto">
          <a:xfrm>
            <a:off x="6348047" y="3557355"/>
            <a:ext cx="1148328" cy="18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85725" indent="-85725" algn="l" latinLnBrk="0">
              <a:lnSpc>
                <a:spcPct val="110000"/>
              </a:lnSpc>
              <a:spcBef>
                <a:spcPct val="30000"/>
              </a:spcBef>
              <a:buClr>
                <a:schemeClr val="bg2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결과 내 재 검색</a:t>
            </a:r>
          </a:p>
        </p:txBody>
      </p:sp>
      <p:pic>
        <p:nvPicPr>
          <p:cNvPr id="189459" name="Picture 1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824164"/>
            <a:ext cx="142728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3399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9460" name="Picture 2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99839" y="3581401"/>
            <a:ext cx="94810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3399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9461" name="Rectangle 92"/>
          <p:cNvSpPr>
            <a:spLocks noChangeArrowheads="1"/>
          </p:cNvSpPr>
          <p:nvPr/>
        </p:nvSpPr>
        <p:spPr bwMode="auto">
          <a:xfrm>
            <a:off x="6324600" y="1620605"/>
            <a:ext cx="1559722" cy="18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85725" indent="-85725" algn="l" latinLnBrk="0">
              <a:lnSpc>
                <a:spcPct val="110000"/>
              </a:lnSpc>
              <a:spcBef>
                <a:spcPct val="30000"/>
              </a:spcBef>
              <a:buClr>
                <a:schemeClr val="bg2"/>
              </a:buClr>
              <a:buSzPct val="110000"/>
              <a:buFont typeface="Wingdings" pitchFamily="2" charset="2"/>
              <a:buNone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검색범위 및 검색어 입력</a:t>
            </a:r>
          </a:p>
        </p:txBody>
      </p:sp>
      <p:pic>
        <p:nvPicPr>
          <p:cNvPr id="189464" name="Picture 24" descr="glass_numbers_3"/>
          <p:cNvPicPr preferRelativeResize="0"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3512" y="2128838"/>
            <a:ext cx="231531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9463" name="Rectangle 92"/>
          <p:cNvSpPr>
            <a:spLocks noChangeArrowheads="1"/>
          </p:cNvSpPr>
          <p:nvPr/>
        </p:nvSpPr>
        <p:spPr bwMode="auto">
          <a:xfrm>
            <a:off x="6324600" y="3872767"/>
            <a:ext cx="2475037" cy="35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latinLnBrk="0">
              <a:lnSpc>
                <a:spcPct val="110000"/>
              </a:lnSpc>
              <a:spcBef>
                <a:spcPct val="30000"/>
              </a:spcBef>
              <a:buClr>
                <a:schemeClr val="bg2"/>
              </a:buClr>
              <a:buSzPct val="110000"/>
              <a:buFont typeface="Wingdings" pitchFamily="2" charset="2"/>
              <a:buNone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검색 조건</a:t>
            </a:r>
            <a:br>
              <a:rPr lang="ko-KR" altLang="en-US" sz="11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</a:b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-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검색대상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파일유형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작성자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등록기간 등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89465" name="Picture 25" descr="glass_numbers_3"/>
          <p:cNvPicPr preferRelativeResize="0"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7643" y="3875088"/>
            <a:ext cx="231531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9467" name="Picture 27" descr="glass_numbers_4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412" y="3100388"/>
            <a:ext cx="230065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9468" name="Picture 28" descr="glass_numbers_4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7643" y="4333876"/>
            <a:ext cx="231531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9469" name="Rectangle 92"/>
          <p:cNvSpPr>
            <a:spLocks noChangeArrowheads="1"/>
          </p:cNvSpPr>
          <p:nvPr/>
        </p:nvSpPr>
        <p:spPr bwMode="auto">
          <a:xfrm>
            <a:off x="6324600" y="4326792"/>
            <a:ext cx="2362826" cy="35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latinLnBrk="0">
              <a:lnSpc>
                <a:spcPct val="110000"/>
              </a:lnSpc>
              <a:spcBef>
                <a:spcPct val="30000"/>
              </a:spcBef>
              <a:buClr>
                <a:schemeClr val="bg2"/>
              </a:buClr>
              <a:buSzPct val="110000"/>
              <a:buFont typeface="Wingdings" pitchFamily="2" charset="2"/>
              <a:buNone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검색 결과 구분탭 </a:t>
            </a:r>
            <a:br>
              <a:rPr lang="ko-KR" altLang="en-US" sz="11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</a:br>
            <a:r>
              <a:rPr lang="en-US" altLang="ko-KR" sz="1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-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전체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부서문서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전사문서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연구자료 구분</a:t>
            </a:r>
          </a:p>
        </p:txBody>
      </p:sp>
      <p:pic>
        <p:nvPicPr>
          <p:cNvPr id="189471" name="Picture 31" descr="glass_numbers_5"/>
          <p:cNvPicPr preferRelativeResize="0"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382" y="3379788"/>
            <a:ext cx="230065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9472" name="Picture 32" descr="glass_numbers_5"/>
          <p:cNvPicPr preferRelativeResize="0"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7643" y="4776788"/>
            <a:ext cx="231531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9473" name="Rectangle 92"/>
          <p:cNvSpPr>
            <a:spLocks noChangeArrowheads="1"/>
          </p:cNvSpPr>
          <p:nvPr/>
        </p:nvSpPr>
        <p:spPr bwMode="auto">
          <a:xfrm>
            <a:off x="6324600" y="4789255"/>
            <a:ext cx="1227900" cy="18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85725" indent="-85725" algn="l" latinLnBrk="0">
              <a:lnSpc>
                <a:spcPct val="110000"/>
              </a:lnSpc>
              <a:spcBef>
                <a:spcPct val="30000"/>
              </a:spcBef>
              <a:buClr>
                <a:schemeClr val="bg2"/>
              </a:buClr>
              <a:buSzPct val="110000"/>
              <a:buFont typeface="Wingdings" pitchFamily="2" charset="2"/>
              <a:buNone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미리보기 사용 설정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89475" name="Picture 35" descr="glass_numbers_6"/>
          <p:cNvPicPr preferRelativeResize="0"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0776" y="3257551"/>
            <a:ext cx="230066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9476" name="Picture 3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412" y="5386389"/>
            <a:ext cx="2518996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3399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9477" name="Picture 37" descr="glass_numbers_6"/>
          <p:cNvPicPr preferRelativeResize="0"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7643" y="5122864"/>
            <a:ext cx="231531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9478" name="Rectangle 92"/>
          <p:cNvSpPr>
            <a:spLocks noChangeArrowheads="1"/>
          </p:cNvSpPr>
          <p:nvPr/>
        </p:nvSpPr>
        <p:spPr bwMode="auto">
          <a:xfrm>
            <a:off x="6324601" y="5141681"/>
            <a:ext cx="2066271" cy="18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85725" indent="-85725" algn="l" latinLnBrk="0">
              <a:lnSpc>
                <a:spcPct val="110000"/>
              </a:lnSpc>
              <a:spcBef>
                <a:spcPct val="30000"/>
              </a:spcBef>
              <a:buClr>
                <a:schemeClr val="bg2"/>
              </a:buClr>
              <a:buSzPct val="110000"/>
              <a:buFont typeface="Wingdings" pitchFamily="2" charset="2"/>
              <a:buNone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엑셀저장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/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정렬순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/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목록수 설정</a:t>
            </a:r>
          </a:p>
        </p:txBody>
      </p:sp>
      <p:pic>
        <p:nvPicPr>
          <p:cNvPr id="189480" name="Picture 40" descr="glass_numbers_7"/>
          <p:cNvPicPr preferRelativeResize="0">
            <a:picLocks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959" y="4321176"/>
            <a:ext cx="231531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9481" name="Picture 41" descr="glass_numbers_7"/>
          <p:cNvPicPr preferRelativeResize="0">
            <a:picLocks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7643" y="5784851"/>
            <a:ext cx="231531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9482" name="Rectangle 92"/>
          <p:cNvSpPr>
            <a:spLocks noChangeArrowheads="1"/>
          </p:cNvSpPr>
          <p:nvPr/>
        </p:nvSpPr>
        <p:spPr bwMode="auto">
          <a:xfrm>
            <a:off x="6324601" y="5794142"/>
            <a:ext cx="944169" cy="18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85725" indent="-85725" algn="l" latinLnBrk="0">
              <a:lnSpc>
                <a:spcPct val="110000"/>
              </a:lnSpc>
              <a:spcBef>
                <a:spcPct val="30000"/>
              </a:spcBef>
              <a:buClr>
                <a:schemeClr val="bg2"/>
              </a:buClr>
              <a:buSzPct val="110000"/>
              <a:buFont typeface="Wingdings" pitchFamily="2" charset="2"/>
              <a:buNone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검색 결과 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List</a:t>
            </a:r>
          </a:p>
        </p:txBody>
      </p:sp>
      <p:pic>
        <p:nvPicPr>
          <p:cNvPr id="189483" name="Picture 4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9771" y="6076951"/>
            <a:ext cx="26083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3399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9484" name="Rectangle 92"/>
          <p:cNvSpPr>
            <a:spLocks noChangeArrowheads="1"/>
          </p:cNvSpPr>
          <p:nvPr/>
        </p:nvSpPr>
        <p:spPr bwMode="auto">
          <a:xfrm>
            <a:off x="6627935" y="6100530"/>
            <a:ext cx="2061462" cy="18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85725" indent="-85725" algn="l" latinLnBrk="0">
              <a:lnSpc>
                <a:spcPct val="110000"/>
              </a:lnSpc>
              <a:spcBef>
                <a:spcPct val="30000"/>
              </a:spcBef>
              <a:buClr>
                <a:schemeClr val="bg2"/>
              </a:buClr>
              <a:buSzPct val="110000"/>
              <a:buFont typeface="Wingdings" pitchFamily="2" charset="2"/>
              <a:buNone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더블클릭시 문서상세조회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Open</a:t>
            </a:r>
          </a:p>
        </p:txBody>
      </p: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6660174" y="1"/>
            <a:ext cx="2483826" cy="6207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162000" anchor="ctr"/>
          <a:lstStyle/>
          <a:p>
            <a:pPr algn="r" eaLnBrk="1" latinLnBrk="1" hangingPunct="1">
              <a:lnSpc>
                <a:spcPct val="160000"/>
              </a:lnSpc>
            </a:pPr>
            <a:r>
              <a:rPr kumimoji="1" lang="en-US" altLang="ko-KR" sz="1800" b="0" dirty="0" smtClean="0">
                <a:solidFill>
                  <a:srgbClr val="FFFFFF"/>
                </a:solidFill>
                <a:latin typeface="나눔고딕 ExtraBold" pitchFamily="50" charset="-127"/>
              </a:rPr>
              <a:t>II. </a:t>
            </a:r>
            <a:r>
              <a:rPr kumimoji="1" lang="ko-KR" altLang="en-US" sz="1800" b="0" dirty="0" smtClean="0">
                <a:solidFill>
                  <a:srgbClr val="FFFFFF"/>
                </a:solidFill>
                <a:latin typeface="나눔고딕 ExtraBold" pitchFamily="50" charset="-127"/>
              </a:rPr>
              <a:t>솔루션 소개</a:t>
            </a:r>
            <a:endParaRPr kumimoji="1" lang="en-US" altLang="ko-KR" sz="1800" b="0" dirty="0" smtClean="0">
              <a:solidFill>
                <a:srgbClr val="FFFFFF"/>
              </a:solidFill>
              <a:latin typeface="나눔고딕 ExtraBold" pitchFamily="50" charset="-127"/>
            </a:endParaRPr>
          </a:p>
        </p:txBody>
      </p:sp>
      <p:pic>
        <p:nvPicPr>
          <p:cNvPr id="189447" name="Picture 7" descr="glass_numbers_1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1063" y="1287464"/>
            <a:ext cx="231531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9452" name="Picture 12" descr="glass_numbers_2"/>
          <p:cNvPicPr preferRelativeResize="0"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7154" y="1749425"/>
            <a:ext cx="231531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05927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화면 슬라이드 쇼(4:3)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ellepark</dc:creator>
  <cp:lastModifiedBy>ellepark</cp:lastModifiedBy>
  <cp:revision>1</cp:revision>
  <dcterms:created xsi:type="dcterms:W3CDTF">2015-03-24T08:18:23Z</dcterms:created>
  <dcterms:modified xsi:type="dcterms:W3CDTF">2015-03-24T08:18:34Z</dcterms:modified>
</cp:coreProperties>
</file>