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1" r:id="rId1"/>
    <p:sldMasterId id="2147483661" r:id="rId2"/>
    <p:sldMasterId id="2147483663" r:id="rId3"/>
  </p:sldMasterIdLst>
  <p:notesMasterIdLst>
    <p:notesMasterId r:id="rId14"/>
  </p:notesMasterIdLst>
  <p:sldIdLst>
    <p:sldId id="548" r:id="rId4"/>
    <p:sldId id="549" r:id="rId5"/>
    <p:sldId id="556" r:id="rId6"/>
    <p:sldId id="613" r:id="rId7"/>
    <p:sldId id="614" r:id="rId8"/>
    <p:sldId id="617" r:id="rId9"/>
    <p:sldId id="618" r:id="rId10"/>
    <p:sldId id="619" r:id="rId11"/>
    <p:sldId id="615" r:id="rId12"/>
    <p:sldId id="616" r:id="rId13"/>
  </p:sldIdLst>
  <p:sldSz cx="9906000" cy="6858000" type="A4"/>
  <p:notesSz cx="6735763" cy="98663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0000FF"/>
    <a:srgbClr val="3333FF"/>
    <a:srgbClr val="3399FF"/>
    <a:srgbClr val="FFC000"/>
    <a:srgbClr val="99CCFF"/>
    <a:srgbClr val="000066"/>
    <a:srgbClr val="7F7F7F"/>
    <a:srgbClr val="FFFFF1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6" autoAdjust="0"/>
    <p:restoredTop sz="92503" autoAdjust="0"/>
  </p:normalViewPr>
  <p:slideViewPr>
    <p:cSldViewPr>
      <p:cViewPr>
        <p:scale>
          <a:sx n="120" d="100"/>
          <a:sy n="120" d="100"/>
        </p:scale>
        <p:origin x="-1380" y="-132"/>
      </p:cViewPr>
      <p:guideLst>
        <p:guide orient="horz" pos="34"/>
        <p:guide pos="266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04"/>
    </p:cViewPr>
  </p:sorterViewPr>
  <p:notesViewPr>
    <p:cSldViewPr>
      <p:cViewPr varScale="1">
        <p:scale>
          <a:sx n="75" d="100"/>
          <a:sy n="75" d="100"/>
        </p:scale>
        <p:origin x="-3354" y="-108"/>
      </p:cViewPr>
      <p:guideLst>
        <p:guide orient="horz" pos="3108"/>
        <p:guide pos="212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19565" cy="493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64" tIns="45382" rIns="90764" bIns="45382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626" y="1"/>
            <a:ext cx="2919565" cy="493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64" tIns="45382" rIns="90764" bIns="4538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6913" y="739775"/>
            <a:ext cx="5343525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262" y="4686223"/>
            <a:ext cx="5389240" cy="4440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64" tIns="45382" rIns="90764" bIns="453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0868"/>
            <a:ext cx="2919565" cy="49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64" tIns="45382" rIns="90764" bIns="45382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626" y="9370868"/>
            <a:ext cx="2919565" cy="49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64" tIns="45382" rIns="90764" bIns="4538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4AC6761D-2268-4366-B164-8831D9A5D9B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82588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0210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4478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9150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ChangeArrowheads="1"/>
          </p:cNvSpPr>
          <p:nvPr/>
        </p:nvSpPr>
        <p:spPr bwMode="auto">
          <a:xfrm>
            <a:off x="0" y="6632575"/>
            <a:ext cx="990600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624" tIns="44517" rIns="90624" bIns="44517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defTabSz="91598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373188" defTabSz="91598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31975" defTabSz="91598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289175"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46375"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03575"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660775"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0" latinLnBrk="0" hangingPunct="0">
              <a:lnSpc>
                <a:spcPct val="90000"/>
              </a:lnSpc>
              <a:defRPr/>
            </a:pPr>
            <a:r>
              <a:rPr kumimoji="0" lang="en-US" altLang="ko-KR" sz="10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fld id="{F306BE21-20B3-4065-AAD6-DF066EB095FF}" type="slidenum">
              <a:rPr kumimoji="0" lang="en-US" altLang="ko-KR" sz="10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ctr" eaLnBrk="0" latinLnBrk="0" hangingPunct="0">
                <a:lnSpc>
                  <a:spcPct val="90000"/>
                </a:lnSpc>
                <a:defRPr/>
              </a:pPr>
              <a:t>‹#›</a:t>
            </a:fld>
            <a:r>
              <a:rPr kumimoji="0" lang="en-US" altLang="ko-KR" sz="10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-</a:t>
            </a:r>
          </a:p>
        </p:txBody>
      </p:sp>
      <p:sp>
        <p:nvSpPr>
          <p:cNvPr id="1027" name="Rectangle 5"/>
          <p:cNvSpPr>
            <a:spLocks noChangeArrowheads="1"/>
          </p:cNvSpPr>
          <p:nvPr/>
        </p:nvSpPr>
        <p:spPr bwMode="auto">
          <a:xfrm>
            <a:off x="0" y="3082409"/>
            <a:ext cx="990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128588" y="765175"/>
            <a:ext cx="9648825" cy="58229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rIns="54000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ct val="120000"/>
              </a:lnSpc>
              <a:buFont typeface="맑은 고딕" pitchFamily="50" charset="-127"/>
              <a:buChar char="•"/>
              <a:defRPr/>
            </a:pPr>
            <a:endParaRPr lang="ko-KR" altLang="en-US" sz="1000" b="1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6600767" y="477548"/>
            <a:ext cx="695703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rtlCol="0" anchor="ctr">
            <a:spAutoFit/>
          </a:bodyPr>
          <a:lstStyle/>
          <a:p>
            <a:pPr eaLnBrk="1" hangingPunct="1"/>
            <a:fld id="{0E6F58D0-F565-48B1-A3B8-D7DC4AADFC53}" type="datetime1">
              <a:rPr lang="ko-KR" altLang="en-US" sz="1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2015-03-18</a:t>
            </a:fld>
            <a:endParaRPr lang="ko-KR" altLang="en-US" sz="10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9"/>
          <p:cNvSpPr>
            <a:spLocks noChangeArrowheads="1"/>
          </p:cNvSpPr>
          <p:nvPr/>
        </p:nvSpPr>
        <p:spPr bwMode="auto">
          <a:xfrm>
            <a:off x="0" y="6588125"/>
            <a:ext cx="990600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624" tIns="44517" rIns="90624" bIns="44517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defTabSz="91598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373188" defTabSz="91598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31975" defTabSz="91598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289175"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46375"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03575"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660775"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0" latinLnBrk="0" hangingPunct="0">
              <a:lnSpc>
                <a:spcPct val="90000"/>
              </a:lnSpc>
              <a:defRPr/>
            </a:pPr>
            <a:r>
              <a:rPr kumimoji="0" lang="en-US" altLang="ko-KR" sz="10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fld id="{85E58CCC-38DC-4284-A021-FFEF17B27D5F}" type="slidenum">
              <a:rPr kumimoji="0" lang="en-US" altLang="ko-KR" sz="10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ctr" eaLnBrk="0" latinLnBrk="0" hangingPunct="0">
                <a:lnSpc>
                  <a:spcPct val="90000"/>
                </a:lnSpc>
                <a:defRPr/>
              </a:pPr>
              <a:t>‹#›</a:t>
            </a:fld>
            <a:r>
              <a:rPr kumimoji="0" lang="en-US" altLang="ko-KR" sz="10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-</a:t>
            </a:r>
          </a:p>
        </p:txBody>
      </p:sp>
      <p:sp>
        <p:nvSpPr>
          <p:cNvPr id="2051" name="Line 53"/>
          <p:cNvSpPr>
            <a:spLocks noChangeShapeType="1"/>
          </p:cNvSpPr>
          <p:nvPr/>
        </p:nvSpPr>
        <p:spPr bwMode="auto">
          <a:xfrm>
            <a:off x="273050" y="492125"/>
            <a:ext cx="9432925" cy="1588"/>
          </a:xfrm>
          <a:prstGeom prst="line">
            <a:avLst/>
          </a:prstGeom>
          <a:noFill/>
          <a:ln w="2857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52" name="Text Box 54"/>
          <p:cNvSpPr txBox="1">
            <a:spLocks noChangeArrowheads="1"/>
          </p:cNvSpPr>
          <p:nvPr/>
        </p:nvSpPr>
        <p:spPr bwMode="auto">
          <a:xfrm>
            <a:off x="274638" y="203200"/>
            <a:ext cx="3173412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ko-KR" altLang="en-US" sz="1200" b="1" smtClean="0">
                <a:latin typeface="맑은 고딕" pitchFamily="50" charset="-127"/>
                <a:ea typeface="맑은 고딕" pitchFamily="50" charset="-127"/>
              </a:rPr>
              <a:t>차세대 </a:t>
            </a:r>
            <a:r>
              <a:rPr lang="en-US" altLang="ko-KR" sz="1200" b="1" smtClean="0">
                <a:latin typeface="맑은 고딕" pitchFamily="50" charset="-127"/>
                <a:ea typeface="맑은 고딕" pitchFamily="50" charset="-127"/>
              </a:rPr>
              <a:t>EDMS </a:t>
            </a:r>
            <a:r>
              <a:rPr lang="ko-KR" altLang="en-US" sz="1200" b="1" smtClean="0">
                <a:latin typeface="맑은 고딕" pitchFamily="50" charset="-127"/>
                <a:ea typeface="맑은 고딕" pitchFamily="50" charset="-127"/>
              </a:rPr>
              <a:t>구축 프로젝트</a:t>
            </a:r>
          </a:p>
        </p:txBody>
      </p:sp>
      <p:sp>
        <p:nvSpPr>
          <p:cNvPr id="2053" name="Text Box 55"/>
          <p:cNvSpPr txBox="1">
            <a:spLocks noChangeArrowheads="1"/>
          </p:cNvSpPr>
          <p:nvPr/>
        </p:nvSpPr>
        <p:spPr bwMode="auto">
          <a:xfrm>
            <a:off x="6516688" y="203200"/>
            <a:ext cx="317341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r>
              <a:rPr lang="ko-KR" altLang="en-US" sz="1200" b="1" smtClean="0">
                <a:latin typeface="맑은 고딕" pitchFamily="50" charset="-127"/>
                <a:ea typeface="맑은 고딕" pitchFamily="50" charset="-127"/>
              </a:rPr>
              <a:t>화면 설계서 </a:t>
            </a:r>
            <a:r>
              <a:rPr lang="en-US" altLang="ko-KR" sz="1200" b="1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b="1" smtClean="0">
                <a:latin typeface="맑은 고딕" pitchFamily="50" charset="-127"/>
                <a:ea typeface="맑은 고딕" pitchFamily="50" charset="-127"/>
              </a:rPr>
              <a:t>일반사용자</a:t>
            </a:r>
            <a:r>
              <a:rPr lang="en-US" altLang="ko-KR" sz="1200" b="1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200" b="1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 descr="블릿1"/>
          <p:cNvSpPr>
            <a:spLocks noChangeArrowheads="1"/>
          </p:cNvSpPr>
          <p:nvPr/>
        </p:nvSpPr>
        <p:spPr bwMode="auto">
          <a:xfrm>
            <a:off x="857545" y="503675"/>
            <a:ext cx="7965885" cy="5850650"/>
          </a:xfrm>
          <a:prstGeom prst="roundRect">
            <a:avLst>
              <a:gd name="adj" fmla="val 28241"/>
            </a:avLst>
          </a:prstGeom>
          <a:blipFill dpi="0" rotWithShape="1">
            <a:blip r:embed="rId2"/>
            <a:srcRect/>
            <a:stretch>
              <a:fillRect/>
            </a:stretch>
          </a:blipFill>
          <a:ln w="9525" algn="ctr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화면설계서와 합칠 것</a:t>
            </a:r>
            <a:endParaRPr lang="ko-KR" altLang="ko-KR" sz="20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314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5"/>
          <p:cNvSpPr>
            <a:spLocks noChangeArrowheads="1"/>
          </p:cNvSpPr>
          <p:nvPr/>
        </p:nvSpPr>
        <p:spPr bwMode="auto">
          <a:xfrm>
            <a:off x="7400925" y="1052513"/>
            <a:ext cx="2289175" cy="5048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rIns="54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vl="0" eaLnBrk="1" hangingPunct="1">
              <a:lnSpc>
                <a:spcPct val="120000"/>
              </a:lnSpc>
              <a:buFont typeface="맑은 고딕" pitchFamily="50" charset="-127"/>
              <a:buChar char="•"/>
            </a:pPr>
            <a:r>
              <a:rPr lang="en-US" altLang="ko-KR" sz="9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메인화면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받은 쪽지</a:t>
            </a:r>
            <a:endParaRPr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36"/>
          <p:cNvSpPr txBox="1">
            <a:spLocks noChangeArrowheads="1"/>
          </p:cNvSpPr>
          <p:nvPr/>
        </p:nvSpPr>
        <p:spPr bwMode="auto">
          <a:xfrm>
            <a:off x="7400925" y="836613"/>
            <a:ext cx="695325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000" b="1">
                <a:latin typeface="맑은 고딕" pitchFamily="50" charset="-127"/>
                <a:ea typeface="맑은 고딕" pitchFamily="50" charset="-127"/>
              </a:rPr>
              <a:t>화면개요 </a:t>
            </a: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" name="Text Box 37"/>
          <p:cNvSpPr txBox="1">
            <a:spLocks noChangeArrowheads="1"/>
          </p:cNvSpPr>
          <p:nvPr/>
        </p:nvSpPr>
        <p:spPr bwMode="auto">
          <a:xfrm>
            <a:off x="7400925" y="1628775"/>
            <a:ext cx="439738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000" b="1">
                <a:latin typeface="맑은 고딕" pitchFamily="50" charset="-127"/>
                <a:ea typeface="맑은 고딕" pitchFamily="50" charset="-127"/>
              </a:rPr>
              <a:t>설명 </a:t>
            </a: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6" name="Rectangle 34"/>
          <p:cNvSpPr>
            <a:spLocks noChangeArrowheads="1"/>
          </p:cNvSpPr>
          <p:nvPr/>
        </p:nvSpPr>
        <p:spPr bwMode="auto">
          <a:xfrm>
            <a:off x="7400925" y="1819275"/>
            <a:ext cx="2289175" cy="4705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90000" rIns="54000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ts val="0"/>
              </a:spcBef>
            </a:pPr>
            <a:r>
              <a:rPr lang="en-US" altLang="ko-KR" sz="9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더보기</a:t>
            </a:r>
            <a:r>
              <a:rPr lang="ko-KR" altLang="en-US" sz="9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버튼 기능</a:t>
            </a:r>
            <a:r>
              <a:rPr lang="en-US" altLang="ko-KR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쪽지 팝업 오픈</a:t>
            </a: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endParaRPr lang="en-US" altLang="ko-KR" sz="9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ts val="1300"/>
              </a:lnSpc>
              <a:spcBef>
                <a:spcPts val="0"/>
              </a:spcBef>
            </a:pPr>
            <a:r>
              <a:rPr lang="en-US" altLang="ko-KR" sz="9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문서 목록 영역</a:t>
            </a:r>
            <a:r>
              <a:rPr lang="en-US" altLang="ko-KR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새로운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(1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개월 기준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문서 목록 현황</a:t>
            </a:r>
            <a:endParaRPr lang="en-US" altLang="ko-KR" sz="8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ts val="1300"/>
              </a:lnSpc>
              <a:spcBef>
                <a:spcPts val="0"/>
              </a:spcBef>
            </a:pP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문서제목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등록자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등록일로 내용 구성</a:t>
            </a:r>
            <a:endParaRPr lang="en-US" altLang="ko-KR" sz="8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ts val="1300"/>
              </a:lnSpc>
              <a:spcBef>
                <a:spcPts val="0"/>
              </a:spcBef>
            </a:pP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문서제목 선택 시 상세조회 화면 표시</a:t>
            </a:r>
            <a:endParaRPr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Group 2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515159"/>
              </p:ext>
            </p:extLst>
          </p:nvPr>
        </p:nvGraphicFramePr>
        <p:xfrm>
          <a:off x="138113" y="115888"/>
          <a:ext cx="9639299" cy="576262"/>
        </p:xfrm>
        <a:graphic>
          <a:graphicData uri="http://schemas.openxmlformats.org/drawingml/2006/table">
            <a:tbl>
              <a:tblPr/>
              <a:tblGrid>
                <a:gridCol w="854029"/>
                <a:gridCol w="4248615"/>
                <a:gridCol w="1008146"/>
                <a:gridCol w="1407173"/>
                <a:gridCol w="1107104"/>
                <a:gridCol w="1014232"/>
              </a:tblGrid>
              <a:tr h="2881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1" marR="36001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컨텐츠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받은 쪽지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1" marR="36001" marT="36012" marB="3601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1076325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25571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36001" marR="36001" marT="36012" marB="3601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0.1</a:t>
                      </a:r>
                    </a:p>
                  </a:txBody>
                  <a:tcPr marL="36001" marR="36001" marT="36012" marB="3601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1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 분류</a:t>
                      </a:r>
                    </a:p>
                  </a:txBody>
                  <a:tcPr marL="36001" marR="36001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1" marR="36001" marT="36012" marB="3601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작성일자</a:t>
                      </a:r>
                    </a:p>
                  </a:txBody>
                  <a:tcPr marL="36001" marR="36001" marT="36012" marB="3601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1" marR="36001" marT="36012" marB="3601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6001" marR="36001" marT="36012" marB="3601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박상진</a:t>
                      </a:r>
                    </a:p>
                  </a:txBody>
                  <a:tcPr marL="36001" marR="36001" marT="36012" marB="3601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AutoShape 86"/>
          <p:cNvSpPr>
            <a:spLocks noChangeArrowheads="1"/>
          </p:cNvSpPr>
          <p:nvPr/>
        </p:nvSpPr>
        <p:spPr bwMode="auto">
          <a:xfrm>
            <a:off x="1458931" y="1943835"/>
            <a:ext cx="4034129" cy="3420380"/>
          </a:xfrm>
          <a:prstGeom prst="roundRect">
            <a:avLst>
              <a:gd name="adj" fmla="val 1495"/>
            </a:avLst>
          </a:prstGeom>
          <a:noFill/>
          <a:ln w="12700">
            <a:solidFill>
              <a:schemeClr val="bg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>
              <a:defRPr/>
            </a:pPr>
            <a:endParaRPr kumimoji="0" lang="ko-KR" altLang="ko-KR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H="1">
            <a:off x="1458931" y="2708920"/>
            <a:ext cx="40341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173" y="2094238"/>
            <a:ext cx="529233" cy="524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직선 화살표 연결선 24"/>
          <p:cNvCxnSpPr/>
          <p:nvPr/>
        </p:nvCxnSpPr>
        <p:spPr>
          <a:xfrm>
            <a:off x="1836761" y="2544288"/>
            <a:ext cx="340303" cy="0"/>
          </a:xfrm>
          <a:prstGeom prst="straightConnector1">
            <a:avLst/>
          </a:prstGeom>
          <a:ln w="25400">
            <a:solidFill>
              <a:srgbClr val="FFC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 bwMode="auto">
          <a:xfrm>
            <a:off x="4438521" y="2087293"/>
            <a:ext cx="100953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rtlCol="0" anchor="ctr">
            <a:spAutoFit/>
          </a:bodyPr>
          <a:lstStyle/>
          <a:p>
            <a:pPr algn="r" eaLnBrk="1" hangingPunct="1"/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2015.02.01 19:00</a:t>
            </a:r>
            <a:endParaRPr lang="ko-KR" altLang="en-US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2289418" y="2256054"/>
            <a:ext cx="24146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rtlCol="0" anchor="ctr">
            <a:spAutoFit/>
          </a:bodyPr>
          <a:lstStyle/>
          <a:p>
            <a:pPr eaLnBrk="1" hangingPunct="1"/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쪽지 내용은 무엇 무엇입니다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그런데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오늘은 날씨가 좋아요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2072680" y="2078850"/>
            <a:ext cx="169290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rtlCol="0" anchor="ctr">
            <a:spAutoFit/>
          </a:bodyPr>
          <a:lstStyle/>
          <a:p>
            <a:pPr eaLnBrk="1" hangingPunct="1"/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최보냄</a:t>
            </a:r>
            <a:endParaRPr lang="ko-KR" altLang="en-US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 flipH="1">
            <a:off x="1461660" y="3418083"/>
            <a:ext cx="40341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902" y="2803401"/>
            <a:ext cx="529233" cy="524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" name="직선 화살표 연결선 40"/>
          <p:cNvCxnSpPr/>
          <p:nvPr/>
        </p:nvCxnSpPr>
        <p:spPr>
          <a:xfrm>
            <a:off x="1839490" y="3253451"/>
            <a:ext cx="340303" cy="0"/>
          </a:xfrm>
          <a:prstGeom prst="straightConnector1">
            <a:avLst/>
          </a:prstGeom>
          <a:ln w="25400">
            <a:solidFill>
              <a:srgbClr val="FFC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 bwMode="auto">
          <a:xfrm>
            <a:off x="4438521" y="2796456"/>
            <a:ext cx="100953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rtlCol="0" anchor="ctr">
            <a:spAutoFit/>
          </a:bodyPr>
          <a:lstStyle/>
          <a:p>
            <a:pPr algn="r" eaLnBrk="1" hangingPunct="1"/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2015.02.01 18:00</a:t>
            </a:r>
            <a:endParaRPr lang="ko-KR" altLang="en-US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 bwMode="auto">
          <a:xfrm>
            <a:off x="2292147" y="2965217"/>
            <a:ext cx="24146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rtlCol="0" anchor="ctr">
            <a:spAutoFit/>
          </a:bodyPr>
          <a:lstStyle/>
          <a:p>
            <a:pPr eaLnBrk="1" hangingPunct="1"/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쪽지 내용은 무엇 무엇입니다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그런데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오늘은 날씨가 좋아요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 bwMode="auto">
          <a:xfrm>
            <a:off x="2075409" y="2788013"/>
            <a:ext cx="169290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rtlCol="0" anchor="ctr">
            <a:spAutoFit/>
          </a:bodyPr>
          <a:lstStyle/>
          <a:p>
            <a:pPr eaLnBrk="1" hangingPunct="1"/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정보냄</a:t>
            </a:r>
            <a:endParaRPr lang="ko-KR" altLang="en-US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타원 44"/>
          <p:cNvSpPr>
            <a:spLocks/>
          </p:cNvSpPr>
          <p:nvPr/>
        </p:nvSpPr>
        <p:spPr>
          <a:xfrm>
            <a:off x="3421790" y="3853095"/>
            <a:ext cx="72000" cy="72000"/>
          </a:xfrm>
          <a:prstGeom prst="ellipse">
            <a:avLst/>
          </a:prstGeom>
          <a:solidFill>
            <a:schemeClr val="tx1"/>
          </a:solidFill>
          <a:ln w="12700" cap="sq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</a:endParaRPr>
          </a:p>
        </p:txBody>
      </p:sp>
      <p:sp>
        <p:nvSpPr>
          <p:cNvPr id="46" name="타원 45"/>
          <p:cNvSpPr>
            <a:spLocks/>
          </p:cNvSpPr>
          <p:nvPr/>
        </p:nvSpPr>
        <p:spPr>
          <a:xfrm>
            <a:off x="3428070" y="4031449"/>
            <a:ext cx="72000" cy="72000"/>
          </a:xfrm>
          <a:prstGeom prst="ellipse">
            <a:avLst/>
          </a:prstGeom>
          <a:solidFill>
            <a:schemeClr val="tx1"/>
          </a:solidFill>
          <a:ln w="12700" cap="sq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</a:endParaRPr>
          </a:p>
        </p:txBody>
      </p:sp>
      <p:sp>
        <p:nvSpPr>
          <p:cNvPr id="47" name="타원 46"/>
          <p:cNvSpPr>
            <a:spLocks/>
          </p:cNvSpPr>
          <p:nvPr/>
        </p:nvSpPr>
        <p:spPr>
          <a:xfrm>
            <a:off x="3428070" y="4212095"/>
            <a:ext cx="72000" cy="72000"/>
          </a:xfrm>
          <a:prstGeom prst="ellipse">
            <a:avLst/>
          </a:prstGeom>
          <a:solidFill>
            <a:schemeClr val="tx1"/>
          </a:solidFill>
          <a:ln w="12700" cap="sq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493898" y="1704048"/>
            <a:ext cx="3938255" cy="20904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sq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받은 쪽지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                                                                       </a:t>
            </a:r>
            <a:r>
              <a:rPr lang="ko-KR" altLang="en-US" sz="600" dirty="0" err="1" smtClean="0">
                <a:solidFill>
                  <a:schemeClr val="tx1"/>
                </a:solidFill>
              </a:rPr>
              <a:t>더보기</a:t>
            </a:r>
            <a:endParaRPr lang="ko-KR" altLang="en-US" sz="600" dirty="0" smtClean="0">
              <a:solidFill>
                <a:schemeClr val="tx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4998005" y="1673805"/>
            <a:ext cx="144462" cy="144463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205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 descr="블릿1"/>
          <p:cNvSpPr>
            <a:spLocks noChangeArrowheads="1"/>
          </p:cNvSpPr>
          <p:nvPr/>
        </p:nvSpPr>
        <p:spPr bwMode="auto">
          <a:xfrm>
            <a:off x="3285404" y="2656319"/>
            <a:ext cx="3013796" cy="788843"/>
          </a:xfrm>
          <a:prstGeom prst="roundRect">
            <a:avLst>
              <a:gd name="adj" fmla="val 28241"/>
            </a:avLst>
          </a:prstGeom>
          <a:blipFill dpi="0" rotWithShape="1">
            <a:blip r:embed="rId2"/>
            <a:srcRect/>
            <a:stretch>
              <a:fillRect/>
            </a:stretch>
          </a:blipFill>
          <a:ln w="9525" algn="ctr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 화면</a:t>
            </a:r>
            <a:endParaRPr lang="ko-KR" altLang="ko-KR" sz="20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822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5"/>
          <p:cNvSpPr>
            <a:spLocks noChangeArrowheads="1"/>
          </p:cNvSpPr>
          <p:nvPr/>
        </p:nvSpPr>
        <p:spPr bwMode="auto">
          <a:xfrm>
            <a:off x="7400925" y="1052513"/>
            <a:ext cx="2289175" cy="5048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rIns="54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vl="0" eaLnBrk="1" hangingPunct="1">
              <a:lnSpc>
                <a:spcPct val="120000"/>
              </a:lnSpc>
              <a:buFont typeface="맑은 고딕" pitchFamily="50" charset="-127"/>
              <a:buChar char="•"/>
            </a:pPr>
            <a:r>
              <a:rPr lang="en-US" altLang="ko-KR" sz="9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메인화면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메인 화면 </a:t>
            </a:r>
            <a:r>
              <a:rPr lang="ko-KR" altLang="en-US" sz="900" b="1" dirty="0" err="1" smtClean="0">
                <a:latin typeface="맑은 고딕" pitchFamily="50" charset="-127"/>
                <a:ea typeface="맑은 고딕" pitchFamily="50" charset="-127"/>
              </a:rPr>
              <a:t>레이어</a:t>
            </a:r>
            <a:endParaRPr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36"/>
          <p:cNvSpPr txBox="1">
            <a:spLocks noChangeArrowheads="1"/>
          </p:cNvSpPr>
          <p:nvPr/>
        </p:nvSpPr>
        <p:spPr bwMode="auto">
          <a:xfrm>
            <a:off x="7400925" y="836613"/>
            <a:ext cx="695325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000" b="1">
                <a:latin typeface="맑은 고딕" pitchFamily="50" charset="-127"/>
                <a:ea typeface="맑은 고딕" pitchFamily="50" charset="-127"/>
              </a:rPr>
              <a:t>화면개요 </a:t>
            </a: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" name="Text Box 37"/>
          <p:cNvSpPr txBox="1">
            <a:spLocks noChangeArrowheads="1"/>
          </p:cNvSpPr>
          <p:nvPr/>
        </p:nvSpPr>
        <p:spPr bwMode="auto">
          <a:xfrm>
            <a:off x="7400925" y="1628775"/>
            <a:ext cx="439738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000" b="1">
                <a:latin typeface="맑은 고딕" pitchFamily="50" charset="-127"/>
                <a:ea typeface="맑은 고딕" pitchFamily="50" charset="-127"/>
              </a:rPr>
              <a:t>설명 </a:t>
            </a: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6" name="Rectangle 34"/>
          <p:cNvSpPr>
            <a:spLocks noChangeArrowheads="1"/>
          </p:cNvSpPr>
          <p:nvPr/>
        </p:nvSpPr>
        <p:spPr bwMode="auto">
          <a:xfrm>
            <a:off x="7400925" y="1819275"/>
            <a:ext cx="2289175" cy="4705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90000" rIns="54000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ts val="0"/>
              </a:spcBef>
            </a:pPr>
            <a:r>
              <a:rPr lang="en-US" altLang="ko-KR" sz="9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등록 버튼</a:t>
            </a:r>
            <a:r>
              <a:rPr lang="en-US" altLang="ko-KR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문서등록 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문서등록 팝업 오픈</a:t>
            </a:r>
            <a:endParaRPr lang="en-US" altLang="ko-KR" sz="8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ts val="1300"/>
              </a:lnSpc>
              <a:spcBef>
                <a:spcPts val="0"/>
              </a:spcBef>
            </a:pP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업무등록 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업무등록 팝업 오픈</a:t>
            </a: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endParaRPr lang="en-US" altLang="ko-KR" sz="9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ts val="1300"/>
              </a:lnSpc>
              <a:spcBef>
                <a:spcPts val="0"/>
              </a:spcBef>
            </a:pPr>
            <a:r>
              <a:rPr lang="en-US" altLang="ko-KR" sz="9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협업 업무 현황</a:t>
            </a:r>
            <a:r>
              <a:rPr lang="en-US" altLang="ko-KR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협업 업무 현황 정보 조회</a:t>
            </a:r>
            <a:endParaRPr lang="en-US" altLang="ko-KR" sz="8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ts val="1300"/>
              </a:lnSpc>
              <a:spcBef>
                <a:spcPts val="0"/>
              </a:spcBef>
            </a:pP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협업 업무 현황 화면설계 참조</a:t>
            </a:r>
            <a:endParaRPr lang="en-US" altLang="ko-KR" sz="8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ts val="1300"/>
              </a:lnSpc>
              <a:spcBef>
                <a:spcPts val="0"/>
              </a:spcBef>
            </a:pPr>
            <a:endParaRPr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ts val="1300"/>
              </a:lnSpc>
              <a:spcBef>
                <a:spcPts val="0"/>
              </a:spcBef>
            </a:pPr>
            <a:r>
              <a:rPr lang="en-US" altLang="ko-KR" sz="9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배너영역</a:t>
            </a:r>
            <a:r>
              <a:rPr lang="en-US" altLang="ko-KR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배너 이미지 표현</a:t>
            </a: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endParaRPr lang="en-US" altLang="ko-KR" sz="9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ts val="1300"/>
              </a:lnSpc>
              <a:spcBef>
                <a:spcPts val="0"/>
              </a:spcBef>
            </a:pPr>
            <a:r>
              <a:rPr lang="en-US" altLang="ko-KR" sz="9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컨텐츠</a:t>
            </a:r>
            <a:r>
              <a:rPr lang="ko-KR" altLang="en-US" sz="9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영역</a:t>
            </a:r>
            <a:r>
              <a:rPr lang="en-US" altLang="ko-KR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ko-KR" altLang="en-US" sz="8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컨텐츠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배경은 각 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skin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따라 변경됨</a:t>
            </a:r>
            <a:endParaRPr lang="en-US" altLang="ko-KR" sz="8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ts val="1300"/>
              </a:lnSpc>
              <a:spcBef>
                <a:spcPts val="0"/>
              </a:spcBef>
            </a:pP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- 4-1 : </a:t>
            </a:r>
            <a:r>
              <a:rPr lang="ko-KR" altLang="en-US" sz="8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컨텐츠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메뉴 선택 시 변경됨</a:t>
            </a:r>
            <a:endParaRPr lang="en-US" altLang="ko-KR" sz="8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ts val="1300"/>
              </a:lnSpc>
              <a:spcBef>
                <a:spcPts val="0"/>
              </a:spcBef>
            </a:pP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</a:t>
            </a:r>
            <a:r>
              <a:rPr lang="ko-KR" altLang="en-US" sz="8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컨텐츠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메뉴 선택 시 </a:t>
            </a:r>
            <a:r>
              <a:rPr lang="ko-KR" altLang="en-US" sz="8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애니매이션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효과</a:t>
            </a:r>
            <a:endParaRPr lang="en-US" altLang="ko-KR" sz="8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ts val="1300"/>
              </a:lnSpc>
              <a:spcBef>
                <a:spcPts val="0"/>
              </a:spcBef>
            </a:pP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화면 전환</a:t>
            </a:r>
            <a:endParaRPr lang="en-US" altLang="ko-KR" sz="8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ts val="1300"/>
              </a:lnSpc>
              <a:spcBef>
                <a:spcPts val="0"/>
              </a:spcBef>
            </a:pP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</a:t>
            </a:r>
            <a:r>
              <a:rPr lang="ko-KR" altLang="en-US" sz="8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컨텐츠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화면설계서 참조</a:t>
            </a:r>
            <a:endParaRPr lang="en-US" altLang="ko-KR" sz="8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ts val="1300"/>
              </a:lnSpc>
              <a:spcBef>
                <a:spcPts val="0"/>
              </a:spcBef>
            </a:pP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- 4-2 : </a:t>
            </a:r>
            <a:r>
              <a:rPr lang="ko-KR" altLang="en-US" sz="8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컨텐츠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메뉴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endParaRPr lang="en-US" altLang="ko-KR" sz="8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ts val="1300"/>
              </a:lnSpc>
              <a:spcBef>
                <a:spcPts val="0"/>
              </a:spcBef>
            </a:pP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선택된 </a:t>
            </a:r>
            <a:r>
              <a:rPr lang="ko-KR" altLang="en-US" sz="8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컨텐츠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메뉴 강조 됨</a:t>
            </a:r>
            <a:endParaRPr lang="en-US" altLang="ko-KR" sz="8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ts val="1300"/>
              </a:lnSpc>
              <a:spcBef>
                <a:spcPts val="0"/>
              </a:spcBef>
            </a:pP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</a:t>
            </a:r>
            <a:r>
              <a:rPr lang="ko-KR" altLang="en-US" sz="8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컨텐츠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화면설계서 참조</a:t>
            </a:r>
            <a:endParaRPr lang="en-US" altLang="ko-KR" sz="8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ts val="1300"/>
              </a:lnSpc>
              <a:spcBef>
                <a:spcPts val="0"/>
              </a:spcBef>
            </a:pP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- 4-2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메뉴 현황</a:t>
            </a:r>
            <a:endParaRPr lang="en-US" altLang="ko-KR" sz="8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ts val="1300"/>
              </a:lnSpc>
              <a:spcBef>
                <a:spcPts val="0"/>
              </a:spcBef>
            </a:pP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.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새로운 문서</a:t>
            </a:r>
            <a:endParaRPr lang="en-US" altLang="ko-KR" sz="8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ts val="1300"/>
              </a:lnSpc>
              <a:spcBef>
                <a:spcPts val="0"/>
              </a:spcBef>
            </a:pP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.</a:t>
            </a:r>
            <a:r>
              <a:rPr lang="ko-KR" altLang="en-US" sz="8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최근조회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문서</a:t>
            </a:r>
            <a:endParaRPr lang="en-US" altLang="ko-KR" sz="8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ts val="1300"/>
              </a:lnSpc>
              <a:spcBef>
                <a:spcPts val="0"/>
              </a:spcBef>
            </a:pP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.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최다조회 내 문서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내 등록 문서 기준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lnSpc>
                <a:spcPts val="1300"/>
              </a:lnSpc>
              <a:spcBef>
                <a:spcPts val="0"/>
              </a:spcBef>
            </a:pP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.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최다조회 문서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전체 문서 기준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lnSpc>
                <a:spcPts val="1300"/>
              </a:lnSpc>
              <a:spcBef>
                <a:spcPts val="0"/>
              </a:spcBef>
            </a:pP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.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내 수정중인 문서</a:t>
            </a:r>
            <a:endParaRPr lang="en-US" altLang="ko-KR" sz="8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ts val="1300"/>
              </a:lnSpc>
              <a:spcBef>
                <a:spcPts val="0"/>
              </a:spcBef>
            </a:pP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.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내 받은 쪽지 현황</a:t>
            </a:r>
            <a:endParaRPr lang="en-US" altLang="ko-KR" sz="8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Group 2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41661"/>
              </p:ext>
            </p:extLst>
          </p:nvPr>
        </p:nvGraphicFramePr>
        <p:xfrm>
          <a:off x="138113" y="115888"/>
          <a:ext cx="9639299" cy="576262"/>
        </p:xfrm>
        <a:graphic>
          <a:graphicData uri="http://schemas.openxmlformats.org/drawingml/2006/table">
            <a:tbl>
              <a:tblPr/>
              <a:tblGrid>
                <a:gridCol w="854029"/>
                <a:gridCol w="4248615"/>
                <a:gridCol w="1008146"/>
                <a:gridCol w="1407173"/>
                <a:gridCol w="1107104"/>
                <a:gridCol w="1014232"/>
              </a:tblGrid>
              <a:tr h="2881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1" marR="36001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화면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레이어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1" marR="36001" marT="36012" marB="3601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1076325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25571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36001" marR="36001" marT="36012" marB="3601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0.1</a:t>
                      </a:r>
                    </a:p>
                  </a:txBody>
                  <a:tcPr marL="36001" marR="36001" marT="36012" marB="3601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1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 분류</a:t>
                      </a:r>
                    </a:p>
                  </a:txBody>
                  <a:tcPr marL="36001" marR="36001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1" marR="36001" marT="36012" marB="3601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작성일자</a:t>
                      </a:r>
                    </a:p>
                  </a:txBody>
                  <a:tcPr marL="36001" marR="36001" marT="36012" marB="3601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1" marR="36001" marT="36012" marB="3601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6001" marR="36001" marT="36012" marB="3601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박상진</a:t>
                      </a:r>
                    </a:p>
                  </a:txBody>
                  <a:tcPr marL="36001" marR="36001" marT="36012" marB="3601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317485" y="1318652"/>
            <a:ext cx="6975775" cy="4765643"/>
            <a:chOff x="317485" y="1318652"/>
            <a:chExt cx="6975775" cy="4765643"/>
          </a:xfrm>
        </p:grpSpPr>
        <p:sp>
          <p:nvSpPr>
            <p:cNvPr id="18" name="AutoShape 86"/>
            <p:cNvSpPr>
              <a:spLocks noChangeArrowheads="1"/>
            </p:cNvSpPr>
            <p:nvPr/>
          </p:nvSpPr>
          <p:spPr bwMode="auto">
            <a:xfrm>
              <a:off x="317485" y="1318652"/>
              <a:ext cx="6975775" cy="4765643"/>
            </a:xfrm>
            <a:prstGeom prst="roundRect">
              <a:avLst>
                <a:gd name="adj" fmla="val 1495"/>
              </a:avLst>
            </a:prstGeom>
            <a:noFill/>
            <a:ln w="127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defRPr/>
              </a:pPr>
              <a:endParaRPr kumimoji="0" lang="ko-KR" altLang="ko-KR" smtClean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4455" y="1361068"/>
              <a:ext cx="6876502" cy="525552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452500" y="2193362"/>
              <a:ext cx="2017274" cy="245528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업무협업 단계 이미지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52500" y="2483896"/>
              <a:ext cx="2017274" cy="1328112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업무협업 단계 클릭 시 문서 목록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52500" y="3873648"/>
              <a:ext cx="2017274" cy="2033024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배너영역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522730" y="1910623"/>
              <a:ext cx="4680520" cy="3996049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컨텐츠 배경 영역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45619" y="1901379"/>
              <a:ext cx="990110" cy="254162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문서등록</a:t>
              </a:r>
              <a:endPara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79664" y="1901379"/>
              <a:ext cx="990110" cy="254162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kern="0" dirty="0" smtClean="0">
                  <a:solidFill>
                    <a:sysClr val="window" lastClr="FFFFFF"/>
                  </a:solidFill>
                  <a:latin typeface="Calibri"/>
                  <a:ea typeface="맑은 고딕"/>
                </a:rPr>
                <a:t>업</a:t>
              </a:r>
              <a:r>
                <a:rPr kumimoji="0" lang="ko-KR" altLang="en-US" sz="900" b="1" kern="0" dirty="0">
                  <a:solidFill>
                    <a:sysClr val="window" lastClr="FFFFFF"/>
                  </a:solidFill>
                  <a:latin typeface="Calibri"/>
                  <a:ea typeface="맑은 고딕"/>
                </a:rPr>
                <a:t>무</a:t>
              </a:r>
              <a:r>
                <a:rPr kumimoji="0" lang="ko-KR" altLang="en-US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등록</a:t>
              </a:r>
              <a:endPara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144905" y="2253014"/>
              <a:ext cx="3388463" cy="2378551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컨텐츠</a:t>
              </a:r>
              <a:r>
                <a:rPr kumimoji="0" lang="ko-KR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 </a:t>
              </a:r>
              <a:r>
                <a:rPr kumimoji="0" lang="ko-KR" alt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목록 영역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872118" y="5049180"/>
              <a:ext cx="4005445" cy="523874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컨텐츠</a:t>
              </a:r>
              <a:r>
                <a:rPr kumimoji="0" lang="ko-KR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  </a:t>
              </a:r>
              <a:endPara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메뉴 </a:t>
              </a:r>
              <a:r>
                <a:rPr kumimoji="0" lang="ko-KR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영역</a:t>
              </a: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3904109" y="5192055"/>
              <a:ext cx="342900" cy="257175"/>
            </a:xfrm>
            <a:prstGeom prst="round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4351784" y="5192055"/>
              <a:ext cx="342900" cy="257175"/>
            </a:xfrm>
            <a:prstGeom prst="round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4772980" y="5139967"/>
              <a:ext cx="414909" cy="342300"/>
            </a:xfrm>
            <a:prstGeom prst="round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5675759" y="5182530"/>
              <a:ext cx="342900" cy="257175"/>
            </a:xfrm>
            <a:prstGeom prst="round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5266184" y="5182530"/>
              <a:ext cx="342900" cy="257175"/>
            </a:xfrm>
            <a:prstGeom prst="round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</p:grpSp>
      <p:sp>
        <p:nvSpPr>
          <p:cNvPr id="32" name="Rectangle 260"/>
          <p:cNvSpPr>
            <a:spLocks noChangeArrowheads="1"/>
          </p:cNvSpPr>
          <p:nvPr/>
        </p:nvSpPr>
        <p:spPr bwMode="auto">
          <a:xfrm>
            <a:off x="2469774" y="1885477"/>
            <a:ext cx="4781183" cy="406380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/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Rectangle 260"/>
          <p:cNvSpPr>
            <a:spLocks noChangeArrowheads="1"/>
          </p:cNvSpPr>
          <p:nvPr/>
        </p:nvSpPr>
        <p:spPr bwMode="auto">
          <a:xfrm>
            <a:off x="411557" y="2200512"/>
            <a:ext cx="2111173" cy="161149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/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Rectangle 260"/>
          <p:cNvSpPr>
            <a:spLocks noChangeArrowheads="1"/>
          </p:cNvSpPr>
          <p:nvPr/>
        </p:nvSpPr>
        <p:spPr bwMode="auto">
          <a:xfrm>
            <a:off x="424756" y="1869116"/>
            <a:ext cx="2097974" cy="31027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/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352525" y="1772878"/>
            <a:ext cx="144462" cy="144463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3072674" y="2155541"/>
            <a:ext cx="260146" cy="144463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4-1</a:t>
            </a:r>
            <a:endParaRPr lang="ko-KR" altLang="en-US" sz="900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339326" y="2104274"/>
            <a:ext cx="144462" cy="144463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Rectangle 260"/>
          <p:cNvSpPr>
            <a:spLocks noChangeArrowheads="1"/>
          </p:cNvSpPr>
          <p:nvPr/>
        </p:nvSpPr>
        <p:spPr bwMode="auto">
          <a:xfrm>
            <a:off x="403448" y="3849794"/>
            <a:ext cx="2066326" cy="209948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/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31217" y="3753557"/>
            <a:ext cx="144462" cy="144463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397543" y="1789239"/>
            <a:ext cx="144462" cy="144463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900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2742045" y="4976948"/>
            <a:ext cx="260146" cy="144463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4-2</a:t>
            </a:r>
            <a:endParaRPr lang="ko-KR" altLang="en-US" sz="900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838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5"/>
          <p:cNvSpPr>
            <a:spLocks noChangeArrowheads="1"/>
          </p:cNvSpPr>
          <p:nvPr/>
        </p:nvSpPr>
        <p:spPr bwMode="auto">
          <a:xfrm>
            <a:off x="7400925" y="1052513"/>
            <a:ext cx="2289175" cy="5048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rIns="54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vl="0" eaLnBrk="1" hangingPunct="1">
              <a:lnSpc>
                <a:spcPct val="120000"/>
              </a:lnSpc>
              <a:buFont typeface="맑은 고딕" pitchFamily="50" charset="-127"/>
              <a:buChar char="•"/>
            </a:pPr>
            <a:r>
              <a:rPr lang="en-US" altLang="ko-KR" sz="9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메인화면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협업 업무 현황</a:t>
            </a:r>
            <a:endParaRPr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36"/>
          <p:cNvSpPr txBox="1">
            <a:spLocks noChangeArrowheads="1"/>
          </p:cNvSpPr>
          <p:nvPr/>
        </p:nvSpPr>
        <p:spPr bwMode="auto">
          <a:xfrm>
            <a:off x="7400925" y="836613"/>
            <a:ext cx="695325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000" b="1">
                <a:latin typeface="맑은 고딕" pitchFamily="50" charset="-127"/>
                <a:ea typeface="맑은 고딕" pitchFamily="50" charset="-127"/>
              </a:rPr>
              <a:t>화면개요 </a:t>
            </a: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" name="Text Box 37"/>
          <p:cNvSpPr txBox="1">
            <a:spLocks noChangeArrowheads="1"/>
          </p:cNvSpPr>
          <p:nvPr/>
        </p:nvSpPr>
        <p:spPr bwMode="auto">
          <a:xfrm>
            <a:off x="7400925" y="1628775"/>
            <a:ext cx="439738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000" b="1">
                <a:latin typeface="맑은 고딕" pitchFamily="50" charset="-127"/>
                <a:ea typeface="맑은 고딕" pitchFamily="50" charset="-127"/>
              </a:rPr>
              <a:t>설명 </a:t>
            </a: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6" name="Rectangle 34"/>
          <p:cNvSpPr>
            <a:spLocks noChangeArrowheads="1"/>
          </p:cNvSpPr>
          <p:nvPr/>
        </p:nvSpPr>
        <p:spPr bwMode="auto">
          <a:xfrm>
            <a:off x="7400925" y="1819275"/>
            <a:ext cx="2289175" cy="4705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90000" rIns="54000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ts val="0"/>
              </a:spcBef>
            </a:pPr>
            <a:r>
              <a:rPr lang="en-US" altLang="ko-KR" sz="9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협업 업무 단계 표시 영역</a:t>
            </a:r>
            <a:r>
              <a:rPr lang="en-US" altLang="ko-KR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단계별 이미지 및 로그인 사용자 기준 단계별 문서 수 표시</a:t>
            </a:r>
            <a:endParaRPr lang="en-US" altLang="ko-KR" sz="8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ts val="1300"/>
              </a:lnSpc>
              <a:spcBef>
                <a:spcPts val="0"/>
              </a:spcBef>
            </a:pP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각 단계 클릭 시 강조 이미지로 변경</a:t>
            </a: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endParaRPr lang="en-US" altLang="ko-KR" sz="9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ts val="1300"/>
              </a:lnSpc>
              <a:spcBef>
                <a:spcPts val="0"/>
              </a:spcBef>
            </a:pPr>
            <a:r>
              <a:rPr lang="en-US" altLang="ko-KR" sz="9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문서 목록 영역</a:t>
            </a:r>
            <a:r>
              <a:rPr lang="en-US" altLang="ko-KR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협업 업무 선택된 단계 문서 목록 현황</a:t>
            </a:r>
            <a:endParaRPr lang="en-US" altLang="ko-KR" sz="8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ts val="1300"/>
              </a:lnSpc>
              <a:spcBef>
                <a:spcPts val="0"/>
              </a:spcBef>
            </a:pP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문서제목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8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요청자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완료예정일로 내용 구성</a:t>
            </a:r>
            <a:endParaRPr lang="en-US" altLang="ko-KR" sz="8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ts val="1300"/>
              </a:lnSpc>
              <a:spcBef>
                <a:spcPts val="0"/>
              </a:spcBef>
            </a:pP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문서제목 선택 시 협업문서 상세조회 화면 표시</a:t>
            </a:r>
            <a:endParaRPr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Group 2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017633"/>
              </p:ext>
            </p:extLst>
          </p:nvPr>
        </p:nvGraphicFramePr>
        <p:xfrm>
          <a:off x="138113" y="115888"/>
          <a:ext cx="9639299" cy="576262"/>
        </p:xfrm>
        <a:graphic>
          <a:graphicData uri="http://schemas.openxmlformats.org/drawingml/2006/table">
            <a:tbl>
              <a:tblPr/>
              <a:tblGrid>
                <a:gridCol w="854029"/>
                <a:gridCol w="4248615"/>
                <a:gridCol w="1008146"/>
                <a:gridCol w="1407173"/>
                <a:gridCol w="1107104"/>
                <a:gridCol w="1014232"/>
              </a:tblGrid>
              <a:tr h="2881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1" marR="36001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협업 업무 현황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1" marR="36001" marT="36012" marB="3601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1076325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25571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36001" marR="36001" marT="36012" marB="3601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0.1</a:t>
                      </a:r>
                    </a:p>
                  </a:txBody>
                  <a:tcPr marL="36001" marR="36001" marT="36012" marB="3601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1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 분류</a:t>
                      </a:r>
                    </a:p>
                  </a:txBody>
                  <a:tcPr marL="36001" marR="36001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1" marR="36001" marT="36012" marB="3601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작성일자</a:t>
                      </a:r>
                    </a:p>
                  </a:txBody>
                  <a:tcPr marL="36001" marR="36001" marT="36012" marB="3601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1" marR="36001" marT="36012" marB="3601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6001" marR="36001" marT="36012" marB="3601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박상진</a:t>
                      </a:r>
                    </a:p>
                  </a:txBody>
                  <a:tcPr marL="36001" marR="36001" marT="36012" marB="3601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1532620" y="1782763"/>
            <a:ext cx="720080" cy="386097"/>
          </a:xfrm>
          <a:prstGeom prst="roundRect">
            <a:avLst/>
          </a:prstGeom>
          <a:solidFill>
            <a:srgbClr val="FFC000"/>
          </a:solidFill>
          <a:ln w="12700" cap="sq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작성단계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이미</a:t>
            </a:r>
            <a:r>
              <a:rPr lang="ko-KR" altLang="en-US" sz="900" dirty="0">
                <a:solidFill>
                  <a:schemeClr val="tx1"/>
                </a:solidFill>
              </a:rPr>
              <a:t>지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1516182" y="2183956"/>
            <a:ext cx="732331" cy="168339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anchor="ctr">
            <a:no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작성중</a:t>
            </a:r>
            <a:r>
              <a:rPr kumimoji="0"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(3)</a:t>
            </a:r>
            <a:endParaRPr kumimoji="0"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갈매기형 수장 47"/>
          <p:cNvSpPr/>
          <p:nvPr/>
        </p:nvSpPr>
        <p:spPr>
          <a:xfrm>
            <a:off x="2342710" y="1864611"/>
            <a:ext cx="180020" cy="222399"/>
          </a:xfrm>
          <a:prstGeom prst="chevron">
            <a:avLst/>
          </a:prstGeom>
          <a:solidFill>
            <a:srgbClr val="FFC000"/>
          </a:solidFill>
          <a:ln w="12700" cap="sq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2585120" y="1789239"/>
            <a:ext cx="720080" cy="386097"/>
          </a:xfrm>
          <a:prstGeom prst="roundRect">
            <a:avLst/>
          </a:prstGeom>
          <a:noFill/>
          <a:ln w="12700" cap="sq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승인단계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이미</a:t>
            </a:r>
            <a:r>
              <a:rPr lang="ko-KR" altLang="en-US" sz="900" dirty="0">
                <a:solidFill>
                  <a:schemeClr val="tx1"/>
                </a:solidFill>
              </a:rPr>
              <a:t>지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2568682" y="2190432"/>
            <a:ext cx="732331" cy="168339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anchor="ctr">
            <a:no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승인중</a:t>
            </a:r>
            <a:r>
              <a:rPr kumimoji="0"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(3)</a:t>
            </a:r>
            <a:endParaRPr kumimoji="0"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갈매기형 수장 50"/>
          <p:cNvSpPr/>
          <p:nvPr/>
        </p:nvSpPr>
        <p:spPr>
          <a:xfrm>
            <a:off x="3395210" y="1871087"/>
            <a:ext cx="180020" cy="222399"/>
          </a:xfrm>
          <a:prstGeom prst="chevron">
            <a:avLst/>
          </a:prstGeom>
          <a:solidFill>
            <a:srgbClr val="FFC000"/>
          </a:solidFill>
          <a:ln w="12700" cap="sq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630470" y="1781288"/>
            <a:ext cx="720080" cy="386097"/>
          </a:xfrm>
          <a:prstGeom prst="roundRect">
            <a:avLst/>
          </a:prstGeom>
          <a:noFill/>
          <a:ln w="12700" cap="sq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보완단계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3" name="직사각형 52"/>
          <p:cNvSpPr/>
          <p:nvPr/>
        </p:nvSpPr>
        <p:spPr bwMode="auto">
          <a:xfrm>
            <a:off x="3614032" y="2182481"/>
            <a:ext cx="732331" cy="168339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anchor="ctr">
            <a:no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보완중</a:t>
            </a:r>
            <a:r>
              <a:rPr kumimoji="0"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(3)</a:t>
            </a:r>
            <a:endParaRPr kumimoji="0"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갈매기형 수장 54"/>
          <p:cNvSpPr/>
          <p:nvPr/>
        </p:nvSpPr>
        <p:spPr>
          <a:xfrm>
            <a:off x="4440560" y="1863136"/>
            <a:ext cx="180020" cy="222399"/>
          </a:xfrm>
          <a:prstGeom prst="chevron">
            <a:avLst/>
          </a:prstGeom>
          <a:solidFill>
            <a:srgbClr val="FFC000"/>
          </a:solidFill>
          <a:ln w="12700" cap="sq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4682970" y="1787764"/>
            <a:ext cx="720080" cy="386097"/>
          </a:xfrm>
          <a:prstGeom prst="roundRect">
            <a:avLst/>
          </a:prstGeom>
          <a:noFill/>
          <a:ln w="12700" cap="sq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완료단계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8" name="직사각형 57"/>
          <p:cNvSpPr/>
          <p:nvPr/>
        </p:nvSpPr>
        <p:spPr bwMode="auto">
          <a:xfrm>
            <a:off x="4666532" y="2188957"/>
            <a:ext cx="732331" cy="168339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anchor="ctr">
            <a:no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미열람</a:t>
            </a:r>
            <a:r>
              <a:rPr kumimoji="0"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(3)</a:t>
            </a:r>
            <a:endParaRPr kumimoji="0"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AutoShape 86"/>
          <p:cNvSpPr>
            <a:spLocks noChangeArrowheads="1"/>
          </p:cNvSpPr>
          <p:nvPr/>
        </p:nvSpPr>
        <p:spPr bwMode="auto">
          <a:xfrm>
            <a:off x="1495567" y="1728555"/>
            <a:ext cx="3936586" cy="660227"/>
          </a:xfrm>
          <a:prstGeom prst="roundRect">
            <a:avLst>
              <a:gd name="adj" fmla="val 1495"/>
            </a:avLst>
          </a:prstGeom>
          <a:noFill/>
          <a:ln w="12700">
            <a:solidFill>
              <a:schemeClr val="bg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>
              <a:defRPr/>
            </a:pPr>
            <a:endParaRPr kumimoji="0" lang="ko-KR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AutoShape 86"/>
          <p:cNvSpPr>
            <a:spLocks noChangeArrowheads="1"/>
          </p:cNvSpPr>
          <p:nvPr/>
        </p:nvSpPr>
        <p:spPr bwMode="auto">
          <a:xfrm>
            <a:off x="1495567" y="2388782"/>
            <a:ext cx="3936586" cy="2570388"/>
          </a:xfrm>
          <a:prstGeom prst="roundRect">
            <a:avLst>
              <a:gd name="adj" fmla="val 1495"/>
            </a:avLst>
          </a:prstGeom>
          <a:noFill/>
          <a:ln w="12700">
            <a:solidFill>
              <a:schemeClr val="bg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defRPr/>
            </a:pPr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</a:rPr>
              <a:t>  문서혁신 변화관리 파트        </a:t>
            </a:r>
            <a:r>
              <a:rPr kumimoji="0" lang="ko-KR" altLang="en-US" sz="1200" dirty="0" err="1" smtClean="0">
                <a:latin typeface="맑은 고딕" pitchFamily="50" charset="-127"/>
                <a:ea typeface="맑은 고딕" pitchFamily="50" charset="-127"/>
              </a:rPr>
              <a:t>김요청</a:t>
            </a:r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2015-03-10</a:t>
            </a:r>
          </a:p>
          <a:p>
            <a:pPr latinLnBrk="0">
              <a:defRPr/>
            </a:pP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문서혁신 변화관리 파트        </a:t>
            </a:r>
            <a:r>
              <a:rPr kumimoji="0" lang="ko-KR" altLang="en-US" sz="1200" dirty="0" err="1">
                <a:latin typeface="맑은 고딕" pitchFamily="50" charset="-127"/>
                <a:ea typeface="맑은 고딕" pitchFamily="50" charset="-127"/>
              </a:rPr>
              <a:t>김요청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2015-03-10</a:t>
            </a:r>
          </a:p>
          <a:p>
            <a:pPr latinLnBrk="0">
              <a:defRPr/>
            </a:pP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문서혁신 변화관리 파트        </a:t>
            </a:r>
            <a:r>
              <a:rPr kumimoji="0" lang="ko-KR" altLang="en-US" sz="1200" dirty="0" err="1">
                <a:latin typeface="맑은 고딕" pitchFamily="50" charset="-127"/>
                <a:ea typeface="맑은 고딕" pitchFamily="50" charset="-127"/>
              </a:rPr>
              <a:t>김요청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2015-03-10</a:t>
            </a:r>
            <a:endParaRPr kumimoji="0" lang="ko-KR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latinLnBrk="0">
              <a:defRPr/>
            </a:pPr>
            <a:endParaRPr kumimoji="0" lang="ko-KR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latinLnBrk="0">
              <a:defRPr/>
            </a:pPr>
            <a:endParaRPr kumimoji="0" lang="ko-KR" altLang="ko-KR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D:\temp\03. 퍼블리싱\img\icon\pp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191" y="2482412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D:\temp\03. 퍼블리싱\img\icon\pp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674" y="2662432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D:\temp\03. 퍼블리싱\img\icon\pp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674" y="2843935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260"/>
          <p:cNvSpPr>
            <a:spLocks noChangeArrowheads="1"/>
          </p:cNvSpPr>
          <p:nvPr/>
        </p:nvSpPr>
        <p:spPr bwMode="auto">
          <a:xfrm>
            <a:off x="1452882" y="1700086"/>
            <a:ext cx="4040178" cy="68869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/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1380651" y="1603848"/>
            <a:ext cx="144462" cy="144463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Rectangle 260"/>
          <p:cNvSpPr>
            <a:spLocks noChangeArrowheads="1"/>
          </p:cNvSpPr>
          <p:nvPr/>
        </p:nvSpPr>
        <p:spPr bwMode="auto">
          <a:xfrm>
            <a:off x="1456118" y="2410024"/>
            <a:ext cx="4036942" cy="254914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/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1383887" y="2313786"/>
            <a:ext cx="144462" cy="144463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891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1493898" y="2153037"/>
            <a:ext cx="3938255" cy="20904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sq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새로운 문서                                                                     </a:t>
            </a:r>
            <a:r>
              <a:rPr lang="ko-KR" altLang="en-US" sz="600" dirty="0" err="1" smtClean="0">
                <a:solidFill>
                  <a:schemeClr val="tx1"/>
                </a:solidFill>
              </a:rPr>
              <a:t>더보기</a:t>
            </a:r>
            <a:endParaRPr lang="ko-KR" altLang="en-US" sz="600" dirty="0" smtClean="0">
              <a:solidFill>
                <a:schemeClr val="tx1"/>
              </a:solidFill>
            </a:endParaRPr>
          </a:p>
        </p:txBody>
      </p:sp>
      <p:sp>
        <p:nvSpPr>
          <p:cNvPr id="3" name="Rectangle 35"/>
          <p:cNvSpPr>
            <a:spLocks noChangeArrowheads="1"/>
          </p:cNvSpPr>
          <p:nvPr/>
        </p:nvSpPr>
        <p:spPr bwMode="auto">
          <a:xfrm>
            <a:off x="7400925" y="1052513"/>
            <a:ext cx="2289175" cy="5048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rIns="54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vl="0" eaLnBrk="1" hangingPunct="1">
              <a:lnSpc>
                <a:spcPct val="120000"/>
              </a:lnSpc>
              <a:buFont typeface="맑은 고딕" pitchFamily="50" charset="-127"/>
              <a:buChar char="•"/>
            </a:pPr>
            <a:r>
              <a:rPr lang="en-US" altLang="ko-KR" sz="9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메인화면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새로운 문서</a:t>
            </a: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36"/>
          <p:cNvSpPr txBox="1">
            <a:spLocks noChangeArrowheads="1"/>
          </p:cNvSpPr>
          <p:nvPr/>
        </p:nvSpPr>
        <p:spPr bwMode="auto">
          <a:xfrm>
            <a:off x="7400925" y="836613"/>
            <a:ext cx="695325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000" b="1">
                <a:latin typeface="맑은 고딕" pitchFamily="50" charset="-127"/>
                <a:ea typeface="맑은 고딕" pitchFamily="50" charset="-127"/>
              </a:rPr>
              <a:t>화면개요 </a:t>
            </a: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" name="Text Box 37"/>
          <p:cNvSpPr txBox="1">
            <a:spLocks noChangeArrowheads="1"/>
          </p:cNvSpPr>
          <p:nvPr/>
        </p:nvSpPr>
        <p:spPr bwMode="auto">
          <a:xfrm>
            <a:off x="7400925" y="1628775"/>
            <a:ext cx="439738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000" b="1">
                <a:latin typeface="맑은 고딕" pitchFamily="50" charset="-127"/>
                <a:ea typeface="맑은 고딕" pitchFamily="50" charset="-127"/>
              </a:rPr>
              <a:t>설명 </a:t>
            </a: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6" name="Rectangle 34"/>
          <p:cNvSpPr>
            <a:spLocks noChangeArrowheads="1"/>
          </p:cNvSpPr>
          <p:nvPr/>
        </p:nvSpPr>
        <p:spPr bwMode="auto">
          <a:xfrm>
            <a:off x="7400925" y="1819275"/>
            <a:ext cx="2289175" cy="4705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90000" rIns="54000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ts val="0"/>
              </a:spcBef>
            </a:pPr>
            <a:r>
              <a:rPr lang="en-US" altLang="ko-KR" sz="9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더보기</a:t>
            </a:r>
            <a:r>
              <a:rPr lang="ko-KR" altLang="en-US" sz="9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버튼 기능</a:t>
            </a:r>
            <a:r>
              <a:rPr lang="en-US" altLang="ko-KR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8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나의문서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새로운 문서 </a:t>
            </a:r>
            <a:r>
              <a:rPr lang="ko-KR" altLang="en-US" sz="8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컨텐츠로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이동</a:t>
            </a: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endParaRPr lang="en-US" altLang="ko-KR" sz="9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ts val="1300"/>
              </a:lnSpc>
              <a:spcBef>
                <a:spcPts val="0"/>
              </a:spcBef>
            </a:pPr>
            <a:r>
              <a:rPr lang="en-US" altLang="ko-KR" sz="9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문서 목록 영역</a:t>
            </a:r>
            <a:r>
              <a:rPr lang="en-US" altLang="ko-KR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새로운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(1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개월 기준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문서 목록 현황</a:t>
            </a:r>
            <a:endParaRPr lang="en-US" altLang="ko-KR" sz="8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ts val="1300"/>
              </a:lnSpc>
              <a:spcBef>
                <a:spcPts val="0"/>
              </a:spcBef>
            </a:pP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문서제목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등록자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등록일로 내용 구성</a:t>
            </a:r>
            <a:endParaRPr lang="en-US" altLang="ko-KR" sz="8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ts val="1300"/>
              </a:lnSpc>
              <a:spcBef>
                <a:spcPts val="0"/>
              </a:spcBef>
            </a:pP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문서제목 선택 시 상세조회 화면 표시</a:t>
            </a:r>
            <a:endParaRPr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Group 2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710061"/>
              </p:ext>
            </p:extLst>
          </p:nvPr>
        </p:nvGraphicFramePr>
        <p:xfrm>
          <a:off x="138113" y="115888"/>
          <a:ext cx="9639299" cy="576262"/>
        </p:xfrm>
        <a:graphic>
          <a:graphicData uri="http://schemas.openxmlformats.org/drawingml/2006/table">
            <a:tbl>
              <a:tblPr/>
              <a:tblGrid>
                <a:gridCol w="854029"/>
                <a:gridCol w="4248615"/>
                <a:gridCol w="1008146"/>
                <a:gridCol w="1407173"/>
                <a:gridCol w="1107104"/>
                <a:gridCol w="1014232"/>
              </a:tblGrid>
              <a:tr h="2881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1" marR="36001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컨텐츠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새로운 문서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1" marR="36001" marT="36012" marB="3601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1076325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25571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36001" marR="36001" marT="36012" marB="3601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0.1</a:t>
                      </a:r>
                    </a:p>
                  </a:txBody>
                  <a:tcPr marL="36001" marR="36001" marT="36012" marB="3601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1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 분류</a:t>
                      </a:r>
                    </a:p>
                  </a:txBody>
                  <a:tcPr marL="36001" marR="36001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1" marR="36001" marT="36012" marB="3601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작성일자</a:t>
                      </a:r>
                    </a:p>
                  </a:txBody>
                  <a:tcPr marL="36001" marR="36001" marT="36012" marB="3601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1" marR="36001" marT="36012" marB="3601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6001" marR="36001" marT="36012" marB="3601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박상진</a:t>
                      </a:r>
                    </a:p>
                  </a:txBody>
                  <a:tcPr marL="36001" marR="36001" marT="36012" marB="3601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0" name="AutoShape 86"/>
          <p:cNvSpPr>
            <a:spLocks noChangeArrowheads="1"/>
          </p:cNvSpPr>
          <p:nvPr/>
        </p:nvSpPr>
        <p:spPr bwMode="auto">
          <a:xfrm>
            <a:off x="1495567" y="2388782"/>
            <a:ext cx="3936586" cy="2570388"/>
          </a:xfrm>
          <a:prstGeom prst="roundRect">
            <a:avLst>
              <a:gd name="adj" fmla="val 1495"/>
            </a:avLst>
          </a:prstGeom>
          <a:noFill/>
          <a:ln w="12700">
            <a:solidFill>
              <a:schemeClr val="bg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defRPr/>
            </a:pPr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</a:rPr>
              <a:t>  </a:t>
            </a:r>
            <a:endParaRPr kumimoji="0" lang="ko-KR" altLang="ko-KR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Rectangle 260"/>
          <p:cNvSpPr>
            <a:spLocks noChangeArrowheads="1"/>
          </p:cNvSpPr>
          <p:nvPr/>
        </p:nvSpPr>
        <p:spPr bwMode="auto">
          <a:xfrm>
            <a:off x="1442610" y="2358282"/>
            <a:ext cx="4050450" cy="264589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/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1370379" y="2262044"/>
            <a:ext cx="144462" cy="144463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82208" y="2417586"/>
            <a:ext cx="3936586" cy="723033"/>
            <a:chOff x="5780294" y="3831092"/>
            <a:chExt cx="3936586" cy="723033"/>
          </a:xfrm>
        </p:grpSpPr>
        <p:sp>
          <p:nvSpPr>
            <p:cNvPr id="28" name="AutoShape 86"/>
            <p:cNvSpPr>
              <a:spLocks noChangeArrowheads="1"/>
            </p:cNvSpPr>
            <p:nvPr/>
          </p:nvSpPr>
          <p:spPr bwMode="auto">
            <a:xfrm>
              <a:off x="5780294" y="3831092"/>
              <a:ext cx="3936586" cy="723033"/>
            </a:xfrm>
            <a:prstGeom prst="roundRect">
              <a:avLst>
                <a:gd name="adj" fmla="val 1495"/>
              </a:avLst>
            </a:prstGeom>
            <a:noFill/>
            <a:ln w="12700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t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defRPr/>
              </a:pPr>
              <a:r>
                <a:rPr kumimoji="0" lang="ko-KR" altLang="en-US" sz="1200" dirty="0" smtClean="0">
                  <a:latin typeface="맑은 고딕" pitchFamily="50" charset="-127"/>
                  <a:ea typeface="맑은 고딕" pitchFamily="50" charset="-127"/>
                </a:rPr>
                <a:t>  문서혁신 변화관리 파트        </a:t>
              </a:r>
              <a:r>
                <a:rPr kumimoji="0" lang="ko-KR" altLang="en-US" sz="1200" dirty="0" err="1" smtClean="0">
                  <a:latin typeface="맑은 고딕" pitchFamily="50" charset="-127"/>
                  <a:ea typeface="맑은 고딕" pitchFamily="50" charset="-127"/>
                </a:rPr>
                <a:t>김등록</a:t>
              </a:r>
              <a:r>
                <a:rPr kumimoji="0" lang="ko-KR" altLang="en-US" sz="1200" dirty="0" smtClean="0">
                  <a:latin typeface="맑은 고딕" pitchFamily="50" charset="-127"/>
                  <a:ea typeface="맑은 고딕" pitchFamily="50" charset="-127"/>
                </a:rPr>
                <a:t>     </a:t>
              </a:r>
              <a:r>
                <a:rPr kumimoji="0" lang="en-US" altLang="ko-KR" sz="1200" dirty="0" smtClean="0">
                  <a:latin typeface="맑은 고딕" pitchFamily="50" charset="-127"/>
                  <a:ea typeface="맑은 고딕" pitchFamily="50" charset="-127"/>
                </a:rPr>
                <a:t>2015-03-10</a:t>
              </a:r>
            </a:p>
            <a:p>
              <a:pPr latinLnBrk="0">
                <a:defRPr/>
              </a:pPr>
              <a:r>
                <a:rPr kumimoji="0" lang="en-US" altLang="ko-KR" sz="120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200" dirty="0">
                  <a:latin typeface="맑은 고딕" pitchFamily="50" charset="-127"/>
                  <a:ea typeface="맑은 고딕" pitchFamily="50" charset="-127"/>
                </a:rPr>
                <a:t>문서혁신 변화관리 파트        </a:t>
              </a:r>
              <a:r>
                <a:rPr kumimoji="0" lang="ko-KR" altLang="en-US" sz="1200" dirty="0" err="1" smtClean="0">
                  <a:latin typeface="맑은 고딕" pitchFamily="50" charset="-127"/>
                  <a:ea typeface="맑은 고딕" pitchFamily="50" charset="-127"/>
                </a:rPr>
                <a:t>김등록</a:t>
              </a:r>
              <a:r>
                <a:rPr kumimoji="0" lang="ko-KR" altLang="en-US" sz="1200" dirty="0" smtClean="0">
                  <a:latin typeface="맑은 고딕" pitchFamily="50" charset="-127"/>
                  <a:ea typeface="맑은 고딕" pitchFamily="50" charset="-127"/>
                </a:rPr>
                <a:t>     </a:t>
              </a:r>
              <a:r>
                <a:rPr kumimoji="0" lang="en-US" altLang="ko-KR" sz="1200" dirty="0" smtClean="0">
                  <a:latin typeface="맑은 고딕" pitchFamily="50" charset="-127"/>
                  <a:ea typeface="맑은 고딕" pitchFamily="50" charset="-127"/>
                </a:rPr>
                <a:t>2015-03-10</a:t>
              </a:r>
            </a:p>
            <a:p>
              <a:pPr latinLnBrk="0">
                <a:defRPr/>
              </a:pPr>
              <a:r>
                <a:rPr kumimoji="0" lang="en-US" altLang="ko-KR" sz="120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200" dirty="0">
                  <a:latin typeface="맑은 고딕" pitchFamily="50" charset="-127"/>
                  <a:ea typeface="맑은 고딕" pitchFamily="50" charset="-127"/>
                </a:rPr>
                <a:t>문서혁신 변화관리 파트        </a:t>
              </a:r>
              <a:r>
                <a:rPr kumimoji="0" lang="ko-KR" altLang="en-US" sz="1200" dirty="0" err="1" smtClean="0">
                  <a:latin typeface="맑은 고딕" pitchFamily="50" charset="-127"/>
                  <a:ea typeface="맑은 고딕" pitchFamily="50" charset="-127"/>
                </a:rPr>
                <a:t>김등록</a:t>
              </a:r>
              <a:r>
                <a:rPr kumimoji="0" lang="ko-KR" altLang="en-US" sz="1200" dirty="0" smtClean="0">
                  <a:latin typeface="맑은 고딕" pitchFamily="50" charset="-127"/>
                  <a:ea typeface="맑은 고딕" pitchFamily="50" charset="-127"/>
                </a:rPr>
                <a:t>     </a:t>
              </a:r>
              <a:r>
                <a:rPr kumimoji="0" lang="en-US" altLang="ko-KR" sz="1200" dirty="0">
                  <a:latin typeface="맑은 고딕" pitchFamily="50" charset="-127"/>
                  <a:ea typeface="맑은 고딕" pitchFamily="50" charset="-127"/>
                </a:rPr>
                <a:t>2015-03-10</a:t>
              </a:r>
              <a:endParaRPr kumimoji="0" lang="ko-KR" altLang="ko-KR" sz="1200" dirty="0">
                <a:latin typeface="맑은 고딕" pitchFamily="50" charset="-127"/>
                <a:ea typeface="맑은 고딕" pitchFamily="50" charset="-127"/>
              </a:endParaRPr>
            </a:p>
            <a:p>
              <a:pPr latinLnBrk="0">
                <a:defRPr/>
              </a:pPr>
              <a:endParaRPr kumimoji="0" lang="ko-KR" altLang="ko-KR" sz="1200" dirty="0">
                <a:latin typeface="맑은 고딕" pitchFamily="50" charset="-127"/>
                <a:ea typeface="맑은 고딕" pitchFamily="50" charset="-127"/>
              </a:endParaRPr>
            </a:p>
            <a:p>
              <a:pPr latinLnBrk="0">
                <a:defRPr/>
              </a:pPr>
              <a:endParaRPr kumimoji="0" lang="ko-KR" altLang="ko-KR" sz="12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9" name="Picture 2" descr="D:\temp\03. 퍼블리싱\img\icon\pp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2918" y="3924722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D:\temp\03. 퍼블리싱\img\icon\pp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4401" y="4104742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 descr="D:\temp\03. 퍼블리싱\img\icon\pp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4401" y="4286245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타원 32"/>
          <p:cNvSpPr/>
          <p:nvPr/>
        </p:nvSpPr>
        <p:spPr>
          <a:xfrm>
            <a:off x="4998005" y="2122794"/>
            <a:ext cx="144462" cy="144463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274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1493898" y="2153037"/>
            <a:ext cx="3938255" cy="20904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sq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err="1" smtClean="0">
                <a:solidFill>
                  <a:schemeClr val="tx1"/>
                </a:solidFill>
              </a:rPr>
              <a:t>최근조회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문서</a:t>
            </a:r>
            <a:endParaRPr lang="ko-KR" altLang="en-US" sz="600" dirty="0" smtClean="0">
              <a:solidFill>
                <a:schemeClr val="tx1"/>
              </a:solidFill>
            </a:endParaRPr>
          </a:p>
        </p:txBody>
      </p:sp>
      <p:sp>
        <p:nvSpPr>
          <p:cNvPr id="3" name="Rectangle 35"/>
          <p:cNvSpPr>
            <a:spLocks noChangeArrowheads="1"/>
          </p:cNvSpPr>
          <p:nvPr/>
        </p:nvSpPr>
        <p:spPr bwMode="auto">
          <a:xfrm>
            <a:off x="7400925" y="1052513"/>
            <a:ext cx="2289175" cy="5048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rIns="54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vl="0" eaLnBrk="1" hangingPunct="1">
              <a:lnSpc>
                <a:spcPct val="120000"/>
              </a:lnSpc>
              <a:buFont typeface="맑은 고딕" pitchFamily="50" charset="-127"/>
              <a:buChar char="•"/>
            </a:pPr>
            <a:r>
              <a:rPr lang="en-US" altLang="ko-KR" sz="9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메인화면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1" dirty="0" err="1" smtClean="0">
                <a:latin typeface="맑은 고딕" pitchFamily="50" charset="-127"/>
                <a:ea typeface="맑은 고딕" pitchFamily="50" charset="-127"/>
              </a:rPr>
              <a:t>최근조회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 문서</a:t>
            </a: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36"/>
          <p:cNvSpPr txBox="1">
            <a:spLocks noChangeArrowheads="1"/>
          </p:cNvSpPr>
          <p:nvPr/>
        </p:nvSpPr>
        <p:spPr bwMode="auto">
          <a:xfrm>
            <a:off x="7400925" y="836613"/>
            <a:ext cx="695325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000" b="1">
                <a:latin typeface="맑은 고딕" pitchFamily="50" charset="-127"/>
                <a:ea typeface="맑은 고딕" pitchFamily="50" charset="-127"/>
              </a:rPr>
              <a:t>화면개요 </a:t>
            </a: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" name="Text Box 37"/>
          <p:cNvSpPr txBox="1">
            <a:spLocks noChangeArrowheads="1"/>
          </p:cNvSpPr>
          <p:nvPr/>
        </p:nvSpPr>
        <p:spPr bwMode="auto">
          <a:xfrm>
            <a:off x="7400925" y="1628775"/>
            <a:ext cx="439738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000" b="1">
                <a:latin typeface="맑은 고딕" pitchFamily="50" charset="-127"/>
                <a:ea typeface="맑은 고딕" pitchFamily="50" charset="-127"/>
              </a:rPr>
              <a:t>설명 </a:t>
            </a: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6" name="Rectangle 34"/>
          <p:cNvSpPr>
            <a:spLocks noChangeArrowheads="1"/>
          </p:cNvSpPr>
          <p:nvPr/>
        </p:nvSpPr>
        <p:spPr bwMode="auto">
          <a:xfrm>
            <a:off x="7400925" y="1819275"/>
            <a:ext cx="2289175" cy="4705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90000" rIns="54000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ts val="0"/>
              </a:spcBef>
            </a:pPr>
            <a:r>
              <a:rPr lang="en-US" altLang="ko-KR" sz="9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문서 목록 영역</a:t>
            </a:r>
            <a:r>
              <a:rPr lang="en-US" altLang="ko-KR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새로운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(1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개월 기준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문서 목록 현황</a:t>
            </a:r>
            <a:endParaRPr lang="en-US" altLang="ko-KR" sz="8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ts val="1300"/>
              </a:lnSpc>
              <a:spcBef>
                <a:spcPts val="0"/>
              </a:spcBef>
            </a:pP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문서제목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등록자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등록일로 내용 구성</a:t>
            </a:r>
            <a:endParaRPr lang="en-US" altLang="ko-KR" sz="8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ts val="1300"/>
              </a:lnSpc>
              <a:spcBef>
                <a:spcPts val="0"/>
              </a:spcBef>
            </a:pP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문서제목 선택 시 상세조회 화면 표시</a:t>
            </a:r>
            <a:endParaRPr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Group 2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175003"/>
              </p:ext>
            </p:extLst>
          </p:nvPr>
        </p:nvGraphicFramePr>
        <p:xfrm>
          <a:off x="138113" y="115888"/>
          <a:ext cx="9639299" cy="576262"/>
        </p:xfrm>
        <a:graphic>
          <a:graphicData uri="http://schemas.openxmlformats.org/drawingml/2006/table">
            <a:tbl>
              <a:tblPr/>
              <a:tblGrid>
                <a:gridCol w="854029"/>
                <a:gridCol w="4248615"/>
                <a:gridCol w="1008146"/>
                <a:gridCol w="1407173"/>
                <a:gridCol w="1107104"/>
                <a:gridCol w="1014232"/>
              </a:tblGrid>
              <a:tr h="2881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1" marR="36001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컨텐츠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최근조회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문서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1" marR="36001" marT="36012" marB="3601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1076325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25571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36001" marR="36001" marT="36012" marB="3601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0.1</a:t>
                      </a:r>
                    </a:p>
                  </a:txBody>
                  <a:tcPr marL="36001" marR="36001" marT="36012" marB="3601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1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 분류</a:t>
                      </a:r>
                    </a:p>
                  </a:txBody>
                  <a:tcPr marL="36001" marR="36001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1" marR="36001" marT="36012" marB="3601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작성일자</a:t>
                      </a:r>
                    </a:p>
                  </a:txBody>
                  <a:tcPr marL="36001" marR="36001" marT="36012" marB="3601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1" marR="36001" marT="36012" marB="3601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6001" marR="36001" marT="36012" marB="3601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박상진</a:t>
                      </a:r>
                    </a:p>
                  </a:txBody>
                  <a:tcPr marL="36001" marR="36001" marT="36012" marB="3601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0" name="AutoShape 86"/>
          <p:cNvSpPr>
            <a:spLocks noChangeArrowheads="1"/>
          </p:cNvSpPr>
          <p:nvPr/>
        </p:nvSpPr>
        <p:spPr bwMode="auto">
          <a:xfrm>
            <a:off x="1495567" y="2388782"/>
            <a:ext cx="3936586" cy="2570388"/>
          </a:xfrm>
          <a:prstGeom prst="roundRect">
            <a:avLst>
              <a:gd name="adj" fmla="val 1495"/>
            </a:avLst>
          </a:prstGeom>
          <a:noFill/>
          <a:ln w="12700">
            <a:solidFill>
              <a:schemeClr val="bg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defRPr/>
            </a:pPr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</a:rPr>
              <a:t>  </a:t>
            </a:r>
            <a:endParaRPr kumimoji="0" lang="ko-KR" altLang="ko-KR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Rectangle 260"/>
          <p:cNvSpPr>
            <a:spLocks noChangeArrowheads="1"/>
          </p:cNvSpPr>
          <p:nvPr/>
        </p:nvSpPr>
        <p:spPr bwMode="auto">
          <a:xfrm>
            <a:off x="1442610" y="2358282"/>
            <a:ext cx="4050450" cy="264589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/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1370379" y="2262044"/>
            <a:ext cx="144462" cy="144463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82208" y="2417586"/>
            <a:ext cx="3936586" cy="723033"/>
            <a:chOff x="5780294" y="3831092"/>
            <a:chExt cx="3936586" cy="723033"/>
          </a:xfrm>
        </p:grpSpPr>
        <p:sp>
          <p:nvSpPr>
            <p:cNvPr id="28" name="AutoShape 86"/>
            <p:cNvSpPr>
              <a:spLocks noChangeArrowheads="1"/>
            </p:cNvSpPr>
            <p:nvPr/>
          </p:nvSpPr>
          <p:spPr bwMode="auto">
            <a:xfrm>
              <a:off x="5780294" y="3831092"/>
              <a:ext cx="3936586" cy="723033"/>
            </a:xfrm>
            <a:prstGeom prst="roundRect">
              <a:avLst>
                <a:gd name="adj" fmla="val 1495"/>
              </a:avLst>
            </a:prstGeom>
            <a:noFill/>
            <a:ln w="12700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t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defRPr/>
              </a:pPr>
              <a:r>
                <a:rPr kumimoji="0" lang="ko-KR" altLang="en-US" sz="1200" dirty="0" smtClean="0">
                  <a:latin typeface="맑은 고딕" pitchFamily="50" charset="-127"/>
                  <a:ea typeface="맑은 고딕" pitchFamily="50" charset="-127"/>
                </a:rPr>
                <a:t>  문서혁신 변화관리 파트        </a:t>
              </a:r>
              <a:r>
                <a:rPr kumimoji="0" lang="ko-KR" altLang="en-US" sz="1200" dirty="0" err="1" smtClean="0">
                  <a:latin typeface="맑은 고딕" pitchFamily="50" charset="-127"/>
                  <a:ea typeface="맑은 고딕" pitchFamily="50" charset="-127"/>
                </a:rPr>
                <a:t>김등록</a:t>
              </a:r>
              <a:r>
                <a:rPr kumimoji="0" lang="ko-KR" altLang="en-US" sz="1200" dirty="0" smtClean="0">
                  <a:latin typeface="맑은 고딕" pitchFamily="50" charset="-127"/>
                  <a:ea typeface="맑은 고딕" pitchFamily="50" charset="-127"/>
                </a:rPr>
                <a:t>     </a:t>
              </a:r>
              <a:r>
                <a:rPr kumimoji="0" lang="en-US" altLang="ko-KR" sz="1200" dirty="0" smtClean="0">
                  <a:latin typeface="맑은 고딕" pitchFamily="50" charset="-127"/>
                  <a:ea typeface="맑은 고딕" pitchFamily="50" charset="-127"/>
                </a:rPr>
                <a:t>2015-03-10</a:t>
              </a:r>
            </a:p>
            <a:p>
              <a:pPr latinLnBrk="0">
                <a:defRPr/>
              </a:pPr>
              <a:r>
                <a:rPr kumimoji="0" lang="en-US" altLang="ko-KR" sz="120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200" dirty="0">
                  <a:latin typeface="맑은 고딕" pitchFamily="50" charset="-127"/>
                  <a:ea typeface="맑은 고딕" pitchFamily="50" charset="-127"/>
                </a:rPr>
                <a:t>문서혁신 변화관리 파트        </a:t>
              </a:r>
              <a:r>
                <a:rPr kumimoji="0" lang="ko-KR" altLang="en-US" sz="1200" dirty="0" err="1" smtClean="0">
                  <a:latin typeface="맑은 고딕" pitchFamily="50" charset="-127"/>
                  <a:ea typeface="맑은 고딕" pitchFamily="50" charset="-127"/>
                </a:rPr>
                <a:t>김등록</a:t>
              </a:r>
              <a:r>
                <a:rPr kumimoji="0" lang="ko-KR" altLang="en-US" sz="1200" dirty="0" smtClean="0">
                  <a:latin typeface="맑은 고딕" pitchFamily="50" charset="-127"/>
                  <a:ea typeface="맑은 고딕" pitchFamily="50" charset="-127"/>
                </a:rPr>
                <a:t>     </a:t>
              </a:r>
              <a:r>
                <a:rPr kumimoji="0" lang="en-US" altLang="ko-KR" sz="1200" dirty="0" smtClean="0">
                  <a:latin typeface="맑은 고딕" pitchFamily="50" charset="-127"/>
                  <a:ea typeface="맑은 고딕" pitchFamily="50" charset="-127"/>
                </a:rPr>
                <a:t>2015-03-10</a:t>
              </a:r>
            </a:p>
            <a:p>
              <a:pPr latinLnBrk="0">
                <a:defRPr/>
              </a:pPr>
              <a:r>
                <a:rPr kumimoji="0" lang="en-US" altLang="ko-KR" sz="120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200" dirty="0">
                  <a:latin typeface="맑은 고딕" pitchFamily="50" charset="-127"/>
                  <a:ea typeface="맑은 고딕" pitchFamily="50" charset="-127"/>
                </a:rPr>
                <a:t>문서혁신 변화관리 파트        </a:t>
              </a:r>
              <a:r>
                <a:rPr kumimoji="0" lang="ko-KR" altLang="en-US" sz="1200" dirty="0" err="1" smtClean="0">
                  <a:latin typeface="맑은 고딕" pitchFamily="50" charset="-127"/>
                  <a:ea typeface="맑은 고딕" pitchFamily="50" charset="-127"/>
                </a:rPr>
                <a:t>김등록</a:t>
              </a:r>
              <a:r>
                <a:rPr kumimoji="0" lang="ko-KR" altLang="en-US" sz="1200" dirty="0" smtClean="0">
                  <a:latin typeface="맑은 고딕" pitchFamily="50" charset="-127"/>
                  <a:ea typeface="맑은 고딕" pitchFamily="50" charset="-127"/>
                </a:rPr>
                <a:t>     </a:t>
              </a:r>
              <a:r>
                <a:rPr kumimoji="0" lang="en-US" altLang="ko-KR" sz="1200" dirty="0">
                  <a:latin typeface="맑은 고딕" pitchFamily="50" charset="-127"/>
                  <a:ea typeface="맑은 고딕" pitchFamily="50" charset="-127"/>
                </a:rPr>
                <a:t>2015-03-10</a:t>
              </a:r>
              <a:endParaRPr kumimoji="0" lang="ko-KR" altLang="ko-KR" sz="1200" dirty="0">
                <a:latin typeface="맑은 고딕" pitchFamily="50" charset="-127"/>
                <a:ea typeface="맑은 고딕" pitchFamily="50" charset="-127"/>
              </a:endParaRPr>
            </a:p>
            <a:p>
              <a:pPr latinLnBrk="0">
                <a:defRPr/>
              </a:pPr>
              <a:endParaRPr kumimoji="0" lang="ko-KR" altLang="ko-KR" sz="1200" dirty="0">
                <a:latin typeface="맑은 고딕" pitchFamily="50" charset="-127"/>
                <a:ea typeface="맑은 고딕" pitchFamily="50" charset="-127"/>
              </a:endParaRPr>
            </a:p>
            <a:p>
              <a:pPr latinLnBrk="0">
                <a:defRPr/>
              </a:pPr>
              <a:endParaRPr kumimoji="0" lang="ko-KR" altLang="ko-KR" sz="12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9" name="Picture 2" descr="D:\temp\03. 퍼블리싱\img\icon\pp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2918" y="3924722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D:\temp\03. 퍼블리싱\img\icon\pp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4401" y="4104742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 descr="D:\temp\03. 퍼블리싱\img\icon\pp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4401" y="4286245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7619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1493898" y="2153037"/>
            <a:ext cx="3938255" cy="20904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sq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최다조회 내 문서</a:t>
            </a:r>
            <a:endParaRPr lang="ko-KR" altLang="en-US" sz="600" dirty="0" smtClean="0">
              <a:solidFill>
                <a:schemeClr val="tx1"/>
              </a:solidFill>
            </a:endParaRPr>
          </a:p>
        </p:txBody>
      </p:sp>
      <p:sp>
        <p:nvSpPr>
          <p:cNvPr id="3" name="Rectangle 35"/>
          <p:cNvSpPr>
            <a:spLocks noChangeArrowheads="1"/>
          </p:cNvSpPr>
          <p:nvPr/>
        </p:nvSpPr>
        <p:spPr bwMode="auto">
          <a:xfrm>
            <a:off x="7400925" y="1052513"/>
            <a:ext cx="2289175" cy="5048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rIns="54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vl="0" eaLnBrk="1" hangingPunct="1">
              <a:lnSpc>
                <a:spcPct val="120000"/>
              </a:lnSpc>
              <a:buFont typeface="맑은 고딕" pitchFamily="50" charset="-127"/>
              <a:buChar char="•"/>
            </a:pPr>
            <a:r>
              <a:rPr lang="en-US" altLang="ko-KR" sz="9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메인화면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최다조회 내 문서</a:t>
            </a: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36"/>
          <p:cNvSpPr txBox="1">
            <a:spLocks noChangeArrowheads="1"/>
          </p:cNvSpPr>
          <p:nvPr/>
        </p:nvSpPr>
        <p:spPr bwMode="auto">
          <a:xfrm>
            <a:off x="7400925" y="836613"/>
            <a:ext cx="695325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000" b="1">
                <a:latin typeface="맑은 고딕" pitchFamily="50" charset="-127"/>
                <a:ea typeface="맑은 고딕" pitchFamily="50" charset="-127"/>
              </a:rPr>
              <a:t>화면개요 </a:t>
            </a: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" name="Text Box 37"/>
          <p:cNvSpPr txBox="1">
            <a:spLocks noChangeArrowheads="1"/>
          </p:cNvSpPr>
          <p:nvPr/>
        </p:nvSpPr>
        <p:spPr bwMode="auto">
          <a:xfrm>
            <a:off x="7400925" y="1628775"/>
            <a:ext cx="439738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000" b="1">
                <a:latin typeface="맑은 고딕" pitchFamily="50" charset="-127"/>
                <a:ea typeface="맑은 고딕" pitchFamily="50" charset="-127"/>
              </a:rPr>
              <a:t>설명 </a:t>
            </a: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6" name="Rectangle 34"/>
          <p:cNvSpPr>
            <a:spLocks noChangeArrowheads="1"/>
          </p:cNvSpPr>
          <p:nvPr/>
        </p:nvSpPr>
        <p:spPr bwMode="auto">
          <a:xfrm>
            <a:off x="7400925" y="1819275"/>
            <a:ext cx="2289175" cy="4705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90000" rIns="54000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ts val="0"/>
              </a:spcBef>
            </a:pPr>
            <a:r>
              <a:rPr lang="en-US" altLang="ko-KR" sz="9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문서 목록 영역</a:t>
            </a:r>
            <a:r>
              <a:rPr lang="en-US" altLang="ko-KR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내가 등록한 문서 기준 최다조회 문서 목록 현황</a:t>
            </a:r>
            <a:endParaRPr lang="en-US" altLang="ko-KR" sz="8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ts val="1300"/>
              </a:lnSpc>
              <a:spcBef>
                <a:spcPts val="0"/>
              </a:spcBef>
            </a:pP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문서제목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등록자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등록일로 내용 구성</a:t>
            </a:r>
            <a:endParaRPr lang="en-US" altLang="ko-KR" sz="8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ts val="1300"/>
              </a:lnSpc>
              <a:spcBef>
                <a:spcPts val="0"/>
              </a:spcBef>
            </a:pP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문서제목 선택 시 상세조회 화면 표시</a:t>
            </a:r>
            <a:endParaRPr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Group 2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490502"/>
              </p:ext>
            </p:extLst>
          </p:nvPr>
        </p:nvGraphicFramePr>
        <p:xfrm>
          <a:off x="138113" y="115888"/>
          <a:ext cx="9639299" cy="576262"/>
        </p:xfrm>
        <a:graphic>
          <a:graphicData uri="http://schemas.openxmlformats.org/drawingml/2006/table">
            <a:tbl>
              <a:tblPr/>
              <a:tblGrid>
                <a:gridCol w="854029"/>
                <a:gridCol w="4248615"/>
                <a:gridCol w="1008146"/>
                <a:gridCol w="1407173"/>
                <a:gridCol w="1107104"/>
                <a:gridCol w="1014232"/>
              </a:tblGrid>
              <a:tr h="2881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1" marR="36001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컨텐츠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최다조회 내 문서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1" marR="36001" marT="36012" marB="3601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1076325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25571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36001" marR="36001" marT="36012" marB="3601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0.1</a:t>
                      </a:r>
                    </a:p>
                  </a:txBody>
                  <a:tcPr marL="36001" marR="36001" marT="36012" marB="3601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1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 분류</a:t>
                      </a:r>
                    </a:p>
                  </a:txBody>
                  <a:tcPr marL="36001" marR="36001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1" marR="36001" marT="36012" marB="3601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작성일자</a:t>
                      </a:r>
                    </a:p>
                  </a:txBody>
                  <a:tcPr marL="36001" marR="36001" marT="36012" marB="3601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1" marR="36001" marT="36012" marB="3601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6001" marR="36001" marT="36012" marB="3601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박상진</a:t>
                      </a:r>
                    </a:p>
                  </a:txBody>
                  <a:tcPr marL="36001" marR="36001" marT="36012" marB="3601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0" name="AutoShape 86"/>
          <p:cNvSpPr>
            <a:spLocks noChangeArrowheads="1"/>
          </p:cNvSpPr>
          <p:nvPr/>
        </p:nvSpPr>
        <p:spPr bwMode="auto">
          <a:xfrm>
            <a:off x="1495567" y="2388782"/>
            <a:ext cx="3936586" cy="2570388"/>
          </a:xfrm>
          <a:prstGeom prst="roundRect">
            <a:avLst>
              <a:gd name="adj" fmla="val 1495"/>
            </a:avLst>
          </a:prstGeom>
          <a:noFill/>
          <a:ln w="12700">
            <a:solidFill>
              <a:schemeClr val="bg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defRPr/>
            </a:pPr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</a:rPr>
              <a:t>  </a:t>
            </a:r>
            <a:endParaRPr kumimoji="0" lang="ko-KR" altLang="ko-KR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Rectangle 260"/>
          <p:cNvSpPr>
            <a:spLocks noChangeArrowheads="1"/>
          </p:cNvSpPr>
          <p:nvPr/>
        </p:nvSpPr>
        <p:spPr bwMode="auto">
          <a:xfrm>
            <a:off x="1442610" y="2358282"/>
            <a:ext cx="4050450" cy="264589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/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1370379" y="2262044"/>
            <a:ext cx="144462" cy="144463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82208" y="2417586"/>
            <a:ext cx="3936586" cy="723033"/>
            <a:chOff x="5780294" y="3831092"/>
            <a:chExt cx="3936586" cy="723033"/>
          </a:xfrm>
        </p:grpSpPr>
        <p:sp>
          <p:nvSpPr>
            <p:cNvPr id="28" name="AutoShape 86"/>
            <p:cNvSpPr>
              <a:spLocks noChangeArrowheads="1"/>
            </p:cNvSpPr>
            <p:nvPr/>
          </p:nvSpPr>
          <p:spPr bwMode="auto">
            <a:xfrm>
              <a:off x="5780294" y="3831092"/>
              <a:ext cx="3936586" cy="723033"/>
            </a:xfrm>
            <a:prstGeom prst="roundRect">
              <a:avLst>
                <a:gd name="adj" fmla="val 1495"/>
              </a:avLst>
            </a:prstGeom>
            <a:noFill/>
            <a:ln w="12700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t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defRPr/>
              </a:pPr>
              <a:r>
                <a:rPr kumimoji="0" lang="ko-KR" altLang="en-US" sz="1200" dirty="0" smtClean="0">
                  <a:latin typeface="맑은 고딕" pitchFamily="50" charset="-127"/>
                  <a:ea typeface="맑은 고딕" pitchFamily="50" charset="-127"/>
                </a:rPr>
                <a:t>  문서혁신 변화관리 파트     </a:t>
              </a:r>
              <a:r>
                <a:rPr kumimoji="0" lang="ko-KR" altLang="en-US" sz="1200" dirty="0" err="1" smtClean="0">
                  <a:latin typeface="맑은 고딕" pitchFamily="50" charset="-127"/>
                  <a:ea typeface="맑은 고딕" pitchFamily="50" charset="-127"/>
                </a:rPr>
                <a:t>김등록</a:t>
              </a:r>
              <a:r>
                <a:rPr kumimoji="0" lang="ko-KR" altLang="en-US" sz="1200" dirty="0" smtClean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kumimoji="0" lang="en-US" altLang="ko-KR" sz="1200" dirty="0" smtClean="0">
                  <a:latin typeface="맑은 고딕" pitchFamily="50" charset="-127"/>
                  <a:ea typeface="맑은 고딕" pitchFamily="50" charset="-127"/>
                </a:rPr>
                <a:t>12</a:t>
              </a:r>
              <a:r>
                <a:rPr kumimoji="0" lang="ko-KR" altLang="en-US" sz="1200" dirty="0" smtClean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kumimoji="0" lang="en-US" altLang="ko-KR" sz="1200" dirty="0" smtClean="0">
                  <a:latin typeface="맑은 고딕" pitchFamily="50" charset="-127"/>
                  <a:ea typeface="맑은 고딕" pitchFamily="50" charset="-127"/>
                </a:rPr>
                <a:t>2015-03-10</a:t>
              </a:r>
            </a:p>
            <a:p>
              <a:pPr latinLnBrk="0">
                <a:defRPr/>
              </a:pPr>
              <a:r>
                <a:rPr kumimoji="0" lang="en-US" altLang="ko-KR" sz="120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200" dirty="0">
                  <a:latin typeface="맑은 고딕" pitchFamily="50" charset="-127"/>
                  <a:ea typeface="맑은 고딕" pitchFamily="50" charset="-127"/>
                </a:rPr>
                <a:t>문서혁신 변화관리 파트    </a:t>
              </a:r>
              <a:r>
                <a:rPr kumimoji="0" lang="ko-KR" altLang="en-US" sz="12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200" dirty="0" err="1" smtClean="0">
                  <a:latin typeface="맑은 고딕" pitchFamily="50" charset="-127"/>
                  <a:ea typeface="맑은 고딕" pitchFamily="50" charset="-127"/>
                </a:rPr>
                <a:t>김등록</a:t>
              </a:r>
              <a:r>
                <a:rPr kumimoji="0" lang="ko-KR" altLang="en-US" sz="1200" dirty="0" smtClean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kumimoji="0" lang="en-US" altLang="ko-KR" sz="120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kumimoji="0" lang="ko-KR" altLang="en-US" sz="1200" dirty="0" smtClean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kumimoji="0" lang="en-US" altLang="ko-KR" sz="1200" dirty="0" smtClean="0">
                  <a:latin typeface="맑은 고딕" pitchFamily="50" charset="-127"/>
                  <a:ea typeface="맑은 고딕" pitchFamily="50" charset="-127"/>
                </a:rPr>
                <a:t>2015-03-10</a:t>
              </a:r>
            </a:p>
            <a:p>
              <a:pPr latinLnBrk="0">
                <a:defRPr/>
              </a:pPr>
              <a:r>
                <a:rPr kumimoji="0" lang="en-US" altLang="ko-KR" sz="120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200" dirty="0">
                  <a:latin typeface="맑은 고딕" pitchFamily="50" charset="-127"/>
                  <a:ea typeface="맑은 고딕" pitchFamily="50" charset="-127"/>
                </a:rPr>
                <a:t>문서혁신 변화관리 파트    </a:t>
              </a:r>
              <a:r>
                <a:rPr kumimoji="0" lang="ko-KR" altLang="en-US" sz="12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200" dirty="0" err="1" smtClean="0">
                  <a:latin typeface="맑은 고딕" pitchFamily="50" charset="-127"/>
                  <a:ea typeface="맑은 고딕" pitchFamily="50" charset="-127"/>
                </a:rPr>
                <a:t>김등록</a:t>
              </a:r>
              <a:r>
                <a:rPr kumimoji="0" lang="ko-KR" altLang="en-US" sz="1200" dirty="0" smtClean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kumimoji="0" lang="en-US" altLang="ko-KR" sz="1200" dirty="0" smtClean="0">
                  <a:latin typeface="맑은 고딕" pitchFamily="50" charset="-127"/>
                  <a:ea typeface="맑은 고딕" pitchFamily="50" charset="-127"/>
                </a:rPr>
                <a:t>42</a:t>
              </a:r>
              <a:r>
                <a:rPr kumimoji="0" lang="ko-KR" altLang="en-US" sz="1200" dirty="0" smtClean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kumimoji="0" lang="en-US" altLang="ko-KR" sz="1200" dirty="0" smtClean="0">
                  <a:latin typeface="맑은 고딕" pitchFamily="50" charset="-127"/>
                  <a:ea typeface="맑은 고딕" pitchFamily="50" charset="-127"/>
                </a:rPr>
                <a:t>2015-03-10</a:t>
              </a:r>
              <a:endParaRPr kumimoji="0" lang="ko-KR" altLang="ko-KR" sz="1200" dirty="0">
                <a:latin typeface="맑은 고딕" pitchFamily="50" charset="-127"/>
                <a:ea typeface="맑은 고딕" pitchFamily="50" charset="-127"/>
              </a:endParaRPr>
            </a:p>
            <a:p>
              <a:pPr latinLnBrk="0">
                <a:defRPr/>
              </a:pPr>
              <a:endParaRPr kumimoji="0" lang="ko-KR" altLang="ko-KR" sz="1200" dirty="0">
                <a:latin typeface="맑은 고딕" pitchFamily="50" charset="-127"/>
                <a:ea typeface="맑은 고딕" pitchFamily="50" charset="-127"/>
              </a:endParaRPr>
            </a:p>
            <a:p>
              <a:pPr latinLnBrk="0">
                <a:defRPr/>
              </a:pPr>
              <a:endParaRPr kumimoji="0" lang="ko-KR" altLang="ko-KR" sz="12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9" name="Picture 2" descr="D:\temp\03. 퍼블리싱\img\icon\pp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2918" y="3924722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D:\temp\03. 퍼블리싱\img\icon\pp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4401" y="4104742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 descr="D:\temp\03. 퍼블리싱\img\icon\pp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4401" y="4286245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7078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1493898" y="2153037"/>
            <a:ext cx="3938255" cy="20904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sq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최다조회 문서</a:t>
            </a:r>
            <a:endParaRPr lang="ko-KR" altLang="en-US" sz="600" dirty="0" smtClean="0">
              <a:solidFill>
                <a:schemeClr val="tx1"/>
              </a:solidFill>
            </a:endParaRPr>
          </a:p>
        </p:txBody>
      </p:sp>
      <p:sp>
        <p:nvSpPr>
          <p:cNvPr id="3" name="Rectangle 35"/>
          <p:cNvSpPr>
            <a:spLocks noChangeArrowheads="1"/>
          </p:cNvSpPr>
          <p:nvPr/>
        </p:nvSpPr>
        <p:spPr bwMode="auto">
          <a:xfrm>
            <a:off x="7400925" y="1052513"/>
            <a:ext cx="2289175" cy="5048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rIns="54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vl="0" eaLnBrk="1" hangingPunct="1">
              <a:lnSpc>
                <a:spcPct val="120000"/>
              </a:lnSpc>
              <a:buFont typeface="맑은 고딕" pitchFamily="50" charset="-127"/>
              <a:buChar char="•"/>
            </a:pPr>
            <a:r>
              <a:rPr lang="en-US" altLang="ko-KR" sz="9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메인화면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최다조회 문서</a:t>
            </a: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36"/>
          <p:cNvSpPr txBox="1">
            <a:spLocks noChangeArrowheads="1"/>
          </p:cNvSpPr>
          <p:nvPr/>
        </p:nvSpPr>
        <p:spPr bwMode="auto">
          <a:xfrm>
            <a:off x="7400925" y="836613"/>
            <a:ext cx="695325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000" b="1">
                <a:latin typeface="맑은 고딕" pitchFamily="50" charset="-127"/>
                <a:ea typeface="맑은 고딕" pitchFamily="50" charset="-127"/>
              </a:rPr>
              <a:t>화면개요 </a:t>
            </a: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" name="Text Box 37"/>
          <p:cNvSpPr txBox="1">
            <a:spLocks noChangeArrowheads="1"/>
          </p:cNvSpPr>
          <p:nvPr/>
        </p:nvSpPr>
        <p:spPr bwMode="auto">
          <a:xfrm>
            <a:off x="7400925" y="1628775"/>
            <a:ext cx="439738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000" b="1">
                <a:latin typeface="맑은 고딕" pitchFamily="50" charset="-127"/>
                <a:ea typeface="맑은 고딕" pitchFamily="50" charset="-127"/>
              </a:rPr>
              <a:t>설명 </a:t>
            </a: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6" name="Rectangle 34"/>
          <p:cNvSpPr>
            <a:spLocks noChangeArrowheads="1"/>
          </p:cNvSpPr>
          <p:nvPr/>
        </p:nvSpPr>
        <p:spPr bwMode="auto">
          <a:xfrm>
            <a:off x="7400925" y="1819275"/>
            <a:ext cx="2289175" cy="4705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90000" rIns="54000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ts val="0"/>
              </a:spcBef>
            </a:pPr>
            <a:r>
              <a:rPr lang="en-US" altLang="ko-KR" sz="9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문서 목록 영역</a:t>
            </a:r>
            <a:r>
              <a:rPr lang="en-US" altLang="ko-KR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전체 문서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기준 최다조회 문서 목록 현황</a:t>
            </a:r>
            <a:endParaRPr lang="en-US" altLang="ko-KR" sz="8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ts val="1300"/>
              </a:lnSpc>
              <a:spcBef>
                <a:spcPts val="0"/>
              </a:spcBef>
            </a:pP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문서제목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등록자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등록일로 내용 구성</a:t>
            </a:r>
            <a:endParaRPr lang="en-US" altLang="ko-KR" sz="8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ts val="1300"/>
              </a:lnSpc>
              <a:spcBef>
                <a:spcPts val="0"/>
              </a:spcBef>
            </a:pP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문서제목 선택 시 상세조회 화면 표시</a:t>
            </a:r>
            <a:endParaRPr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Group 2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331493"/>
              </p:ext>
            </p:extLst>
          </p:nvPr>
        </p:nvGraphicFramePr>
        <p:xfrm>
          <a:off x="138113" y="115888"/>
          <a:ext cx="9639299" cy="576262"/>
        </p:xfrm>
        <a:graphic>
          <a:graphicData uri="http://schemas.openxmlformats.org/drawingml/2006/table">
            <a:tbl>
              <a:tblPr/>
              <a:tblGrid>
                <a:gridCol w="854029"/>
                <a:gridCol w="4248615"/>
                <a:gridCol w="1008146"/>
                <a:gridCol w="1407173"/>
                <a:gridCol w="1107104"/>
                <a:gridCol w="1014232"/>
              </a:tblGrid>
              <a:tr h="2881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1" marR="36001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컨텐츠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최다조회 문서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1" marR="36001" marT="36012" marB="3601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1076325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25571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36001" marR="36001" marT="36012" marB="3601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0.1</a:t>
                      </a:r>
                    </a:p>
                  </a:txBody>
                  <a:tcPr marL="36001" marR="36001" marT="36012" marB="3601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1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 분류</a:t>
                      </a:r>
                    </a:p>
                  </a:txBody>
                  <a:tcPr marL="36001" marR="36001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1" marR="36001" marT="36012" marB="3601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작성일자</a:t>
                      </a:r>
                    </a:p>
                  </a:txBody>
                  <a:tcPr marL="36001" marR="36001" marT="36012" marB="3601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1" marR="36001" marT="36012" marB="3601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6001" marR="36001" marT="36012" marB="3601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박상진</a:t>
                      </a:r>
                    </a:p>
                  </a:txBody>
                  <a:tcPr marL="36001" marR="36001" marT="36012" marB="3601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0" name="AutoShape 86"/>
          <p:cNvSpPr>
            <a:spLocks noChangeArrowheads="1"/>
          </p:cNvSpPr>
          <p:nvPr/>
        </p:nvSpPr>
        <p:spPr bwMode="auto">
          <a:xfrm>
            <a:off x="1495567" y="2388782"/>
            <a:ext cx="3936586" cy="2570388"/>
          </a:xfrm>
          <a:prstGeom prst="roundRect">
            <a:avLst>
              <a:gd name="adj" fmla="val 1495"/>
            </a:avLst>
          </a:prstGeom>
          <a:noFill/>
          <a:ln w="12700">
            <a:solidFill>
              <a:schemeClr val="bg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defRPr/>
            </a:pPr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</a:rPr>
              <a:t>  </a:t>
            </a:r>
            <a:endParaRPr kumimoji="0" lang="ko-KR" altLang="ko-KR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Rectangle 260"/>
          <p:cNvSpPr>
            <a:spLocks noChangeArrowheads="1"/>
          </p:cNvSpPr>
          <p:nvPr/>
        </p:nvSpPr>
        <p:spPr bwMode="auto">
          <a:xfrm>
            <a:off x="1442610" y="2358282"/>
            <a:ext cx="4050450" cy="264589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/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1370379" y="2262044"/>
            <a:ext cx="144462" cy="144463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82208" y="2417586"/>
            <a:ext cx="3936586" cy="723033"/>
            <a:chOff x="5780294" y="3831092"/>
            <a:chExt cx="3936586" cy="723033"/>
          </a:xfrm>
        </p:grpSpPr>
        <p:sp>
          <p:nvSpPr>
            <p:cNvPr id="28" name="AutoShape 86"/>
            <p:cNvSpPr>
              <a:spLocks noChangeArrowheads="1"/>
            </p:cNvSpPr>
            <p:nvPr/>
          </p:nvSpPr>
          <p:spPr bwMode="auto">
            <a:xfrm>
              <a:off x="5780294" y="3831092"/>
              <a:ext cx="3936586" cy="723033"/>
            </a:xfrm>
            <a:prstGeom prst="roundRect">
              <a:avLst>
                <a:gd name="adj" fmla="val 1495"/>
              </a:avLst>
            </a:prstGeom>
            <a:noFill/>
            <a:ln w="12700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t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defRPr/>
              </a:pPr>
              <a:r>
                <a:rPr kumimoji="0" lang="ko-KR" altLang="en-US" sz="1200" dirty="0" smtClean="0">
                  <a:latin typeface="맑은 고딕" pitchFamily="50" charset="-127"/>
                  <a:ea typeface="맑은 고딕" pitchFamily="50" charset="-127"/>
                </a:rPr>
                <a:t>  문서혁신 변화관리 파트     </a:t>
              </a:r>
              <a:r>
                <a:rPr kumimoji="0" lang="ko-KR" altLang="en-US" sz="1200" dirty="0" err="1" smtClean="0">
                  <a:latin typeface="맑은 고딕" pitchFamily="50" charset="-127"/>
                  <a:ea typeface="맑은 고딕" pitchFamily="50" charset="-127"/>
                </a:rPr>
                <a:t>김등록</a:t>
              </a:r>
              <a:r>
                <a:rPr kumimoji="0" lang="ko-KR" altLang="en-US" sz="1200" dirty="0" smtClean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kumimoji="0" lang="en-US" altLang="ko-KR" sz="1200" dirty="0" smtClean="0">
                  <a:latin typeface="맑은 고딕" pitchFamily="50" charset="-127"/>
                  <a:ea typeface="맑은 고딕" pitchFamily="50" charset="-127"/>
                </a:rPr>
                <a:t>12</a:t>
              </a:r>
              <a:r>
                <a:rPr kumimoji="0" lang="ko-KR" altLang="en-US" sz="1200" dirty="0" smtClean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kumimoji="0" lang="en-US" altLang="ko-KR" sz="1200" dirty="0" smtClean="0">
                  <a:latin typeface="맑은 고딕" pitchFamily="50" charset="-127"/>
                  <a:ea typeface="맑은 고딕" pitchFamily="50" charset="-127"/>
                </a:rPr>
                <a:t>2015-03-10</a:t>
              </a:r>
            </a:p>
            <a:p>
              <a:pPr latinLnBrk="0">
                <a:defRPr/>
              </a:pPr>
              <a:r>
                <a:rPr kumimoji="0" lang="en-US" altLang="ko-KR" sz="120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200" dirty="0">
                  <a:latin typeface="맑은 고딕" pitchFamily="50" charset="-127"/>
                  <a:ea typeface="맑은 고딕" pitchFamily="50" charset="-127"/>
                </a:rPr>
                <a:t>문서혁신 변화관리 파트    </a:t>
              </a:r>
              <a:r>
                <a:rPr kumimoji="0" lang="ko-KR" altLang="en-US" sz="12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200" dirty="0" err="1" smtClean="0">
                  <a:latin typeface="맑은 고딕" pitchFamily="50" charset="-127"/>
                  <a:ea typeface="맑은 고딕" pitchFamily="50" charset="-127"/>
                </a:rPr>
                <a:t>김등록</a:t>
              </a:r>
              <a:r>
                <a:rPr kumimoji="0" lang="ko-KR" altLang="en-US" sz="1200" dirty="0" smtClean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kumimoji="0" lang="en-US" altLang="ko-KR" sz="120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kumimoji="0" lang="ko-KR" altLang="en-US" sz="1200" dirty="0" smtClean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kumimoji="0" lang="en-US" altLang="ko-KR" sz="1200" dirty="0" smtClean="0">
                  <a:latin typeface="맑은 고딕" pitchFamily="50" charset="-127"/>
                  <a:ea typeface="맑은 고딕" pitchFamily="50" charset="-127"/>
                </a:rPr>
                <a:t>2015-03-10</a:t>
              </a:r>
            </a:p>
            <a:p>
              <a:pPr latinLnBrk="0">
                <a:defRPr/>
              </a:pPr>
              <a:r>
                <a:rPr kumimoji="0" lang="en-US" altLang="ko-KR" sz="120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200" dirty="0">
                  <a:latin typeface="맑은 고딕" pitchFamily="50" charset="-127"/>
                  <a:ea typeface="맑은 고딕" pitchFamily="50" charset="-127"/>
                </a:rPr>
                <a:t>문서혁신 변화관리 파트    </a:t>
              </a:r>
              <a:r>
                <a:rPr kumimoji="0" lang="ko-KR" altLang="en-US" sz="12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200" dirty="0" err="1" smtClean="0">
                  <a:latin typeface="맑은 고딕" pitchFamily="50" charset="-127"/>
                  <a:ea typeface="맑은 고딕" pitchFamily="50" charset="-127"/>
                </a:rPr>
                <a:t>김등록</a:t>
              </a:r>
              <a:r>
                <a:rPr kumimoji="0" lang="ko-KR" altLang="en-US" sz="1200" dirty="0" smtClean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kumimoji="0" lang="en-US" altLang="ko-KR" sz="1200" dirty="0" smtClean="0">
                  <a:latin typeface="맑은 고딕" pitchFamily="50" charset="-127"/>
                  <a:ea typeface="맑은 고딕" pitchFamily="50" charset="-127"/>
                </a:rPr>
                <a:t>42</a:t>
              </a:r>
              <a:r>
                <a:rPr kumimoji="0" lang="ko-KR" altLang="en-US" sz="1200" dirty="0" smtClean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kumimoji="0" lang="en-US" altLang="ko-KR" sz="1200" dirty="0" smtClean="0">
                  <a:latin typeface="맑은 고딕" pitchFamily="50" charset="-127"/>
                  <a:ea typeface="맑은 고딕" pitchFamily="50" charset="-127"/>
                </a:rPr>
                <a:t>2015-03-10</a:t>
              </a:r>
              <a:endParaRPr kumimoji="0" lang="ko-KR" altLang="ko-KR" sz="1200" dirty="0">
                <a:latin typeface="맑은 고딕" pitchFamily="50" charset="-127"/>
                <a:ea typeface="맑은 고딕" pitchFamily="50" charset="-127"/>
              </a:endParaRPr>
            </a:p>
            <a:p>
              <a:pPr latinLnBrk="0">
                <a:defRPr/>
              </a:pPr>
              <a:endParaRPr kumimoji="0" lang="ko-KR" altLang="ko-KR" sz="1200" dirty="0">
                <a:latin typeface="맑은 고딕" pitchFamily="50" charset="-127"/>
                <a:ea typeface="맑은 고딕" pitchFamily="50" charset="-127"/>
              </a:endParaRPr>
            </a:p>
            <a:p>
              <a:pPr latinLnBrk="0">
                <a:defRPr/>
              </a:pPr>
              <a:endParaRPr kumimoji="0" lang="ko-KR" altLang="ko-KR" sz="12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9" name="Picture 2" descr="D:\temp\03. 퍼블리싱\img\icon\pp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2918" y="3924722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D:\temp\03. 퍼블리싱\img\icon\pp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4401" y="4104742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 descr="D:\temp\03. 퍼블리싱\img\icon\pp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4401" y="4286245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3577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1493898" y="2153037"/>
            <a:ext cx="3938255" cy="20904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sq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내 수정중인 문서                                                              </a:t>
            </a:r>
            <a:r>
              <a:rPr lang="ko-KR" altLang="en-US" sz="600" dirty="0" err="1" smtClean="0">
                <a:solidFill>
                  <a:schemeClr val="tx1"/>
                </a:solidFill>
              </a:rPr>
              <a:t>더보기</a:t>
            </a:r>
            <a:endParaRPr lang="ko-KR" altLang="en-US" sz="600" dirty="0" smtClean="0">
              <a:solidFill>
                <a:schemeClr val="tx1"/>
              </a:solidFill>
            </a:endParaRPr>
          </a:p>
        </p:txBody>
      </p:sp>
      <p:sp>
        <p:nvSpPr>
          <p:cNvPr id="3" name="Rectangle 35"/>
          <p:cNvSpPr>
            <a:spLocks noChangeArrowheads="1"/>
          </p:cNvSpPr>
          <p:nvPr/>
        </p:nvSpPr>
        <p:spPr bwMode="auto">
          <a:xfrm>
            <a:off x="7400925" y="1052513"/>
            <a:ext cx="2289175" cy="5048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rIns="54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vl="0" eaLnBrk="1" hangingPunct="1">
              <a:lnSpc>
                <a:spcPct val="120000"/>
              </a:lnSpc>
              <a:buFont typeface="맑은 고딕" pitchFamily="50" charset="-127"/>
              <a:buChar char="•"/>
            </a:pPr>
            <a:r>
              <a:rPr lang="en-US" altLang="ko-KR" sz="9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메인화면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내 수정중인 문서</a:t>
            </a: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36"/>
          <p:cNvSpPr txBox="1">
            <a:spLocks noChangeArrowheads="1"/>
          </p:cNvSpPr>
          <p:nvPr/>
        </p:nvSpPr>
        <p:spPr bwMode="auto">
          <a:xfrm>
            <a:off x="7400925" y="836613"/>
            <a:ext cx="695325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000" b="1">
                <a:latin typeface="맑은 고딕" pitchFamily="50" charset="-127"/>
                <a:ea typeface="맑은 고딕" pitchFamily="50" charset="-127"/>
              </a:rPr>
              <a:t>화면개요 </a:t>
            </a: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" name="Text Box 37"/>
          <p:cNvSpPr txBox="1">
            <a:spLocks noChangeArrowheads="1"/>
          </p:cNvSpPr>
          <p:nvPr/>
        </p:nvSpPr>
        <p:spPr bwMode="auto">
          <a:xfrm>
            <a:off x="7400925" y="1628775"/>
            <a:ext cx="439738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000" b="1">
                <a:latin typeface="맑은 고딕" pitchFamily="50" charset="-127"/>
                <a:ea typeface="맑은 고딕" pitchFamily="50" charset="-127"/>
              </a:rPr>
              <a:t>설명 </a:t>
            </a: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6" name="Rectangle 34"/>
          <p:cNvSpPr>
            <a:spLocks noChangeArrowheads="1"/>
          </p:cNvSpPr>
          <p:nvPr/>
        </p:nvSpPr>
        <p:spPr bwMode="auto">
          <a:xfrm>
            <a:off x="7400925" y="1819275"/>
            <a:ext cx="2289175" cy="4705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90000" rIns="54000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ts val="0"/>
              </a:spcBef>
            </a:pPr>
            <a:r>
              <a:rPr lang="en-US" altLang="ko-KR" sz="9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더보기</a:t>
            </a:r>
            <a:r>
              <a:rPr lang="ko-KR" altLang="en-US" sz="9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버튼 기능</a:t>
            </a:r>
            <a:r>
              <a:rPr lang="en-US" altLang="ko-KR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8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나의문서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내 수정중인 문서 </a:t>
            </a:r>
            <a:r>
              <a:rPr lang="ko-KR" altLang="en-US" sz="8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컨텐츠로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이동</a:t>
            </a: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endParaRPr lang="en-US" altLang="ko-KR" sz="9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ts val="1300"/>
              </a:lnSpc>
              <a:spcBef>
                <a:spcPts val="0"/>
              </a:spcBef>
            </a:pPr>
            <a:r>
              <a:rPr lang="en-US" altLang="ko-KR" sz="9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문서 목록 영역</a:t>
            </a:r>
            <a:r>
              <a:rPr lang="en-US" altLang="ko-KR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새로운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(1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개월 기준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문서 목록 현황</a:t>
            </a:r>
            <a:endParaRPr lang="en-US" altLang="ko-KR" sz="8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ts val="1300"/>
              </a:lnSpc>
              <a:spcBef>
                <a:spcPts val="0"/>
              </a:spcBef>
            </a:pP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문서제목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등록자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등록일로 내용 구성</a:t>
            </a:r>
            <a:endParaRPr lang="en-US" altLang="ko-KR" sz="8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ts val="1300"/>
              </a:lnSpc>
              <a:spcBef>
                <a:spcPts val="0"/>
              </a:spcBef>
            </a:pP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문서제목 선택 시 상세조회 화면 표시</a:t>
            </a:r>
            <a:endParaRPr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Group 2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327073"/>
              </p:ext>
            </p:extLst>
          </p:nvPr>
        </p:nvGraphicFramePr>
        <p:xfrm>
          <a:off x="138113" y="115888"/>
          <a:ext cx="9639299" cy="576262"/>
        </p:xfrm>
        <a:graphic>
          <a:graphicData uri="http://schemas.openxmlformats.org/drawingml/2006/table">
            <a:tbl>
              <a:tblPr/>
              <a:tblGrid>
                <a:gridCol w="854029"/>
                <a:gridCol w="4248615"/>
                <a:gridCol w="1008146"/>
                <a:gridCol w="1407173"/>
                <a:gridCol w="1107104"/>
                <a:gridCol w="1014232"/>
              </a:tblGrid>
              <a:tr h="2881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1" marR="36001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컨텐츠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 수정중인 문서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1" marR="36001" marT="36012" marB="3601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1076325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25571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36001" marR="36001" marT="36012" marB="3601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0.1</a:t>
                      </a:r>
                    </a:p>
                  </a:txBody>
                  <a:tcPr marL="36001" marR="36001" marT="36012" marB="3601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1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 분류</a:t>
                      </a:r>
                    </a:p>
                  </a:txBody>
                  <a:tcPr marL="36001" marR="36001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1" marR="36001" marT="36012" marB="3601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작성일자</a:t>
                      </a:r>
                    </a:p>
                  </a:txBody>
                  <a:tcPr marL="36001" marR="36001" marT="36012" marB="3601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1" marR="36001" marT="36012" marB="3601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6001" marR="36001" marT="36012" marB="3601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박상진</a:t>
                      </a:r>
                    </a:p>
                  </a:txBody>
                  <a:tcPr marL="36001" marR="36001" marT="36012" marB="3601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0" name="AutoShape 86"/>
          <p:cNvSpPr>
            <a:spLocks noChangeArrowheads="1"/>
          </p:cNvSpPr>
          <p:nvPr/>
        </p:nvSpPr>
        <p:spPr bwMode="auto">
          <a:xfrm>
            <a:off x="1495567" y="2388782"/>
            <a:ext cx="3936586" cy="2570388"/>
          </a:xfrm>
          <a:prstGeom prst="roundRect">
            <a:avLst>
              <a:gd name="adj" fmla="val 1495"/>
            </a:avLst>
          </a:prstGeom>
          <a:noFill/>
          <a:ln w="12700">
            <a:solidFill>
              <a:schemeClr val="bg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defRPr/>
            </a:pPr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</a:rPr>
              <a:t>  </a:t>
            </a:r>
            <a:endParaRPr kumimoji="0" lang="ko-KR" altLang="ko-KR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Rectangle 260"/>
          <p:cNvSpPr>
            <a:spLocks noChangeArrowheads="1"/>
          </p:cNvSpPr>
          <p:nvPr/>
        </p:nvSpPr>
        <p:spPr bwMode="auto">
          <a:xfrm>
            <a:off x="1442610" y="2358282"/>
            <a:ext cx="4050450" cy="264589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/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1370379" y="2262044"/>
            <a:ext cx="144462" cy="144463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82208" y="2417586"/>
            <a:ext cx="3936586" cy="723033"/>
            <a:chOff x="5780294" y="3831092"/>
            <a:chExt cx="3936586" cy="723033"/>
          </a:xfrm>
        </p:grpSpPr>
        <p:sp>
          <p:nvSpPr>
            <p:cNvPr id="28" name="AutoShape 86"/>
            <p:cNvSpPr>
              <a:spLocks noChangeArrowheads="1"/>
            </p:cNvSpPr>
            <p:nvPr/>
          </p:nvSpPr>
          <p:spPr bwMode="auto">
            <a:xfrm>
              <a:off x="5780294" y="3831092"/>
              <a:ext cx="3936586" cy="723033"/>
            </a:xfrm>
            <a:prstGeom prst="roundRect">
              <a:avLst>
                <a:gd name="adj" fmla="val 1495"/>
              </a:avLst>
            </a:prstGeom>
            <a:noFill/>
            <a:ln w="12700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t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defRPr/>
              </a:pPr>
              <a:r>
                <a:rPr kumimoji="0" lang="ko-KR" altLang="en-US" sz="1200" dirty="0" smtClean="0">
                  <a:latin typeface="맑은 고딕" pitchFamily="50" charset="-127"/>
                  <a:ea typeface="맑은 고딕" pitchFamily="50" charset="-127"/>
                </a:rPr>
                <a:t>  문서혁신 변화관리 파트        </a:t>
              </a:r>
              <a:r>
                <a:rPr kumimoji="0" lang="ko-KR" altLang="en-US" sz="1200" dirty="0" err="1" smtClean="0">
                  <a:latin typeface="맑은 고딕" pitchFamily="50" charset="-127"/>
                  <a:ea typeface="맑은 고딕" pitchFamily="50" charset="-127"/>
                </a:rPr>
                <a:t>김등록</a:t>
              </a:r>
              <a:r>
                <a:rPr kumimoji="0" lang="ko-KR" altLang="en-US" sz="1200" dirty="0" smtClean="0">
                  <a:latin typeface="맑은 고딕" pitchFamily="50" charset="-127"/>
                  <a:ea typeface="맑은 고딕" pitchFamily="50" charset="-127"/>
                </a:rPr>
                <a:t>     </a:t>
              </a:r>
              <a:r>
                <a:rPr kumimoji="0" lang="en-US" altLang="ko-KR" sz="1200" dirty="0" smtClean="0">
                  <a:latin typeface="맑은 고딕" pitchFamily="50" charset="-127"/>
                  <a:ea typeface="맑은 고딕" pitchFamily="50" charset="-127"/>
                </a:rPr>
                <a:t>2015-03-10</a:t>
              </a:r>
            </a:p>
            <a:p>
              <a:pPr latinLnBrk="0">
                <a:defRPr/>
              </a:pPr>
              <a:r>
                <a:rPr kumimoji="0" lang="en-US" altLang="ko-KR" sz="120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200" dirty="0">
                  <a:latin typeface="맑은 고딕" pitchFamily="50" charset="-127"/>
                  <a:ea typeface="맑은 고딕" pitchFamily="50" charset="-127"/>
                </a:rPr>
                <a:t>문서혁신 변화관리 파트        </a:t>
              </a:r>
              <a:r>
                <a:rPr kumimoji="0" lang="ko-KR" altLang="en-US" sz="1200" dirty="0" err="1" smtClean="0">
                  <a:latin typeface="맑은 고딕" pitchFamily="50" charset="-127"/>
                  <a:ea typeface="맑은 고딕" pitchFamily="50" charset="-127"/>
                </a:rPr>
                <a:t>김등록</a:t>
              </a:r>
              <a:r>
                <a:rPr kumimoji="0" lang="ko-KR" altLang="en-US" sz="1200" dirty="0" smtClean="0">
                  <a:latin typeface="맑은 고딕" pitchFamily="50" charset="-127"/>
                  <a:ea typeface="맑은 고딕" pitchFamily="50" charset="-127"/>
                </a:rPr>
                <a:t>     </a:t>
              </a:r>
              <a:r>
                <a:rPr kumimoji="0" lang="en-US" altLang="ko-KR" sz="1200" dirty="0" smtClean="0">
                  <a:latin typeface="맑은 고딕" pitchFamily="50" charset="-127"/>
                  <a:ea typeface="맑은 고딕" pitchFamily="50" charset="-127"/>
                </a:rPr>
                <a:t>2015-03-10</a:t>
              </a:r>
            </a:p>
            <a:p>
              <a:pPr latinLnBrk="0">
                <a:defRPr/>
              </a:pPr>
              <a:r>
                <a:rPr kumimoji="0" lang="en-US" altLang="ko-KR" sz="120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200" dirty="0">
                  <a:latin typeface="맑은 고딕" pitchFamily="50" charset="-127"/>
                  <a:ea typeface="맑은 고딕" pitchFamily="50" charset="-127"/>
                </a:rPr>
                <a:t>문서혁신 변화관리 파트        </a:t>
              </a:r>
              <a:r>
                <a:rPr kumimoji="0" lang="ko-KR" altLang="en-US" sz="1200" dirty="0" err="1" smtClean="0">
                  <a:latin typeface="맑은 고딕" pitchFamily="50" charset="-127"/>
                  <a:ea typeface="맑은 고딕" pitchFamily="50" charset="-127"/>
                </a:rPr>
                <a:t>김등록</a:t>
              </a:r>
              <a:r>
                <a:rPr kumimoji="0" lang="ko-KR" altLang="en-US" sz="1200" dirty="0" smtClean="0">
                  <a:latin typeface="맑은 고딕" pitchFamily="50" charset="-127"/>
                  <a:ea typeface="맑은 고딕" pitchFamily="50" charset="-127"/>
                </a:rPr>
                <a:t>     </a:t>
              </a:r>
              <a:r>
                <a:rPr kumimoji="0" lang="en-US" altLang="ko-KR" sz="1200" dirty="0">
                  <a:latin typeface="맑은 고딕" pitchFamily="50" charset="-127"/>
                  <a:ea typeface="맑은 고딕" pitchFamily="50" charset="-127"/>
                </a:rPr>
                <a:t>2015-03-10</a:t>
              </a:r>
              <a:endParaRPr kumimoji="0" lang="ko-KR" altLang="ko-KR" sz="1200" dirty="0">
                <a:latin typeface="맑은 고딕" pitchFamily="50" charset="-127"/>
                <a:ea typeface="맑은 고딕" pitchFamily="50" charset="-127"/>
              </a:endParaRPr>
            </a:p>
            <a:p>
              <a:pPr latinLnBrk="0">
                <a:defRPr/>
              </a:pPr>
              <a:endParaRPr kumimoji="0" lang="ko-KR" altLang="ko-KR" sz="1200" dirty="0">
                <a:latin typeface="맑은 고딕" pitchFamily="50" charset="-127"/>
                <a:ea typeface="맑은 고딕" pitchFamily="50" charset="-127"/>
              </a:endParaRPr>
            </a:p>
            <a:p>
              <a:pPr latinLnBrk="0">
                <a:defRPr/>
              </a:pPr>
              <a:endParaRPr kumimoji="0" lang="ko-KR" altLang="ko-KR" sz="12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9" name="Picture 2" descr="D:\temp\03. 퍼블리싱\img\icon\pp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2918" y="3924722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D:\temp\03. 퍼블리싱\img\icon\pp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4401" y="4104742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 descr="D:\temp\03. 퍼블리싱\img\icon\pp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4401" y="4286245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타원 32"/>
          <p:cNvSpPr/>
          <p:nvPr/>
        </p:nvSpPr>
        <p:spPr>
          <a:xfrm>
            <a:off x="4998005" y="2122794"/>
            <a:ext cx="144462" cy="144463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040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2_기본 디자인">
  <a:themeElements>
    <a:clrScheme name="2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 w="12700" cap="sq" cmpd="sng">
          <a:solidFill>
            <a:schemeClr val="tx1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blipFill rotWithShape="1">
          <a:blip xmlns:r="http://schemas.openxmlformats.org/officeDocument/2006/relationships" r:embed="rId1" cstate="print"/>
          <a:stretch>
            <a:fillRect l="-9091" r="-18182" b="-4000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none"/>
      <a:lstStyle>
        <a:defPPr algn="r">
          <a:defRPr>
            <a:noFill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기본 디자인">
  <a:themeElements>
    <a:clrScheme name="2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5_기본 디자인">
  <a:themeElements>
    <a:clrScheme name="2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24588</TotalTime>
  <Words>490</Words>
  <Application>Microsoft Office PowerPoint</Application>
  <PresentationFormat>A4 용지(210x297mm)</PresentationFormat>
  <Paragraphs>217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2_기본 디자인</vt:lpstr>
      <vt:lpstr>4_기본 디자인</vt:lpstr>
      <vt:lpstr>5_기본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Extra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scpapa</dc:creator>
  <cp:lastModifiedBy>stephan</cp:lastModifiedBy>
  <cp:revision>2611</cp:revision>
  <cp:lastPrinted>2015-03-03T04:39:02Z</cp:lastPrinted>
  <dcterms:created xsi:type="dcterms:W3CDTF">2008-02-25T05:52:30Z</dcterms:created>
  <dcterms:modified xsi:type="dcterms:W3CDTF">2015-03-19T01:43:47Z</dcterms:modified>
</cp:coreProperties>
</file>