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6" r:id="rId26"/>
    <p:sldId id="295" r:id="rId27"/>
    <p:sldId id="297" r:id="rId28"/>
    <p:sldId id="259" r:id="rId29"/>
    <p:sldId id="27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D49374-13E6-4885-A286-1FE3BF076643}">
          <p14:sldIdLst>
            <p14:sldId id="256"/>
            <p14:sldId id="257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1"/>
            <p14:sldId id="292"/>
            <p14:sldId id="293"/>
            <p14:sldId id="294"/>
            <p14:sldId id="296"/>
            <p14:sldId id="295"/>
            <p14:sldId id="297"/>
            <p14:sldId id="25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13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58D2-5507-4CFE-9600-4FD89F20E58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DE4A-8C4E-4D22-A410-78438A4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3D4-3DB5-49CB-A312-6DF5702B736F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4D2-E5C9-4B7E-943C-DC75AE7CEFAD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7F0-5E90-49AD-8C2F-0A1207CCE47A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34930"/>
            <a:ext cx="9603275" cy="484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464320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0113" y="6548798"/>
            <a:ext cx="251539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93883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C79-EA37-403E-BCE8-248A5BB73A22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13C6-7CD1-4BC1-983A-80FF2B481B00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576-1FC1-4F6D-B90D-5ED3DCAC6EC5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9C9-5A84-4ED8-BE04-4D589E0BC273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BA03-7459-433B-8121-8AB6BE12AA9C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6B8-3C43-4426-B14E-8BCA8EF2DD0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8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A5122EC-2093-4231-A046-D78422EEA11C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54F-B478-4ED9-951B-B1F8F870729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557894/non-recursive-merge-sort" TargetMode="External"/><Relationship Id="rId2" Type="http://schemas.openxmlformats.org/officeDocument/2006/relationships/hyperlink" Target="https://en.wikipedia.org/wiki/Sorting_algorith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Insertion_sort" TargetMode="External"/><Relationship Id="rId4" Type="http://schemas.openxmlformats.org/officeDocument/2006/relationships/hyperlink" Target="https://en.wikipedia.org/wiki/Bubble_sort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E38-9258-DF65-81C9-6A4AC6A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40" y="945913"/>
            <a:ext cx="9575319" cy="2618554"/>
          </a:xfrm>
        </p:spPr>
        <p:txBody>
          <a:bodyPr/>
          <a:lstStyle/>
          <a:p>
            <a:pPr algn="ctr"/>
            <a:r>
              <a:rPr lang="en-US" dirty="0"/>
              <a:t>Sorting Algorithms</a:t>
            </a:r>
            <a:br>
              <a:rPr lang="en-US" dirty="0"/>
            </a:br>
            <a:r>
              <a:rPr lang="en-US" sz="3600" dirty="0"/>
              <a:t>Bubble Sort and Insertion 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1D66-9329-9357-B9BF-730566B6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16762"/>
            <a:ext cx="8637072" cy="1071095"/>
          </a:xfrm>
        </p:spPr>
        <p:txBody>
          <a:bodyPr/>
          <a:lstStyle/>
          <a:p>
            <a:pPr algn="ctr"/>
            <a:r>
              <a:rPr lang="en-US" dirty="0"/>
              <a:t>Md Mehrab Hossain Opi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846A-DC6F-D8DC-BD65-16F488B0AF6A}"/>
              </a:ext>
            </a:extLst>
          </p:cNvPr>
          <p:cNvSpPr txBox="1"/>
          <p:nvPr/>
        </p:nvSpPr>
        <p:spPr>
          <a:xfrm>
            <a:off x="3628015" y="28583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2105: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8341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6176B-B7A5-24A4-4C05-7015A04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Popular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39A2-63B4-C0C8-46BB-414F21B44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  <a:p>
            <a:r>
              <a:rPr lang="en-US" dirty="0"/>
              <a:t>Selection Sort</a:t>
            </a:r>
          </a:p>
          <a:p>
            <a:r>
              <a:rPr lang="en-US" dirty="0"/>
              <a:t>Insertion Sort</a:t>
            </a:r>
          </a:p>
          <a:p>
            <a:r>
              <a:rPr lang="en-US" dirty="0"/>
              <a:t>Quick Sort</a:t>
            </a:r>
          </a:p>
          <a:p>
            <a:r>
              <a:rPr lang="en-US" dirty="0"/>
              <a:t>Merge Sort</a:t>
            </a:r>
          </a:p>
          <a:p>
            <a:r>
              <a:rPr lang="en-US" dirty="0"/>
              <a:t>Heap Sort</a:t>
            </a:r>
          </a:p>
          <a:p>
            <a:r>
              <a:rPr lang="en-US" dirty="0"/>
              <a:t>Bucket Sort</a:t>
            </a:r>
          </a:p>
          <a:p>
            <a:r>
              <a:rPr lang="en-US" dirty="0"/>
              <a:t>Radix Sort</a:t>
            </a:r>
          </a:p>
          <a:p>
            <a:r>
              <a:rPr lang="en-US" dirty="0"/>
              <a:t>Shell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80B8D-1545-32D3-3406-7F6DEFC8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7B1AB-5A81-4940-5E5B-32AE2B1C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DFE8C-7FE7-D073-8180-122305D2B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23F92C-1A48-7678-AF4D-F6CDBCF1FAA2}"/>
              </a:ext>
            </a:extLst>
          </p:cNvPr>
          <p:cNvSpPr txBox="1"/>
          <p:nvPr/>
        </p:nvSpPr>
        <p:spPr>
          <a:xfrm>
            <a:off x="6385450" y="2596551"/>
            <a:ext cx="4676280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will sort our data in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114654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2282-8AA8-65DC-F1F8-54B1EC4F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FB671-D0C0-142C-9D46-D4D86779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about the name first.</a:t>
            </a:r>
          </a:p>
          <a:p>
            <a:r>
              <a:rPr lang="en-US" dirty="0"/>
              <a:t>Why is it called “Bubble” sort?</a:t>
            </a:r>
          </a:p>
          <a:p>
            <a:r>
              <a:rPr lang="en-US" dirty="0"/>
              <a:t>Alternatively it is also known as “Sinking” sort.</a:t>
            </a:r>
          </a:p>
          <a:p>
            <a:r>
              <a:rPr lang="en-US" dirty="0"/>
              <a:t>Bubble</a:t>
            </a:r>
          </a:p>
          <a:p>
            <a:pPr lvl="1"/>
            <a:r>
              <a:rPr lang="en-US" dirty="0"/>
              <a:t>Elements tend to move up into the correct order like bubbles rising to the surface.</a:t>
            </a:r>
          </a:p>
          <a:p>
            <a:r>
              <a:rPr lang="en-US" dirty="0"/>
              <a:t>Sinking</a:t>
            </a:r>
          </a:p>
          <a:p>
            <a:pPr lvl="1"/>
            <a:r>
              <a:rPr lang="en-US" dirty="0"/>
              <a:t>The larger values might be regarded as heavier and therefore be seen to progressively sink to the bottom of the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C4156-B852-AB34-BB0E-2177F3D0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9E5A-339C-ADEB-7683-2F4D20B3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D4941-951C-A48F-3FBB-407B613C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7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999C-497F-6F10-C2D1-3EB5A3CE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3A77-3028-E866-9EA7-95BE0E2B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implementation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7ED2F-4B15-568B-7520-4A9143F0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D034-3383-61BA-BAA8-861678FD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9901-C71F-EAA8-01A3-AD17215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F98951E-9DB1-1006-DBDF-E5B7A636B6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205155"/>
              </p:ext>
            </p:extLst>
          </p:nvPr>
        </p:nvGraphicFramePr>
        <p:xfrm>
          <a:off x="1551017" y="1390094"/>
          <a:ext cx="9510713" cy="438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4840" imgH="3747960" progId="Word.OpenDocumentText.12">
                  <p:embed/>
                </p:oleObj>
              </mc:Choice>
              <mc:Fallback>
                <p:oleObj name="Document" r:id="rId2" imgW="8124840" imgH="3747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1017" y="1390094"/>
                        <a:ext cx="9510713" cy="438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173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7F7-1324-8703-E305-1643CAF9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Bubble Sort Working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3C4C-9312-E47E-D6B5-C056A1540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array</a:t>
            </a:r>
          </a:p>
          <a:p>
            <a:endParaRPr lang="en-US" dirty="0"/>
          </a:p>
          <a:p>
            <a:r>
              <a:rPr lang="en-US" dirty="0"/>
              <a:t>In each pass we will send the heaviest (largest) object at the bottom (last).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0A0B-258E-EE8E-F180-0B59A1F5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9BF5E-7F4E-D6DD-E3F1-9122A06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7671-F5F9-9C5F-1B7E-01BCC5C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A0CC16-06E9-0E81-F41D-20DEA1955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690445"/>
              </p:ext>
            </p:extLst>
          </p:nvPr>
        </p:nvGraphicFramePr>
        <p:xfrm>
          <a:off x="4315153" y="1270469"/>
          <a:ext cx="3247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73">
                  <a:extLst>
                    <a:ext uri="{9D8B030D-6E8A-4147-A177-3AD203B41FA5}">
                      <a16:colId xmlns:a16="http://schemas.microsoft.com/office/drawing/2014/main" val="2669296598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982230712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361769420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33107257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979944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8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5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FB0F-C078-4136-4A97-B376B5AFF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of Single Pass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4475-1399-1163-8774-24328185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1824-7836-5C7F-75C1-70A2AEB2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6AF54-CA2E-B5B1-B8AC-7B87CA01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625930B-2617-55B7-E44D-A808DE7B15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907819"/>
              </p:ext>
            </p:extLst>
          </p:nvPr>
        </p:nvGraphicFramePr>
        <p:xfrm>
          <a:off x="2969418" y="2955431"/>
          <a:ext cx="6529387" cy="289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28960" imgH="2893680" progId="Word.OpenDocumentText.12">
                  <p:embed/>
                </p:oleObj>
              </mc:Choice>
              <mc:Fallback>
                <p:oleObj name="Document" r:id="rId2" imgW="6528960" imgH="2893680" progId="Word.OpenDocumentText.12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A4D1C87-6900-E4DB-4781-D267BFBB1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9418" y="2955431"/>
                        <a:ext cx="6529387" cy="289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AutoShape 24">
            <a:extLst>
              <a:ext uri="{FF2B5EF4-FFF2-40B4-BE49-F238E27FC236}">
                <a16:creationId xmlns:a16="http://schemas.microsoft.com/office/drawing/2014/main" id="{3DE33F92-E3F5-0663-606D-98FADAC95F0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70400" y="1652479"/>
            <a:ext cx="5772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4650AD84-89F9-3F85-819D-B1C48AB9C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400" y="1681054"/>
            <a:ext cx="1154113" cy="427038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85A85948-952C-2146-5343-0D6944FA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3" y="1681054"/>
            <a:ext cx="1144588" cy="427038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5DE2FE64-19B4-DF51-67DA-39EF94555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100" y="1681054"/>
            <a:ext cx="1146175" cy="427038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29">
            <a:extLst>
              <a:ext uri="{FF2B5EF4-FFF2-40B4-BE49-F238E27FC236}">
                <a16:creationId xmlns:a16="http://schemas.microsoft.com/office/drawing/2014/main" id="{BF39C075-9362-9FF6-5D03-559804A9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275" y="1681054"/>
            <a:ext cx="1144588" cy="427038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DEF22BEE-8B16-A8B1-5433-FE5AB29C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9863" y="1681054"/>
            <a:ext cx="1144588" cy="427038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1">
            <a:extLst>
              <a:ext uri="{FF2B5EF4-FFF2-40B4-BE49-F238E27FC236}">
                <a16:creationId xmlns:a16="http://schemas.microsoft.com/office/drawing/2014/main" id="{9A6B3DA2-1591-20B6-205A-5B0FB3B58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513" y="1671529"/>
            <a:ext cx="0" cy="45720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2">
            <a:extLst>
              <a:ext uri="{FF2B5EF4-FFF2-40B4-BE49-F238E27FC236}">
                <a16:creationId xmlns:a16="http://schemas.microsoft.com/office/drawing/2014/main" id="{51378DF8-ED39-0373-A653-C05942265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100" y="1671529"/>
            <a:ext cx="0" cy="45720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3">
            <a:extLst>
              <a:ext uri="{FF2B5EF4-FFF2-40B4-BE49-F238E27FC236}">
                <a16:creationId xmlns:a16="http://schemas.microsoft.com/office/drawing/2014/main" id="{9463C96E-9CD9-4C6C-8D44-B47465D92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5275" y="1671529"/>
            <a:ext cx="0" cy="45720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34">
            <a:extLst>
              <a:ext uri="{FF2B5EF4-FFF2-40B4-BE49-F238E27FC236}">
                <a16:creationId xmlns:a16="http://schemas.microsoft.com/office/drawing/2014/main" id="{1E740AD6-FA35-A940-AF68-D02B9E14FE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863" y="1671529"/>
            <a:ext cx="0" cy="45720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35">
            <a:extLst>
              <a:ext uri="{FF2B5EF4-FFF2-40B4-BE49-F238E27FC236}">
                <a16:creationId xmlns:a16="http://schemas.microsoft.com/office/drawing/2014/main" id="{24422FEC-A8C6-7420-85D4-AB906AE3F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400" y="1671529"/>
            <a:ext cx="0" cy="45720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36">
            <a:extLst>
              <a:ext uri="{FF2B5EF4-FFF2-40B4-BE49-F238E27FC236}">
                <a16:creationId xmlns:a16="http://schemas.microsoft.com/office/drawing/2014/main" id="{D391082C-B278-80BB-1E1E-D6FD7E50FC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4450" y="1671529"/>
            <a:ext cx="0" cy="45720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37">
            <a:extLst>
              <a:ext uri="{FF2B5EF4-FFF2-40B4-BE49-F238E27FC236}">
                <a16:creationId xmlns:a16="http://schemas.microsoft.com/office/drawing/2014/main" id="{BC9D0876-08E8-55B6-48B8-291B2C86E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400" y="1681054"/>
            <a:ext cx="5743575" cy="0"/>
          </a:xfrm>
          <a:prstGeom prst="line">
            <a:avLst/>
          </a:prstGeom>
          <a:noFill/>
          <a:ln w="9525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E7F48FFC-218B-6461-7A8C-45D12455D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400" y="2108092"/>
            <a:ext cx="574357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39">
            <a:extLst>
              <a:ext uri="{FF2B5EF4-FFF2-40B4-BE49-F238E27FC236}">
                <a16:creationId xmlns:a16="http://schemas.microsoft.com/office/drawing/2014/main" id="{27927302-7EC3-738E-6F20-85E156179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4213" y="1739792"/>
            <a:ext cx="247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E11E8A91-8DBF-134B-5E46-538AD7038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625" y="1739792"/>
            <a:ext cx="247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D9ADA5DB-F56A-5979-B59F-22B66465D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038" y="1739792"/>
            <a:ext cx="247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8D7B699-DAB7-2E66-90EA-8BA87C337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450" y="1739792"/>
            <a:ext cx="247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D1CD29FC-D0D1-C1A5-23BA-F3562E45D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5863" y="1739792"/>
            <a:ext cx="2476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entury Gothic" panose="020B0502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EDDED4-274B-51C8-5608-AF5B904C5D69}"/>
              </a:ext>
            </a:extLst>
          </p:cNvPr>
          <p:cNvSpPr txBox="1"/>
          <p:nvPr/>
        </p:nvSpPr>
        <p:spPr>
          <a:xfrm>
            <a:off x="5569100" y="1103244"/>
            <a:ext cx="88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 =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675178-98DC-004E-CBCF-826849C1C241}"/>
              </a:ext>
            </a:extLst>
          </p:cNvPr>
          <p:cNvSpPr txBox="1"/>
          <p:nvPr/>
        </p:nvSpPr>
        <p:spPr>
          <a:xfrm>
            <a:off x="6240178" y="1103244"/>
            <a:ext cx="43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40522FF-6D07-63C5-7B2F-92A31EA5E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04511"/>
              </p:ext>
            </p:extLst>
          </p:nvPr>
        </p:nvGraphicFramePr>
        <p:xfrm>
          <a:off x="3270400" y="2295526"/>
          <a:ext cx="57483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667">
                  <a:extLst>
                    <a:ext uri="{9D8B030D-6E8A-4147-A177-3AD203B41FA5}">
                      <a16:colId xmlns:a16="http://schemas.microsoft.com/office/drawing/2014/main" val="683884190"/>
                    </a:ext>
                  </a:extLst>
                </a:gridCol>
                <a:gridCol w="1149667">
                  <a:extLst>
                    <a:ext uri="{9D8B030D-6E8A-4147-A177-3AD203B41FA5}">
                      <a16:colId xmlns:a16="http://schemas.microsoft.com/office/drawing/2014/main" val="416596578"/>
                    </a:ext>
                  </a:extLst>
                </a:gridCol>
                <a:gridCol w="1149667">
                  <a:extLst>
                    <a:ext uri="{9D8B030D-6E8A-4147-A177-3AD203B41FA5}">
                      <a16:colId xmlns:a16="http://schemas.microsoft.com/office/drawing/2014/main" val="888294410"/>
                    </a:ext>
                  </a:extLst>
                </a:gridCol>
                <a:gridCol w="1149667">
                  <a:extLst>
                    <a:ext uri="{9D8B030D-6E8A-4147-A177-3AD203B41FA5}">
                      <a16:colId xmlns:a16="http://schemas.microsoft.com/office/drawing/2014/main" val="3258464230"/>
                    </a:ext>
                  </a:extLst>
                </a:gridCol>
                <a:gridCol w="1149667">
                  <a:extLst>
                    <a:ext uri="{9D8B030D-6E8A-4147-A177-3AD203B41FA5}">
                      <a16:colId xmlns:a16="http://schemas.microsoft.com/office/drawing/2014/main" val="2963348602"/>
                    </a:ext>
                  </a:extLst>
                </a:gridCol>
              </a:tblGrid>
              <a:tr h="16345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791127"/>
                  </a:ext>
                </a:extLst>
              </a:tr>
            </a:tbl>
          </a:graphicData>
        </a:graphic>
      </p:graphicFrame>
      <p:sp>
        <p:nvSpPr>
          <p:cNvPr id="58" name="TextBox 57">
            <a:extLst>
              <a:ext uri="{FF2B5EF4-FFF2-40B4-BE49-F238E27FC236}">
                <a16:creationId xmlns:a16="http://schemas.microsoft.com/office/drawing/2014/main" id="{EAFB6E58-C7CC-0EC0-504A-524D52246F6D}"/>
              </a:ext>
            </a:extLst>
          </p:cNvPr>
          <p:cNvSpPr txBox="1"/>
          <p:nvPr/>
        </p:nvSpPr>
        <p:spPr>
          <a:xfrm>
            <a:off x="3718254" y="2250242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35F1B2-F09F-6A5B-8895-C5CAAE435A50}"/>
              </a:ext>
            </a:extLst>
          </p:cNvPr>
          <p:cNvSpPr txBox="1"/>
          <p:nvPr/>
        </p:nvSpPr>
        <p:spPr>
          <a:xfrm>
            <a:off x="4811248" y="2250242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i+1</a:t>
            </a:r>
            <a:endParaRPr 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8F971C9-184B-5245-677F-4D47424FC34D}"/>
              </a:ext>
            </a:extLst>
          </p:cNvPr>
          <p:cNvSpPr txBox="1"/>
          <p:nvPr/>
        </p:nvSpPr>
        <p:spPr>
          <a:xfrm>
            <a:off x="1125460" y="1811547"/>
            <a:ext cx="13260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]&gt;a[i+1]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2D6D9CB-DA25-04F0-DA2A-A4541AC4ECB4}"/>
              </a:ext>
            </a:extLst>
          </p:cNvPr>
          <p:cNvSpPr txBox="1"/>
          <p:nvPr/>
        </p:nvSpPr>
        <p:spPr>
          <a:xfrm>
            <a:off x="780012" y="2247950"/>
            <a:ext cx="201689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swap(a[</a:t>
            </a:r>
            <a:r>
              <a:rPr lang="en-US" dirty="0" err="1"/>
              <a:t>i</a:t>
            </a:r>
            <a:r>
              <a:rPr lang="en-US" dirty="0"/>
              <a:t>],a[i+1])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9B19991-8134-E0B8-4B38-BF28049870DE}"/>
              </a:ext>
            </a:extLst>
          </p:cNvPr>
          <p:cNvSpPr txBox="1"/>
          <p:nvPr/>
        </p:nvSpPr>
        <p:spPr>
          <a:xfrm>
            <a:off x="6675063" y="964744"/>
            <a:ext cx="5416868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In a single pass, </a:t>
            </a:r>
          </a:p>
          <a:p>
            <a:pPr algn="ctr"/>
            <a:r>
              <a:rPr lang="en-US" dirty="0"/>
              <a:t>the largest element is placed at correct place.</a:t>
            </a:r>
          </a:p>
        </p:txBody>
      </p:sp>
    </p:spTree>
    <p:extLst>
      <p:ext uri="{BB962C8B-B14F-4D97-AF65-F5344CB8AC3E}">
        <p14:creationId xmlns:p14="http://schemas.microsoft.com/office/powerpoint/2010/main" val="307856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9388 2.59259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0" y="-9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22222E-6 L -0.09388 2.59259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10443 -4.07407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08008 -4.0740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88 2.22222E-6 L 0.18711 2.22222E-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22222E-6 L -0.09388 2.22222E-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42 -4.07407E-6 L 0.18451 -4.07407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2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08 -4.07407E-6 L 0.18008 -4.07407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711 2.22222E-6 L 0.28165 2.22222E-6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22222E-6 L -0.09388 2.22222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451 -4.07407E-6 L 0.28451 -4.07407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9" y="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008 -4.07407E-6 L 0.27682 -4.07407E-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64 2.22222E-6 L 0.37526 2.22222E-6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22" y="0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22222E-6 L -0.09388 2.22222E-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3" grpId="1"/>
      <p:bldP spid="53" grpId="2"/>
      <p:bldP spid="53" grpId="3"/>
      <p:bldP spid="54" grpId="0"/>
      <p:bldP spid="55" grpId="0"/>
      <p:bldP spid="58" grpId="0"/>
      <p:bldP spid="58" grpId="1"/>
      <p:bldP spid="58" grpId="2"/>
      <p:bldP spid="58" grpId="3"/>
      <p:bldP spid="59" grpId="0"/>
      <p:bldP spid="59" grpId="1"/>
      <p:bldP spid="59" grpId="2"/>
      <p:bldP spid="59" grpId="3"/>
      <p:bldP spid="60" grpId="0" animBg="1"/>
      <p:bldP spid="60" grpId="1" animBg="1"/>
      <p:bldP spid="60" grpId="2" animBg="1"/>
      <p:bldP spid="60" grpId="3" animBg="1"/>
      <p:bldP spid="60" grpId="4" animBg="1"/>
      <p:bldP spid="60" grpId="5" animBg="1"/>
      <p:bldP spid="60" grpId="6" animBg="1"/>
      <p:bldP spid="61" grpId="0" animBg="1"/>
      <p:bldP spid="61" grpId="1" animBg="1"/>
      <p:bldP spid="61" grpId="2" animBg="1"/>
      <p:bldP spid="61" grpId="3" animBg="1"/>
      <p:bldP spid="61" grpId="4" animBg="1"/>
      <p:bldP spid="61" grpId="5" animBg="1"/>
      <p:bldP spid="61" grpId="6" animBg="1"/>
      <p:bldP spid="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0944-E231-F937-AA3A-BE15AEE1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1650C-02A5-1F3E-4E6C-20554C8A7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elements in the array, the inner loop will run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1+2+3+…+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times</a:t>
                </a:r>
              </a:p>
              <a:p>
                <a:r>
                  <a:rPr lang="en-US" dirty="0"/>
                  <a:t>We can simply say it runs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complexity.</a:t>
                </a:r>
              </a:p>
              <a:p>
                <a:r>
                  <a:rPr lang="en-US" dirty="0"/>
                  <a:t>What about space complexity?</a:t>
                </a:r>
              </a:p>
              <a:p>
                <a:r>
                  <a:rPr lang="en-US" dirty="0"/>
                  <a:t>We don’t require any extra memory, so it’s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F1650C-02A5-1F3E-4E6C-20554C8A7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A3791-7291-93E7-9C25-475627D66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2410-C315-65B8-50BB-94806E7C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14CE-E7F2-1B0F-A50D-8978E3807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8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A5902-B632-A745-3048-6197374D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4E59-3ED8-53BF-8372-2C9CED5A9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consider the previous example.</a:t>
            </a:r>
          </a:p>
          <a:p>
            <a:endParaRPr lang="en-US" dirty="0"/>
          </a:p>
          <a:p>
            <a:r>
              <a:rPr lang="en-US" dirty="0"/>
              <a:t>After single pass we got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after second pass we will get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happen in rest of the pass?</a:t>
            </a:r>
          </a:p>
          <a:p>
            <a:r>
              <a:rPr lang="en-US" dirty="0"/>
              <a:t>The loop will execute, but with no swaps. It’s a waste.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EC974-05ED-5F9D-50B8-D09D3609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4B7D-D09B-4025-7E49-B1B96710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4F380-62DB-6EBF-137D-DD4C0F6F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1969CD-B98D-7432-251F-874E7BC6C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847946"/>
              </p:ext>
            </p:extLst>
          </p:nvPr>
        </p:nvGraphicFramePr>
        <p:xfrm>
          <a:off x="4303414" y="1391655"/>
          <a:ext cx="3247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73">
                  <a:extLst>
                    <a:ext uri="{9D8B030D-6E8A-4147-A177-3AD203B41FA5}">
                      <a16:colId xmlns:a16="http://schemas.microsoft.com/office/drawing/2014/main" val="2669296598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982230712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361769420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33107257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979944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8490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2F0BC2-6F93-9D76-931A-FAD5C8751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339966"/>
              </p:ext>
            </p:extLst>
          </p:nvPr>
        </p:nvGraphicFramePr>
        <p:xfrm>
          <a:off x="4315153" y="2474109"/>
          <a:ext cx="3247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73">
                  <a:extLst>
                    <a:ext uri="{9D8B030D-6E8A-4147-A177-3AD203B41FA5}">
                      <a16:colId xmlns:a16="http://schemas.microsoft.com/office/drawing/2014/main" val="2669296598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982230712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361769420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33107257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979944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849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9BA16A-668D-EB48-A2E0-15F09C43E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92233"/>
              </p:ext>
            </p:extLst>
          </p:nvPr>
        </p:nvGraphicFramePr>
        <p:xfrm>
          <a:off x="4303413" y="3927403"/>
          <a:ext cx="3247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473">
                  <a:extLst>
                    <a:ext uri="{9D8B030D-6E8A-4147-A177-3AD203B41FA5}">
                      <a16:colId xmlns:a16="http://schemas.microsoft.com/office/drawing/2014/main" val="2669296598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982230712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361769420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333107257"/>
                    </a:ext>
                  </a:extLst>
                </a:gridCol>
                <a:gridCol w="649473">
                  <a:extLst>
                    <a:ext uri="{9D8B030D-6E8A-4147-A177-3AD203B41FA5}">
                      <a16:colId xmlns:a16="http://schemas.microsoft.com/office/drawing/2014/main" val="1979944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8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5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02A3-EA7E-384A-385D-1BEC3FEB5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D9C68-75F3-D93A-A3C8-59C0A4E50B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if we apply bubble sort on an already sorted array?</a:t>
                </a:r>
              </a:p>
              <a:p>
                <a:r>
                  <a:rPr lang="en-US" dirty="0"/>
                  <a:t>The algorithm will still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  <a:p>
                <a:r>
                  <a:rPr lang="en-US" dirty="0"/>
                  <a:t>Can we optimize it?</a:t>
                </a:r>
              </a:p>
              <a:p>
                <a:r>
                  <a:rPr lang="en-US" dirty="0"/>
                  <a:t>Observe that if the array is sorted there will be no swap operation.</a:t>
                </a:r>
              </a:p>
              <a:p>
                <a:r>
                  <a:rPr lang="en-US" dirty="0"/>
                  <a:t>We can keep a flag to indicate if there has been any swap operations.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7D9C68-75F3-D93A-A3C8-59C0A4E50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E9DB0-DA20-6ACE-AE2E-E97950C4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DED0-44E1-3F82-5EDC-3BA116E3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0904A-4372-6E00-2386-E1D8AB3D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7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9EE6-D395-5938-FB64-CCCB5CA2D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5A9D-5857-B114-1230-1AE9D69C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9901-4900-9756-7AAC-EE26831F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C8A82-0F68-D252-BA85-B1131C63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816072-9E4B-A3FF-52BB-0629FBDD743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235766"/>
              </p:ext>
            </p:extLst>
          </p:nvPr>
        </p:nvGraphicFramePr>
        <p:xfrm>
          <a:off x="981075" y="1046163"/>
          <a:ext cx="10229850" cy="410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99040" imgH="3494880" progId="Word.OpenDocumentText.12">
                  <p:embed/>
                </p:oleObj>
              </mc:Choice>
              <mc:Fallback>
                <p:oleObj name="Document" r:id="rId2" imgW="8699040" imgH="349488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1075" y="1046163"/>
                        <a:ext cx="10229850" cy="410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D1F16E4-A4D2-30DA-B3B8-1F8C91E24B42}"/>
              </a:ext>
            </a:extLst>
          </p:cNvPr>
          <p:cNvSpPr txBox="1"/>
          <p:nvPr/>
        </p:nvSpPr>
        <p:spPr>
          <a:xfrm>
            <a:off x="3686526" y="4969947"/>
            <a:ext cx="4818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will be the best case of this version?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009BA-28E8-218C-C4D1-6C847886638A}"/>
              </a:ext>
            </a:extLst>
          </p:cNvPr>
          <p:cNvSpPr txBox="1"/>
          <p:nvPr/>
        </p:nvSpPr>
        <p:spPr>
          <a:xfrm>
            <a:off x="5747988" y="5482373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5311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5340-053D-A126-AF77-CAA879DD5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8B591-286D-DF31-0891-A7E7529C5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 at each pass we will insert an item.</a:t>
            </a:r>
          </a:p>
          <a:p>
            <a:r>
              <a:rPr lang="en-US" dirty="0"/>
              <a:t>Where?</a:t>
            </a:r>
          </a:p>
          <a:p>
            <a:r>
              <a:rPr lang="en-US" dirty="0"/>
              <a:t>Let’s see a real life example.</a:t>
            </a:r>
          </a:p>
          <a:p>
            <a:r>
              <a:rPr lang="en-US" dirty="0"/>
              <a:t>Hopefully most of you guys have been in a local bus.</a:t>
            </a:r>
          </a:p>
          <a:p>
            <a:r>
              <a:rPr lang="en-US" dirty="0"/>
              <a:t>You ever noticed how the conductor carries the money?</a:t>
            </a:r>
          </a:p>
          <a:p>
            <a:r>
              <a:rPr lang="en-US" dirty="0"/>
              <a:t>He tries to keep the money in his hand sorted.</a:t>
            </a:r>
          </a:p>
          <a:p>
            <a:r>
              <a:rPr lang="en-US" dirty="0"/>
              <a:t>In ascending order.</a:t>
            </a:r>
          </a:p>
          <a:p>
            <a:r>
              <a:rPr lang="en-US" dirty="0"/>
              <a:t>And when he collects fare he puts the money in appropriate position.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FE03-2A62-C5E5-3591-4D606C59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97466-4CC3-E991-8FA0-242A1ED1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D9C9-EE9E-5104-4E21-04C30EF7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0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33D7-BA37-80F5-155C-B723C3E6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99A6-5534-23F8-0EA1-D42B1E30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the word </a:t>
            </a:r>
            <a:r>
              <a:rPr lang="en-US" b="1" dirty="0"/>
              <a:t>sort</a:t>
            </a:r>
            <a:r>
              <a:rPr lang="en-US" dirty="0"/>
              <a:t> mean?</a:t>
            </a:r>
          </a:p>
          <a:p>
            <a:pPr lvl="1"/>
            <a:r>
              <a:rPr lang="en-US" dirty="0"/>
              <a:t> To put a number of things in an order.</a:t>
            </a:r>
          </a:p>
          <a:p>
            <a:pPr lvl="1"/>
            <a:r>
              <a:rPr lang="en-US" dirty="0"/>
              <a:t> To separate them into groups.</a:t>
            </a:r>
          </a:p>
          <a:p>
            <a:r>
              <a:rPr lang="en-US" dirty="0"/>
              <a:t>It can have other meanings too.</a:t>
            </a:r>
          </a:p>
          <a:p>
            <a:pPr lvl="1"/>
            <a:r>
              <a:rPr lang="en-US" dirty="0"/>
              <a:t>Not related to computer science.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21A1-A489-CB4C-8511-F5C08FAD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7CC0-C7CB-4704-3C3A-CB95E47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9952-0E07-F243-464E-D86F167B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B35B-2AFF-0B73-EFDD-302EADAE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4388-DFBB-5394-90AB-FC420A515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represent the hand of the conductor as an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give the conductor 20 Taka.</a:t>
            </a:r>
          </a:p>
          <a:p>
            <a:r>
              <a:rPr lang="en-US" dirty="0"/>
              <a:t>How will the array be updated?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we insert an element such that the array remains sorted.</a:t>
            </a:r>
          </a:p>
          <a:p>
            <a:r>
              <a:rPr lang="en-US" dirty="0"/>
              <a:t>This is the main idea of insertion sort.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84C20-B4F1-7A7D-EA28-8038B23F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8FC3-177E-7195-AC49-061726E4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6EB51-038B-46F9-F7A3-BDE22C87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571BF9-C6E2-2A03-C0C9-D9190F082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729156"/>
              </p:ext>
            </p:extLst>
          </p:nvPr>
        </p:nvGraphicFramePr>
        <p:xfrm>
          <a:off x="2032000" y="170169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418217200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257491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328977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914307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4587797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750097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142561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981042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9703165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41870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9213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D196C86-DD21-DCE0-BE89-C48C13643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368045"/>
              </p:ext>
            </p:extLst>
          </p:nvPr>
        </p:nvGraphicFramePr>
        <p:xfrm>
          <a:off x="2032000" y="3786411"/>
          <a:ext cx="812799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418217200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257491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289778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7914307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4587797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6750097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84502181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142561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1981042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7031650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418709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992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12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566B-DE78-2F91-0EAF-0FBC15EF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D003-B959-B865-7D81-CC799CC3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the algorithm works now.</a:t>
            </a:r>
          </a:p>
          <a:p>
            <a:r>
              <a:rPr lang="en-US" dirty="0"/>
              <a:t>Consider the array.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will take each element and insert it in a sorted array.</a:t>
            </a:r>
          </a:p>
          <a:p>
            <a:r>
              <a:rPr lang="en-US" dirty="0"/>
              <a:t>But we don’t want to take extra memory.</a:t>
            </a:r>
          </a:p>
          <a:p>
            <a:r>
              <a:rPr lang="en-US" dirty="0"/>
              <a:t>We will virtually partition the array into sorted and non-sorted portion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5AFFD-1096-91C0-E09E-F1DECD43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6D327-BA29-00C7-8E88-85F17DA2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6018-4BAF-921C-915D-4DFD9DB8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02AC93-AB04-D649-DD32-B8D9FAFCD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86379"/>
              </p:ext>
            </p:extLst>
          </p:nvPr>
        </p:nvGraphicFramePr>
        <p:xfrm>
          <a:off x="1954362" y="20912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431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261D5-1689-0DFD-5B80-B527D1A9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796E-C78A-FF7C-BFAB-1A827938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single element is always sorted, we consider the first element is in sorted portion.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we will take one element from the unsorted portion and insert it into the appropriate position in the sorted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1736-BE39-2B46-1DAB-185CDD52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2A223-C2AF-52F1-C641-240DA1F8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649B4-34AD-570A-2267-3E519FF05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BA9755-0469-53D7-1A94-10739BC47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33825"/>
              </p:ext>
            </p:extLst>
          </p:nvPr>
        </p:nvGraphicFramePr>
        <p:xfrm>
          <a:off x="2032000" y="193599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A2A320E7-B7DA-2F1E-614A-0E62C3B0EBD3}"/>
              </a:ext>
            </a:extLst>
          </p:cNvPr>
          <p:cNvSpPr/>
          <p:nvPr/>
        </p:nvSpPr>
        <p:spPr>
          <a:xfrm rot="5400000">
            <a:off x="2759952" y="1716160"/>
            <a:ext cx="178321" cy="1634226"/>
          </a:xfrm>
          <a:prstGeom prst="rightBrac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46FC540-2F29-2D1A-B557-F6DB43BE0080}"/>
              </a:ext>
            </a:extLst>
          </p:cNvPr>
          <p:cNvSpPr/>
          <p:nvPr/>
        </p:nvSpPr>
        <p:spPr>
          <a:xfrm rot="5400000">
            <a:off x="6823954" y="-713615"/>
            <a:ext cx="178320" cy="64937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2C91A-600A-30C9-FBB7-DFE60F1093AB}"/>
              </a:ext>
            </a:extLst>
          </p:cNvPr>
          <p:cNvSpPr txBox="1"/>
          <p:nvPr/>
        </p:nvSpPr>
        <p:spPr>
          <a:xfrm>
            <a:off x="2100349" y="2665311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sorted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748C36-B783-5BC6-CCF1-23FAC25AE371}"/>
              </a:ext>
            </a:extLst>
          </p:cNvPr>
          <p:cNvSpPr txBox="1"/>
          <p:nvPr/>
        </p:nvSpPr>
        <p:spPr>
          <a:xfrm>
            <a:off x="6192661" y="264068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unsorted data</a:t>
            </a:r>
          </a:p>
        </p:txBody>
      </p:sp>
    </p:spTree>
    <p:extLst>
      <p:ext uri="{BB962C8B-B14F-4D97-AF65-F5344CB8AC3E}">
        <p14:creationId xmlns:p14="http://schemas.microsoft.com/office/powerpoint/2010/main" val="126036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9B74-6B16-3323-80EE-BF859EA1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443F-FF2C-31B4-D59A-D5BE1FF72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we start with 5.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 how we performed insertion in array?</a:t>
            </a:r>
          </a:p>
          <a:p>
            <a:pPr lvl="1"/>
            <a:r>
              <a:rPr lang="en-US" dirty="0"/>
              <a:t>We right shift elements till we reach our desired index.</a:t>
            </a:r>
          </a:p>
          <a:p>
            <a:r>
              <a:rPr lang="en-US" dirty="0"/>
              <a:t>In this case we will shift all the elements that is greater than our new value.</a:t>
            </a:r>
          </a:p>
          <a:p>
            <a:r>
              <a:rPr lang="en-US" dirty="0"/>
              <a:t>As there is no element greater than 5 we don’t need to do anything.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0F31C-8D88-8F42-C15D-A82E3109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2621-1948-FEDD-22DC-B406B4C6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92DE0-1E55-86BF-919E-03A07010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B9D0DC-25F5-D206-BD17-E148AAD4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43759"/>
              </p:ext>
            </p:extLst>
          </p:nvPr>
        </p:nvGraphicFramePr>
        <p:xfrm>
          <a:off x="2032000" y="160818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752294F-0059-B013-556D-1AFFD90A7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24197"/>
              </p:ext>
            </p:extLst>
          </p:nvPr>
        </p:nvGraphicFramePr>
        <p:xfrm>
          <a:off x="3662075" y="1608186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50B7000-A03A-E275-7747-F7DB1C057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710475"/>
              </p:ext>
            </p:extLst>
          </p:nvPr>
        </p:nvGraphicFramePr>
        <p:xfrm>
          <a:off x="2032000" y="450813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00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AEDA-41AC-F98F-0A39-B1F275AD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C0D3-687D-0ABC-E8E8-27B1DA90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next value is 1.</a:t>
            </a:r>
          </a:p>
          <a:p>
            <a:r>
              <a:rPr lang="en-US" dirty="0"/>
              <a:t>Now we shift all the elements greater than 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put 1 in the blank 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C6D6-E1CC-67AB-0E0F-1F27DD5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E1D5-FF0C-A370-FA61-16843AD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FB0E-38F8-E7B3-A268-10E1658C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B20382-2F88-8EED-73BB-FE5824A9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33773"/>
              </p:ext>
            </p:extLst>
          </p:nvPr>
        </p:nvGraphicFramePr>
        <p:xfrm>
          <a:off x="2032000" y="13308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DF410B-94BE-E8BB-D777-49D155864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85721"/>
              </p:ext>
            </p:extLst>
          </p:nvPr>
        </p:nvGraphicFramePr>
        <p:xfrm>
          <a:off x="5283200" y="1330853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5B0808-BF27-5332-C5C2-2D6CEF4C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41967"/>
              </p:ext>
            </p:extLst>
          </p:nvPr>
        </p:nvGraphicFramePr>
        <p:xfrm>
          <a:off x="2032000" y="33206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C63B36-C472-D395-D8F9-DD2D89E4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041283"/>
              </p:ext>
            </p:extLst>
          </p:nvPr>
        </p:nvGraphicFramePr>
        <p:xfrm>
          <a:off x="2032000" y="45885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19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AEDA-41AC-F98F-0A39-B1F275AD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C0D3-687D-0ABC-E8E8-27B1DA90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next value is 3.</a:t>
            </a:r>
          </a:p>
          <a:p>
            <a:r>
              <a:rPr lang="en-US" dirty="0"/>
              <a:t>Shift all the elements greater than 3.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put 3 in the blank space.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BC6D6-E1CC-67AB-0E0F-1F27DD59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E1D5-FF0C-A370-FA61-16843AD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EFB0E-38F8-E7B3-A268-10E1658C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B20382-2F88-8EED-73BB-FE5824A90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085965"/>
              </p:ext>
            </p:extLst>
          </p:nvPr>
        </p:nvGraphicFramePr>
        <p:xfrm>
          <a:off x="2032000" y="13308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DF410B-94BE-E8BB-D777-49D155864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57959"/>
              </p:ext>
            </p:extLst>
          </p:nvPr>
        </p:nvGraphicFramePr>
        <p:xfrm>
          <a:off x="6896340" y="1330853"/>
          <a:ext cx="162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5B0808-BF27-5332-C5C2-2D6CEF4C4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92102"/>
              </p:ext>
            </p:extLst>
          </p:nvPr>
        </p:nvGraphicFramePr>
        <p:xfrm>
          <a:off x="2032000" y="33206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2C63B36-C472-D395-D8F9-DD2D89E42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266034"/>
              </p:ext>
            </p:extLst>
          </p:nvPr>
        </p:nvGraphicFramePr>
        <p:xfrm>
          <a:off x="2032000" y="45885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881072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861487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16953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5131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75798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53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18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34A3-9158-BE63-645E-AB8BBA35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Insertion Sort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404B-70A5-0395-18FA-F1A967D4E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in C++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8B19-7225-5B4F-D238-AFFBB028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9E0D4-1B49-D12D-4200-BB238A73A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75441-3994-A3DF-2720-F961A69C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A9A44FB-DB4C-213A-72B4-97A1CA1987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599972"/>
              </p:ext>
            </p:extLst>
          </p:nvPr>
        </p:nvGraphicFramePr>
        <p:xfrm>
          <a:off x="2616994" y="1486693"/>
          <a:ext cx="6958012" cy="388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958440" imgH="3884400" progId="Word.OpenDocumentText.12">
                  <p:embed/>
                </p:oleObj>
              </mc:Choice>
              <mc:Fallback>
                <p:oleObj name="Document" r:id="rId2" imgW="6958440" imgH="38844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16994" y="1486693"/>
                        <a:ext cx="6958012" cy="3884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EA5FC-1A38-C97D-C000-2348A17B7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8772C-7C63-EA08-08B5-2E661A3E64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0270" y="823136"/>
                <a:ext cx="9603275" cy="52757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will be the best case complexity?</a:t>
                </a:r>
              </a:p>
              <a:p>
                <a:pPr lvl="1"/>
                <a:r>
                  <a:rPr lang="en-US" dirty="0"/>
                  <a:t>When will we get the best complexity?</a:t>
                </a:r>
              </a:p>
              <a:p>
                <a:pPr lvl="1"/>
                <a:r>
                  <a:rPr lang="en-US" dirty="0"/>
                  <a:t>When the array is already sorted.</a:t>
                </a:r>
              </a:p>
              <a:p>
                <a:pPr lvl="1"/>
                <a:r>
                  <a:rPr lang="en-US" dirty="0"/>
                  <a:t>The inner loop will never run.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what will be the worst case complexity?</a:t>
                </a:r>
              </a:p>
              <a:p>
                <a:pPr lvl="1"/>
                <a:r>
                  <a:rPr lang="en-US" dirty="0"/>
                  <a:t>If the array is sorted in descending order.</a:t>
                </a:r>
              </a:p>
              <a:p>
                <a:pPr lvl="1"/>
                <a:r>
                  <a:rPr lang="en-US" dirty="0"/>
                  <a:t>The code will then execute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1+2+3+…+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times</a:t>
                </a:r>
              </a:p>
              <a:p>
                <a:pPr lvl="1"/>
                <a:r>
                  <a:rPr lang="en-US" dirty="0"/>
                  <a:t>Hence,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 additional memory is required.</a:t>
                </a:r>
              </a:p>
              <a:p>
                <a:r>
                  <a:rPr lang="en-US" dirty="0"/>
                  <a:t>So space complexity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18772C-7C63-EA08-08B5-2E661A3E64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0270" y="823136"/>
                <a:ext cx="9603275" cy="5275739"/>
              </a:xfrm>
              <a:blipFill>
                <a:blip r:embed="rId2"/>
                <a:stretch>
                  <a:fillRect l="-571" t="-116" b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5A836-CF4F-59C6-BDE1-091259ED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5219-1D3E-E235-8CF0-A5680770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B57F-126E-B6C7-FBF4-FF0F41E5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8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F15-7518-7282-A2E4-C9A29C04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D181-8AA5-51F6-91D4-24B9CC7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34887"/>
            <a:ext cx="9603275" cy="4631458"/>
          </a:xfrm>
        </p:spPr>
        <p:txBody>
          <a:bodyPr/>
          <a:lstStyle/>
          <a:p>
            <a:r>
              <a:rPr lang="en-US" dirty="0">
                <a:hlinkClick r:id="rId2"/>
              </a:rPr>
              <a:t>Sorting algorithm – Wikipedia</a:t>
            </a:r>
            <a:endParaRPr lang="en-US" dirty="0"/>
          </a:p>
          <a:p>
            <a:r>
              <a:rPr lang="en-US" dirty="0">
                <a:hlinkClick r:id="rId3"/>
              </a:rPr>
              <a:t>Non-Recursive Merge Sort - Stack Overflow</a:t>
            </a:r>
            <a:endParaRPr lang="en-US" dirty="0"/>
          </a:p>
          <a:p>
            <a:r>
              <a:rPr lang="en-US" dirty="0">
                <a:hlinkClick r:id="rId4"/>
              </a:rPr>
              <a:t>Bubble sort – Wikipedia</a:t>
            </a:r>
            <a:endParaRPr lang="en-US" dirty="0"/>
          </a:p>
          <a:p>
            <a:r>
              <a:rPr lang="en-US" dirty="0">
                <a:hlinkClick r:id="rId5"/>
              </a:rPr>
              <a:t>Insertion sort – Wikipedia</a:t>
            </a:r>
            <a:endParaRPr lang="en-US" dirty="0"/>
          </a:p>
          <a:p>
            <a:r>
              <a:rPr lang="en-US" dirty="0"/>
              <a:t>Data Structures And Algorithms Made Easy - Narasimha </a:t>
            </a:r>
            <a:r>
              <a:rPr lang="en-US" dirty="0" err="1"/>
              <a:t>Karumanchi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10E8-389F-1F3D-9573-A6A552D0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0FFB-D3CC-AA00-8DF6-CC0CE38B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C79-A8AD-C335-7333-2661A4BB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69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40AD2E-3E40-2276-7062-F79E218D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303793-AA6C-44F5-AFAC-184C6FA1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6261-56AD-A183-21CC-039FA9B0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7339-FCF3-9CE8-1CFE-A2FABFB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3B06-2301-527E-E579-EE8D197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6442-E254-D920-EDFC-884F53653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2FC4-AFDD-EF73-4120-F237CD569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terms of computer science</a:t>
            </a:r>
          </a:p>
          <a:p>
            <a:pPr marL="457200" lvl="1" indent="0" algn="ctr">
              <a:buNone/>
            </a:pPr>
            <a:r>
              <a:rPr lang="en-US" sz="2400" dirty="0"/>
              <a:t>The process of arranging elements in a specific order within a data structure. </a:t>
            </a:r>
          </a:p>
          <a:p>
            <a:r>
              <a:rPr lang="en-US" sz="1800" dirty="0"/>
              <a:t>What does the ‘specific order’ mean?</a:t>
            </a:r>
          </a:p>
          <a:p>
            <a:r>
              <a:rPr lang="en-US" sz="1800" dirty="0"/>
              <a:t>It can be any logical order.</a:t>
            </a:r>
          </a:p>
          <a:p>
            <a:pPr lvl="1"/>
            <a:r>
              <a:rPr lang="en-US" sz="1600" dirty="0"/>
              <a:t>Sort person by age.</a:t>
            </a:r>
          </a:p>
          <a:p>
            <a:pPr lvl="1"/>
            <a:r>
              <a:rPr lang="en-US" sz="1600" dirty="0"/>
              <a:t>Sort students by their results.</a:t>
            </a:r>
          </a:p>
          <a:p>
            <a:pPr lvl="1"/>
            <a:r>
              <a:rPr lang="en-US" sz="1600" dirty="0"/>
              <a:t>Sort video by number of views (ascending/descending)</a:t>
            </a:r>
          </a:p>
          <a:p>
            <a:pPr lvl="1"/>
            <a:r>
              <a:rPr lang="en-US" sz="1600" dirty="0"/>
              <a:t>Sort songs by the singer’s name. ( It’s grouping).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C0F8-FE23-5C29-2095-41C7C606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4C0EA-45A4-BDC6-BF00-50DA3415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E3EFB-FE9C-A313-1520-ADA332EE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5F589B-C3FF-F475-50BA-36BCE9F09A69}"/>
              </a:ext>
            </a:extLst>
          </p:cNvPr>
          <p:cNvSpPr/>
          <p:nvPr/>
        </p:nvSpPr>
        <p:spPr>
          <a:xfrm>
            <a:off x="7513983" y="1205948"/>
            <a:ext cx="2156130" cy="70236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70E4-30A1-0D98-4068-EED07EF4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8CC4D-BD54-A411-416E-B64F0EA0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Sorting algorithms are step-by-step procedures used for arranging elements in a specific order within a data structure, typically in ascending or descending order.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FC318-BDC7-FF6C-4BCB-84CCAFBD1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DA65-F07A-FFCC-F610-6A64B0F5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C4C42-71C8-C0C8-4CED-2447B233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775E-C420-4CCC-253A-7F36925D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of 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6FF6-5183-9798-2CCC-11A4E4DD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can be classified by many criteria.</a:t>
            </a:r>
          </a:p>
          <a:p>
            <a:pPr lvl="1"/>
            <a:r>
              <a:rPr lang="en-US" dirty="0"/>
              <a:t>Number of Comparisons.</a:t>
            </a:r>
          </a:p>
          <a:p>
            <a:pPr lvl="1"/>
            <a:r>
              <a:rPr lang="en-US" dirty="0"/>
              <a:t>Recursion.</a:t>
            </a:r>
          </a:p>
          <a:p>
            <a:pPr lvl="1"/>
            <a:r>
              <a:rPr lang="en-US" dirty="0"/>
              <a:t>Memory Usage.</a:t>
            </a:r>
          </a:p>
          <a:p>
            <a:pPr lvl="1"/>
            <a:r>
              <a:rPr lang="en-US" dirty="0"/>
              <a:t>Adaptability.</a:t>
            </a:r>
          </a:p>
          <a:p>
            <a:pPr lvl="1"/>
            <a:r>
              <a:rPr lang="en-US" dirty="0"/>
              <a:t>Stability.</a:t>
            </a:r>
          </a:p>
          <a:p>
            <a:pPr lvl="1"/>
            <a:r>
              <a:rPr lang="en-US" dirty="0"/>
              <a:t>Online / Offline.</a:t>
            </a:r>
          </a:p>
          <a:p>
            <a:pPr lvl="1"/>
            <a:r>
              <a:rPr lang="en-US" dirty="0"/>
              <a:t>Serial / Parallel.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0186-49B5-A7D8-9CD2-58742407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F117A-A791-80A4-8ED2-6971AABB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D08A2-D89E-DA88-D693-9867322F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2823-83C1-F580-A69E-B7410783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Criteria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82D-7210-09CE-37A9-AF3266098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comparisons</a:t>
                </a:r>
              </a:p>
              <a:p>
                <a:pPr lvl="1"/>
                <a:r>
                  <a:rPr lang="en-US" dirty="0"/>
                  <a:t>How many times the data to be sorted are compared with each other?</a:t>
                </a:r>
              </a:p>
              <a:p>
                <a:pPr lvl="1"/>
                <a:r>
                  <a:rPr lang="en-US" dirty="0"/>
                  <a:t>It can vary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Some algorithms do not require any comparisons at all.</a:t>
                </a:r>
              </a:p>
              <a:p>
                <a:r>
                  <a:rPr lang="en-US" dirty="0"/>
                  <a:t>Recursion</a:t>
                </a:r>
              </a:p>
              <a:p>
                <a:pPr lvl="1"/>
                <a:r>
                  <a:rPr lang="en-US" dirty="0"/>
                  <a:t>Some algorithms may be recursive or non-recursive.</a:t>
                </a:r>
              </a:p>
              <a:p>
                <a:pPr lvl="1"/>
                <a:r>
                  <a:rPr lang="en-US" dirty="0"/>
                  <a:t>Some algorithms can be done in both ways. (Merge Sort)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51B82D-7210-09CE-37A9-AF3266098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A6260-6059-2464-8A9F-C02AB2AC5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BF56F-E619-0280-013B-769CFFAA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E1BA9-D969-E697-8AF1-A66D7F45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3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340BA-E803-2299-D0A9-3720EB25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F0409-38D6-02A5-E966-EA22033C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Usage</a:t>
            </a:r>
          </a:p>
          <a:p>
            <a:pPr lvl="1"/>
            <a:r>
              <a:rPr lang="en-US" dirty="0"/>
              <a:t>Some algorithms require additional memory to sort.</a:t>
            </a:r>
          </a:p>
          <a:p>
            <a:pPr lvl="1"/>
            <a:r>
              <a:rPr lang="en-US" dirty="0"/>
              <a:t>Some require no extra memory – called </a:t>
            </a:r>
            <a:r>
              <a:rPr lang="en-US" b="1" dirty="0"/>
              <a:t>in-place</a:t>
            </a:r>
            <a:r>
              <a:rPr lang="en-US" dirty="0"/>
              <a:t> sorting. </a:t>
            </a:r>
          </a:p>
          <a:p>
            <a:r>
              <a:rPr lang="en-US" dirty="0"/>
              <a:t>Adaptability</a:t>
            </a:r>
          </a:p>
          <a:p>
            <a:pPr lvl="1"/>
            <a:r>
              <a:rPr lang="en-US" dirty="0"/>
              <a:t>Does the algorithm take advantage of existing order in its input?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F8764-46B0-A4AB-9C43-338F4474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326ED-B910-772F-7992-990DA740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EA802-E77F-D2FE-A3A2-C54F7141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8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5B2F-B1E1-960D-6E7A-432FE84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FFEA-54D4-7BA2-A283-4990476E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Stability</a:t>
            </a:r>
          </a:p>
          <a:p>
            <a:pPr lvl="1"/>
            <a:r>
              <a:rPr lang="en-US" dirty="0"/>
              <a:t>Does equal elements appear in the same order that they appear in the input?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E9D13-6F49-0EA9-4F99-64161B53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74D52-E9F6-03C8-9787-78230C0D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5F87-1F1B-89CC-C1DD-91A879CF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8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29862A5-2F0A-572B-8968-E1A06594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9668" y="1701694"/>
            <a:ext cx="2512663" cy="415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9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0C37-49C6-09AC-BE1F-409D616D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D2694-24F8-0551-22B2-6AD841E1E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/ Offline</a:t>
            </a:r>
          </a:p>
          <a:p>
            <a:pPr lvl="1"/>
            <a:r>
              <a:rPr lang="en-US" dirty="0"/>
              <a:t>Can the sorting be done in real time?</a:t>
            </a:r>
          </a:p>
          <a:p>
            <a:pPr lvl="1"/>
            <a:r>
              <a:rPr lang="en-US" dirty="0"/>
              <a:t>Do we need the whole data before performing the sort?</a:t>
            </a:r>
          </a:p>
          <a:p>
            <a:r>
              <a:rPr lang="en-US" dirty="0"/>
              <a:t>Serial / Parallel</a:t>
            </a:r>
          </a:p>
          <a:p>
            <a:pPr lvl="1"/>
            <a:r>
              <a:rPr lang="en-US" dirty="0"/>
              <a:t>Is it possible to perform the sorting parallelly?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180C6-0F6C-52FA-1797-FB3196FFC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5CFDF-BFA6-A4F8-AA0E-FAD6EEAA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AC407-2688-87D2-7A79-3090DA94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2193</TotalTime>
  <Words>1490</Words>
  <Application>Microsoft Office PowerPoint</Application>
  <PresentationFormat>Widescreen</PresentationFormat>
  <Paragraphs>377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Century Gothic</vt:lpstr>
      <vt:lpstr>Gallery</vt:lpstr>
      <vt:lpstr>Document</vt:lpstr>
      <vt:lpstr>OpenDocument Text</vt:lpstr>
      <vt:lpstr>Sorting Algorithms Bubble Sort and Insertion Sort</vt:lpstr>
      <vt:lpstr>Sorting</vt:lpstr>
      <vt:lpstr>Sorting</vt:lpstr>
      <vt:lpstr>Sorting Algorithms</vt:lpstr>
      <vt:lpstr>Classification of Sorting Algorithms</vt:lpstr>
      <vt:lpstr>Classification Criteria</vt:lpstr>
      <vt:lpstr>Classification Criteria</vt:lpstr>
      <vt:lpstr>Classification Criteria</vt:lpstr>
      <vt:lpstr>Classification Criteria</vt:lpstr>
      <vt:lpstr>Popular Sorting Algorithms</vt:lpstr>
      <vt:lpstr>Bubble Sort</vt:lpstr>
      <vt:lpstr>Bubble Sort Algorithm</vt:lpstr>
      <vt:lpstr>Bubble Sort Working Procedure</vt:lpstr>
      <vt:lpstr>Simulation of Single Pass</vt:lpstr>
      <vt:lpstr>Complexity Analysis</vt:lpstr>
      <vt:lpstr>Optimization</vt:lpstr>
      <vt:lpstr>Optimization</vt:lpstr>
      <vt:lpstr>Optimization</vt:lpstr>
      <vt:lpstr>Insertion Sort</vt:lpstr>
      <vt:lpstr>Insertion Sort</vt:lpstr>
      <vt:lpstr>Insertion Sort Algorithm</vt:lpstr>
      <vt:lpstr>Insertion Sort Algorithm</vt:lpstr>
      <vt:lpstr>Insertion Sort Algorithm</vt:lpstr>
      <vt:lpstr>Insertion Sort Algorithm </vt:lpstr>
      <vt:lpstr>Insertion Sort Algorithm </vt:lpstr>
      <vt:lpstr>Insertion Sort Implementation</vt:lpstr>
      <vt:lpstr>Complexity Analysis 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Mehrab Hossain Opi</dc:creator>
  <cp:lastModifiedBy>Md Mehrab Hossain Opi</cp:lastModifiedBy>
  <cp:revision>86</cp:revision>
  <dcterms:created xsi:type="dcterms:W3CDTF">2023-12-20T06:09:06Z</dcterms:created>
  <dcterms:modified xsi:type="dcterms:W3CDTF">2024-01-11T08:32:06Z</dcterms:modified>
</cp:coreProperties>
</file>