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36"/>
  </p:notesMasterIdLst>
  <p:sldIdLst>
    <p:sldId id="256" r:id="rId2"/>
    <p:sldId id="272" r:id="rId3"/>
    <p:sldId id="273" r:id="rId4"/>
    <p:sldId id="274" r:id="rId5"/>
    <p:sldId id="275" r:id="rId6"/>
    <p:sldId id="277" r:id="rId7"/>
    <p:sldId id="276" r:id="rId8"/>
    <p:sldId id="301" r:id="rId9"/>
    <p:sldId id="302" r:id="rId10"/>
    <p:sldId id="303" r:id="rId11"/>
    <p:sldId id="278" r:id="rId12"/>
    <p:sldId id="279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305" r:id="rId21"/>
    <p:sldId id="288" r:id="rId22"/>
    <p:sldId id="289" r:id="rId23"/>
    <p:sldId id="290" r:id="rId24"/>
    <p:sldId id="291" r:id="rId25"/>
    <p:sldId id="292" r:id="rId26"/>
    <p:sldId id="293" r:id="rId27"/>
    <p:sldId id="294" r:id="rId28"/>
    <p:sldId id="296" r:id="rId29"/>
    <p:sldId id="297" r:id="rId30"/>
    <p:sldId id="298" r:id="rId31"/>
    <p:sldId id="295" r:id="rId32"/>
    <p:sldId id="299" r:id="rId33"/>
    <p:sldId id="300" r:id="rId34"/>
    <p:sldId id="271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5D49374-13E6-4885-A286-1FE3BF076643}">
          <p14:sldIdLst>
            <p14:sldId id="256"/>
            <p14:sldId id="272"/>
            <p14:sldId id="273"/>
            <p14:sldId id="274"/>
            <p14:sldId id="275"/>
            <p14:sldId id="277"/>
            <p14:sldId id="276"/>
            <p14:sldId id="301"/>
            <p14:sldId id="302"/>
            <p14:sldId id="303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305"/>
            <p14:sldId id="288"/>
            <p14:sldId id="289"/>
            <p14:sldId id="290"/>
            <p14:sldId id="291"/>
            <p14:sldId id="292"/>
            <p14:sldId id="293"/>
            <p14:sldId id="294"/>
            <p14:sldId id="296"/>
            <p14:sldId id="297"/>
            <p14:sldId id="298"/>
            <p14:sldId id="295"/>
            <p14:sldId id="299"/>
            <p14:sldId id="300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F258D2-5507-4CFE-9600-4FD89F20E588}" type="datetimeFigureOut">
              <a:rPr lang="en-US" smtClean="0"/>
              <a:t>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DDE4A-8C4E-4D22-A410-78438A4BC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366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643D4-3DB5-49CB-A312-6DF5702B736F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0422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3E4D2-E5C9-4B7E-943C-DC75AE7CEFAD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5653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07F0-5E90-49AD-8C2F-0A1207CCE47A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293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60" y="134930"/>
            <a:ext cx="9603275" cy="4843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0270" y="823136"/>
            <a:ext cx="9603275" cy="4643209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670113" y="6548798"/>
            <a:ext cx="2515396" cy="309201"/>
          </a:xfrm>
        </p:spPr>
        <p:txBody>
          <a:bodyPr/>
          <a:lstStyle>
            <a:lvl1pPr>
              <a:defRPr sz="1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548799"/>
            <a:ext cx="5938836" cy="309201"/>
          </a:xfrm>
        </p:spPr>
        <p:txBody>
          <a:bodyPr/>
          <a:lstStyle>
            <a:lvl1pPr>
              <a:defRPr sz="12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33848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B0C79-EA37-403E-BCE8-248A5BB73A22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70889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13C6-7CD1-4BC1-983A-80FF2B481B00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1266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85576-1FC1-4F6D-B90D-5ED3DCAC6EC5}" type="datetime1">
              <a:rPr lang="en-US" smtClean="0"/>
              <a:t>1/18/2024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129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659C9-5A84-4ED8-BE04-4D589E0BC273}" type="datetime1">
              <a:rPr lang="en-US" smtClean="0"/>
              <a:t>1/18/2024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495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FBA03-7459-433B-8121-8AB6BE12AA9C}" type="datetime1">
              <a:rPr lang="en-US" smtClean="0"/>
              <a:t>1/18/2024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50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85B6B8-3C43-4426-B14E-8BCA8EF2DD0B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5089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3A5122EC-2093-4231-A046-D78422EEA11C}" type="datetime1">
              <a:rPr lang="en-US" smtClean="0"/>
              <a:t>1/18/2024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r>
              <a:rPr lang="en-US"/>
              <a:t>CSE 2105: Data Structures and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8546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D254F-B478-4ED9-951B-B1F8F8707290}" type="datetime1">
              <a:rPr lang="en-US" smtClean="0"/>
              <a:t>1/18/2024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 2105: Data Structures and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96C04A25-30DF-49DA-939F-C396CB2F44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27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hackerearth.com/practice/algorithms/sorting/merge-sort/visualize/" TargetMode="External"/><Relationship Id="rId3" Type="http://schemas.openxmlformats.org/officeDocument/2006/relationships/hyperlink" Target="https://en.wikipedia.org/wiki/Quicksort" TargetMode="External"/><Relationship Id="rId7" Type="http://schemas.openxmlformats.org/officeDocument/2006/relationships/hyperlink" Target="https://www.javatpoint.com/quick-sort-using-hoares-partition" TargetMode="External"/><Relationship Id="rId2" Type="http://schemas.openxmlformats.org/officeDocument/2006/relationships/hyperlink" Target="https://iq.opengenus.org/3-way-partitioning-quick-sort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pages.uidaho.edu/drbc/cs395/4_hoares.html" TargetMode="External"/><Relationship Id="rId11" Type="http://schemas.openxmlformats.org/officeDocument/2006/relationships/hyperlink" Target="https://www.techiedelight.com/iterative-merge-sort-algorithm-bottom-up/" TargetMode="External"/><Relationship Id="rId5" Type="http://schemas.openxmlformats.org/officeDocument/2006/relationships/hyperlink" Target="https://www.geeksforgeeks.org/hoares-vs-lomuto-partition-scheme-quicksort/" TargetMode="External"/><Relationship Id="rId10" Type="http://schemas.openxmlformats.org/officeDocument/2006/relationships/hyperlink" Target="https://www.geeksforgeeks.org/3-way-merge-sort/" TargetMode="External"/><Relationship Id="rId4" Type="http://schemas.openxmlformats.org/officeDocument/2006/relationships/hyperlink" Target="https://stackoverflow.com/questions/7559608/median-of-three-values-strategy" TargetMode="External"/><Relationship Id="rId9" Type="http://schemas.openxmlformats.org/officeDocument/2006/relationships/hyperlink" Target="https://en.wikipedia.org/wiki/Merge_sort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F6E38-9258-DF65-81C9-6A4AC6A03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5940" y="945913"/>
            <a:ext cx="9575319" cy="2618554"/>
          </a:xfrm>
        </p:spPr>
        <p:txBody>
          <a:bodyPr/>
          <a:lstStyle/>
          <a:p>
            <a:pPr algn="ctr"/>
            <a:r>
              <a:rPr lang="en-US" dirty="0"/>
              <a:t>Sorting Algorithms</a:t>
            </a:r>
            <a:br>
              <a:rPr lang="en-US" dirty="0"/>
            </a:br>
            <a:r>
              <a:rPr lang="en-US" sz="3600" dirty="0"/>
              <a:t>Selection Sort, Merge Sort, and Quick Sort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721D66-9329-9357-B9BF-730566B6B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4" y="3916762"/>
            <a:ext cx="8637072" cy="1071095"/>
          </a:xfrm>
        </p:spPr>
        <p:txBody>
          <a:bodyPr/>
          <a:lstStyle/>
          <a:p>
            <a:pPr algn="ctr"/>
            <a:r>
              <a:rPr lang="en-US" dirty="0"/>
              <a:t>Md Mehrab Hossain Opi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B846A-DC6F-D8DC-BD65-16F488B0AF6A}"/>
              </a:ext>
            </a:extLst>
          </p:cNvPr>
          <p:cNvSpPr txBox="1"/>
          <p:nvPr/>
        </p:nvSpPr>
        <p:spPr>
          <a:xfrm>
            <a:off x="3628015" y="285832"/>
            <a:ext cx="4935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CSE 2105: Data Structures and Algorithms</a:t>
            </a:r>
          </a:p>
        </p:txBody>
      </p:sp>
    </p:spTree>
    <p:extLst>
      <p:ext uri="{BB962C8B-B14F-4D97-AF65-F5344CB8AC3E}">
        <p14:creationId xmlns:p14="http://schemas.microsoft.com/office/powerpoint/2010/main" val="183413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AAA5-B7CE-F795-B68E-E0656FE6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Sorting Algorithms using D&amp;C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D846-E1DE-7D7C-0963-7562573B7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algorithms that use D&amp;C method</a:t>
            </a:r>
          </a:p>
          <a:p>
            <a:pPr lvl="1"/>
            <a:r>
              <a:rPr lang="en-US" dirty="0"/>
              <a:t>Merge Sort</a:t>
            </a:r>
          </a:p>
          <a:p>
            <a:pPr lvl="1"/>
            <a:r>
              <a:rPr lang="en-US" dirty="0"/>
              <a:t>Quick Sort</a:t>
            </a:r>
          </a:p>
          <a:p>
            <a:pPr lvl="1"/>
            <a:r>
              <a:rPr lang="en-US" dirty="0"/>
              <a:t>Heap Sort</a:t>
            </a:r>
          </a:p>
          <a:p>
            <a:pPr lvl="1"/>
            <a:r>
              <a:rPr lang="en-US" dirty="0"/>
              <a:t>Intro Sort</a:t>
            </a:r>
          </a:p>
          <a:p>
            <a:pPr lvl="1"/>
            <a:r>
              <a:rPr lang="en-US" dirty="0"/>
              <a:t>Tim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7FF18-773C-01AC-2699-DC7794E7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7EFEB-2BC8-261E-FC61-77AC6042B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2BDA-6C0D-6EAA-F396-53AC3AD76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2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CCC0-4139-AA43-D689-CAA937018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D914B-51D9-84B5-DF1A-267B17CF1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start with merge sort.</a:t>
            </a:r>
          </a:p>
          <a:p>
            <a:r>
              <a:rPr lang="en-US" dirty="0"/>
              <a:t>What does the word ‘merge’ mean?</a:t>
            </a:r>
          </a:p>
          <a:p>
            <a:pPr lvl="1"/>
            <a:r>
              <a:rPr lang="en-US" dirty="0"/>
              <a:t>To </a:t>
            </a:r>
            <a:r>
              <a:rPr lang="en-US" b="1" dirty="0"/>
              <a:t>combine</a:t>
            </a:r>
            <a:r>
              <a:rPr lang="en-US" dirty="0"/>
              <a:t> or </a:t>
            </a:r>
            <a:r>
              <a:rPr lang="en-US" b="1" dirty="0"/>
              <a:t>join.</a:t>
            </a:r>
          </a:p>
          <a:p>
            <a:r>
              <a:rPr lang="en-US" dirty="0"/>
              <a:t>So we will have to combine something to perform the sorting.</a:t>
            </a:r>
          </a:p>
          <a:p>
            <a:r>
              <a:rPr lang="en-US" dirty="0"/>
              <a:t>In this case, we will combine arrays or the data structures we are using.</a:t>
            </a:r>
          </a:p>
          <a:p>
            <a:r>
              <a:rPr lang="en-US" dirty="0"/>
              <a:t>But we are sorting a single array.</a:t>
            </a:r>
          </a:p>
          <a:p>
            <a:r>
              <a:rPr lang="en-US" dirty="0"/>
              <a:t>So we will split the array into multiple arrays and then merge them.</a:t>
            </a:r>
          </a:p>
          <a:p>
            <a:r>
              <a:rPr lang="en-US" dirty="0"/>
              <a:t>Wouldn’t the name “Split and Merge” sort be better?</a:t>
            </a:r>
          </a:p>
          <a:p>
            <a:endParaRPr lang="en-US" dirty="0"/>
          </a:p>
          <a:p>
            <a:pPr lvl="1"/>
            <a:endParaRPr lang="en-US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ACE4D-1A95-866E-FDF4-BEF08CDA2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9CFE4-51F2-04CF-8AB3-53987ECCB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A48DA-E0B3-46ED-EDC9-B0C62871F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5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0C7F-4427-CB7B-6188-5CA5AFD6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Operations of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CA30D-9F94-C792-BC29-371923570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understand two operations required to perform merge sort</a:t>
            </a:r>
          </a:p>
          <a:p>
            <a:pPr lvl="1"/>
            <a:r>
              <a:rPr lang="en-US" dirty="0"/>
              <a:t>Split</a:t>
            </a:r>
          </a:p>
          <a:p>
            <a:pPr lvl="1"/>
            <a:r>
              <a:rPr lang="en-US" dirty="0"/>
              <a:t>Merge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E277-7D2F-10AC-2C94-18C443EA5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23FB8-2F3A-09E4-2A0C-23EDAD77C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1567-9F8C-C468-2D6B-EA46E4EE4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66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DC41-42DE-6DDE-2797-73074633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E8CB2-CD97-62EA-C9D9-2C184EA39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split the array and create multiple arrays from it.</a:t>
            </a:r>
          </a:p>
          <a:p>
            <a:r>
              <a:rPr lang="en-US" dirty="0"/>
              <a:t>How many arrays should we create?</a:t>
            </a:r>
          </a:p>
          <a:p>
            <a:r>
              <a:rPr lang="en-US" dirty="0"/>
              <a:t>What should be the splitting points?</a:t>
            </a:r>
          </a:p>
          <a:p>
            <a:r>
              <a:rPr lang="en-US" dirty="0"/>
              <a:t>As we are not inventing new algorithms let’s see the proposed answers.</a:t>
            </a:r>
          </a:p>
          <a:p>
            <a:r>
              <a:rPr lang="en-US" dirty="0"/>
              <a:t>We will split the array into two parts.</a:t>
            </a:r>
          </a:p>
          <a:p>
            <a:r>
              <a:rPr lang="en-US" dirty="0"/>
              <a:t>The splitting point will be the middle point.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2D1C8-C5FE-B174-CBF2-F211BA78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44237-9BF4-7A8A-F76B-BE51205FA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B5E5D-0FC9-7B0C-5C15-E1152DD77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365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16D8-D9FB-5AE5-D2C5-1289850B9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Split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2A99E-4673-BC35-BB04-589EC9DFE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our “Split” function will take an array and return two arrays.</a:t>
            </a:r>
          </a:p>
          <a:p>
            <a:pPr lvl="1"/>
            <a:r>
              <a:rPr lang="en-US" dirty="0"/>
              <a:t> Split in the middle point.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19A1-9BC8-EBAD-C50D-5B7CA1526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CC7E4-7483-865E-9881-0B9B86606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19F5C3-EF62-28CE-8245-35B6F88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025CEF9-5172-17ED-647F-2C869F607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49591"/>
              </p:ext>
            </p:extLst>
          </p:nvPr>
        </p:nvGraphicFramePr>
        <p:xfrm>
          <a:off x="3702183" y="1997282"/>
          <a:ext cx="447330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551">
                  <a:extLst>
                    <a:ext uri="{9D8B030D-6E8A-4147-A177-3AD203B41FA5}">
                      <a16:colId xmlns:a16="http://schemas.microsoft.com/office/drawing/2014/main" val="473713093"/>
                    </a:ext>
                  </a:extLst>
                </a:gridCol>
                <a:gridCol w="745551">
                  <a:extLst>
                    <a:ext uri="{9D8B030D-6E8A-4147-A177-3AD203B41FA5}">
                      <a16:colId xmlns:a16="http://schemas.microsoft.com/office/drawing/2014/main" val="3100059341"/>
                    </a:ext>
                  </a:extLst>
                </a:gridCol>
                <a:gridCol w="745551">
                  <a:extLst>
                    <a:ext uri="{9D8B030D-6E8A-4147-A177-3AD203B41FA5}">
                      <a16:colId xmlns:a16="http://schemas.microsoft.com/office/drawing/2014/main" val="3951185865"/>
                    </a:ext>
                  </a:extLst>
                </a:gridCol>
                <a:gridCol w="745551">
                  <a:extLst>
                    <a:ext uri="{9D8B030D-6E8A-4147-A177-3AD203B41FA5}">
                      <a16:colId xmlns:a16="http://schemas.microsoft.com/office/drawing/2014/main" val="2356922959"/>
                    </a:ext>
                  </a:extLst>
                </a:gridCol>
                <a:gridCol w="745551">
                  <a:extLst>
                    <a:ext uri="{9D8B030D-6E8A-4147-A177-3AD203B41FA5}">
                      <a16:colId xmlns:a16="http://schemas.microsoft.com/office/drawing/2014/main" val="1909630058"/>
                    </a:ext>
                  </a:extLst>
                </a:gridCol>
                <a:gridCol w="745551">
                  <a:extLst>
                    <a:ext uri="{9D8B030D-6E8A-4147-A177-3AD203B41FA5}">
                      <a16:colId xmlns:a16="http://schemas.microsoft.com/office/drawing/2014/main" val="1943125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52837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728D73C-5ECD-572B-B5F5-00558C242AC0}"/>
              </a:ext>
            </a:extLst>
          </p:cNvPr>
          <p:cNvSpPr/>
          <p:nvPr/>
        </p:nvSpPr>
        <p:spPr>
          <a:xfrm>
            <a:off x="4864847" y="3204570"/>
            <a:ext cx="2147977" cy="4920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Split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652517D-8AE0-60F6-08F0-A5FA877E160D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938836" y="2368122"/>
            <a:ext cx="0" cy="836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DD07A0-4557-84B2-D82A-DA305488F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0647"/>
              </p:ext>
            </p:extLst>
          </p:nvPr>
        </p:nvGraphicFramePr>
        <p:xfrm>
          <a:off x="2969418" y="4591283"/>
          <a:ext cx="22366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551">
                  <a:extLst>
                    <a:ext uri="{9D8B030D-6E8A-4147-A177-3AD203B41FA5}">
                      <a16:colId xmlns:a16="http://schemas.microsoft.com/office/drawing/2014/main" val="473713093"/>
                    </a:ext>
                  </a:extLst>
                </a:gridCol>
                <a:gridCol w="745551">
                  <a:extLst>
                    <a:ext uri="{9D8B030D-6E8A-4147-A177-3AD203B41FA5}">
                      <a16:colId xmlns:a16="http://schemas.microsoft.com/office/drawing/2014/main" val="3100059341"/>
                    </a:ext>
                  </a:extLst>
                </a:gridCol>
                <a:gridCol w="745551">
                  <a:extLst>
                    <a:ext uri="{9D8B030D-6E8A-4147-A177-3AD203B41FA5}">
                      <a16:colId xmlns:a16="http://schemas.microsoft.com/office/drawing/2014/main" val="395118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5283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5C5BD96-B4F4-2EA0-7718-F2990DCDF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4998136"/>
              </p:ext>
            </p:extLst>
          </p:nvPr>
        </p:nvGraphicFramePr>
        <p:xfrm>
          <a:off x="7057162" y="4591283"/>
          <a:ext cx="223665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551">
                  <a:extLst>
                    <a:ext uri="{9D8B030D-6E8A-4147-A177-3AD203B41FA5}">
                      <a16:colId xmlns:a16="http://schemas.microsoft.com/office/drawing/2014/main" val="473713093"/>
                    </a:ext>
                  </a:extLst>
                </a:gridCol>
                <a:gridCol w="745551">
                  <a:extLst>
                    <a:ext uri="{9D8B030D-6E8A-4147-A177-3AD203B41FA5}">
                      <a16:colId xmlns:a16="http://schemas.microsoft.com/office/drawing/2014/main" val="3100059341"/>
                    </a:ext>
                  </a:extLst>
                </a:gridCol>
                <a:gridCol w="745551">
                  <a:extLst>
                    <a:ext uri="{9D8B030D-6E8A-4147-A177-3AD203B41FA5}">
                      <a16:colId xmlns:a16="http://schemas.microsoft.com/office/drawing/2014/main" val="3951185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685283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EE523E-7BC1-8391-BD30-09F745083B44}"/>
              </a:ext>
            </a:extLst>
          </p:cNvPr>
          <p:cNvCxnSpPr>
            <a:stCxn id="8" idx="2"/>
            <a:endCxn id="13" idx="0"/>
          </p:cNvCxnSpPr>
          <p:nvPr/>
        </p:nvCxnSpPr>
        <p:spPr>
          <a:xfrm flipH="1">
            <a:off x="4087744" y="3696582"/>
            <a:ext cx="1851092" cy="89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4091C5-0469-5B35-C020-FB2580C3FB89}"/>
              </a:ext>
            </a:extLst>
          </p:cNvPr>
          <p:cNvCxnSpPr>
            <a:stCxn id="8" idx="2"/>
            <a:endCxn id="14" idx="0"/>
          </p:cNvCxnSpPr>
          <p:nvPr/>
        </p:nvCxnSpPr>
        <p:spPr>
          <a:xfrm>
            <a:off x="5938836" y="3696582"/>
            <a:ext cx="2236652" cy="894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895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ACEFD-CED7-1101-2883-4265D7380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04D59-715D-BCCE-9E31-05DDC7917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next operation is “Merge”.</a:t>
            </a:r>
          </a:p>
          <a:p>
            <a:r>
              <a:rPr lang="en-US" dirty="0"/>
              <a:t>As mentioned earlier we will join arrays to create a new array.</a:t>
            </a:r>
          </a:p>
          <a:p>
            <a:r>
              <a:rPr lang="en-US" dirty="0"/>
              <a:t>Again we get some questions.</a:t>
            </a:r>
          </a:p>
          <a:p>
            <a:r>
              <a:rPr lang="en-US" dirty="0"/>
              <a:t>How many arrays are we joining?</a:t>
            </a:r>
          </a:p>
          <a:p>
            <a:r>
              <a:rPr lang="en-US" dirty="0"/>
              <a:t>What are the criteria to join the arrays?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277E6-A042-E24F-3B8D-02D79135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77649-F36A-696B-BDB5-3B3972576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4BD19-59BA-9281-BC50-A25644141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22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5B8A-ED14-A009-4309-6F950785B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BD0DD-7720-C9B7-0B16-5FD97B7E5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like split, we will merge two arrays at a time.</a:t>
            </a:r>
          </a:p>
          <a:p>
            <a:r>
              <a:rPr lang="en-US" dirty="0"/>
              <a:t>Now how should we merge?</a:t>
            </a:r>
          </a:p>
          <a:p>
            <a:r>
              <a:rPr lang="en-US" dirty="0"/>
              <a:t>Initialize a new array.</a:t>
            </a:r>
          </a:p>
          <a:p>
            <a:r>
              <a:rPr lang="en-US" dirty="0"/>
              <a:t>We will repeatedly perform the following operations till one array is empty.</a:t>
            </a:r>
          </a:p>
          <a:p>
            <a:pPr lvl="1"/>
            <a:r>
              <a:rPr lang="en-US" dirty="0"/>
              <a:t>Look at the first element of both arrays.</a:t>
            </a:r>
          </a:p>
          <a:p>
            <a:pPr lvl="1"/>
            <a:r>
              <a:rPr lang="en-US" dirty="0"/>
              <a:t>Take the minimum and add it at the end of the new array.</a:t>
            </a:r>
          </a:p>
          <a:p>
            <a:pPr lvl="1"/>
            <a:r>
              <a:rPr lang="en-US" dirty="0"/>
              <a:t>Remove it from the respective array.</a:t>
            </a:r>
          </a:p>
          <a:p>
            <a:r>
              <a:rPr lang="en-US" dirty="0"/>
              <a:t>If any array still contains any data, append them at the end of the new array.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5FB43-437C-F24B-3562-347EE81F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6C263-6765-3358-1BA2-D60F088AD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567E7-0ADC-F562-970E-7DAC8A2BE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3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6598F-AFE0-C444-C56D-D3F02456E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Merge Operation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5CF2-011B-10AF-A7A4-14E49EA39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2E298-7D64-F34C-2DF0-AB430639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8CEFF-4F06-572E-EA9B-9E1E00036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17</a:t>
            </a:fld>
            <a:endParaRPr lang="en-US"/>
          </a:p>
        </p:txBody>
      </p:sp>
      <p:sp>
        <p:nvSpPr>
          <p:cNvPr id="16" name="AutoShape 3">
            <a:extLst>
              <a:ext uri="{FF2B5EF4-FFF2-40B4-BE49-F238E27FC236}">
                <a16:creationId xmlns:a16="http://schemas.microsoft.com/office/drawing/2014/main" id="{869F3C44-972B-0925-E8F1-F2DA79E3B7A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269382" y="1386518"/>
            <a:ext cx="1857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0DA33848-6A62-1081-BF33-60D060249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3670" y="1394456"/>
            <a:ext cx="604838" cy="379413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2A10AFCC-FA2E-ED42-6078-19F8A669F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8507" y="1394456"/>
            <a:ext cx="604838" cy="379413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19" name="Rectangle 7">
            <a:extLst>
              <a:ext uri="{FF2B5EF4-FFF2-40B4-BE49-F238E27FC236}">
                <a16:creationId xmlns:a16="http://schemas.microsoft.com/office/drawing/2014/main" id="{13D26803-14AD-62E4-6617-E8FE94009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3345" y="1394456"/>
            <a:ext cx="604838" cy="379413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9F70CDEC-B2E6-56B8-03CC-B5B82CB55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8507" y="1386518"/>
            <a:ext cx="0" cy="4064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9">
            <a:extLst>
              <a:ext uri="{FF2B5EF4-FFF2-40B4-BE49-F238E27FC236}">
                <a16:creationId xmlns:a16="http://schemas.microsoft.com/office/drawing/2014/main" id="{45DC9840-09DE-7AFB-02F2-0911E5CBBB1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3345" y="1386518"/>
            <a:ext cx="0" cy="4064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0">
            <a:extLst>
              <a:ext uri="{FF2B5EF4-FFF2-40B4-BE49-F238E27FC236}">
                <a16:creationId xmlns:a16="http://schemas.microsoft.com/office/drawing/2014/main" id="{F0F15FC3-9CDC-590D-5528-9A5FABCECB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3670" y="1386518"/>
            <a:ext cx="0" cy="4064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11">
            <a:extLst>
              <a:ext uri="{FF2B5EF4-FFF2-40B4-BE49-F238E27FC236}">
                <a16:creationId xmlns:a16="http://schemas.microsoft.com/office/drawing/2014/main" id="{E547A070-328C-84E9-CDC5-4D73F9AA7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8182" y="1386518"/>
            <a:ext cx="0" cy="4064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C6334749-2121-6170-FE12-217DFB65D1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320" y="1394456"/>
            <a:ext cx="18272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42E43782-A820-CF23-0C16-1D0672E5D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7320" y="1773868"/>
            <a:ext cx="182721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AutoShape 15">
            <a:extLst>
              <a:ext uri="{FF2B5EF4-FFF2-40B4-BE49-F238E27FC236}">
                <a16:creationId xmlns:a16="http://schemas.microsoft.com/office/drawing/2014/main" id="{99CC61CF-BA05-C1D3-E779-E9A19505DBA8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065245" y="1386518"/>
            <a:ext cx="1857375" cy="41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20B00B31-A7BD-55A6-3B25-37A102B65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770" y="1394456"/>
            <a:ext cx="603250" cy="379413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0" name="Rectangle 18">
            <a:extLst>
              <a:ext uri="{FF2B5EF4-FFF2-40B4-BE49-F238E27FC236}">
                <a16:creationId xmlns:a16="http://schemas.microsoft.com/office/drawing/2014/main" id="{EC1BBD5C-B3DC-B3C5-9369-C44237978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8020" y="1394456"/>
            <a:ext cx="604838" cy="379413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31" name="Rectangle 19">
            <a:extLst>
              <a:ext uri="{FF2B5EF4-FFF2-40B4-BE49-F238E27FC236}">
                <a16:creationId xmlns:a16="http://schemas.microsoft.com/office/drawing/2014/main" id="{09EDF71D-F136-E9BA-445F-DB7AC6308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2858" y="1394456"/>
            <a:ext cx="606425" cy="379413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2" name="Line 20">
            <a:extLst>
              <a:ext uri="{FF2B5EF4-FFF2-40B4-BE49-F238E27FC236}">
                <a16:creationId xmlns:a16="http://schemas.microsoft.com/office/drawing/2014/main" id="{ECDB5C37-C3DE-ACC5-C478-2043C9CE08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678020" y="1386518"/>
            <a:ext cx="0" cy="4064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21">
            <a:extLst>
              <a:ext uri="{FF2B5EF4-FFF2-40B4-BE49-F238E27FC236}">
                <a16:creationId xmlns:a16="http://schemas.microsoft.com/office/drawing/2014/main" id="{39AB8DFD-2554-2C2A-DD4A-20F829A176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82858" y="1386518"/>
            <a:ext cx="0" cy="4064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22">
            <a:extLst>
              <a:ext uri="{FF2B5EF4-FFF2-40B4-BE49-F238E27FC236}">
                <a16:creationId xmlns:a16="http://schemas.microsoft.com/office/drawing/2014/main" id="{8E71DA86-6771-F996-779D-E1989398A6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4770" y="1386518"/>
            <a:ext cx="0" cy="4064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23">
            <a:extLst>
              <a:ext uri="{FF2B5EF4-FFF2-40B4-BE49-F238E27FC236}">
                <a16:creationId xmlns:a16="http://schemas.microsoft.com/office/drawing/2014/main" id="{C3B8DDEE-0988-4A07-49C3-43D1321BC3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89283" y="1386518"/>
            <a:ext cx="0" cy="40640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24">
            <a:extLst>
              <a:ext uri="{FF2B5EF4-FFF2-40B4-BE49-F238E27FC236}">
                <a16:creationId xmlns:a16="http://schemas.microsoft.com/office/drawing/2014/main" id="{BB632546-DE40-A01F-C94C-1A147699F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8420" y="1394456"/>
            <a:ext cx="18256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25">
            <a:extLst>
              <a:ext uri="{FF2B5EF4-FFF2-40B4-BE49-F238E27FC236}">
                <a16:creationId xmlns:a16="http://schemas.microsoft.com/office/drawing/2014/main" id="{29C2ECF0-8264-49A8-92A2-EC2E0C2942B4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8420" y="1773868"/>
            <a:ext cx="182562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7488FA1-6388-C570-A94E-D49B87F4BFAA}"/>
              </a:ext>
            </a:extLst>
          </p:cNvPr>
          <p:cNvSpPr/>
          <p:nvPr/>
        </p:nvSpPr>
        <p:spPr>
          <a:xfrm>
            <a:off x="5000445" y="2596551"/>
            <a:ext cx="2191109" cy="6814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</a:rPr>
              <a:t>MERGE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4BEA423-7004-9FE7-8E45-F7EDB6A64768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4190926" y="1792918"/>
            <a:ext cx="1905074" cy="8036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E94ED360-BD8E-2D1B-2504-E250D14BE90D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6096000" y="1781807"/>
            <a:ext cx="1905073" cy="814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0EACBE7-8159-1782-4998-D094545EDBF8}"/>
              </a:ext>
            </a:extLst>
          </p:cNvPr>
          <p:cNvSpPr txBox="1"/>
          <p:nvPr/>
        </p:nvSpPr>
        <p:spPr>
          <a:xfrm>
            <a:off x="8689214" y="2752628"/>
            <a:ext cx="245772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Initialize a new array</a:t>
            </a:r>
          </a:p>
        </p:txBody>
      </p:sp>
      <p:sp>
        <p:nvSpPr>
          <p:cNvPr id="49" name="AutoShape 27">
            <a:extLst>
              <a:ext uri="{FF2B5EF4-FFF2-40B4-BE49-F238E27FC236}">
                <a16:creationId xmlns:a16="http://schemas.microsoft.com/office/drawing/2014/main" id="{04AD622B-5A1D-6F09-D25D-E355A4CBE2F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005013" y="4078288"/>
            <a:ext cx="8181975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29">
            <a:extLst>
              <a:ext uri="{FF2B5EF4-FFF2-40B4-BE49-F238E27FC236}">
                <a16:creationId xmlns:a16="http://schemas.microsoft.com/office/drawing/2014/main" id="{18995ED3-B3FE-4AEE-B4D9-BA2F6ECDB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713" y="4094163"/>
            <a:ext cx="1355725" cy="379413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1" name="Rectangle 30">
            <a:extLst>
              <a:ext uri="{FF2B5EF4-FFF2-40B4-BE49-F238E27FC236}">
                <a16:creationId xmlns:a16="http://schemas.microsoft.com/office/drawing/2014/main" id="{A1205607-7990-CC4A-F892-ACB75BFE36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438" y="4094163"/>
            <a:ext cx="1357313" cy="379413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52" name="Rectangle 31">
            <a:extLst>
              <a:ext uri="{FF2B5EF4-FFF2-40B4-BE49-F238E27FC236}">
                <a16:creationId xmlns:a16="http://schemas.microsoft.com/office/drawing/2014/main" id="{51CA8FB9-BD11-249C-27F1-597506CFA5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51" y="4094163"/>
            <a:ext cx="1355725" cy="379413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53" name="Rectangle 32">
            <a:extLst>
              <a:ext uri="{FF2B5EF4-FFF2-40B4-BE49-F238E27FC236}">
                <a16:creationId xmlns:a16="http://schemas.microsoft.com/office/drawing/2014/main" id="{8241F227-8976-6D1D-C8D0-C9F1F7925C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6476" y="4094163"/>
            <a:ext cx="1357313" cy="379413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4" name="Rectangle 33">
            <a:extLst>
              <a:ext uri="{FF2B5EF4-FFF2-40B4-BE49-F238E27FC236}">
                <a16:creationId xmlns:a16="http://schemas.microsoft.com/office/drawing/2014/main" id="{C3D278C3-1C8F-2BF0-6773-C34257E4B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3788" y="4094163"/>
            <a:ext cx="1355725" cy="379413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6</a:t>
            </a:r>
          </a:p>
        </p:txBody>
      </p:sp>
      <p:sp>
        <p:nvSpPr>
          <p:cNvPr id="55" name="Rectangle 34">
            <a:extLst>
              <a:ext uri="{FF2B5EF4-FFF2-40B4-BE49-F238E27FC236}">
                <a16:creationId xmlns:a16="http://schemas.microsoft.com/office/drawing/2014/main" id="{1DB60201-FBFC-759E-AB07-F79D342AE0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9513" y="4094163"/>
            <a:ext cx="1355725" cy="379413"/>
          </a:xfrm>
          <a:prstGeom prst="rect">
            <a:avLst/>
          </a:prstGeom>
          <a:solidFill>
            <a:srgbClr val="0F6FC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6" name="Line 35">
            <a:extLst>
              <a:ext uri="{FF2B5EF4-FFF2-40B4-BE49-F238E27FC236}">
                <a16:creationId xmlns:a16="http://schemas.microsoft.com/office/drawing/2014/main" id="{727AE7CD-373E-9236-FE70-0F7F63DD93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373438" y="4087813"/>
            <a:ext cx="0" cy="4048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7" name="Line 36">
            <a:extLst>
              <a:ext uri="{FF2B5EF4-FFF2-40B4-BE49-F238E27FC236}">
                <a16:creationId xmlns:a16="http://schemas.microsoft.com/office/drawing/2014/main" id="{A17C21A5-6046-4F46-C5A2-5151FEF431CE}"/>
              </a:ext>
            </a:extLst>
          </p:cNvPr>
          <p:cNvSpPr>
            <a:spLocks noChangeShapeType="1"/>
          </p:cNvSpPr>
          <p:nvPr/>
        </p:nvSpPr>
        <p:spPr bwMode="auto">
          <a:xfrm>
            <a:off x="4730751" y="4087813"/>
            <a:ext cx="0" cy="4048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8" name="Line 37">
            <a:extLst>
              <a:ext uri="{FF2B5EF4-FFF2-40B4-BE49-F238E27FC236}">
                <a16:creationId xmlns:a16="http://schemas.microsoft.com/office/drawing/2014/main" id="{35D1C4CE-043E-449E-712C-680C3CBF20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86476" y="4087813"/>
            <a:ext cx="0" cy="4048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59" name="Line 38">
            <a:extLst>
              <a:ext uri="{FF2B5EF4-FFF2-40B4-BE49-F238E27FC236}">
                <a16:creationId xmlns:a16="http://schemas.microsoft.com/office/drawing/2014/main" id="{77A2CBF9-1E7F-68A0-1D56-D8768CB10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3788" y="4087813"/>
            <a:ext cx="0" cy="4048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0" name="Line 39">
            <a:extLst>
              <a:ext uri="{FF2B5EF4-FFF2-40B4-BE49-F238E27FC236}">
                <a16:creationId xmlns:a16="http://schemas.microsoft.com/office/drawing/2014/main" id="{87B47185-2271-44D7-3509-F4A08713606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99513" y="4087813"/>
            <a:ext cx="0" cy="4048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1" name="Line 40">
            <a:extLst>
              <a:ext uri="{FF2B5EF4-FFF2-40B4-BE49-F238E27FC236}">
                <a16:creationId xmlns:a16="http://schemas.microsoft.com/office/drawing/2014/main" id="{66C09C0E-DB44-1738-5ED6-059C835E8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7713" y="4087813"/>
            <a:ext cx="0" cy="4048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2" name="Line 41">
            <a:extLst>
              <a:ext uri="{FF2B5EF4-FFF2-40B4-BE49-F238E27FC236}">
                <a16:creationId xmlns:a16="http://schemas.microsoft.com/office/drawing/2014/main" id="{A4094588-9691-9460-533F-85FA38D0116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55238" y="4087813"/>
            <a:ext cx="0" cy="404813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3" name="Line 42">
            <a:extLst>
              <a:ext uri="{FF2B5EF4-FFF2-40B4-BE49-F238E27FC236}">
                <a16:creationId xmlns:a16="http://schemas.microsoft.com/office/drawing/2014/main" id="{F7783549-E5DD-686A-E59B-3B65BE25F1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1363" y="4094163"/>
            <a:ext cx="8150225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4" name="Line 43">
            <a:extLst>
              <a:ext uri="{FF2B5EF4-FFF2-40B4-BE49-F238E27FC236}">
                <a16:creationId xmlns:a16="http://schemas.microsoft.com/office/drawing/2014/main" id="{790D1B31-0C0B-EE0C-D82F-B7B020C3F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11363" y="4473576"/>
            <a:ext cx="815022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336D811-C9F8-FB22-F65D-F2B629F0BAA2}"/>
              </a:ext>
            </a:extLst>
          </p:cNvPr>
          <p:cNvSpPr txBox="1"/>
          <p:nvPr/>
        </p:nvSpPr>
        <p:spPr>
          <a:xfrm>
            <a:off x="8689214" y="2749246"/>
            <a:ext cx="286168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Look at the first element</a:t>
            </a:r>
          </a:p>
          <a:p>
            <a:pPr algn="ctr"/>
            <a:r>
              <a:rPr lang="en-US" dirty="0"/>
              <a:t> of both arrays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52CD382-FB82-823C-D514-C76BC371E500}"/>
              </a:ext>
            </a:extLst>
          </p:cNvPr>
          <p:cNvSpPr txBox="1"/>
          <p:nvPr/>
        </p:nvSpPr>
        <p:spPr>
          <a:xfrm>
            <a:off x="8689214" y="2755596"/>
            <a:ext cx="244810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Add the minimum in</a:t>
            </a:r>
          </a:p>
          <a:p>
            <a:pPr algn="ctr"/>
            <a:r>
              <a:rPr lang="en-US" dirty="0"/>
              <a:t>The new array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58B9A40-7F0F-E456-F4F1-67F14C88C0D6}"/>
              </a:ext>
            </a:extLst>
          </p:cNvPr>
          <p:cNvSpPr txBox="1"/>
          <p:nvPr/>
        </p:nvSpPr>
        <p:spPr>
          <a:xfrm>
            <a:off x="8799513" y="2743705"/>
            <a:ext cx="231666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Remove it from the</a:t>
            </a:r>
          </a:p>
          <a:p>
            <a:pPr algn="ctr"/>
            <a:r>
              <a:rPr lang="en-US" dirty="0"/>
              <a:t>respective array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6FC0618-2AEC-ABC6-5A17-102DCA313C45}"/>
              </a:ext>
            </a:extLst>
          </p:cNvPr>
          <p:cNvSpPr txBox="1"/>
          <p:nvPr/>
        </p:nvSpPr>
        <p:spPr>
          <a:xfrm>
            <a:off x="8937986" y="2743101"/>
            <a:ext cx="2784737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Repeat the process </a:t>
            </a:r>
          </a:p>
          <a:p>
            <a:pPr algn="ctr"/>
            <a:r>
              <a:rPr lang="en-US" dirty="0"/>
              <a:t>Until one array is empty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3E43F37-13D9-A045-2D1E-3A5C5D1E9AAC}"/>
              </a:ext>
            </a:extLst>
          </p:cNvPr>
          <p:cNvSpPr txBox="1"/>
          <p:nvPr/>
        </p:nvSpPr>
        <p:spPr>
          <a:xfrm>
            <a:off x="8785704" y="2749451"/>
            <a:ext cx="3089307" cy="9233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dirty="0"/>
              <a:t>Append the remaining</a:t>
            </a:r>
          </a:p>
          <a:p>
            <a:pPr algn="ctr"/>
            <a:r>
              <a:rPr lang="en-US" dirty="0"/>
              <a:t>element at the end of the</a:t>
            </a:r>
          </a:p>
          <a:p>
            <a:pPr algn="ctr"/>
            <a:r>
              <a:rPr lang="en-US" dirty="0"/>
              <a:t>new array.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448FEA7-5929-87E7-46D1-9428AF7DB458}"/>
              </a:ext>
            </a:extLst>
          </p:cNvPr>
          <p:cNvCxnSpPr>
            <a:stCxn id="38" idx="2"/>
          </p:cNvCxnSpPr>
          <p:nvPr/>
        </p:nvCxnSpPr>
        <p:spPr>
          <a:xfrm flipH="1">
            <a:off x="6086475" y="3278037"/>
            <a:ext cx="9525" cy="800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2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8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2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2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  <p:set>
                                      <p:cBhvr>
                                        <p:cTn id="1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5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8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9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9" grpId="0" animBg="1"/>
      <p:bldP spid="30" grpId="0" animBg="1"/>
      <p:bldP spid="31" grpId="0" animBg="1"/>
      <p:bldP spid="45" grpId="0" animBg="1"/>
      <p:bldP spid="45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69" grpId="0" animBg="1"/>
      <p:bldP spid="69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C926-4FC8-4F48-F720-C9BF4BD05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Merge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4C6E9-9A4C-1758-C954-D2655AFB6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According to the merge sort algorithm</a:t>
            </a:r>
          </a:p>
          <a:p>
            <a:pPr lvl="1"/>
            <a:r>
              <a:rPr lang="en-US" dirty="0"/>
              <a:t>We should get a sorted array after merging the two.</a:t>
            </a:r>
          </a:p>
          <a:p>
            <a:pPr lvl="1"/>
            <a:r>
              <a:rPr lang="en-US" dirty="0"/>
              <a:t>But this only holds when both arrays are sorted already.</a:t>
            </a:r>
          </a:p>
          <a:p>
            <a:r>
              <a:rPr lang="en-US" dirty="0"/>
              <a:t>So let’s see how we can apply these two operations to sort an array.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C81C-C91D-524B-5A5E-A5FB2582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3E5FA-022E-AB90-8B44-4D6EEA0D3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E596C-66F7-55F3-5BD0-0AF117C7E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79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8CDBD-B217-9BE7-4583-C4D301AF8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Merge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59F8B-8DDD-2B07-1EEA-06BA27C4A0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recursively perform the merge sort.</a:t>
            </a:r>
          </a:p>
          <a:p>
            <a:r>
              <a:rPr lang="en-US" dirty="0"/>
              <a:t>Let’s name our recursive function split.</a:t>
            </a:r>
          </a:p>
          <a:p>
            <a:r>
              <a:rPr lang="en-US" dirty="0"/>
              <a:t>We will keep splitting elements until the array can’t be split anymore.</a:t>
            </a:r>
          </a:p>
          <a:p>
            <a:r>
              <a:rPr lang="en-US" dirty="0"/>
              <a:t>Then we will merge the split arrays to rebuild the old array.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F64C-B220-231D-4D70-AD30226F6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3C9C0-AB6F-7663-B271-919D7AD6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EAC83-91D6-04C5-D89B-03054CB3E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235E7-2821-A644-F486-A90FA72662C4}"/>
              </a:ext>
            </a:extLst>
          </p:cNvPr>
          <p:cNvSpPr txBox="1"/>
          <p:nvPr/>
        </p:nvSpPr>
        <p:spPr>
          <a:xfrm>
            <a:off x="3312092" y="3144740"/>
            <a:ext cx="52534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(array a):</a:t>
            </a:r>
          </a:p>
          <a:p>
            <a:r>
              <a:rPr lang="en-US" dirty="0"/>
              <a:t>	if a contains more than two elements:</a:t>
            </a:r>
          </a:p>
          <a:p>
            <a:r>
              <a:rPr lang="en-US" dirty="0"/>
              <a:t>		split(left half of a)</a:t>
            </a:r>
          </a:p>
          <a:p>
            <a:r>
              <a:rPr lang="en-US" dirty="0"/>
              <a:t>		split(right half of a)</a:t>
            </a:r>
          </a:p>
          <a:p>
            <a:r>
              <a:rPr lang="en-US" dirty="0"/>
              <a:t>		merge(left half of a, right half of a)</a:t>
            </a:r>
          </a:p>
        </p:txBody>
      </p:sp>
    </p:spTree>
    <p:extLst>
      <p:ext uri="{BB962C8B-B14F-4D97-AF65-F5344CB8AC3E}">
        <p14:creationId xmlns:p14="http://schemas.microsoft.com/office/powerpoint/2010/main" val="198645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DD85-FC44-4F96-0EDA-2D9FE8A2A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3AD2-EAD2-AC7A-9899-EDB7A60A0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 we will focus on the name.</a:t>
            </a:r>
          </a:p>
          <a:p>
            <a:r>
              <a:rPr lang="en-US" dirty="0"/>
              <a:t>In selection sort, we will select the minimum element from an unsorted array.</a:t>
            </a:r>
          </a:p>
          <a:p>
            <a:r>
              <a:rPr lang="en-US" dirty="0"/>
              <a:t>And put it in the beginning of the unsorted array.</a:t>
            </a:r>
          </a:p>
          <a:p>
            <a:r>
              <a:rPr lang="en-US" dirty="0"/>
              <a:t>Let’s see how this works through an example.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7F9D7-1009-9606-79E7-840E653C0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F3272-97A5-AF6F-0C7C-DC97C239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8D75-7BEF-4512-16DA-2B23EFBD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5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4ED0-36ED-D5B0-7B4A-60917862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Relation between D&amp;C and 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71400-E080-FE73-577B-4AFB2DCB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how is the “Divide-Conquer-Combine” applied in merge sort?</a:t>
            </a:r>
          </a:p>
          <a:p>
            <a:r>
              <a:rPr lang="en-US" dirty="0"/>
              <a:t>Suppose we have an array A[</a:t>
            </a:r>
            <a:r>
              <a:rPr lang="en-US" dirty="0" err="1"/>
              <a:t>p:r</a:t>
            </a:r>
            <a:r>
              <a:rPr lang="en-US" dirty="0"/>
              <a:t>]</a:t>
            </a:r>
          </a:p>
          <a:p>
            <a:r>
              <a:rPr lang="en-US" b="1" dirty="0"/>
              <a:t>Divide</a:t>
            </a:r>
            <a:r>
              <a:rPr lang="en-US" dirty="0"/>
              <a:t> the array in the midpoint, say q, and create two new arrays A[</a:t>
            </a:r>
            <a:r>
              <a:rPr lang="en-US" dirty="0" err="1"/>
              <a:t>p:q</a:t>
            </a:r>
            <a:r>
              <a:rPr lang="en-US" dirty="0"/>
              <a:t>] and A[q+1:r]</a:t>
            </a:r>
          </a:p>
          <a:p>
            <a:r>
              <a:rPr lang="en-US" b="1" dirty="0"/>
              <a:t>Conquer</a:t>
            </a:r>
            <a:r>
              <a:rPr lang="en-US" dirty="0"/>
              <a:t> by sorting each of the two subarrays A[</a:t>
            </a:r>
            <a:r>
              <a:rPr lang="en-US" dirty="0" err="1"/>
              <a:t>p:q</a:t>
            </a:r>
            <a:r>
              <a:rPr lang="en-US" dirty="0"/>
              <a:t>] and A[q+1:r] recursively </a:t>
            </a:r>
          </a:p>
          <a:p>
            <a:r>
              <a:rPr lang="en-US" b="1" dirty="0"/>
              <a:t>Combine</a:t>
            </a:r>
            <a:r>
              <a:rPr lang="en-US" dirty="0"/>
              <a:t> by merging the two sorted subarrays A[</a:t>
            </a:r>
            <a:r>
              <a:rPr lang="en-US" dirty="0" err="1"/>
              <a:t>p:q</a:t>
            </a:r>
            <a:r>
              <a:rPr lang="en-US" dirty="0"/>
              <a:t>] and A[q+1:r] back into A[</a:t>
            </a:r>
            <a:r>
              <a:rPr lang="en-US" dirty="0" err="1"/>
              <a:t>p:r</a:t>
            </a:r>
            <a:r>
              <a:rPr lang="en-US" dirty="0"/>
              <a:t>], producing the sorted answer.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4559D-9C1F-677E-F819-AB42B417F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AA63F-268B-D2FD-5CB1-16694E581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ECB14-D14B-D6D3-2A3A-F453C6EB1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64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2DD7-1C34-2E43-2B23-08BB9E1C8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034D4-EB3B-CEFA-2DBA-A7A453A0F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question that arises</a:t>
            </a:r>
          </a:p>
          <a:p>
            <a:pPr lvl="1"/>
            <a:r>
              <a:rPr lang="en-US" dirty="0"/>
              <a:t>Why is it called “Quick” sort?</a:t>
            </a:r>
          </a:p>
          <a:p>
            <a:r>
              <a:rPr lang="en-US" dirty="0"/>
              <a:t>Let’s learn some history.</a:t>
            </a:r>
          </a:p>
          <a:p>
            <a:r>
              <a:rPr lang="en-US" dirty="0"/>
              <a:t>Tony Hoare invented the algorithm and published it in 1962.</a:t>
            </a:r>
          </a:p>
          <a:p>
            <a:r>
              <a:rPr lang="en-US" dirty="0"/>
              <a:t>Initially the name was “partition-exchange sort”.</a:t>
            </a:r>
          </a:p>
          <a:p>
            <a:r>
              <a:rPr lang="en-US" dirty="0"/>
              <a:t>However, when he published the paper he named it “Quick” sort.</a:t>
            </a:r>
          </a:p>
          <a:p>
            <a:pPr lvl="1"/>
            <a:r>
              <a:rPr lang="en-US" dirty="0"/>
              <a:t>If implemented well it can perform faster than its main competitors.</a:t>
            </a:r>
          </a:p>
          <a:p>
            <a:r>
              <a:rPr lang="en-US" dirty="0"/>
              <a:t>We focus on the name “Partition-Exchange” sort.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09F6-23E4-E949-3F18-D1637DFD6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4ED01-5C47-37DD-1AED-14088D837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15A46-4230-8428-6D3C-FF6C8EA7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82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56E7E-D63C-68E9-C122-83F754A5E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C7417-CE4C-E9B1-BC6E-F521B778A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key process of quick sort is “Partition”.</a:t>
            </a:r>
          </a:p>
          <a:p>
            <a:r>
              <a:rPr lang="en-US" dirty="0"/>
              <a:t>In partition operation we choose an element from the array.</a:t>
            </a:r>
          </a:p>
          <a:p>
            <a:pPr lvl="1"/>
            <a:r>
              <a:rPr lang="en-US" dirty="0"/>
              <a:t>We will call it “pivot”.</a:t>
            </a:r>
          </a:p>
          <a:p>
            <a:r>
              <a:rPr lang="en-US" dirty="0"/>
              <a:t>And put it in its final position.</a:t>
            </a:r>
          </a:p>
          <a:p>
            <a:r>
              <a:rPr lang="en-US" dirty="0"/>
              <a:t>All the elements that are less than “pivot” will be on its left side.</a:t>
            </a:r>
          </a:p>
          <a:p>
            <a:r>
              <a:rPr lang="en-US" dirty="0"/>
              <a:t>All the elements that are greater than “pivot” will be on its right side.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580BE-65CB-7808-8316-FEE31218D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F84E8-3F02-BDA5-93B2-15D71597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8F4FE-C65E-CC75-BBE6-630AD2263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383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67B3-0048-BF04-91BF-2049DA4F1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Partition Algorithm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99BB3F8-242C-9DCF-A94C-8CC0A981AE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0274918"/>
              </p:ext>
            </p:extLst>
          </p:nvPr>
        </p:nvGraphicFramePr>
        <p:xfrm>
          <a:off x="1137446" y="1086464"/>
          <a:ext cx="9602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278">
                  <a:extLst>
                    <a:ext uri="{9D8B030D-6E8A-4147-A177-3AD203B41FA5}">
                      <a16:colId xmlns:a16="http://schemas.microsoft.com/office/drawing/2014/main" val="831896529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3733954397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552508171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1294640338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1683972781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3566927093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2801939096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66263658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1592159178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2186203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8726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F5CF6-8AF5-89C8-0DB6-9C35153A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0777D-640E-9DFB-0CEB-C4ACC5224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A42E9-0D77-B3C4-337F-8142F0797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1B8C09D-A4A1-01D4-DD98-03FC3990F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165810"/>
              </p:ext>
            </p:extLst>
          </p:nvPr>
        </p:nvGraphicFramePr>
        <p:xfrm>
          <a:off x="6888305" y="1086464"/>
          <a:ext cx="960278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0278">
                  <a:extLst>
                    <a:ext uri="{9D8B030D-6E8A-4147-A177-3AD203B41FA5}">
                      <a16:colId xmlns:a16="http://schemas.microsoft.com/office/drawing/2014/main" val="2851086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46744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9783F7F-6408-46A0-37E2-A293082FF215}"/>
              </a:ext>
            </a:extLst>
          </p:cNvPr>
          <p:cNvSpPr txBox="1"/>
          <p:nvPr/>
        </p:nvSpPr>
        <p:spPr>
          <a:xfrm>
            <a:off x="8668075" y="2011423"/>
            <a:ext cx="200407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Select 3 as pivot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24E88A-C07F-F6AF-B386-BB82D635A00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5938836" y="1457304"/>
            <a:ext cx="0" cy="142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439B25F-4BE3-357F-B3AF-95B978A2AE07}"/>
              </a:ext>
            </a:extLst>
          </p:cNvPr>
          <p:cNvSpPr/>
          <p:nvPr/>
        </p:nvSpPr>
        <p:spPr>
          <a:xfrm>
            <a:off x="4961062" y="2886902"/>
            <a:ext cx="1955548" cy="6971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Partition</a:t>
            </a:r>
          </a:p>
        </p:txBody>
      </p:sp>
      <p:graphicFrame>
        <p:nvGraphicFramePr>
          <p:cNvPr id="17" name="Content Placeholder 6">
            <a:extLst>
              <a:ext uri="{FF2B5EF4-FFF2-40B4-BE49-F238E27FC236}">
                <a16:creationId xmlns:a16="http://schemas.microsoft.com/office/drawing/2014/main" id="{4ACBCE87-AFA3-EE7A-9AA9-4E29F8FA1E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483592"/>
              </p:ext>
            </p:extLst>
          </p:nvPr>
        </p:nvGraphicFramePr>
        <p:xfrm>
          <a:off x="1125955" y="4460695"/>
          <a:ext cx="9602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278">
                  <a:extLst>
                    <a:ext uri="{9D8B030D-6E8A-4147-A177-3AD203B41FA5}">
                      <a16:colId xmlns:a16="http://schemas.microsoft.com/office/drawing/2014/main" val="831896529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3733954397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552508171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1294640338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1683972781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3566927093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2801939096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66263658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1592159178"/>
                    </a:ext>
                  </a:extLst>
                </a:gridCol>
                <a:gridCol w="960278">
                  <a:extLst>
                    <a:ext uri="{9D8B030D-6E8A-4147-A177-3AD203B41FA5}">
                      <a16:colId xmlns:a16="http://schemas.microsoft.com/office/drawing/2014/main" val="21862031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0287260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9BBFA04-A46C-3642-86A2-F246E25ACB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339413"/>
              </p:ext>
            </p:extLst>
          </p:nvPr>
        </p:nvGraphicFramePr>
        <p:xfrm>
          <a:off x="3048127" y="4460695"/>
          <a:ext cx="960278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60278">
                  <a:extLst>
                    <a:ext uri="{9D8B030D-6E8A-4147-A177-3AD203B41FA5}">
                      <a16:colId xmlns:a16="http://schemas.microsoft.com/office/drawing/2014/main" val="2851086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467448"/>
                  </a:ext>
                </a:extLst>
              </a:tr>
            </a:tbl>
          </a:graphicData>
        </a:graphic>
      </p:graphicFrame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36C949-1C33-517D-13A5-5EF2D0C325B1}"/>
              </a:ext>
            </a:extLst>
          </p:cNvPr>
          <p:cNvCxnSpPr>
            <a:stCxn id="13" idx="2"/>
            <a:endCxn id="17" idx="0"/>
          </p:cNvCxnSpPr>
          <p:nvPr/>
        </p:nvCxnSpPr>
        <p:spPr>
          <a:xfrm flipH="1">
            <a:off x="5927345" y="3584019"/>
            <a:ext cx="11491" cy="876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0585D23-C95B-C188-B95F-8FAD19ED98C9}"/>
              </a:ext>
            </a:extLst>
          </p:cNvPr>
          <p:cNvSpPr txBox="1"/>
          <p:nvPr/>
        </p:nvSpPr>
        <p:spPr>
          <a:xfrm>
            <a:off x="7691846" y="2889760"/>
            <a:ext cx="3956532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Additionally The Partition Function</a:t>
            </a:r>
          </a:p>
          <a:p>
            <a:pPr algn="ctr"/>
            <a:r>
              <a:rPr lang="en-US" dirty="0"/>
              <a:t>returns the new index of pivot</a:t>
            </a:r>
          </a:p>
        </p:txBody>
      </p:sp>
    </p:spTree>
    <p:extLst>
      <p:ext uri="{BB962C8B-B14F-4D97-AF65-F5344CB8AC3E}">
        <p14:creationId xmlns:p14="http://schemas.microsoft.com/office/powerpoint/2010/main" val="396574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568CF-A857-F5EC-1E3B-8D4923E13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D5A4F-B47E-93CD-2B72-D7194E515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quick sort algorithm we will repeatedly call the “partition function”.</a:t>
            </a:r>
          </a:p>
          <a:p>
            <a:r>
              <a:rPr lang="en-US" dirty="0"/>
              <a:t>In each call we will select a pivot and put it in its correct position.</a:t>
            </a:r>
          </a:p>
          <a:p>
            <a:r>
              <a:rPr lang="en-US" dirty="0"/>
              <a:t>Then we will call the partition function on both sides of the pivot.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84E4C-4552-ADF0-0A6D-E3A8A99D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75FE8-C43C-D787-9DFA-4078B6BAE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9F372-4DBD-CDCD-62CD-122B8A8C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29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889B-DE26-3E00-C305-84452292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Quick Sort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4CA6-6EAB-B108-A148-2AFAE0FDB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summarize the in-place quick sort as follows: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09108-5F3A-6951-CB20-FEA003CA0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C2D27-1A06-3B75-772D-501B61FC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748F1-666F-DD3E-54E4-83D757D6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15FD0E-A117-7E05-6C0C-82B04E4B27D1}"/>
              </a:ext>
            </a:extLst>
          </p:cNvPr>
          <p:cNvSpPr txBox="1"/>
          <p:nvPr/>
        </p:nvSpPr>
        <p:spPr>
          <a:xfrm>
            <a:off x="2875721" y="1627366"/>
            <a:ext cx="64405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Quicksort(array a, start, end){</a:t>
            </a:r>
          </a:p>
          <a:p>
            <a:r>
              <a:rPr lang="en-US" dirty="0">
                <a:latin typeface="Consolas" panose="020B0609020204030204" pitchFamily="49" charset="0"/>
              </a:rPr>
              <a:t>	if (start &lt; end){</a:t>
            </a:r>
          </a:p>
          <a:p>
            <a:r>
              <a:rPr lang="en-US" dirty="0">
                <a:latin typeface="Consolas" panose="020B0609020204030204" pitchFamily="49" charset="0"/>
              </a:rPr>
              <a:t>		p = partition (A, start, end)</a:t>
            </a:r>
          </a:p>
          <a:p>
            <a:r>
              <a:rPr lang="en-US" dirty="0">
                <a:latin typeface="Consolas" panose="020B0609020204030204" pitchFamily="49" charset="0"/>
              </a:rPr>
              <a:t>		Quicksort(A, start, p – 1)</a:t>
            </a:r>
          </a:p>
          <a:p>
            <a:r>
              <a:rPr lang="en-US" dirty="0">
                <a:latin typeface="Consolas" panose="020B0609020204030204" pitchFamily="49" charset="0"/>
              </a:rPr>
              <a:t>		Quicksort(A, p+1, end)</a:t>
            </a:r>
          </a:p>
          <a:p>
            <a:r>
              <a:rPr lang="en-US" dirty="0">
                <a:latin typeface="Consolas" panose="020B0609020204030204" pitchFamily="49" charset="0"/>
              </a:rPr>
              <a:t>	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7173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9FB51-ADC0-BCC0-2266-7BE8BD3CD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Partitioning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032AF-F6AA-C6A2-764B-D33576FB8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pivot can be selected in multiple ways</a:t>
            </a:r>
          </a:p>
          <a:p>
            <a:pPr lvl="1"/>
            <a:r>
              <a:rPr lang="en-US" dirty="0"/>
              <a:t>Fast element as pivot.</a:t>
            </a:r>
          </a:p>
          <a:p>
            <a:pPr lvl="1"/>
            <a:r>
              <a:rPr lang="en-US" dirty="0"/>
              <a:t>Last element as pivot.</a:t>
            </a:r>
          </a:p>
          <a:p>
            <a:pPr lvl="1"/>
            <a:r>
              <a:rPr lang="en-US" dirty="0"/>
              <a:t>Median of Three.</a:t>
            </a:r>
          </a:p>
          <a:p>
            <a:pPr lvl="1"/>
            <a:r>
              <a:rPr lang="en-US" dirty="0"/>
              <a:t>Randomized Quicksort.</a:t>
            </a:r>
          </a:p>
          <a:p>
            <a:pPr lvl="1"/>
            <a:r>
              <a:rPr lang="en-US" dirty="0"/>
              <a:t>Three-Way Partitioning.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42A44-6D63-C44C-8833-425291A86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51470-BAD9-9224-9DED-08D2C152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AEC2D-2366-BB7A-3BF8-A524C054B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48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41F1-7B9C-1341-C980-F772D68A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Lomuto’s</a:t>
            </a:r>
            <a:r>
              <a:rPr lang="en-US" dirty="0"/>
              <a:t> Partition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F68D3-B484-ACF2-6D2A-9FE44B136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algorithm works by assuming the pivot element as the </a:t>
            </a:r>
            <a:r>
              <a:rPr lang="en-US" b="1" dirty="0"/>
              <a:t>last element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B9BC1-E679-0578-CB28-39B5247D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36FE9-FC2D-4B37-053C-A584A670C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924F6-5509-9968-46F1-2F8BB19A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AE4FDB-7C27-19B3-DCCD-760ADFA7C694}"/>
              </a:ext>
            </a:extLst>
          </p:cNvPr>
          <p:cNvSpPr txBox="1"/>
          <p:nvPr/>
        </p:nvSpPr>
        <p:spPr>
          <a:xfrm>
            <a:off x="2959307" y="1701694"/>
            <a:ext cx="59355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partition (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[], lo, hi){</a:t>
            </a:r>
          </a:p>
          <a:p>
            <a:r>
              <a:rPr lang="en-US" dirty="0">
                <a:latin typeface="Consolas" panose="020B0609020204030204" pitchFamily="49" charset="0"/>
              </a:rPr>
              <a:t>	pivot =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[hi]</a:t>
            </a:r>
          </a:p>
          <a:p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lo - 1</a:t>
            </a:r>
          </a:p>
          <a:p>
            <a:r>
              <a:rPr lang="en-US" dirty="0">
                <a:latin typeface="Consolas" panose="020B0609020204030204" pitchFamily="49" charset="0"/>
              </a:rPr>
              <a:t>	for j:= lo to hi – 1 do</a:t>
            </a:r>
          </a:p>
          <a:p>
            <a:r>
              <a:rPr lang="en-US" dirty="0">
                <a:latin typeface="Consolas" panose="020B0609020204030204" pitchFamily="49" charset="0"/>
              </a:rPr>
              <a:t>		if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[j]&lt;= pivot then</a:t>
            </a:r>
          </a:p>
          <a:p>
            <a:r>
              <a:rPr lang="en-US" dirty="0">
                <a:latin typeface="Consolas" panose="020B0609020204030204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i+1</a:t>
            </a:r>
          </a:p>
          <a:p>
            <a:r>
              <a:rPr lang="en-US" dirty="0">
                <a:latin typeface="Consolas" panose="020B0609020204030204" pitchFamily="49" charset="0"/>
              </a:rPr>
              <a:t>			swap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 with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[j]</a:t>
            </a:r>
          </a:p>
          <a:p>
            <a:r>
              <a:rPr lang="en-US" dirty="0">
                <a:latin typeface="Consolas" panose="020B0609020204030204" pitchFamily="49" charset="0"/>
              </a:rPr>
              <a:t>	swap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[i+1] with </a:t>
            </a:r>
            <a:r>
              <a:rPr lang="en-US" dirty="0" err="1">
                <a:latin typeface="Consolas" panose="020B0609020204030204" pitchFamily="49" charset="0"/>
              </a:rPr>
              <a:t>arr</a:t>
            </a:r>
            <a:r>
              <a:rPr lang="en-US" dirty="0">
                <a:latin typeface="Consolas" panose="020B0609020204030204" pitchFamily="49" charset="0"/>
              </a:rPr>
              <a:t>[hi]</a:t>
            </a:r>
          </a:p>
          <a:p>
            <a:r>
              <a:rPr lang="en-US" dirty="0">
                <a:latin typeface="Consolas" panose="020B0609020204030204" pitchFamily="49" charset="0"/>
              </a:rPr>
              <a:t>	return i+1</a:t>
            </a:r>
          </a:p>
        </p:txBody>
      </p:sp>
    </p:spTree>
    <p:extLst>
      <p:ext uri="{BB962C8B-B14F-4D97-AF65-F5344CB8AC3E}">
        <p14:creationId xmlns:p14="http://schemas.microsoft.com/office/powerpoint/2010/main" val="811384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EDECA-C763-AB19-183F-F10504AB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Hoare’s Partition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7EF4-67E9-08B8-7353-BF8A05D24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Select the first element as the pivot.</a:t>
            </a:r>
          </a:p>
          <a:p>
            <a:pPr algn="l"/>
            <a:r>
              <a:rPr lang="en-US" b="0" i="0" dirty="0">
                <a:solidFill>
                  <a:srgbClr val="191919"/>
                </a:solidFill>
                <a:effectLst/>
              </a:rPr>
              <a:t>Uses a Two-directional scanning technique.</a:t>
            </a:r>
          </a:p>
          <a:p>
            <a:pPr algn="l"/>
            <a:r>
              <a:rPr lang="en-US" dirty="0">
                <a:solidFill>
                  <a:srgbClr val="191919"/>
                </a:solidFill>
              </a:rPr>
              <a:t>One scans </a:t>
            </a:r>
            <a:r>
              <a:rPr lang="en-US" b="0" i="0" dirty="0">
                <a:solidFill>
                  <a:srgbClr val="191919"/>
                </a:solidFill>
                <a:effectLst/>
              </a:rPr>
              <a:t>from the left until it finds an element that is bigger than the pivot</a:t>
            </a:r>
          </a:p>
          <a:p>
            <a:pPr algn="l"/>
            <a:r>
              <a:rPr lang="en-US" dirty="0">
                <a:solidFill>
                  <a:srgbClr val="191919"/>
                </a:solidFill>
              </a:rPr>
              <a:t>Another</a:t>
            </a:r>
            <a:r>
              <a:rPr lang="en-US" b="0" i="0" dirty="0">
                <a:solidFill>
                  <a:srgbClr val="191919"/>
                </a:solidFill>
                <a:effectLst/>
              </a:rPr>
              <a:t> from the right until it finds an element that is smaller than the pivot.</a:t>
            </a:r>
          </a:p>
          <a:p>
            <a:pPr algn="l"/>
            <a:r>
              <a:rPr lang="en-US" dirty="0">
                <a:solidFill>
                  <a:srgbClr val="191919"/>
                </a:solidFill>
              </a:rPr>
              <a:t>T</a:t>
            </a:r>
            <a:r>
              <a:rPr lang="en-US" b="0" i="0" dirty="0">
                <a:solidFill>
                  <a:srgbClr val="191919"/>
                </a:solidFill>
                <a:effectLst/>
              </a:rPr>
              <a:t>hen swap the two.</a:t>
            </a:r>
          </a:p>
          <a:p>
            <a:pPr algn="l"/>
            <a:r>
              <a:rPr lang="en-US" b="0" i="0" dirty="0">
                <a:solidFill>
                  <a:srgbClr val="191919"/>
                </a:solidFill>
                <a:effectLst/>
              </a:rPr>
              <a:t>The process continues until the scan from the left meets the scan from the right.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23299-F974-A49A-A561-73B44CD5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3E0E40-B5C5-5FBB-A87A-21B7A9DBF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12BF79-5B3D-23F0-F40A-0B4A4DCCD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67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C3CB-4C2F-7C14-6406-72646A6B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Hoare’s Partition Scheme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0878F-4E8E-6535-B077-373346AF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86606-1550-72B8-9A35-E7C86EEB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C8E8C-C5FC-F53D-2E37-C72BFE6D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02585-DC2F-5085-7CAD-B2C16AE6C33E}"/>
              </a:ext>
            </a:extLst>
          </p:cNvPr>
          <p:cNvSpPr txBox="1"/>
          <p:nvPr/>
        </p:nvSpPr>
        <p:spPr>
          <a:xfrm>
            <a:off x="2033914" y="917236"/>
            <a:ext cx="86948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effectLst/>
                <a:latin typeface="Consolas" panose="020B0609020204030204" pitchFamily="49" charset="0"/>
              </a:rPr>
              <a:t>Algorithm partition(</a:t>
            </a:r>
            <a:r>
              <a:rPr lang="en-US" b="0" i="0" dirty="0" err="1"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], lo, hi)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pivot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[lo]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lo – 1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j = hi + 1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loop forever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do: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i+1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while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&lt; pivot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do: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	j = j+1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while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 &gt; pivot</a:t>
            </a: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if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&gt;=j 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en return j</a:t>
            </a:r>
          </a:p>
          <a:p>
            <a:pPr algn="just"/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algn="just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	swap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and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[j]</a:t>
            </a:r>
            <a:endParaRPr lang="en-US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306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1866-6C27-450C-D86F-C31FFC8F1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ED93A-441B-2F14-F16B-BB957C5E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array.</a:t>
            </a:r>
          </a:p>
          <a:p>
            <a:endParaRPr lang="en-US" dirty="0"/>
          </a:p>
          <a:p>
            <a:r>
              <a:rPr lang="en-US" dirty="0"/>
              <a:t>Initially the whole array is unsorted.</a:t>
            </a:r>
          </a:p>
          <a:p>
            <a:pPr lvl="1"/>
            <a:r>
              <a:rPr lang="en-US" dirty="0"/>
              <a:t>We won’t partition the array in the beginning like insertion sort.</a:t>
            </a:r>
          </a:p>
          <a:p>
            <a:r>
              <a:rPr lang="en-US" dirty="0"/>
              <a:t>Find the minimum from the unsorted array.</a:t>
            </a:r>
          </a:p>
          <a:p>
            <a:r>
              <a:rPr lang="en-US" dirty="0"/>
              <a:t>Put it at the beginning of the unsorted array.</a:t>
            </a:r>
          </a:p>
          <a:p>
            <a:r>
              <a:rPr lang="en-US" dirty="0"/>
              <a:t>Move the start position of the unsorted array to one position right.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04C98-53E5-C7B1-74DF-5E4DD6C43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93ECD-6F80-A435-E590-BA22CDA0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09604-B99E-886C-33F8-3BD07A4F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F3A5FB-16A9-AF29-BC53-71503157A6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653849"/>
              </p:ext>
            </p:extLst>
          </p:nvPr>
        </p:nvGraphicFramePr>
        <p:xfrm>
          <a:off x="1971615" y="1391655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572176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4645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2866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6653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629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58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71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0613-9856-D1AF-CC5B-55BE358E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Median Partition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CD107-C833-D92D-A5CE-998E74E8F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case, we select three element</a:t>
            </a:r>
          </a:p>
          <a:p>
            <a:pPr lvl="1"/>
            <a:r>
              <a:rPr lang="en-US" dirty="0"/>
              <a:t>Generally, first, last, and middle element.</a:t>
            </a:r>
          </a:p>
          <a:p>
            <a:r>
              <a:rPr lang="en-US" dirty="0"/>
              <a:t>We compare these values and take the median as the pivot.</a:t>
            </a:r>
          </a:p>
          <a:p>
            <a:r>
              <a:rPr lang="en-US" dirty="0"/>
              <a:t>This mitigates the problem with sorted / reverse-sorted data.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D9783-050F-B718-1F7D-8F44EDC77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F6809-45DC-909F-AFEB-439653074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6E236-D7B2-B8C5-2294-B16987F9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03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877B-651E-C490-2CCA-2971AD438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Way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E959-8125-ABC4-1A3B-8D6052B90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23136"/>
            <a:ext cx="9603275" cy="5154970"/>
          </a:xfrm>
        </p:spPr>
        <p:txBody>
          <a:bodyPr>
            <a:normAutofit/>
          </a:bodyPr>
          <a:lstStyle/>
          <a:p>
            <a:r>
              <a:rPr lang="en-US" dirty="0"/>
              <a:t>Consider the array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we choose the first element as a pivot.</a:t>
            </a:r>
          </a:p>
          <a:p>
            <a:r>
              <a:rPr lang="en-US" dirty="0"/>
              <a:t>After partitioning we get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According to quick sort we will call partition for (0,2) subarray and (4,9) subarray.</a:t>
            </a:r>
          </a:p>
          <a:p>
            <a:r>
              <a:rPr lang="en-US" dirty="0"/>
              <a:t>But do we need to sort the subarray(3,7) anymore?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71363-9EFB-77FC-C2E4-BFEF5883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ECCA-C431-88FF-487D-2B495A92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224C-E591-B0F9-3384-27C9D5C64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8DB1B09-E254-5793-45B6-A29131A763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841582"/>
              </p:ext>
            </p:extLst>
          </p:nvPr>
        </p:nvGraphicFramePr>
        <p:xfrm>
          <a:off x="3157268" y="1378251"/>
          <a:ext cx="5917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72">
                  <a:extLst>
                    <a:ext uri="{9D8B030D-6E8A-4147-A177-3AD203B41FA5}">
                      <a16:colId xmlns:a16="http://schemas.microsoft.com/office/drawing/2014/main" val="1574763945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1994616329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511963994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4216750684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3326469337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3242680088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894306795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2736559603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2858762633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2621528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39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392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75D81D-C4C1-F792-3F35-A2957C921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641657"/>
              </p:ext>
            </p:extLst>
          </p:nvPr>
        </p:nvGraphicFramePr>
        <p:xfrm>
          <a:off x="3157268" y="3190929"/>
          <a:ext cx="59177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772">
                  <a:extLst>
                    <a:ext uri="{9D8B030D-6E8A-4147-A177-3AD203B41FA5}">
                      <a16:colId xmlns:a16="http://schemas.microsoft.com/office/drawing/2014/main" val="1574763945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1994616329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511963994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4216750684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3326469337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3242680088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894306795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2736559603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2858762633"/>
                    </a:ext>
                  </a:extLst>
                </a:gridCol>
                <a:gridCol w="591772">
                  <a:extLst>
                    <a:ext uri="{9D8B030D-6E8A-4147-A177-3AD203B41FA5}">
                      <a16:colId xmlns:a16="http://schemas.microsoft.com/office/drawing/2014/main" val="26215283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016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8139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496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17005-A459-C433-F732-EB028801B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Way Partitioning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71261-2E64-EB0E-07F7-E8868F6BE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the traditional partition approach performs many redundant partition operations when there are repeated values.</a:t>
            </a:r>
          </a:p>
          <a:p>
            <a:r>
              <a:rPr lang="en-US" dirty="0"/>
              <a:t>In a three-way partition we divide the array into three parts</a:t>
            </a:r>
          </a:p>
          <a:p>
            <a:pPr lvl="1"/>
            <a:r>
              <a:rPr lang="en-US" dirty="0"/>
              <a:t>Elements that are less than the pivot</a:t>
            </a:r>
          </a:p>
          <a:p>
            <a:pPr lvl="1"/>
            <a:r>
              <a:rPr lang="en-US" dirty="0"/>
              <a:t>Elements equal to the pivot.</a:t>
            </a:r>
          </a:p>
          <a:p>
            <a:pPr lvl="1"/>
            <a:r>
              <a:rPr lang="en-US" dirty="0"/>
              <a:t>Elements that are greater than the pivot.</a:t>
            </a:r>
          </a:p>
          <a:p>
            <a:r>
              <a:rPr lang="en-US" dirty="0"/>
              <a:t>The recursive operation is performed on the first and third partitions.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6C1F6-AFB7-1559-5DE1-6541D9132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E17C9-C5F9-5162-0476-7E948213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8CDA9-BBC6-0638-2C4B-B9DC43995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623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9146E-3771-9B33-1461-F689A1B1E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4C68-1A70-5A87-A1A3-333ED3C5D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270" y="823136"/>
            <a:ext cx="9603275" cy="5052563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3 Way Partitioning Quick Sort (opengenus.org)</a:t>
            </a:r>
            <a:endParaRPr lang="en-US" dirty="0"/>
          </a:p>
          <a:p>
            <a:r>
              <a:rPr lang="en-US" dirty="0">
                <a:hlinkClick r:id="rId3"/>
              </a:rPr>
              <a:t>Quicksort – Wikipedia</a:t>
            </a:r>
            <a:endParaRPr lang="en-US" dirty="0"/>
          </a:p>
          <a:p>
            <a:r>
              <a:rPr lang="en-US" dirty="0">
                <a:hlinkClick r:id="rId4"/>
              </a:rPr>
              <a:t>algorithm - median of three values strategy - Stack Overflow</a:t>
            </a:r>
            <a:endParaRPr lang="en-US" dirty="0"/>
          </a:p>
          <a:p>
            <a:r>
              <a:rPr lang="en-US" dirty="0">
                <a:hlinkClick r:id="rId5"/>
              </a:rPr>
              <a:t>Hoare's vs </a:t>
            </a:r>
            <a:r>
              <a:rPr lang="en-US" dirty="0" err="1">
                <a:hlinkClick r:id="rId5"/>
              </a:rPr>
              <a:t>Lomuto</a:t>
            </a:r>
            <a:r>
              <a:rPr lang="en-US" dirty="0">
                <a:hlinkClick r:id="rId5"/>
              </a:rPr>
              <a:t> partition scheme in </a:t>
            </a:r>
            <a:r>
              <a:rPr lang="en-US" dirty="0" err="1">
                <a:hlinkClick r:id="rId5"/>
              </a:rPr>
              <a:t>QuickSort</a:t>
            </a:r>
            <a:r>
              <a:rPr lang="en-US" dirty="0">
                <a:hlinkClick r:id="rId5"/>
              </a:rPr>
              <a:t> – </a:t>
            </a:r>
            <a:r>
              <a:rPr lang="en-US" dirty="0" err="1">
                <a:hlinkClick r:id="rId5"/>
              </a:rPr>
              <a:t>GeeksforGeeks</a:t>
            </a:r>
            <a:endParaRPr lang="en-US" dirty="0"/>
          </a:p>
          <a:p>
            <a:r>
              <a:rPr lang="en-US" dirty="0">
                <a:hlinkClick r:id="rId6"/>
              </a:rPr>
              <a:t>webpages.uidaho.edu/</a:t>
            </a:r>
            <a:r>
              <a:rPr lang="en-US" dirty="0" err="1">
                <a:hlinkClick r:id="rId6"/>
              </a:rPr>
              <a:t>drbc</a:t>
            </a:r>
            <a:r>
              <a:rPr lang="en-US" dirty="0">
                <a:hlinkClick r:id="rId6"/>
              </a:rPr>
              <a:t>/cs395/4_hoares.html</a:t>
            </a:r>
            <a:endParaRPr lang="en-US" dirty="0"/>
          </a:p>
          <a:p>
            <a:r>
              <a:rPr lang="en-US" dirty="0">
                <a:hlinkClick r:id="rId7"/>
              </a:rPr>
              <a:t>Quick Sort Using Hoare's Partition – </a:t>
            </a:r>
            <a:r>
              <a:rPr lang="en-US" dirty="0" err="1">
                <a:hlinkClick r:id="rId7"/>
              </a:rPr>
              <a:t>javatpoint</a:t>
            </a:r>
            <a:endParaRPr lang="en-US" dirty="0"/>
          </a:p>
          <a:p>
            <a:r>
              <a:rPr lang="en-US" dirty="0">
                <a:hlinkClick r:id="rId8"/>
              </a:rPr>
              <a:t>Merge Sort visualize | Algorithms | </a:t>
            </a:r>
            <a:r>
              <a:rPr lang="en-US" dirty="0" err="1">
                <a:hlinkClick r:id="rId8"/>
              </a:rPr>
              <a:t>HackerEarth</a:t>
            </a:r>
            <a:endParaRPr lang="en-US" dirty="0"/>
          </a:p>
          <a:p>
            <a:r>
              <a:rPr lang="en-US" dirty="0">
                <a:hlinkClick r:id="rId9"/>
              </a:rPr>
              <a:t>Merge sort – Wikipedia</a:t>
            </a:r>
            <a:endParaRPr lang="en-US" dirty="0"/>
          </a:p>
          <a:p>
            <a:r>
              <a:rPr lang="en-US" dirty="0">
                <a:hlinkClick r:id="rId10"/>
              </a:rPr>
              <a:t>3-way Merge Sort – </a:t>
            </a:r>
            <a:r>
              <a:rPr lang="en-US" dirty="0" err="1">
                <a:hlinkClick r:id="rId10"/>
              </a:rPr>
              <a:t>GeeksforGeeks</a:t>
            </a:r>
            <a:endParaRPr lang="en-US" dirty="0"/>
          </a:p>
          <a:p>
            <a:r>
              <a:rPr lang="en-US" dirty="0">
                <a:hlinkClick r:id="rId11"/>
              </a:rPr>
              <a:t>Iterative Merge Sort Algorithm (Bottom-up Merge Sort) | Techie Delight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A70FE-328C-858B-94A3-47CA2000F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FBA98-9281-8D92-C661-4D70BE03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991ED-B373-98F5-9C8C-C57877431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05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240AD2E-3E40-2276-7062-F79E218D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Thank You.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B303793-AA6C-44F5-AFAC-184C6FA14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56261-56AD-A183-21CC-039FA9B0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A7339-FCF3-9CE8-1CFE-A2FABFB5D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C3B06-2301-527E-E579-EE8D197A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43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7D295-32FE-D383-E21B-860FC5C5B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6555-847D-25DA-C235-C924BFAB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F1072-DA94-A7EE-EBC2-3C51BE393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89411-DFD3-70E6-6610-41C8B08F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C2B6E57-CABC-BCDF-7EDC-98F881296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347524"/>
              </p:ext>
            </p:extLst>
          </p:nvPr>
        </p:nvGraphicFramePr>
        <p:xfrm>
          <a:off x="2032000" y="113722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572176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4645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2866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6653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629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582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CED672-2CE2-3509-F9F1-9CBD2FE55D71}"/>
              </a:ext>
            </a:extLst>
          </p:cNvPr>
          <p:cNvSpPr txBox="1"/>
          <p:nvPr/>
        </p:nvSpPr>
        <p:spPr>
          <a:xfrm>
            <a:off x="3983813" y="2493275"/>
            <a:ext cx="3910045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First position of the unsorted array</a:t>
            </a:r>
          </a:p>
          <a:p>
            <a:pPr algn="ctr"/>
            <a:r>
              <a:rPr lang="en-US" dirty="0"/>
              <a:t>pos =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3F282A-4304-CBAC-686F-D813454C8F96}"/>
              </a:ext>
            </a:extLst>
          </p:cNvPr>
          <p:cNvSpPr txBox="1"/>
          <p:nvPr/>
        </p:nvSpPr>
        <p:spPr>
          <a:xfrm>
            <a:off x="2613804" y="1508064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9E8731-B6F4-B697-5251-110427DDB105}"/>
              </a:ext>
            </a:extLst>
          </p:cNvPr>
          <p:cNvSpPr txBox="1"/>
          <p:nvPr/>
        </p:nvSpPr>
        <p:spPr>
          <a:xfrm>
            <a:off x="3983813" y="2493274"/>
            <a:ext cx="4389343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Find the minimum value and its index.</a:t>
            </a:r>
          </a:p>
          <a:p>
            <a:pPr algn="ctr"/>
            <a:r>
              <a:rPr lang="en-US" dirty="0"/>
              <a:t>Initially, </a:t>
            </a:r>
            <a:r>
              <a:rPr lang="en-US" dirty="0" err="1"/>
              <a:t>min_idx</a:t>
            </a:r>
            <a:r>
              <a:rPr lang="en-US" dirty="0"/>
              <a:t> = pos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03BDA0-16D9-A417-D51A-FECABA1494FA}"/>
              </a:ext>
            </a:extLst>
          </p:cNvPr>
          <p:cNvSpPr txBox="1"/>
          <p:nvPr/>
        </p:nvSpPr>
        <p:spPr>
          <a:xfrm>
            <a:off x="3983813" y="2493274"/>
            <a:ext cx="4642618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Traverse the unsorted array and update</a:t>
            </a:r>
          </a:p>
          <a:p>
            <a:pPr algn="ctr"/>
            <a:r>
              <a:rPr lang="en-US" dirty="0" err="1"/>
              <a:t>min_idx</a:t>
            </a:r>
            <a:r>
              <a:rPr lang="en-US" dirty="0"/>
              <a:t> accordingly.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61D494-29A2-E1AE-8110-391B37326085}"/>
              </a:ext>
            </a:extLst>
          </p:cNvPr>
          <p:cNvSpPr txBox="1"/>
          <p:nvPr/>
        </p:nvSpPr>
        <p:spPr>
          <a:xfrm>
            <a:off x="5470598" y="1994008"/>
            <a:ext cx="141577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min_idx</a:t>
            </a:r>
            <a:r>
              <a:rPr lang="en-US" dirty="0"/>
              <a:t> = 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E2559E-E890-E3E4-2CA1-740D7F50CDB5}"/>
              </a:ext>
            </a:extLst>
          </p:cNvPr>
          <p:cNvSpPr/>
          <p:nvPr/>
        </p:nvSpPr>
        <p:spPr>
          <a:xfrm>
            <a:off x="2032000" y="1115478"/>
            <a:ext cx="1622123" cy="39183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0C1EFE0-0F26-20E5-D662-5F5FAE62B201}"/>
              </a:ext>
            </a:extLst>
          </p:cNvPr>
          <p:cNvSpPr txBox="1"/>
          <p:nvPr/>
        </p:nvSpPr>
        <p:spPr>
          <a:xfrm>
            <a:off x="5470598" y="1994007"/>
            <a:ext cx="141577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min_idx</a:t>
            </a:r>
            <a:r>
              <a:rPr lang="en-US" dirty="0"/>
              <a:t> =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7B4842-0B7F-5747-F481-7138A1563B87}"/>
              </a:ext>
            </a:extLst>
          </p:cNvPr>
          <p:cNvSpPr txBox="1"/>
          <p:nvPr/>
        </p:nvSpPr>
        <p:spPr>
          <a:xfrm>
            <a:off x="5470598" y="1994007"/>
            <a:ext cx="1415772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 err="1"/>
              <a:t>min_idx</a:t>
            </a:r>
            <a:r>
              <a:rPr lang="en-US" dirty="0"/>
              <a:t> = 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246BE7D-08EB-EFF7-7EFA-CE1B02D39986}"/>
              </a:ext>
            </a:extLst>
          </p:cNvPr>
          <p:cNvSpPr txBox="1"/>
          <p:nvPr/>
        </p:nvSpPr>
        <p:spPr>
          <a:xfrm>
            <a:off x="3983813" y="2493273"/>
            <a:ext cx="4857420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After finding the minimum swap the value</a:t>
            </a:r>
          </a:p>
          <a:p>
            <a:pPr algn="ctr"/>
            <a:r>
              <a:rPr lang="en-US" dirty="0"/>
              <a:t>of pos and </a:t>
            </a:r>
            <a:r>
              <a:rPr lang="en-US" dirty="0" err="1"/>
              <a:t>min_idx</a:t>
            </a:r>
            <a:r>
              <a:rPr lang="en-US" dirty="0"/>
              <a:t>.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496F117D-A2C0-ACAD-2281-1F06C5BB8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306445"/>
              </p:ext>
            </p:extLst>
          </p:nvPr>
        </p:nvGraphicFramePr>
        <p:xfrm>
          <a:off x="2032000" y="1149768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572176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4645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2866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6653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629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5829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3AA84A5-DBCA-526C-BC58-3A2BB7B85A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51844"/>
              </p:ext>
            </p:extLst>
          </p:nvPr>
        </p:nvGraphicFramePr>
        <p:xfrm>
          <a:off x="2032000" y="1149767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572176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4645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2866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6653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629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5829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63E6364-9471-51C8-66A5-216F4ED5E2D7}"/>
              </a:ext>
            </a:extLst>
          </p:cNvPr>
          <p:cNvSpPr txBox="1"/>
          <p:nvPr/>
        </p:nvSpPr>
        <p:spPr>
          <a:xfrm>
            <a:off x="4366129" y="2493272"/>
            <a:ext cx="362471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Shift the pos to one index right.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540CD59D-8CC3-672E-9632-30E6C2B0D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966173"/>
              </p:ext>
            </p:extLst>
          </p:nvPr>
        </p:nvGraphicFramePr>
        <p:xfrm>
          <a:off x="2032000" y="115897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572176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4645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2866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6653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629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5829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964F3E35-A28A-76AD-9E75-6BF529CA8658}"/>
              </a:ext>
            </a:extLst>
          </p:cNvPr>
          <p:cNvSpPr txBox="1"/>
          <p:nvPr/>
        </p:nvSpPr>
        <p:spPr>
          <a:xfrm>
            <a:off x="4057551" y="2484070"/>
            <a:ext cx="4709944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The whole array is sorted </a:t>
            </a:r>
            <a:r>
              <a:rPr lang="en-US" dirty="0" err="1"/>
              <a:t>upto</a:t>
            </a:r>
            <a:r>
              <a:rPr lang="en-US" dirty="0"/>
              <a:t> index pos.</a:t>
            </a:r>
          </a:p>
        </p:txBody>
      </p:sp>
    </p:spTree>
    <p:extLst>
      <p:ext uri="{BB962C8B-B14F-4D97-AF65-F5344CB8AC3E}">
        <p14:creationId xmlns:p14="http://schemas.microsoft.com/office/powerpoint/2010/main" val="159724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3.7037E-6 L 0.13308 -3.7037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08 -3.7037E-6 L 0.2668 -3.7037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8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68 4.81481E-6 L 0.39948 0.00024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948 0.00024 L 0.53256 -3.7037E-6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7.40741E-7 L 0.12748 0.00046 " pathEditMode="relative" rAng="0" ptsTypes="AA">
                                      <p:cBhvr>
                                        <p:cTn id="11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67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4" grpId="0" animBg="1"/>
      <p:bldP spid="15" grpId="0" animBg="1"/>
      <p:bldP spid="16" grpId="0" animBg="1"/>
      <p:bldP spid="16" grpId="1" animBg="1"/>
      <p:bldP spid="19" grpId="0" animBg="1"/>
      <p:bldP spid="19" grpId="1" animBg="1"/>
      <p:bldP spid="21" grpId="0" animBg="1"/>
      <p:bldP spid="2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8F2A6-E31E-B4E6-B7D4-0CA98DB31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Sort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930C-579C-62B8-D3BB-99E6789E3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CFCAD-171F-4E37-4683-60FD7D1C1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CA649-68A5-DE90-00A4-2722BB3A8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D9C4FAB-23B7-280D-638E-DDB1521E8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7126627"/>
              </p:ext>
            </p:extLst>
          </p:nvPr>
        </p:nvGraphicFramePr>
        <p:xfrm>
          <a:off x="2032000" y="1044310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572176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4645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2866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6653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629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5829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BAA974-41BE-08C7-CE1A-53D45E09F331}"/>
              </a:ext>
            </a:extLst>
          </p:cNvPr>
          <p:cNvSpPr txBox="1"/>
          <p:nvPr/>
        </p:nvSpPr>
        <p:spPr>
          <a:xfrm>
            <a:off x="4162425" y="14206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9F85DC-7E6D-2961-03FE-5914871B77D2}"/>
              </a:ext>
            </a:extLst>
          </p:cNvPr>
          <p:cNvSpPr txBox="1"/>
          <p:nvPr/>
        </p:nvSpPr>
        <p:spPr>
          <a:xfrm>
            <a:off x="3383558" y="2114550"/>
            <a:ext cx="542488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Again we start from pos and find the minimum.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0BCF84-51A3-9261-6A76-0505F0E0F279}"/>
              </a:ext>
            </a:extLst>
          </p:cNvPr>
          <p:cNvSpPr txBox="1"/>
          <p:nvPr/>
        </p:nvSpPr>
        <p:spPr>
          <a:xfrm>
            <a:off x="2921892" y="2114550"/>
            <a:ext cx="6348213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As pos is the current minimum, we can just shift the pos.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7E731F1-F419-CCBD-6A37-1F48CAFE5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8452394"/>
              </p:ext>
            </p:extLst>
          </p:nvPr>
        </p:nvGraphicFramePr>
        <p:xfrm>
          <a:off x="2031998" y="105214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572176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4645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2866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6653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629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5829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B4C6C521-55CF-A527-CFA9-822D0C843F71}"/>
              </a:ext>
            </a:extLst>
          </p:cNvPr>
          <p:cNvSpPr txBox="1"/>
          <p:nvPr/>
        </p:nvSpPr>
        <p:spPr>
          <a:xfrm>
            <a:off x="3085614" y="2114550"/>
            <a:ext cx="5682966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Now the minimum is 3, and we can swap it with 4</a:t>
            </a:r>
          </a:p>
          <a:p>
            <a:pPr algn="ctr"/>
            <a:r>
              <a:rPr lang="en-US" dirty="0"/>
              <a:t>And shift the pos.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64707D-A994-134F-224C-66EC9F39A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20584"/>
              </p:ext>
            </p:extLst>
          </p:nvPr>
        </p:nvGraphicFramePr>
        <p:xfrm>
          <a:off x="2031998" y="1062674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572176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4645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2866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6653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629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5829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EF9BE55-4CAE-DBB9-531C-2A4D1B5874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344862"/>
              </p:ext>
            </p:extLst>
          </p:nvPr>
        </p:nvGraphicFramePr>
        <p:xfrm>
          <a:off x="2031998" y="1072199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572176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6464587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128662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665381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076290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9858293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6317A0FF-FEC0-636D-2EFA-2A1674D9928A}"/>
              </a:ext>
            </a:extLst>
          </p:cNvPr>
          <p:cNvSpPr txBox="1"/>
          <p:nvPr/>
        </p:nvSpPr>
        <p:spPr>
          <a:xfrm>
            <a:off x="3249336" y="2114549"/>
            <a:ext cx="6320961" cy="6463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Although the array is sorted now, the loop will continue</a:t>
            </a:r>
          </a:p>
          <a:p>
            <a:pPr algn="ctr"/>
            <a:r>
              <a:rPr lang="en-US" dirty="0"/>
              <a:t>until pos reaches the last index.</a:t>
            </a:r>
          </a:p>
        </p:txBody>
      </p:sp>
    </p:spTree>
    <p:extLst>
      <p:ext uri="{BB962C8B-B14F-4D97-AF65-F5344CB8AC3E}">
        <p14:creationId xmlns:p14="http://schemas.microsoft.com/office/powerpoint/2010/main" val="258071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0.13477 0.00069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32" y="2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77 0.00069 L 0.26563 0.0011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3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5" grpId="0" animBg="1"/>
      <p:bldP spid="15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5A82-704B-5A47-2BAA-00668AA7C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Selection Sort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BA85B-FE75-B4ED-DF69-78CD88B46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375A7-EFA6-A188-5FAE-8F9F3C2A0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DE271-AB10-CFA6-709A-1BF851D7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6C754E72-992E-EF5E-5AE8-E79A1C63749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0784454"/>
              </p:ext>
            </p:extLst>
          </p:nvPr>
        </p:nvGraphicFramePr>
        <p:xfrm>
          <a:off x="2460791" y="1104900"/>
          <a:ext cx="6932612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901120" imgH="3955320" progId="Word.OpenDocumentText.12">
                  <p:embed/>
                </p:oleObj>
              </mc:Choice>
              <mc:Fallback>
                <p:oleObj name="Document" r:id="rId2" imgW="5901120" imgH="3955320" progId="Word.OpenDocumentText.12">
                  <p:embed/>
                  <p:pic>
                    <p:nvPicPr>
                      <p:cNvPr id="7" name="Content Placeholder 6">
                        <a:extLst>
                          <a:ext uri="{FF2B5EF4-FFF2-40B4-BE49-F238E27FC236}">
                            <a16:creationId xmlns:a16="http://schemas.microsoft.com/office/drawing/2014/main" id="{6C754E72-992E-EF5E-5AE8-E79A1C6374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60791" y="1104900"/>
                        <a:ext cx="6932612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46743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9A52-B217-1947-F9E4-FD1196BF3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B7A1C-73B0-4B48-F4B2-483CC69E7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there any best case to consider?</a:t>
                </a:r>
              </a:p>
              <a:p>
                <a:r>
                  <a:rPr lang="en-US" dirty="0"/>
                  <a:t>No matter what the input is the program will always take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time.</a:t>
                </a:r>
              </a:p>
              <a:p>
                <a:r>
                  <a:rPr lang="en-US" dirty="0"/>
                  <a:t>As for space it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auxiliary space.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B7A1C-73B0-4B48-F4B2-483CC69E7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863CD-3E42-B72E-3299-603015A5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9378E-2DB7-B7BB-CB35-FF1612266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852355-BFC3-F372-0ACA-A0E9190B8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501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FC898-6DC0-5832-9B22-4C048E332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Divide and Conquer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00A0-7FEA-BDD4-05DE-8202B9866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problem-solving paradigm that involves </a:t>
            </a:r>
          </a:p>
          <a:p>
            <a:pPr lvl="1"/>
            <a:r>
              <a:rPr lang="en-US" dirty="0"/>
              <a:t>Breaking down a problem into smaller sub-problems</a:t>
            </a:r>
          </a:p>
          <a:p>
            <a:pPr lvl="1"/>
            <a:r>
              <a:rPr lang="en-US" dirty="0"/>
              <a:t>Solving them independently</a:t>
            </a:r>
          </a:p>
          <a:p>
            <a:pPr lvl="1"/>
            <a:r>
              <a:rPr lang="en-US" dirty="0"/>
              <a:t>Then combining their solutions to solve the original problem.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86988-9228-E9DD-ED17-16615AF0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091CA-42DA-3441-0E9E-0CBAD8DA8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AED62C-8147-F9CD-1BA3-8F650CCB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86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E864-2E9D-8DE8-CC6D-9FB72C91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Divide and Conquer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3C74A-2FAB-88EF-28B4-73AA46FB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problem is small enough (base case)</a:t>
            </a:r>
          </a:p>
          <a:p>
            <a:pPr lvl="1"/>
            <a:r>
              <a:rPr lang="en-US" dirty="0"/>
              <a:t>solve it directly without recursing. </a:t>
            </a:r>
          </a:p>
          <a:p>
            <a:r>
              <a:rPr lang="en-US" dirty="0"/>
              <a:t>Otherwise (recursive case) you perform three characteristic steps:</a:t>
            </a:r>
          </a:p>
          <a:p>
            <a:pPr lvl="1"/>
            <a:r>
              <a:rPr lang="en-US" b="1" dirty="0"/>
              <a:t>Divide</a:t>
            </a:r>
            <a:r>
              <a:rPr lang="en-US" dirty="0"/>
              <a:t> the problem into one or more subproblems, smaller instances of the same problem. </a:t>
            </a:r>
          </a:p>
          <a:p>
            <a:pPr lvl="1"/>
            <a:r>
              <a:rPr lang="en-US" b="1" dirty="0"/>
              <a:t>Conquer</a:t>
            </a:r>
            <a:r>
              <a:rPr lang="en-US" dirty="0"/>
              <a:t> the subproblems by solving them recursively. </a:t>
            </a:r>
          </a:p>
          <a:p>
            <a:pPr lvl="1"/>
            <a:r>
              <a:rPr lang="en-US" b="1" dirty="0"/>
              <a:t>Combine</a:t>
            </a:r>
            <a:r>
              <a:rPr lang="en-US" dirty="0"/>
              <a:t> the subproblem solutions to form a solution to the original problem.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2E792-982A-AB2E-D66D-E4DC1BE07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97AE6-79BC-479B-8AB4-ACDD74404048}" type="datetime1">
              <a:rPr lang="en-US" smtClean="0"/>
              <a:pPr/>
              <a:t>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6DFBC-4DA1-5131-DFA9-460D6AB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2105: Data Structures and Algorithms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FCEE-9530-D586-A25F-31F98E58D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04A25-30DF-49DA-939F-C396CB2F44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31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Galle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3377</TotalTime>
  <Words>2301</Words>
  <Application>Microsoft Office PowerPoint</Application>
  <PresentationFormat>Widescreen</PresentationFormat>
  <Paragraphs>476</Paragraphs>
  <Slides>34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Cambria Math</vt:lpstr>
      <vt:lpstr>Century Gothic</vt:lpstr>
      <vt:lpstr>Consolas</vt:lpstr>
      <vt:lpstr>Verdana</vt:lpstr>
      <vt:lpstr>Gallery</vt:lpstr>
      <vt:lpstr>Document</vt:lpstr>
      <vt:lpstr>Sorting Algorithms Selection Sort, Merge Sort, and Quick Sort</vt:lpstr>
      <vt:lpstr>Selection Sort</vt:lpstr>
      <vt:lpstr>Selection Sort</vt:lpstr>
      <vt:lpstr>Selection Sort</vt:lpstr>
      <vt:lpstr>Selection Sort</vt:lpstr>
      <vt:lpstr>Selection Sort Implementation</vt:lpstr>
      <vt:lpstr>Complexity Analysis</vt:lpstr>
      <vt:lpstr>Divide and Conquer Method</vt:lpstr>
      <vt:lpstr>Divide and Conquer Method</vt:lpstr>
      <vt:lpstr>Sorting Algorithms using D&amp;C Method</vt:lpstr>
      <vt:lpstr>Merge Sort</vt:lpstr>
      <vt:lpstr>Operations of Merge Sort</vt:lpstr>
      <vt:lpstr>Split Operation</vt:lpstr>
      <vt:lpstr>Split Operation</vt:lpstr>
      <vt:lpstr>Merge Operation</vt:lpstr>
      <vt:lpstr>Merge Operation</vt:lpstr>
      <vt:lpstr>Merge Operation</vt:lpstr>
      <vt:lpstr>Merge Operation</vt:lpstr>
      <vt:lpstr>Merge Sort Algorithm</vt:lpstr>
      <vt:lpstr>Relation between D&amp;C and Merge Sort</vt:lpstr>
      <vt:lpstr>Quick Sort</vt:lpstr>
      <vt:lpstr>Partition</vt:lpstr>
      <vt:lpstr>Partition Algorithm</vt:lpstr>
      <vt:lpstr>Quick Sort Algorithm</vt:lpstr>
      <vt:lpstr>Quick Sort Algorithm</vt:lpstr>
      <vt:lpstr>Partitioning Method</vt:lpstr>
      <vt:lpstr>Lomuto’s Partition Scheme</vt:lpstr>
      <vt:lpstr>Hoare’s Partition Scheme</vt:lpstr>
      <vt:lpstr>Hoare’s Partition Scheme</vt:lpstr>
      <vt:lpstr>Three Median Partition Scheme</vt:lpstr>
      <vt:lpstr>Three Way Partitioning</vt:lpstr>
      <vt:lpstr>Three Way Partitioning</vt:lpstr>
      <vt:lpstr>References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 Mehrab Hossain Opi</dc:creator>
  <cp:lastModifiedBy>Md Mehrab Hossain Opi</cp:lastModifiedBy>
  <cp:revision>151</cp:revision>
  <dcterms:created xsi:type="dcterms:W3CDTF">2023-12-20T06:09:06Z</dcterms:created>
  <dcterms:modified xsi:type="dcterms:W3CDTF">2024-01-18T08:26:20Z</dcterms:modified>
</cp:coreProperties>
</file>