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301" r:id="rId3"/>
    <p:sldId id="302" r:id="rId4"/>
    <p:sldId id="303" r:id="rId5"/>
    <p:sldId id="305" r:id="rId6"/>
    <p:sldId id="306" r:id="rId7"/>
    <p:sldId id="307" r:id="rId8"/>
    <p:sldId id="308" r:id="rId9"/>
    <p:sldId id="309" r:id="rId10"/>
    <p:sldId id="310" r:id="rId11"/>
    <p:sldId id="315" r:id="rId12"/>
    <p:sldId id="311" r:id="rId13"/>
    <p:sldId id="312" r:id="rId14"/>
    <p:sldId id="313" r:id="rId15"/>
    <p:sldId id="314" r:id="rId16"/>
    <p:sldId id="30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D49374-13E6-4885-A286-1FE3BF076643}">
          <p14:sldIdLst>
            <p14:sldId id="256"/>
            <p14:sldId id="301"/>
            <p14:sldId id="302"/>
            <p14:sldId id="303"/>
            <p14:sldId id="305"/>
            <p14:sldId id="306"/>
            <p14:sldId id="307"/>
            <p14:sldId id="308"/>
            <p14:sldId id="309"/>
            <p14:sldId id="310"/>
            <p14:sldId id="315"/>
            <p14:sldId id="311"/>
            <p14:sldId id="312"/>
            <p14:sldId id="313"/>
            <p14:sldId id="314"/>
            <p14:sldId id="30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58D2-5507-4CFE-9600-4FD89F20E588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DE4A-8C4E-4D22-A410-78438A4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3D4-3DB5-49CB-A312-6DF5702B736F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4D2-E5C9-4B7E-943C-DC75AE7CEFAD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7F0-5E90-49AD-8C2F-0A1207CCE47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34930"/>
            <a:ext cx="9603275" cy="484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464320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0113" y="6548798"/>
            <a:ext cx="251539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93883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C79-EA37-403E-BCE8-248A5BB73A22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13C6-7CD1-4BC1-983A-80FF2B481B00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576-1FC1-4F6D-B90D-5ED3DCAC6EC5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9C9-5A84-4ED8-BE04-4D589E0BC273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BA03-7459-433B-8121-8AB6BE12AA9C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6B8-3C43-4426-B14E-8BCA8EF2DD0B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8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A5122EC-2093-4231-A046-D78422EEA11C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54F-B478-4ED9-951B-B1F8F870729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imsort" TargetMode="External"/><Relationship Id="rId2" Type="http://schemas.openxmlformats.org/officeDocument/2006/relationships/hyperlink" Target="https://en.wikipedia.org/wiki/Intro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ckernoon.com/timsort-the-fastest-sorting-algorithm-youve-never-heard-of-36b28417f399" TargetMode="External"/><Relationship Id="rId5" Type="http://schemas.openxmlformats.org/officeDocument/2006/relationships/hyperlink" Target="https://www.baeldung.com/cs/timsort" TargetMode="External"/><Relationship Id="rId4" Type="http://schemas.openxmlformats.org/officeDocument/2006/relationships/hyperlink" Target="https://www.geeksforgeeks.org/introsort-or-introspective-sor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E38-9258-DF65-81C9-6A4AC6A0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40" y="945913"/>
            <a:ext cx="9575319" cy="26185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Sorting Algorithms</a:t>
            </a:r>
            <a:br>
              <a:rPr lang="en-US" dirty="0"/>
            </a:br>
            <a:r>
              <a:rPr lang="en-US" sz="3600" dirty="0"/>
              <a:t>Hybrid Sorting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21D66-9329-9357-B9BF-730566B6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16762"/>
            <a:ext cx="8637072" cy="1071095"/>
          </a:xfrm>
        </p:spPr>
        <p:txBody>
          <a:bodyPr/>
          <a:lstStyle/>
          <a:p>
            <a:pPr algn="ctr"/>
            <a:r>
              <a:rPr lang="en-US" dirty="0"/>
              <a:t>Md Mehrab Hossain Opi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846A-DC6F-D8DC-BD65-16F488B0AF6A}"/>
              </a:ext>
            </a:extLst>
          </p:cNvPr>
          <p:cNvSpPr txBox="1"/>
          <p:nvPr/>
        </p:nvSpPr>
        <p:spPr>
          <a:xfrm>
            <a:off x="3628015" y="28583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2105: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83413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CC68-FD34-797E-2B4F-C7F7FF98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TimSort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E27AC-03BC-FF1C-9D57-4202B3A9E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consists of three phases</a:t>
            </a:r>
          </a:p>
          <a:p>
            <a:pPr lvl="1"/>
            <a:r>
              <a:rPr lang="en-US" dirty="0"/>
              <a:t>Calculate a run length.</a:t>
            </a:r>
          </a:p>
          <a:p>
            <a:pPr lvl="1"/>
            <a:r>
              <a:rPr lang="en-US" dirty="0"/>
              <a:t>Sort each run of elements using insertion sort.</a:t>
            </a:r>
          </a:p>
          <a:p>
            <a:pPr lvl="1"/>
            <a:r>
              <a:rPr lang="en-US" dirty="0"/>
              <a:t>Recursively sort adjacent runs using merge sort.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6E81-1370-DE06-D13E-F4040ADB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8A73-F22F-DBDA-CE1D-0E048BF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03280-5F31-1A9F-EAF3-01AB58F8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FBCB-6F4F-A65C-EE71-DD9A8A7C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Pseudocode of </a:t>
            </a:r>
            <a:r>
              <a:rPr lang="en-US" dirty="0" err="1"/>
              <a:t>TimSort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BB42-683A-77D7-6374-FFBD6A0F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3BC4-7C51-10A3-E7EA-201ADE0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49CD0-8731-11CC-7F8F-5FD2A842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1BB7C8E-1BD7-F34F-E42A-9F4A2B33CAC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835902"/>
              </p:ext>
            </p:extLst>
          </p:nvPr>
        </p:nvGraphicFramePr>
        <p:xfrm>
          <a:off x="1212850" y="822325"/>
          <a:ext cx="9440863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4840" imgH="4431240" progId="Word.OpenDocumentText.12">
                  <p:embed/>
                </p:oleObj>
              </mc:Choice>
              <mc:Fallback>
                <p:oleObj name="Document" r:id="rId2" imgW="8124840" imgH="4431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2850" y="822325"/>
                        <a:ext cx="9440863" cy="5148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657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D785-4185-FA9B-86B7-19BF0E5A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Timsort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547E-F633-F40A-3F4A-CE591847D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run length is 4 it will sort each four elements using insertion sort.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3B2A4-C8AE-1377-C7B1-9AF5B999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31DD-307D-47F2-1B64-50C40429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C334-0B5C-44E9-2839-389D1ED6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DB6B5D-8021-2446-B1EB-7C1683B1A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939855"/>
              </p:ext>
            </p:extLst>
          </p:nvPr>
        </p:nvGraphicFramePr>
        <p:xfrm>
          <a:off x="1863097" y="1538019"/>
          <a:ext cx="812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56251093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3588027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758619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812022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19819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28161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906195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524197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3184018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5438182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043477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418684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867676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16452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59653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7284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002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594BB7-7234-A0EA-725C-C0598B575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434945"/>
              </p:ext>
            </p:extLst>
          </p:nvPr>
        </p:nvGraphicFramePr>
        <p:xfrm>
          <a:off x="1874844" y="2959320"/>
          <a:ext cx="812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56251093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3588027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758619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812022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19819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28161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906195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524197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3184018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5438182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043477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418684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867676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16452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59653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7284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002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4F26D51-CFED-51B5-D402-678788D42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627496"/>
              </p:ext>
            </p:extLst>
          </p:nvPr>
        </p:nvGraphicFramePr>
        <p:xfrm>
          <a:off x="1863097" y="4380621"/>
          <a:ext cx="812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56251093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3588027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758619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812022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19819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28161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906195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524197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3184018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5438182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043477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418684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867676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16452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59653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7284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00251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DA153FC-4465-6CAF-D6AE-4426BD365FD4}"/>
              </a:ext>
            </a:extLst>
          </p:cNvPr>
          <p:cNvSpPr/>
          <p:nvPr/>
        </p:nvSpPr>
        <p:spPr>
          <a:xfrm>
            <a:off x="5718629" y="3443547"/>
            <a:ext cx="406400" cy="8236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D767-CEC6-9D08-89AC-29C34F94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Timsort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ED9E-0D2E-72ED-D91C-C8E2FEF8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starting from run size we will perform merge sort and double the run size.</a:t>
            </a:r>
          </a:p>
          <a:p>
            <a:r>
              <a:rPr lang="en-US" dirty="0"/>
              <a:t>At first merge consecutive subarrays of size 4.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1F9C-191F-77CD-8862-688F895E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8198-4174-FD5B-0458-872BE9BA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C035-28FD-01F5-EB8B-B0C65EC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F10614-C31E-AA09-4823-B5D649950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20662"/>
              </p:ext>
            </p:extLst>
          </p:nvPr>
        </p:nvGraphicFramePr>
        <p:xfrm>
          <a:off x="1674411" y="2435707"/>
          <a:ext cx="812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56251093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3588027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758619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812022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19819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28161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906195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524197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3184018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5438182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043477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418684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867676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16452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59653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7284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30025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1135A018-7A38-05EF-81D2-8AEE84161161}"/>
              </a:ext>
            </a:extLst>
          </p:cNvPr>
          <p:cNvSpPr/>
          <p:nvPr/>
        </p:nvSpPr>
        <p:spPr>
          <a:xfrm rot="5400000">
            <a:off x="2450926" y="2164270"/>
            <a:ext cx="488216" cy="20412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6780255A-58BE-4D08-3C84-2229C32CDFE1}"/>
              </a:ext>
            </a:extLst>
          </p:cNvPr>
          <p:cNvSpPr/>
          <p:nvPr/>
        </p:nvSpPr>
        <p:spPr>
          <a:xfrm rot="5400000">
            <a:off x="6516096" y="2157833"/>
            <a:ext cx="475344" cy="20412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0EA1A6D-B0E4-A700-8960-B1EF22499156}"/>
              </a:ext>
            </a:extLst>
          </p:cNvPr>
          <p:cNvSpPr/>
          <p:nvPr/>
        </p:nvSpPr>
        <p:spPr>
          <a:xfrm rot="5400000">
            <a:off x="4492172" y="2151395"/>
            <a:ext cx="488216" cy="20412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F7655F8-CDF6-1435-B255-A0275BFABA99}"/>
              </a:ext>
            </a:extLst>
          </p:cNvPr>
          <p:cNvSpPr/>
          <p:nvPr/>
        </p:nvSpPr>
        <p:spPr>
          <a:xfrm rot="5400000">
            <a:off x="8544099" y="2164270"/>
            <a:ext cx="475344" cy="20412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3BEB41-2EA3-EDC6-7608-F67789D7CBCE}"/>
              </a:ext>
            </a:extLst>
          </p:cNvPr>
          <p:cNvSpPr txBox="1"/>
          <p:nvPr/>
        </p:nvSpPr>
        <p:spPr>
          <a:xfrm>
            <a:off x="2695034" y="3462324"/>
            <a:ext cx="2041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411A4-DEF9-3E80-52CD-CDD15B599088}"/>
              </a:ext>
            </a:extLst>
          </p:cNvPr>
          <p:cNvSpPr txBox="1"/>
          <p:nvPr/>
        </p:nvSpPr>
        <p:spPr>
          <a:xfrm>
            <a:off x="6753769" y="3459104"/>
            <a:ext cx="20412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Merge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68340AF-4857-5313-FF23-168B27FBC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57223"/>
              </p:ext>
            </p:extLst>
          </p:nvPr>
        </p:nvGraphicFramePr>
        <p:xfrm>
          <a:off x="1674411" y="4824559"/>
          <a:ext cx="812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56251093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3588027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758619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812022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19819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28161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906195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524197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3184018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5438182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043477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418684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867676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16452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59653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7284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251"/>
                  </a:ext>
                </a:extLst>
              </a:tr>
            </a:tbl>
          </a:graphicData>
        </a:graphic>
      </p:graphicFrame>
      <p:sp>
        <p:nvSpPr>
          <p:cNvPr id="15" name="Arrow: Down 14">
            <a:extLst>
              <a:ext uri="{FF2B5EF4-FFF2-40B4-BE49-F238E27FC236}">
                <a16:creationId xmlns:a16="http://schemas.microsoft.com/office/drawing/2014/main" id="{F6266D4A-7006-7A51-1B66-8CD583E6206A}"/>
              </a:ext>
            </a:extLst>
          </p:cNvPr>
          <p:cNvSpPr/>
          <p:nvPr/>
        </p:nvSpPr>
        <p:spPr>
          <a:xfrm>
            <a:off x="5374257" y="4010586"/>
            <a:ext cx="721743" cy="656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718B-95D7-1336-AD6C-4A8A2CED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Timsort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501A-0C82-F1C5-7273-FB7C8DD0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merge arrays of size 8.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E1F6-167D-C796-5E8B-C048C280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1DC9-7422-2718-957F-67F0EDE2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0169-FE6A-F013-D593-5833F21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D7790D-4CA0-C4BE-482F-7AB3D81F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70143"/>
              </p:ext>
            </p:extLst>
          </p:nvPr>
        </p:nvGraphicFramePr>
        <p:xfrm>
          <a:off x="1790092" y="1516273"/>
          <a:ext cx="8127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356251093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835880271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758619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8120228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5019819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9428161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90619567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2524197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31840187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25438182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0434777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34186841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086767604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1216452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596534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72848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25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5B0654A9-9B41-7880-A036-B5B54FA21FF6}"/>
              </a:ext>
            </a:extLst>
          </p:cNvPr>
          <p:cNvSpPr/>
          <p:nvPr/>
        </p:nvSpPr>
        <p:spPr>
          <a:xfrm rot="5400000">
            <a:off x="7710332" y="254104"/>
            <a:ext cx="370840" cy="4044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21E30AA-DF0E-0A9A-5C8B-2ACC6A145070}"/>
              </a:ext>
            </a:extLst>
          </p:cNvPr>
          <p:cNvSpPr/>
          <p:nvPr/>
        </p:nvSpPr>
        <p:spPr>
          <a:xfrm rot="5400000">
            <a:off x="3723294" y="311721"/>
            <a:ext cx="369329" cy="39309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5A844-ACF6-C8F6-998C-37A1840C4ED6}"/>
              </a:ext>
            </a:extLst>
          </p:cNvPr>
          <p:cNvSpPr txBox="1"/>
          <p:nvPr/>
        </p:nvSpPr>
        <p:spPr>
          <a:xfrm>
            <a:off x="4799368" y="2507902"/>
            <a:ext cx="2148115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Merge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3D5D17-F251-E312-D90F-7785789BE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051137"/>
              </p:ext>
            </p:extLst>
          </p:nvPr>
        </p:nvGraphicFramePr>
        <p:xfrm>
          <a:off x="1872777" y="3999023"/>
          <a:ext cx="8108640" cy="39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90">
                  <a:extLst>
                    <a:ext uri="{9D8B030D-6E8A-4147-A177-3AD203B41FA5}">
                      <a16:colId xmlns:a16="http://schemas.microsoft.com/office/drawing/2014/main" val="3562510932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835880271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975861975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3981202288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501981928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1977478964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3942816186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4290619567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2725241970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1318401872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4254381829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3404347775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3341868413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2086767604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121645293"/>
                    </a:ext>
                  </a:extLst>
                </a:gridCol>
                <a:gridCol w="506790">
                  <a:extLst>
                    <a:ext uri="{9D8B030D-6E8A-4147-A177-3AD203B41FA5}">
                      <a16:colId xmlns:a16="http://schemas.microsoft.com/office/drawing/2014/main" val="3495965343"/>
                    </a:ext>
                  </a:extLst>
                </a:gridCol>
              </a:tblGrid>
              <a:tr h="3971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30025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B4C8F412-7EC2-605D-88CB-CC1BC195D6D8}"/>
              </a:ext>
            </a:extLst>
          </p:cNvPr>
          <p:cNvSpPr/>
          <p:nvPr/>
        </p:nvSpPr>
        <p:spPr>
          <a:xfrm>
            <a:off x="5762445" y="3190796"/>
            <a:ext cx="333555" cy="53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8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AD06-94ED-B260-72D5-582F29CA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46B82-4C20-B963-AE55-846C39C69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worst the complexity is still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best case the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As merge sort is used, so additional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memory is required.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146B82-4C20-B963-AE55-846C39C69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3AED-9FE1-4C38-C65F-6EE811BB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DF90-2DBC-8DFD-7A9C-8ED5207F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BA1E-A909-A3B5-30FB-C2E34B8B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146E-3771-9B33-1461-F689A1B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4C68-1A70-5A87-A1A3-333ED3C5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5052563"/>
          </a:xfrm>
        </p:spPr>
        <p:txBody>
          <a:bodyPr>
            <a:normAutofit/>
          </a:bodyPr>
          <a:lstStyle/>
          <a:p>
            <a:r>
              <a:rPr lang="en-US" dirty="0" err="1">
                <a:hlinkClick r:id="rId2"/>
              </a:rPr>
              <a:t>Introsort</a:t>
            </a:r>
            <a:r>
              <a:rPr lang="en-US" dirty="0">
                <a:hlinkClick r:id="rId2"/>
              </a:rPr>
              <a:t> – Wikipedia</a:t>
            </a:r>
            <a:endParaRPr lang="en-US" dirty="0"/>
          </a:p>
          <a:p>
            <a:r>
              <a:rPr lang="en-US" dirty="0" err="1">
                <a:hlinkClick r:id="rId3"/>
              </a:rPr>
              <a:t>Timsort</a:t>
            </a:r>
            <a:r>
              <a:rPr lang="en-US" dirty="0">
                <a:hlinkClick r:id="rId3"/>
              </a:rPr>
              <a:t> - Wikipedia</a:t>
            </a:r>
            <a:endParaRPr lang="en-US" dirty="0"/>
          </a:p>
          <a:p>
            <a:r>
              <a:rPr lang="en-US" dirty="0" err="1">
                <a:hlinkClick r:id="rId4"/>
              </a:rPr>
              <a:t>IntroSort</a:t>
            </a:r>
            <a:r>
              <a:rPr lang="en-US" dirty="0">
                <a:hlinkClick r:id="rId4"/>
              </a:rPr>
              <a:t> or Introspective sort –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r>
              <a:rPr lang="en-US" dirty="0">
                <a:hlinkClick r:id="rId5"/>
              </a:rPr>
              <a:t>How Does </a:t>
            </a:r>
            <a:r>
              <a:rPr lang="en-US" dirty="0" err="1">
                <a:hlinkClick r:id="rId5"/>
              </a:rPr>
              <a:t>Timsort</a:t>
            </a:r>
            <a:r>
              <a:rPr lang="en-US" dirty="0">
                <a:hlinkClick r:id="rId5"/>
              </a:rPr>
              <a:t> Work? | </a:t>
            </a:r>
            <a:r>
              <a:rPr lang="en-US" dirty="0" err="1">
                <a:hlinkClick r:id="rId5"/>
              </a:rPr>
              <a:t>Baeldung</a:t>
            </a:r>
            <a:r>
              <a:rPr lang="en-US" dirty="0">
                <a:hlinkClick r:id="rId5"/>
              </a:rPr>
              <a:t> on Computer Science</a:t>
            </a:r>
            <a:endParaRPr lang="en-US" dirty="0"/>
          </a:p>
          <a:p>
            <a:r>
              <a:rPr lang="en-US" dirty="0" err="1">
                <a:hlinkClick r:id="rId6"/>
              </a:rPr>
              <a:t>Timsort</a:t>
            </a:r>
            <a:r>
              <a:rPr lang="en-US" dirty="0">
                <a:hlinkClick r:id="rId6"/>
              </a:rPr>
              <a:t> — the fastest sorting algorithm you’ve never heard of | </a:t>
            </a:r>
            <a:r>
              <a:rPr lang="en-US" dirty="0" err="1">
                <a:hlinkClick r:id="rId6"/>
              </a:rPr>
              <a:t>HackerNoon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70FE-328C-858B-94A3-47CA2000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BA98-9281-8D92-C661-4D70BE03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91ED-B373-98F5-9C8C-C5787743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40AD2E-3E40-2276-7062-F79E218D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303793-AA6C-44F5-AFAC-184C6FA14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6261-56AD-A183-21CC-039FA9B0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7339-FCF3-9CE8-1CFE-A2FABFB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3B06-2301-527E-E579-EE8D197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1B74-3F9A-88B4-CEC2-CC6E0788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C5DE-CEB1-3D53-DE55-47CE23AC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most probably never implement a sorting function to sort data in your daily life.</a:t>
            </a:r>
          </a:p>
          <a:p>
            <a:r>
              <a:rPr lang="en-US" dirty="0"/>
              <a:t>Most modern languages have their implementation of sorting, which performs very well.</a:t>
            </a:r>
          </a:p>
          <a:p>
            <a:r>
              <a:rPr lang="en-US" dirty="0"/>
              <a:t>If you have used C++, you must have heard about the sort() function implemented in the Standard Template Library(STL).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5B1A-757F-3206-35EC-19CB5FA2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ADBA-46FF-CB9B-2526-36FD6492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20AD1-3777-375E-2277-531757F8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5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2562-64F5-D385-9FC1-0C7DE400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sort() in STL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831F1-1890-C4B7-3DFE-0EAF9FC9D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look at the time complexity first.</a:t>
                </a:r>
              </a:p>
              <a:p>
                <a:pPr lvl="1" fontAlgn="base"/>
                <a:r>
                  <a:rPr lang="pt-BR" b="0" i="0" dirty="0">
                    <a:solidFill>
                      <a:srgbClr val="273239"/>
                    </a:solidFill>
                    <a:effectLst/>
                    <a:latin typeface="Nunito" pitchFamily="2" charset="0"/>
                  </a:rPr>
                  <a:t>Best Case –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i="0" dirty="0">
                  <a:solidFill>
                    <a:srgbClr val="273239"/>
                  </a:solidFill>
                  <a:effectLst/>
                  <a:latin typeface="Nunito" pitchFamily="2" charset="0"/>
                </a:endParaRPr>
              </a:p>
              <a:p>
                <a:pPr lvl="1" fontAlgn="base"/>
                <a:r>
                  <a:rPr lang="pt-BR" b="0" i="0" dirty="0">
                    <a:solidFill>
                      <a:srgbClr val="273239"/>
                    </a:solidFill>
                    <a:effectLst/>
                    <a:latin typeface="Nunito" pitchFamily="2" charset="0"/>
                  </a:rPr>
                  <a:t>Average Case-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i="0" dirty="0">
                  <a:solidFill>
                    <a:srgbClr val="273239"/>
                  </a:solidFill>
                  <a:effectLst/>
                  <a:latin typeface="Nunito" pitchFamily="2" charset="0"/>
                </a:endParaRPr>
              </a:p>
              <a:p>
                <a:pPr lvl="1" fontAlgn="base"/>
                <a:r>
                  <a:rPr lang="pt-BR" b="0" i="0" dirty="0">
                    <a:solidFill>
                      <a:srgbClr val="273239"/>
                    </a:solidFill>
                    <a:effectLst/>
                    <a:latin typeface="Nunito" pitchFamily="2" charset="0"/>
                  </a:rPr>
                  <a:t>Worse Case-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log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⁡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solidFill>
                          <a:srgbClr val="273239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b="0" i="0" dirty="0">
                  <a:solidFill>
                    <a:srgbClr val="273239"/>
                  </a:solidFill>
                  <a:effectLst/>
                  <a:latin typeface="Nunito" pitchFamily="2" charset="0"/>
                </a:endParaRPr>
              </a:p>
              <a:p>
                <a:r>
                  <a:rPr lang="en-US" dirty="0"/>
                  <a:t>The sort() function uses a </a:t>
                </a:r>
                <a:r>
                  <a:rPr lang="en-US" b="1" dirty="0"/>
                  <a:t>hybrid sorting</a:t>
                </a:r>
                <a:r>
                  <a:rPr lang="en-US" dirty="0"/>
                  <a:t> method called “Intro Sort”.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F831F1-1890-C4B7-3DFE-0EAF9FC9D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2FD92-153D-14B2-505F-5BAC1952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3F7A-E851-F205-8453-B8B3F77D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60D38-1DCA-F84F-9330-614BF4C9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95B1-B386-C4CC-64A3-F96D5AE9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0C02-A3AD-F223-6D57-ADEE2940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Introsort</a:t>
            </a:r>
            <a:r>
              <a:rPr lang="en-US" dirty="0"/>
              <a:t> also known as Introspective Sort is a comparison-based sort.</a:t>
            </a:r>
          </a:p>
          <a:p>
            <a:r>
              <a:rPr lang="en-US" dirty="0"/>
              <a:t>It consists of three different sorting algorithms</a:t>
            </a:r>
          </a:p>
          <a:p>
            <a:pPr lvl="1"/>
            <a:r>
              <a:rPr lang="en-US" dirty="0"/>
              <a:t>Quicksort</a:t>
            </a:r>
          </a:p>
          <a:p>
            <a:pPr lvl="1"/>
            <a:r>
              <a:rPr lang="en-US" dirty="0"/>
              <a:t>Heapsort</a:t>
            </a:r>
          </a:p>
          <a:p>
            <a:pPr lvl="1"/>
            <a:r>
              <a:rPr lang="en-US" dirty="0"/>
              <a:t>Insertion sort.</a:t>
            </a:r>
          </a:p>
          <a:p>
            <a:r>
              <a:rPr lang="en-US" dirty="0" err="1"/>
              <a:t>IntroSort</a:t>
            </a:r>
            <a:r>
              <a:rPr lang="en-US" dirty="0"/>
              <a:t> tries to combine the good parts of these algorithms.</a:t>
            </a:r>
          </a:p>
          <a:p>
            <a:r>
              <a:rPr lang="en-US" dirty="0"/>
              <a:t>It is an in-place sorting algorithm but not stable.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FDA3C-F6CD-4D4A-CD14-A67B1D4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2A5E-A44A-795A-414A-2099971E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C102-C336-BC03-A547-4A6627D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000-4ED7-9AAA-11D0-C5216B5E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IntroSort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B3BE5-6A7E-CF3C-6049-AC5E097D8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of </a:t>
            </a:r>
            <a:r>
              <a:rPr lang="en-US" dirty="0" err="1"/>
              <a:t>Introsort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If the array size is below a certain threshold apply Insertion sort.</a:t>
            </a:r>
          </a:p>
          <a:p>
            <a:pPr lvl="1"/>
            <a:r>
              <a:rPr lang="en-US" dirty="0"/>
              <a:t>Otherwise, If the recursion depth is above a certain limit apply Heapsort.</a:t>
            </a:r>
          </a:p>
          <a:p>
            <a:pPr lvl="1"/>
            <a:r>
              <a:rPr lang="en-US" dirty="0"/>
              <a:t>Otherwise, proceed with Quicksort.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61CB-068E-BE2F-8C27-9C2150E8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52D6-260E-568A-905F-0BFF85B5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B1FB-2BF2-5993-E68B-F35E6DE3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13DD-22D8-E90F-6D38-E52D8F18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IntroSort</a:t>
            </a:r>
            <a:r>
              <a:rPr lang="en-US" dirty="0"/>
              <a:t> Pseudocode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2474-6E94-D307-B3C0-D3F5DACC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520AC-0389-57AD-02EB-3A93F676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58494-E9A2-0058-9E4E-EBCFDB87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D37D5D-7092-FDED-D792-109C09F3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67" y="1025532"/>
            <a:ext cx="10795861" cy="424731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sort(A : array):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← ⌊log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(length(A))⌋ ×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introsort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procedure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introsort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n ← length(A)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&lt; 16: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insertionsort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else 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heapsort(A)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← partition(A)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 assume this function does pivot selection,</a:t>
            </a: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solidFill>
                  <a:srgbClr val="000000"/>
                </a:solidFill>
                <a:latin typeface="Courier New" panose="02070309020205020404" pitchFamily="49" charset="0"/>
              </a:rPr>
              <a:t>				//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is the final position of the pivot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introsort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(A[1:p-1],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introsort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(A[p+1:n],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4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1233-FC3D-9106-073C-31CB4A39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E3D62-A195-EB33-18DE-4008360A3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partition scheme, median-of-three is used.</a:t>
                </a:r>
              </a:p>
              <a:p>
                <a:r>
                  <a:rPr lang="en-US" dirty="0"/>
                  <a:t>What will be the space complexity?</a:t>
                </a:r>
              </a:p>
              <a:p>
                <a:r>
                  <a:rPr lang="en-US" dirty="0"/>
                  <a:t>Generally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but can be reduced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E3D62-A195-EB33-18DE-4008360A3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0925-CB54-9790-67C5-E9F13165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0EBF-343C-DBEB-3FCB-08C04B0A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F9805-AE8B-03DE-DB44-2A9205B3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5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6888-873D-0804-BDE0-E302D171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9B8BD-C40B-7237-50D5-2DF75EC6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languages nowadays uses </a:t>
            </a:r>
            <a:r>
              <a:rPr lang="en-US" b="1" dirty="0" err="1"/>
              <a:t>Timsort</a:t>
            </a:r>
            <a:r>
              <a:rPr lang="en-US" dirty="0"/>
              <a:t> to perform sorting.</a:t>
            </a:r>
          </a:p>
          <a:p>
            <a:r>
              <a:rPr lang="en-US" dirty="0"/>
              <a:t>Also used in Java 7SE, Rust, Swift, Octave.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7071-DE70-E23B-BA54-1F47D65C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93F93-2911-DF25-EB58-C706B3B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5AABA-5114-ED01-B986-1E542088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9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5FC7-5FE1-D237-9EF1-3F45B6A8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Timsort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2E00-8ADE-BCF2-867C-F87542A3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Timsort</a:t>
            </a:r>
            <a:r>
              <a:rPr lang="en-US" dirty="0"/>
              <a:t> is also a hybrid sort.</a:t>
            </a:r>
          </a:p>
          <a:p>
            <a:r>
              <a:rPr lang="en-US" dirty="0"/>
              <a:t>It used two different types of sorting algorithm</a:t>
            </a:r>
          </a:p>
          <a:p>
            <a:pPr lvl="1"/>
            <a:r>
              <a:rPr lang="en-US" dirty="0"/>
              <a:t>Insertion Sort.</a:t>
            </a:r>
          </a:p>
          <a:p>
            <a:pPr lvl="1"/>
            <a:r>
              <a:rPr lang="en-US" dirty="0"/>
              <a:t>Merge Sort.</a:t>
            </a:r>
          </a:p>
          <a:p>
            <a:r>
              <a:rPr lang="en-US" dirty="0"/>
              <a:t>It is a stable, adaptive sorting algorithm.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6F67-F466-1A0D-CD73-72FF48BC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6A34-D72B-7E1F-2200-DF24B7E5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A4DD-72EE-3859-78D4-2CB37CDE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4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4704</TotalTime>
  <Words>858</Words>
  <Application>Microsoft Office PowerPoint</Application>
  <PresentationFormat>Widescreen</PresentationFormat>
  <Paragraphs>245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Courier New</vt:lpstr>
      <vt:lpstr>Nunito</vt:lpstr>
      <vt:lpstr>Gallery</vt:lpstr>
      <vt:lpstr>Document</vt:lpstr>
      <vt:lpstr>Sorting Algorithms Hybrid Sorting Algorithms</vt:lpstr>
      <vt:lpstr>Introduction</vt:lpstr>
      <vt:lpstr>sort() in STL</vt:lpstr>
      <vt:lpstr>Intro Sort</vt:lpstr>
      <vt:lpstr>IntroSort Algorithm</vt:lpstr>
      <vt:lpstr>IntroSort Pseudocode</vt:lpstr>
      <vt:lpstr>IntroSort</vt:lpstr>
      <vt:lpstr>sort in Python</vt:lpstr>
      <vt:lpstr>Timsort</vt:lpstr>
      <vt:lpstr>TimSort Algorithm</vt:lpstr>
      <vt:lpstr>Pseudocode of TimSort</vt:lpstr>
      <vt:lpstr>Timsort </vt:lpstr>
      <vt:lpstr>Timsort</vt:lpstr>
      <vt:lpstr>Timsort</vt:lpstr>
      <vt:lpstr>Complexity Analysis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Mehrab Hossain Opi</dc:creator>
  <cp:lastModifiedBy>Md Mehrab Hossain Opi</cp:lastModifiedBy>
  <cp:revision>201</cp:revision>
  <dcterms:created xsi:type="dcterms:W3CDTF">2023-12-20T06:09:06Z</dcterms:created>
  <dcterms:modified xsi:type="dcterms:W3CDTF">2024-01-23T05:26:16Z</dcterms:modified>
</cp:coreProperties>
</file>