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4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6" r:id="rId25"/>
    <p:sldId id="323" r:id="rId26"/>
    <p:sldId id="324" r:id="rId27"/>
    <p:sldId id="30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D49374-13E6-4885-A286-1FE3BF076643}">
          <p14:sldIdLst>
            <p14:sldId id="25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4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6"/>
            <p14:sldId id="323"/>
            <p14:sldId id="324"/>
            <p14:sldId id="30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58D2-5507-4CFE-9600-4FD89F20E58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DE4A-8C4E-4D22-A410-78438A4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3D4-3DB5-49CB-A312-6DF5702B736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4D2-E5C9-4B7E-943C-DC75AE7CEFAD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7F0-5E90-49AD-8C2F-0A1207CCE47A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34930"/>
            <a:ext cx="9603275" cy="484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464320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0113" y="6548798"/>
            <a:ext cx="251539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93883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C79-EA37-403E-BCE8-248A5BB73A22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13C6-7CD1-4BC1-983A-80FF2B481B00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576-1FC1-4F6D-B90D-5ED3DCAC6EC5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9C9-5A84-4ED8-BE04-4D589E0BC273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BA03-7459-433B-8121-8AB6BE12AA9C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6B8-3C43-4426-B14E-8BCA8EF2DD0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8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A5122EC-2093-4231-A046-D78422EEA11C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54F-B478-4ED9-951B-B1F8F8707290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x_sort" TargetMode="External"/><Relationship Id="rId2" Type="http://schemas.openxmlformats.org/officeDocument/2006/relationships/hyperlink" Target="https://stackoverflow.com/questions/3539265/why-quicksort-is-more-popular-than-radix-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unting_sor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F6E38-9258-DF65-81C9-6A4AC6A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40" y="945913"/>
            <a:ext cx="9575319" cy="2618554"/>
          </a:xfrm>
        </p:spPr>
        <p:txBody>
          <a:bodyPr/>
          <a:lstStyle/>
          <a:p>
            <a:pPr algn="ctr"/>
            <a:r>
              <a:rPr lang="en-US" dirty="0"/>
              <a:t>Sorting Algorithms</a:t>
            </a:r>
            <a:br>
              <a:rPr lang="en-US" dirty="0"/>
            </a:br>
            <a:r>
              <a:rPr lang="en-US" sz="3600" dirty="0"/>
              <a:t>Counting Sort </a:t>
            </a:r>
            <a:r>
              <a:rPr lang="en-US" sz="3600"/>
              <a:t>and Radix 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721D66-9329-9357-B9BF-730566B6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16762"/>
            <a:ext cx="8637072" cy="1071095"/>
          </a:xfrm>
        </p:spPr>
        <p:txBody>
          <a:bodyPr/>
          <a:lstStyle/>
          <a:p>
            <a:pPr algn="ctr"/>
            <a:r>
              <a:rPr lang="en-US" dirty="0"/>
              <a:t>Md Mehrab Hossain Opi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BB846A-DC6F-D8DC-BD65-16F488B0AF6A}"/>
              </a:ext>
            </a:extLst>
          </p:cNvPr>
          <p:cNvSpPr txBox="1"/>
          <p:nvPr/>
        </p:nvSpPr>
        <p:spPr>
          <a:xfrm>
            <a:off x="3628015" y="28583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2105: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8341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DC9A9-D2F2-370B-781A-142871BF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C0BE2-B477-3993-944A-5069BFCB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now we have a new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this array have any meaning?</a:t>
            </a:r>
          </a:p>
          <a:p>
            <a:r>
              <a:rPr lang="en-US" dirty="0"/>
              <a:t>If our array was 1-based, then count[</a:t>
            </a:r>
            <a:r>
              <a:rPr lang="en-US" dirty="0" err="1"/>
              <a:t>i</a:t>
            </a:r>
            <a:r>
              <a:rPr lang="en-US" dirty="0"/>
              <a:t>] indicates the last position of number </a:t>
            </a:r>
            <a:r>
              <a:rPr lang="en-US" dirty="0" err="1"/>
              <a:t>i</a:t>
            </a:r>
            <a:r>
              <a:rPr lang="en-US" dirty="0"/>
              <a:t> in the sorted array.</a:t>
            </a:r>
          </a:p>
          <a:p>
            <a:r>
              <a:rPr lang="en-US" dirty="0"/>
              <a:t>Let’s see how it works.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2958B6-DC28-B363-B4F9-9BC0C9C6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1BF3E1-FDCA-6461-1FC6-1E94D5FE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241F9D-139A-1EDD-EDF0-D37E0AA6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A03ABF1-08B0-22BB-DFF9-99F70357E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49983"/>
              </p:ext>
            </p:extLst>
          </p:nvPr>
        </p:nvGraphicFramePr>
        <p:xfrm>
          <a:off x="1710934" y="13916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430375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021307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9544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31611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520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17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84546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19394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963743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5756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620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21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14993-2822-2015-4C2C-F78809A7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66388-9AA6-0FCB-05BA-4CA342C9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we will create a new array</a:t>
            </a:r>
          </a:p>
          <a:p>
            <a:pPr lvl="1"/>
            <a:r>
              <a:rPr lang="en-US" dirty="0"/>
              <a:t>This array will be the sorted one.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Then we will traverse the main array and use the count array to fill the new array.</a:t>
            </a:r>
          </a:p>
          <a:p>
            <a:r>
              <a:rPr lang="en-US" dirty="0"/>
              <a:t>Each time we insert an element in the array, we will decrease its count.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05937F-16D2-EC04-517B-DC6AD37C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27D833-0B4B-44E0-C241-E98CE97C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9D088-B89A-5D49-4DF7-757F3CE7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EA64D70-1F0E-DC16-B64E-457FCC6B6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14924"/>
              </p:ext>
            </p:extLst>
          </p:nvPr>
        </p:nvGraphicFramePr>
        <p:xfrm>
          <a:off x="1874836" y="18669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3609977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51582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50911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6631478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69707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58139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676655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7278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807879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7243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010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51BEE-A78B-E428-C3D0-FFAF4B0E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14808E-76A3-9D47-C674-DE38B02B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6A2FDA-60E3-464A-C9A0-01113975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9A9FB3-063B-1559-38D5-D1303F5D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12</a:t>
            </a:fld>
            <a:endParaRPr lang="en-US"/>
          </a:p>
        </p:txBody>
      </p:sp>
      <p:sp>
        <p:nvSpPr>
          <p:cNvPr id="63" name="AutoShape 69">
            <a:extLst>
              <a:ext uri="{FF2B5EF4-FFF2-40B4-BE49-F238E27FC236}">
                <a16:creationId xmlns:a16="http://schemas.microsoft.com/office/drawing/2014/main" xmlns="" id="{40C47C68-5391-02B4-535E-FE61DCA82E4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20888" y="1228725"/>
            <a:ext cx="8181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71">
            <a:extLst>
              <a:ext uri="{FF2B5EF4-FFF2-40B4-BE49-F238E27FC236}">
                <a16:creationId xmlns:a16="http://schemas.microsoft.com/office/drawing/2014/main" xmlns="" id="{BA7A0950-8E14-B239-2883-D0421229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72">
            <a:extLst>
              <a:ext uri="{FF2B5EF4-FFF2-40B4-BE49-F238E27FC236}">
                <a16:creationId xmlns:a16="http://schemas.microsoft.com/office/drawing/2014/main" xmlns="" id="{9398FF43-AF90-F7FE-651D-2165A8E2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73">
            <a:extLst>
              <a:ext uri="{FF2B5EF4-FFF2-40B4-BE49-F238E27FC236}">
                <a16:creationId xmlns:a16="http://schemas.microsoft.com/office/drawing/2014/main" xmlns="" id="{AF848D39-07BC-1DBB-5C61-5C9EFC11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1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74">
            <a:extLst>
              <a:ext uri="{FF2B5EF4-FFF2-40B4-BE49-F238E27FC236}">
                <a16:creationId xmlns:a16="http://schemas.microsoft.com/office/drawing/2014/main" xmlns="" id="{683ABA1C-145A-86A1-C50E-DD5AF03C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75">
            <a:extLst>
              <a:ext uri="{FF2B5EF4-FFF2-40B4-BE49-F238E27FC236}">
                <a16:creationId xmlns:a16="http://schemas.microsoft.com/office/drawing/2014/main" xmlns="" id="{97DCBD33-B963-D65C-5E02-97E28BDA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6">
            <a:extLst>
              <a:ext uri="{FF2B5EF4-FFF2-40B4-BE49-F238E27FC236}">
                <a16:creationId xmlns:a16="http://schemas.microsoft.com/office/drawing/2014/main" xmlns="" id="{F9597AD4-C530-2A68-1E45-30DA074C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6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77">
            <a:extLst>
              <a:ext uri="{FF2B5EF4-FFF2-40B4-BE49-F238E27FC236}">
                <a16:creationId xmlns:a16="http://schemas.microsoft.com/office/drawing/2014/main" xmlns="" id="{9196A598-0F93-D5F0-1C82-59F1A508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6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8">
            <a:extLst>
              <a:ext uri="{FF2B5EF4-FFF2-40B4-BE49-F238E27FC236}">
                <a16:creationId xmlns:a16="http://schemas.microsoft.com/office/drawing/2014/main" xmlns="" id="{1031FC63-D2F3-582A-D0C8-DF4F5E52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9">
            <a:extLst>
              <a:ext uri="{FF2B5EF4-FFF2-40B4-BE49-F238E27FC236}">
                <a16:creationId xmlns:a16="http://schemas.microsoft.com/office/drawing/2014/main" xmlns="" id="{1786367D-6275-4571-6F4B-9B5A497D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1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80">
            <a:extLst>
              <a:ext uri="{FF2B5EF4-FFF2-40B4-BE49-F238E27FC236}">
                <a16:creationId xmlns:a16="http://schemas.microsoft.com/office/drawing/2014/main" xmlns="" id="{3AEEC9EF-5BF0-3FC8-D76B-8BB9917C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901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81">
            <a:extLst>
              <a:ext uri="{FF2B5EF4-FFF2-40B4-BE49-F238E27FC236}">
                <a16:creationId xmlns:a16="http://schemas.microsoft.com/office/drawing/2014/main" xmlns="" id="{C45E7417-CBDA-69B0-D9BA-9EAA99992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563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xmlns="" id="{5C4F58AF-C867-4810-C16B-7DB8096C9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1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83">
            <a:extLst>
              <a:ext uri="{FF2B5EF4-FFF2-40B4-BE49-F238E27FC236}">
                <a16:creationId xmlns:a16="http://schemas.microsoft.com/office/drawing/2014/main" xmlns="" id="{30F3593A-5FD5-A81B-5F7F-FD54EFC6D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338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84">
            <a:extLst>
              <a:ext uri="{FF2B5EF4-FFF2-40B4-BE49-F238E27FC236}">
                <a16:creationId xmlns:a16="http://schemas.microsoft.com/office/drawing/2014/main" xmlns="" id="{0FEF8A19-CA11-0EDC-A6BB-7683588E4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85">
            <a:extLst>
              <a:ext uri="{FF2B5EF4-FFF2-40B4-BE49-F238E27FC236}">
                <a16:creationId xmlns:a16="http://schemas.microsoft.com/office/drawing/2014/main" xmlns="" id="{740406A9-ED7D-012E-B442-2096DA6F5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6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86">
            <a:extLst>
              <a:ext uri="{FF2B5EF4-FFF2-40B4-BE49-F238E27FC236}">
                <a16:creationId xmlns:a16="http://schemas.microsoft.com/office/drawing/2014/main" xmlns="" id="{E371031F-B805-D717-B9C4-C436292D6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6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87">
            <a:extLst>
              <a:ext uri="{FF2B5EF4-FFF2-40B4-BE49-F238E27FC236}">
                <a16:creationId xmlns:a16="http://schemas.microsoft.com/office/drawing/2014/main" xmlns="" id="{47B3BA87-FDB6-81B6-5C4C-1F4B63187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2713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88">
            <a:extLst>
              <a:ext uri="{FF2B5EF4-FFF2-40B4-BE49-F238E27FC236}">
                <a16:creationId xmlns:a16="http://schemas.microsoft.com/office/drawing/2014/main" xmlns="" id="{E2E2ADCC-E4CF-83FC-2F73-EC644B41F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7101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89">
            <a:extLst>
              <a:ext uri="{FF2B5EF4-FFF2-40B4-BE49-F238E27FC236}">
                <a16:creationId xmlns:a16="http://schemas.microsoft.com/office/drawing/2014/main" xmlns="" id="{ED528F10-D162-DBEB-F5AD-776656EE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1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90">
            <a:extLst>
              <a:ext uri="{FF2B5EF4-FFF2-40B4-BE49-F238E27FC236}">
                <a16:creationId xmlns:a16="http://schemas.microsoft.com/office/drawing/2014/main" xmlns="" id="{550B13EB-CC11-D727-6F2D-331321380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91">
            <a:extLst>
              <a:ext uri="{FF2B5EF4-FFF2-40B4-BE49-F238E27FC236}">
                <a16:creationId xmlns:a16="http://schemas.microsoft.com/office/drawing/2014/main" xmlns="" id="{04B43F1D-996C-ACCA-A04B-1CDE221AB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4288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92">
            <a:extLst>
              <a:ext uri="{FF2B5EF4-FFF2-40B4-BE49-F238E27FC236}">
                <a16:creationId xmlns:a16="http://schemas.microsoft.com/office/drawing/2014/main" xmlns="" id="{88DAC238-9ED7-639B-BB05-4838E58A8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3" y="1255713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93">
            <a:extLst>
              <a:ext uri="{FF2B5EF4-FFF2-40B4-BE49-F238E27FC236}">
                <a16:creationId xmlns:a16="http://schemas.microsoft.com/office/drawing/2014/main" xmlns="" id="{1AF1EE09-6B00-2D29-41F9-195A19347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3" y="1633538"/>
            <a:ext cx="81502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94">
            <a:extLst>
              <a:ext uri="{FF2B5EF4-FFF2-40B4-BE49-F238E27FC236}">
                <a16:creationId xmlns:a16="http://schemas.microsoft.com/office/drawing/2014/main" xmlns="" id="{36A0B326-D2C8-0597-3385-C632A631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388" y="1316038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95">
            <a:extLst>
              <a:ext uri="{FF2B5EF4-FFF2-40B4-BE49-F238E27FC236}">
                <a16:creationId xmlns:a16="http://schemas.microsoft.com/office/drawing/2014/main" xmlns="" id="{DF9961BC-3C26-68A1-1E60-843A65425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588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96">
            <a:extLst>
              <a:ext uri="{FF2B5EF4-FFF2-40B4-BE49-F238E27FC236}">
                <a16:creationId xmlns:a16="http://schemas.microsoft.com/office/drawing/2014/main" xmlns="" id="{09D77D07-70B5-603B-22DF-EA33D5EE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97">
            <a:extLst>
              <a:ext uri="{FF2B5EF4-FFF2-40B4-BE49-F238E27FC236}">
                <a16:creationId xmlns:a16="http://schemas.microsoft.com/office/drawing/2014/main" xmlns="" id="{DCCAE94F-6DEA-752A-D018-9AB6117D9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1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98">
            <a:extLst>
              <a:ext uri="{FF2B5EF4-FFF2-40B4-BE49-F238E27FC236}">
                <a16:creationId xmlns:a16="http://schemas.microsoft.com/office/drawing/2014/main" xmlns="" id="{75AE9DD1-5C8D-62EA-CD0C-331C0B72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99">
            <a:extLst>
              <a:ext uri="{FF2B5EF4-FFF2-40B4-BE49-F238E27FC236}">
                <a16:creationId xmlns:a16="http://schemas.microsoft.com/office/drawing/2014/main" xmlns="" id="{2417C62D-28A5-8857-8194-B7981315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6" y="1316038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100">
            <a:extLst>
              <a:ext uri="{FF2B5EF4-FFF2-40B4-BE49-F238E27FC236}">
                <a16:creationId xmlns:a16="http://schemas.microsoft.com/office/drawing/2014/main" xmlns="" id="{90028EEA-303B-3714-C4D7-3953E5BB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6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101">
            <a:extLst>
              <a:ext uri="{FF2B5EF4-FFF2-40B4-BE49-F238E27FC236}">
                <a16:creationId xmlns:a16="http://schemas.microsoft.com/office/drawing/2014/main" xmlns="" id="{84C9D301-2E2A-E6F2-1050-031AADB9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02">
            <a:extLst>
              <a:ext uri="{FF2B5EF4-FFF2-40B4-BE49-F238E27FC236}">
                <a16:creationId xmlns:a16="http://schemas.microsoft.com/office/drawing/2014/main" xmlns="" id="{B0BA9189-D40E-499E-0DC4-DDB033F6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03">
            <a:extLst>
              <a:ext uri="{FF2B5EF4-FFF2-40B4-BE49-F238E27FC236}">
                <a16:creationId xmlns:a16="http://schemas.microsoft.com/office/drawing/2014/main" xmlns="" id="{011CD663-102C-9CDE-52CD-36FC09EC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1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xmlns="" id="{EF1FE30E-2F5C-1ACA-0828-21AFD30BC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82801"/>
              </p:ext>
            </p:extLst>
          </p:nvPr>
        </p:nvGraphicFramePr>
        <p:xfrm>
          <a:off x="1255883" y="3652909"/>
          <a:ext cx="9234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595921237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2133297070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3499867915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1772532354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1818376025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156356722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1648910271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956567306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1264017733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2170758636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02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sp>
        <p:nvSpPr>
          <p:cNvPr id="109" name="AutoShape 3">
            <a:extLst>
              <a:ext uri="{FF2B5EF4-FFF2-40B4-BE49-F238E27FC236}">
                <a16:creationId xmlns:a16="http://schemas.microsoft.com/office/drawing/2014/main" xmlns="" id="{5E2A4BFE-7810-ACDD-6782-7320E1F93F8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05013" y="2090738"/>
            <a:ext cx="8181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5">
            <a:extLst>
              <a:ext uri="{FF2B5EF4-FFF2-40B4-BE49-F238E27FC236}">
                <a16:creationId xmlns:a16="http://schemas.microsoft.com/office/drawing/2014/main" xmlns="" id="{CDDCFB8E-6E20-95AB-F305-F9D6BA65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2124076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6">
            <a:extLst>
              <a:ext uri="{FF2B5EF4-FFF2-40B4-BE49-F238E27FC236}">
                <a16:creationId xmlns:a16="http://schemas.microsoft.com/office/drawing/2014/main" xmlns="" id="{B1FF8208-D92A-5CBD-59DA-D036EF65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6" y="2124076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7">
            <a:extLst>
              <a:ext uri="{FF2B5EF4-FFF2-40B4-BE49-F238E27FC236}">
                <a16:creationId xmlns:a16="http://schemas.microsoft.com/office/drawing/2014/main" xmlns="" id="{F86D3953-D93E-565C-F0C8-DB605376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2124076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xmlns="" id="{DFF6FE9B-5E2D-3524-FD61-A422DCBA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124076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9">
            <a:extLst>
              <a:ext uri="{FF2B5EF4-FFF2-40B4-BE49-F238E27FC236}">
                <a16:creationId xmlns:a16="http://schemas.microsoft.com/office/drawing/2014/main" xmlns="" id="{AE256CEC-BC8E-A7D8-225C-2BDA502F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1" y="2124076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0">
            <a:extLst>
              <a:ext uri="{FF2B5EF4-FFF2-40B4-BE49-F238E27FC236}">
                <a16:creationId xmlns:a16="http://schemas.microsoft.com/office/drawing/2014/main" xmlns="" id="{7D4B7199-900E-F80F-BF1A-16C05152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1" y="2124076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">
            <a:extLst>
              <a:ext uri="{FF2B5EF4-FFF2-40B4-BE49-F238E27FC236}">
                <a16:creationId xmlns:a16="http://schemas.microsoft.com/office/drawing/2014/main" xmlns="" id="{9C4B6F3B-43B0-65B7-5CD0-F4B476BEB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1" y="2124076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xmlns="" id="{5D032116-08B7-5414-C4DD-A6594317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2124076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3">
            <a:extLst>
              <a:ext uri="{FF2B5EF4-FFF2-40B4-BE49-F238E27FC236}">
                <a16:creationId xmlns:a16="http://schemas.microsoft.com/office/drawing/2014/main" xmlns="" id="{E086E321-3757-3E13-2142-66FB1490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226" y="2124076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4">
            <a:extLst>
              <a:ext uri="{FF2B5EF4-FFF2-40B4-BE49-F238E27FC236}">
                <a16:creationId xmlns:a16="http://schemas.microsoft.com/office/drawing/2014/main" xmlns="" id="{7ADC35A4-D896-079A-5A01-A9D24C6B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2124076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5">
            <a:extLst>
              <a:ext uri="{FF2B5EF4-FFF2-40B4-BE49-F238E27FC236}">
                <a16:creationId xmlns:a16="http://schemas.microsoft.com/office/drawing/2014/main" xmlns="" id="{613551D0-4B5D-C0FB-1490-AA7752B9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2498726"/>
            <a:ext cx="814388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6">
            <a:extLst>
              <a:ext uri="{FF2B5EF4-FFF2-40B4-BE49-F238E27FC236}">
                <a16:creationId xmlns:a16="http://schemas.microsoft.com/office/drawing/2014/main" xmlns="" id="{302C79EE-2E60-759A-42E8-7B189428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6" y="2498726"/>
            <a:ext cx="812800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xmlns="" id="{E9E5A882-72FA-3936-488F-2435324D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2498726"/>
            <a:ext cx="814388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8">
            <a:extLst>
              <a:ext uri="{FF2B5EF4-FFF2-40B4-BE49-F238E27FC236}">
                <a16:creationId xmlns:a16="http://schemas.microsoft.com/office/drawing/2014/main" xmlns="" id="{7C059E48-D69B-411A-5170-04DD0065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498726"/>
            <a:ext cx="814388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9">
            <a:extLst>
              <a:ext uri="{FF2B5EF4-FFF2-40B4-BE49-F238E27FC236}">
                <a16:creationId xmlns:a16="http://schemas.microsoft.com/office/drawing/2014/main" xmlns="" id="{65FCBFEF-5EBD-F614-3C37-9F2BCD0D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1" y="2498726"/>
            <a:ext cx="812800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0">
            <a:extLst>
              <a:ext uri="{FF2B5EF4-FFF2-40B4-BE49-F238E27FC236}">
                <a16:creationId xmlns:a16="http://schemas.microsoft.com/office/drawing/2014/main" xmlns="" id="{1478DE9D-0935-BD9B-5047-97C3F7F3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1" y="2498726"/>
            <a:ext cx="812800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1">
            <a:extLst>
              <a:ext uri="{FF2B5EF4-FFF2-40B4-BE49-F238E27FC236}">
                <a16:creationId xmlns:a16="http://schemas.microsoft.com/office/drawing/2014/main" xmlns="" id="{3C91500A-D50E-BFB0-7780-AF198B53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1" y="2498726"/>
            <a:ext cx="814388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2">
            <a:extLst>
              <a:ext uri="{FF2B5EF4-FFF2-40B4-BE49-F238E27FC236}">
                <a16:creationId xmlns:a16="http://schemas.microsoft.com/office/drawing/2014/main" xmlns="" id="{0111617D-7B3E-BE4D-16AA-BDD5D2FA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2498726"/>
            <a:ext cx="814388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23">
            <a:extLst>
              <a:ext uri="{FF2B5EF4-FFF2-40B4-BE49-F238E27FC236}">
                <a16:creationId xmlns:a16="http://schemas.microsoft.com/office/drawing/2014/main" xmlns="" id="{CCFA1A62-3337-C8BD-E599-8A1B73F3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226" y="2498726"/>
            <a:ext cx="812800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24">
            <a:extLst>
              <a:ext uri="{FF2B5EF4-FFF2-40B4-BE49-F238E27FC236}">
                <a16:creationId xmlns:a16="http://schemas.microsoft.com/office/drawing/2014/main" xmlns="" id="{120D40C3-6DD8-E706-AA30-844C4DEF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2498726"/>
            <a:ext cx="814388" cy="374650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25">
            <a:extLst>
              <a:ext uri="{FF2B5EF4-FFF2-40B4-BE49-F238E27FC236}">
                <a16:creationId xmlns:a16="http://schemas.microsoft.com/office/drawing/2014/main" xmlns="" id="{3B8B4959-8251-46CA-2770-2DC28980A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6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26">
            <a:extLst>
              <a:ext uri="{FF2B5EF4-FFF2-40B4-BE49-F238E27FC236}">
                <a16:creationId xmlns:a16="http://schemas.microsoft.com/office/drawing/2014/main" xmlns="" id="{64A19BA4-8733-EB11-E4E6-BCFFF566D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27">
            <a:extLst>
              <a:ext uri="{FF2B5EF4-FFF2-40B4-BE49-F238E27FC236}">
                <a16:creationId xmlns:a16="http://schemas.microsoft.com/office/drawing/2014/main" xmlns="" id="{0BF23EA3-75E6-6FEE-9BF9-CC8CCAFA9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463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28">
            <a:extLst>
              <a:ext uri="{FF2B5EF4-FFF2-40B4-BE49-F238E27FC236}">
                <a16:creationId xmlns:a16="http://schemas.microsoft.com/office/drawing/2014/main" xmlns="" id="{CE139D43-D85D-FF26-928A-5C574B62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1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29">
            <a:extLst>
              <a:ext uri="{FF2B5EF4-FFF2-40B4-BE49-F238E27FC236}">
                <a16:creationId xmlns:a16="http://schemas.microsoft.com/office/drawing/2014/main" xmlns="" id="{B3238531-76C5-C5EA-5580-CBA252C05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1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xmlns="" id="{E039D9BC-2130-1C10-2C4C-DD9D79BE8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1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31">
            <a:extLst>
              <a:ext uri="{FF2B5EF4-FFF2-40B4-BE49-F238E27FC236}">
                <a16:creationId xmlns:a16="http://schemas.microsoft.com/office/drawing/2014/main" xmlns="" id="{47E1E5DC-5529-0CB5-AC79-4A94D0E3F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838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32">
            <a:extLst>
              <a:ext uri="{FF2B5EF4-FFF2-40B4-BE49-F238E27FC236}">
                <a16:creationId xmlns:a16="http://schemas.microsoft.com/office/drawing/2014/main" xmlns="" id="{FD897040-2422-CBB7-0551-E2CBEDF99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1226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33">
            <a:extLst>
              <a:ext uri="{FF2B5EF4-FFF2-40B4-BE49-F238E27FC236}">
                <a16:creationId xmlns:a16="http://schemas.microsoft.com/office/drawing/2014/main" xmlns="" id="{61F1DE91-6764-13AA-22D9-F5A0AD36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4026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34">
            <a:extLst>
              <a:ext uri="{FF2B5EF4-FFF2-40B4-BE49-F238E27FC236}">
                <a16:creationId xmlns:a16="http://schemas.microsoft.com/office/drawing/2014/main" xmlns="" id="{0002BE6B-F8E7-AC1A-6B5D-5B21E8447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538" y="2498726"/>
            <a:ext cx="81502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35">
            <a:extLst>
              <a:ext uri="{FF2B5EF4-FFF2-40B4-BE49-F238E27FC236}">
                <a16:creationId xmlns:a16="http://schemas.microsoft.com/office/drawing/2014/main" xmlns="" id="{909019DF-4E27-D09F-F9ED-D7488BD51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888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36">
            <a:extLst>
              <a:ext uri="{FF2B5EF4-FFF2-40B4-BE49-F238E27FC236}">
                <a16:creationId xmlns:a16="http://schemas.microsoft.com/office/drawing/2014/main" xmlns="" id="{4E2EA299-E415-81FC-6F01-728203BD7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8413" y="21161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Line 37">
            <a:extLst>
              <a:ext uri="{FF2B5EF4-FFF2-40B4-BE49-F238E27FC236}">
                <a16:creationId xmlns:a16="http://schemas.microsoft.com/office/drawing/2014/main" xmlns="" id="{98214F53-2065-F057-0300-A48E1B4D6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538" y="2124076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38">
            <a:extLst>
              <a:ext uri="{FF2B5EF4-FFF2-40B4-BE49-F238E27FC236}">
                <a16:creationId xmlns:a16="http://schemas.microsoft.com/office/drawing/2014/main" xmlns="" id="{D723EB36-1F49-8DFB-CC33-BD5D8BDD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538" y="2873376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">
            <a:extLst>
              <a:ext uri="{FF2B5EF4-FFF2-40B4-BE49-F238E27FC236}">
                <a16:creationId xmlns:a16="http://schemas.microsoft.com/office/drawing/2014/main" xmlns="" id="{B774E5D3-0A8D-50F9-5270-16782029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101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40">
            <a:extLst>
              <a:ext uri="{FF2B5EF4-FFF2-40B4-BE49-F238E27FC236}">
                <a16:creationId xmlns:a16="http://schemas.microsoft.com/office/drawing/2014/main" xmlns="" id="{3C2DDE71-3DD4-47FF-50A7-C7AA6778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713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41">
            <a:extLst>
              <a:ext uri="{FF2B5EF4-FFF2-40B4-BE49-F238E27FC236}">
                <a16:creationId xmlns:a16="http://schemas.microsoft.com/office/drawing/2014/main" xmlns="" id="{6EEBA37D-367C-55B5-907D-5BE9DCC8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182813"/>
            <a:ext cx="249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42">
            <a:extLst>
              <a:ext uri="{FF2B5EF4-FFF2-40B4-BE49-F238E27FC236}">
                <a16:creationId xmlns:a16="http://schemas.microsoft.com/office/drawing/2014/main" xmlns="" id="{3E43F7A3-274E-A055-64C6-5049EE78C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43">
            <a:extLst>
              <a:ext uri="{FF2B5EF4-FFF2-40B4-BE49-F238E27FC236}">
                <a16:creationId xmlns:a16="http://schemas.microsoft.com/office/drawing/2014/main" xmlns="" id="{E7ECCE4E-8074-811C-69FE-35A6B12F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44">
            <a:extLst>
              <a:ext uri="{FF2B5EF4-FFF2-40B4-BE49-F238E27FC236}">
                <a16:creationId xmlns:a16="http://schemas.microsoft.com/office/drawing/2014/main" xmlns="" id="{AFD60F83-BEEE-F812-0444-E8910917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45">
            <a:extLst>
              <a:ext uri="{FF2B5EF4-FFF2-40B4-BE49-F238E27FC236}">
                <a16:creationId xmlns:a16="http://schemas.microsoft.com/office/drawing/2014/main" xmlns="" id="{2B716637-8272-9031-F0F6-87A4F654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1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46">
            <a:extLst>
              <a:ext uri="{FF2B5EF4-FFF2-40B4-BE49-F238E27FC236}">
                <a16:creationId xmlns:a16="http://schemas.microsoft.com/office/drawing/2014/main" xmlns="" id="{D38C4950-E187-8DEF-4AA8-6278BD5C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182813"/>
            <a:ext cx="249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47">
            <a:extLst>
              <a:ext uri="{FF2B5EF4-FFF2-40B4-BE49-F238E27FC236}">
                <a16:creationId xmlns:a16="http://schemas.microsoft.com/office/drawing/2014/main" xmlns="" id="{53052C33-7A23-3954-08CC-FA1AA6E7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2182813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48">
            <a:extLst>
              <a:ext uri="{FF2B5EF4-FFF2-40B4-BE49-F238E27FC236}">
                <a16:creationId xmlns:a16="http://schemas.microsoft.com/office/drawing/2014/main" xmlns="" id="{7E250B4F-7959-189C-7BB3-1BD952B2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182813"/>
            <a:ext cx="762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Index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49">
            <a:extLst>
              <a:ext uri="{FF2B5EF4-FFF2-40B4-BE49-F238E27FC236}">
                <a16:creationId xmlns:a16="http://schemas.microsoft.com/office/drawing/2014/main" xmlns="" id="{ED4ED3BA-159D-A23F-4D22-475B498C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951" y="253841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51">
            <a:extLst>
              <a:ext uri="{FF2B5EF4-FFF2-40B4-BE49-F238E27FC236}">
                <a16:creationId xmlns:a16="http://schemas.microsoft.com/office/drawing/2014/main" xmlns="" id="{DAEC2B04-E60F-E39C-8966-B59CAB64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713" y="2538413"/>
            <a:ext cx="247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52">
            <a:extLst>
              <a:ext uri="{FF2B5EF4-FFF2-40B4-BE49-F238E27FC236}">
                <a16:creationId xmlns:a16="http://schemas.microsoft.com/office/drawing/2014/main" xmlns="" id="{69518C3E-F11C-C8CB-1556-ABC11048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538413"/>
            <a:ext cx="249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53">
            <a:extLst>
              <a:ext uri="{FF2B5EF4-FFF2-40B4-BE49-F238E27FC236}">
                <a16:creationId xmlns:a16="http://schemas.microsoft.com/office/drawing/2014/main" xmlns="" id="{D971D514-C2D6-0660-9366-52016D58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2538413"/>
            <a:ext cx="247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54">
            <a:extLst>
              <a:ext uri="{FF2B5EF4-FFF2-40B4-BE49-F238E27FC236}">
                <a16:creationId xmlns:a16="http://schemas.microsoft.com/office/drawing/2014/main" xmlns="" id="{43D560F3-0944-3555-EA4B-0BE2E256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38413"/>
            <a:ext cx="247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55">
            <a:extLst>
              <a:ext uri="{FF2B5EF4-FFF2-40B4-BE49-F238E27FC236}">
                <a16:creationId xmlns:a16="http://schemas.microsoft.com/office/drawing/2014/main" xmlns="" id="{B704D597-7AE6-EB8A-42AE-CF87C56D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538413"/>
            <a:ext cx="247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56">
            <a:extLst>
              <a:ext uri="{FF2B5EF4-FFF2-40B4-BE49-F238E27FC236}">
                <a16:creationId xmlns:a16="http://schemas.microsoft.com/office/drawing/2014/main" xmlns="" id="{D9332EE2-9550-94EF-EB0B-3F4DF874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1" y="2538413"/>
            <a:ext cx="247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57">
            <a:extLst>
              <a:ext uri="{FF2B5EF4-FFF2-40B4-BE49-F238E27FC236}">
                <a16:creationId xmlns:a16="http://schemas.microsoft.com/office/drawing/2014/main" xmlns="" id="{49C6AF34-B3A7-1BEF-891A-1631D78E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538413"/>
            <a:ext cx="249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58">
            <a:extLst>
              <a:ext uri="{FF2B5EF4-FFF2-40B4-BE49-F238E27FC236}">
                <a16:creationId xmlns:a16="http://schemas.microsoft.com/office/drawing/2014/main" xmlns="" id="{B5F78C6B-C966-1AB6-23F6-14EC7B7D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2538413"/>
            <a:ext cx="247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59">
            <a:extLst>
              <a:ext uri="{FF2B5EF4-FFF2-40B4-BE49-F238E27FC236}">
                <a16:creationId xmlns:a16="http://schemas.microsoft.com/office/drawing/2014/main" xmlns="" id="{1FDAA304-A0DC-1920-8DDE-B75DF00B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538413"/>
            <a:ext cx="754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49">
            <a:extLst>
              <a:ext uri="{FF2B5EF4-FFF2-40B4-BE49-F238E27FC236}">
                <a16:creationId xmlns:a16="http://schemas.microsoft.com/office/drawing/2014/main" xmlns="" id="{A26A7F2A-345C-DA7C-6BB0-D017CC6B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235" y="25384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49">
            <a:extLst>
              <a:ext uri="{FF2B5EF4-FFF2-40B4-BE49-F238E27FC236}">
                <a16:creationId xmlns:a16="http://schemas.microsoft.com/office/drawing/2014/main" xmlns="" id="{2D6448AE-0422-5DE0-2E9C-6190162C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542" y="253841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7" name="Rectangle 49">
            <a:extLst>
              <a:ext uri="{FF2B5EF4-FFF2-40B4-BE49-F238E27FC236}">
                <a16:creationId xmlns:a16="http://schemas.microsoft.com/office/drawing/2014/main" xmlns="" id="{CFFE7ADD-21FA-BDFA-D6C1-1FC2633A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935" y="252888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8" name="Rectangle 49">
            <a:extLst>
              <a:ext uri="{FF2B5EF4-FFF2-40B4-BE49-F238E27FC236}">
                <a16:creationId xmlns:a16="http://schemas.microsoft.com/office/drawing/2014/main" xmlns="" id="{2AB28196-264F-9CCB-F8FB-360590E9A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254714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49">
            <a:extLst>
              <a:ext uri="{FF2B5EF4-FFF2-40B4-BE49-F238E27FC236}">
                <a16:creationId xmlns:a16="http://schemas.microsoft.com/office/drawing/2014/main" xmlns="" id="{591C8363-9F4B-9B41-680E-7CF355B48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65" y="253047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49">
            <a:extLst>
              <a:ext uri="{FF2B5EF4-FFF2-40B4-BE49-F238E27FC236}">
                <a16:creationId xmlns:a16="http://schemas.microsoft.com/office/drawing/2014/main" xmlns="" id="{B834422C-F930-6505-BC89-39ADB8D0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861" y="254714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49">
            <a:extLst>
              <a:ext uri="{FF2B5EF4-FFF2-40B4-BE49-F238E27FC236}">
                <a16:creationId xmlns:a16="http://schemas.microsoft.com/office/drawing/2014/main" xmlns="" id="{5762DB53-7A18-C02E-27BC-3108441D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350" y="253047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xmlns="" id="{3CC0F76A-E9F7-21A0-45BD-7B247627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668" y="253841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49">
            <a:extLst>
              <a:ext uri="{FF2B5EF4-FFF2-40B4-BE49-F238E27FC236}">
                <a16:creationId xmlns:a16="http://schemas.microsoft.com/office/drawing/2014/main" xmlns="" id="{9A61FFC0-0ADF-1D6C-615A-BAD0F9AB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18" y="253841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" name="Rectangle 49">
            <a:extLst>
              <a:ext uri="{FF2B5EF4-FFF2-40B4-BE49-F238E27FC236}">
                <a16:creationId xmlns:a16="http://schemas.microsoft.com/office/drawing/2014/main" xmlns="" id="{2E525006-6D45-0310-3FE7-03436DA9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435" y="253841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xmlns="" id="{857391A8-452D-C369-DD2F-0628F714C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50245"/>
              </p:ext>
            </p:extLst>
          </p:nvPr>
        </p:nvGraphicFramePr>
        <p:xfrm>
          <a:off x="6298101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xmlns="" id="{37EA28A1-7FAD-A6CB-B32F-A1055962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08962"/>
              </p:ext>
            </p:extLst>
          </p:nvPr>
        </p:nvGraphicFramePr>
        <p:xfrm>
          <a:off x="9650863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xmlns="" id="{4FEA7DEB-8983-FDDB-8E53-7D67ADD6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05290"/>
              </p:ext>
            </p:extLst>
          </p:nvPr>
        </p:nvGraphicFramePr>
        <p:xfrm>
          <a:off x="4624336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78" name="Table 177">
            <a:extLst>
              <a:ext uri="{FF2B5EF4-FFF2-40B4-BE49-F238E27FC236}">
                <a16:creationId xmlns:a16="http://schemas.microsoft.com/office/drawing/2014/main" xmlns="" id="{E0DA3A0C-E8B2-C8C4-AAF2-77999887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13213"/>
              </p:ext>
            </p:extLst>
          </p:nvPr>
        </p:nvGraphicFramePr>
        <p:xfrm>
          <a:off x="3784838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xmlns="" id="{B70EB346-0E79-2AED-4BD0-54271EF2B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84663"/>
              </p:ext>
            </p:extLst>
          </p:nvPr>
        </p:nvGraphicFramePr>
        <p:xfrm>
          <a:off x="7971867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xmlns="" id="{8FACA86D-1ABD-EB4B-9153-962B58CD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16268"/>
              </p:ext>
            </p:extLst>
          </p:nvPr>
        </p:nvGraphicFramePr>
        <p:xfrm>
          <a:off x="8811365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xmlns="" id="{ECCCA739-4C1F-29DF-60A3-75B4AB90F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16995"/>
              </p:ext>
            </p:extLst>
          </p:nvPr>
        </p:nvGraphicFramePr>
        <p:xfrm>
          <a:off x="2945340" y="4038093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:a16="http://schemas.microsoft.com/office/drawing/2014/main" xmlns="" id="{4DE46722-5DAC-67C8-496D-1D73B80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92484"/>
              </p:ext>
            </p:extLst>
          </p:nvPr>
        </p:nvGraphicFramePr>
        <p:xfrm>
          <a:off x="5474151" y="4036425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xmlns="" id="{30F4C147-9687-2887-5EC3-64536604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61351"/>
              </p:ext>
            </p:extLst>
          </p:nvPr>
        </p:nvGraphicFramePr>
        <p:xfrm>
          <a:off x="2095525" y="4038093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xmlns="" id="{DB105E25-BE7E-AE35-175F-DF8A7908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57028"/>
              </p:ext>
            </p:extLst>
          </p:nvPr>
        </p:nvGraphicFramePr>
        <p:xfrm>
          <a:off x="7147917" y="4038093"/>
          <a:ext cx="83949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498">
                  <a:extLst>
                    <a:ext uri="{9D8B030D-6E8A-4147-A177-3AD203B41FA5}">
                      <a16:colId xmlns:a16="http://schemas.microsoft.com/office/drawing/2014/main" xmlns="" val="32068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5983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6672C-4D8B-0EC8-91DF-641288072567}"/>
              </a:ext>
            </a:extLst>
          </p:cNvPr>
          <p:cNvSpPr txBox="1"/>
          <p:nvPr/>
        </p:nvSpPr>
        <p:spPr>
          <a:xfrm>
            <a:off x="5080292" y="797226"/>
            <a:ext cx="154561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Array to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22F1FB-81F0-26DD-305C-BEDBF7757BAE}"/>
              </a:ext>
            </a:extLst>
          </p:cNvPr>
          <p:cNvSpPr txBox="1"/>
          <p:nvPr/>
        </p:nvSpPr>
        <p:spPr>
          <a:xfrm>
            <a:off x="5070476" y="1688070"/>
            <a:ext cx="152317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Count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69B28A-5466-001C-A7EB-9F2374096D00}"/>
              </a:ext>
            </a:extLst>
          </p:cNvPr>
          <p:cNvSpPr txBox="1"/>
          <p:nvPr/>
        </p:nvSpPr>
        <p:spPr>
          <a:xfrm>
            <a:off x="5195510" y="3219451"/>
            <a:ext cx="127310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Final </a:t>
            </a:r>
            <a:r>
              <a:rPr lang="en-US" dirty="0" err="1"/>
              <a:t>Aray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25" grpId="0" animBg="1"/>
      <p:bldP spid="154" grpId="0"/>
      <p:bldP spid="156" grpId="0"/>
      <p:bldP spid="159" grpId="0"/>
      <p:bldP spid="160" grpId="0"/>
      <p:bldP spid="162" grpId="0"/>
      <p:bldP spid="165" grpId="0"/>
      <p:bldP spid="165" grpId="1"/>
      <p:bldP spid="166" grpId="0"/>
      <p:bldP spid="166" grpId="1"/>
      <p:bldP spid="167" grpId="0"/>
      <p:bldP spid="167" grpId="1"/>
      <p:bldP spid="168" grpId="0"/>
      <p:bldP spid="169" grpId="0"/>
      <p:bldP spid="170" grpId="0"/>
      <p:bldP spid="170" grpId="1"/>
      <p:bldP spid="171" grpId="0"/>
      <p:bldP spid="171" grpId="1"/>
      <p:bldP spid="172" grpId="0"/>
      <p:bldP spid="173" grpId="0"/>
      <p:bldP spid="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C2085-C0DF-71D4-5CB5-4675B644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3CC2A2-DBEB-9C9D-DBA4-C2C9BD95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7535C-5472-8730-C150-0FBDBA2B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F9BAC-CEDE-8CBB-2E42-887DF51D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E4A61C21-19BB-3410-7F80-467E4483373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61605"/>
              </p:ext>
            </p:extLst>
          </p:nvPr>
        </p:nvGraphicFramePr>
        <p:xfrm>
          <a:off x="1141411" y="1006963"/>
          <a:ext cx="959485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8124840" imgH="3616200" progId="Word.OpenDocumentText.12">
                  <p:embed/>
                </p:oleObj>
              </mc:Choice>
              <mc:Fallback>
                <p:oleObj name="Document" r:id="rId3" imgW="8124840" imgH="3616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411" y="1006963"/>
                        <a:ext cx="959485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45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F4E67-098D-0536-4AC0-5331657D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8CC3E54-081F-9965-1167-C67188634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will be the time complexity of counting sort?</a:t>
                </a:r>
              </a:p>
              <a:p>
                <a:r>
                  <a:rPr lang="en-US" dirty="0"/>
                  <a:t>At first we traverse once to find max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traverse to count the frequency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traverse the count[] array to calculate prefix sum</a:t>
                </a:r>
              </a:p>
              <a:p>
                <a:pPr lvl="1"/>
                <a:r>
                  <a:rPr lang="en-US" dirty="0"/>
                  <a:t>If maximum value of the array is k,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Finally we traverse it to sort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C3E54-081F-9965-1167-C67188634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090085-5C98-17EA-4448-BF1ECBC3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AFA7B-C12D-818D-62B6-8B5D5E1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CFF378-5C67-0A0A-34B6-448636BE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B0017-54C7-22E8-4F58-919B0F3B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04AEFA2-6EDC-1A77-86FE-D0288A7E4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about memory?</a:t>
                </a:r>
              </a:p>
              <a:p>
                <a:r>
                  <a:rPr lang="en-US" dirty="0"/>
                  <a:t>To create the frequency array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memory.</a:t>
                </a:r>
              </a:p>
              <a:p>
                <a:r>
                  <a:rPr lang="en-US" dirty="0"/>
                  <a:t>We also created a second array to store the answer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AEFA2-6EDC-1A77-86FE-D0288A7E4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DC06E-D776-E8AD-F3F7-18E2D12E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0DED9-9F7A-360C-E88F-3357B55A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3B80D4-D6C4-C076-7474-2F7E97D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8D519-A3D6-1638-B5E0-89FB8ED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E8CB9-69A0-7A3D-A2E3-5CA51293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handle decimal numbers?</a:t>
            </a:r>
          </a:p>
          <a:p>
            <a:r>
              <a:rPr lang="en-US" dirty="0"/>
              <a:t>What happens if the value of k is very large?</a:t>
            </a:r>
          </a:p>
          <a:p>
            <a:r>
              <a:rPr lang="en-US" dirty="0"/>
              <a:t>How will you handle negative numbers?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3EAC0C-E157-D85A-1C92-3D8EE6A9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058773-1680-94EC-5E11-23AC69FA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CD928-B61E-E832-DFA9-0315CBB7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8388E-C76B-D1ED-ED5D-973861B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BBF5F-23E6-C35A-8754-EA03A4CA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the word ‘radix’ before?</a:t>
            </a:r>
          </a:p>
          <a:p>
            <a:r>
              <a:rPr lang="en-US" dirty="0"/>
              <a:t>We also call it the ‘base’ of a number.</a:t>
            </a:r>
          </a:p>
          <a:p>
            <a:r>
              <a:rPr lang="en-US" dirty="0"/>
              <a:t>It represents the number of unique digits used in a number system.</a:t>
            </a:r>
          </a:p>
          <a:p>
            <a:r>
              <a:rPr lang="en-US" dirty="0"/>
              <a:t>Hence, the radix of the binary system is 2.</a:t>
            </a:r>
          </a:p>
          <a:p>
            <a:r>
              <a:rPr lang="en-US" dirty="0"/>
              <a:t> The radix of the decimal system is 10.</a:t>
            </a:r>
          </a:p>
          <a:p>
            <a:r>
              <a:rPr lang="en-US" dirty="0"/>
              <a:t>In radix sort we will apply counting sort for each digit, starting from the Least Significant Digit (LSD) to the Most Significant Digit(MSD) or vice versa.</a:t>
            </a:r>
          </a:p>
          <a:p>
            <a:r>
              <a:rPr lang="en-US" dirty="0"/>
              <a:t>The result of previous sorting will be preserved.</a:t>
            </a:r>
          </a:p>
          <a:p>
            <a:r>
              <a:rPr lang="en-US" dirty="0"/>
              <a:t>Remember each counting sort must be stable.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AF3343-DA5A-C607-FE99-2C828C8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260C11-571E-B840-F994-894453F9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84E71C-7703-987E-4259-2D6781B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F3A55-FD9D-5436-A942-4CB205B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882965-E5B2-0CD3-DE21-A2B986C6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array</a:t>
            </a:r>
          </a:p>
          <a:p>
            <a:endParaRPr lang="en-US" dirty="0"/>
          </a:p>
          <a:p>
            <a:r>
              <a:rPr lang="en-US" dirty="0"/>
              <a:t>At first we will find the maximum number.</a:t>
            </a:r>
          </a:p>
          <a:p>
            <a:r>
              <a:rPr lang="en-US" dirty="0"/>
              <a:t>Here, the maximum is 809, containing 3 digits.</a:t>
            </a:r>
          </a:p>
          <a:p>
            <a:r>
              <a:rPr lang="en-US" dirty="0"/>
              <a:t>So we will do counting sort 3 times.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C5FE23-9A90-A701-14E6-440AB036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38A2A-3157-A420-D3C6-07F2AF8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20BA73-1738-8C3F-539D-116548AB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4A5499B-D12C-76A3-2E49-AB34C97C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79359"/>
              </p:ext>
            </p:extLst>
          </p:nvPr>
        </p:nvGraphicFramePr>
        <p:xfrm>
          <a:off x="2032000" y="13525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E8FF9-AC75-C818-437C-8ADE535E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A254D6-46AC-AB36-7488-1B3C7F12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start from the least significant digit</a:t>
            </a:r>
          </a:p>
          <a:p>
            <a:endParaRPr lang="en-US" dirty="0"/>
          </a:p>
          <a:p>
            <a:r>
              <a:rPr lang="en-US" dirty="0"/>
              <a:t>We will create a count[] array of size 10.</a:t>
            </a:r>
          </a:p>
          <a:p>
            <a:pPr lvl="1"/>
            <a:r>
              <a:rPr lang="en-US" dirty="0"/>
              <a:t>As our numbers are in the decimal system.</a:t>
            </a:r>
          </a:p>
          <a:p>
            <a:r>
              <a:rPr lang="en-US" dirty="0"/>
              <a:t>The count array will look like below after traversal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BA84DF-A0F8-DB6F-8298-35202358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E59E90-56A8-A58D-61E2-322EE211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2284B3-7F23-4A80-EB23-2B154B2D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5695CA6-362E-3749-415E-56F8D523E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2019"/>
              </p:ext>
            </p:extLst>
          </p:nvPr>
        </p:nvGraphicFramePr>
        <p:xfrm>
          <a:off x="1863097" y="878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331FFE5-7C7C-DF04-D812-6D60E521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89025"/>
              </p:ext>
            </p:extLst>
          </p:nvPr>
        </p:nvGraphicFramePr>
        <p:xfrm>
          <a:off x="1863097" y="186040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659450F5-8A05-F20B-EE4C-3BCD95DA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92136"/>
              </p:ext>
            </p:extLst>
          </p:nvPr>
        </p:nvGraphicFramePr>
        <p:xfrm>
          <a:off x="1874836" y="388508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xmlns="" val="25591022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5057289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35175712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38235385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41360306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616588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18007047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2855715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7683322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37888955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59454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82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8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5CA16-6B75-C5B6-557C-9040C850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Non-comparison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B74C45-4973-F5B8-3FEB-CB98200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learn about some sorting algorithms that do not use any comparison.</a:t>
            </a:r>
          </a:p>
          <a:p>
            <a:r>
              <a:rPr lang="en-US" dirty="0"/>
              <a:t>Some popular algorithms are</a:t>
            </a:r>
          </a:p>
          <a:p>
            <a:pPr lvl="1"/>
            <a:r>
              <a:rPr lang="en-US" b="1" dirty="0"/>
              <a:t>Counting Sort</a:t>
            </a:r>
          </a:p>
          <a:p>
            <a:pPr lvl="1"/>
            <a:r>
              <a:rPr lang="en-US" b="1" dirty="0"/>
              <a:t>Radix Sort</a:t>
            </a:r>
          </a:p>
          <a:p>
            <a:pPr lvl="1"/>
            <a:r>
              <a:rPr lang="en-US" dirty="0"/>
              <a:t>Bucket Sort</a:t>
            </a:r>
            <a:endParaRPr lang="en-US" b="1" dirty="0"/>
          </a:p>
          <a:p>
            <a:pPr lvl="1"/>
            <a:r>
              <a:rPr lang="en-US" dirty="0"/>
              <a:t>Spread Sort</a:t>
            </a:r>
          </a:p>
          <a:p>
            <a:pPr lvl="1"/>
            <a:r>
              <a:rPr lang="en-US" dirty="0"/>
              <a:t>Burst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B906BA-A05E-2316-9050-0AB76AA0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43427C-F2D2-AB07-C098-ECDA35B3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BA2AF2-16D8-2839-0498-9AE24F1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E7104-F6FD-607B-7AF9-2CAB9E34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E5C503-53B1-7A85-B5CC-7279E37D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/>
              <a:t>performing </a:t>
            </a:r>
            <a:r>
              <a:rPr lang="en-US" smtClean="0"/>
              <a:t>counting</a:t>
            </a:r>
            <a:r>
              <a:rPr lang="en-US" smtClean="0"/>
              <a:t> </a:t>
            </a:r>
            <a:r>
              <a:rPr lang="en-US" dirty="0"/>
              <a:t>sort for first digit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 will focus on the second LSD.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single-digit numbers we can imagine 0 before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EFF9F-9043-66EA-86DC-741CB59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44263C-2936-AC1F-121E-081301E1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2A996C-A0B1-9C99-042C-15B128B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FEC1E15-76D3-4028-B975-0302A0F0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08327"/>
              </p:ext>
            </p:extLst>
          </p:nvPr>
        </p:nvGraphicFramePr>
        <p:xfrm>
          <a:off x="1874836" y="1391655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380B1B4-B059-AC20-3F99-24637B86B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25486"/>
              </p:ext>
            </p:extLst>
          </p:nvPr>
        </p:nvGraphicFramePr>
        <p:xfrm>
          <a:off x="1874836" y="277390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F566279E-07B3-FC3B-48D3-1E4919CDED62}"/>
              </a:ext>
            </a:extLst>
          </p:cNvPr>
          <p:cNvSpPr/>
          <p:nvPr/>
        </p:nvSpPr>
        <p:spPr>
          <a:xfrm>
            <a:off x="5591524" y="1944645"/>
            <a:ext cx="671146" cy="6051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7BD9C5E7-EEDA-F75A-DEE7-C7AB46D8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89929"/>
              </p:ext>
            </p:extLst>
          </p:nvPr>
        </p:nvGraphicFramePr>
        <p:xfrm>
          <a:off x="1863097" y="4156145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50480-254D-1806-C67B-FD0E72BF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83B666-1734-7F4C-922A-85F7E573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second counting 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focus on the third digit.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349A5-CAC0-54B4-1160-09634B6C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6FF7F4-A907-CD43-B301-5F21BC4C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10FC4-3530-675B-29F3-1829DEEF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8648B5A-13F2-F0E0-4DE6-97CD9FB23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51143"/>
              </p:ext>
            </p:extLst>
          </p:nvPr>
        </p:nvGraphicFramePr>
        <p:xfrm>
          <a:off x="2032000" y="1352599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E8D331A-1FD5-D0F1-4433-63D996DC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29990"/>
              </p:ext>
            </p:extLst>
          </p:nvPr>
        </p:nvGraphicFramePr>
        <p:xfrm>
          <a:off x="2032000" y="2435052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03169475-AC7B-C063-AEFF-7CC57A505E5E}"/>
              </a:ext>
            </a:extLst>
          </p:cNvPr>
          <p:cNvSpPr/>
          <p:nvPr/>
        </p:nvSpPr>
        <p:spPr>
          <a:xfrm>
            <a:off x="5761892" y="1814514"/>
            <a:ext cx="668215" cy="515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9D08593B-76F2-016E-A8C1-4A72DFDD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35773"/>
              </p:ext>
            </p:extLst>
          </p:nvPr>
        </p:nvGraphicFramePr>
        <p:xfrm>
          <a:off x="2031999" y="414369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5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E6AFA-778C-A92C-3A4A-482E2699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96A0A-8B5E-2CA5-B4D3-708EC0C2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third counting 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array is sorted.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EA8076-8E18-013C-3EC9-51DC0798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F2DBC8-5EF0-A8CC-DE5F-A9BAA230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E9560A-2823-6286-1AF5-C64E316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F7F33D9-3AFD-595E-CD72-F490B81F8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423"/>
              </p:ext>
            </p:extLst>
          </p:nvPr>
        </p:nvGraphicFramePr>
        <p:xfrm>
          <a:off x="2032000" y="1352599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7235F44-C797-EF7E-E185-FC66BA737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00352"/>
              </p:ext>
            </p:extLst>
          </p:nvPr>
        </p:nvGraphicFramePr>
        <p:xfrm>
          <a:off x="2032000" y="2722112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01505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37840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8476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07529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55393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6873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66557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699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1992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4DC13250-9C6B-034D-24F3-3FDDCF88815C}"/>
              </a:ext>
            </a:extLst>
          </p:cNvPr>
          <p:cNvSpPr/>
          <p:nvPr/>
        </p:nvSpPr>
        <p:spPr>
          <a:xfrm>
            <a:off x="5592989" y="1931458"/>
            <a:ext cx="668215" cy="6529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BDB18-2935-7DBE-0CB9-97CA9AD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9293D7-385C-ECFD-432A-11DD4B69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B4411-E4DA-8BDC-1D69-BA5EEA7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8896C-FC18-D405-2499-86BA8B1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AC383456-775C-B6E5-887D-4DE947F2B52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83419"/>
              </p:ext>
            </p:extLst>
          </p:nvPr>
        </p:nvGraphicFramePr>
        <p:xfrm>
          <a:off x="1191035" y="1039690"/>
          <a:ext cx="953770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8156520" imgH="2427120" progId="Word.OpenDocumentText.12">
                  <p:embed/>
                </p:oleObj>
              </mc:Choice>
              <mc:Fallback>
                <p:oleObj name="Document" r:id="rId3" imgW="8156520" imgH="2427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035" y="1039690"/>
                        <a:ext cx="9537700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86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BDB18-2935-7DBE-0CB9-97CA9AD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9293D7-385C-ECFD-432A-11DD4B69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B4411-E4DA-8BDC-1D69-BA5EEA7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8896C-FC18-D405-2499-86BA8B1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AC383456-775C-B6E5-887D-4DE947F2B52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943297"/>
              </p:ext>
            </p:extLst>
          </p:nvPr>
        </p:nvGraphicFramePr>
        <p:xfrm>
          <a:off x="1192213" y="1038225"/>
          <a:ext cx="945515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8156520" imgH="4206240" progId="Word.OpenDocumentText.12">
                  <p:embed/>
                </p:oleObj>
              </mc:Choice>
              <mc:Fallback>
                <p:oleObj name="Document" r:id="rId3" imgW="8156520" imgH="4206240" progId="Word.OpenDocumentTex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xmlns="" id="{AC383456-775C-B6E5-887D-4DE947F2B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213" y="1038225"/>
                        <a:ext cx="9455150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45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0A30F-D959-66D7-7356-6C03C6B1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ADA87FA-0D04-1E60-459D-3F05F87FF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calculate the time complexity first.</a:t>
                </a:r>
              </a:p>
              <a:p>
                <a:r>
                  <a:rPr lang="en-US" dirty="0"/>
                  <a:t>If the length of the maximum number is d</a:t>
                </a:r>
              </a:p>
              <a:p>
                <a:pPr lvl="1"/>
                <a:r>
                  <a:rPr lang="en-US" dirty="0"/>
                  <a:t>Then we perform counting sorts d times.</a:t>
                </a:r>
              </a:p>
              <a:p>
                <a:r>
                  <a:rPr lang="en-US" dirty="0"/>
                  <a:t>And what was the complexity of counting sort?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k was the largest number.</a:t>
                </a:r>
              </a:p>
              <a:p>
                <a:pPr lvl="1"/>
                <a:r>
                  <a:rPr lang="en-US" dirty="0"/>
                  <a:t>For base b the complexity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the final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A87FA-0D04-1E60-459D-3F05F87FF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0391F1-BC66-396F-942D-EE43F8B6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A1B54D-328E-017C-15E9-714B4C7D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9C9BDD-FBEB-6A36-EBD2-2DED767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1AD44-E9D2-D232-4BED-32CB3996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D442048-8C21-8381-E3DF-8FB2C95A8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Say our base is 10, (b = 10).</a:t>
                </a:r>
              </a:p>
              <a:p>
                <a:r>
                  <a:rPr lang="en-US" dirty="0"/>
                  <a:t>And the maximum number we can use is the one that can fit in long </a:t>
                </a:r>
                <a:r>
                  <a:rPr lang="en-US" dirty="0" err="1"/>
                  <a:t>long</a:t>
                </a:r>
                <a:r>
                  <a:rPr lang="en-US" dirty="0"/>
                  <a:t> data type.</a:t>
                </a:r>
              </a:p>
              <a:p>
                <a:r>
                  <a:rPr lang="en-US" dirty="0"/>
                  <a:t>Then d = 19.</a:t>
                </a:r>
              </a:p>
              <a:p>
                <a:r>
                  <a:rPr lang="en-US" dirty="0"/>
                  <a:t>Then the complexity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 for space we take count array with the size of base.</a:t>
                </a:r>
              </a:p>
              <a:p>
                <a:r>
                  <a:rPr lang="en-US" dirty="0"/>
                  <a:t>Also another copy of array is needed to sort the data.</a:t>
                </a:r>
              </a:p>
              <a:p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42048-8C21-8381-E3DF-8FB2C95A8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6E18BB-2830-9846-2BCB-E45C560F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299548-1A2E-2572-948C-779F1854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8A8D37-B484-3321-2CDE-7DA485B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9146E-3771-9B33-1461-F689A1B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74C68-1A70-5A87-A1A3-333ED3C5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5052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sorting - Why quicksort is more popular than radix-sort? - Stack Overflow</a:t>
            </a:r>
            <a:endParaRPr lang="en-US" dirty="0"/>
          </a:p>
          <a:p>
            <a:r>
              <a:rPr lang="en-US" dirty="0">
                <a:hlinkClick r:id="rId3"/>
              </a:rPr>
              <a:t>Radix sort – Wikipedia</a:t>
            </a:r>
            <a:endParaRPr lang="en-US" dirty="0"/>
          </a:p>
          <a:p>
            <a:r>
              <a:rPr lang="en-US" dirty="0">
                <a:hlinkClick r:id="rId4"/>
              </a:rPr>
              <a:t>Counting sort - Wikipedia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AA70FE-328C-858B-94A3-47CA2000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1FBA98-9281-8D92-C661-4D70BE03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991ED-B373-98F5-9C8C-C5787743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240AD2E-3E40-2276-7062-F79E218D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B303793-AA6C-44F5-AFAC-184C6FA1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56261-56AD-A183-21CC-039FA9B0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A7339-FCF3-9CE8-1CFE-A2FABFB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C3B06-2301-527E-E579-EE8D197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C3C7F-4BE4-5C17-8694-7D5E20FD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00E29-4C45-E4FC-247D-ACBFA80F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counting sort.</a:t>
            </a:r>
          </a:p>
          <a:p>
            <a:r>
              <a:rPr lang="en-US" dirty="0"/>
              <a:t>As the name suggests, we need to count the values in the array.</a:t>
            </a:r>
          </a:p>
          <a:p>
            <a:r>
              <a:rPr lang="en-US" dirty="0"/>
              <a:t>We need an auxiliary array that will store the frequency of each number.</a:t>
            </a:r>
          </a:p>
          <a:p>
            <a:r>
              <a:rPr lang="en-US" dirty="0"/>
              <a:t>Then we will use the idea of the prefix sum to place each element in its correct 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B72797-C42D-89CD-C186-3E4FD153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F70825-A264-E59E-F803-FEC8841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65C98-9A28-A3A2-2B61-32EE9884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853F-B0EA-CFE2-3FCF-63DBF86E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1945E3-E44E-0241-47C2-F7B5D843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frequency of each number we will need to declare another array – count[]</a:t>
            </a:r>
          </a:p>
          <a:p>
            <a:r>
              <a:rPr lang="en-US" dirty="0"/>
              <a:t>What should be the size of the count[]?</a:t>
            </a:r>
          </a:p>
          <a:p>
            <a:r>
              <a:rPr lang="en-US" dirty="0"/>
              <a:t>To make the algorithm memory efficient we will find the maximum of the array, say ‘</a:t>
            </a:r>
            <a:r>
              <a:rPr lang="en-US" dirty="0" err="1"/>
              <a:t>max_val</a:t>
            </a:r>
            <a:r>
              <a:rPr lang="en-US" dirty="0"/>
              <a:t>’ and declare count[] with </a:t>
            </a:r>
            <a:r>
              <a:rPr lang="en-US" dirty="0" err="1"/>
              <a:t>max_val</a:t>
            </a:r>
            <a:r>
              <a:rPr lang="en-US" dirty="0"/>
              <a:t> size.</a:t>
            </a:r>
          </a:p>
          <a:p>
            <a:r>
              <a:rPr lang="en-US" dirty="0"/>
              <a:t>Here the maximum value is 8.</a:t>
            </a:r>
          </a:p>
          <a:p>
            <a:r>
              <a:rPr lang="en-US" dirty="0"/>
              <a:t>Hence we will declare the auxiliary array with size 9.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725E3D-D95F-D876-EC2F-95BFA8E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AFDA50-854E-384A-3353-682F139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F29893-73AD-42D9-4F28-9B8AB335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965E0E0-5FA3-42FA-B6F4-EFBD6928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68972"/>
              </p:ext>
            </p:extLst>
          </p:nvPr>
        </p:nvGraphicFramePr>
        <p:xfrm>
          <a:off x="1874836" y="15162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80017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51012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973549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79912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385962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019873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90382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28238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5701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8735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98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7EE61-7CB8-F8AA-86DD-19AB40F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C1BC9-B709-7D91-0365-D76934A8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our array</a:t>
            </a:r>
          </a:p>
          <a:p>
            <a:endParaRPr lang="en-US" dirty="0"/>
          </a:p>
          <a:p>
            <a:r>
              <a:rPr lang="en-US" dirty="0"/>
              <a:t>And we initialize a new array of size 9 with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we will count the frequency of each number by traversing.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C17B81-1EBC-9C66-A870-0916EFB2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364006-F263-46DE-7FD4-06707596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A2A1EE-E37D-DBA9-C652-8B2100B5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75272D7-56C6-F217-BD22-EEB43008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96402"/>
              </p:ext>
            </p:extLst>
          </p:nvPr>
        </p:nvGraphicFramePr>
        <p:xfrm>
          <a:off x="1874836" y="13525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80017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51012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973549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79912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385962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019873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90382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28238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5701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8735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981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049BDF5-5F52-E0B3-6D70-D1750F03D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68334"/>
              </p:ext>
            </p:extLst>
          </p:nvPr>
        </p:nvGraphicFramePr>
        <p:xfrm>
          <a:off x="1874836" y="26204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430375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021307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9544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31611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520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17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84546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19394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963743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5756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620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21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7EE61-7CB8-F8AA-86DD-19AB40F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C17B81-1EBC-9C66-A870-0916EFB2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364006-F263-46DE-7FD4-06707596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A2A1EE-E37D-DBA9-C652-8B2100B5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6</a:t>
            </a:fld>
            <a:endParaRPr lang="en-US"/>
          </a:p>
        </p:txBody>
      </p:sp>
      <p:sp>
        <p:nvSpPr>
          <p:cNvPr id="27" name="AutoShape 12">
            <a:extLst>
              <a:ext uri="{FF2B5EF4-FFF2-40B4-BE49-F238E27FC236}">
                <a16:creationId xmlns:a16="http://schemas.microsoft.com/office/drawing/2014/main" xmlns="" id="{0FA0C72E-71F0-2F3E-FA31-67A63D68CB2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18647" y="2562225"/>
            <a:ext cx="8172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xmlns="" id="{694E9E41-6DA0-A181-B266-425C3955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85" y="2592388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xmlns="" id="{994F1E0F-CEA1-DECE-04A4-DE6F4BB7D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972" y="2592388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2AFA9ACD-2084-7E48-2D47-9C1D1ECD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772" y="2592388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xmlns="" id="{51B5D490-EFF8-69EA-FD46-B0E68098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160" y="2592388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xmlns="" id="{7C7B6625-1F81-7741-63C6-8A90BBCC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547" y="2592388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xmlns="" id="{F9ED1A7F-A667-0F64-1EF9-66D2D5C5D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347" y="2592388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xmlns="" id="{14FFF33F-A330-A683-D215-D2D5BDB3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735" y="2592388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xmlns="" id="{5CFE4B96-8AD5-6F3D-CE66-19AF43A8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35" y="2592388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xmlns="" id="{E9B0DE6A-1C52-92CB-03F8-3B72B401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922" y="2592388"/>
            <a:ext cx="814388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xmlns="" id="{272FDF13-132F-AD5F-1355-8587FCBB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310" y="2592388"/>
            <a:ext cx="812800" cy="374650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xmlns="" id="{A7E17C3B-4A59-D967-BCE0-F05C2959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85" y="2967038"/>
            <a:ext cx="814388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xmlns="" id="{265163F8-392E-B3FC-9437-4E3FCC0E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972" y="2967038"/>
            <a:ext cx="812800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xmlns="" id="{855355DA-1F28-896F-BA59-3494F14C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772" y="2967038"/>
            <a:ext cx="814388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7CCE1822-E569-FF05-E158-302BD822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160" y="2967038"/>
            <a:ext cx="814388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xmlns="" id="{D03FD132-4873-D734-1068-E39ABB57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547" y="2967038"/>
            <a:ext cx="812800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xmlns="" id="{DBDC8D46-1606-2174-5480-E69A9F42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347" y="2967038"/>
            <a:ext cx="814388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xmlns="" id="{06EA4498-A92C-2FC2-3C88-FBAE2F4E3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735" y="2967038"/>
            <a:ext cx="812800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xmlns="" id="{D53A40E1-E829-6091-A111-D9E47DD9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35" y="2967038"/>
            <a:ext cx="814388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xmlns="" id="{3F72B286-7853-9801-15DD-282BA45F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922" y="2967038"/>
            <a:ext cx="814388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xmlns="" id="{F0161C9F-19FA-C53A-31DE-15998CC6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310" y="2967038"/>
            <a:ext cx="812800" cy="376238"/>
          </a:xfrm>
          <a:prstGeom prst="rect">
            <a:avLst/>
          </a:prstGeom>
          <a:solidFill>
            <a:srgbClr val="CC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34">
            <a:extLst>
              <a:ext uri="{FF2B5EF4-FFF2-40B4-BE49-F238E27FC236}">
                <a16:creationId xmlns:a16="http://schemas.microsoft.com/office/drawing/2014/main" xmlns="" id="{2E351E94-61B9-7491-7A41-E2BFA0C51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972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5">
            <a:extLst>
              <a:ext uri="{FF2B5EF4-FFF2-40B4-BE49-F238E27FC236}">
                <a16:creationId xmlns:a16="http://schemas.microsoft.com/office/drawing/2014/main" xmlns="" id="{3F280D2B-F9A2-49AC-B6D1-838210389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3772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6">
            <a:extLst>
              <a:ext uri="{FF2B5EF4-FFF2-40B4-BE49-F238E27FC236}">
                <a16:creationId xmlns:a16="http://schemas.microsoft.com/office/drawing/2014/main" xmlns="" id="{26CD18F1-60DD-B632-C126-69B9FEE93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160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37">
            <a:extLst>
              <a:ext uri="{FF2B5EF4-FFF2-40B4-BE49-F238E27FC236}">
                <a16:creationId xmlns:a16="http://schemas.microsoft.com/office/drawing/2014/main" xmlns="" id="{73D19385-D883-BF9D-709F-DCCA5A1E9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47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38">
            <a:extLst>
              <a:ext uri="{FF2B5EF4-FFF2-40B4-BE49-F238E27FC236}">
                <a16:creationId xmlns:a16="http://schemas.microsoft.com/office/drawing/2014/main" xmlns="" id="{EF6F9EE4-A8FF-B633-ADE8-1C161A324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347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xmlns="" id="{51B08471-A0F4-F7DD-5725-337D75CDE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9735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0">
            <a:extLst>
              <a:ext uri="{FF2B5EF4-FFF2-40B4-BE49-F238E27FC236}">
                <a16:creationId xmlns:a16="http://schemas.microsoft.com/office/drawing/2014/main" xmlns="" id="{15974780-BD53-67E7-4641-5AE913B2C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535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xmlns="" id="{23B0CF03-2216-F0C4-C1C7-F762BAC60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922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42">
            <a:extLst>
              <a:ext uri="{FF2B5EF4-FFF2-40B4-BE49-F238E27FC236}">
                <a16:creationId xmlns:a16="http://schemas.microsoft.com/office/drawing/2014/main" xmlns="" id="{237B899F-DDFD-BB2E-8D12-E99BC72D3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1310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xmlns="" id="{64F1AD9F-5DAA-1A7E-0143-A1F15EE63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585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xmlns="" id="{5DCD5883-3AF9-F37A-3C0E-7BE6C644F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4110" y="2586038"/>
            <a:ext cx="0" cy="7635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6">
            <a:extLst>
              <a:ext uri="{FF2B5EF4-FFF2-40B4-BE49-F238E27FC236}">
                <a16:creationId xmlns:a16="http://schemas.microsoft.com/office/drawing/2014/main" xmlns="" id="{F1DFF0F7-5821-2804-C293-43BF3AC43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0235" y="2592388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47">
            <a:extLst>
              <a:ext uri="{FF2B5EF4-FFF2-40B4-BE49-F238E27FC236}">
                <a16:creationId xmlns:a16="http://schemas.microsoft.com/office/drawing/2014/main" xmlns="" id="{79904EAD-A7CD-3D1C-4E39-3FE6F9BE1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0235" y="3343275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xmlns="" id="{56E6DA9E-C633-5316-0A44-489BF25D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97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xmlns="" id="{D7645834-6F60-62AA-EC2E-F7F90A32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10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xmlns="" id="{3EB3D161-D3E9-B952-4D8E-8BF11DEE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610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xmlns="" id="{4CF6E125-4502-8B86-4F8F-33F53687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22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xmlns="" id="{9629327D-89CE-03C3-6500-9694D6CF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835" y="2654300"/>
            <a:ext cx="2492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xmlns="" id="{E9AAF7B3-81F1-BE6B-5BC2-1799BAE3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035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xmlns="" id="{F8A57EB0-E19E-4B27-D2FA-7DD9787E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647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xmlns="" id="{17054787-ADAC-FA3B-8FEB-1E94AC8E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847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xmlns="" id="{39BEEF48-30F4-9AC9-0C35-122BE9A8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460" y="2654300"/>
            <a:ext cx="247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xmlns="" id="{A608C0D7-C463-2E5F-1652-D4DFCD4A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22" y="2654300"/>
            <a:ext cx="7635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xmlns="" id="{5118FAA3-79F9-C0AA-1D6D-1C4C54E4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97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xmlns="" id="{7602FE2F-6E47-E9FE-AFB8-1A54882D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10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0">
            <a:extLst>
              <a:ext uri="{FF2B5EF4-FFF2-40B4-BE49-F238E27FC236}">
                <a16:creationId xmlns:a16="http://schemas.microsoft.com/office/drawing/2014/main" xmlns="" id="{3970F207-F9A1-D611-8795-617FDA90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610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1">
            <a:extLst>
              <a:ext uri="{FF2B5EF4-FFF2-40B4-BE49-F238E27FC236}">
                <a16:creationId xmlns:a16="http://schemas.microsoft.com/office/drawing/2014/main" xmlns="" id="{C6650B28-B87C-9419-5A5C-C72F03F8A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22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xmlns="" id="{99D8C17F-DD79-A06C-F649-1635C45E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835" y="3008313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63">
            <a:extLst>
              <a:ext uri="{FF2B5EF4-FFF2-40B4-BE49-F238E27FC236}">
                <a16:creationId xmlns:a16="http://schemas.microsoft.com/office/drawing/2014/main" xmlns="" id="{2B21B5DE-3735-92D4-EDE3-5BE2136C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035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4">
            <a:extLst>
              <a:ext uri="{FF2B5EF4-FFF2-40B4-BE49-F238E27FC236}">
                <a16:creationId xmlns:a16="http://schemas.microsoft.com/office/drawing/2014/main" xmlns="" id="{2DEB121F-0132-EC8E-3D7E-61A7C7546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647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65">
            <a:extLst>
              <a:ext uri="{FF2B5EF4-FFF2-40B4-BE49-F238E27FC236}">
                <a16:creationId xmlns:a16="http://schemas.microsoft.com/office/drawing/2014/main" xmlns="" id="{49649398-65DA-5945-B980-C90AC1B9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847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66">
            <a:extLst>
              <a:ext uri="{FF2B5EF4-FFF2-40B4-BE49-F238E27FC236}">
                <a16:creationId xmlns:a16="http://schemas.microsoft.com/office/drawing/2014/main" xmlns="" id="{AAEC5E1E-B6FD-198F-0FE3-4DCB0047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460" y="30083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xmlns="" id="{37E962E9-249B-622A-6931-B624A8EF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22" y="3008313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58">
            <a:extLst>
              <a:ext uri="{FF2B5EF4-FFF2-40B4-BE49-F238E27FC236}">
                <a16:creationId xmlns:a16="http://schemas.microsoft.com/office/drawing/2014/main" xmlns="" id="{D7EAC9CA-6FA3-EFB9-B8A0-A344B391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209" y="300593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63">
            <a:extLst>
              <a:ext uri="{FF2B5EF4-FFF2-40B4-BE49-F238E27FC236}">
                <a16:creationId xmlns:a16="http://schemas.microsoft.com/office/drawing/2014/main" xmlns="" id="{6A772A4B-1175-368F-D25B-2FD0DC84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353" y="29956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utoShape 69">
            <a:extLst>
              <a:ext uri="{FF2B5EF4-FFF2-40B4-BE49-F238E27FC236}">
                <a16:creationId xmlns:a16="http://schemas.microsoft.com/office/drawing/2014/main" xmlns="" id="{FEC644F8-E068-E1FA-7AFF-A0F0B6517E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7213" y="1228725"/>
            <a:ext cx="8181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71">
            <a:extLst>
              <a:ext uri="{FF2B5EF4-FFF2-40B4-BE49-F238E27FC236}">
                <a16:creationId xmlns:a16="http://schemas.microsoft.com/office/drawing/2014/main" xmlns="" id="{B3C9B3F8-E28E-0C1C-ED5B-38279B91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72">
            <a:extLst>
              <a:ext uri="{FF2B5EF4-FFF2-40B4-BE49-F238E27FC236}">
                <a16:creationId xmlns:a16="http://schemas.microsoft.com/office/drawing/2014/main" xmlns="" id="{D4B9F10F-5393-FCAD-FE73-2029CC46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73">
            <a:extLst>
              <a:ext uri="{FF2B5EF4-FFF2-40B4-BE49-F238E27FC236}">
                <a16:creationId xmlns:a16="http://schemas.microsoft.com/office/drawing/2014/main" xmlns="" id="{6147F23D-113B-AF5C-8E0A-4126D154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6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xmlns="" id="{0141AB8F-2773-E51F-55EB-CDE24D109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75">
            <a:extLst>
              <a:ext uri="{FF2B5EF4-FFF2-40B4-BE49-F238E27FC236}">
                <a16:creationId xmlns:a16="http://schemas.microsoft.com/office/drawing/2014/main" xmlns="" id="{AD514F6C-1FA4-4C37-31D7-C3768D5F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76">
            <a:extLst>
              <a:ext uri="{FF2B5EF4-FFF2-40B4-BE49-F238E27FC236}">
                <a16:creationId xmlns:a16="http://schemas.microsoft.com/office/drawing/2014/main" xmlns="" id="{9DF69418-42FF-FFBF-EB75-1B08E971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1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77">
            <a:extLst>
              <a:ext uri="{FF2B5EF4-FFF2-40B4-BE49-F238E27FC236}">
                <a16:creationId xmlns:a16="http://schemas.microsoft.com/office/drawing/2014/main" xmlns="" id="{8B7C8585-7B7A-F6FD-82AE-81557265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1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78">
            <a:extLst>
              <a:ext uri="{FF2B5EF4-FFF2-40B4-BE49-F238E27FC236}">
                <a16:creationId xmlns:a16="http://schemas.microsoft.com/office/drawing/2014/main" xmlns="" id="{D9C3C84C-42BE-C87F-BA51-21D513AD4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79">
            <a:extLst>
              <a:ext uri="{FF2B5EF4-FFF2-40B4-BE49-F238E27FC236}">
                <a16:creationId xmlns:a16="http://schemas.microsoft.com/office/drawing/2014/main" xmlns="" id="{5EC4A33C-92A1-103B-5FE4-8D2B68D6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6" y="1255713"/>
            <a:ext cx="812800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80">
            <a:extLst>
              <a:ext uri="{FF2B5EF4-FFF2-40B4-BE49-F238E27FC236}">
                <a16:creationId xmlns:a16="http://schemas.microsoft.com/office/drawing/2014/main" xmlns="" id="{B5A65DFB-A066-586F-5395-12687C37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26" y="1255713"/>
            <a:ext cx="814388" cy="377825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81">
            <a:extLst>
              <a:ext uri="{FF2B5EF4-FFF2-40B4-BE49-F238E27FC236}">
                <a16:creationId xmlns:a16="http://schemas.microsoft.com/office/drawing/2014/main" xmlns="" id="{38D37ECD-F419-C344-0DE5-7E16C0A90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82">
            <a:extLst>
              <a:ext uri="{FF2B5EF4-FFF2-40B4-BE49-F238E27FC236}">
                <a16:creationId xmlns:a16="http://schemas.microsoft.com/office/drawing/2014/main" xmlns="" id="{672EE21F-61A1-B047-A824-B70B6F0E9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276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83">
            <a:extLst>
              <a:ext uri="{FF2B5EF4-FFF2-40B4-BE49-F238E27FC236}">
                <a16:creationId xmlns:a16="http://schemas.microsoft.com/office/drawing/2014/main" xmlns="" id="{B736346B-261E-0F01-B37D-A1381269E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84">
            <a:extLst>
              <a:ext uri="{FF2B5EF4-FFF2-40B4-BE49-F238E27FC236}">
                <a16:creationId xmlns:a16="http://schemas.microsoft.com/office/drawing/2014/main" xmlns="" id="{FB1DB011-366C-9936-D83D-0CDF6156A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7463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85">
            <a:extLst>
              <a:ext uri="{FF2B5EF4-FFF2-40B4-BE49-F238E27FC236}">
                <a16:creationId xmlns:a16="http://schemas.microsoft.com/office/drawing/2014/main" xmlns="" id="{CE7F8EB0-1D27-AD4B-9F1E-60E135798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1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86">
            <a:extLst>
              <a:ext uri="{FF2B5EF4-FFF2-40B4-BE49-F238E27FC236}">
                <a16:creationId xmlns:a16="http://schemas.microsoft.com/office/drawing/2014/main" xmlns="" id="{2B53FE78-BAE8-20F8-590A-D74832617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1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87">
            <a:extLst>
              <a:ext uri="{FF2B5EF4-FFF2-40B4-BE49-F238E27FC236}">
                <a16:creationId xmlns:a16="http://schemas.microsoft.com/office/drawing/2014/main" xmlns="" id="{E134BFD0-5DD6-51B3-E9A5-B383D3E5D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88">
            <a:extLst>
              <a:ext uri="{FF2B5EF4-FFF2-40B4-BE49-F238E27FC236}">
                <a16:creationId xmlns:a16="http://schemas.microsoft.com/office/drawing/2014/main" xmlns="" id="{5A2BE784-151D-631D-13B7-F3BEB176B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3426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89">
            <a:extLst>
              <a:ext uri="{FF2B5EF4-FFF2-40B4-BE49-F238E27FC236}">
                <a16:creationId xmlns:a16="http://schemas.microsoft.com/office/drawing/2014/main" xmlns="" id="{01AD7056-E34E-C3E5-0D28-9ABC5597C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6226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90">
            <a:extLst>
              <a:ext uri="{FF2B5EF4-FFF2-40B4-BE49-F238E27FC236}">
                <a16:creationId xmlns:a16="http://schemas.microsoft.com/office/drawing/2014/main" xmlns="" id="{3EAC7D91-DEE3-E458-6FC4-2F68B8FAE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3088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91">
            <a:extLst>
              <a:ext uri="{FF2B5EF4-FFF2-40B4-BE49-F238E27FC236}">
                <a16:creationId xmlns:a16="http://schemas.microsoft.com/office/drawing/2014/main" xmlns="" id="{5A1267FF-3571-80D4-21EB-4A2821FB0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0613" y="1249363"/>
            <a:ext cx="0" cy="4032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92">
            <a:extLst>
              <a:ext uri="{FF2B5EF4-FFF2-40B4-BE49-F238E27FC236}">
                <a16:creationId xmlns:a16="http://schemas.microsoft.com/office/drawing/2014/main" xmlns="" id="{2FB432EE-9C81-139E-E4B9-FD90FC49B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1255713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93">
            <a:extLst>
              <a:ext uri="{FF2B5EF4-FFF2-40B4-BE49-F238E27FC236}">
                <a16:creationId xmlns:a16="http://schemas.microsoft.com/office/drawing/2014/main" xmlns="" id="{1B637FEE-64F0-1256-ED81-A5314D00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1633538"/>
            <a:ext cx="81502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94">
            <a:extLst>
              <a:ext uri="{FF2B5EF4-FFF2-40B4-BE49-F238E27FC236}">
                <a16:creationId xmlns:a16="http://schemas.microsoft.com/office/drawing/2014/main" xmlns="" id="{6CA0F686-6A24-3B20-8FFB-7941421E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13" y="1316038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95">
            <a:extLst>
              <a:ext uri="{FF2B5EF4-FFF2-40B4-BE49-F238E27FC236}">
                <a16:creationId xmlns:a16="http://schemas.microsoft.com/office/drawing/2014/main" xmlns="" id="{7C6BDE87-4D30-73E1-23D7-4E294892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13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96">
            <a:extLst>
              <a:ext uri="{FF2B5EF4-FFF2-40B4-BE49-F238E27FC236}">
                <a16:creationId xmlns:a16="http://schemas.microsoft.com/office/drawing/2014/main" xmlns="" id="{0BC5C5A3-DC24-1FE6-1221-249C43DB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6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97">
            <a:extLst>
              <a:ext uri="{FF2B5EF4-FFF2-40B4-BE49-F238E27FC236}">
                <a16:creationId xmlns:a16="http://schemas.microsoft.com/office/drawing/2014/main" xmlns="" id="{CA3B9AD4-23C0-C3DE-7E73-DA3D02F7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6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98">
            <a:extLst>
              <a:ext uri="{FF2B5EF4-FFF2-40B4-BE49-F238E27FC236}">
                <a16:creationId xmlns:a16="http://schemas.microsoft.com/office/drawing/2014/main" xmlns="" id="{EB2508E7-037A-6FCD-5E33-702656DBE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99">
            <a:extLst>
              <a:ext uri="{FF2B5EF4-FFF2-40B4-BE49-F238E27FC236}">
                <a16:creationId xmlns:a16="http://schemas.microsoft.com/office/drawing/2014/main" xmlns="" id="{962C5370-2D8D-D76E-1F01-30EE502E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1" y="1316038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00">
            <a:extLst>
              <a:ext uri="{FF2B5EF4-FFF2-40B4-BE49-F238E27FC236}">
                <a16:creationId xmlns:a16="http://schemas.microsoft.com/office/drawing/2014/main" xmlns="" id="{26BEC228-C1B3-C9C7-3724-8C93619E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1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01">
            <a:extLst>
              <a:ext uri="{FF2B5EF4-FFF2-40B4-BE49-F238E27FC236}">
                <a16:creationId xmlns:a16="http://schemas.microsoft.com/office/drawing/2014/main" xmlns="" id="{28971F7F-E592-BD2D-9CB8-7E4D387B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02">
            <a:extLst>
              <a:ext uri="{FF2B5EF4-FFF2-40B4-BE49-F238E27FC236}">
                <a16:creationId xmlns:a16="http://schemas.microsoft.com/office/drawing/2014/main" xmlns="" id="{A76E2384-B87E-BC03-40BE-56E269A2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03">
            <a:extLst>
              <a:ext uri="{FF2B5EF4-FFF2-40B4-BE49-F238E27FC236}">
                <a16:creationId xmlns:a16="http://schemas.microsoft.com/office/drawing/2014/main" xmlns="" id="{32E292F8-7D02-8F2F-BB33-5EA39433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6" y="1316038"/>
            <a:ext cx="247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65">
            <a:extLst>
              <a:ext uri="{FF2B5EF4-FFF2-40B4-BE49-F238E27FC236}">
                <a16:creationId xmlns:a16="http://schemas.microsoft.com/office/drawing/2014/main" xmlns="" id="{CAF8A606-7B3E-693A-B71C-C9AACFF8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166" y="300689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59">
            <a:extLst>
              <a:ext uri="{FF2B5EF4-FFF2-40B4-BE49-F238E27FC236}">
                <a16:creationId xmlns:a16="http://schemas.microsoft.com/office/drawing/2014/main" xmlns="" id="{8AEF64F7-5167-B9A7-F15C-5B5AC51B9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09" y="300689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59">
            <a:extLst>
              <a:ext uri="{FF2B5EF4-FFF2-40B4-BE49-F238E27FC236}">
                <a16:creationId xmlns:a16="http://schemas.microsoft.com/office/drawing/2014/main" xmlns="" id="{3C27AF9F-E6DA-A2E8-10C0-94F435A1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97" y="300965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59">
            <a:extLst>
              <a:ext uri="{FF2B5EF4-FFF2-40B4-BE49-F238E27FC236}">
                <a16:creationId xmlns:a16="http://schemas.microsoft.com/office/drawing/2014/main" xmlns="" id="{F59E8471-0585-F275-7775-6163188A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836" y="300751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59">
            <a:extLst>
              <a:ext uri="{FF2B5EF4-FFF2-40B4-BE49-F238E27FC236}">
                <a16:creationId xmlns:a16="http://schemas.microsoft.com/office/drawing/2014/main" xmlns="" id="{005543C7-000B-7425-4429-2FC19C5A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022" y="300593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xmlns="" id="{FDE7875A-C181-5748-CA30-BFCB8825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836" y="300711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59">
            <a:extLst>
              <a:ext uri="{FF2B5EF4-FFF2-40B4-BE49-F238E27FC236}">
                <a16:creationId xmlns:a16="http://schemas.microsoft.com/office/drawing/2014/main" xmlns="" id="{F0706150-F29B-8955-C048-30EA49EC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022" y="300937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59">
            <a:extLst>
              <a:ext uri="{FF2B5EF4-FFF2-40B4-BE49-F238E27FC236}">
                <a16:creationId xmlns:a16="http://schemas.microsoft.com/office/drawing/2014/main" xmlns="" id="{C36BF46D-F1C4-FB67-561C-83CA14FF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10" y="300990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91185E-67A2-7E98-7302-DA49AD87945C}"/>
              </a:ext>
            </a:extLst>
          </p:cNvPr>
          <p:cNvSpPr txBox="1"/>
          <p:nvPr/>
        </p:nvSpPr>
        <p:spPr>
          <a:xfrm>
            <a:off x="5122539" y="851457"/>
            <a:ext cx="154561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Array to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3E8100-46D7-FC49-5F26-83A8FF8E0F62}"/>
              </a:ext>
            </a:extLst>
          </p:cNvPr>
          <p:cNvSpPr txBox="1"/>
          <p:nvPr/>
        </p:nvSpPr>
        <p:spPr>
          <a:xfrm>
            <a:off x="5145392" y="2130607"/>
            <a:ext cx="1648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count[] array</a:t>
            </a:r>
          </a:p>
        </p:txBody>
      </p:sp>
    </p:spTree>
    <p:extLst>
      <p:ext uri="{BB962C8B-B14F-4D97-AF65-F5344CB8AC3E}">
        <p14:creationId xmlns:p14="http://schemas.microsoft.com/office/powerpoint/2010/main" val="40101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autoRev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/>
      <p:bldP spid="77" grpId="0"/>
      <p:bldP spid="79" grpId="0"/>
      <p:bldP spid="86" grpId="0" build="allAtOnce"/>
      <p:bldP spid="87" grpId="0"/>
      <p:bldP spid="98" grpId="0" animBg="1"/>
      <p:bldP spid="124" grpId="0"/>
      <p:bldP spid="124" grpId="1"/>
      <p:bldP spid="125" grpId="0"/>
      <p:bldP spid="125" grpId="1"/>
      <p:bldP spid="126" grpId="0"/>
      <p:bldP spid="127" grpId="0"/>
      <p:bldP spid="127" grpId="1"/>
      <p:bldP spid="128" grpId="0"/>
      <p:bldP spid="128" grpId="1"/>
      <p:bldP spid="129" grpId="0"/>
      <p:bldP spid="130" grpId="0"/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795D9-FC94-8FB6-A931-8C157F64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008ADB-5B4F-C4CA-96BA-19C2D88B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finished traversing the array</a:t>
            </a:r>
          </a:p>
          <a:p>
            <a:r>
              <a:rPr lang="en-US" dirty="0"/>
              <a:t>We will now apply the prefix sum technique on the count array.</a:t>
            </a:r>
          </a:p>
          <a:p>
            <a:r>
              <a:rPr lang="en-US" dirty="0"/>
              <a:t>So what is prefix sum?</a:t>
            </a:r>
          </a:p>
          <a:p>
            <a:r>
              <a:rPr lang="en-US" dirty="0"/>
              <a:t>Given an index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Prefix sum is the sum of all the elements from 0 to </a:t>
            </a:r>
            <a:r>
              <a:rPr lang="en-US" dirty="0" err="1"/>
              <a:t>i’th</a:t>
            </a:r>
            <a:r>
              <a:rPr lang="en-US" dirty="0"/>
              <a:t> index.</a:t>
            </a:r>
          </a:p>
          <a:p>
            <a:r>
              <a:rPr lang="en-US" dirty="0"/>
              <a:t>Each time an index </a:t>
            </a:r>
            <a:r>
              <a:rPr lang="en-US" dirty="0" err="1"/>
              <a:t>i</a:t>
            </a:r>
            <a:r>
              <a:rPr lang="en-US" dirty="0"/>
              <a:t> is given we can calculate the prefix sum simply by running a loop and adding all the numbers up to index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But we want to create an array of prefix sum, where each index </a:t>
            </a:r>
            <a:r>
              <a:rPr lang="en-US" dirty="0" err="1"/>
              <a:t>i</a:t>
            </a:r>
            <a:r>
              <a:rPr lang="en-US" dirty="0"/>
              <a:t> will have the prefix sum up to index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7923-EDF8-C188-C9B6-68A0A6DE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99FF2C-3754-1E17-22B6-B61A4FEF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754B41-6071-9D31-6FDA-53286A56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F5C4A-4474-8214-688D-B42BDAF8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Prefix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41992E-A8FB-97BD-A151-8259A70C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5310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array</a:t>
            </a:r>
          </a:p>
          <a:p>
            <a:endParaRPr lang="en-US" dirty="0"/>
          </a:p>
          <a:p>
            <a:r>
              <a:rPr lang="en-US" dirty="0"/>
              <a:t>The prefix sum array will be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write it like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write prefix[</a:t>
            </a:r>
            <a:r>
              <a:rPr lang="en-US" dirty="0" err="1"/>
              <a:t>i</a:t>
            </a:r>
            <a:r>
              <a:rPr lang="en-US" dirty="0"/>
              <a:t>] = prefix[i-1]+a[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If we don’t use extra memory, a[</a:t>
            </a:r>
            <a:r>
              <a:rPr lang="en-US" dirty="0" err="1"/>
              <a:t>i</a:t>
            </a:r>
            <a:r>
              <a:rPr lang="en-US" dirty="0"/>
              <a:t>] = a[i-1]+a[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r>
              <a:rPr lang="en-US" dirty="0"/>
              <a:t>The original array will be then converted to prefix sum array.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913DE3-95C9-C5EA-1CE2-DF2E74E0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1F6AFA-140D-5287-FD73-A571928A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7D3434-9A03-CD4F-D7C9-EC6A615C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768829A-275B-D645-6AA8-0094AD13C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27570"/>
              </p:ext>
            </p:extLst>
          </p:nvPr>
        </p:nvGraphicFramePr>
        <p:xfrm>
          <a:off x="1863096" y="139165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691063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54442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440759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193362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2500990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70193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27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F5673DA-C557-66B2-00E1-C875FAF4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94063"/>
              </p:ext>
            </p:extLst>
          </p:nvPr>
        </p:nvGraphicFramePr>
        <p:xfrm>
          <a:off x="1874835" y="237456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691063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54442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440759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193362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2500990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70193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27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4+1+5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4+1+5+2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4+1+5+2+3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4+1+5+2+3+6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2949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8A8EA60-7391-E799-6F80-D3D2829FF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54250"/>
              </p:ext>
            </p:extLst>
          </p:nvPr>
        </p:nvGraphicFramePr>
        <p:xfrm>
          <a:off x="1863096" y="376307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691063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54442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440759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193362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2500990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70193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27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4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4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sz="1400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400" dirty="0"/>
                        <a:t>+6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29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A8DDC-A709-F488-D8B3-59ED061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A30562-BD60-8721-72AC-D27DA1F6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our algorithm.</a:t>
            </a:r>
          </a:p>
          <a:p>
            <a:r>
              <a:rPr lang="en-US" dirty="0"/>
              <a:t>We created the count array and got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convert it into a prefix sum array now.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83AFFF-819F-0BC5-AB60-74157B54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92653D-73F1-D820-33FB-1FBF90BF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720CCB-61CB-8409-1BF3-7D6D423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57C49D0-D994-F6D7-6145-94AEF787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6027"/>
              </p:ext>
            </p:extLst>
          </p:nvPr>
        </p:nvGraphicFramePr>
        <p:xfrm>
          <a:off x="1874836" y="191310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430375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021307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9544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31611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520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17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84546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19394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963743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5756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620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2162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FBA71AE-3ED2-193A-45FC-51EF800D3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0504"/>
              </p:ext>
            </p:extLst>
          </p:nvPr>
        </p:nvGraphicFramePr>
        <p:xfrm>
          <a:off x="1874836" y="342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430375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021307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9544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31611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520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17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84546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19394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963743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15756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620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21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4244</TotalTime>
  <Words>1558</Words>
  <Application>Microsoft Office PowerPoint</Application>
  <PresentationFormat>Widescreen</PresentationFormat>
  <Paragraphs>592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Gallery</vt:lpstr>
      <vt:lpstr>Document</vt:lpstr>
      <vt:lpstr>Sorting Algorithms Counting Sort and Radix Sort</vt:lpstr>
      <vt:lpstr>Non-comparison Sorts</vt:lpstr>
      <vt:lpstr>Counting Sort</vt:lpstr>
      <vt:lpstr>Counting Sort Algorithm</vt:lpstr>
      <vt:lpstr>Counting Sort Algorithm</vt:lpstr>
      <vt:lpstr>Counting Sort Algorithm</vt:lpstr>
      <vt:lpstr>Counting Sort Algorithm</vt:lpstr>
      <vt:lpstr>Prefix Sum</vt:lpstr>
      <vt:lpstr>Counting Sort Algorithm</vt:lpstr>
      <vt:lpstr>Counting Sort Algorithm</vt:lpstr>
      <vt:lpstr>Counting Sort Algorithm</vt:lpstr>
      <vt:lpstr>Counting sort algorithm</vt:lpstr>
      <vt:lpstr>Counting Sort Implementation</vt:lpstr>
      <vt:lpstr>Complexity Analysis</vt:lpstr>
      <vt:lpstr>Complexity Analysis</vt:lpstr>
      <vt:lpstr>Problem of Counting Sort</vt:lpstr>
      <vt:lpstr>Radix Sort</vt:lpstr>
      <vt:lpstr>Radix Sort</vt:lpstr>
      <vt:lpstr>Radix Sort</vt:lpstr>
      <vt:lpstr>Radix Sort</vt:lpstr>
      <vt:lpstr>Radix Sort</vt:lpstr>
      <vt:lpstr>Radix Sort</vt:lpstr>
      <vt:lpstr>Radix Sort Implementation</vt:lpstr>
      <vt:lpstr>Radix Sort Implementation</vt:lpstr>
      <vt:lpstr>Complexity Analysis</vt:lpstr>
      <vt:lpstr>Complexity Analysis</vt:lpstr>
      <vt:lpstr>References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Mehrab Hossain Opi</dc:creator>
  <cp:lastModifiedBy>Netlab</cp:lastModifiedBy>
  <cp:revision>192</cp:revision>
  <dcterms:created xsi:type="dcterms:W3CDTF">2023-12-20T06:09:06Z</dcterms:created>
  <dcterms:modified xsi:type="dcterms:W3CDTF">2024-01-22T06:22:37Z</dcterms:modified>
</cp:coreProperties>
</file>