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0"/>
  </p:notesMasterIdLst>
  <p:sldIdLst>
    <p:sldId id="256" r:id="rId2"/>
    <p:sldId id="257" r:id="rId3"/>
    <p:sldId id="259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8" r:id="rId12"/>
    <p:sldId id="269" r:id="rId13"/>
    <p:sldId id="258" r:id="rId14"/>
    <p:sldId id="273" r:id="rId15"/>
    <p:sldId id="267" r:id="rId16"/>
    <p:sldId id="270" r:id="rId17"/>
    <p:sldId id="272" r:id="rId18"/>
    <p:sldId id="274" r:id="rId19"/>
    <p:sldId id="275" r:id="rId20"/>
    <p:sldId id="276" r:id="rId21"/>
    <p:sldId id="281" r:id="rId22"/>
    <p:sldId id="277" r:id="rId23"/>
    <p:sldId id="279" r:id="rId24"/>
    <p:sldId id="280" r:id="rId25"/>
    <p:sldId id="282" r:id="rId26"/>
    <p:sldId id="283" r:id="rId27"/>
    <p:sldId id="284" r:id="rId28"/>
    <p:sldId id="285" r:id="rId29"/>
    <p:sldId id="286" r:id="rId30"/>
    <p:sldId id="287" r:id="rId31"/>
    <p:sldId id="289" r:id="rId32"/>
    <p:sldId id="288" r:id="rId33"/>
    <p:sldId id="290" r:id="rId34"/>
    <p:sldId id="292" r:id="rId35"/>
    <p:sldId id="291" r:id="rId36"/>
    <p:sldId id="293" r:id="rId37"/>
    <p:sldId id="294" r:id="rId38"/>
    <p:sldId id="295" r:id="rId39"/>
    <p:sldId id="303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4" r:id="rId48"/>
    <p:sldId id="271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58D2-5507-4CFE-9600-4FD89F20E588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DE4A-8C4E-4D22-A410-78438A4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3D4-3DB5-49CB-A312-6DF5702B736F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2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4D2-E5C9-4B7E-943C-DC75AE7CEFAD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6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7F0-5E90-49AD-8C2F-0A1207CCE47A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34930"/>
            <a:ext cx="9603275" cy="484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464320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0113" y="6548798"/>
            <a:ext cx="251539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93883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8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C79-EA37-403E-BCE8-248A5BB73A22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8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13C6-7CD1-4BC1-983A-80FF2B481B00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2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576-1FC1-4F6D-B90D-5ED3DCAC6EC5}" type="datetime1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1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9C9-5A84-4ED8-BE04-4D589E0BC273}" type="datetime1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95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BA03-7459-433B-8121-8AB6BE12AA9C}" type="datetime1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6B8-3C43-4426-B14E-8BCA8EF2DD0B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8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A5122EC-2093-4231-A046-D78422EEA11C}" type="datetime1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5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254F-B478-4ED9-951B-B1F8F8707290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kr.indra2014/mathematical-proof-of-floyds-cycle-detection-algorithm-f1e6891215dd" TargetMode="External"/><Relationship Id="rId2" Type="http://schemas.openxmlformats.org/officeDocument/2006/relationships/hyperlink" Target="https://www.youtube.com/watch?v=kBwUoWpeH_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xor-linked-list-a-memory-efficient-doubly-linked-list-set-1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6E38-9258-DF65-81C9-6A4AC6A03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945913"/>
            <a:ext cx="8637073" cy="2618554"/>
          </a:xfrm>
        </p:spPr>
        <p:txBody>
          <a:bodyPr/>
          <a:lstStyle/>
          <a:p>
            <a:pPr algn="ctr"/>
            <a:r>
              <a:rPr lang="en-US" dirty="0"/>
              <a:t>Introduction to Linked 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21D66-9329-9357-B9BF-730566B6B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16762"/>
            <a:ext cx="8637072" cy="1071095"/>
          </a:xfrm>
        </p:spPr>
        <p:txBody>
          <a:bodyPr/>
          <a:lstStyle/>
          <a:p>
            <a:pPr algn="ctr"/>
            <a:r>
              <a:rPr lang="en-US" dirty="0"/>
              <a:t>Md Mehrab Hossain Opi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B846A-DC6F-D8DC-BD65-16F488B0AF6A}"/>
              </a:ext>
            </a:extLst>
          </p:cNvPr>
          <p:cNvSpPr txBox="1"/>
          <p:nvPr/>
        </p:nvSpPr>
        <p:spPr>
          <a:xfrm>
            <a:off x="3628015" y="285832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2105: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83413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D535-D4CB-DEC8-954C-A9FAD704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86CE2-CDD1-E92C-BA51-D28075CD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But what if there’s not enough memory?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need a house of 5 rooms.</a:t>
            </a:r>
          </a:p>
          <a:p>
            <a:r>
              <a:rPr lang="en-US" dirty="0"/>
              <a:t>Instead of buying a large house you now buy a house for everyone.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122BB-04ED-DA94-9B68-4854AC5F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7B8E8-82A7-BEFC-3EDD-750BE27F8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F4281-552D-5819-BAB2-9D7181F6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6E8945-53E0-9D2A-2A2D-E5768DBE3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346414"/>
              </p:ext>
            </p:extLst>
          </p:nvPr>
        </p:nvGraphicFramePr>
        <p:xfrm>
          <a:off x="2031998" y="1723439"/>
          <a:ext cx="812800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5501481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002997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40998931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3526244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2200870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1927492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9777088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499432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9412942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066739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0561947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575926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5844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9220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FCCE33-22DA-E470-955F-C29E9EEA9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84380"/>
              </p:ext>
            </p:extLst>
          </p:nvPr>
        </p:nvGraphicFramePr>
        <p:xfrm>
          <a:off x="2115387" y="3398599"/>
          <a:ext cx="812800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5501481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002997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40998931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3526244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2200870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1927492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9777088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499432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9412942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066739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0561947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575926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5844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922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5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C04-8D60-51A7-7B09-B5A7D455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4430-175B-D019-D2ED-F25F88A59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need to know where your family members live.</a:t>
            </a:r>
          </a:p>
          <a:p>
            <a:r>
              <a:rPr lang="en-US" dirty="0"/>
              <a:t>But remembering the address of every member can be hard.</a:t>
            </a:r>
          </a:p>
          <a:p>
            <a:r>
              <a:rPr lang="en-US" dirty="0"/>
              <a:t>So each one just remembers where the next family member lives.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the neighbors will only know your address who is the </a:t>
            </a:r>
            <a:r>
              <a:rPr lang="en-US" b="1" dirty="0"/>
              <a:t>head</a:t>
            </a:r>
            <a:r>
              <a:rPr lang="en-US" dirty="0"/>
              <a:t> of this family.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938C-C1CA-DA12-CE77-00F1D1E9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8771-3A89-01F8-149B-D8F46045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4A54-2285-3E9E-4112-ED08F1BE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4F93F23-DB88-3B0C-FB5B-25CF93CC2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06416"/>
              </p:ext>
            </p:extLst>
          </p:nvPr>
        </p:nvGraphicFramePr>
        <p:xfrm>
          <a:off x="2236157" y="2596132"/>
          <a:ext cx="8128003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25501481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56002997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40998931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03526244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622008706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1927492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9777088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499432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9412942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066739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20561947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57592689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58445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922023"/>
                  </a:ext>
                </a:extLst>
              </a:tr>
            </a:tbl>
          </a:graphicData>
        </a:graphic>
      </p:graphicFrame>
      <p:sp>
        <p:nvSpPr>
          <p:cNvPr id="8" name="Arrow: Curved Up 7">
            <a:extLst>
              <a:ext uri="{FF2B5EF4-FFF2-40B4-BE49-F238E27FC236}">
                <a16:creationId xmlns:a16="http://schemas.microsoft.com/office/drawing/2014/main" id="{4930C1C0-6157-E909-C131-37B371127BA1}"/>
              </a:ext>
            </a:extLst>
          </p:cNvPr>
          <p:cNvSpPr/>
          <p:nvPr/>
        </p:nvSpPr>
        <p:spPr>
          <a:xfrm>
            <a:off x="3036498" y="2966972"/>
            <a:ext cx="1311215" cy="370840"/>
          </a:xfrm>
          <a:prstGeom prst="curvedUp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6D6279AA-EFE6-0FFA-218D-C5E5B3172189}"/>
              </a:ext>
            </a:extLst>
          </p:cNvPr>
          <p:cNvSpPr/>
          <p:nvPr/>
        </p:nvSpPr>
        <p:spPr>
          <a:xfrm>
            <a:off x="4459857" y="2966972"/>
            <a:ext cx="1311215" cy="370840"/>
          </a:xfrm>
          <a:prstGeom prst="curvedUp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63503FA2-D9F8-9F10-981B-1C983CEEE1BC}"/>
              </a:ext>
            </a:extLst>
          </p:cNvPr>
          <p:cNvSpPr/>
          <p:nvPr/>
        </p:nvSpPr>
        <p:spPr>
          <a:xfrm>
            <a:off x="5883216" y="2966973"/>
            <a:ext cx="1630392" cy="370840"/>
          </a:xfrm>
          <a:prstGeom prst="curvedUp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CD41EEF4-5E9A-2A50-7698-8ED56BBE49FA}"/>
              </a:ext>
            </a:extLst>
          </p:cNvPr>
          <p:cNvSpPr/>
          <p:nvPr/>
        </p:nvSpPr>
        <p:spPr>
          <a:xfrm>
            <a:off x="7625752" y="2966972"/>
            <a:ext cx="1923690" cy="370840"/>
          </a:xfrm>
          <a:prstGeom prst="curvedUp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96448E-7F1B-75FD-588F-D35E8EEEADC1}"/>
              </a:ext>
            </a:extLst>
          </p:cNvPr>
          <p:cNvSpPr/>
          <p:nvPr/>
        </p:nvSpPr>
        <p:spPr>
          <a:xfrm>
            <a:off x="2778369" y="2417885"/>
            <a:ext cx="791308" cy="7121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4BDB-ED31-4EE8-A40D-2A956C73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A607-9E7A-A3E4-9614-EFFA20A68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we will call this family a </a:t>
            </a:r>
            <a:r>
              <a:rPr lang="en-US" b="1" dirty="0"/>
              <a:t>linked list</a:t>
            </a:r>
            <a:r>
              <a:rPr lang="en-US" dirty="0"/>
              <a:t>.</a:t>
            </a:r>
          </a:p>
          <a:p>
            <a:r>
              <a:rPr lang="en-US" dirty="0"/>
              <a:t>We will call each family member a </a:t>
            </a:r>
            <a:r>
              <a:rPr lang="en-US" b="1" dirty="0"/>
              <a:t>node.</a:t>
            </a:r>
          </a:p>
          <a:p>
            <a:r>
              <a:rPr lang="en-US" dirty="0"/>
              <a:t>Each node has information about itself, we will call this information </a:t>
            </a:r>
            <a:r>
              <a:rPr lang="en-US" b="1" dirty="0"/>
              <a:t>data.</a:t>
            </a:r>
          </a:p>
          <a:p>
            <a:r>
              <a:rPr lang="en-US" dirty="0"/>
              <a:t>A node also knows where the next node lives.</a:t>
            </a:r>
          </a:p>
          <a:p>
            <a:pPr lvl="1"/>
            <a:r>
              <a:rPr lang="en-US" dirty="0"/>
              <a:t>We will call this information </a:t>
            </a:r>
            <a:r>
              <a:rPr lang="en-US" b="1" dirty="0"/>
              <a:t>reference.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639DD-A94D-22E4-6E3D-C8C414D49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E60AA-4901-C274-59D8-7CE98D78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9E01-5EDD-0AFA-70D5-2AC0EFBA0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0038-0F44-BA6E-3539-4ABB7100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Formal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5CE23-6D91-FA0A-8904-5BB0EF43C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</a:rPr>
              <a:t>A linked list is 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linear data structure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consisting of 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sequence of elements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 called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nodes</a:t>
            </a:r>
            <a:r>
              <a:rPr lang="en-US" b="0" i="0" dirty="0">
                <a:solidFill>
                  <a:srgbClr val="374151"/>
                </a:solidFill>
                <a:effectLst/>
              </a:rPr>
              <a:t>, where each node contains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data and a reference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(link or pointer</a:t>
            </a:r>
            <a:r>
              <a:rPr lang="en-US" i="0" dirty="0">
                <a:solidFill>
                  <a:srgbClr val="374151"/>
                </a:solidFill>
                <a:effectLst/>
              </a:rPr>
              <a:t>)</a:t>
            </a:r>
            <a:r>
              <a:rPr lang="en-US" b="1" i="0" dirty="0">
                <a:solidFill>
                  <a:srgbClr val="374151"/>
                </a:solidFill>
                <a:effectLst/>
              </a:rPr>
              <a:t> to the next node </a:t>
            </a:r>
            <a:r>
              <a:rPr lang="en-US" b="0" i="0" dirty="0">
                <a:solidFill>
                  <a:srgbClr val="374151"/>
                </a:solidFill>
                <a:effectLst/>
              </a:rPr>
              <a:t>in the sequence.</a:t>
            </a:r>
          </a:p>
          <a:p>
            <a:endParaRPr lang="en-US" dirty="0">
              <a:solidFill>
                <a:srgbClr val="374151"/>
              </a:solidFill>
            </a:endParaRPr>
          </a:p>
          <a:p>
            <a:r>
              <a:rPr lang="en-US" b="1" dirty="0">
                <a:solidFill>
                  <a:srgbClr val="374151"/>
                </a:solidFill>
              </a:rPr>
              <a:t>Linear Data Structure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A way of organizing and storing data where the elements are arranged in a </a:t>
            </a:r>
            <a:r>
              <a:rPr lang="en-US" b="1" i="0" dirty="0">
                <a:solidFill>
                  <a:srgbClr val="374151"/>
                </a:solidFill>
                <a:effectLst/>
              </a:rPr>
              <a:t>sequential order</a:t>
            </a:r>
            <a:r>
              <a:rPr lang="en-US" b="0" i="0" dirty="0">
                <a:solidFill>
                  <a:srgbClr val="374151"/>
                </a:solidFill>
                <a:effectLst/>
              </a:rPr>
              <a:t>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relationship between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elements is one-dimensional, forming a straight line.</a:t>
            </a: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DB1A-7E17-B324-B88A-6C559D6D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7C742-F7E3-8854-A62C-B29C6D744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54E5-25F4-C586-CB45-E8B83130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05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5DCF-8AC4-6485-CDF6-18C47C52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51A38-F67E-C8B0-A217-E570C2FE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Size.</a:t>
            </a:r>
          </a:p>
          <a:p>
            <a:r>
              <a:rPr lang="en-US" dirty="0"/>
              <a:t>Inefficient insertion/deletion.</a:t>
            </a:r>
          </a:p>
          <a:p>
            <a:r>
              <a:rPr lang="en-US" dirty="0"/>
              <a:t>Dynamic array is also inefficient.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6669C-99C1-A324-91F6-ED7D7F18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CD862-B37F-72D4-976E-4FA930D7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E8B3-D874-8723-2C25-D2AA120D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7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605E-B218-4818-8A91-CAE5261D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AFEF-C450-686D-E2E8-41A37600D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see how we can implement linked list now.</a:t>
            </a:r>
          </a:p>
          <a:p>
            <a:r>
              <a:rPr lang="en-US" dirty="0"/>
              <a:t>What does a node contains?</a:t>
            </a:r>
          </a:p>
          <a:p>
            <a:r>
              <a:rPr lang="en-US" dirty="0"/>
              <a:t>A node may contain a lot of data.</a:t>
            </a:r>
          </a:p>
          <a:p>
            <a:r>
              <a:rPr lang="en-US" dirty="0"/>
              <a:t>For simplicity let’s talk about our CSE family.</a:t>
            </a:r>
          </a:p>
          <a:p>
            <a:r>
              <a:rPr lang="en-US" dirty="0"/>
              <a:t>Each node represents one student.</a:t>
            </a:r>
          </a:p>
          <a:p>
            <a:r>
              <a:rPr lang="en-US" dirty="0"/>
              <a:t>Let’s just store his/her roll no for the moment.</a:t>
            </a:r>
          </a:p>
          <a:p>
            <a:r>
              <a:rPr lang="en-US" dirty="0"/>
              <a:t>What about the reference?</a:t>
            </a:r>
          </a:p>
          <a:p>
            <a:r>
              <a:rPr lang="en-US" dirty="0"/>
              <a:t>Each student will store where the student with next roll no lives.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451B9-3410-5308-3DA7-CBD3C39A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34C8-3886-48A7-296C-9B88E3CD7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0632-733E-2763-6A92-60B7260F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3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05A4-40BE-BFC9-B932-66A4DC66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CF37-3F24-22DC-E0EC-202AE00D3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store multiple information we use </a:t>
            </a:r>
            <a:r>
              <a:rPr lang="en-US" b="1" dirty="0"/>
              <a:t>structure/class</a:t>
            </a:r>
            <a:r>
              <a:rPr lang="en-US" dirty="0"/>
              <a:t>.</a:t>
            </a:r>
          </a:p>
          <a:p>
            <a:r>
              <a:rPr lang="en-US" dirty="0"/>
              <a:t>Let’s create a structure.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you remember </a:t>
            </a:r>
            <a:r>
              <a:rPr lang="en-US" b="1" dirty="0"/>
              <a:t>self-referential structure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8A7A-F79F-1246-E7E1-2C3AD6C6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71FF-AC3C-AF14-5689-FA8BB701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FAA5-86FF-0A0A-F203-196A9773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EFC6BA2-B074-D4DB-BAB4-FB491C4DDF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608139"/>
              </p:ext>
            </p:extLst>
          </p:nvPr>
        </p:nvGraphicFramePr>
        <p:xfrm>
          <a:off x="2760661" y="1961356"/>
          <a:ext cx="6356350" cy="293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76120" imgH="1789200" progId="Word.OpenDocumentText.12">
                  <p:embed/>
                </p:oleObj>
              </mc:Choice>
              <mc:Fallback>
                <p:oleObj name="Document" r:id="rId2" imgW="3876120" imgH="178920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60661" y="1961356"/>
                        <a:ext cx="6356350" cy="293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8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D896-BFDC-F210-1579-7B7DEAA48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B83F9-6702-9A33-DA3A-35443B46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create a class for our linked list.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just the address of the head.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335E5-B924-1E08-9B65-638FDF3F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AE19F-21D7-E165-0704-302E0901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9E71-F77A-259B-0016-C8317E34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E0E5212B-2300-6B00-AD0B-D148EB3A2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086371"/>
              </p:ext>
            </p:extLst>
          </p:nvPr>
        </p:nvGraphicFramePr>
        <p:xfrm>
          <a:off x="2033587" y="1391655"/>
          <a:ext cx="8124825" cy="162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24840" imgH="1623960" progId="Word.OpenDocumentText.12">
                  <p:embed/>
                </p:oleObj>
              </mc:Choice>
              <mc:Fallback>
                <p:oleObj name="Document" r:id="rId2" imgW="8124840" imgH="162396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3587" y="1391655"/>
                        <a:ext cx="8124825" cy="1624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166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F67C-4F92-79E6-86E4-CC29B756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5A1F4-658D-8FA3-BE1A-42D265DA0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operations we will learn</a:t>
            </a:r>
          </a:p>
          <a:p>
            <a:pPr lvl="1"/>
            <a:r>
              <a:rPr lang="en-US" dirty="0"/>
              <a:t>Linked List Creation / Initialization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Deletion</a:t>
            </a:r>
          </a:p>
          <a:p>
            <a:pPr lvl="1"/>
            <a:r>
              <a:rPr lang="en-US" dirty="0"/>
              <a:t>Traversal</a:t>
            </a:r>
          </a:p>
          <a:p>
            <a:pPr lvl="1"/>
            <a:r>
              <a:rPr lang="en-US" dirty="0"/>
              <a:t>Search 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Length</a:t>
            </a:r>
          </a:p>
          <a:p>
            <a:r>
              <a:rPr lang="en-US" dirty="0"/>
              <a:t>These operations will be discussed in detail in the lab.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6EB-DCAF-B11C-6D9F-EFB096A3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7CBDA-5774-8338-AE97-7ABC3E34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E4F85-E2C4-F795-2212-33CBCB4F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7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6C4F-96D9-8E57-0937-F4D8E5AF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CCF5A-7E22-46C0-6E30-1E891E9D2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only move in a single direction with our current linked list structure.</a:t>
            </a:r>
          </a:p>
          <a:p>
            <a:pPr lvl="1"/>
            <a:r>
              <a:rPr lang="en-US" dirty="0"/>
              <a:t>Roll 005 can’t give me the information of roll 004.</a:t>
            </a:r>
          </a:p>
          <a:p>
            <a:r>
              <a:rPr lang="en-US" dirty="0"/>
              <a:t>As the nodes only contain a single reference or link we will call it a singly linked list.</a:t>
            </a:r>
          </a:p>
          <a:p>
            <a:r>
              <a:rPr lang="en-US" dirty="0"/>
              <a:t>Let’s see some other variations of the linked list.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C8EE-D236-F455-6585-CD6BDCCC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F3B72-169A-EA96-2C49-36F857C2B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78F6F-407A-AD92-CF17-931BB0AE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33D7-BA37-80F5-155C-B723C3E6C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99A6-5534-23F8-0EA1-D42B1E303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two terms here – ‘linked’ and ‘list’.</a:t>
            </a:r>
          </a:p>
          <a:p>
            <a:r>
              <a:rPr lang="en-US" dirty="0"/>
              <a:t>So what is a list?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a collection of items presented in a particular order.</a:t>
            </a:r>
          </a:p>
          <a:p>
            <a:pPr lvl="1"/>
            <a:r>
              <a:rPr lang="en-US" dirty="0">
                <a:solidFill>
                  <a:srgbClr val="374151"/>
                </a:solidFill>
              </a:rPr>
              <a:t>Shopping list, to-do list</a:t>
            </a:r>
          </a:p>
          <a:p>
            <a:r>
              <a:rPr lang="en-US" dirty="0">
                <a:solidFill>
                  <a:srgbClr val="374151"/>
                </a:solidFill>
              </a:rPr>
              <a:t>What does the word ‘linked’ mean?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</a:rPr>
              <a:t>Connection or relationship between two or more things.</a:t>
            </a:r>
          </a:p>
          <a:p>
            <a:pPr lvl="1"/>
            <a:endParaRPr lang="en-US" dirty="0">
              <a:solidFill>
                <a:srgbClr val="374151"/>
              </a:solidFill>
            </a:endParaRPr>
          </a:p>
          <a:p>
            <a:r>
              <a:rPr lang="en-US" dirty="0">
                <a:solidFill>
                  <a:srgbClr val="374151"/>
                </a:solidFill>
              </a:rPr>
              <a:t>So we have a collection of items which are connected to each other.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21A1-A489-CB4C-8511-F5C08FAD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47CC0-C7CB-4704-3C3A-CB95E4734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9952-0E07-F243-464E-D86F167B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7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1F9A6-AE36-8149-F78A-E9A52D03B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83E08-D36E-B342-05A5-62A7A4960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nodes in a singly linked list contain just one reference/ link value</a:t>
            </a:r>
          </a:p>
          <a:p>
            <a:pPr lvl="1"/>
            <a:r>
              <a:rPr lang="en-US" dirty="0"/>
              <a:t>Nodes in the doubly linked list contain two references.</a:t>
            </a:r>
          </a:p>
          <a:p>
            <a:r>
              <a:rPr lang="en-US" dirty="0"/>
              <a:t>The first reference will point to the next node in the list.</a:t>
            </a:r>
          </a:p>
          <a:p>
            <a:r>
              <a:rPr lang="en-US" dirty="0"/>
              <a:t>The second one will point to the previous node in the list.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B8A0-672F-B365-922B-F0088ABE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79323-B3F9-38DA-FB55-53ED354F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C380-B2AD-7A33-40D9-CA9B0155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4230D94-74DF-FA12-4BF1-320D0390F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655014"/>
              </p:ext>
            </p:extLst>
          </p:nvPr>
        </p:nvGraphicFramePr>
        <p:xfrm>
          <a:off x="4133850" y="2889250"/>
          <a:ext cx="3903663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64920" imgH="1773360" progId="Word.OpenDocumentText.12">
                  <p:embed/>
                </p:oleObj>
              </mc:Choice>
              <mc:Fallback>
                <p:oleObj name="Document" r:id="rId2" imgW="3364920" imgH="1773360" progId="Word.OpenDocumentTex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2227100-8462-7FD1-68AB-45C883A77D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3850" y="2889250"/>
                        <a:ext cx="3903663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3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3918-95B8-4200-56DA-A0FEEA087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A800-2FE8-F717-E04B-85EA2E590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will be the content of the previous pointer of the first node?</a:t>
            </a:r>
          </a:p>
          <a:p>
            <a:pPr lvl="1"/>
            <a:r>
              <a:rPr lang="en-US" dirty="0"/>
              <a:t>NULL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902D0-F8D3-742B-A7A5-B5D96BA6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A4F5-174D-39C1-97FC-F8ED65D0B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9C723-35B5-393F-132F-D6B9FB32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28F0AE-B1A7-60AC-4020-A985922C5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982041"/>
              </p:ext>
            </p:extLst>
          </p:nvPr>
        </p:nvGraphicFramePr>
        <p:xfrm>
          <a:off x="493635" y="3099761"/>
          <a:ext cx="2329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78">
                  <a:extLst>
                    <a:ext uri="{9D8B030D-6E8A-4147-A177-3AD203B41FA5}">
                      <a16:colId xmlns:a16="http://schemas.microsoft.com/office/drawing/2014/main" val="328376842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86781250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996005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733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5D6366-9EB8-A02E-F3B9-EFFFC18F5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92140"/>
              </p:ext>
            </p:extLst>
          </p:nvPr>
        </p:nvGraphicFramePr>
        <p:xfrm>
          <a:off x="3517494" y="3099761"/>
          <a:ext cx="2329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78">
                  <a:extLst>
                    <a:ext uri="{9D8B030D-6E8A-4147-A177-3AD203B41FA5}">
                      <a16:colId xmlns:a16="http://schemas.microsoft.com/office/drawing/2014/main" val="328376842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86781250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996005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7337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50A435E-7214-6CEC-CA53-3A4F39179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39848"/>
              </p:ext>
            </p:extLst>
          </p:nvPr>
        </p:nvGraphicFramePr>
        <p:xfrm>
          <a:off x="6541353" y="3094809"/>
          <a:ext cx="2329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78">
                  <a:extLst>
                    <a:ext uri="{9D8B030D-6E8A-4147-A177-3AD203B41FA5}">
                      <a16:colId xmlns:a16="http://schemas.microsoft.com/office/drawing/2014/main" val="328376842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86781250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996005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733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D7AE2C-4D54-D022-56C7-C3E2E4F52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40221"/>
              </p:ext>
            </p:extLst>
          </p:nvPr>
        </p:nvGraphicFramePr>
        <p:xfrm>
          <a:off x="9565212" y="3094809"/>
          <a:ext cx="232913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78">
                  <a:extLst>
                    <a:ext uri="{9D8B030D-6E8A-4147-A177-3AD203B41FA5}">
                      <a16:colId xmlns:a16="http://schemas.microsoft.com/office/drawing/2014/main" val="328376842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86781250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996005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7337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0FB07-9B4A-3D76-726D-62064A230746}"/>
              </a:ext>
            </a:extLst>
          </p:cNvPr>
          <p:cNvCxnSpPr>
            <a:endCxn id="8" idx="1"/>
          </p:cNvCxnSpPr>
          <p:nvPr/>
        </p:nvCxnSpPr>
        <p:spPr>
          <a:xfrm>
            <a:off x="2822769" y="3280229"/>
            <a:ext cx="694725" cy="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494BC7-E95E-36F6-012B-9E0FFD02B52E}"/>
              </a:ext>
            </a:extLst>
          </p:cNvPr>
          <p:cNvCxnSpPr>
            <a:endCxn id="9" idx="1"/>
          </p:cNvCxnSpPr>
          <p:nvPr/>
        </p:nvCxnSpPr>
        <p:spPr>
          <a:xfrm>
            <a:off x="5846628" y="3280229"/>
            <a:ext cx="694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67DEB9-EEC5-CFC0-BA46-38ED44A2E4A3}"/>
              </a:ext>
            </a:extLst>
          </p:cNvPr>
          <p:cNvCxnSpPr>
            <a:endCxn id="10" idx="1"/>
          </p:cNvCxnSpPr>
          <p:nvPr/>
        </p:nvCxnSpPr>
        <p:spPr>
          <a:xfrm>
            <a:off x="8870487" y="3280229"/>
            <a:ext cx="694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036FB4-5B07-B292-F179-F1296CC8F19A}"/>
              </a:ext>
            </a:extLst>
          </p:cNvPr>
          <p:cNvSpPr txBox="1"/>
          <p:nvPr/>
        </p:nvSpPr>
        <p:spPr>
          <a:xfrm>
            <a:off x="1270013" y="3553287"/>
            <a:ext cx="7850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0x08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BF3C07-DB5C-B948-7523-FDADF45336AC}"/>
              </a:ext>
            </a:extLst>
          </p:cNvPr>
          <p:cNvSpPr txBox="1"/>
          <p:nvPr/>
        </p:nvSpPr>
        <p:spPr>
          <a:xfrm>
            <a:off x="4289559" y="3553287"/>
            <a:ext cx="7850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0x12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0F8F8B-C8C4-FF2C-F30B-F0C72391C6BD}"/>
              </a:ext>
            </a:extLst>
          </p:cNvPr>
          <p:cNvSpPr txBox="1"/>
          <p:nvPr/>
        </p:nvSpPr>
        <p:spPr>
          <a:xfrm>
            <a:off x="7313418" y="3553287"/>
            <a:ext cx="7850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0x34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A87DA-000A-8C7E-FD48-CF393CFB10F1}"/>
              </a:ext>
            </a:extLst>
          </p:cNvPr>
          <p:cNvSpPr txBox="1"/>
          <p:nvPr/>
        </p:nvSpPr>
        <p:spPr>
          <a:xfrm>
            <a:off x="10337277" y="3553287"/>
            <a:ext cx="785004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0x41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C65BF4B-CCBF-55DB-589E-C277EA359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934089"/>
              </p:ext>
            </p:extLst>
          </p:nvPr>
        </p:nvGraphicFramePr>
        <p:xfrm>
          <a:off x="3517494" y="2658430"/>
          <a:ext cx="2329134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76378">
                  <a:extLst>
                    <a:ext uri="{9D8B030D-6E8A-4147-A177-3AD203B41FA5}">
                      <a16:colId xmlns:a16="http://schemas.microsoft.com/office/drawing/2014/main" val="3283768422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86781250"/>
                    </a:ext>
                  </a:extLst>
                </a:gridCol>
                <a:gridCol w="776378">
                  <a:extLst>
                    <a:ext uri="{9D8B030D-6E8A-4147-A177-3AD203B41FA5}">
                      <a16:colId xmlns:a16="http://schemas.microsoft.com/office/drawing/2014/main" val="2996005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273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0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BD9C9-0754-EEA5-9BDE-B5289C7C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Pros and Cons of Doubly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C458-28C4-BFCC-E6EF-DC84C7EC7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benefit of using two references?</a:t>
            </a:r>
          </a:p>
          <a:p>
            <a:pPr lvl="1"/>
            <a:r>
              <a:rPr lang="en-US" dirty="0"/>
              <a:t>Bidirectional Traversing.</a:t>
            </a:r>
          </a:p>
          <a:p>
            <a:pPr lvl="1"/>
            <a:r>
              <a:rPr lang="en-US" dirty="0"/>
              <a:t>Easy insertion/deletion of nodes.</a:t>
            </a:r>
          </a:p>
          <a:p>
            <a:r>
              <a:rPr lang="en-US" dirty="0"/>
              <a:t>But there are some disadvantages.</a:t>
            </a:r>
          </a:p>
          <a:p>
            <a:pPr lvl="1"/>
            <a:r>
              <a:rPr lang="en-US" dirty="0"/>
              <a:t>Requires more space.</a:t>
            </a:r>
          </a:p>
          <a:p>
            <a:pPr lvl="1"/>
            <a:r>
              <a:rPr lang="en-US" dirty="0"/>
              <a:t>Insertion/ Deletion takes extra time</a:t>
            </a:r>
          </a:p>
          <a:p>
            <a:pPr lvl="2"/>
            <a:r>
              <a:rPr lang="en-US" dirty="0"/>
              <a:t>More pointer operations.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9E7CA-1B03-8632-42AA-8F9362F6E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02B85-E483-44C6-7B97-223FC99A8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99092-96D3-8498-502D-E5A4ED559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5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E5F9-34C4-6421-3A34-4C46FC8E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E0368-59BF-3D6F-62C4-66C28D09F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460" y="823135"/>
            <a:ext cx="9603275" cy="4643209"/>
          </a:xfrm>
        </p:spPr>
        <p:txBody>
          <a:bodyPr/>
          <a:lstStyle/>
          <a:p>
            <a:r>
              <a:rPr lang="en-US" dirty="0"/>
              <a:t>How do we find the end of a linked list?</a:t>
            </a:r>
          </a:p>
          <a:p>
            <a:r>
              <a:rPr lang="en-US" dirty="0"/>
              <a:t>The last node of the linked list, both singly and doubly holds null in the next reference pointer.</a:t>
            </a:r>
          </a:p>
          <a:p>
            <a:r>
              <a:rPr lang="en-US" dirty="0"/>
              <a:t>But there’s a variation of the linked list that does not contain a null pointer.</a:t>
            </a:r>
          </a:p>
          <a:p>
            <a:r>
              <a:rPr lang="en-US" dirty="0"/>
              <a:t>Instead of storing null, the next pointer of the last node will contain the address of the first node.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7D087-507F-78D5-E031-898DCB0C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2DA6A-F0EC-1964-E6F1-FE85841C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F0C64-E7F4-117F-8589-81CCA1CB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B0E521E-A671-AE8D-27C4-B10F36CDA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27003"/>
              </p:ext>
            </p:extLst>
          </p:nvPr>
        </p:nvGraphicFramePr>
        <p:xfrm>
          <a:off x="2963405" y="4056013"/>
          <a:ext cx="745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04">
                  <a:extLst>
                    <a:ext uri="{9D8B030D-6E8A-4147-A177-3AD203B41FA5}">
                      <a16:colId xmlns:a16="http://schemas.microsoft.com/office/drawing/2014/main" val="1917973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4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941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71A440D-4B4E-99C1-2EDC-F63ADCD34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19773"/>
              </p:ext>
            </p:extLst>
          </p:nvPr>
        </p:nvGraphicFramePr>
        <p:xfrm>
          <a:off x="4359504" y="4056013"/>
          <a:ext cx="745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04">
                  <a:extLst>
                    <a:ext uri="{9D8B030D-6E8A-4147-A177-3AD203B41FA5}">
                      <a16:colId xmlns:a16="http://schemas.microsoft.com/office/drawing/2014/main" val="1917973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4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941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D0BDFF-6E2B-1FA5-CA16-92F0D6152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668293"/>
              </p:ext>
            </p:extLst>
          </p:nvPr>
        </p:nvGraphicFramePr>
        <p:xfrm>
          <a:off x="5755603" y="4056013"/>
          <a:ext cx="745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04">
                  <a:extLst>
                    <a:ext uri="{9D8B030D-6E8A-4147-A177-3AD203B41FA5}">
                      <a16:colId xmlns:a16="http://schemas.microsoft.com/office/drawing/2014/main" val="1917973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4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941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0731FB-57FB-CC00-1D78-92906DFAE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26226"/>
              </p:ext>
            </p:extLst>
          </p:nvPr>
        </p:nvGraphicFramePr>
        <p:xfrm>
          <a:off x="7151702" y="4056013"/>
          <a:ext cx="745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04">
                  <a:extLst>
                    <a:ext uri="{9D8B030D-6E8A-4147-A177-3AD203B41FA5}">
                      <a16:colId xmlns:a16="http://schemas.microsoft.com/office/drawing/2014/main" val="1917973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4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941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C1F094F-1D77-2168-FAA6-20BD715DF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93341"/>
              </p:ext>
            </p:extLst>
          </p:nvPr>
        </p:nvGraphicFramePr>
        <p:xfrm>
          <a:off x="8547801" y="4060930"/>
          <a:ext cx="7457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704">
                  <a:extLst>
                    <a:ext uri="{9D8B030D-6E8A-4147-A177-3AD203B41FA5}">
                      <a16:colId xmlns:a16="http://schemas.microsoft.com/office/drawing/2014/main" val="1917973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44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0x21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794103"/>
                  </a:ext>
                </a:extLst>
              </a:tr>
            </a:tbl>
          </a:graphicData>
        </a:graphic>
      </p:graphicFrame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8B2B4DF-6416-AC12-6C5A-9D23C64806C8}"/>
              </a:ext>
            </a:extLst>
          </p:cNvPr>
          <p:cNvCxnSpPr/>
          <p:nvPr/>
        </p:nvCxnSpPr>
        <p:spPr>
          <a:xfrm flipV="1">
            <a:off x="3709109" y="4178117"/>
            <a:ext cx="650395" cy="4336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C661C93C-A0D8-5213-AEDE-22504EE65442}"/>
              </a:ext>
            </a:extLst>
          </p:cNvPr>
          <p:cNvCxnSpPr/>
          <p:nvPr/>
        </p:nvCxnSpPr>
        <p:spPr>
          <a:xfrm flipV="1">
            <a:off x="5105208" y="4210005"/>
            <a:ext cx="650395" cy="4336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5D17A1C-E7BF-3966-EA8F-4DB4A5EDD098}"/>
              </a:ext>
            </a:extLst>
          </p:cNvPr>
          <p:cNvCxnSpPr/>
          <p:nvPr/>
        </p:nvCxnSpPr>
        <p:spPr>
          <a:xfrm flipV="1">
            <a:off x="6514382" y="4210005"/>
            <a:ext cx="650395" cy="4336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7BD70B0-9317-D105-B882-0154ECDA1F8D}"/>
              </a:ext>
            </a:extLst>
          </p:cNvPr>
          <p:cNvCxnSpPr/>
          <p:nvPr/>
        </p:nvCxnSpPr>
        <p:spPr>
          <a:xfrm flipV="1">
            <a:off x="7897406" y="4185460"/>
            <a:ext cx="650395" cy="43369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B8AEAC8-B7A7-9125-3285-759F501DBF86}"/>
              </a:ext>
            </a:extLst>
          </p:cNvPr>
          <p:cNvSpPr/>
          <p:nvPr/>
        </p:nvSpPr>
        <p:spPr>
          <a:xfrm>
            <a:off x="2411726" y="4232251"/>
            <a:ext cx="7258387" cy="1601937"/>
          </a:xfrm>
          <a:custGeom>
            <a:avLst/>
            <a:gdLst>
              <a:gd name="connsiteX0" fmla="*/ 7777416 w 8880776"/>
              <a:gd name="connsiteY0" fmla="*/ 0 h 903930"/>
              <a:gd name="connsiteX1" fmla="*/ 8277748 w 8880776"/>
              <a:gd name="connsiteY1" fmla="*/ 785004 h 903930"/>
              <a:gd name="connsiteX2" fmla="*/ 488095 w 8880776"/>
              <a:gd name="connsiteY2" fmla="*/ 819509 h 903930"/>
              <a:gd name="connsiteX3" fmla="*/ 1471506 w 8880776"/>
              <a:gd name="connsiteY3" fmla="*/ 0 h 903930"/>
              <a:gd name="connsiteX0" fmla="*/ 7777416 w 8242723"/>
              <a:gd name="connsiteY0" fmla="*/ 0 h 1093299"/>
              <a:gd name="connsiteX1" fmla="*/ 7044170 w 8242723"/>
              <a:gd name="connsiteY1" fmla="*/ 1052422 h 1093299"/>
              <a:gd name="connsiteX2" fmla="*/ 488095 w 8242723"/>
              <a:gd name="connsiteY2" fmla="*/ 819509 h 1093299"/>
              <a:gd name="connsiteX3" fmla="*/ 1471506 w 8242723"/>
              <a:gd name="connsiteY3" fmla="*/ 0 h 1093299"/>
              <a:gd name="connsiteX0" fmla="*/ 7425994 w 7871001"/>
              <a:gd name="connsiteY0" fmla="*/ 0 h 1163513"/>
              <a:gd name="connsiteX1" fmla="*/ 6692748 w 7871001"/>
              <a:gd name="connsiteY1" fmla="*/ 1052422 h 1163513"/>
              <a:gd name="connsiteX2" fmla="*/ 619752 w 7871001"/>
              <a:gd name="connsiteY2" fmla="*/ 1043796 h 1163513"/>
              <a:gd name="connsiteX3" fmla="*/ 1120084 w 7871001"/>
              <a:gd name="connsiteY3" fmla="*/ 0 h 1163513"/>
              <a:gd name="connsiteX0" fmla="*/ 6847593 w 7246154"/>
              <a:gd name="connsiteY0" fmla="*/ 0 h 1213748"/>
              <a:gd name="connsiteX1" fmla="*/ 6114347 w 7246154"/>
              <a:gd name="connsiteY1" fmla="*/ 1052422 h 1213748"/>
              <a:gd name="connsiteX2" fmla="*/ 1249050 w 7246154"/>
              <a:gd name="connsiteY2" fmla="*/ 1130061 h 1213748"/>
              <a:gd name="connsiteX3" fmla="*/ 541683 w 7246154"/>
              <a:gd name="connsiteY3" fmla="*/ 0 h 1213748"/>
              <a:gd name="connsiteX0" fmla="*/ 6859826 w 7258387"/>
              <a:gd name="connsiteY0" fmla="*/ 388189 h 1601937"/>
              <a:gd name="connsiteX1" fmla="*/ 6126580 w 7258387"/>
              <a:gd name="connsiteY1" fmla="*/ 1440611 h 1601937"/>
              <a:gd name="connsiteX2" fmla="*/ 1261283 w 7258387"/>
              <a:gd name="connsiteY2" fmla="*/ 1518250 h 1601937"/>
              <a:gd name="connsiteX3" fmla="*/ 536663 w 7258387"/>
              <a:gd name="connsiteY3" fmla="*/ 0 h 1601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58387" h="1601937">
                <a:moveTo>
                  <a:pt x="6859826" y="388189"/>
                </a:moveTo>
                <a:cubicBezTo>
                  <a:pt x="7717435" y="712398"/>
                  <a:pt x="7059670" y="1252268"/>
                  <a:pt x="6126580" y="1440611"/>
                </a:cubicBezTo>
                <a:cubicBezTo>
                  <a:pt x="5193490" y="1628954"/>
                  <a:pt x="2395657" y="1649084"/>
                  <a:pt x="1261283" y="1518250"/>
                </a:cubicBezTo>
                <a:cubicBezTo>
                  <a:pt x="126909" y="1387416"/>
                  <a:pt x="-522230" y="344337"/>
                  <a:pt x="536663" y="0"/>
                </a:cubicBez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BB11D5-A735-C4AC-C67A-5D182073D4C4}"/>
              </a:ext>
            </a:extLst>
          </p:cNvPr>
          <p:cNvSpPr txBox="1"/>
          <p:nvPr/>
        </p:nvSpPr>
        <p:spPr>
          <a:xfrm>
            <a:off x="2963405" y="4905111"/>
            <a:ext cx="7457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949CB0-2608-619B-D498-782A4FD35AC1}"/>
              </a:ext>
            </a:extLst>
          </p:cNvPr>
          <p:cNvSpPr txBox="1"/>
          <p:nvPr/>
        </p:nvSpPr>
        <p:spPr>
          <a:xfrm>
            <a:off x="4359504" y="4910861"/>
            <a:ext cx="74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BD937C-7F7A-486D-AEAE-3F610BF9F537}"/>
              </a:ext>
            </a:extLst>
          </p:cNvPr>
          <p:cNvSpPr txBox="1"/>
          <p:nvPr/>
        </p:nvSpPr>
        <p:spPr>
          <a:xfrm>
            <a:off x="4359504" y="4905111"/>
            <a:ext cx="7457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39E7829-722F-78AA-1116-2C204418FF7D}"/>
              </a:ext>
            </a:extLst>
          </p:cNvPr>
          <p:cNvSpPr txBox="1"/>
          <p:nvPr/>
        </p:nvSpPr>
        <p:spPr>
          <a:xfrm>
            <a:off x="5759730" y="4916924"/>
            <a:ext cx="7457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0x43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C3C5FE-B5CC-EFD7-40A3-694EF89C9D77}"/>
              </a:ext>
            </a:extLst>
          </p:cNvPr>
          <p:cNvSpPr txBox="1"/>
          <p:nvPr/>
        </p:nvSpPr>
        <p:spPr>
          <a:xfrm>
            <a:off x="7151702" y="4917613"/>
            <a:ext cx="7457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0x41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46EF185-61A7-FEDE-A894-C8E4467E7601}"/>
              </a:ext>
            </a:extLst>
          </p:cNvPr>
          <p:cNvSpPr txBox="1"/>
          <p:nvPr/>
        </p:nvSpPr>
        <p:spPr>
          <a:xfrm>
            <a:off x="8551928" y="4927140"/>
            <a:ext cx="745704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0x52</a:t>
            </a:r>
          </a:p>
        </p:txBody>
      </p:sp>
    </p:spTree>
    <p:extLst>
      <p:ext uri="{BB962C8B-B14F-4D97-AF65-F5344CB8AC3E}">
        <p14:creationId xmlns:p14="http://schemas.microsoft.com/office/powerpoint/2010/main" val="298378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  <p:bldP spid="23" grpId="0" animBg="1"/>
      <p:bldP spid="25" grpId="0"/>
      <p:bldP spid="28" grpId="0" animBg="1"/>
      <p:bldP spid="29" grpId="0" animBg="1"/>
      <p:bldP spid="30" grpId="0" animBg="1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7628-31CF-7ADA-2429-BE8FECD0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Doubly Circular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D64C-7E95-72BC-0235-76E3D7CE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circular linked we just, is an extended version of the singly linked list.</a:t>
            </a:r>
          </a:p>
          <a:p>
            <a:r>
              <a:rPr lang="en-US" dirty="0"/>
              <a:t>What if we want to make a circular linked list with a doubly linked list?</a:t>
            </a:r>
          </a:p>
          <a:p>
            <a:r>
              <a:rPr lang="en-US" dirty="0"/>
              <a:t>What changes do we need to make?</a:t>
            </a:r>
          </a:p>
          <a:p>
            <a:r>
              <a:rPr lang="en-US" dirty="0"/>
              <a:t>In a doubly linked list, the prev pointer of the first node contained null.</a:t>
            </a:r>
          </a:p>
          <a:p>
            <a:r>
              <a:rPr lang="en-US" dirty="0"/>
              <a:t>Now it will contain the address of the last node.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1D009-BF1E-178A-60C6-7C89B4AF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41C1-0A4E-D9B2-2E11-0BA4F03CF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DBC4-49C7-B70A-ADEE-F46AF68C0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6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A815-D1D3-364C-AFC3-B50C4DF9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XOR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C6CB5-9E6B-DE47-09A9-173F9963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big problem of the doubly linked list was it requires extra memory to store two addresses.</a:t>
            </a:r>
          </a:p>
          <a:p>
            <a:r>
              <a:rPr lang="en-US" dirty="0"/>
              <a:t>This problem can be solved using the XOR linked list.</a:t>
            </a:r>
          </a:p>
          <a:p>
            <a:r>
              <a:rPr lang="en-US" dirty="0"/>
              <a:t>Before we learn more about it, let’s recap some property of XOR operation.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12D99-DB4A-8207-516B-CD7444A8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70D3-A150-A195-D096-4AD3057D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E12F-B796-7974-A594-63A6785B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9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DAD85-E16A-8AC0-36EC-FDBBBF6C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XOR Operation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B2FB3-790D-E72D-9E56-47222047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7F5F-708D-61AD-E82C-0195EABE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F0403-3D50-2CE8-0710-F7785B32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515E6CA-DCC6-F65A-474B-642EFC2DA3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Some important properties: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8515E6CA-DCC6-F65A-474B-642EFC2DA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6">
                <a:extLst>
                  <a:ext uri="{FF2B5EF4-FFF2-40B4-BE49-F238E27FC236}">
                    <a16:creationId xmlns:a16="http://schemas.microsoft.com/office/drawing/2014/main" id="{000EAA6B-DD0C-5D92-43F8-07A7AB6C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61479782"/>
                  </p:ext>
                </p:extLst>
              </p:nvPr>
            </p:nvGraphicFramePr>
            <p:xfrm>
              <a:off x="4577308" y="903426"/>
              <a:ext cx="269957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9859">
                      <a:extLst>
                        <a:ext uri="{9D8B030D-6E8A-4147-A177-3AD203B41FA5}">
                          <a16:colId xmlns:a16="http://schemas.microsoft.com/office/drawing/2014/main" val="2885698314"/>
                        </a:ext>
                      </a:extLst>
                    </a:gridCol>
                    <a:gridCol w="899859">
                      <a:extLst>
                        <a:ext uri="{9D8B030D-6E8A-4147-A177-3AD203B41FA5}">
                          <a16:colId xmlns:a16="http://schemas.microsoft.com/office/drawing/2014/main" val="3753871322"/>
                        </a:ext>
                      </a:extLst>
                    </a:gridCol>
                    <a:gridCol w="899859">
                      <a:extLst>
                        <a:ext uri="{9D8B030D-6E8A-4147-A177-3AD203B41FA5}">
                          <a16:colId xmlns:a16="http://schemas.microsoft.com/office/drawing/2014/main" val="1084579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6533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731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070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69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444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6">
                <a:extLst>
                  <a:ext uri="{FF2B5EF4-FFF2-40B4-BE49-F238E27FC236}">
                    <a16:creationId xmlns:a16="http://schemas.microsoft.com/office/drawing/2014/main" id="{000EAA6B-DD0C-5D92-43F8-07A7AB6C80B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61479782"/>
                  </p:ext>
                </p:extLst>
              </p:nvPr>
            </p:nvGraphicFramePr>
            <p:xfrm>
              <a:off x="4577308" y="903426"/>
              <a:ext cx="2699577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9859">
                      <a:extLst>
                        <a:ext uri="{9D8B030D-6E8A-4147-A177-3AD203B41FA5}">
                          <a16:colId xmlns:a16="http://schemas.microsoft.com/office/drawing/2014/main" val="2885698314"/>
                        </a:ext>
                      </a:extLst>
                    </a:gridCol>
                    <a:gridCol w="899859">
                      <a:extLst>
                        <a:ext uri="{9D8B030D-6E8A-4147-A177-3AD203B41FA5}">
                          <a16:colId xmlns:a16="http://schemas.microsoft.com/office/drawing/2014/main" val="3753871322"/>
                        </a:ext>
                      </a:extLst>
                    </a:gridCol>
                    <a:gridCol w="899859">
                      <a:extLst>
                        <a:ext uri="{9D8B030D-6E8A-4147-A177-3AD203B41FA5}">
                          <a16:colId xmlns:a16="http://schemas.microsoft.com/office/drawing/2014/main" val="1084579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76" t="-8197" r="-270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65330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2731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7070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46929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2444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458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6C30-135E-2BDC-3371-79E4ADDEE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XOR Linked List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0861A-1A97-2A3B-B4D3-2ADA77EEC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keeping two pointers in a node, we will have one single value now.</a:t>
                </a:r>
              </a:p>
              <a:p>
                <a:r>
                  <a:rPr lang="en-US" dirty="0"/>
                  <a:t>Let’s call it ’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𝑏𝑜𝑡h</m:t>
                    </m:r>
                  </m:oMath>
                </a14:m>
                <a:r>
                  <a:rPr lang="en-US" dirty="0"/>
                  <a:t>’ pointer.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𝑛𝑒𝑥𝑡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What will be the value of ‘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𝑏𝑜𝑡h</m:t>
                    </m:r>
                  </m:oMath>
                </a14:m>
                <a:r>
                  <a:rPr lang="en-US" dirty="0"/>
                  <a:t>’ for the head pointer?</a:t>
                </a:r>
              </a:p>
              <a:p>
                <a:pPr lvl="1"/>
                <a:r>
                  <a:rPr lang="en-US" dirty="0"/>
                  <a:t>We will just keep the next address.</a:t>
                </a:r>
              </a:p>
              <a:p>
                <a:pPr lvl="2"/>
                <a:r>
                  <a:rPr lang="en-US" dirty="0"/>
                  <a:t>Assume the XOR was done with  0 – representing null.</a:t>
                </a:r>
              </a:p>
              <a:p>
                <a:pPr lvl="1"/>
                <a:r>
                  <a:rPr lang="en-US" dirty="0"/>
                  <a:t>Similarly next of ‘tail’ will just contain the previous address.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0861A-1A97-2A3B-B4D3-2ADA77EEC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C1A8-F9EE-263F-5926-A7DF03404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A693-15B0-DC86-D442-8F0BDC73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F1483-4AEC-8D6B-7954-5D5BBCE2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60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1013-C956-8D2F-1100-AF31739F1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XOR Linked List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00AFA13-CA79-4CFE-C950-C9C52DEF1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749055"/>
              </p:ext>
            </p:extLst>
          </p:nvPr>
        </p:nvGraphicFramePr>
        <p:xfrm>
          <a:off x="905774" y="1760412"/>
          <a:ext cx="20444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487">
                  <a:extLst>
                    <a:ext uri="{9D8B030D-6E8A-4147-A177-3AD203B41FA5}">
                      <a16:colId xmlns:a16="http://schemas.microsoft.com/office/drawing/2014/main" val="230000042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4188721961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35397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4128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5E103-4913-6ED2-1F22-F463B81B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0E20E-E111-B19B-FABA-AA449BB5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E144-CCA1-3B9C-E379-4E36796A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282D385F-4F41-EB5C-38A6-9C8F204F50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920812"/>
              </p:ext>
            </p:extLst>
          </p:nvPr>
        </p:nvGraphicFramePr>
        <p:xfrm>
          <a:off x="3611593" y="1753314"/>
          <a:ext cx="20444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487">
                  <a:extLst>
                    <a:ext uri="{9D8B030D-6E8A-4147-A177-3AD203B41FA5}">
                      <a16:colId xmlns:a16="http://schemas.microsoft.com/office/drawing/2014/main" val="230000042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4188721961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35397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41280"/>
                  </a:ext>
                </a:extLst>
              </a:tr>
            </a:tbl>
          </a:graphicData>
        </a:graphic>
      </p:graphicFrame>
      <p:graphicFrame>
        <p:nvGraphicFramePr>
          <p:cNvPr id="12" name="Content Placeholder 6">
            <a:extLst>
              <a:ext uri="{FF2B5EF4-FFF2-40B4-BE49-F238E27FC236}">
                <a16:creationId xmlns:a16="http://schemas.microsoft.com/office/drawing/2014/main" id="{CA8A8915-F829-26B4-D3AD-C22983EFA3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2373712"/>
              </p:ext>
            </p:extLst>
          </p:nvPr>
        </p:nvGraphicFramePr>
        <p:xfrm>
          <a:off x="6317412" y="1753314"/>
          <a:ext cx="20444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487">
                  <a:extLst>
                    <a:ext uri="{9D8B030D-6E8A-4147-A177-3AD203B41FA5}">
                      <a16:colId xmlns:a16="http://schemas.microsoft.com/office/drawing/2014/main" val="230000042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4188721961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35397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41280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129E6FF8-0CFC-1F57-A1D7-FB66C80FF7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1538559"/>
              </p:ext>
            </p:extLst>
          </p:nvPr>
        </p:nvGraphicFramePr>
        <p:xfrm>
          <a:off x="9023231" y="1760412"/>
          <a:ext cx="204446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487">
                  <a:extLst>
                    <a:ext uri="{9D8B030D-6E8A-4147-A177-3AD203B41FA5}">
                      <a16:colId xmlns:a16="http://schemas.microsoft.com/office/drawing/2014/main" val="230000042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4188721961"/>
                    </a:ext>
                  </a:extLst>
                </a:gridCol>
                <a:gridCol w="681487">
                  <a:extLst>
                    <a:ext uri="{9D8B030D-6E8A-4147-A177-3AD203B41FA5}">
                      <a16:colId xmlns:a16="http://schemas.microsoft.com/office/drawing/2014/main" val="353973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prev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val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441280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D537E1-AAA9-5757-7083-52F1A06E762F}"/>
              </a:ext>
            </a:extLst>
          </p:cNvPr>
          <p:cNvCxnSpPr/>
          <p:nvPr/>
        </p:nvCxnSpPr>
        <p:spPr>
          <a:xfrm>
            <a:off x="2950235" y="1842272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95AB57-4B45-E38B-FDE2-FFF7A1B416CE}"/>
              </a:ext>
            </a:extLst>
          </p:cNvPr>
          <p:cNvCxnSpPr/>
          <p:nvPr/>
        </p:nvCxnSpPr>
        <p:spPr>
          <a:xfrm>
            <a:off x="5656054" y="1833646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0F581B-75C5-1693-93B6-841141AADC80}"/>
              </a:ext>
            </a:extLst>
          </p:cNvPr>
          <p:cNvCxnSpPr/>
          <p:nvPr/>
        </p:nvCxnSpPr>
        <p:spPr>
          <a:xfrm>
            <a:off x="8361873" y="1842272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6A209A-91DB-E90E-A333-2EF1D78E5151}"/>
              </a:ext>
            </a:extLst>
          </p:cNvPr>
          <p:cNvCxnSpPr/>
          <p:nvPr/>
        </p:nvCxnSpPr>
        <p:spPr>
          <a:xfrm flipH="1">
            <a:off x="8361873" y="2023427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257A0A-D68A-38C3-7589-5F5C4FB7C58D}"/>
              </a:ext>
            </a:extLst>
          </p:cNvPr>
          <p:cNvCxnSpPr/>
          <p:nvPr/>
        </p:nvCxnSpPr>
        <p:spPr>
          <a:xfrm flipH="1">
            <a:off x="5656054" y="2023427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E6D0ECF-9BDB-8D00-FE92-148F6C964C9C}"/>
              </a:ext>
            </a:extLst>
          </p:cNvPr>
          <p:cNvCxnSpPr/>
          <p:nvPr/>
        </p:nvCxnSpPr>
        <p:spPr>
          <a:xfrm flipH="1">
            <a:off x="2950235" y="2023427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Content Placeholder 6">
                <a:extLst>
                  <a:ext uri="{FF2B5EF4-FFF2-40B4-BE49-F238E27FC236}">
                    <a16:creationId xmlns:a16="http://schemas.microsoft.com/office/drawing/2014/main" id="{91518D3D-E3A2-0E85-38DE-2ABC23B1528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4213838"/>
                  </p:ext>
                </p:extLst>
              </p:nvPr>
            </p:nvGraphicFramePr>
            <p:xfrm>
              <a:off x="905774" y="3243580"/>
              <a:ext cx="204446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487">
                      <a:extLst>
                        <a:ext uri="{9D8B030D-6E8A-4147-A177-3AD203B41FA5}">
                          <a16:colId xmlns:a16="http://schemas.microsoft.com/office/drawing/2014/main" val="230000042"/>
                        </a:ext>
                      </a:extLst>
                    </a:gridCol>
                    <a:gridCol w="1362974">
                      <a:extLst>
                        <a:ext uri="{9D8B030D-6E8A-4147-A177-3AD203B41FA5}">
                          <a16:colId xmlns:a16="http://schemas.microsoft.com/office/drawing/2014/main" val="4188721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val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𝒏𝒆𝒙𝒕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441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Content Placeholder 6">
                <a:extLst>
                  <a:ext uri="{FF2B5EF4-FFF2-40B4-BE49-F238E27FC236}">
                    <a16:creationId xmlns:a16="http://schemas.microsoft.com/office/drawing/2014/main" id="{91518D3D-E3A2-0E85-38DE-2ABC23B1528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34213838"/>
                  </p:ext>
                </p:extLst>
              </p:nvPr>
            </p:nvGraphicFramePr>
            <p:xfrm>
              <a:off x="905774" y="3243580"/>
              <a:ext cx="204446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487">
                      <a:extLst>
                        <a:ext uri="{9D8B030D-6E8A-4147-A177-3AD203B41FA5}">
                          <a16:colId xmlns:a16="http://schemas.microsoft.com/office/drawing/2014/main" val="230000042"/>
                        </a:ext>
                      </a:extLst>
                    </a:gridCol>
                    <a:gridCol w="1362974">
                      <a:extLst>
                        <a:ext uri="{9D8B030D-6E8A-4147-A177-3AD203B41FA5}">
                          <a16:colId xmlns:a16="http://schemas.microsoft.com/office/drawing/2014/main" val="4188721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val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446" t="-4918" r="-2232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4412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Content Placeholder 6">
                <a:extLst>
                  <a:ext uri="{FF2B5EF4-FFF2-40B4-BE49-F238E27FC236}">
                    <a16:creationId xmlns:a16="http://schemas.microsoft.com/office/drawing/2014/main" id="{3A5358E3-5CEC-7709-936B-33C52D991C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66919032"/>
                  </p:ext>
                </p:extLst>
              </p:nvPr>
            </p:nvGraphicFramePr>
            <p:xfrm>
              <a:off x="3611593" y="3236482"/>
              <a:ext cx="204446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713">
                      <a:extLst>
                        <a:ext uri="{9D8B030D-6E8A-4147-A177-3AD203B41FA5}">
                          <a16:colId xmlns:a16="http://schemas.microsoft.com/office/drawing/2014/main" val="230000042"/>
                        </a:ext>
                      </a:extLst>
                    </a:gridCol>
                    <a:gridCol w="1506748">
                      <a:extLst>
                        <a:ext uri="{9D8B030D-6E8A-4147-A177-3AD203B41FA5}">
                          <a16:colId xmlns:a16="http://schemas.microsoft.com/office/drawing/2014/main" val="4188721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val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𝒑𝒓𝒆𝒗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𝒏𝒆𝒙𝒕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441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Content Placeholder 6">
                <a:extLst>
                  <a:ext uri="{FF2B5EF4-FFF2-40B4-BE49-F238E27FC236}">
                    <a16:creationId xmlns:a16="http://schemas.microsoft.com/office/drawing/2014/main" id="{3A5358E3-5CEC-7709-936B-33C52D991C1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66919032"/>
                  </p:ext>
                </p:extLst>
              </p:nvPr>
            </p:nvGraphicFramePr>
            <p:xfrm>
              <a:off x="3611593" y="3236482"/>
              <a:ext cx="204446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713">
                      <a:extLst>
                        <a:ext uri="{9D8B030D-6E8A-4147-A177-3AD203B41FA5}">
                          <a16:colId xmlns:a16="http://schemas.microsoft.com/office/drawing/2014/main" val="230000042"/>
                        </a:ext>
                      </a:extLst>
                    </a:gridCol>
                    <a:gridCol w="1506748">
                      <a:extLst>
                        <a:ext uri="{9D8B030D-6E8A-4147-A177-3AD203B41FA5}">
                          <a16:colId xmlns:a16="http://schemas.microsoft.com/office/drawing/2014/main" val="4188721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val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887" t="-3226" r="-1613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4412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Content Placeholder 6">
                <a:extLst>
                  <a:ext uri="{FF2B5EF4-FFF2-40B4-BE49-F238E27FC236}">
                    <a16:creationId xmlns:a16="http://schemas.microsoft.com/office/drawing/2014/main" id="{3AF52361-8977-6139-6A1B-D546AC676DD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1461148"/>
                  </p:ext>
                </p:extLst>
              </p:nvPr>
            </p:nvGraphicFramePr>
            <p:xfrm>
              <a:off x="6317412" y="3236482"/>
              <a:ext cx="204446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1962">
                      <a:extLst>
                        <a:ext uri="{9D8B030D-6E8A-4147-A177-3AD203B41FA5}">
                          <a16:colId xmlns:a16="http://schemas.microsoft.com/office/drawing/2014/main" val="230000042"/>
                        </a:ext>
                      </a:extLst>
                    </a:gridCol>
                    <a:gridCol w="1512499">
                      <a:extLst>
                        <a:ext uri="{9D8B030D-6E8A-4147-A177-3AD203B41FA5}">
                          <a16:colId xmlns:a16="http://schemas.microsoft.com/office/drawing/2014/main" val="4188721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val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𝒑𝒓𝒆𝒗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𝒏𝒆𝒙𝒕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441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Content Placeholder 6">
                <a:extLst>
                  <a:ext uri="{FF2B5EF4-FFF2-40B4-BE49-F238E27FC236}">
                    <a16:creationId xmlns:a16="http://schemas.microsoft.com/office/drawing/2014/main" id="{3AF52361-8977-6139-6A1B-D546AC676DD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51461148"/>
                  </p:ext>
                </p:extLst>
              </p:nvPr>
            </p:nvGraphicFramePr>
            <p:xfrm>
              <a:off x="6317412" y="3236482"/>
              <a:ext cx="204446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1962">
                      <a:extLst>
                        <a:ext uri="{9D8B030D-6E8A-4147-A177-3AD203B41FA5}">
                          <a16:colId xmlns:a16="http://schemas.microsoft.com/office/drawing/2014/main" val="230000042"/>
                        </a:ext>
                      </a:extLst>
                    </a:gridCol>
                    <a:gridCol w="1512499">
                      <a:extLst>
                        <a:ext uri="{9D8B030D-6E8A-4147-A177-3AD203B41FA5}">
                          <a16:colId xmlns:a16="http://schemas.microsoft.com/office/drawing/2014/main" val="4188721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val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341" t="-3226" r="-1606" b="-112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4412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Content Placeholder 6">
                <a:extLst>
                  <a:ext uri="{FF2B5EF4-FFF2-40B4-BE49-F238E27FC236}">
                    <a16:creationId xmlns:a16="http://schemas.microsoft.com/office/drawing/2014/main" id="{532C1E10-6170-5766-AF67-3CD2615CC2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1508981"/>
                  </p:ext>
                </p:extLst>
              </p:nvPr>
            </p:nvGraphicFramePr>
            <p:xfrm>
              <a:off x="9023231" y="3243580"/>
              <a:ext cx="204446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487">
                      <a:extLst>
                        <a:ext uri="{9D8B030D-6E8A-4147-A177-3AD203B41FA5}">
                          <a16:colId xmlns:a16="http://schemas.microsoft.com/office/drawing/2014/main" val="230000042"/>
                        </a:ext>
                      </a:extLst>
                    </a:gridCol>
                    <a:gridCol w="1362974">
                      <a:extLst>
                        <a:ext uri="{9D8B030D-6E8A-4147-A177-3AD203B41FA5}">
                          <a16:colId xmlns:a16="http://schemas.microsoft.com/office/drawing/2014/main" val="4188721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val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𝒑𝒓𝒆𝒗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441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Content Placeholder 6">
                <a:extLst>
                  <a:ext uri="{FF2B5EF4-FFF2-40B4-BE49-F238E27FC236}">
                    <a16:creationId xmlns:a16="http://schemas.microsoft.com/office/drawing/2014/main" id="{532C1E10-6170-5766-AF67-3CD2615CC2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51508981"/>
                  </p:ext>
                </p:extLst>
              </p:nvPr>
            </p:nvGraphicFramePr>
            <p:xfrm>
              <a:off x="9023231" y="3243580"/>
              <a:ext cx="2044461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1487">
                      <a:extLst>
                        <a:ext uri="{9D8B030D-6E8A-4147-A177-3AD203B41FA5}">
                          <a16:colId xmlns:a16="http://schemas.microsoft.com/office/drawing/2014/main" val="230000042"/>
                        </a:ext>
                      </a:extLst>
                    </a:gridCol>
                    <a:gridCol w="1362974">
                      <a:extLst>
                        <a:ext uri="{9D8B030D-6E8A-4147-A177-3AD203B41FA5}">
                          <a16:colId xmlns:a16="http://schemas.microsoft.com/office/drawing/2014/main" val="41887219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/>
                            <a:t>val</a:t>
                          </a:r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446" t="-4918" r="-1786" b="-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44128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F2687C6-B9D3-6BA6-43DB-E5E49CC20756}"/>
              </a:ext>
            </a:extLst>
          </p:cNvPr>
          <p:cNvCxnSpPr/>
          <p:nvPr/>
        </p:nvCxnSpPr>
        <p:spPr>
          <a:xfrm>
            <a:off x="2950235" y="3325440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7E0B09A-7D2C-FADE-2F0C-038C696574F0}"/>
              </a:ext>
            </a:extLst>
          </p:cNvPr>
          <p:cNvCxnSpPr/>
          <p:nvPr/>
        </p:nvCxnSpPr>
        <p:spPr>
          <a:xfrm>
            <a:off x="5656054" y="3316814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D2F0F4-80A6-7BA1-C7F6-150073C43FF1}"/>
              </a:ext>
            </a:extLst>
          </p:cNvPr>
          <p:cNvCxnSpPr/>
          <p:nvPr/>
        </p:nvCxnSpPr>
        <p:spPr>
          <a:xfrm>
            <a:off x="8361873" y="3325440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1DCEC7-B493-407A-55BE-B21FDE600689}"/>
              </a:ext>
            </a:extLst>
          </p:cNvPr>
          <p:cNvCxnSpPr/>
          <p:nvPr/>
        </p:nvCxnSpPr>
        <p:spPr>
          <a:xfrm flipH="1">
            <a:off x="8361873" y="3506595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A9E73C2-B49A-D97B-0554-340419F56FE1}"/>
              </a:ext>
            </a:extLst>
          </p:cNvPr>
          <p:cNvCxnSpPr/>
          <p:nvPr/>
        </p:nvCxnSpPr>
        <p:spPr>
          <a:xfrm flipH="1">
            <a:off x="5656054" y="3506595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4CE1ED-76A9-B169-BD21-F624A868C524}"/>
              </a:ext>
            </a:extLst>
          </p:cNvPr>
          <p:cNvCxnSpPr/>
          <p:nvPr/>
        </p:nvCxnSpPr>
        <p:spPr>
          <a:xfrm flipH="1">
            <a:off x="2950235" y="3506595"/>
            <a:ext cx="661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91BF46-3F5D-3247-E56D-23EEA9CC96F1}"/>
              </a:ext>
            </a:extLst>
          </p:cNvPr>
          <p:cNvSpPr txBox="1"/>
          <p:nvPr/>
        </p:nvSpPr>
        <p:spPr>
          <a:xfrm>
            <a:off x="4247791" y="1172886"/>
            <a:ext cx="3358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Traditional Doubly Linked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FD8A2-8A2C-ECF5-88EA-1521E2C62994}"/>
              </a:ext>
            </a:extLst>
          </p:cNvPr>
          <p:cNvSpPr txBox="1"/>
          <p:nvPr/>
        </p:nvSpPr>
        <p:spPr>
          <a:xfrm>
            <a:off x="5009217" y="2628164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 Linked List</a:t>
            </a:r>
          </a:p>
        </p:txBody>
      </p:sp>
    </p:spTree>
    <p:extLst>
      <p:ext uri="{BB962C8B-B14F-4D97-AF65-F5344CB8AC3E}">
        <p14:creationId xmlns:p14="http://schemas.microsoft.com/office/powerpoint/2010/main" val="237952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3CD7F-F147-F486-AA01-991E5EBE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XOR Linked List Traversal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66B3B-3FF4-4022-F39C-600D3C8E5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FC6F4-F57C-0444-071D-1A840856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D399F-B7EF-3DE0-72A9-FAA3D655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153F59C-80B6-78A5-0A67-A01E02D74CBF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690446"/>
              </p:ext>
            </p:extLst>
          </p:nvPr>
        </p:nvGraphicFramePr>
        <p:xfrm>
          <a:off x="1125460" y="893643"/>
          <a:ext cx="10140950" cy="393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94680" imgH="3177720" progId="Word.OpenDocumentText.12">
                  <p:embed/>
                </p:oleObj>
              </mc:Choice>
              <mc:Fallback>
                <p:oleObj name="Document" r:id="rId2" imgW="8194680" imgH="317772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25460" y="893643"/>
                        <a:ext cx="10140950" cy="3932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42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1F15-7518-7282-A2E4-C9A29C04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D181-8AA5-51F6-91D4-24B9CC79B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2432649"/>
            <a:ext cx="9603275" cy="303369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Before we dive into details of linked list let’s recap some concepts we have learnt before.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10E8-389F-1F3D-9573-A6A552D0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A0FFB-D3CC-AA00-8DF6-CC0CE38B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B0C79-A8AD-C335-7333-2661A4BB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06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CD969-60B1-95D0-2795-F6059895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 on Sorted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B0617-053A-E341-C1D5-1E55299D9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will be the complexity of finding a value in a sorted linked list?</a:t>
                </a:r>
              </a:p>
              <a:p>
                <a:r>
                  <a:rPr lang="en-US" dirty="0"/>
                  <a:t>Is it possible to apply binary search on a sorted linked list?</a:t>
                </a:r>
              </a:p>
              <a:p>
                <a:r>
                  <a:rPr lang="en-US" dirty="0"/>
                  <a:t>No.</a:t>
                </a:r>
              </a:p>
              <a:p>
                <a:r>
                  <a:rPr lang="en-US" dirty="0"/>
                  <a:t>We can’t access any element in constant time.</a:t>
                </a:r>
              </a:p>
              <a:p>
                <a:r>
                  <a:rPr lang="en-US" dirty="0"/>
                  <a:t>In worst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is required.</a:t>
                </a:r>
              </a:p>
              <a:p>
                <a:r>
                  <a:rPr lang="en-US" dirty="0"/>
                  <a:t>Can we speed it up?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BB0617-053A-E341-C1D5-1E55299D9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BB1E1-15F3-8AA9-6E68-81A86876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511A1-1B09-4C1A-7CFC-30DC2DAC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74040-01F3-36E6-2769-05B2EDA2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65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AE31-B038-2BC6-B86C-D0D8AF65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881EC-D0C5-B0F0-0A87-E51DBFDF9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create another linked list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our linked list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will be a subset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Consider each value will be distinct in the list.</a:t>
                </a:r>
              </a:p>
              <a:p>
                <a:pPr lvl="1"/>
                <a:r>
                  <a:rPr lang="en-US" dirty="0"/>
                  <a:t>Similar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will be connected.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881EC-D0C5-B0F0-0A87-E51DBFDF9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23BF8-7868-3C73-BE81-6C10A8BF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576D-CB95-B883-CA37-32A2A7B4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B1A9A-4F38-0AF5-07B1-06CE7BF5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922240-B746-4691-6C61-1540101FE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78202"/>
              </p:ext>
            </p:extLst>
          </p:nvPr>
        </p:nvGraphicFramePr>
        <p:xfrm>
          <a:off x="1592052" y="40408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F74644A-E558-7860-C8FA-E85323E8B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25602"/>
              </p:ext>
            </p:extLst>
          </p:nvPr>
        </p:nvGraphicFramePr>
        <p:xfrm>
          <a:off x="2506241" y="40408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151D83-4490-2469-1EA5-C1BF10473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36102"/>
              </p:ext>
            </p:extLst>
          </p:nvPr>
        </p:nvGraphicFramePr>
        <p:xfrm>
          <a:off x="3420430" y="40408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61443F4-1879-76E0-45AC-04765FFD4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65287"/>
              </p:ext>
            </p:extLst>
          </p:nvPr>
        </p:nvGraphicFramePr>
        <p:xfrm>
          <a:off x="4334619" y="40408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170C51-6827-2B2B-97B8-88BCE0098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432648"/>
              </p:ext>
            </p:extLst>
          </p:nvPr>
        </p:nvGraphicFramePr>
        <p:xfrm>
          <a:off x="5253297" y="40408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290B373-72FA-914A-792B-1B60C2A60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61145"/>
              </p:ext>
            </p:extLst>
          </p:nvPr>
        </p:nvGraphicFramePr>
        <p:xfrm>
          <a:off x="6171975" y="40408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8CE222-E1DE-F2F0-6028-03898764F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76382"/>
              </p:ext>
            </p:extLst>
          </p:nvPr>
        </p:nvGraphicFramePr>
        <p:xfrm>
          <a:off x="7090653" y="40408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6A19523-96D8-FD35-6BB2-716FA5D50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6100"/>
              </p:ext>
            </p:extLst>
          </p:nvPr>
        </p:nvGraphicFramePr>
        <p:xfrm>
          <a:off x="8009331" y="40408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8CD04F-6DA8-9529-B046-7F3A90759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74139"/>
              </p:ext>
            </p:extLst>
          </p:nvPr>
        </p:nvGraphicFramePr>
        <p:xfrm>
          <a:off x="8928009" y="404877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F6DEDA-8A86-908E-13A1-35C98E49D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555325"/>
              </p:ext>
            </p:extLst>
          </p:nvPr>
        </p:nvGraphicFramePr>
        <p:xfrm>
          <a:off x="9830777" y="40408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293C83-A342-E69C-6667-434553447BF0}"/>
              </a:ext>
            </a:extLst>
          </p:cNvPr>
          <p:cNvCxnSpPr>
            <a:endCxn id="8" idx="1"/>
          </p:cNvCxnSpPr>
          <p:nvPr/>
        </p:nvCxnSpPr>
        <p:spPr>
          <a:xfrm>
            <a:off x="2044459" y="4226256"/>
            <a:ext cx="4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37414D-4FEC-053E-EE24-779580FA7F64}"/>
              </a:ext>
            </a:extLst>
          </p:cNvPr>
          <p:cNvCxnSpPr>
            <a:endCxn id="9" idx="1"/>
          </p:cNvCxnSpPr>
          <p:nvPr/>
        </p:nvCxnSpPr>
        <p:spPr>
          <a:xfrm>
            <a:off x="2958648" y="4226256"/>
            <a:ext cx="4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4F4E5C-2B27-EA54-EBC9-034A619280CA}"/>
              </a:ext>
            </a:extLst>
          </p:cNvPr>
          <p:cNvCxnSpPr>
            <a:endCxn id="10" idx="1"/>
          </p:cNvCxnSpPr>
          <p:nvPr/>
        </p:nvCxnSpPr>
        <p:spPr>
          <a:xfrm flipV="1">
            <a:off x="3872837" y="4226256"/>
            <a:ext cx="461782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805F41-E63A-DC43-DC3C-20269DCB1708}"/>
              </a:ext>
            </a:extLst>
          </p:cNvPr>
          <p:cNvCxnSpPr>
            <a:endCxn id="11" idx="1"/>
          </p:cNvCxnSpPr>
          <p:nvPr/>
        </p:nvCxnSpPr>
        <p:spPr>
          <a:xfrm>
            <a:off x="4787026" y="4226256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2B081D-EFCF-06F7-93C3-049C8E07DDA2}"/>
              </a:ext>
            </a:extLst>
          </p:cNvPr>
          <p:cNvCxnSpPr>
            <a:endCxn id="12" idx="1"/>
          </p:cNvCxnSpPr>
          <p:nvPr/>
        </p:nvCxnSpPr>
        <p:spPr>
          <a:xfrm>
            <a:off x="5705704" y="4226256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1690C4-3684-6D18-E551-21A06EF79E90}"/>
              </a:ext>
            </a:extLst>
          </p:cNvPr>
          <p:cNvCxnSpPr>
            <a:endCxn id="13" idx="1"/>
          </p:cNvCxnSpPr>
          <p:nvPr/>
        </p:nvCxnSpPr>
        <p:spPr>
          <a:xfrm>
            <a:off x="6624382" y="4226256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E399F8-C9D8-3133-DB1A-B86B572548DF}"/>
              </a:ext>
            </a:extLst>
          </p:cNvPr>
          <p:cNvCxnSpPr>
            <a:endCxn id="14" idx="1"/>
          </p:cNvCxnSpPr>
          <p:nvPr/>
        </p:nvCxnSpPr>
        <p:spPr>
          <a:xfrm flipV="1">
            <a:off x="7543060" y="4226256"/>
            <a:ext cx="466271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F43074-3473-BFAE-C92D-9D718DDE4295}"/>
              </a:ext>
            </a:extLst>
          </p:cNvPr>
          <p:cNvCxnSpPr>
            <a:endCxn id="15" idx="1"/>
          </p:cNvCxnSpPr>
          <p:nvPr/>
        </p:nvCxnSpPr>
        <p:spPr>
          <a:xfrm>
            <a:off x="8459692" y="4234195"/>
            <a:ext cx="468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99167E7-CFA0-75A7-3858-59144C73657C}"/>
              </a:ext>
            </a:extLst>
          </p:cNvPr>
          <p:cNvCxnSpPr>
            <a:endCxn id="16" idx="1"/>
          </p:cNvCxnSpPr>
          <p:nvPr/>
        </p:nvCxnSpPr>
        <p:spPr>
          <a:xfrm flipV="1">
            <a:off x="9380416" y="4226256"/>
            <a:ext cx="450361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8BD3A5F7-05DE-7D12-7B6E-AED71A1E3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65997"/>
              </p:ext>
            </p:extLst>
          </p:nvPr>
        </p:nvGraphicFramePr>
        <p:xfrm>
          <a:off x="1592052" y="312480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8DD7D8EF-AE44-7208-E3C7-11424C7CB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247914"/>
              </p:ext>
            </p:extLst>
          </p:nvPr>
        </p:nvGraphicFramePr>
        <p:xfrm>
          <a:off x="3420430" y="312480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DD60C584-F884-3F15-623B-A8A8C4252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919755"/>
              </p:ext>
            </p:extLst>
          </p:nvPr>
        </p:nvGraphicFramePr>
        <p:xfrm>
          <a:off x="6171975" y="312480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1544570D-C817-BD39-8531-69F3063B8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23555"/>
              </p:ext>
            </p:extLst>
          </p:nvPr>
        </p:nvGraphicFramePr>
        <p:xfrm>
          <a:off x="7090653" y="312480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3DE0FAC2-B6AE-230A-9A8E-DECF1DA56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101513"/>
              </p:ext>
            </p:extLst>
          </p:nvPr>
        </p:nvGraphicFramePr>
        <p:xfrm>
          <a:off x="9830777" y="312480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1939636-BD96-AEFB-6044-A62CD13D5081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044459" y="3310220"/>
            <a:ext cx="137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78DEE78-6081-1083-6C1C-537964229CA8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3872837" y="3310220"/>
            <a:ext cx="2299138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4770EDD-0F97-66F5-DD13-01CAF31CE89B}"/>
              </a:ext>
            </a:extLst>
          </p:cNvPr>
          <p:cNvCxnSpPr>
            <a:endCxn id="45" idx="1"/>
          </p:cNvCxnSpPr>
          <p:nvPr/>
        </p:nvCxnSpPr>
        <p:spPr>
          <a:xfrm>
            <a:off x="6624382" y="3310220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346CC5-D499-2660-41EB-A21F6FDEED39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7543060" y="3310220"/>
            <a:ext cx="2287717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0E157E-3891-B459-2C8F-49639EDCDBEC}"/>
              </a:ext>
            </a:extLst>
          </p:cNvPr>
          <p:cNvCxnSpPr>
            <a:endCxn id="7" idx="0"/>
          </p:cNvCxnSpPr>
          <p:nvPr/>
        </p:nvCxnSpPr>
        <p:spPr>
          <a:xfrm flipH="1">
            <a:off x="1818255" y="3495640"/>
            <a:ext cx="1919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9B5E25-E9A6-0994-EEFD-1A9AA1CFF584}"/>
              </a:ext>
            </a:extLst>
          </p:cNvPr>
          <p:cNvCxnSpPr>
            <a:endCxn id="9" idx="0"/>
          </p:cNvCxnSpPr>
          <p:nvPr/>
        </p:nvCxnSpPr>
        <p:spPr>
          <a:xfrm flipH="1">
            <a:off x="3646633" y="3495640"/>
            <a:ext cx="2507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39A7D15-D031-720F-7D2A-E48A97EA2AC4}"/>
              </a:ext>
            </a:extLst>
          </p:cNvPr>
          <p:cNvCxnSpPr>
            <a:endCxn id="12" idx="0"/>
          </p:cNvCxnSpPr>
          <p:nvPr/>
        </p:nvCxnSpPr>
        <p:spPr>
          <a:xfrm>
            <a:off x="6388970" y="3495640"/>
            <a:ext cx="9208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BECDB9D-35A8-6D52-C5C7-B436D7C318A9}"/>
              </a:ext>
            </a:extLst>
          </p:cNvPr>
          <p:cNvCxnSpPr>
            <a:endCxn id="13" idx="0"/>
          </p:cNvCxnSpPr>
          <p:nvPr/>
        </p:nvCxnSpPr>
        <p:spPr>
          <a:xfrm>
            <a:off x="7304297" y="3495640"/>
            <a:ext cx="12559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E3E7DBF-0A03-D4B0-B518-6B0F4922B44A}"/>
              </a:ext>
            </a:extLst>
          </p:cNvPr>
          <p:cNvCxnSpPr>
            <a:endCxn id="16" idx="0"/>
          </p:cNvCxnSpPr>
          <p:nvPr/>
        </p:nvCxnSpPr>
        <p:spPr>
          <a:xfrm flipH="1">
            <a:off x="10056980" y="3495640"/>
            <a:ext cx="10046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1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87D7-FE72-28C2-3267-24E7C5FA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in Two Linked Lists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B79FA-C6F1-E7DB-5B40-4417F7552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Search(x):</a:t>
                </a:r>
              </a:p>
              <a:p>
                <a:pPr lvl="1"/>
                <a:r>
                  <a:rPr lang="en-US" dirty="0"/>
                  <a:t>Walk right in top linked list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Until going right would go too far.</a:t>
                </a:r>
              </a:p>
              <a:p>
                <a:pPr lvl="1"/>
                <a:r>
                  <a:rPr lang="en-US" dirty="0"/>
                  <a:t>Walk down to bottom linked list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Walk right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until element found (or not)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B79FA-C6F1-E7DB-5B40-4417F7552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47054-6170-1B4C-A465-397864A9F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68C63-9103-0A88-8A15-2525D66F2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304B0-4A4F-6BFE-3760-ED836823B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5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8D1C-F64C-D786-D7F6-2EFAB62A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Searching in Two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5017E-ECCF-3BD7-9CC2-1C0146D91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find 17. </a:t>
                </a:r>
              </a:p>
              <a:p>
                <a:r>
                  <a:rPr lang="en-US" dirty="0"/>
                  <a:t>Start from the first node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5017E-ECCF-3BD7-9CC2-1C0146D91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D463E-D4EC-C1DD-E28B-650A903F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02DF9-AFBB-B8C6-DC69-C8999DC9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8C1F-3D6F-24B9-E62B-54C1DB1B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E3045C-DD25-5075-4EA9-FBB6BAB5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381493"/>
              </p:ext>
            </p:extLst>
          </p:nvPr>
        </p:nvGraphicFramePr>
        <p:xfrm>
          <a:off x="1632453" y="397419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C678DFF-05ED-4B7A-B0F6-ACA6C425D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771801"/>
              </p:ext>
            </p:extLst>
          </p:nvPr>
        </p:nvGraphicFramePr>
        <p:xfrm>
          <a:off x="2546642" y="397419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25ADC50-D735-DB4C-3602-5FE9EB1A1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01694"/>
              </p:ext>
            </p:extLst>
          </p:nvPr>
        </p:nvGraphicFramePr>
        <p:xfrm>
          <a:off x="3460831" y="397419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444877C-A83B-708D-ADEA-6FB092988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604838"/>
              </p:ext>
            </p:extLst>
          </p:nvPr>
        </p:nvGraphicFramePr>
        <p:xfrm>
          <a:off x="4375020" y="397419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E9C408-FB76-F618-F489-FED1631B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02252"/>
              </p:ext>
            </p:extLst>
          </p:nvPr>
        </p:nvGraphicFramePr>
        <p:xfrm>
          <a:off x="5293698" y="397419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83BB3B2-7771-85C1-D71B-B5A8565637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311279"/>
              </p:ext>
            </p:extLst>
          </p:nvPr>
        </p:nvGraphicFramePr>
        <p:xfrm>
          <a:off x="6212376" y="397419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6F305E8-9691-2883-635E-A0AC17B4B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98494"/>
              </p:ext>
            </p:extLst>
          </p:nvPr>
        </p:nvGraphicFramePr>
        <p:xfrm>
          <a:off x="7131054" y="397419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80E574B-8D7C-3E21-1AC5-A50E6E4C4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835780"/>
              </p:ext>
            </p:extLst>
          </p:nvPr>
        </p:nvGraphicFramePr>
        <p:xfrm>
          <a:off x="8049732" y="397419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2C75393-CCA1-C149-AB73-840271ACF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821420"/>
              </p:ext>
            </p:extLst>
          </p:nvPr>
        </p:nvGraphicFramePr>
        <p:xfrm>
          <a:off x="8968410" y="398213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36C628B-2C94-4330-92F9-037A2F017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646726"/>
              </p:ext>
            </p:extLst>
          </p:nvPr>
        </p:nvGraphicFramePr>
        <p:xfrm>
          <a:off x="9871178" y="397419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4B4634-8898-E70D-50E8-B1C3B80F75AC}"/>
              </a:ext>
            </a:extLst>
          </p:cNvPr>
          <p:cNvCxnSpPr>
            <a:endCxn id="8" idx="1"/>
          </p:cNvCxnSpPr>
          <p:nvPr/>
        </p:nvCxnSpPr>
        <p:spPr>
          <a:xfrm>
            <a:off x="2084860" y="4159616"/>
            <a:ext cx="461782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B31213-DE73-9D3E-8DC0-88DD73C3BF3F}"/>
              </a:ext>
            </a:extLst>
          </p:cNvPr>
          <p:cNvCxnSpPr>
            <a:endCxn id="9" idx="1"/>
          </p:cNvCxnSpPr>
          <p:nvPr/>
        </p:nvCxnSpPr>
        <p:spPr>
          <a:xfrm>
            <a:off x="2999049" y="4159616"/>
            <a:ext cx="461782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45A1A7-D17C-0497-8D4D-E3DB2F7DC3F5}"/>
              </a:ext>
            </a:extLst>
          </p:cNvPr>
          <p:cNvCxnSpPr>
            <a:endCxn id="10" idx="1"/>
          </p:cNvCxnSpPr>
          <p:nvPr/>
        </p:nvCxnSpPr>
        <p:spPr>
          <a:xfrm flipV="1">
            <a:off x="3913238" y="4159616"/>
            <a:ext cx="461782" cy="793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2F9824-BBDA-5B39-FBF7-570D18B04B56}"/>
              </a:ext>
            </a:extLst>
          </p:cNvPr>
          <p:cNvCxnSpPr>
            <a:endCxn id="11" idx="1"/>
          </p:cNvCxnSpPr>
          <p:nvPr/>
        </p:nvCxnSpPr>
        <p:spPr>
          <a:xfrm>
            <a:off x="4827427" y="4159616"/>
            <a:ext cx="46627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2FAB3-C58D-B475-15FB-0A53915A55A6}"/>
              </a:ext>
            </a:extLst>
          </p:cNvPr>
          <p:cNvCxnSpPr>
            <a:endCxn id="12" idx="1"/>
          </p:cNvCxnSpPr>
          <p:nvPr/>
        </p:nvCxnSpPr>
        <p:spPr>
          <a:xfrm>
            <a:off x="5746105" y="4159616"/>
            <a:ext cx="46627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0EF1EF-14E6-CD3C-6D7F-4CB1230688A2}"/>
              </a:ext>
            </a:extLst>
          </p:cNvPr>
          <p:cNvCxnSpPr>
            <a:endCxn id="13" idx="1"/>
          </p:cNvCxnSpPr>
          <p:nvPr/>
        </p:nvCxnSpPr>
        <p:spPr>
          <a:xfrm>
            <a:off x="6664783" y="4159616"/>
            <a:ext cx="46627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C8B4B99-816A-D954-D3BF-9A73A88BFB96}"/>
              </a:ext>
            </a:extLst>
          </p:cNvPr>
          <p:cNvCxnSpPr>
            <a:endCxn id="14" idx="1"/>
          </p:cNvCxnSpPr>
          <p:nvPr/>
        </p:nvCxnSpPr>
        <p:spPr>
          <a:xfrm flipV="1">
            <a:off x="7583461" y="4159616"/>
            <a:ext cx="466271" cy="793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F8617B6-489C-6B9C-B00E-CDF324DB5E8D}"/>
              </a:ext>
            </a:extLst>
          </p:cNvPr>
          <p:cNvCxnSpPr>
            <a:endCxn id="15" idx="1"/>
          </p:cNvCxnSpPr>
          <p:nvPr/>
        </p:nvCxnSpPr>
        <p:spPr>
          <a:xfrm>
            <a:off x="8500093" y="4167555"/>
            <a:ext cx="468317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BE2167-5A84-925C-A478-69E4875AA24A}"/>
              </a:ext>
            </a:extLst>
          </p:cNvPr>
          <p:cNvCxnSpPr>
            <a:endCxn id="16" idx="1"/>
          </p:cNvCxnSpPr>
          <p:nvPr/>
        </p:nvCxnSpPr>
        <p:spPr>
          <a:xfrm flipV="1">
            <a:off x="9420817" y="4159616"/>
            <a:ext cx="450361" cy="793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2070C66-CDD0-6553-D335-51EAC8F6D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95191"/>
              </p:ext>
            </p:extLst>
          </p:nvPr>
        </p:nvGraphicFramePr>
        <p:xfrm>
          <a:off x="1632453" y="305816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9CE0FE7-2F8C-EB92-E241-777263E7B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08921"/>
              </p:ext>
            </p:extLst>
          </p:nvPr>
        </p:nvGraphicFramePr>
        <p:xfrm>
          <a:off x="3460831" y="305816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F5440B5-3837-D8C0-480C-4D3B64915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385288"/>
              </p:ext>
            </p:extLst>
          </p:nvPr>
        </p:nvGraphicFramePr>
        <p:xfrm>
          <a:off x="6212376" y="305816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2AC6228-EAFC-BF3E-B709-66D3F8EFD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858438"/>
              </p:ext>
            </p:extLst>
          </p:nvPr>
        </p:nvGraphicFramePr>
        <p:xfrm>
          <a:off x="7131054" y="305816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934F340-6780-C911-BF2B-7E2D51080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99719"/>
              </p:ext>
            </p:extLst>
          </p:nvPr>
        </p:nvGraphicFramePr>
        <p:xfrm>
          <a:off x="9871178" y="305816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F9AA52-1115-7389-0FA8-0811710C1E2B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084860" y="3243580"/>
            <a:ext cx="137597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753D6F-DAD9-B288-79FE-2131FE62FB8E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913238" y="3243580"/>
            <a:ext cx="2299138" cy="793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35CB66-9DE8-5543-0BCD-6A79F251AE11}"/>
              </a:ext>
            </a:extLst>
          </p:cNvPr>
          <p:cNvCxnSpPr>
            <a:endCxn id="29" idx="1"/>
          </p:cNvCxnSpPr>
          <p:nvPr/>
        </p:nvCxnSpPr>
        <p:spPr>
          <a:xfrm>
            <a:off x="6664783" y="3243580"/>
            <a:ext cx="466271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8DB7B2-0F04-4B46-4DCE-1361E026E9F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583461" y="3243580"/>
            <a:ext cx="2287717" cy="7939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F6FBE3-2F0F-6034-632A-94123485EE5C}"/>
              </a:ext>
            </a:extLst>
          </p:cNvPr>
          <p:cNvCxnSpPr>
            <a:endCxn id="7" idx="0"/>
          </p:cNvCxnSpPr>
          <p:nvPr/>
        </p:nvCxnSpPr>
        <p:spPr>
          <a:xfrm flipH="1">
            <a:off x="1858656" y="3429000"/>
            <a:ext cx="1919" cy="54519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42FE73-7F3A-BA7C-4B22-D5916A4B4AB6}"/>
              </a:ext>
            </a:extLst>
          </p:cNvPr>
          <p:cNvCxnSpPr>
            <a:endCxn id="9" idx="0"/>
          </p:cNvCxnSpPr>
          <p:nvPr/>
        </p:nvCxnSpPr>
        <p:spPr>
          <a:xfrm flipH="1">
            <a:off x="3687034" y="3429000"/>
            <a:ext cx="2507" cy="54519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0438B5-54C0-4CA2-8FF4-7DE68E5E11D2}"/>
              </a:ext>
            </a:extLst>
          </p:cNvPr>
          <p:cNvCxnSpPr>
            <a:endCxn id="12" idx="0"/>
          </p:cNvCxnSpPr>
          <p:nvPr/>
        </p:nvCxnSpPr>
        <p:spPr>
          <a:xfrm>
            <a:off x="6429371" y="3429000"/>
            <a:ext cx="9208" cy="54519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51ABA9-3920-934B-6FBB-D7D95187D505}"/>
              </a:ext>
            </a:extLst>
          </p:cNvPr>
          <p:cNvCxnSpPr>
            <a:endCxn id="13" idx="0"/>
          </p:cNvCxnSpPr>
          <p:nvPr/>
        </p:nvCxnSpPr>
        <p:spPr>
          <a:xfrm>
            <a:off x="7344698" y="3429000"/>
            <a:ext cx="12559" cy="54519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C62554-7C1B-5BD4-1EF0-281563326D9C}"/>
              </a:ext>
            </a:extLst>
          </p:cNvPr>
          <p:cNvCxnSpPr>
            <a:endCxn id="16" idx="0"/>
          </p:cNvCxnSpPr>
          <p:nvPr/>
        </p:nvCxnSpPr>
        <p:spPr>
          <a:xfrm flipH="1">
            <a:off x="10097381" y="3429000"/>
            <a:ext cx="10046" cy="54519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436AD53-9725-C3BD-479E-CA7594F2B4FE}"/>
                  </a:ext>
                </a:extLst>
              </p:cNvPr>
              <p:cNvSpPr txBox="1"/>
              <p:nvPr/>
            </p:nvSpPr>
            <p:spPr>
              <a:xfrm>
                <a:off x="1085614" y="3971736"/>
                <a:ext cx="474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436AD53-9725-C3BD-479E-CA7594F2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14" y="3971736"/>
                <a:ext cx="474232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0223C9-527E-AF07-AA85-223711F41CDB}"/>
                  </a:ext>
                </a:extLst>
              </p:cNvPr>
              <p:cNvSpPr txBox="1"/>
              <p:nvPr/>
            </p:nvSpPr>
            <p:spPr>
              <a:xfrm>
                <a:off x="1086306" y="3058160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20223C9-527E-AF07-AA85-223711F41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306" y="3058160"/>
                <a:ext cx="47955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4AB9C2C7-5EDC-9EE4-0DD1-21902D983B70}"/>
              </a:ext>
            </a:extLst>
          </p:cNvPr>
          <p:cNvSpPr/>
          <p:nvPr/>
        </p:nvSpPr>
        <p:spPr>
          <a:xfrm>
            <a:off x="1559847" y="2989300"/>
            <a:ext cx="586594" cy="50124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332319-FD3F-E3E9-A150-00B52B1C11FB}"/>
              </a:ext>
            </a:extLst>
          </p:cNvPr>
          <p:cNvSpPr txBox="1"/>
          <p:nvPr/>
        </p:nvSpPr>
        <p:spPr>
          <a:xfrm>
            <a:off x="4450357" y="2153368"/>
            <a:ext cx="329128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Value less than 17, Go Right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3FE53B-B5B5-6D54-4131-BB571D448542}"/>
              </a:ext>
            </a:extLst>
          </p:cNvPr>
          <p:cNvSpPr txBox="1"/>
          <p:nvPr/>
        </p:nvSpPr>
        <p:spPr>
          <a:xfrm>
            <a:off x="3149734" y="2121559"/>
            <a:ext cx="5554726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Value greater than 17, Go Back and then Down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ED4C26-2032-9680-6FE7-9279F4485B7C}"/>
              </a:ext>
            </a:extLst>
          </p:cNvPr>
          <p:cNvSpPr txBox="1"/>
          <p:nvPr/>
        </p:nvSpPr>
        <p:spPr>
          <a:xfrm>
            <a:off x="4312445" y="2138854"/>
            <a:ext cx="4233851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Keep Going Right until found(or not)</a:t>
            </a:r>
          </a:p>
        </p:txBody>
      </p:sp>
    </p:spTree>
    <p:extLst>
      <p:ext uri="{BB962C8B-B14F-4D97-AF65-F5344CB8AC3E}">
        <p14:creationId xmlns:p14="http://schemas.microsoft.com/office/powerpoint/2010/main" val="307894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15052 -3.7037E-6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52 -1.11111E-6 L 0.37539 0.0011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4 0.00116 L 0.15052 -3.7037E-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52 -3.7037E-6 L 0.15013 0.13519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3 0.13519 L 0.22631 0.13519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 0.13518 L 0.30157 0.13519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3" grpId="0" animBg="1"/>
      <p:bldP spid="43" grpId="1" animBg="1"/>
      <p:bldP spid="43" grpId="2" animBg="1"/>
      <p:bldP spid="43" grpId="3" animBg="1"/>
      <p:bldP spid="44" grpId="0" animBg="1"/>
      <p:bldP spid="44" grpId="1" animBg="1"/>
      <p:bldP spid="45" grpId="0" animBg="1"/>
      <p:bldP spid="4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E9EF-7B17-B718-AF4D-54F368681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of Two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BC5CF-6E65-E8EE-B5F2-8FF6BBA60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should we create the new linked list?</a:t>
            </a:r>
          </a:p>
          <a:p>
            <a:pPr lvl="1"/>
            <a:r>
              <a:rPr lang="en-US" dirty="0"/>
              <a:t>Which nodes should be there?</a:t>
            </a:r>
          </a:p>
          <a:p>
            <a:pPr lvl="1"/>
            <a:r>
              <a:rPr lang="en-US" dirty="0"/>
              <a:t>How many nodes should be there?</a:t>
            </a:r>
          </a:p>
          <a:p>
            <a:pPr lvl="1"/>
            <a:r>
              <a:rPr lang="en-US" dirty="0"/>
              <a:t>How should we distribute them?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Best approach is two distribute the nodes evenly.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EFACB-8AB3-0521-DD76-0ABCABA2D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CA58-345D-CC30-7A69-042FA937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B981D-CEA9-CE61-EBF5-9A7DDEF6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D2E4DEB-E532-9028-462D-F25468660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152332"/>
              </p:ext>
            </p:extLst>
          </p:nvPr>
        </p:nvGraphicFramePr>
        <p:xfrm>
          <a:off x="1458455" y="386352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981A7D-09E6-7474-075A-44B78402B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340790"/>
              </p:ext>
            </p:extLst>
          </p:nvPr>
        </p:nvGraphicFramePr>
        <p:xfrm>
          <a:off x="2372644" y="386352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B8D8288-FD0F-8B91-0FA4-9EB778DBF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7329"/>
              </p:ext>
            </p:extLst>
          </p:nvPr>
        </p:nvGraphicFramePr>
        <p:xfrm>
          <a:off x="3286833" y="386352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2DF556-4E0B-581A-28A8-EB7AE2A22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018146"/>
              </p:ext>
            </p:extLst>
          </p:nvPr>
        </p:nvGraphicFramePr>
        <p:xfrm>
          <a:off x="4201022" y="386352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EFFB4A-02E0-5F00-2416-81B7BFEFD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108144"/>
              </p:ext>
            </p:extLst>
          </p:nvPr>
        </p:nvGraphicFramePr>
        <p:xfrm>
          <a:off x="5119700" y="386352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F748C9A-BC7B-F210-784B-7C376F7BA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485629"/>
              </p:ext>
            </p:extLst>
          </p:nvPr>
        </p:nvGraphicFramePr>
        <p:xfrm>
          <a:off x="6038378" y="386352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0BEEAD8-073A-79A4-EFCB-14AC04C9D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80251"/>
              </p:ext>
            </p:extLst>
          </p:nvPr>
        </p:nvGraphicFramePr>
        <p:xfrm>
          <a:off x="6957056" y="386352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454A083-2C2E-4DA3-857F-2950C4AC3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43806"/>
              </p:ext>
            </p:extLst>
          </p:nvPr>
        </p:nvGraphicFramePr>
        <p:xfrm>
          <a:off x="7875734" y="386352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E9E6DDF-C8AA-603B-9DF8-322741819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077629"/>
              </p:ext>
            </p:extLst>
          </p:nvPr>
        </p:nvGraphicFramePr>
        <p:xfrm>
          <a:off x="8794412" y="387146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1D0BFA6-CFF4-6A8E-5890-33A16640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10027"/>
              </p:ext>
            </p:extLst>
          </p:nvPr>
        </p:nvGraphicFramePr>
        <p:xfrm>
          <a:off x="9697180" y="386352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68AD81-D9D5-41BE-1331-40B09778DB4E}"/>
              </a:ext>
            </a:extLst>
          </p:cNvPr>
          <p:cNvCxnSpPr>
            <a:endCxn id="8" idx="1"/>
          </p:cNvCxnSpPr>
          <p:nvPr/>
        </p:nvCxnSpPr>
        <p:spPr>
          <a:xfrm>
            <a:off x="1910862" y="4048941"/>
            <a:ext cx="4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D3BAC4-CE13-6A74-5D1F-0A3576DE0B9E}"/>
              </a:ext>
            </a:extLst>
          </p:cNvPr>
          <p:cNvCxnSpPr>
            <a:endCxn id="9" idx="1"/>
          </p:cNvCxnSpPr>
          <p:nvPr/>
        </p:nvCxnSpPr>
        <p:spPr>
          <a:xfrm>
            <a:off x="2825051" y="4048941"/>
            <a:ext cx="4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784FF6-5B5C-DFF7-592B-923D3F977AF1}"/>
              </a:ext>
            </a:extLst>
          </p:cNvPr>
          <p:cNvCxnSpPr>
            <a:endCxn id="10" idx="1"/>
          </p:cNvCxnSpPr>
          <p:nvPr/>
        </p:nvCxnSpPr>
        <p:spPr>
          <a:xfrm flipV="1">
            <a:off x="3739240" y="4048941"/>
            <a:ext cx="461782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0D2B091-949F-FE7E-B1A7-8616CA41842E}"/>
              </a:ext>
            </a:extLst>
          </p:cNvPr>
          <p:cNvCxnSpPr>
            <a:endCxn id="11" idx="1"/>
          </p:cNvCxnSpPr>
          <p:nvPr/>
        </p:nvCxnSpPr>
        <p:spPr>
          <a:xfrm>
            <a:off x="4653429" y="4048941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29F94D-7CF2-9198-724D-2CAA33CBF465}"/>
              </a:ext>
            </a:extLst>
          </p:cNvPr>
          <p:cNvCxnSpPr>
            <a:endCxn id="12" idx="1"/>
          </p:cNvCxnSpPr>
          <p:nvPr/>
        </p:nvCxnSpPr>
        <p:spPr>
          <a:xfrm>
            <a:off x="5572107" y="4048941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209D82-A07A-1601-7915-F3D923228C06}"/>
              </a:ext>
            </a:extLst>
          </p:cNvPr>
          <p:cNvCxnSpPr>
            <a:endCxn id="13" idx="1"/>
          </p:cNvCxnSpPr>
          <p:nvPr/>
        </p:nvCxnSpPr>
        <p:spPr>
          <a:xfrm>
            <a:off x="6490785" y="4048941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D67E39-B7FC-90C6-BA8E-7385759D7A44}"/>
              </a:ext>
            </a:extLst>
          </p:cNvPr>
          <p:cNvCxnSpPr>
            <a:endCxn id="14" idx="1"/>
          </p:cNvCxnSpPr>
          <p:nvPr/>
        </p:nvCxnSpPr>
        <p:spPr>
          <a:xfrm flipV="1">
            <a:off x="7409463" y="4048941"/>
            <a:ext cx="466271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87D0555-BBEA-E3E6-60BE-9A52E74AE6C0}"/>
              </a:ext>
            </a:extLst>
          </p:cNvPr>
          <p:cNvCxnSpPr>
            <a:endCxn id="15" idx="1"/>
          </p:cNvCxnSpPr>
          <p:nvPr/>
        </p:nvCxnSpPr>
        <p:spPr>
          <a:xfrm>
            <a:off x="8326095" y="4056880"/>
            <a:ext cx="468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B2F3-0A5E-E203-F833-66E00E72E268}"/>
              </a:ext>
            </a:extLst>
          </p:cNvPr>
          <p:cNvCxnSpPr>
            <a:endCxn id="16" idx="1"/>
          </p:cNvCxnSpPr>
          <p:nvPr/>
        </p:nvCxnSpPr>
        <p:spPr>
          <a:xfrm flipV="1">
            <a:off x="9246819" y="4048941"/>
            <a:ext cx="450361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63C682E-6E85-0105-4CF9-B8C641DD8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226227"/>
              </p:ext>
            </p:extLst>
          </p:nvPr>
        </p:nvGraphicFramePr>
        <p:xfrm>
          <a:off x="1458455" y="294748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653D22E-AAE3-9DCA-8EF7-48F5CC59E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98390"/>
              </p:ext>
            </p:extLst>
          </p:nvPr>
        </p:nvGraphicFramePr>
        <p:xfrm>
          <a:off x="3286833" y="294748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DCAA039-AD31-48D4-0DDE-39F44054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274622"/>
              </p:ext>
            </p:extLst>
          </p:nvPr>
        </p:nvGraphicFramePr>
        <p:xfrm>
          <a:off x="6038378" y="294748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4ED4BBC-E22D-9557-974D-D98953035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736973"/>
              </p:ext>
            </p:extLst>
          </p:nvPr>
        </p:nvGraphicFramePr>
        <p:xfrm>
          <a:off x="6957056" y="294748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3BEB284-ED6A-2B22-A99D-0BD104EB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330891"/>
              </p:ext>
            </p:extLst>
          </p:nvPr>
        </p:nvGraphicFramePr>
        <p:xfrm>
          <a:off x="9697180" y="294748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D0FDCE-0CB4-E93F-4D4F-DBB40A03B45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910862" y="3132905"/>
            <a:ext cx="137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0A8BDE7-2506-E286-5A34-D2C05F5B7AC5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739240" y="3132905"/>
            <a:ext cx="2299138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DA26D5-C230-9E7E-70E4-39F1B68214D5}"/>
              </a:ext>
            </a:extLst>
          </p:cNvPr>
          <p:cNvCxnSpPr>
            <a:endCxn id="29" idx="1"/>
          </p:cNvCxnSpPr>
          <p:nvPr/>
        </p:nvCxnSpPr>
        <p:spPr>
          <a:xfrm>
            <a:off x="6490785" y="3132905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9BC032-1288-1855-095A-D0BDF38190B3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409463" y="3132905"/>
            <a:ext cx="2287717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5C88AC6-2638-FC08-93CA-933843C72FCC}"/>
              </a:ext>
            </a:extLst>
          </p:cNvPr>
          <p:cNvCxnSpPr>
            <a:endCxn id="7" idx="0"/>
          </p:cNvCxnSpPr>
          <p:nvPr/>
        </p:nvCxnSpPr>
        <p:spPr>
          <a:xfrm flipH="1">
            <a:off x="1684658" y="3318325"/>
            <a:ext cx="1919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9FA6A3-A5FE-D7FF-A420-DDF01E103EE0}"/>
              </a:ext>
            </a:extLst>
          </p:cNvPr>
          <p:cNvCxnSpPr>
            <a:endCxn id="9" idx="0"/>
          </p:cNvCxnSpPr>
          <p:nvPr/>
        </p:nvCxnSpPr>
        <p:spPr>
          <a:xfrm flipH="1">
            <a:off x="3513036" y="3318325"/>
            <a:ext cx="2507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FA0C7B-8206-75F7-1C49-B66A252A6D0C}"/>
              </a:ext>
            </a:extLst>
          </p:cNvPr>
          <p:cNvCxnSpPr>
            <a:endCxn id="12" idx="0"/>
          </p:cNvCxnSpPr>
          <p:nvPr/>
        </p:nvCxnSpPr>
        <p:spPr>
          <a:xfrm>
            <a:off x="6255373" y="3318325"/>
            <a:ext cx="9208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EE62ED-036F-1DDB-F928-507611AA2F1B}"/>
              </a:ext>
            </a:extLst>
          </p:cNvPr>
          <p:cNvCxnSpPr>
            <a:endCxn id="13" idx="0"/>
          </p:cNvCxnSpPr>
          <p:nvPr/>
        </p:nvCxnSpPr>
        <p:spPr>
          <a:xfrm>
            <a:off x="7170700" y="3318325"/>
            <a:ext cx="12559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966B9B-1BF4-3D14-C31E-5A8B140F1AE4}"/>
              </a:ext>
            </a:extLst>
          </p:cNvPr>
          <p:cNvCxnSpPr>
            <a:endCxn id="16" idx="0"/>
          </p:cNvCxnSpPr>
          <p:nvPr/>
        </p:nvCxnSpPr>
        <p:spPr>
          <a:xfrm flipH="1">
            <a:off x="9923383" y="3318325"/>
            <a:ext cx="10046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87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9CE4-1D6E-775D-11C7-67175F78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using Two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88427-1645-FE3B-194F-8A458AC28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will be the complexity of the algorithm we just followed?</a:t>
                </a:r>
              </a:p>
              <a:p>
                <a:r>
                  <a:rPr lang="en-US" dirty="0"/>
                  <a:t>It is roughly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can achieve the best complexity 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Then the complexity becomes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88427-1645-FE3B-194F-8A458AC28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20208-B443-34F7-0CD9-4DA42EB9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B6E60-D66F-3E2E-F5CC-3520CDBA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94E5-5FBE-6362-77F4-22CB0DB5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4E1267-E2BD-18E2-4EC7-568CB0F51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035760"/>
              </p:ext>
            </p:extLst>
          </p:nvPr>
        </p:nvGraphicFramePr>
        <p:xfrm>
          <a:off x="1458455" y="35104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0B6CE1-565E-6FB3-8990-B27D946D0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32577"/>
              </p:ext>
            </p:extLst>
          </p:nvPr>
        </p:nvGraphicFramePr>
        <p:xfrm>
          <a:off x="2372644" y="35104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22183E1-9D18-AE98-E967-919A8BC57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41204"/>
              </p:ext>
            </p:extLst>
          </p:nvPr>
        </p:nvGraphicFramePr>
        <p:xfrm>
          <a:off x="3286833" y="35104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F5F667-98D8-8157-EC32-1540676F2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305795"/>
              </p:ext>
            </p:extLst>
          </p:nvPr>
        </p:nvGraphicFramePr>
        <p:xfrm>
          <a:off x="4201022" y="35104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641307A-2705-079D-6747-4DA452BBF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927080"/>
              </p:ext>
            </p:extLst>
          </p:nvPr>
        </p:nvGraphicFramePr>
        <p:xfrm>
          <a:off x="5119700" y="35104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3E3304-FD42-5DA8-9B2F-DFB1B296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72429"/>
              </p:ext>
            </p:extLst>
          </p:nvPr>
        </p:nvGraphicFramePr>
        <p:xfrm>
          <a:off x="6038378" y="35104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C1F757D-0F84-A66F-3083-EDA93649B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17938"/>
              </p:ext>
            </p:extLst>
          </p:nvPr>
        </p:nvGraphicFramePr>
        <p:xfrm>
          <a:off x="6957056" y="35104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7A0394-9158-3650-6C2D-BE2C42205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487939"/>
              </p:ext>
            </p:extLst>
          </p:nvPr>
        </p:nvGraphicFramePr>
        <p:xfrm>
          <a:off x="7875734" y="35104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E3D4507-A8EB-D6D1-7C99-52AC88698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638457"/>
              </p:ext>
            </p:extLst>
          </p:nvPr>
        </p:nvGraphicFramePr>
        <p:xfrm>
          <a:off x="8794412" y="351837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77F203-FEAF-2C26-501B-B51AC7D8A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572056"/>
              </p:ext>
            </p:extLst>
          </p:nvPr>
        </p:nvGraphicFramePr>
        <p:xfrm>
          <a:off x="9697180" y="351043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378AD3-F3B5-B256-6916-D1648D3FF4B3}"/>
              </a:ext>
            </a:extLst>
          </p:cNvPr>
          <p:cNvCxnSpPr>
            <a:endCxn id="8" idx="1"/>
          </p:cNvCxnSpPr>
          <p:nvPr/>
        </p:nvCxnSpPr>
        <p:spPr>
          <a:xfrm>
            <a:off x="1910862" y="3695856"/>
            <a:ext cx="4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D2C9CD-219B-668D-2730-705FB035C347}"/>
              </a:ext>
            </a:extLst>
          </p:cNvPr>
          <p:cNvCxnSpPr>
            <a:endCxn id="9" idx="1"/>
          </p:cNvCxnSpPr>
          <p:nvPr/>
        </p:nvCxnSpPr>
        <p:spPr>
          <a:xfrm>
            <a:off x="2825051" y="3695856"/>
            <a:ext cx="4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4364C2-962A-6B79-F6DC-4F39B7D7C23B}"/>
              </a:ext>
            </a:extLst>
          </p:cNvPr>
          <p:cNvCxnSpPr>
            <a:endCxn id="10" idx="1"/>
          </p:cNvCxnSpPr>
          <p:nvPr/>
        </p:nvCxnSpPr>
        <p:spPr>
          <a:xfrm flipV="1">
            <a:off x="3739240" y="3695856"/>
            <a:ext cx="461782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1928ED-C230-06CA-8ADF-E2E894624790}"/>
              </a:ext>
            </a:extLst>
          </p:cNvPr>
          <p:cNvCxnSpPr>
            <a:endCxn id="11" idx="1"/>
          </p:cNvCxnSpPr>
          <p:nvPr/>
        </p:nvCxnSpPr>
        <p:spPr>
          <a:xfrm>
            <a:off x="4653429" y="3695856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F29743-0711-0626-8EAA-F56B05BD2517}"/>
              </a:ext>
            </a:extLst>
          </p:cNvPr>
          <p:cNvCxnSpPr>
            <a:endCxn id="12" idx="1"/>
          </p:cNvCxnSpPr>
          <p:nvPr/>
        </p:nvCxnSpPr>
        <p:spPr>
          <a:xfrm>
            <a:off x="5572107" y="3695856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8CDD34-1F17-FF82-DB16-F7BC62C38E5B}"/>
              </a:ext>
            </a:extLst>
          </p:cNvPr>
          <p:cNvCxnSpPr>
            <a:endCxn id="13" idx="1"/>
          </p:cNvCxnSpPr>
          <p:nvPr/>
        </p:nvCxnSpPr>
        <p:spPr>
          <a:xfrm>
            <a:off x="6490785" y="3695856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ECF8A8-7A0E-1487-9F94-ECC1EB9DC83C}"/>
              </a:ext>
            </a:extLst>
          </p:cNvPr>
          <p:cNvCxnSpPr>
            <a:endCxn id="14" idx="1"/>
          </p:cNvCxnSpPr>
          <p:nvPr/>
        </p:nvCxnSpPr>
        <p:spPr>
          <a:xfrm flipV="1">
            <a:off x="7409463" y="3695856"/>
            <a:ext cx="466271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DC53A7-7209-4FBA-8D31-93EF2BEA316F}"/>
              </a:ext>
            </a:extLst>
          </p:cNvPr>
          <p:cNvCxnSpPr>
            <a:endCxn id="15" idx="1"/>
          </p:cNvCxnSpPr>
          <p:nvPr/>
        </p:nvCxnSpPr>
        <p:spPr>
          <a:xfrm>
            <a:off x="8326095" y="3703795"/>
            <a:ext cx="468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44D455-4414-67E3-1567-B64999482DAD}"/>
              </a:ext>
            </a:extLst>
          </p:cNvPr>
          <p:cNvCxnSpPr>
            <a:endCxn id="16" idx="1"/>
          </p:cNvCxnSpPr>
          <p:nvPr/>
        </p:nvCxnSpPr>
        <p:spPr>
          <a:xfrm flipV="1">
            <a:off x="9246819" y="3695856"/>
            <a:ext cx="450361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2BF9885-8356-6381-ED33-A7B8AC6E5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621797"/>
              </p:ext>
            </p:extLst>
          </p:nvPr>
        </p:nvGraphicFramePr>
        <p:xfrm>
          <a:off x="1458455" y="259440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C2A25C05-2132-ABCD-6AFF-9B54B4D80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92510"/>
              </p:ext>
            </p:extLst>
          </p:nvPr>
        </p:nvGraphicFramePr>
        <p:xfrm>
          <a:off x="3286833" y="259440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569175B7-F94F-D135-803F-CE5C08772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44387"/>
              </p:ext>
            </p:extLst>
          </p:nvPr>
        </p:nvGraphicFramePr>
        <p:xfrm>
          <a:off x="6038378" y="259440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507D3D7-476C-BE3B-F218-41C2CBF8F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061769"/>
              </p:ext>
            </p:extLst>
          </p:nvPr>
        </p:nvGraphicFramePr>
        <p:xfrm>
          <a:off x="6957056" y="259440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71D6FFE-9245-5504-24F1-59543608D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52867"/>
              </p:ext>
            </p:extLst>
          </p:nvPr>
        </p:nvGraphicFramePr>
        <p:xfrm>
          <a:off x="9697180" y="259440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4135C5-95DD-38B9-FB38-BB8C304BDDBA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910862" y="2779820"/>
            <a:ext cx="13759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05D78E-0BA7-F720-E36B-F624E62E4F2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739240" y="2779820"/>
            <a:ext cx="2299138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B4C634-F622-5D0E-AB24-0E478E32C927}"/>
              </a:ext>
            </a:extLst>
          </p:cNvPr>
          <p:cNvCxnSpPr>
            <a:endCxn id="29" idx="1"/>
          </p:cNvCxnSpPr>
          <p:nvPr/>
        </p:nvCxnSpPr>
        <p:spPr>
          <a:xfrm>
            <a:off x="6490785" y="2779820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05B40E-75A1-C121-AC59-E2CB53CA8B3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409463" y="2779820"/>
            <a:ext cx="2287717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54F3365-DEF7-7F00-6BCE-78389B982C1E}"/>
              </a:ext>
            </a:extLst>
          </p:cNvPr>
          <p:cNvCxnSpPr>
            <a:endCxn id="7" idx="0"/>
          </p:cNvCxnSpPr>
          <p:nvPr/>
        </p:nvCxnSpPr>
        <p:spPr>
          <a:xfrm flipH="1">
            <a:off x="1684658" y="2965240"/>
            <a:ext cx="1919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7627F3-BE49-5279-9BBB-B54A4998087D}"/>
              </a:ext>
            </a:extLst>
          </p:cNvPr>
          <p:cNvCxnSpPr>
            <a:endCxn id="9" idx="0"/>
          </p:cNvCxnSpPr>
          <p:nvPr/>
        </p:nvCxnSpPr>
        <p:spPr>
          <a:xfrm flipH="1">
            <a:off x="3513036" y="2965240"/>
            <a:ext cx="2507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B3A736-99A5-C8DC-50E1-42F18C593FD5}"/>
              </a:ext>
            </a:extLst>
          </p:cNvPr>
          <p:cNvCxnSpPr>
            <a:endCxn id="12" idx="0"/>
          </p:cNvCxnSpPr>
          <p:nvPr/>
        </p:nvCxnSpPr>
        <p:spPr>
          <a:xfrm>
            <a:off x="6255373" y="2965240"/>
            <a:ext cx="9208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521D2B-ACB6-9D12-8131-0865A0830D0F}"/>
              </a:ext>
            </a:extLst>
          </p:cNvPr>
          <p:cNvCxnSpPr>
            <a:endCxn id="13" idx="0"/>
          </p:cNvCxnSpPr>
          <p:nvPr/>
        </p:nvCxnSpPr>
        <p:spPr>
          <a:xfrm>
            <a:off x="7170700" y="2965240"/>
            <a:ext cx="12559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BE0433-D0F1-9D1B-14F8-2E6DC72A3AC7}"/>
              </a:ext>
            </a:extLst>
          </p:cNvPr>
          <p:cNvCxnSpPr>
            <a:endCxn id="16" idx="0"/>
          </p:cNvCxnSpPr>
          <p:nvPr/>
        </p:nvCxnSpPr>
        <p:spPr>
          <a:xfrm flipH="1">
            <a:off x="9923383" y="2965240"/>
            <a:ext cx="10046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47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B3C3-2C01-74C6-2A67-DCE743DC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Optimal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7D28-F7F2-1EAF-AD30-76ACA4AD8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require to visit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nodes to find any value.</a:t>
                </a:r>
              </a:p>
              <a:p>
                <a:r>
                  <a:rPr lang="en-US" dirty="0"/>
                  <a:t>Can we make it better?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A47D28-F7F2-1EAF-AD30-76ACA4AD8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9AB9-2339-EF47-8B6F-6AA820EFC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28BC2-F65C-720A-C9AE-4122A337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6C168-1EED-CFE1-89AF-24EC7773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7B6A280-9326-E604-D9EE-DF68E045F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619845"/>
              </p:ext>
            </p:extLst>
          </p:nvPr>
        </p:nvGraphicFramePr>
        <p:xfrm>
          <a:off x="1458455" y="23076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2B7D1F-AAC5-4ECA-0B3D-69CFB9023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503965"/>
              </p:ext>
            </p:extLst>
          </p:nvPr>
        </p:nvGraphicFramePr>
        <p:xfrm>
          <a:off x="2372644" y="23076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82B3FD-395A-62F7-4CD6-2071C03B9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082421"/>
              </p:ext>
            </p:extLst>
          </p:nvPr>
        </p:nvGraphicFramePr>
        <p:xfrm>
          <a:off x="3286833" y="23076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E92C35-F9E5-6EC3-92F2-E0B6A3875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73664"/>
              </p:ext>
            </p:extLst>
          </p:nvPr>
        </p:nvGraphicFramePr>
        <p:xfrm>
          <a:off x="4201022" y="23076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14E2AD0-4ACD-C0C1-D81C-CFBDAB86B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671281"/>
              </p:ext>
            </p:extLst>
          </p:nvPr>
        </p:nvGraphicFramePr>
        <p:xfrm>
          <a:off x="5119700" y="23076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887BA4-7C0D-896F-65ED-CF0E8F01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36881"/>
              </p:ext>
            </p:extLst>
          </p:nvPr>
        </p:nvGraphicFramePr>
        <p:xfrm>
          <a:off x="6038378" y="23076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ADB7F43-AFCB-2BA9-A910-A059A93EA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29497"/>
              </p:ext>
            </p:extLst>
          </p:nvPr>
        </p:nvGraphicFramePr>
        <p:xfrm>
          <a:off x="6957056" y="23076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8407CF2-0BA1-5366-8C31-95D1C31C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900390"/>
              </p:ext>
            </p:extLst>
          </p:nvPr>
        </p:nvGraphicFramePr>
        <p:xfrm>
          <a:off x="7875734" y="23076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38C2E4E-2AA6-62AD-F69D-052F1A809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69508"/>
              </p:ext>
            </p:extLst>
          </p:nvPr>
        </p:nvGraphicFramePr>
        <p:xfrm>
          <a:off x="8794412" y="231563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77CE1CD-FAF9-BD69-1DFE-1E4247AA7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42587"/>
              </p:ext>
            </p:extLst>
          </p:nvPr>
        </p:nvGraphicFramePr>
        <p:xfrm>
          <a:off x="9697180" y="23076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084049-ECCD-B8AA-2AC3-367F14DA2490}"/>
              </a:ext>
            </a:extLst>
          </p:cNvPr>
          <p:cNvCxnSpPr>
            <a:endCxn id="8" idx="1"/>
          </p:cNvCxnSpPr>
          <p:nvPr/>
        </p:nvCxnSpPr>
        <p:spPr>
          <a:xfrm>
            <a:off x="1910862" y="2493111"/>
            <a:ext cx="4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C7E5FE-1B7E-F1EA-0A47-2EDFBCC65AE5}"/>
              </a:ext>
            </a:extLst>
          </p:cNvPr>
          <p:cNvCxnSpPr>
            <a:endCxn id="9" idx="1"/>
          </p:cNvCxnSpPr>
          <p:nvPr/>
        </p:nvCxnSpPr>
        <p:spPr>
          <a:xfrm>
            <a:off x="2825051" y="2493111"/>
            <a:ext cx="461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250B37-FC3D-F5B9-92A8-8FB6910FBAB5}"/>
              </a:ext>
            </a:extLst>
          </p:cNvPr>
          <p:cNvCxnSpPr>
            <a:endCxn id="10" idx="1"/>
          </p:cNvCxnSpPr>
          <p:nvPr/>
        </p:nvCxnSpPr>
        <p:spPr>
          <a:xfrm flipV="1">
            <a:off x="3739240" y="2493111"/>
            <a:ext cx="461782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4B1A85-21AB-0594-C2B2-5A93CFD0B119}"/>
              </a:ext>
            </a:extLst>
          </p:cNvPr>
          <p:cNvCxnSpPr>
            <a:endCxn id="11" idx="1"/>
          </p:cNvCxnSpPr>
          <p:nvPr/>
        </p:nvCxnSpPr>
        <p:spPr>
          <a:xfrm>
            <a:off x="4653429" y="2493111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9197668-7740-BB22-2CF4-6A5D85882015}"/>
              </a:ext>
            </a:extLst>
          </p:cNvPr>
          <p:cNvCxnSpPr>
            <a:endCxn id="12" idx="1"/>
          </p:cNvCxnSpPr>
          <p:nvPr/>
        </p:nvCxnSpPr>
        <p:spPr>
          <a:xfrm>
            <a:off x="5572107" y="2493111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623DE5-759F-04DC-907E-E5FB5A817B1D}"/>
              </a:ext>
            </a:extLst>
          </p:cNvPr>
          <p:cNvCxnSpPr>
            <a:endCxn id="13" idx="1"/>
          </p:cNvCxnSpPr>
          <p:nvPr/>
        </p:nvCxnSpPr>
        <p:spPr>
          <a:xfrm>
            <a:off x="6490785" y="2493111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7074B9-CBE9-70D6-5E5C-FA443632D590}"/>
              </a:ext>
            </a:extLst>
          </p:cNvPr>
          <p:cNvCxnSpPr>
            <a:endCxn id="14" idx="1"/>
          </p:cNvCxnSpPr>
          <p:nvPr/>
        </p:nvCxnSpPr>
        <p:spPr>
          <a:xfrm flipV="1">
            <a:off x="7409463" y="2493111"/>
            <a:ext cx="466271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B26F14-B0C5-41EA-3C81-8BE184EBB0FF}"/>
              </a:ext>
            </a:extLst>
          </p:cNvPr>
          <p:cNvCxnSpPr>
            <a:endCxn id="15" idx="1"/>
          </p:cNvCxnSpPr>
          <p:nvPr/>
        </p:nvCxnSpPr>
        <p:spPr>
          <a:xfrm>
            <a:off x="8326095" y="2501050"/>
            <a:ext cx="4683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C1897C-DE2E-D423-3BA3-0A44205A0853}"/>
              </a:ext>
            </a:extLst>
          </p:cNvPr>
          <p:cNvCxnSpPr>
            <a:endCxn id="16" idx="1"/>
          </p:cNvCxnSpPr>
          <p:nvPr/>
        </p:nvCxnSpPr>
        <p:spPr>
          <a:xfrm flipV="1">
            <a:off x="9246819" y="2493111"/>
            <a:ext cx="450361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37DAD12-993D-D260-2FAA-8CB260B02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001237"/>
              </p:ext>
            </p:extLst>
          </p:nvPr>
        </p:nvGraphicFramePr>
        <p:xfrm>
          <a:off x="1458455" y="139165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4B23BAA6-53EA-E6F0-CF32-20D543E9E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73028"/>
              </p:ext>
            </p:extLst>
          </p:nvPr>
        </p:nvGraphicFramePr>
        <p:xfrm>
          <a:off x="6957056" y="139165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CF6DD1D-E058-2D56-1FEA-5E507BC7A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401442"/>
              </p:ext>
            </p:extLst>
          </p:nvPr>
        </p:nvGraphicFramePr>
        <p:xfrm>
          <a:off x="9697180" y="139165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27026B1-8A8C-0608-C957-F24A099CA83C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910862" y="1577075"/>
            <a:ext cx="22877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19086A-E40E-604F-ACCC-FEDA35042164}"/>
              </a:ext>
            </a:extLst>
          </p:cNvPr>
          <p:cNvCxnSpPr>
            <a:endCxn id="29" idx="1"/>
          </p:cNvCxnSpPr>
          <p:nvPr/>
        </p:nvCxnSpPr>
        <p:spPr>
          <a:xfrm>
            <a:off x="6490785" y="1577075"/>
            <a:ext cx="4662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0D304F-C99B-E829-BBE4-6945B9389607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7409463" y="1577075"/>
            <a:ext cx="2287717" cy="7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98E2BCB-551B-C32D-5D56-0915EE7284D0}"/>
              </a:ext>
            </a:extLst>
          </p:cNvPr>
          <p:cNvCxnSpPr>
            <a:endCxn id="7" idx="0"/>
          </p:cNvCxnSpPr>
          <p:nvPr/>
        </p:nvCxnSpPr>
        <p:spPr>
          <a:xfrm flipH="1">
            <a:off x="1684658" y="1762495"/>
            <a:ext cx="1919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D04D74-68B4-7470-EB57-DE35D955457F}"/>
              </a:ext>
            </a:extLst>
          </p:cNvPr>
          <p:cNvCxnSpPr>
            <a:endCxn id="13" idx="0"/>
          </p:cNvCxnSpPr>
          <p:nvPr/>
        </p:nvCxnSpPr>
        <p:spPr>
          <a:xfrm>
            <a:off x="7170700" y="1762495"/>
            <a:ext cx="12559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19EA472-E65B-189A-65BC-29D34446C40C}"/>
              </a:ext>
            </a:extLst>
          </p:cNvPr>
          <p:cNvCxnSpPr>
            <a:endCxn id="16" idx="0"/>
          </p:cNvCxnSpPr>
          <p:nvPr/>
        </p:nvCxnSpPr>
        <p:spPr>
          <a:xfrm flipH="1">
            <a:off x="9923383" y="1762495"/>
            <a:ext cx="10046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90803ACE-7A83-76DF-7BDD-3F7265660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923867"/>
              </p:ext>
            </p:extLst>
          </p:nvPr>
        </p:nvGraphicFramePr>
        <p:xfrm>
          <a:off x="4198579" y="139165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39EA17C-D9C2-326D-6B10-0CD7F6E6283E}"/>
              </a:ext>
            </a:extLst>
          </p:cNvPr>
          <p:cNvCxnSpPr>
            <a:endCxn id="29" idx="1"/>
          </p:cNvCxnSpPr>
          <p:nvPr/>
        </p:nvCxnSpPr>
        <p:spPr>
          <a:xfrm>
            <a:off x="4650986" y="1577075"/>
            <a:ext cx="2306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BCB025-189E-E53F-EC70-243AC3E0F4C3}"/>
              </a:ext>
            </a:extLst>
          </p:cNvPr>
          <p:cNvCxnSpPr>
            <a:endCxn id="10" idx="0"/>
          </p:cNvCxnSpPr>
          <p:nvPr/>
        </p:nvCxnSpPr>
        <p:spPr>
          <a:xfrm>
            <a:off x="4424782" y="1762495"/>
            <a:ext cx="2443" cy="545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6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94ED-5199-70D4-F951-659A09D8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Extending the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E167B-3C67-0C8F-0233-1AEB116CA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keep on adding more layers to improve the time complexity.</a:t>
                </a:r>
              </a:p>
              <a:p>
                <a:r>
                  <a:rPr lang="en-US" dirty="0"/>
                  <a:t>For best performance</a:t>
                </a:r>
              </a:p>
              <a:p>
                <a:pPr lvl="1"/>
                <a:r>
                  <a:rPr lang="en-US" dirty="0"/>
                  <a:t>We will create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linked list.</a:t>
                </a:r>
              </a:p>
              <a:p>
                <a:pPr lvl="1"/>
                <a:r>
                  <a:rPr lang="en-US" dirty="0"/>
                  <a:t>In each layer we double the number of nodes.</a:t>
                </a:r>
              </a:p>
              <a:p>
                <a:pPr lvl="1"/>
                <a:r>
                  <a:rPr lang="en-US" dirty="0"/>
                  <a:t>The last layer will contain all the nodes.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FE167B-3C67-0C8F-0233-1AEB116CA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85FDA-6EFA-D697-E042-3CD85782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BA43-7C1C-95A8-F259-F112C462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2F721-DCE5-5A90-7CD1-D16C633F8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202-2C69-87FB-0CB3-41875D32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Skip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8A04-38C0-88DD-C1FC-7DDFB2E4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8F65-157E-17A5-E45E-F649335A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FB48-5CF2-A704-8F72-F6F9137E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AB1F9E-48C9-0FEE-C948-54F2EE2D2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987467"/>
              </p:ext>
            </p:extLst>
          </p:nvPr>
        </p:nvGraphicFramePr>
        <p:xfrm>
          <a:off x="97972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F478117-FB5F-5407-1B9A-2017A6B2D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014627"/>
              </p:ext>
            </p:extLst>
          </p:nvPr>
        </p:nvGraphicFramePr>
        <p:xfrm>
          <a:off x="162781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99C9BEA-86F4-9F16-0CF1-043D3E6D8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07820"/>
              </p:ext>
            </p:extLst>
          </p:nvPr>
        </p:nvGraphicFramePr>
        <p:xfrm>
          <a:off x="227109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4177107-2805-8950-A6CD-555BA60C8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447637"/>
              </p:ext>
            </p:extLst>
          </p:nvPr>
        </p:nvGraphicFramePr>
        <p:xfrm>
          <a:off x="291437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CC03334-8018-05C2-1496-B8E4BCC55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01397"/>
              </p:ext>
            </p:extLst>
          </p:nvPr>
        </p:nvGraphicFramePr>
        <p:xfrm>
          <a:off x="355765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058A6EA-5631-653D-8787-055BAFFAE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442957"/>
              </p:ext>
            </p:extLst>
          </p:nvPr>
        </p:nvGraphicFramePr>
        <p:xfrm>
          <a:off x="4200933" y="5088048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5A6DAB8-9C88-89B0-999C-DF6DC8EDD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935166"/>
              </p:ext>
            </p:extLst>
          </p:nvPr>
        </p:nvGraphicFramePr>
        <p:xfrm>
          <a:off x="484421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7FCC72D-9227-ACA5-5F8E-5E53CD75F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76140"/>
              </p:ext>
            </p:extLst>
          </p:nvPr>
        </p:nvGraphicFramePr>
        <p:xfrm>
          <a:off x="5487493" y="5088048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C8F4DA5-EC14-8D47-230F-024D94A9F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59620"/>
              </p:ext>
            </p:extLst>
          </p:nvPr>
        </p:nvGraphicFramePr>
        <p:xfrm>
          <a:off x="6130773" y="509550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B37D9E7-73B9-326C-F6B6-9A738E2D4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23707"/>
              </p:ext>
            </p:extLst>
          </p:nvPr>
        </p:nvGraphicFramePr>
        <p:xfrm>
          <a:off x="6772340" y="509550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4ABE898-4179-F1A8-A39E-823666777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28678"/>
              </p:ext>
            </p:extLst>
          </p:nvPr>
        </p:nvGraphicFramePr>
        <p:xfrm>
          <a:off x="7413907" y="5088048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BD71BCF-335D-3A6C-027A-6769CCC1C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3769"/>
              </p:ext>
            </p:extLst>
          </p:nvPr>
        </p:nvGraphicFramePr>
        <p:xfrm>
          <a:off x="8055474" y="509550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C5E5CD8-C617-81CA-57A0-64CDFC27A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96960"/>
              </p:ext>
            </p:extLst>
          </p:nvPr>
        </p:nvGraphicFramePr>
        <p:xfrm>
          <a:off x="8697041" y="509550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8B92262-6BB4-64C2-7E28-6206F7CEE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773764"/>
              </p:ext>
            </p:extLst>
          </p:nvPr>
        </p:nvGraphicFramePr>
        <p:xfrm>
          <a:off x="9338608" y="5088048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7B47CB0-C2BD-F541-04A2-669C23F5F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914719"/>
              </p:ext>
            </p:extLst>
          </p:nvPr>
        </p:nvGraphicFramePr>
        <p:xfrm>
          <a:off x="997678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2F0292C-32B5-EFC7-B3A5-F4CB0955C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26774"/>
              </p:ext>
            </p:extLst>
          </p:nvPr>
        </p:nvGraphicFramePr>
        <p:xfrm>
          <a:off x="10609323" y="507899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4EFD6F-AF01-60C7-BCFA-991F355C9531}"/>
              </a:ext>
            </a:extLst>
          </p:cNvPr>
          <p:cNvCxnSpPr>
            <a:endCxn id="38" idx="1"/>
          </p:cNvCxnSpPr>
          <p:nvPr/>
        </p:nvCxnSpPr>
        <p:spPr>
          <a:xfrm flipV="1">
            <a:off x="1432130" y="5266011"/>
            <a:ext cx="195683" cy="3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03F7A9-3A27-6E90-D923-586B5890D7D8}"/>
              </a:ext>
            </a:extLst>
          </p:cNvPr>
          <p:cNvCxnSpPr>
            <a:endCxn id="39" idx="1"/>
          </p:cNvCxnSpPr>
          <p:nvPr/>
        </p:nvCxnSpPr>
        <p:spPr>
          <a:xfrm>
            <a:off x="2084650" y="5251010"/>
            <a:ext cx="186443" cy="1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58D4EDF-A403-82B3-CF25-3E3FA47D6633}"/>
              </a:ext>
            </a:extLst>
          </p:cNvPr>
          <p:cNvCxnSpPr>
            <a:endCxn id="40" idx="1"/>
          </p:cNvCxnSpPr>
          <p:nvPr/>
        </p:nvCxnSpPr>
        <p:spPr>
          <a:xfrm>
            <a:off x="2723145" y="5266011"/>
            <a:ext cx="1912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6CAD94-5502-5F5D-F872-6E8AD31F6F1A}"/>
              </a:ext>
            </a:extLst>
          </p:cNvPr>
          <p:cNvCxnSpPr>
            <a:endCxn id="41" idx="1"/>
          </p:cNvCxnSpPr>
          <p:nvPr/>
        </p:nvCxnSpPr>
        <p:spPr>
          <a:xfrm>
            <a:off x="3366780" y="5251010"/>
            <a:ext cx="190873" cy="1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292A14-0EFA-D81B-26F3-543EBA96301C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4010060" y="5266011"/>
            <a:ext cx="190873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B4F912-9ED9-916B-3582-1AA8010BBFF9}"/>
              </a:ext>
            </a:extLst>
          </p:cNvPr>
          <p:cNvCxnSpPr>
            <a:endCxn id="43" idx="1"/>
          </p:cNvCxnSpPr>
          <p:nvPr/>
        </p:nvCxnSpPr>
        <p:spPr>
          <a:xfrm>
            <a:off x="4646916" y="5251010"/>
            <a:ext cx="197297" cy="1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892615-9CF3-E379-DA18-37C28B67154A}"/>
              </a:ext>
            </a:extLst>
          </p:cNvPr>
          <p:cNvCxnSpPr>
            <a:endCxn id="44" idx="1"/>
          </p:cNvCxnSpPr>
          <p:nvPr/>
        </p:nvCxnSpPr>
        <p:spPr>
          <a:xfrm>
            <a:off x="5289538" y="5266011"/>
            <a:ext cx="197955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9E6E39-1ED4-EFCE-DFBA-BB8FC2A5ED74}"/>
              </a:ext>
            </a:extLst>
          </p:cNvPr>
          <p:cNvCxnSpPr>
            <a:endCxn id="45" idx="1"/>
          </p:cNvCxnSpPr>
          <p:nvPr/>
        </p:nvCxnSpPr>
        <p:spPr>
          <a:xfrm>
            <a:off x="5932076" y="5266011"/>
            <a:ext cx="198697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D83574-78F5-7B0C-894D-A9F7A27BE286}"/>
              </a:ext>
            </a:extLst>
          </p:cNvPr>
          <p:cNvCxnSpPr>
            <a:endCxn id="46" idx="1"/>
          </p:cNvCxnSpPr>
          <p:nvPr/>
        </p:nvCxnSpPr>
        <p:spPr>
          <a:xfrm>
            <a:off x="6574985" y="5266011"/>
            <a:ext cx="197355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BB9F21-79B3-EBBA-4F2B-CEA89B8A8CF7}"/>
              </a:ext>
            </a:extLst>
          </p:cNvPr>
          <p:cNvCxnSpPr>
            <a:endCxn id="47" idx="1"/>
          </p:cNvCxnSpPr>
          <p:nvPr/>
        </p:nvCxnSpPr>
        <p:spPr>
          <a:xfrm>
            <a:off x="7218936" y="5266011"/>
            <a:ext cx="194971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72DC68-4B56-F206-B317-278FC916A4E6}"/>
              </a:ext>
            </a:extLst>
          </p:cNvPr>
          <p:cNvCxnSpPr>
            <a:endCxn id="48" idx="1"/>
          </p:cNvCxnSpPr>
          <p:nvPr/>
        </p:nvCxnSpPr>
        <p:spPr>
          <a:xfrm>
            <a:off x="7855486" y="5280925"/>
            <a:ext cx="1999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4F4788-5776-A309-FD74-791A23045CE5}"/>
              </a:ext>
            </a:extLst>
          </p:cNvPr>
          <p:cNvCxnSpPr>
            <a:endCxn id="49" idx="1"/>
          </p:cNvCxnSpPr>
          <p:nvPr/>
        </p:nvCxnSpPr>
        <p:spPr>
          <a:xfrm>
            <a:off x="8507881" y="5266011"/>
            <a:ext cx="189160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4A4D5A-220A-5481-57DE-0C311DD0331C}"/>
              </a:ext>
            </a:extLst>
          </p:cNvPr>
          <p:cNvCxnSpPr>
            <a:endCxn id="50" idx="1"/>
          </p:cNvCxnSpPr>
          <p:nvPr/>
        </p:nvCxnSpPr>
        <p:spPr>
          <a:xfrm>
            <a:off x="9149448" y="5266011"/>
            <a:ext cx="189160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183761-A28E-5333-AAF4-7A8F148FB1E0}"/>
              </a:ext>
            </a:extLst>
          </p:cNvPr>
          <p:cNvCxnSpPr>
            <a:endCxn id="51" idx="1"/>
          </p:cNvCxnSpPr>
          <p:nvPr/>
        </p:nvCxnSpPr>
        <p:spPr>
          <a:xfrm>
            <a:off x="9789319" y="5266011"/>
            <a:ext cx="187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08989D-F3C6-0196-3B7A-F907DEB1D2CC}"/>
              </a:ext>
            </a:extLst>
          </p:cNvPr>
          <p:cNvCxnSpPr>
            <a:endCxn id="52" idx="1"/>
          </p:cNvCxnSpPr>
          <p:nvPr/>
        </p:nvCxnSpPr>
        <p:spPr>
          <a:xfrm>
            <a:off x="10429190" y="5251010"/>
            <a:ext cx="180133" cy="13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E3FACA5-DE3E-BDB2-63BB-5BE12ABF0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596745"/>
              </p:ext>
            </p:extLst>
          </p:nvPr>
        </p:nvGraphicFramePr>
        <p:xfrm>
          <a:off x="979723" y="419989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8A20F09B-E34C-1D0C-7496-181832A36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22730"/>
              </p:ext>
            </p:extLst>
          </p:nvPr>
        </p:nvGraphicFramePr>
        <p:xfrm>
          <a:off x="2271093" y="419989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480EF4F4-DA05-2BBC-7F67-CAC0A9E71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051"/>
              </p:ext>
            </p:extLst>
          </p:nvPr>
        </p:nvGraphicFramePr>
        <p:xfrm>
          <a:off x="3557653" y="419989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78368D49-6CD0-6400-AA6E-E96364A42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101997"/>
              </p:ext>
            </p:extLst>
          </p:nvPr>
        </p:nvGraphicFramePr>
        <p:xfrm>
          <a:off x="4844213" y="419989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B4FE4BC3-9D5D-D73C-0B6C-C066A0265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668489"/>
              </p:ext>
            </p:extLst>
          </p:nvPr>
        </p:nvGraphicFramePr>
        <p:xfrm>
          <a:off x="6130773" y="4214807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666694CF-D5A0-5954-8A3A-37050363C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25868"/>
              </p:ext>
            </p:extLst>
          </p:nvPr>
        </p:nvGraphicFramePr>
        <p:xfrm>
          <a:off x="7413907" y="420735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B5B828AF-8905-4C56-D8E8-1A8314795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54535"/>
              </p:ext>
            </p:extLst>
          </p:nvPr>
        </p:nvGraphicFramePr>
        <p:xfrm>
          <a:off x="8697041" y="4214807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C0DBB929-6CAA-BAE5-0FA4-C2CFC39BA8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924193"/>
              </p:ext>
            </p:extLst>
          </p:nvPr>
        </p:nvGraphicFramePr>
        <p:xfrm>
          <a:off x="9976783" y="419989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86BDA-E868-4B27-D100-1BC31950CBC3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432130" y="4385313"/>
            <a:ext cx="838963" cy="3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FBE8281-7091-D12A-0BA1-CB138B310151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723145" y="4385313"/>
            <a:ext cx="8345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609585F-0AFA-D0EE-6B71-145AAB636D99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4010060" y="4385313"/>
            <a:ext cx="8341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15558B-F0D6-61AF-BF2C-8C65A70E8529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5289537" y="4392770"/>
            <a:ext cx="841236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AB0FA1-CB78-337B-22BA-3E5380AE7343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6574985" y="4385313"/>
            <a:ext cx="838922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847B76C-85C3-68D5-4BE8-92CD87FBC92B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7855486" y="4400227"/>
            <a:ext cx="841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2BD6DCE-1442-2AA9-57A8-C69544793843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9149448" y="4385313"/>
            <a:ext cx="827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C762F07-DE57-9B09-CAE3-DA60F3745557}"/>
              </a:ext>
            </a:extLst>
          </p:cNvPr>
          <p:cNvCxnSpPr>
            <a:endCxn id="7" idx="0"/>
          </p:cNvCxnSpPr>
          <p:nvPr/>
        </p:nvCxnSpPr>
        <p:spPr>
          <a:xfrm>
            <a:off x="1205926" y="4570733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104A5E-1D26-D54D-925C-26795DD00F6E}"/>
              </a:ext>
            </a:extLst>
          </p:cNvPr>
          <p:cNvCxnSpPr>
            <a:endCxn id="39" idx="0"/>
          </p:cNvCxnSpPr>
          <p:nvPr/>
        </p:nvCxnSpPr>
        <p:spPr>
          <a:xfrm>
            <a:off x="2497296" y="4570733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159D1E3-45A6-BE22-C25F-C19A0011BD49}"/>
              </a:ext>
            </a:extLst>
          </p:cNvPr>
          <p:cNvCxnSpPr>
            <a:endCxn id="41" idx="0"/>
          </p:cNvCxnSpPr>
          <p:nvPr/>
        </p:nvCxnSpPr>
        <p:spPr>
          <a:xfrm>
            <a:off x="3783856" y="4570733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90B5128-77EB-11B0-B35D-5AA28C5757EF}"/>
              </a:ext>
            </a:extLst>
          </p:cNvPr>
          <p:cNvCxnSpPr>
            <a:endCxn id="43" idx="0"/>
          </p:cNvCxnSpPr>
          <p:nvPr/>
        </p:nvCxnSpPr>
        <p:spPr>
          <a:xfrm>
            <a:off x="5070416" y="4570733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016F5B2-1812-BA4A-9D1A-E84B4D418690}"/>
              </a:ext>
            </a:extLst>
          </p:cNvPr>
          <p:cNvCxnSpPr>
            <a:endCxn id="45" idx="0"/>
          </p:cNvCxnSpPr>
          <p:nvPr/>
        </p:nvCxnSpPr>
        <p:spPr>
          <a:xfrm>
            <a:off x="6356976" y="4585647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E57D131-52AC-0410-F1F0-9B860F1FF4E3}"/>
              </a:ext>
            </a:extLst>
          </p:cNvPr>
          <p:cNvCxnSpPr>
            <a:endCxn id="47" idx="0"/>
          </p:cNvCxnSpPr>
          <p:nvPr/>
        </p:nvCxnSpPr>
        <p:spPr>
          <a:xfrm>
            <a:off x="7640110" y="4585647"/>
            <a:ext cx="0" cy="50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369E847-F492-D09B-1FFE-F835B3DBA2F7}"/>
              </a:ext>
            </a:extLst>
          </p:cNvPr>
          <p:cNvCxnSpPr>
            <a:endCxn id="49" idx="0"/>
          </p:cNvCxnSpPr>
          <p:nvPr/>
        </p:nvCxnSpPr>
        <p:spPr>
          <a:xfrm>
            <a:off x="8923244" y="4585647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938EE3-7FD3-2DD3-41FC-70FD27E87C48}"/>
              </a:ext>
            </a:extLst>
          </p:cNvPr>
          <p:cNvCxnSpPr>
            <a:endCxn id="51" idx="0"/>
          </p:cNvCxnSpPr>
          <p:nvPr/>
        </p:nvCxnSpPr>
        <p:spPr>
          <a:xfrm>
            <a:off x="10202986" y="4570733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9633A5F-6578-E777-2C2F-651E66F1B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4588"/>
              </p:ext>
            </p:extLst>
          </p:nvPr>
        </p:nvGraphicFramePr>
        <p:xfrm>
          <a:off x="979722" y="313078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E66CC674-AB4B-D683-B9D1-AC1905117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813682"/>
              </p:ext>
            </p:extLst>
          </p:nvPr>
        </p:nvGraphicFramePr>
        <p:xfrm>
          <a:off x="3557652" y="313078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E8E0B6AA-0F44-B826-B157-56E3785E6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158270"/>
              </p:ext>
            </p:extLst>
          </p:nvPr>
        </p:nvGraphicFramePr>
        <p:xfrm>
          <a:off x="6130772" y="3145697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ECAD7DDA-E81B-7DEA-6207-66800D576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075452"/>
              </p:ext>
            </p:extLst>
          </p:nvPr>
        </p:nvGraphicFramePr>
        <p:xfrm>
          <a:off x="8697040" y="3145697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24D99D7-00A5-1109-58CF-7AB55A7BB8B9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1432129" y="3316203"/>
            <a:ext cx="2125523" cy="3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EDAF21E-C160-D7EE-BCC6-9A7CB3EA2104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>
            <a:off x="4010059" y="3316203"/>
            <a:ext cx="2120713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508C28-66D8-C9DC-CFB1-CBC01367DD38}"/>
              </a:ext>
            </a:extLst>
          </p:cNvPr>
          <p:cNvCxnSpPr>
            <a:cxnSpLocks/>
            <a:stCxn id="145" idx="3"/>
            <a:endCxn id="147" idx="1"/>
          </p:cNvCxnSpPr>
          <p:nvPr/>
        </p:nvCxnSpPr>
        <p:spPr>
          <a:xfrm>
            <a:off x="6583179" y="3331117"/>
            <a:ext cx="21138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6777FF61-6264-8CBB-22FA-1C871F893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81160"/>
              </p:ext>
            </p:extLst>
          </p:nvPr>
        </p:nvGraphicFramePr>
        <p:xfrm>
          <a:off x="11256524" y="509550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D4E8058-E073-C1A3-6D0E-B28E37493A86}"/>
              </a:ext>
            </a:extLst>
          </p:cNvPr>
          <p:cNvCxnSpPr>
            <a:endCxn id="159" idx="1"/>
          </p:cNvCxnSpPr>
          <p:nvPr/>
        </p:nvCxnSpPr>
        <p:spPr>
          <a:xfrm>
            <a:off x="11061730" y="5280925"/>
            <a:ext cx="1947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CCA07F4E-AB96-E7F8-A686-190D2771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789035"/>
              </p:ext>
            </p:extLst>
          </p:nvPr>
        </p:nvGraphicFramePr>
        <p:xfrm>
          <a:off x="11258591" y="420735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2542DD-1711-7A76-649F-3B192A03A2ED}"/>
              </a:ext>
            </a:extLst>
          </p:cNvPr>
          <p:cNvCxnSpPr>
            <a:endCxn id="162" idx="1"/>
          </p:cNvCxnSpPr>
          <p:nvPr/>
        </p:nvCxnSpPr>
        <p:spPr>
          <a:xfrm>
            <a:off x="10436293" y="4385313"/>
            <a:ext cx="822298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Table 166">
            <a:extLst>
              <a:ext uri="{FF2B5EF4-FFF2-40B4-BE49-F238E27FC236}">
                <a16:creationId xmlns:a16="http://schemas.microsoft.com/office/drawing/2014/main" id="{E4792158-D3BD-21FA-457E-9AB9617F0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2681"/>
              </p:ext>
            </p:extLst>
          </p:nvPr>
        </p:nvGraphicFramePr>
        <p:xfrm>
          <a:off x="11251487" y="3145697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A5BE799-3450-8C08-82A0-F51AECEB8765}"/>
              </a:ext>
            </a:extLst>
          </p:cNvPr>
          <p:cNvCxnSpPr>
            <a:endCxn id="167" idx="1"/>
          </p:cNvCxnSpPr>
          <p:nvPr/>
        </p:nvCxnSpPr>
        <p:spPr>
          <a:xfrm>
            <a:off x="9149447" y="3316203"/>
            <a:ext cx="2102040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BDE2FAF0-8F35-ED33-5064-0B7B7714E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592228"/>
              </p:ext>
            </p:extLst>
          </p:nvPr>
        </p:nvGraphicFramePr>
        <p:xfrm>
          <a:off x="979722" y="2276662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72" name="Table 171">
            <a:extLst>
              <a:ext uri="{FF2B5EF4-FFF2-40B4-BE49-F238E27FC236}">
                <a16:creationId xmlns:a16="http://schemas.microsoft.com/office/drawing/2014/main" id="{0FE01DCA-71F3-F789-F5E9-F591BEA32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7129"/>
              </p:ext>
            </p:extLst>
          </p:nvPr>
        </p:nvGraphicFramePr>
        <p:xfrm>
          <a:off x="6130772" y="229157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0AD72F8-94A2-4251-3956-75B072208F96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432129" y="2465188"/>
            <a:ext cx="4698643" cy="11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7" name="Table 176">
            <a:extLst>
              <a:ext uri="{FF2B5EF4-FFF2-40B4-BE49-F238E27FC236}">
                <a16:creationId xmlns:a16="http://schemas.microsoft.com/office/drawing/2014/main" id="{B051BA7E-E308-A2D7-3C64-2A59FF0CC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293146"/>
              </p:ext>
            </p:extLst>
          </p:nvPr>
        </p:nvGraphicFramePr>
        <p:xfrm>
          <a:off x="11251487" y="229157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0D0E8F9-80A0-E536-CA7D-E8F28BFA43B5}"/>
              </a:ext>
            </a:extLst>
          </p:cNvPr>
          <p:cNvCxnSpPr>
            <a:cxnSpLocks/>
            <a:stCxn id="172" idx="3"/>
            <a:endCxn id="177" idx="1"/>
          </p:cNvCxnSpPr>
          <p:nvPr/>
        </p:nvCxnSpPr>
        <p:spPr>
          <a:xfrm>
            <a:off x="6583179" y="2476996"/>
            <a:ext cx="466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>
            <a:extLst>
              <a:ext uri="{FF2B5EF4-FFF2-40B4-BE49-F238E27FC236}">
                <a16:creationId xmlns:a16="http://schemas.microsoft.com/office/drawing/2014/main" id="{BDAA7751-23DB-4DE1-2AC9-878C9DAFD7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090643"/>
              </p:ext>
            </p:extLst>
          </p:nvPr>
        </p:nvGraphicFramePr>
        <p:xfrm>
          <a:off x="979721" y="145090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F46F1F4-823E-8362-4377-1BFC93592DB5}"/>
              </a:ext>
            </a:extLst>
          </p:cNvPr>
          <p:cNvCxnSpPr>
            <a:cxnSpLocks/>
            <a:stCxn id="181" idx="3"/>
            <a:endCxn id="184" idx="1"/>
          </p:cNvCxnSpPr>
          <p:nvPr/>
        </p:nvCxnSpPr>
        <p:spPr>
          <a:xfrm>
            <a:off x="1432128" y="1636326"/>
            <a:ext cx="9819358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E96715A6-8AD0-3A2E-669B-4DE05E58B8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873327"/>
              </p:ext>
            </p:extLst>
          </p:nvPr>
        </p:nvGraphicFramePr>
        <p:xfrm>
          <a:off x="11251486" y="146582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899E1BF-B21D-687B-DBA3-B6BA6D37C6B5}"/>
              </a:ext>
            </a:extLst>
          </p:cNvPr>
          <p:cNvCxnSpPr>
            <a:cxnSpLocks/>
            <a:stCxn id="181" idx="2"/>
            <a:endCxn id="170" idx="0"/>
          </p:cNvCxnSpPr>
          <p:nvPr/>
        </p:nvCxnSpPr>
        <p:spPr>
          <a:xfrm>
            <a:off x="1205924" y="1821746"/>
            <a:ext cx="1" cy="454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AD4E42E-9255-91FD-DADA-37298328DBD6}"/>
              </a:ext>
            </a:extLst>
          </p:cNvPr>
          <p:cNvCxnSpPr>
            <a:endCxn id="141" idx="0"/>
          </p:cNvCxnSpPr>
          <p:nvPr/>
        </p:nvCxnSpPr>
        <p:spPr>
          <a:xfrm>
            <a:off x="1205924" y="2647502"/>
            <a:ext cx="1" cy="483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9715BAA-1076-3D47-9AB3-85F448631EFE}"/>
              </a:ext>
            </a:extLst>
          </p:cNvPr>
          <p:cNvCxnSpPr>
            <a:cxnSpLocks/>
            <a:stCxn id="141" idx="2"/>
            <a:endCxn id="83" idx="0"/>
          </p:cNvCxnSpPr>
          <p:nvPr/>
        </p:nvCxnSpPr>
        <p:spPr>
          <a:xfrm>
            <a:off x="1205925" y="3501623"/>
            <a:ext cx="1" cy="698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BE2F3AA-EE4E-F7FA-2EE9-8C3BF27F20C3}"/>
              </a:ext>
            </a:extLst>
          </p:cNvPr>
          <p:cNvCxnSpPr>
            <a:endCxn id="87" idx="0"/>
          </p:cNvCxnSpPr>
          <p:nvPr/>
        </p:nvCxnSpPr>
        <p:spPr>
          <a:xfrm flipH="1">
            <a:off x="3783856" y="3501623"/>
            <a:ext cx="3426" cy="698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8B40FC9-17D7-19FE-B9E4-498955A3B48E}"/>
              </a:ext>
            </a:extLst>
          </p:cNvPr>
          <p:cNvCxnSpPr>
            <a:endCxn id="91" idx="0"/>
          </p:cNvCxnSpPr>
          <p:nvPr/>
        </p:nvCxnSpPr>
        <p:spPr>
          <a:xfrm>
            <a:off x="6342501" y="3501623"/>
            <a:ext cx="14475" cy="713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44BBA02F-8E70-CA8B-46FC-B6438ED4B95C}"/>
              </a:ext>
            </a:extLst>
          </p:cNvPr>
          <p:cNvCxnSpPr>
            <a:endCxn id="95" idx="0"/>
          </p:cNvCxnSpPr>
          <p:nvPr/>
        </p:nvCxnSpPr>
        <p:spPr>
          <a:xfrm>
            <a:off x="8918526" y="3501623"/>
            <a:ext cx="4718" cy="713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4FF1A77-539D-45B7-18EC-A6C9547A7FAA}"/>
              </a:ext>
            </a:extLst>
          </p:cNvPr>
          <p:cNvCxnSpPr>
            <a:endCxn id="162" idx="0"/>
          </p:cNvCxnSpPr>
          <p:nvPr/>
        </p:nvCxnSpPr>
        <p:spPr>
          <a:xfrm>
            <a:off x="11484794" y="3501623"/>
            <a:ext cx="0" cy="705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5046D98-8D9B-1539-72AC-9B50CA00F783}"/>
              </a:ext>
            </a:extLst>
          </p:cNvPr>
          <p:cNvCxnSpPr>
            <a:cxnSpLocks/>
            <a:stCxn id="162" idx="2"/>
            <a:endCxn id="159" idx="0"/>
          </p:cNvCxnSpPr>
          <p:nvPr/>
        </p:nvCxnSpPr>
        <p:spPr>
          <a:xfrm flipH="1">
            <a:off x="11482727" y="4578190"/>
            <a:ext cx="2067" cy="517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70303A6-E594-4E03-15AB-BE15330F6D60}"/>
              </a:ext>
            </a:extLst>
          </p:cNvPr>
          <p:cNvCxnSpPr>
            <a:cxnSpLocks/>
            <a:stCxn id="184" idx="2"/>
            <a:endCxn id="177" idx="0"/>
          </p:cNvCxnSpPr>
          <p:nvPr/>
        </p:nvCxnSpPr>
        <p:spPr>
          <a:xfrm>
            <a:off x="11477689" y="1836660"/>
            <a:ext cx="1" cy="454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F6B00DE-4BD8-050B-431F-323E25B11B42}"/>
              </a:ext>
            </a:extLst>
          </p:cNvPr>
          <p:cNvCxnSpPr>
            <a:endCxn id="145" idx="0"/>
          </p:cNvCxnSpPr>
          <p:nvPr/>
        </p:nvCxnSpPr>
        <p:spPr>
          <a:xfrm>
            <a:off x="6341807" y="2647502"/>
            <a:ext cx="15168" cy="498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AEEF4E4-806A-8168-C84A-E999281662F7}"/>
              </a:ext>
            </a:extLst>
          </p:cNvPr>
          <p:cNvCxnSpPr>
            <a:endCxn id="167" idx="0"/>
          </p:cNvCxnSpPr>
          <p:nvPr/>
        </p:nvCxnSpPr>
        <p:spPr>
          <a:xfrm>
            <a:off x="11477689" y="2654959"/>
            <a:ext cx="1" cy="490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4D8694-834C-6BB8-B04A-F91B1C520DF2}"/>
                  </a:ext>
                </a:extLst>
              </p:cNvPr>
              <p:cNvSpPr txBox="1"/>
              <p:nvPr/>
            </p:nvSpPr>
            <p:spPr>
              <a:xfrm>
                <a:off x="1205924" y="879894"/>
                <a:ext cx="100022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ideal Skip List consists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link lists where we can search any value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4D8694-834C-6BB8-B04A-F91B1C520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924" y="879894"/>
                <a:ext cx="10002225" cy="369332"/>
              </a:xfrm>
              <a:prstGeom prst="rect">
                <a:avLst/>
              </a:prstGeom>
              <a:blipFill>
                <a:blip r:embed="rId2"/>
                <a:stretch>
                  <a:fillRect l="-548" t="-8197" r="-1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862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3202-2C69-87FB-0CB3-41875D322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Skip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E8A04-38C0-88DD-C1FC-7DDFB2E4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E8F65-157E-17A5-E45E-F649335A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FB48-5CF2-A704-8F72-F6F9137E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AB1F9E-48C9-0FEE-C948-54F2EE2D2823}"/>
              </a:ext>
            </a:extLst>
          </p:cNvPr>
          <p:cNvGraphicFramePr>
            <a:graphicFrameLocks noGrp="1"/>
          </p:cNvGraphicFramePr>
          <p:nvPr/>
        </p:nvGraphicFramePr>
        <p:xfrm>
          <a:off x="97972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2F478117-FB5F-5407-1B9A-2017A6B2D03A}"/>
              </a:ext>
            </a:extLst>
          </p:cNvPr>
          <p:cNvGraphicFramePr>
            <a:graphicFrameLocks noGrp="1"/>
          </p:cNvGraphicFramePr>
          <p:nvPr/>
        </p:nvGraphicFramePr>
        <p:xfrm>
          <a:off x="162781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699C9BEA-86F4-9F16-0CF1-043D3E6D8EC0}"/>
              </a:ext>
            </a:extLst>
          </p:cNvPr>
          <p:cNvGraphicFramePr>
            <a:graphicFrameLocks noGrp="1"/>
          </p:cNvGraphicFramePr>
          <p:nvPr/>
        </p:nvGraphicFramePr>
        <p:xfrm>
          <a:off x="227109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4177107-2805-8950-A6CD-555BA60C853A}"/>
              </a:ext>
            </a:extLst>
          </p:cNvPr>
          <p:cNvGraphicFramePr>
            <a:graphicFrameLocks noGrp="1"/>
          </p:cNvGraphicFramePr>
          <p:nvPr/>
        </p:nvGraphicFramePr>
        <p:xfrm>
          <a:off x="291437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CCC03334-8018-05C2-1496-B8E4BCC55EE4}"/>
              </a:ext>
            </a:extLst>
          </p:cNvPr>
          <p:cNvGraphicFramePr>
            <a:graphicFrameLocks noGrp="1"/>
          </p:cNvGraphicFramePr>
          <p:nvPr/>
        </p:nvGraphicFramePr>
        <p:xfrm>
          <a:off x="355765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058A6EA-5631-653D-8787-055BAFFAE03D}"/>
              </a:ext>
            </a:extLst>
          </p:cNvPr>
          <p:cNvGraphicFramePr>
            <a:graphicFrameLocks noGrp="1"/>
          </p:cNvGraphicFramePr>
          <p:nvPr/>
        </p:nvGraphicFramePr>
        <p:xfrm>
          <a:off x="4200933" y="5088048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5A6DAB8-9C88-89B0-999C-DF6DC8EDD7BD}"/>
              </a:ext>
            </a:extLst>
          </p:cNvPr>
          <p:cNvGraphicFramePr>
            <a:graphicFrameLocks noGrp="1"/>
          </p:cNvGraphicFramePr>
          <p:nvPr/>
        </p:nvGraphicFramePr>
        <p:xfrm>
          <a:off x="484421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77FCC72D-9227-ACA5-5F8E-5E53CD75FE47}"/>
              </a:ext>
            </a:extLst>
          </p:cNvPr>
          <p:cNvGraphicFramePr>
            <a:graphicFrameLocks noGrp="1"/>
          </p:cNvGraphicFramePr>
          <p:nvPr/>
        </p:nvGraphicFramePr>
        <p:xfrm>
          <a:off x="5487493" y="5088048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C8F4DA5-EC14-8D47-230F-024D94A9F3F9}"/>
              </a:ext>
            </a:extLst>
          </p:cNvPr>
          <p:cNvGraphicFramePr>
            <a:graphicFrameLocks noGrp="1"/>
          </p:cNvGraphicFramePr>
          <p:nvPr/>
        </p:nvGraphicFramePr>
        <p:xfrm>
          <a:off x="6130773" y="509550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2B37D9E7-73B9-326C-F6B6-9A738E2D4D6A}"/>
              </a:ext>
            </a:extLst>
          </p:cNvPr>
          <p:cNvGraphicFramePr>
            <a:graphicFrameLocks noGrp="1"/>
          </p:cNvGraphicFramePr>
          <p:nvPr/>
        </p:nvGraphicFramePr>
        <p:xfrm>
          <a:off x="6772340" y="509550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B4ABE898-4179-F1A8-A39E-823666777049}"/>
              </a:ext>
            </a:extLst>
          </p:cNvPr>
          <p:cNvGraphicFramePr>
            <a:graphicFrameLocks noGrp="1"/>
          </p:cNvGraphicFramePr>
          <p:nvPr/>
        </p:nvGraphicFramePr>
        <p:xfrm>
          <a:off x="7413907" y="5088048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ABD71BCF-335D-3A6C-027A-6769CCC1CBB9}"/>
              </a:ext>
            </a:extLst>
          </p:cNvPr>
          <p:cNvGraphicFramePr>
            <a:graphicFrameLocks noGrp="1"/>
          </p:cNvGraphicFramePr>
          <p:nvPr/>
        </p:nvGraphicFramePr>
        <p:xfrm>
          <a:off x="8055474" y="509550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BC5E5CD8-C617-81CA-57A0-64CDFC27A51C}"/>
              </a:ext>
            </a:extLst>
          </p:cNvPr>
          <p:cNvGraphicFramePr>
            <a:graphicFrameLocks noGrp="1"/>
          </p:cNvGraphicFramePr>
          <p:nvPr/>
        </p:nvGraphicFramePr>
        <p:xfrm>
          <a:off x="8697041" y="509550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F8B92262-6BB4-64C2-7E28-6206F7CEEFC8}"/>
              </a:ext>
            </a:extLst>
          </p:cNvPr>
          <p:cNvGraphicFramePr>
            <a:graphicFrameLocks noGrp="1"/>
          </p:cNvGraphicFramePr>
          <p:nvPr/>
        </p:nvGraphicFramePr>
        <p:xfrm>
          <a:off x="9338608" y="5088048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7B47CB0-C2BD-F541-04A2-669C23F5FC65}"/>
              </a:ext>
            </a:extLst>
          </p:cNvPr>
          <p:cNvGraphicFramePr>
            <a:graphicFrameLocks noGrp="1"/>
          </p:cNvGraphicFramePr>
          <p:nvPr/>
        </p:nvGraphicFramePr>
        <p:xfrm>
          <a:off x="9976783" y="5080591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22F0292C-32B5-EFC7-B3A5-F4CB0955C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16469"/>
              </p:ext>
            </p:extLst>
          </p:nvPr>
        </p:nvGraphicFramePr>
        <p:xfrm>
          <a:off x="10609323" y="507899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4EFD6F-AF01-60C7-BCFA-991F355C9531}"/>
              </a:ext>
            </a:extLst>
          </p:cNvPr>
          <p:cNvCxnSpPr>
            <a:endCxn id="38" idx="1"/>
          </p:cNvCxnSpPr>
          <p:nvPr/>
        </p:nvCxnSpPr>
        <p:spPr>
          <a:xfrm flipV="1">
            <a:off x="1432130" y="5266011"/>
            <a:ext cx="195683" cy="3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303F7A9-3A27-6E90-D923-586B5890D7D8}"/>
              </a:ext>
            </a:extLst>
          </p:cNvPr>
          <p:cNvCxnSpPr>
            <a:endCxn id="39" idx="1"/>
          </p:cNvCxnSpPr>
          <p:nvPr/>
        </p:nvCxnSpPr>
        <p:spPr>
          <a:xfrm>
            <a:off x="2084650" y="5251010"/>
            <a:ext cx="186443" cy="1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58D4EDF-A403-82B3-CF25-3E3FA47D6633}"/>
              </a:ext>
            </a:extLst>
          </p:cNvPr>
          <p:cNvCxnSpPr>
            <a:endCxn id="40" idx="1"/>
          </p:cNvCxnSpPr>
          <p:nvPr/>
        </p:nvCxnSpPr>
        <p:spPr>
          <a:xfrm>
            <a:off x="2723145" y="5266011"/>
            <a:ext cx="1912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6CAD94-5502-5F5D-F872-6E8AD31F6F1A}"/>
              </a:ext>
            </a:extLst>
          </p:cNvPr>
          <p:cNvCxnSpPr>
            <a:endCxn id="41" idx="1"/>
          </p:cNvCxnSpPr>
          <p:nvPr/>
        </p:nvCxnSpPr>
        <p:spPr>
          <a:xfrm>
            <a:off x="3366780" y="5251010"/>
            <a:ext cx="190873" cy="1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F292A14-0EFA-D81B-26F3-543EBA96301C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4010060" y="5266011"/>
            <a:ext cx="190873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B4F912-9ED9-916B-3582-1AA8010BBFF9}"/>
              </a:ext>
            </a:extLst>
          </p:cNvPr>
          <p:cNvCxnSpPr>
            <a:endCxn id="43" idx="1"/>
          </p:cNvCxnSpPr>
          <p:nvPr/>
        </p:nvCxnSpPr>
        <p:spPr>
          <a:xfrm>
            <a:off x="4646916" y="5251010"/>
            <a:ext cx="197297" cy="150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892615-9CF3-E379-DA18-37C28B67154A}"/>
              </a:ext>
            </a:extLst>
          </p:cNvPr>
          <p:cNvCxnSpPr>
            <a:endCxn id="44" idx="1"/>
          </p:cNvCxnSpPr>
          <p:nvPr/>
        </p:nvCxnSpPr>
        <p:spPr>
          <a:xfrm>
            <a:off x="5289538" y="5266011"/>
            <a:ext cx="197955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99E6E39-1ED4-EFCE-DFBA-BB8FC2A5ED74}"/>
              </a:ext>
            </a:extLst>
          </p:cNvPr>
          <p:cNvCxnSpPr>
            <a:endCxn id="45" idx="1"/>
          </p:cNvCxnSpPr>
          <p:nvPr/>
        </p:nvCxnSpPr>
        <p:spPr>
          <a:xfrm>
            <a:off x="5932076" y="5266011"/>
            <a:ext cx="198697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4D83574-78F5-7B0C-894D-A9F7A27BE286}"/>
              </a:ext>
            </a:extLst>
          </p:cNvPr>
          <p:cNvCxnSpPr>
            <a:endCxn id="46" idx="1"/>
          </p:cNvCxnSpPr>
          <p:nvPr/>
        </p:nvCxnSpPr>
        <p:spPr>
          <a:xfrm>
            <a:off x="6574985" y="5266011"/>
            <a:ext cx="197355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4BB9F21-79B3-EBBA-4F2B-CEA89B8A8CF7}"/>
              </a:ext>
            </a:extLst>
          </p:cNvPr>
          <p:cNvCxnSpPr>
            <a:endCxn id="47" idx="1"/>
          </p:cNvCxnSpPr>
          <p:nvPr/>
        </p:nvCxnSpPr>
        <p:spPr>
          <a:xfrm>
            <a:off x="7218936" y="5266011"/>
            <a:ext cx="194971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72DC68-4B56-F206-B317-278FC916A4E6}"/>
              </a:ext>
            </a:extLst>
          </p:cNvPr>
          <p:cNvCxnSpPr>
            <a:endCxn id="48" idx="1"/>
          </p:cNvCxnSpPr>
          <p:nvPr/>
        </p:nvCxnSpPr>
        <p:spPr>
          <a:xfrm>
            <a:off x="7855486" y="5280925"/>
            <a:ext cx="1999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54F4788-5776-A309-FD74-791A23045CE5}"/>
              </a:ext>
            </a:extLst>
          </p:cNvPr>
          <p:cNvCxnSpPr>
            <a:endCxn id="49" idx="1"/>
          </p:cNvCxnSpPr>
          <p:nvPr/>
        </p:nvCxnSpPr>
        <p:spPr>
          <a:xfrm>
            <a:off x="8507881" y="5266011"/>
            <a:ext cx="189160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04A4D5A-220A-5481-57DE-0C311DD0331C}"/>
              </a:ext>
            </a:extLst>
          </p:cNvPr>
          <p:cNvCxnSpPr>
            <a:endCxn id="50" idx="1"/>
          </p:cNvCxnSpPr>
          <p:nvPr/>
        </p:nvCxnSpPr>
        <p:spPr>
          <a:xfrm>
            <a:off x="9149448" y="5266011"/>
            <a:ext cx="189160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F183761-A28E-5333-AAF4-7A8F148FB1E0}"/>
              </a:ext>
            </a:extLst>
          </p:cNvPr>
          <p:cNvCxnSpPr>
            <a:endCxn id="51" idx="1"/>
          </p:cNvCxnSpPr>
          <p:nvPr/>
        </p:nvCxnSpPr>
        <p:spPr>
          <a:xfrm>
            <a:off x="9789319" y="5266011"/>
            <a:ext cx="187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C08989D-F3C6-0196-3B7A-F907DEB1D2CC}"/>
              </a:ext>
            </a:extLst>
          </p:cNvPr>
          <p:cNvCxnSpPr>
            <a:endCxn id="52" idx="1"/>
          </p:cNvCxnSpPr>
          <p:nvPr/>
        </p:nvCxnSpPr>
        <p:spPr>
          <a:xfrm>
            <a:off x="10429190" y="5251010"/>
            <a:ext cx="180133" cy="134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CE3FACA5-DE3E-BDB2-63BB-5BE12ABF0B78}"/>
              </a:ext>
            </a:extLst>
          </p:cNvPr>
          <p:cNvGraphicFramePr>
            <a:graphicFrameLocks noGrp="1"/>
          </p:cNvGraphicFramePr>
          <p:nvPr/>
        </p:nvGraphicFramePr>
        <p:xfrm>
          <a:off x="979723" y="419989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8A20F09B-E34C-1D0C-7496-181832A3678F}"/>
              </a:ext>
            </a:extLst>
          </p:cNvPr>
          <p:cNvGraphicFramePr>
            <a:graphicFrameLocks noGrp="1"/>
          </p:cNvGraphicFramePr>
          <p:nvPr/>
        </p:nvGraphicFramePr>
        <p:xfrm>
          <a:off x="2271093" y="419989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480EF4F4-DA05-2BBC-7F67-CAC0A9E714E5}"/>
              </a:ext>
            </a:extLst>
          </p:cNvPr>
          <p:cNvGraphicFramePr>
            <a:graphicFrameLocks noGrp="1"/>
          </p:cNvGraphicFramePr>
          <p:nvPr/>
        </p:nvGraphicFramePr>
        <p:xfrm>
          <a:off x="3557653" y="419989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78368D49-6CD0-6400-AA6E-E96364A422A7}"/>
              </a:ext>
            </a:extLst>
          </p:cNvPr>
          <p:cNvGraphicFramePr>
            <a:graphicFrameLocks noGrp="1"/>
          </p:cNvGraphicFramePr>
          <p:nvPr/>
        </p:nvGraphicFramePr>
        <p:xfrm>
          <a:off x="4844213" y="419989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1" name="Table 90">
            <a:extLst>
              <a:ext uri="{FF2B5EF4-FFF2-40B4-BE49-F238E27FC236}">
                <a16:creationId xmlns:a16="http://schemas.microsoft.com/office/drawing/2014/main" id="{B4FE4BC3-9D5D-D73C-0B6C-C066A0265166}"/>
              </a:ext>
            </a:extLst>
          </p:cNvPr>
          <p:cNvGraphicFramePr>
            <a:graphicFrameLocks noGrp="1"/>
          </p:cNvGraphicFramePr>
          <p:nvPr/>
        </p:nvGraphicFramePr>
        <p:xfrm>
          <a:off x="6130773" y="4214807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666694CF-D5A0-5954-8A3A-37050363CAF1}"/>
              </a:ext>
            </a:extLst>
          </p:cNvPr>
          <p:cNvGraphicFramePr>
            <a:graphicFrameLocks noGrp="1"/>
          </p:cNvGraphicFramePr>
          <p:nvPr/>
        </p:nvGraphicFramePr>
        <p:xfrm>
          <a:off x="7413907" y="420735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B5B828AF-8905-4C56-D8E8-1A8314795C39}"/>
              </a:ext>
            </a:extLst>
          </p:cNvPr>
          <p:cNvGraphicFramePr>
            <a:graphicFrameLocks noGrp="1"/>
          </p:cNvGraphicFramePr>
          <p:nvPr/>
        </p:nvGraphicFramePr>
        <p:xfrm>
          <a:off x="8697041" y="4214807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C0DBB929-6CAA-BAE5-0FA4-C2CFC39BA858}"/>
              </a:ext>
            </a:extLst>
          </p:cNvPr>
          <p:cNvGraphicFramePr>
            <a:graphicFrameLocks noGrp="1"/>
          </p:cNvGraphicFramePr>
          <p:nvPr/>
        </p:nvGraphicFramePr>
        <p:xfrm>
          <a:off x="9976783" y="419989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9F86BDA-E868-4B27-D100-1BC31950CBC3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1432130" y="4385313"/>
            <a:ext cx="838963" cy="3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FBE8281-7091-D12A-0BA1-CB138B310151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723145" y="4385313"/>
            <a:ext cx="8345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A609585F-0AFA-D0EE-6B71-145AAB636D99}"/>
              </a:ext>
            </a:extLst>
          </p:cNvPr>
          <p:cNvCxnSpPr>
            <a:cxnSpLocks/>
            <a:stCxn id="87" idx="3"/>
            <a:endCxn id="89" idx="1"/>
          </p:cNvCxnSpPr>
          <p:nvPr/>
        </p:nvCxnSpPr>
        <p:spPr>
          <a:xfrm>
            <a:off x="4010060" y="4385313"/>
            <a:ext cx="8341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615558B-F0D6-61AF-BF2C-8C65A70E8529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5289537" y="4392770"/>
            <a:ext cx="841236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AB0FA1-CB78-337B-22BA-3E5380AE7343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6574985" y="4385313"/>
            <a:ext cx="838922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847B76C-85C3-68D5-4BE8-92CD87FBC92B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7855486" y="4400227"/>
            <a:ext cx="8415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2BD6DCE-1442-2AA9-57A8-C69544793843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9149448" y="4385313"/>
            <a:ext cx="8273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C762F07-DE57-9B09-CAE3-DA60F3745557}"/>
              </a:ext>
            </a:extLst>
          </p:cNvPr>
          <p:cNvCxnSpPr>
            <a:endCxn id="7" idx="0"/>
          </p:cNvCxnSpPr>
          <p:nvPr/>
        </p:nvCxnSpPr>
        <p:spPr>
          <a:xfrm>
            <a:off x="1205926" y="4570733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F104A5E-1D26-D54D-925C-26795DD00F6E}"/>
              </a:ext>
            </a:extLst>
          </p:cNvPr>
          <p:cNvCxnSpPr>
            <a:endCxn id="39" idx="0"/>
          </p:cNvCxnSpPr>
          <p:nvPr/>
        </p:nvCxnSpPr>
        <p:spPr>
          <a:xfrm>
            <a:off x="2497296" y="4570733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159D1E3-45A6-BE22-C25F-C19A0011BD49}"/>
              </a:ext>
            </a:extLst>
          </p:cNvPr>
          <p:cNvCxnSpPr>
            <a:endCxn id="41" idx="0"/>
          </p:cNvCxnSpPr>
          <p:nvPr/>
        </p:nvCxnSpPr>
        <p:spPr>
          <a:xfrm>
            <a:off x="3783856" y="4570733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90B5128-77EB-11B0-B35D-5AA28C5757EF}"/>
              </a:ext>
            </a:extLst>
          </p:cNvPr>
          <p:cNvCxnSpPr>
            <a:endCxn id="43" idx="0"/>
          </p:cNvCxnSpPr>
          <p:nvPr/>
        </p:nvCxnSpPr>
        <p:spPr>
          <a:xfrm>
            <a:off x="5070416" y="4570733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9016F5B2-1812-BA4A-9D1A-E84B4D418690}"/>
              </a:ext>
            </a:extLst>
          </p:cNvPr>
          <p:cNvCxnSpPr>
            <a:endCxn id="45" idx="0"/>
          </p:cNvCxnSpPr>
          <p:nvPr/>
        </p:nvCxnSpPr>
        <p:spPr>
          <a:xfrm>
            <a:off x="6356976" y="4585647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E57D131-52AC-0410-F1F0-9B860F1FF4E3}"/>
              </a:ext>
            </a:extLst>
          </p:cNvPr>
          <p:cNvCxnSpPr>
            <a:endCxn id="47" idx="0"/>
          </p:cNvCxnSpPr>
          <p:nvPr/>
        </p:nvCxnSpPr>
        <p:spPr>
          <a:xfrm>
            <a:off x="7640110" y="4585647"/>
            <a:ext cx="0" cy="50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369E847-F492-D09B-1FFE-F835B3DBA2F7}"/>
              </a:ext>
            </a:extLst>
          </p:cNvPr>
          <p:cNvCxnSpPr>
            <a:endCxn id="49" idx="0"/>
          </p:cNvCxnSpPr>
          <p:nvPr/>
        </p:nvCxnSpPr>
        <p:spPr>
          <a:xfrm>
            <a:off x="8923244" y="4585647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F938EE3-7FD3-2DD3-41FC-70FD27E87C48}"/>
              </a:ext>
            </a:extLst>
          </p:cNvPr>
          <p:cNvCxnSpPr>
            <a:endCxn id="51" idx="0"/>
          </p:cNvCxnSpPr>
          <p:nvPr/>
        </p:nvCxnSpPr>
        <p:spPr>
          <a:xfrm>
            <a:off x="10202986" y="4570733"/>
            <a:ext cx="0" cy="5098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9633A5F-6578-E777-2C2F-651E66F1B263}"/>
              </a:ext>
            </a:extLst>
          </p:cNvPr>
          <p:cNvGraphicFramePr>
            <a:graphicFrameLocks noGrp="1"/>
          </p:cNvGraphicFramePr>
          <p:nvPr/>
        </p:nvGraphicFramePr>
        <p:xfrm>
          <a:off x="979722" y="313078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E66CC674-AB4B-D683-B9D1-AC1905117265}"/>
              </a:ext>
            </a:extLst>
          </p:cNvPr>
          <p:cNvGraphicFramePr>
            <a:graphicFrameLocks noGrp="1"/>
          </p:cNvGraphicFramePr>
          <p:nvPr/>
        </p:nvGraphicFramePr>
        <p:xfrm>
          <a:off x="3557652" y="3130783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5" name="Table 144">
            <a:extLst>
              <a:ext uri="{FF2B5EF4-FFF2-40B4-BE49-F238E27FC236}">
                <a16:creationId xmlns:a16="http://schemas.microsoft.com/office/drawing/2014/main" id="{E8E0B6AA-0F44-B826-B157-56E3785E647A}"/>
              </a:ext>
            </a:extLst>
          </p:cNvPr>
          <p:cNvGraphicFramePr>
            <a:graphicFrameLocks noGrp="1"/>
          </p:cNvGraphicFramePr>
          <p:nvPr/>
        </p:nvGraphicFramePr>
        <p:xfrm>
          <a:off x="6130772" y="3145697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47" name="Table 146">
            <a:extLst>
              <a:ext uri="{FF2B5EF4-FFF2-40B4-BE49-F238E27FC236}">
                <a16:creationId xmlns:a16="http://schemas.microsoft.com/office/drawing/2014/main" id="{ECAD7DDA-E81B-7DEA-6207-66800D5767FD}"/>
              </a:ext>
            </a:extLst>
          </p:cNvPr>
          <p:cNvGraphicFramePr>
            <a:graphicFrameLocks noGrp="1"/>
          </p:cNvGraphicFramePr>
          <p:nvPr/>
        </p:nvGraphicFramePr>
        <p:xfrm>
          <a:off x="8697040" y="3145697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24D99D7-00A5-1109-58CF-7AB55A7BB8B9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1432129" y="3316203"/>
            <a:ext cx="2125523" cy="31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EDAF21E-C160-D7EE-BCC6-9A7CB3EA2104}"/>
              </a:ext>
            </a:extLst>
          </p:cNvPr>
          <p:cNvCxnSpPr>
            <a:cxnSpLocks/>
            <a:stCxn id="143" idx="3"/>
            <a:endCxn id="145" idx="1"/>
          </p:cNvCxnSpPr>
          <p:nvPr/>
        </p:nvCxnSpPr>
        <p:spPr>
          <a:xfrm>
            <a:off x="4010059" y="3316203"/>
            <a:ext cx="2120713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508C28-66D8-C9DC-CFB1-CBC01367DD38}"/>
              </a:ext>
            </a:extLst>
          </p:cNvPr>
          <p:cNvCxnSpPr>
            <a:cxnSpLocks/>
            <a:stCxn id="145" idx="3"/>
            <a:endCxn id="147" idx="1"/>
          </p:cNvCxnSpPr>
          <p:nvPr/>
        </p:nvCxnSpPr>
        <p:spPr>
          <a:xfrm>
            <a:off x="6583179" y="3331117"/>
            <a:ext cx="21138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6777FF61-6264-8CBB-22FA-1C871F89331A}"/>
              </a:ext>
            </a:extLst>
          </p:cNvPr>
          <p:cNvGraphicFramePr>
            <a:graphicFrameLocks noGrp="1"/>
          </p:cNvGraphicFramePr>
          <p:nvPr/>
        </p:nvGraphicFramePr>
        <p:xfrm>
          <a:off x="11256524" y="5095505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3D4E8058-E073-C1A3-6D0E-B28E37493A86}"/>
              </a:ext>
            </a:extLst>
          </p:cNvPr>
          <p:cNvCxnSpPr>
            <a:endCxn id="159" idx="1"/>
          </p:cNvCxnSpPr>
          <p:nvPr/>
        </p:nvCxnSpPr>
        <p:spPr>
          <a:xfrm>
            <a:off x="11061730" y="5280925"/>
            <a:ext cx="1947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2" name="Table 161">
            <a:extLst>
              <a:ext uri="{FF2B5EF4-FFF2-40B4-BE49-F238E27FC236}">
                <a16:creationId xmlns:a16="http://schemas.microsoft.com/office/drawing/2014/main" id="{CCA07F4E-AB96-E7F8-A686-190D2771D538}"/>
              </a:ext>
            </a:extLst>
          </p:cNvPr>
          <p:cNvGraphicFramePr>
            <a:graphicFrameLocks noGrp="1"/>
          </p:cNvGraphicFramePr>
          <p:nvPr/>
        </p:nvGraphicFramePr>
        <p:xfrm>
          <a:off x="11258591" y="420735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2542DD-1711-7A76-649F-3B192A03A2ED}"/>
              </a:ext>
            </a:extLst>
          </p:cNvPr>
          <p:cNvCxnSpPr>
            <a:endCxn id="162" idx="1"/>
          </p:cNvCxnSpPr>
          <p:nvPr/>
        </p:nvCxnSpPr>
        <p:spPr>
          <a:xfrm>
            <a:off x="10436293" y="4385313"/>
            <a:ext cx="822298" cy="7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7" name="Table 166">
            <a:extLst>
              <a:ext uri="{FF2B5EF4-FFF2-40B4-BE49-F238E27FC236}">
                <a16:creationId xmlns:a16="http://schemas.microsoft.com/office/drawing/2014/main" id="{E4792158-D3BD-21FA-457E-9AB9617F0AA1}"/>
              </a:ext>
            </a:extLst>
          </p:cNvPr>
          <p:cNvGraphicFramePr>
            <a:graphicFrameLocks noGrp="1"/>
          </p:cNvGraphicFramePr>
          <p:nvPr/>
        </p:nvGraphicFramePr>
        <p:xfrm>
          <a:off x="11251487" y="3145697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A5BE799-3450-8C08-82A0-F51AECEB8765}"/>
              </a:ext>
            </a:extLst>
          </p:cNvPr>
          <p:cNvCxnSpPr>
            <a:endCxn id="167" idx="1"/>
          </p:cNvCxnSpPr>
          <p:nvPr/>
        </p:nvCxnSpPr>
        <p:spPr>
          <a:xfrm>
            <a:off x="9149447" y="3316203"/>
            <a:ext cx="2102040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0" name="Table 169">
            <a:extLst>
              <a:ext uri="{FF2B5EF4-FFF2-40B4-BE49-F238E27FC236}">
                <a16:creationId xmlns:a16="http://schemas.microsoft.com/office/drawing/2014/main" id="{BDE2FAF0-8F35-ED33-5064-0B7B7714EA57}"/>
              </a:ext>
            </a:extLst>
          </p:cNvPr>
          <p:cNvGraphicFramePr>
            <a:graphicFrameLocks noGrp="1"/>
          </p:cNvGraphicFramePr>
          <p:nvPr/>
        </p:nvGraphicFramePr>
        <p:xfrm>
          <a:off x="979722" y="2276662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graphicFrame>
        <p:nvGraphicFramePr>
          <p:cNvPr id="172" name="Table 171">
            <a:extLst>
              <a:ext uri="{FF2B5EF4-FFF2-40B4-BE49-F238E27FC236}">
                <a16:creationId xmlns:a16="http://schemas.microsoft.com/office/drawing/2014/main" id="{0FE01DCA-71F3-F789-F5E9-F591BEA3217A}"/>
              </a:ext>
            </a:extLst>
          </p:cNvPr>
          <p:cNvGraphicFramePr>
            <a:graphicFrameLocks noGrp="1"/>
          </p:cNvGraphicFramePr>
          <p:nvPr/>
        </p:nvGraphicFramePr>
        <p:xfrm>
          <a:off x="6130772" y="229157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30AD72F8-94A2-4251-3956-75B072208F96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432129" y="2465188"/>
            <a:ext cx="4698643" cy="118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7" name="Table 176">
            <a:extLst>
              <a:ext uri="{FF2B5EF4-FFF2-40B4-BE49-F238E27FC236}">
                <a16:creationId xmlns:a16="http://schemas.microsoft.com/office/drawing/2014/main" id="{B051BA7E-E308-A2D7-3C64-2A59FF0CCF26}"/>
              </a:ext>
            </a:extLst>
          </p:cNvPr>
          <p:cNvGraphicFramePr>
            <a:graphicFrameLocks noGrp="1"/>
          </p:cNvGraphicFramePr>
          <p:nvPr/>
        </p:nvGraphicFramePr>
        <p:xfrm>
          <a:off x="11251487" y="229157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30D0E8F9-80A0-E536-CA7D-E8F28BFA43B5}"/>
              </a:ext>
            </a:extLst>
          </p:cNvPr>
          <p:cNvCxnSpPr>
            <a:cxnSpLocks/>
            <a:stCxn id="172" idx="3"/>
            <a:endCxn id="177" idx="1"/>
          </p:cNvCxnSpPr>
          <p:nvPr/>
        </p:nvCxnSpPr>
        <p:spPr>
          <a:xfrm>
            <a:off x="6583179" y="2476996"/>
            <a:ext cx="4668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1" name="Table 180">
            <a:extLst>
              <a:ext uri="{FF2B5EF4-FFF2-40B4-BE49-F238E27FC236}">
                <a16:creationId xmlns:a16="http://schemas.microsoft.com/office/drawing/2014/main" id="{BDAA7751-23DB-4DE1-2AC9-878C9DAFD764}"/>
              </a:ext>
            </a:extLst>
          </p:cNvPr>
          <p:cNvGraphicFramePr>
            <a:graphicFrameLocks noGrp="1"/>
          </p:cNvGraphicFramePr>
          <p:nvPr/>
        </p:nvGraphicFramePr>
        <p:xfrm>
          <a:off x="979721" y="1450906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4F46F1F4-823E-8362-4377-1BFC93592DB5}"/>
              </a:ext>
            </a:extLst>
          </p:cNvPr>
          <p:cNvCxnSpPr>
            <a:cxnSpLocks/>
            <a:stCxn id="181" idx="3"/>
            <a:endCxn id="184" idx="1"/>
          </p:cNvCxnSpPr>
          <p:nvPr/>
        </p:nvCxnSpPr>
        <p:spPr>
          <a:xfrm>
            <a:off x="1432128" y="1636326"/>
            <a:ext cx="9819358" cy="149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" name="Table 183">
            <a:extLst>
              <a:ext uri="{FF2B5EF4-FFF2-40B4-BE49-F238E27FC236}">
                <a16:creationId xmlns:a16="http://schemas.microsoft.com/office/drawing/2014/main" id="{E96715A6-8AD0-3A2E-669B-4DE05E58B84F}"/>
              </a:ext>
            </a:extLst>
          </p:cNvPr>
          <p:cNvGraphicFramePr>
            <a:graphicFrameLocks noGrp="1"/>
          </p:cNvGraphicFramePr>
          <p:nvPr/>
        </p:nvGraphicFramePr>
        <p:xfrm>
          <a:off x="11251486" y="1465820"/>
          <a:ext cx="4524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407">
                  <a:extLst>
                    <a:ext uri="{9D8B030D-6E8A-4147-A177-3AD203B41FA5}">
                      <a16:colId xmlns:a16="http://schemas.microsoft.com/office/drawing/2014/main" val="1828891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608683"/>
                  </a:ext>
                </a:extLst>
              </a:tr>
            </a:tbl>
          </a:graphicData>
        </a:graphic>
      </p:graphicFrame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899E1BF-B21D-687B-DBA3-B6BA6D37C6B5}"/>
              </a:ext>
            </a:extLst>
          </p:cNvPr>
          <p:cNvCxnSpPr>
            <a:cxnSpLocks/>
            <a:stCxn id="181" idx="2"/>
            <a:endCxn id="170" idx="0"/>
          </p:cNvCxnSpPr>
          <p:nvPr/>
        </p:nvCxnSpPr>
        <p:spPr>
          <a:xfrm>
            <a:off x="1205924" y="1821746"/>
            <a:ext cx="1" cy="454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AD4E42E-9255-91FD-DADA-37298328DBD6}"/>
              </a:ext>
            </a:extLst>
          </p:cNvPr>
          <p:cNvCxnSpPr>
            <a:endCxn id="141" idx="0"/>
          </p:cNvCxnSpPr>
          <p:nvPr/>
        </p:nvCxnSpPr>
        <p:spPr>
          <a:xfrm>
            <a:off x="1205924" y="2647502"/>
            <a:ext cx="1" cy="4832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D9715BAA-1076-3D47-9AB3-85F448631EFE}"/>
              </a:ext>
            </a:extLst>
          </p:cNvPr>
          <p:cNvCxnSpPr>
            <a:cxnSpLocks/>
            <a:stCxn id="141" idx="2"/>
            <a:endCxn id="83" idx="0"/>
          </p:cNvCxnSpPr>
          <p:nvPr/>
        </p:nvCxnSpPr>
        <p:spPr>
          <a:xfrm>
            <a:off x="1205925" y="3501623"/>
            <a:ext cx="1" cy="698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8BE2F3AA-EE4E-F7FA-2EE9-8C3BF27F20C3}"/>
              </a:ext>
            </a:extLst>
          </p:cNvPr>
          <p:cNvCxnSpPr>
            <a:endCxn id="87" idx="0"/>
          </p:cNvCxnSpPr>
          <p:nvPr/>
        </p:nvCxnSpPr>
        <p:spPr>
          <a:xfrm flipH="1">
            <a:off x="3783856" y="3501623"/>
            <a:ext cx="3426" cy="698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8B40FC9-17D7-19FE-B9E4-498955A3B48E}"/>
              </a:ext>
            </a:extLst>
          </p:cNvPr>
          <p:cNvCxnSpPr>
            <a:endCxn id="91" idx="0"/>
          </p:cNvCxnSpPr>
          <p:nvPr/>
        </p:nvCxnSpPr>
        <p:spPr>
          <a:xfrm>
            <a:off x="6342501" y="3501623"/>
            <a:ext cx="14475" cy="713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44BBA02F-8E70-CA8B-46FC-B6438ED4B95C}"/>
              </a:ext>
            </a:extLst>
          </p:cNvPr>
          <p:cNvCxnSpPr>
            <a:endCxn id="95" idx="0"/>
          </p:cNvCxnSpPr>
          <p:nvPr/>
        </p:nvCxnSpPr>
        <p:spPr>
          <a:xfrm>
            <a:off x="8918526" y="3501623"/>
            <a:ext cx="4718" cy="7131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D4FF1A77-539D-45B7-18EC-A6C9547A7FAA}"/>
              </a:ext>
            </a:extLst>
          </p:cNvPr>
          <p:cNvCxnSpPr>
            <a:endCxn id="162" idx="0"/>
          </p:cNvCxnSpPr>
          <p:nvPr/>
        </p:nvCxnSpPr>
        <p:spPr>
          <a:xfrm>
            <a:off x="11484794" y="3501623"/>
            <a:ext cx="0" cy="705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5046D98-8D9B-1539-72AC-9B50CA00F783}"/>
              </a:ext>
            </a:extLst>
          </p:cNvPr>
          <p:cNvCxnSpPr>
            <a:cxnSpLocks/>
            <a:stCxn id="162" idx="2"/>
            <a:endCxn id="159" idx="0"/>
          </p:cNvCxnSpPr>
          <p:nvPr/>
        </p:nvCxnSpPr>
        <p:spPr>
          <a:xfrm flipH="1">
            <a:off x="11482727" y="4578190"/>
            <a:ext cx="2067" cy="517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470303A6-E594-4E03-15AB-BE15330F6D60}"/>
              </a:ext>
            </a:extLst>
          </p:cNvPr>
          <p:cNvCxnSpPr>
            <a:cxnSpLocks/>
            <a:stCxn id="184" idx="2"/>
            <a:endCxn id="177" idx="0"/>
          </p:cNvCxnSpPr>
          <p:nvPr/>
        </p:nvCxnSpPr>
        <p:spPr>
          <a:xfrm>
            <a:off x="11477689" y="1836660"/>
            <a:ext cx="1" cy="454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CF6B00DE-4BD8-050B-431F-323E25B11B42}"/>
              </a:ext>
            </a:extLst>
          </p:cNvPr>
          <p:cNvCxnSpPr>
            <a:endCxn id="145" idx="0"/>
          </p:cNvCxnSpPr>
          <p:nvPr/>
        </p:nvCxnSpPr>
        <p:spPr>
          <a:xfrm>
            <a:off x="6341807" y="2647502"/>
            <a:ext cx="15168" cy="4981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9AEEF4E4-806A-8168-C84A-E999281662F7}"/>
              </a:ext>
            </a:extLst>
          </p:cNvPr>
          <p:cNvCxnSpPr>
            <a:endCxn id="167" idx="0"/>
          </p:cNvCxnSpPr>
          <p:nvPr/>
        </p:nvCxnSpPr>
        <p:spPr>
          <a:xfrm>
            <a:off x="11477689" y="2654959"/>
            <a:ext cx="1" cy="490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54D8694-834C-6BB8-B04A-F91B1C520DF2}"/>
              </a:ext>
            </a:extLst>
          </p:cNvPr>
          <p:cNvSpPr txBox="1"/>
          <p:nvPr/>
        </p:nvSpPr>
        <p:spPr>
          <a:xfrm>
            <a:off x="5841543" y="924146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Find 79.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70EF45-B061-331A-E4D4-990E010044D0}"/>
              </a:ext>
            </a:extLst>
          </p:cNvPr>
          <p:cNvSpPr/>
          <p:nvPr/>
        </p:nvSpPr>
        <p:spPr>
          <a:xfrm>
            <a:off x="895927" y="1348509"/>
            <a:ext cx="628072" cy="56941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6C2A4-3B8B-2811-3742-33179A95830A}"/>
              </a:ext>
            </a:extLst>
          </p:cNvPr>
          <p:cNvSpPr/>
          <p:nvPr/>
        </p:nvSpPr>
        <p:spPr>
          <a:xfrm>
            <a:off x="11163653" y="1356378"/>
            <a:ext cx="628072" cy="56941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CEB1B-5E72-CA9C-440B-D279936BFCF0}"/>
              </a:ext>
            </a:extLst>
          </p:cNvPr>
          <p:cNvSpPr/>
          <p:nvPr/>
        </p:nvSpPr>
        <p:spPr>
          <a:xfrm>
            <a:off x="11163653" y="2168185"/>
            <a:ext cx="628072" cy="56941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333E6D-2EB0-3834-2287-C1CE9EDEB649}"/>
              </a:ext>
            </a:extLst>
          </p:cNvPr>
          <p:cNvSpPr/>
          <p:nvPr/>
        </p:nvSpPr>
        <p:spPr>
          <a:xfrm>
            <a:off x="8609208" y="3048638"/>
            <a:ext cx="628072" cy="56941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0BC0F19-13A1-81E0-747F-2041A58C8ADB}"/>
              </a:ext>
            </a:extLst>
          </p:cNvPr>
          <p:cNvSpPr/>
          <p:nvPr/>
        </p:nvSpPr>
        <p:spPr>
          <a:xfrm>
            <a:off x="8624914" y="4125551"/>
            <a:ext cx="628072" cy="569418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7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96296E-6 L -0.00026 0.1215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12153 L 0.42213 0.1231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20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13 0.12315 L 0.42213 0.2493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13 0.24931 L 0.42279 0.40371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7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278 0.4037 L 0.52708 0.40463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99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08 0.40463 L 0.52708 0.5296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708 0.52963 L 0.58255 0.53079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4" presetClass="emph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2" animBg="1"/>
      <p:bldP spid="9" grpId="3" animBg="1"/>
      <p:bldP spid="9" grpId="4" animBg="1"/>
      <p:bldP spid="9" grpId="5" animBg="1"/>
      <p:bldP spid="9" grpId="6" animBg="1"/>
      <p:bldP spid="9" grpId="7" animBg="1"/>
      <p:bldP spid="9" grpId="8" animBg="1"/>
      <p:bldP spid="9" grpId="9" animBg="1"/>
      <p:bldP spid="9" grpId="1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4CD58-E0E9-A830-FAD7-2081EE4F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14CD-21D4-9F67-3B02-055D6614F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 ask you to say your address what will you reply?</a:t>
            </a:r>
          </a:p>
          <a:p>
            <a:r>
              <a:rPr lang="en-US" dirty="0"/>
              <a:t>You will probably say like this</a:t>
            </a:r>
          </a:p>
          <a:p>
            <a:pPr lvl="1"/>
            <a:r>
              <a:rPr lang="en-US" dirty="0"/>
              <a:t>District: X, Sub-district: Y, Road No: A, House No: B</a:t>
            </a:r>
          </a:p>
          <a:p>
            <a:r>
              <a:rPr lang="en-US" dirty="0"/>
              <a:t>But if your friend from the same sub-district ask your address?</a:t>
            </a:r>
          </a:p>
          <a:p>
            <a:pPr lvl="1"/>
            <a:r>
              <a:rPr lang="en-US" dirty="0"/>
              <a:t>You will just say road no, and house no.</a:t>
            </a:r>
          </a:p>
          <a:p>
            <a:r>
              <a:rPr lang="en-US" dirty="0"/>
              <a:t>And if it’s a neighbor from the same road?</a:t>
            </a:r>
          </a:p>
          <a:p>
            <a:pPr lvl="1"/>
            <a:r>
              <a:rPr lang="en-US" dirty="0"/>
              <a:t>You will just say your house no.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B0DF-F1AE-F1FA-7005-7C72B2BE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35924-6489-B9B1-1F7D-C4D4BEBC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C9A6-CD7F-D8AC-93EF-FCA34F7D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3F16-43BC-ED19-0605-D9DD0CCF3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Cycle Detection in Linked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55AD1-8C97-1194-C278-ED77C30DD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seen circular linked list before.</a:t>
                </a:r>
              </a:p>
              <a:p>
                <a:r>
                  <a:rPr lang="en-US" dirty="0"/>
                  <a:t>How can we detect if the linked list is circular if we only know the head?</a:t>
                </a:r>
              </a:p>
              <a:p>
                <a:r>
                  <a:rPr lang="en-US" dirty="0"/>
                  <a:t>We can store the head in some variable and check if we ever reach the head again.</a:t>
                </a:r>
              </a:p>
              <a:p>
                <a:r>
                  <a:rPr lang="en-US" dirty="0"/>
                  <a:t>What will be the complexity?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space.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55AD1-8C97-1194-C278-ED77C30DD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D160-BC4D-19D8-54C7-8A444B70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34AAF-7B59-A91D-D854-7B8F485A7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03515-6B2F-4DA4-8721-7399E4AE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5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BC9A-D2C9-C8A7-6B49-ABB99760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Cycle Detection in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6563-1DC0-FDDD-9F58-6C4F9304B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last node is connected to some other node?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you detect the cycle now?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09B6-4D4F-7FD0-CE52-4D69E794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8C331-CD40-5724-704D-6A610BCA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927AD-3632-8E9A-FC57-AAE7E391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6AF108-FDC3-6145-DC71-F15F507C9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03501"/>
              </p:ext>
            </p:extLst>
          </p:nvPr>
        </p:nvGraphicFramePr>
        <p:xfrm>
          <a:off x="1850931" y="1778921"/>
          <a:ext cx="729307" cy="48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4023134058"/>
                    </a:ext>
                  </a:extLst>
                </a:gridCol>
              </a:tblGrid>
              <a:tr h="48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6048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1D261A-50C1-AA6B-117A-196FF3B77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429612"/>
              </p:ext>
            </p:extLst>
          </p:nvPr>
        </p:nvGraphicFramePr>
        <p:xfrm>
          <a:off x="3415672" y="1778921"/>
          <a:ext cx="729307" cy="48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4023134058"/>
                    </a:ext>
                  </a:extLst>
                </a:gridCol>
              </a:tblGrid>
              <a:tr h="48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6048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4CA967-4017-CE39-0357-7C79DDA33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017885"/>
              </p:ext>
            </p:extLst>
          </p:nvPr>
        </p:nvGraphicFramePr>
        <p:xfrm>
          <a:off x="5027202" y="1778920"/>
          <a:ext cx="729307" cy="48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4023134058"/>
                    </a:ext>
                  </a:extLst>
                </a:gridCol>
              </a:tblGrid>
              <a:tr h="48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6048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2D49D08-9831-C911-9229-F29D784A0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92121"/>
              </p:ext>
            </p:extLst>
          </p:nvPr>
        </p:nvGraphicFramePr>
        <p:xfrm>
          <a:off x="6638732" y="1778920"/>
          <a:ext cx="729307" cy="48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4023134058"/>
                    </a:ext>
                  </a:extLst>
                </a:gridCol>
              </a:tblGrid>
              <a:tr h="48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604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618B9B1-A43D-81F4-7107-56A054C38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05121"/>
              </p:ext>
            </p:extLst>
          </p:nvPr>
        </p:nvGraphicFramePr>
        <p:xfrm>
          <a:off x="8203473" y="1778920"/>
          <a:ext cx="729307" cy="48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4023134058"/>
                    </a:ext>
                  </a:extLst>
                </a:gridCol>
              </a:tblGrid>
              <a:tr h="48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6048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5CEC1E-F274-7183-24A4-7AB4775B0E6B}"/>
              </a:ext>
            </a:extLst>
          </p:cNvPr>
          <p:cNvCxnSpPr>
            <a:endCxn id="8" idx="1"/>
          </p:cNvCxnSpPr>
          <p:nvPr/>
        </p:nvCxnSpPr>
        <p:spPr>
          <a:xfrm>
            <a:off x="2580238" y="2021074"/>
            <a:ext cx="835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6A227F-5964-30D0-4F73-9AD9EA5C8C2E}"/>
              </a:ext>
            </a:extLst>
          </p:cNvPr>
          <p:cNvCxnSpPr>
            <a:endCxn id="9" idx="1"/>
          </p:cNvCxnSpPr>
          <p:nvPr/>
        </p:nvCxnSpPr>
        <p:spPr>
          <a:xfrm>
            <a:off x="4144979" y="2021074"/>
            <a:ext cx="88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D5B193-E1FB-BADC-8BD9-5FBB8BCFD234}"/>
              </a:ext>
            </a:extLst>
          </p:cNvPr>
          <p:cNvCxnSpPr>
            <a:endCxn id="10" idx="1"/>
          </p:cNvCxnSpPr>
          <p:nvPr/>
        </p:nvCxnSpPr>
        <p:spPr>
          <a:xfrm>
            <a:off x="5756509" y="2021074"/>
            <a:ext cx="88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823F84-30C1-DE5B-3A67-28D6AAF069EB}"/>
              </a:ext>
            </a:extLst>
          </p:cNvPr>
          <p:cNvCxnSpPr>
            <a:endCxn id="11" idx="1"/>
          </p:cNvCxnSpPr>
          <p:nvPr/>
        </p:nvCxnSpPr>
        <p:spPr>
          <a:xfrm>
            <a:off x="7368039" y="2021074"/>
            <a:ext cx="835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33A1CB-BCB1-F55A-B751-2EC07C07B4A1}"/>
              </a:ext>
            </a:extLst>
          </p:cNvPr>
          <p:cNvCxnSpPr>
            <a:endCxn id="9" idx="2"/>
          </p:cNvCxnSpPr>
          <p:nvPr/>
        </p:nvCxnSpPr>
        <p:spPr>
          <a:xfrm rot="10800000" flipV="1">
            <a:off x="5391856" y="2021073"/>
            <a:ext cx="3540925" cy="242155"/>
          </a:xfrm>
          <a:prstGeom prst="bentConnector4">
            <a:avLst>
              <a:gd name="adj1" fmla="val -9865"/>
              <a:gd name="adj2" fmla="val 366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76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5AED-3FBA-B562-2DDB-02DAE0A4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Cycle Detection in Linked List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1E096-76AF-DFE1-AFEE-BBC314563E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simple solution is to use </a:t>
                </a:r>
                <a:r>
                  <a:rPr lang="en-US" b="1" dirty="0">
                    <a:solidFill>
                      <a:schemeClr val="accent5"/>
                    </a:solidFill>
                  </a:rPr>
                  <a:t>map</a:t>
                </a:r>
                <a:r>
                  <a:rPr lang="en-US" dirty="0"/>
                  <a:t> of STL.</a:t>
                </a:r>
              </a:p>
              <a:p>
                <a:pPr lvl="1"/>
                <a:r>
                  <a:rPr lang="en-US" dirty="0"/>
                  <a:t>Traverse the list.</a:t>
                </a:r>
              </a:p>
              <a:p>
                <a:pPr lvl="1"/>
                <a:r>
                  <a:rPr lang="en-US" dirty="0"/>
                  <a:t>Try to insert each node in the map.</a:t>
                </a:r>
              </a:p>
              <a:p>
                <a:pPr lvl="1"/>
                <a:r>
                  <a:rPr lang="en-US" dirty="0"/>
                  <a:t>If a node already exist in the map we found a cycle.</a:t>
                </a:r>
              </a:p>
              <a:p>
                <a:pPr lvl="1"/>
                <a:r>
                  <a:rPr lang="en-US" dirty="0"/>
                  <a:t>If we reach null, no loop exist.</a:t>
                </a:r>
              </a:p>
              <a:p>
                <a:r>
                  <a:rPr lang="en-US" dirty="0"/>
                  <a:t>What will be the complexity?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time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space, with additional factors.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E1E096-76AF-DFE1-AFEE-BBC314563E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5EFE4-FC63-9F0F-8187-A7DDAAD4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3071-5D36-49C9-342B-216A060F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FA06F-AB83-8D66-5AA8-90A150E4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96D3-8336-EEBC-B2AC-572C2415D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Floyd Cycle Detection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7B675-0D16-4B68-7765-AB4499522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look at a better approach now.</a:t>
                </a:r>
              </a:p>
              <a:p>
                <a:r>
                  <a:rPr lang="en-US" dirty="0"/>
                  <a:t>The algorithm works in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space and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 complexity.</a:t>
                </a:r>
              </a:p>
              <a:p>
                <a:r>
                  <a:rPr lang="en-US" dirty="0"/>
                  <a:t>Also known as Hare-Tortoise algorithm.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7B675-0D16-4B68-7765-AB4499522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BFF27-E953-8A1A-89D4-BEBDDCC1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6B2BA-F580-F2D5-1F04-99FE94E2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06860-7EEA-92B6-9490-85709365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74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EF5E-6547-E87A-7246-9E51EA3A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Floyd’s Cycle Detection Algorithm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400B8F-19F4-1C55-D8A1-D27B4BCD24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454" y="1932395"/>
            <a:ext cx="778599" cy="62469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8FBB-A17A-A2FE-46D3-935E6ED1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72B29-7325-C919-584C-D877DB1B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F2A86-5D89-AA9D-182C-0A6E4E70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7CB4B5-45D7-B3EC-4A33-FCEE97871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237" y="1280515"/>
            <a:ext cx="1033201" cy="57730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10B5667-BD0E-109B-8A1F-A8E6C146A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062197"/>
              </p:ext>
            </p:extLst>
          </p:nvPr>
        </p:nvGraphicFramePr>
        <p:xfrm>
          <a:off x="1770454" y="2678161"/>
          <a:ext cx="729307" cy="48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4023134058"/>
                    </a:ext>
                  </a:extLst>
                </a:gridCol>
              </a:tblGrid>
              <a:tr h="48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6048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718269-46E0-032F-BECA-6BFE7F49C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348943"/>
              </p:ext>
            </p:extLst>
          </p:nvPr>
        </p:nvGraphicFramePr>
        <p:xfrm>
          <a:off x="3335195" y="2678161"/>
          <a:ext cx="729307" cy="48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4023134058"/>
                    </a:ext>
                  </a:extLst>
                </a:gridCol>
              </a:tblGrid>
              <a:tr h="48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6048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7738958-2F55-A5C6-5B67-E9AF64A58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021031"/>
              </p:ext>
            </p:extLst>
          </p:nvPr>
        </p:nvGraphicFramePr>
        <p:xfrm>
          <a:off x="4946725" y="2678160"/>
          <a:ext cx="729307" cy="48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4023134058"/>
                    </a:ext>
                  </a:extLst>
                </a:gridCol>
              </a:tblGrid>
              <a:tr h="48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6048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945872-F62B-553E-1BC3-A854A0B7C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50958"/>
              </p:ext>
            </p:extLst>
          </p:nvPr>
        </p:nvGraphicFramePr>
        <p:xfrm>
          <a:off x="6558255" y="2678160"/>
          <a:ext cx="729307" cy="48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4023134058"/>
                    </a:ext>
                  </a:extLst>
                </a:gridCol>
              </a:tblGrid>
              <a:tr h="48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6048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217DFF-E5E7-A9A3-C126-B5D6ACC43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96256"/>
              </p:ext>
            </p:extLst>
          </p:nvPr>
        </p:nvGraphicFramePr>
        <p:xfrm>
          <a:off x="8122996" y="2678160"/>
          <a:ext cx="729307" cy="48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07">
                  <a:extLst>
                    <a:ext uri="{9D8B030D-6E8A-4147-A177-3AD203B41FA5}">
                      <a16:colId xmlns:a16="http://schemas.microsoft.com/office/drawing/2014/main" val="4023134058"/>
                    </a:ext>
                  </a:extLst>
                </a:gridCol>
              </a:tblGrid>
              <a:tr h="4843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860483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91F0818-8B4A-B367-F6A2-69AFB5D2A703}"/>
              </a:ext>
            </a:extLst>
          </p:cNvPr>
          <p:cNvCxnSpPr>
            <a:endCxn id="12" idx="1"/>
          </p:cNvCxnSpPr>
          <p:nvPr/>
        </p:nvCxnSpPr>
        <p:spPr>
          <a:xfrm>
            <a:off x="2499761" y="2920314"/>
            <a:ext cx="8354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C5D08E-70C9-05A0-11B5-60A1F831A18A}"/>
              </a:ext>
            </a:extLst>
          </p:cNvPr>
          <p:cNvCxnSpPr>
            <a:endCxn id="13" idx="1"/>
          </p:cNvCxnSpPr>
          <p:nvPr/>
        </p:nvCxnSpPr>
        <p:spPr>
          <a:xfrm>
            <a:off x="4064502" y="2920314"/>
            <a:ext cx="88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E381DD-52A8-E1A8-7C28-AF622ECEC971}"/>
              </a:ext>
            </a:extLst>
          </p:cNvPr>
          <p:cNvCxnSpPr>
            <a:endCxn id="14" idx="1"/>
          </p:cNvCxnSpPr>
          <p:nvPr/>
        </p:nvCxnSpPr>
        <p:spPr>
          <a:xfrm>
            <a:off x="5676032" y="2920314"/>
            <a:ext cx="882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58BE7C-EFB4-0CF5-485E-9F8A1DC92489}"/>
              </a:ext>
            </a:extLst>
          </p:cNvPr>
          <p:cNvCxnSpPr>
            <a:endCxn id="15" idx="1"/>
          </p:cNvCxnSpPr>
          <p:nvPr/>
        </p:nvCxnSpPr>
        <p:spPr>
          <a:xfrm>
            <a:off x="7287562" y="2920314"/>
            <a:ext cx="835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C88ABB45-F5B1-CC42-BC1C-7FEC80FDFDB1}"/>
              </a:ext>
            </a:extLst>
          </p:cNvPr>
          <p:cNvCxnSpPr>
            <a:endCxn id="13" idx="2"/>
          </p:cNvCxnSpPr>
          <p:nvPr/>
        </p:nvCxnSpPr>
        <p:spPr>
          <a:xfrm rot="10800000" flipV="1">
            <a:off x="5311379" y="2920313"/>
            <a:ext cx="3540925" cy="242155"/>
          </a:xfrm>
          <a:prstGeom prst="bentConnector4">
            <a:avLst>
              <a:gd name="adj1" fmla="val -9865"/>
              <a:gd name="adj2" fmla="val 3663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BEACBD3-9B84-D45B-CC9E-6683131FACC3}"/>
              </a:ext>
            </a:extLst>
          </p:cNvPr>
          <p:cNvSpPr txBox="1"/>
          <p:nvPr/>
        </p:nvSpPr>
        <p:spPr>
          <a:xfrm>
            <a:off x="3632824" y="4575056"/>
            <a:ext cx="492634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algorithm starts by taking two pointers </a:t>
            </a:r>
          </a:p>
          <a:p>
            <a:r>
              <a:rPr lang="en-US" dirty="0"/>
              <a:t>(tortoise and hare) initialized to head.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0ECB4B-14E1-CA1F-5844-6009CC0CA2D1}"/>
              </a:ext>
            </a:extLst>
          </p:cNvPr>
          <p:cNvSpPr txBox="1"/>
          <p:nvPr/>
        </p:nvSpPr>
        <p:spPr>
          <a:xfrm>
            <a:off x="3440465" y="4575058"/>
            <a:ext cx="531106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As the hare is faster it will two nodes at a time.</a:t>
            </a:r>
          </a:p>
          <a:p>
            <a:pPr algn="ctr"/>
            <a:r>
              <a:rPr lang="en-US" dirty="0"/>
              <a:t>The tortoise will go one node at a time.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3CF0B3-7531-4C87-91B7-E2A129ADB1B7}"/>
              </a:ext>
            </a:extLst>
          </p:cNvPr>
          <p:cNvSpPr txBox="1"/>
          <p:nvPr/>
        </p:nvSpPr>
        <p:spPr>
          <a:xfrm>
            <a:off x="3950810" y="4491932"/>
            <a:ext cx="5214889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If the pointers meet at the same node again,</a:t>
            </a:r>
          </a:p>
          <a:p>
            <a:pPr algn="ctr"/>
            <a:r>
              <a:rPr lang="en-US" dirty="0"/>
              <a:t>then we can say there’s a cycle in the list.</a:t>
            </a:r>
          </a:p>
        </p:txBody>
      </p:sp>
    </p:spTree>
    <p:extLst>
      <p:ext uri="{BB962C8B-B14F-4D97-AF65-F5344CB8AC3E}">
        <p14:creationId xmlns:p14="http://schemas.microsoft.com/office/powerpoint/2010/main" val="35050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26615 -4.81481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0.13373 -3.7037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15 4.07407E-6 L 0.52292 -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73 -3.7037E-6 L 0.26862 -3.7037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24 -4.81481E-6 L 0.57149 -4.81481E-6 L 0.57149 0.22848 L 0.25886 0.22987 L 0.25951 -4.81481E-6 L 0.38946 0.00116 " pathEditMode="relative" ptsTypes="AAAAAA">
                                      <p:cBhvr>
                                        <p:cTn id="60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62 -2.22222E-6 L 0.39258 -3.7037E-6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AE85-9949-52C3-776F-5C603D52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1247E-12E1-CD6C-859C-B481BB9A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8AD7D-F1C6-4CA0-7E5D-F6425964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F5143-3FE7-831C-DAFC-2F4178D8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283F801-18DC-78A7-133B-58A8D92DB2A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183990"/>
              </p:ext>
            </p:extLst>
          </p:nvPr>
        </p:nvGraphicFramePr>
        <p:xfrm>
          <a:off x="1552575" y="828675"/>
          <a:ext cx="8724900" cy="401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156520" imgH="3765240" progId="Word.OpenDocumentText.12">
                  <p:embed/>
                </p:oleObj>
              </mc:Choice>
              <mc:Fallback>
                <p:oleObj name="Document" r:id="rId2" imgW="8156520" imgH="3765240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52575" y="828675"/>
                        <a:ext cx="8724900" cy="401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4433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0DFE8-BCB8-AC6E-0C32-44E717B6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50F8-570F-CE56-5F2D-7BE2CDF68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does the algorithm work?</a:t>
            </a:r>
          </a:p>
          <a:p>
            <a:r>
              <a:rPr lang="en-US" dirty="0"/>
              <a:t>Without diving into mathematical proof</a:t>
            </a:r>
          </a:p>
          <a:p>
            <a:pPr lvl="1"/>
            <a:r>
              <a:rPr lang="en-US" dirty="0"/>
              <a:t>We will prove it with our intuition.</a:t>
            </a:r>
          </a:p>
          <a:p>
            <a:pPr lvl="1"/>
            <a:endParaRPr lang="en-US" dirty="0"/>
          </a:p>
          <a:p>
            <a:r>
              <a:rPr lang="en-US" dirty="0"/>
              <a:t>When we are not in a cycle,</a:t>
            </a:r>
          </a:p>
          <a:p>
            <a:pPr lvl="1"/>
            <a:r>
              <a:rPr lang="en-US" dirty="0"/>
              <a:t>Difference between hare and tortoise increases by one in each step.</a:t>
            </a:r>
          </a:p>
          <a:p>
            <a:r>
              <a:rPr lang="en-US" dirty="0"/>
              <a:t>But when we are in a cycle</a:t>
            </a:r>
          </a:p>
          <a:p>
            <a:pPr lvl="1"/>
            <a:r>
              <a:rPr lang="en-US" dirty="0"/>
              <a:t>The difference decreases by one.</a:t>
            </a:r>
          </a:p>
          <a:p>
            <a:r>
              <a:rPr lang="en-US" dirty="0"/>
              <a:t>Hence at some point it will converge.</a:t>
            </a:r>
          </a:p>
          <a:p>
            <a:r>
              <a:rPr lang="en-US" dirty="0"/>
              <a:t>What if the jumping ratio was not 2:1?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CF471-2747-553F-B7E2-FBEA4ED2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5372F-4AD2-010E-B619-212CEA4F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026C1-075D-B7F0-721C-8E219753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6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FF1B-6774-5F04-BE64-651EF5E0E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7DEC-BC6D-EBDA-2DD9-ED21D89B5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“Data Structures and Algorithms in C++” – Adam Drozdek</a:t>
            </a:r>
          </a:p>
          <a:p>
            <a:r>
              <a:rPr lang="en-US" dirty="0"/>
              <a:t>“Data Structures and Algorithms Made Easy” – Narasimha </a:t>
            </a:r>
            <a:r>
              <a:rPr lang="en-US" dirty="0" err="1"/>
              <a:t>Karumanchi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2"/>
              </a:rPr>
              <a:t>Lec</a:t>
            </a:r>
            <a:r>
              <a:rPr lang="en-US" dirty="0">
                <a:hlinkClick r:id="rId2"/>
              </a:rPr>
              <a:t> 12 | MIT 6.046J / 18.410J Introduction to Algorithms (SMA 5503), Fall 2005 – YouTube</a:t>
            </a:r>
            <a:endParaRPr lang="en-US" dirty="0"/>
          </a:p>
          <a:p>
            <a:r>
              <a:rPr lang="en-US" dirty="0">
                <a:hlinkClick r:id="rId3"/>
              </a:rPr>
              <a:t>Mathematical Proof of Floyds Cycle Detection Algorithm - medium.com</a:t>
            </a:r>
            <a:endParaRPr lang="en-US" dirty="0"/>
          </a:p>
          <a:p>
            <a:r>
              <a:rPr lang="en-US" dirty="0">
                <a:hlinkClick r:id="rId4"/>
              </a:rPr>
              <a:t>XOR Linked List - A Memory Efficient Doubly Linked List | Set 1 – </a:t>
            </a:r>
            <a:r>
              <a:rPr lang="en-US" dirty="0" err="1">
                <a:hlinkClick r:id="rId4"/>
              </a:rPr>
              <a:t>GeeksforGeeks</a:t>
            </a:r>
            <a:endParaRPr lang="en-US" dirty="0"/>
          </a:p>
          <a:p>
            <a:r>
              <a:rPr lang="en-US" dirty="0"/>
              <a:t>ChatGPT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FF12A-6154-AC5A-000E-F2B7903C3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C8D83-100A-C96D-01A7-54C1CA98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CDCA3-2654-5796-B5BE-67DA6031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87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40AD2E-3E40-2276-7062-F79E218D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Thank You.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303793-AA6C-44F5-AFAC-184C6FA14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6261-56AD-A183-21CC-039FA9B0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7339-FCF3-9CE8-1CFE-A2FABFB5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3B06-2301-527E-E579-EE8D197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3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3F4D-5489-088C-3ABC-49704A0E9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3B24-032A-072B-F7E2-DC1ECC12D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23136"/>
            <a:ext cx="9670002" cy="4643209"/>
          </a:xfrm>
        </p:spPr>
        <p:txBody>
          <a:bodyPr/>
          <a:lstStyle/>
          <a:p>
            <a:r>
              <a:rPr lang="en-US" dirty="0"/>
              <a:t>Consider the memory of computer as a long road consisting of many rooms.</a:t>
            </a:r>
          </a:p>
          <a:p>
            <a:r>
              <a:rPr lang="en-US" dirty="0"/>
              <a:t>Each room is made up of 1 byte.</a:t>
            </a:r>
          </a:p>
          <a:p>
            <a:r>
              <a:rPr lang="en-US" dirty="0"/>
              <a:t>Multiple rooms make up one house.</a:t>
            </a:r>
          </a:p>
          <a:p>
            <a:r>
              <a:rPr lang="en-US" dirty="0"/>
              <a:t>So what happens when we declare a variable?</a:t>
            </a:r>
          </a:p>
          <a:p>
            <a:r>
              <a:rPr lang="en-US" dirty="0"/>
              <a:t>Say we declare an integer x.</a:t>
            </a:r>
          </a:p>
          <a:p>
            <a:r>
              <a:rPr lang="en-US" dirty="0"/>
              <a:t>How many bytes does an integer take?</a:t>
            </a:r>
          </a:p>
          <a:p>
            <a:pPr lvl="1"/>
            <a:r>
              <a:rPr lang="en-US" dirty="0"/>
              <a:t>4 bytes.</a:t>
            </a:r>
          </a:p>
          <a:p>
            <a:r>
              <a:rPr lang="en-US" dirty="0"/>
              <a:t>The variable will take 4 free consecutive bytes (4 rooms) from the memory.</a:t>
            </a:r>
          </a:p>
          <a:p>
            <a:r>
              <a:rPr lang="en-US" dirty="0"/>
              <a:t>When we ask, “Where does x live?”, we will get the address of first byte.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37076-887E-3BAC-5378-D993F8AD5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A1FB4-5138-24D4-259E-82003495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9294-CC88-288B-3407-2495EE6F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44212-BD24-E55B-A6D0-AAEFA6FD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 Address and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AA267-840D-A2B8-650D-AF8FF6A3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C/C++ we show the address of variable x using &amp;.</a:t>
            </a:r>
          </a:p>
          <a:p>
            <a:r>
              <a:rPr lang="en-US" dirty="0"/>
              <a:t>We write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b="1" dirty="0"/>
              <a:t>pointer</a:t>
            </a:r>
            <a:r>
              <a:rPr lang="en-US" dirty="0"/>
              <a:t> is another variable that will store this address.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002B-E2A9-4ABE-C709-584AAF163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2CA5A-9461-9C14-649F-0AA884C1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7DC73-0BBF-5061-F0E9-CF41026D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3BFCD6-78D2-3F73-44A8-9ECB9B579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862" y="1391655"/>
            <a:ext cx="3948275" cy="167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8D4B6-0FB0-5026-3395-0D0AD8BF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3C3A-DEDE-2D2B-7CDC-2EAA27A7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pointer?</a:t>
            </a:r>
          </a:p>
          <a:p>
            <a:pPr lvl="1"/>
            <a:r>
              <a:rPr lang="en-US" dirty="0"/>
              <a:t>A variable that stores the memory address of another variable.</a:t>
            </a:r>
          </a:p>
          <a:p>
            <a:pPr lvl="1"/>
            <a:r>
              <a:rPr lang="en-US"/>
              <a:t>Use </a:t>
            </a:r>
            <a:r>
              <a:rPr lang="en-US" dirty="0"/>
              <a:t>* to define a pointer.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How many bytes does a pointer take?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3BBE-D01C-9C47-5105-2C44FE3C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F715E-2629-6B6A-7D3B-B2066640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24F8-FBB7-73D8-2653-218FE623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7B9BB-F8B5-941B-3B5E-A0BE75451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383" y="2156592"/>
            <a:ext cx="467742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47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DEA8-CFEC-312D-5277-14D66FD5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90D9-F313-9CA3-9E5E-C9F58A8B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ask who lives in the address </a:t>
            </a:r>
            <a:r>
              <a:rPr lang="en-US" dirty="0" err="1"/>
              <a:t>ptr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is the value stored in the address stored in </a:t>
            </a:r>
            <a:r>
              <a:rPr lang="en-US" dirty="0" err="1"/>
              <a:t>ptr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Again we use the * operator.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66A9-D6AB-B3D1-5BFA-8318CBCF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47F2-F28E-BF71-086F-B4E235C8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295AC-E320-DA7C-DBDD-32D3BAAB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49E29-D96B-0553-B8AF-456A13C39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838" y="2378939"/>
            <a:ext cx="518232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33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65BE-7D6E-A3AD-BF00-874036BE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EA491-886C-EA2C-08D6-D161847AB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 happens when we declare an array.</a:t>
            </a:r>
          </a:p>
          <a:p>
            <a:r>
              <a:rPr lang="en-US" dirty="0"/>
              <a:t>It’s like you have a big family, you want to live together, so you buy a really big house consisting of many rooms.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361CA-6E05-B08A-7877-57EB3135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9C1BA-38BC-41BF-793E-3451EA85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53EE8-F0CD-42B9-63AD-BB03B3BB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621B8E-B8DB-FC9A-46C3-7B59B2769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1614"/>
              </p:ext>
            </p:extLst>
          </p:nvPr>
        </p:nvGraphicFramePr>
        <p:xfrm>
          <a:off x="1863094" y="2773900"/>
          <a:ext cx="812800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74572148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9386637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800442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2956692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5213952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162416805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735134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92463609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00795720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5393119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11807626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11172453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41446828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8275585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867284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339893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C6836C6A-D869-453F-F6A3-0E2443D8739F}"/>
              </a:ext>
            </a:extLst>
          </p:cNvPr>
          <p:cNvSpPr/>
          <p:nvPr/>
        </p:nvSpPr>
        <p:spPr>
          <a:xfrm>
            <a:off x="3467819" y="2656936"/>
            <a:ext cx="3830128" cy="61247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1602</TotalTime>
  <Words>2744</Words>
  <Application>Microsoft Office PowerPoint</Application>
  <PresentationFormat>Widescreen</PresentationFormat>
  <Paragraphs>687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Cambria Math</vt:lpstr>
      <vt:lpstr>Century Gothic</vt:lpstr>
      <vt:lpstr>Söhne</vt:lpstr>
      <vt:lpstr>Gallery</vt:lpstr>
      <vt:lpstr>Document</vt:lpstr>
      <vt:lpstr>OpenDocument Text</vt:lpstr>
      <vt:lpstr>Introduction to Linked List</vt:lpstr>
      <vt:lpstr>Introduction</vt:lpstr>
      <vt:lpstr>Recap</vt:lpstr>
      <vt:lpstr>Memory Address and Pointers</vt:lpstr>
      <vt:lpstr>Memory Address and Pointers</vt:lpstr>
      <vt:lpstr>Memory Address and Pointers</vt:lpstr>
      <vt:lpstr>Pointers</vt:lpstr>
      <vt:lpstr>Pointers</vt:lpstr>
      <vt:lpstr>Arrays</vt:lpstr>
      <vt:lpstr>Arrays</vt:lpstr>
      <vt:lpstr>Arrays</vt:lpstr>
      <vt:lpstr>Linked List</vt:lpstr>
      <vt:lpstr>Formal Definition</vt:lpstr>
      <vt:lpstr>Disadvantages of Array</vt:lpstr>
      <vt:lpstr>Implementation Details</vt:lpstr>
      <vt:lpstr>Implementation Details</vt:lpstr>
      <vt:lpstr>Implementation Details</vt:lpstr>
      <vt:lpstr>Operations on Linked List</vt:lpstr>
      <vt:lpstr>Types of Linked List</vt:lpstr>
      <vt:lpstr>Doubly Linked List</vt:lpstr>
      <vt:lpstr>Doubly Linked List</vt:lpstr>
      <vt:lpstr>Pros and Cons of Doubly Linked List</vt:lpstr>
      <vt:lpstr>Circular Linked List</vt:lpstr>
      <vt:lpstr>Doubly Circular Linked List</vt:lpstr>
      <vt:lpstr>XOR Linked List</vt:lpstr>
      <vt:lpstr>XOR Operation Properties</vt:lpstr>
      <vt:lpstr>XOR Linked List Structure</vt:lpstr>
      <vt:lpstr>XOR Linked List</vt:lpstr>
      <vt:lpstr>XOR Linked List Traversal</vt:lpstr>
      <vt:lpstr>Search on Sorted Linked List</vt:lpstr>
      <vt:lpstr>Two Linked List</vt:lpstr>
      <vt:lpstr>Searching in Two Linked Lists</vt:lpstr>
      <vt:lpstr>Searching in Two Linked List</vt:lpstr>
      <vt:lpstr>Design of Two Linked List</vt:lpstr>
      <vt:lpstr>Complexity using Two Linked List</vt:lpstr>
      <vt:lpstr>Optimal Structure</vt:lpstr>
      <vt:lpstr>Extending the Structure</vt:lpstr>
      <vt:lpstr>Skip List</vt:lpstr>
      <vt:lpstr>Skip List</vt:lpstr>
      <vt:lpstr>Cycle Detection in Linked List</vt:lpstr>
      <vt:lpstr>Cycle Detection in Linked List</vt:lpstr>
      <vt:lpstr>Cycle Detection in Linked List</vt:lpstr>
      <vt:lpstr>Floyd Cycle Detection Algorithm</vt:lpstr>
      <vt:lpstr>Floyd’s Cycle Detection Algorithm</vt:lpstr>
      <vt:lpstr>Algorithm Implementation</vt:lpstr>
      <vt:lpstr>Algorithm Correctness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Mehrab Hossain Opi</dc:creator>
  <cp:lastModifiedBy>Md Mehrab Hossain Opi</cp:lastModifiedBy>
  <cp:revision>54</cp:revision>
  <dcterms:created xsi:type="dcterms:W3CDTF">2023-12-20T06:09:06Z</dcterms:created>
  <dcterms:modified xsi:type="dcterms:W3CDTF">2024-01-04T08:29:46Z</dcterms:modified>
</cp:coreProperties>
</file>