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58" r:id="rId8"/>
    <p:sldId id="259" r:id="rId9"/>
    <p:sldId id="265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6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Rectángulo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23 Rectángulo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24 Rectángulo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25 Rectángulo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Rectángulo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29 Rectángulo redondeado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30 Rectángulo redondeado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38C4C06-02F4-4F2C-A884-A747A9DD8C56}" type="datetimeFigureOut">
              <a:rPr lang="es-ES" smtClean="0"/>
              <a:pPr/>
              <a:t>13/05/2019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CCE40D7-945A-443F-97C5-575DEED188D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C4C06-02F4-4F2C-A884-A747A9DD8C56}" type="datetimeFigureOut">
              <a:rPr lang="es-ES" smtClean="0"/>
              <a:pPr/>
              <a:t>13/05/2019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40D7-945A-443F-97C5-575DEED188D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C4C06-02F4-4F2C-A884-A747A9DD8C56}" type="datetimeFigureOut">
              <a:rPr lang="es-ES" smtClean="0"/>
              <a:pPr/>
              <a:t>13/05/2019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40D7-945A-443F-97C5-575DEED188D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C4C06-02F4-4F2C-A884-A747A9DD8C56}" type="datetimeFigureOut">
              <a:rPr lang="es-ES" smtClean="0"/>
              <a:pPr/>
              <a:t>13/05/2019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40D7-945A-443F-97C5-575DEED188D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C4C06-02F4-4F2C-A884-A747A9DD8C56}" type="datetimeFigureOut">
              <a:rPr lang="es-ES" smtClean="0"/>
              <a:pPr/>
              <a:t>13/05/2019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40D7-945A-443F-97C5-575DEED188D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C4C06-02F4-4F2C-A884-A747A9DD8C56}" type="datetimeFigureOut">
              <a:rPr lang="es-ES" smtClean="0"/>
              <a:pPr/>
              <a:t>13/05/2019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40D7-945A-443F-97C5-575DEED188D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26" name="2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38C4C06-02F4-4F2C-A884-A747A9DD8C56}" type="datetimeFigureOut">
              <a:rPr lang="es-ES" smtClean="0"/>
              <a:pPr/>
              <a:t>13/05/2019</a:t>
            </a:fld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CCE40D7-945A-443F-97C5-575DEED188D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38C4C06-02F4-4F2C-A884-A747A9DD8C56}" type="datetimeFigureOut">
              <a:rPr lang="es-ES" smtClean="0"/>
              <a:pPr/>
              <a:t>13/05/2019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CCE40D7-945A-443F-97C5-575DEED188D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C4C06-02F4-4F2C-A884-A747A9DD8C56}" type="datetimeFigureOut">
              <a:rPr lang="es-ES" smtClean="0"/>
              <a:pPr/>
              <a:t>13/05/2019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40D7-945A-443F-97C5-575DEED188D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C4C06-02F4-4F2C-A884-A747A9DD8C56}" type="datetimeFigureOut">
              <a:rPr lang="es-ES" smtClean="0"/>
              <a:pPr/>
              <a:t>13/05/2019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40D7-945A-443F-97C5-575DEED188D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C4C06-02F4-4F2C-A884-A747A9DD8C56}" type="datetimeFigureOut">
              <a:rPr lang="es-ES" smtClean="0"/>
              <a:pPr/>
              <a:t>13/05/2019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40D7-945A-443F-97C5-575DEED188D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Rectángulo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Rectángulo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29 Rectángulo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30 Rectángulo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32 Rectángulo redondeado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33 Rectángulo redondeado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34 Rectángulo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35 Rectángulo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36 Rectángulo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37 Rectángulo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38 Rectángulo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39 Rectángulo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F38C4C06-02F4-4F2C-A884-A747A9DD8C56}" type="datetimeFigureOut">
              <a:rPr lang="es-ES" smtClean="0"/>
              <a:pPr/>
              <a:t>13/05/2019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CCE40D7-945A-443F-97C5-575DEED188D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00034" y="2071678"/>
            <a:ext cx="8458200" cy="1470025"/>
          </a:xfrm>
        </p:spPr>
        <p:txBody>
          <a:bodyPr/>
          <a:lstStyle/>
          <a:p>
            <a:r>
              <a:rPr lang="es-ES" dirty="0"/>
              <a:t>Icinga2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0" y="3786190"/>
            <a:ext cx="9144000" cy="33239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1"/>
            <a:r>
              <a:rPr lang="es-ES" dirty="0"/>
              <a:t> </a:t>
            </a:r>
            <a:r>
              <a:rPr lang="es-ES" sz="2400" dirty="0"/>
              <a:t>Autores:</a:t>
            </a:r>
          </a:p>
          <a:p>
            <a:endParaRPr lang="es-ES" sz="2400" dirty="0"/>
          </a:p>
          <a:p>
            <a:pPr lvl="2">
              <a:buFont typeface="Arial" pitchFamily="34" charset="0"/>
              <a:buChar char="•"/>
            </a:pPr>
            <a:r>
              <a:rPr lang="es-ES" dirty="0"/>
              <a:t> Adrián González Rodríguez</a:t>
            </a:r>
          </a:p>
          <a:p>
            <a:pPr lvl="2">
              <a:buFont typeface="Arial" pitchFamily="34" charset="0"/>
              <a:buChar char="•"/>
            </a:pPr>
            <a:r>
              <a:rPr lang="es-ES" dirty="0"/>
              <a:t> Abraham Ramos Martín</a:t>
            </a:r>
          </a:p>
          <a:p>
            <a:pPr lvl="2">
              <a:buFont typeface="Arial" pitchFamily="34" charset="0"/>
              <a:buChar char="•"/>
            </a:pPr>
            <a:r>
              <a:rPr lang="es-ES" dirty="0"/>
              <a:t> Cristian Santos Guillén</a:t>
            </a:r>
          </a:p>
          <a:p>
            <a:pPr lvl="2">
              <a:buFont typeface="Arial" pitchFamily="34" charset="0"/>
              <a:buChar char="•"/>
            </a:pPr>
            <a:r>
              <a:rPr lang="es-ES" dirty="0"/>
              <a:t> Javier Valencia Rodríguez </a:t>
            </a:r>
          </a:p>
          <a:p>
            <a:pPr lvl="1">
              <a:buFont typeface="Arial" pitchFamily="34" charset="0"/>
              <a:buChar char="•"/>
            </a:pPr>
            <a:endParaRPr lang="es-ES" dirty="0"/>
          </a:p>
          <a:p>
            <a:pPr lvl="1">
              <a:buFont typeface="Arial" pitchFamily="34" charset="0"/>
              <a:buChar char="•"/>
            </a:pPr>
            <a:endParaRPr lang="es-ES" dirty="0"/>
          </a:p>
          <a:p>
            <a:pPr lvl="1">
              <a:buFont typeface="Arial" pitchFamily="34" charset="0"/>
              <a:buChar char="•"/>
            </a:pPr>
            <a:endParaRPr lang="es-ES" dirty="0"/>
          </a:p>
          <a:p>
            <a:pPr lvl="1">
              <a:buFont typeface="Arial" pitchFamily="34" charset="0"/>
              <a:buChar char="•"/>
            </a:pPr>
            <a:endParaRPr lang="es-ES" dirty="0"/>
          </a:p>
          <a:p>
            <a:pPr lvl="1">
              <a:buFont typeface="Arial" pitchFamily="34" charset="0"/>
              <a:buChar char="•"/>
            </a:pP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icinga2?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2520280"/>
          </a:xfrm>
        </p:spPr>
        <p:txBody>
          <a:bodyPr>
            <a:normAutofit fontScale="92500" lnSpcReduction="10000"/>
          </a:bodyPr>
          <a:lstStyle/>
          <a:p>
            <a:r>
              <a:rPr lang="es-ES" sz="2400" b="1" dirty="0"/>
              <a:t>Icinga</a:t>
            </a:r>
            <a:r>
              <a:rPr lang="es-ES" sz="2400" dirty="0"/>
              <a:t> es un </a:t>
            </a:r>
            <a:r>
              <a:rPr lang="es-ES" sz="2400" dirty="0" err="1"/>
              <a:t>fork</a:t>
            </a:r>
            <a:r>
              <a:rPr lang="es-ES" sz="2400" dirty="0"/>
              <a:t> de </a:t>
            </a:r>
            <a:r>
              <a:rPr lang="es-ES" sz="2400" b="1" dirty="0"/>
              <a:t>Nagios</a:t>
            </a:r>
            <a:r>
              <a:rPr lang="es-ES" sz="2400" dirty="0"/>
              <a:t> creado en el año 2009. Es un sistema de monitorización de infraestructuras que añade más funcionalidades a Nagios.</a:t>
            </a:r>
          </a:p>
          <a:p>
            <a:endParaRPr lang="es-ES" sz="2400" dirty="0"/>
          </a:p>
          <a:p>
            <a:r>
              <a:rPr lang="es-ES" sz="2400" dirty="0"/>
              <a:t>Desarrollado en lenguaje C.</a:t>
            </a:r>
          </a:p>
          <a:p>
            <a:r>
              <a:rPr lang="es-ES" sz="2400" dirty="0"/>
              <a:t>Versión actual es Icinga2.</a:t>
            </a:r>
          </a:p>
          <a:p>
            <a:r>
              <a:rPr lang="es-ES" sz="2400" dirty="0"/>
              <a:t>Licencia GNU GPL (Software Libre).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4168494-4FFB-4E51-9028-AD2F06618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Mejoras respecto a Nagios: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D8D152AA-BB79-47EE-A90C-E79935A04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624" y="2447192"/>
            <a:ext cx="8229600" cy="3267808"/>
          </a:xfrm>
        </p:spPr>
        <p:txBody>
          <a:bodyPr>
            <a:normAutofit/>
          </a:bodyPr>
          <a:lstStyle/>
          <a:p>
            <a:r>
              <a:rPr lang="es-ES" sz="2400" dirty="0"/>
              <a:t>Moderna interfaz web.</a:t>
            </a:r>
          </a:p>
          <a:p>
            <a:r>
              <a:rPr lang="es-ES" sz="2400" dirty="0"/>
              <a:t>Incorporación de conectores adicionales para bases de datos </a:t>
            </a:r>
            <a:r>
              <a:rPr lang="es-ES" sz="2000" dirty="0"/>
              <a:t>(</a:t>
            </a:r>
            <a:r>
              <a:rPr lang="es-ES" sz="2000" b="1" dirty="0"/>
              <a:t>MySQL</a:t>
            </a:r>
            <a:r>
              <a:rPr lang="es-ES" sz="2000" dirty="0"/>
              <a:t>/</a:t>
            </a:r>
            <a:r>
              <a:rPr lang="es-ES" sz="2000" b="1" dirty="0"/>
              <a:t>MariaDB</a:t>
            </a:r>
            <a:r>
              <a:rPr lang="es-ES" sz="2000" dirty="0"/>
              <a:t>, </a:t>
            </a:r>
            <a:r>
              <a:rPr lang="es-ES" sz="2000" b="1" dirty="0"/>
              <a:t>Oracle</a:t>
            </a:r>
            <a:r>
              <a:rPr lang="es-ES" sz="2000" dirty="0"/>
              <a:t> y </a:t>
            </a:r>
            <a:r>
              <a:rPr lang="es-ES" sz="2000" b="1" dirty="0"/>
              <a:t>PostgreSQL</a:t>
            </a:r>
            <a:r>
              <a:rPr lang="es-ES" sz="2000" dirty="0"/>
              <a:t>).</a:t>
            </a:r>
          </a:p>
          <a:p>
            <a:r>
              <a:rPr lang="es-ES" sz="2000" dirty="0"/>
              <a:t>REST API.</a:t>
            </a:r>
          </a:p>
          <a:p>
            <a:r>
              <a:rPr lang="es-ES" sz="2000" dirty="0"/>
              <a:t>Compatibilidad con Nagios y sus </a:t>
            </a:r>
            <a:r>
              <a:rPr lang="es-ES" sz="2000" dirty="0" err="1"/>
              <a:t>plugins</a:t>
            </a:r>
            <a:r>
              <a:rPr lang="es-ES" sz="2000" dirty="0"/>
              <a:t>.</a:t>
            </a:r>
          </a:p>
          <a:p>
            <a:endParaRPr lang="es-ES" sz="2000" dirty="0"/>
          </a:p>
          <a:p>
            <a:r>
              <a:rPr lang="es-ES" sz="2000" dirty="0"/>
              <a:t>Al ser software libre y disponer de una REST API, ha permitido que Icinga2 reciba mejoras de manera continua gracias a la comunidad y a las peticiones de los usuarios.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xmlns="" val="2767980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957F3B7-54F7-4720-9947-078EEF340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Características: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21C596F-262F-4881-B2B0-CC2F3366C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006080"/>
          </a:xfrm>
        </p:spPr>
        <p:txBody>
          <a:bodyPr>
            <a:normAutofit fontScale="92500"/>
          </a:bodyPr>
          <a:lstStyle/>
          <a:p>
            <a:pPr lvl="1"/>
            <a:r>
              <a:rPr lang="es-ES" sz="2000" dirty="0">
                <a:solidFill>
                  <a:schemeClr val="tx1"/>
                </a:solidFill>
              </a:rPr>
              <a:t>Monitorización de </a:t>
            </a:r>
            <a:r>
              <a:rPr lang="es-ES" sz="2000" i="1" dirty="0">
                <a:solidFill>
                  <a:schemeClr val="tx1"/>
                </a:solidFill>
              </a:rPr>
              <a:t>componentes de red</a:t>
            </a:r>
            <a:r>
              <a:rPr lang="es-ES" sz="2000" dirty="0">
                <a:solidFill>
                  <a:schemeClr val="tx1"/>
                </a:solidFill>
              </a:rPr>
              <a:t> (switches, routers, etc.)</a:t>
            </a:r>
          </a:p>
          <a:p>
            <a:pPr lvl="1"/>
            <a:endParaRPr lang="es-ES" sz="2000" dirty="0">
              <a:solidFill>
                <a:schemeClr val="tx1"/>
              </a:solidFill>
            </a:endParaRPr>
          </a:p>
          <a:p>
            <a:pPr lvl="1"/>
            <a:r>
              <a:rPr lang="es-ES" sz="2000" dirty="0">
                <a:solidFill>
                  <a:schemeClr val="tx1"/>
                </a:solidFill>
              </a:rPr>
              <a:t>Monitorización de </a:t>
            </a:r>
            <a:r>
              <a:rPr lang="es-ES" sz="2000" i="1" dirty="0">
                <a:solidFill>
                  <a:schemeClr val="tx1"/>
                </a:solidFill>
              </a:rPr>
              <a:t>servicios de red </a:t>
            </a:r>
            <a:r>
              <a:rPr lang="es-ES" sz="2000" dirty="0">
                <a:solidFill>
                  <a:schemeClr val="tx1"/>
                </a:solidFill>
              </a:rPr>
              <a:t>(SMTP, POP3, HTTP, ping, etc.)</a:t>
            </a:r>
          </a:p>
          <a:p>
            <a:pPr lvl="1"/>
            <a:endParaRPr lang="es-ES" sz="2000" dirty="0">
              <a:solidFill>
                <a:schemeClr val="tx1"/>
              </a:solidFill>
            </a:endParaRPr>
          </a:p>
          <a:p>
            <a:pPr lvl="1"/>
            <a:r>
              <a:rPr lang="es-ES" sz="2000" dirty="0">
                <a:solidFill>
                  <a:schemeClr val="tx1"/>
                </a:solidFill>
              </a:rPr>
              <a:t>Notificación a usuarios por correo electrónico</a:t>
            </a:r>
          </a:p>
          <a:p>
            <a:pPr lvl="1"/>
            <a:endParaRPr lang="es-ES" sz="2000" dirty="0">
              <a:solidFill>
                <a:schemeClr val="tx1"/>
              </a:solidFill>
            </a:endParaRPr>
          </a:p>
          <a:p>
            <a:pPr lvl="1"/>
            <a:r>
              <a:rPr lang="es-ES" sz="2000" dirty="0">
                <a:solidFill>
                  <a:schemeClr val="tx1"/>
                </a:solidFill>
              </a:rPr>
              <a:t>Nivel de alertas </a:t>
            </a:r>
            <a:r>
              <a:rPr lang="es-ES" sz="1700" b="1" dirty="0">
                <a:solidFill>
                  <a:schemeClr val="tx1"/>
                </a:solidFill>
              </a:rPr>
              <a:t>(Email, SMS, llamada telefónica, etc.)</a:t>
            </a:r>
          </a:p>
          <a:p>
            <a:pPr lvl="1"/>
            <a:endParaRPr lang="es-ES" sz="2000" dirty="0">
              <a:solidFill>
                <a:schemeClr val="tx1"/>
              </a:solidFill>
            </a:endParaRPr>
          </a:p>
          <a:p>
            <a:pPr lvl="1"/>
            <a:r>
              <a:rPr lang="es-ES" sz="2000" dirty="0">
                <a:solidFill>
                  <a:schemeClr val="tx1"/>
                </a:solidFill>
              </a:rPr>
              <a:t>Opción de utilizar la interfaz clásica o la actualizada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834037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de (Icinga Classic UI">
            <a:extLst>
              <a:ext uri="{FF2B5EF4-FFF2-40B4-BE49-F238E27FC236}">
                <a16:creationId xmlns:a16="http://schemas.microsoft.com/office/drawing/2014/main" xmlns="" id="{6B9CD519-1958-433D-B9C5-D4136A5B85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60848"/>
            <a:ext cx="8229600" cy="443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39747C72-EE40-4F37-B7DE-BA6D2D15E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2592" y="1124744"/>
            <a:ext cx="4258816" cy="701824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Icinga Classic UI</a:t>
            </a:r>
          </a:p>
        </p:txBody>
      </p:sp>
    </p:spTree>
    <p:extLst>
      <p:ext uri="{BB962C8B-B14F-4D97-AF65-F5344CB8AC3E}">
        <p14:creationId xmlns:p14="http://schemas.microsoft.com/office/powerpoint/2010/main" xmlns="" val="11833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48F66A15-F96A-4E92-9CD3-E6E6B6C16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2592" y="1124744"/>
            <a:ext cx="4258816" cy="701824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Icinga Web</a:t>
            </a:r>
          </a:p>
        </p:txBody>
      </p:sp>
      <p:pic>
        <p:nvPicPr>
          <p:cNvPr id="2050" name="Picture 2" descr="Resultado de imagen de (Icinga web">
            <a:extLst>
              <a:ext uri="{FF2B5EF4-FFF2-40B4-BE49-F238E27FC236}">
                <a16:creationId xmlns:a16="http://schemas.microsoft.com/office/drawing/2014/main" xmlns="" id="{BB6AF706-2D71-454F-AE58-B4008194DF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8133" y="2060848"/>
            <a:ext cx="7687733" cy="405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76620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Funcionamiento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Maestro:</a:t>
            </a:r>
          </a:p>
          <a:p>
            <a:pPr lvl="1"/>
            <a:r>
              <a:rPr lang="es-ES" dirty="0"/>
              <a:t>Nodo raíz.</a:t>
            </a:r>
          </a:p>
          <a:p>
            <a:endParaRPr lang="es-ES" dirty="0"/>
          </a:p>
          <a:p>
            <a:r>
              <a:rPr lang="es-ES" dirty="0"/>
              <a:t>Satélite:</a:t>
            </a:r>
          </a:p>
          <a:p>
            <a:pPr lvl="1"/>
            <a:r>
              <a:rPr lang="es-ES" dirty="0"/>
              <a:t>Nodo subordinado de maestro. (Opcional)</a:t>
            </a:r>
          </a:p>
          <a:p>
            <a:endParaRPr lang="es-ES" dirty="0"/>
          </a:p>
          <a:p>
            <a:r>
              <a:rPr lang="es-ES" dirty="0"/>
              <a:t>Cliente:</a:t>
            </a:r>
          </a:p>
          <a:p>
            <a:pPr lvl="1"/>
            <a:r>
              <a:rPr lang="es-ES" dirty="0"/>
              <a:t>Nodos que van a ser monitorizados.</a:t>
            </a:r>
          </a:p>
        </p:txBody>
      </p:sp>
      <p:pic>
        <p:nvPicPr>
          <p:cNvPr id="5" name="4 Marcador de contenido" descr="Screenshot_1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2771402"/>
            <a:ext cx="4038600" cy="348213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Configuración básica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Maestro:</a:t>
            </a:r>
          </a:p>
          <a:p>
            <a:pPr lvl="1"/>
            <a:r>
              <a:rPr lang="es-ES" dirty="0"/>
              <a:t>Servicio icinga2</a:t>
            </a:r>
          </a:p>
          <a:p>
            <a:pPr lvl="1"/>
            <a:r>
              <a:rPr lang="es-ES" dirty="0"/>
              <a:t>Base de datos SQL</a:t>
            </a:r>
          </a:p>
          <a:p>
            <a:pPr lvl="1"/>
            <a:r>
              <a:rPr lang="es-ES" dirty="0"/>
              <a:t>Interfaz web </a:t>
            </a:r>
          </a:p>
          <a:p>
            <a:pPr lvl="1"/>
            <a:r>
              <a:rPr lang="es-ES" dirty="0"/>
              <a:t>Datos de los clientes</a:t>
            </a:r>
          </a:p>
          <a:p>
            <a:pPr lvl="1"/>
            <a:r>
              <a:rPr lang="es-ES" dirty="0"/>
              <a:t>Notificaciones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Cliente:</a:t>
            </a:r>
          </a:p>
          <a:p>
            <a:pPr lvl="1"/>
            <a:r>
              <a:rPr lang="es-ES" dirty="0"/>
              <a:t>No necesita configuración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Demostración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smtClean="0"/>
              <a:t>Maestro </a:t>
            </a:r>
          </a:p>
          <a:p>
            <a:pPr lvl="1"/>
            <a:r>
              <a:rPr lang="es-ES" dirty="0" smtClean="0"/>
              <a:t>10.1.1.165</a:t>
            </a:r>
            <a:endParaRPr lang="es-ES" dirty="0" smtClean="0"/>
          </a:p>
          <a:p>
            <a:r>
              <a:rPr lang="es-ES" dirty="0" smtClean="0"/>
              <a:t>Cliente </a:t>
            </a:r>
            <a:r>
              <a:rPr lang="es-ES" dirty="0" smtClean="0"/>
              <a:t>1</a:t>
            </a:r>
          </a:p>
          <a:p>
            <a:pPr lvl="1"/>
            <a:r>
              <a:rPr lang="es-ES" dirty="0" smtClean="0"/>
              <a:t>SSH</a:t>
            </a:r>
            <a:endParaRPr lang="es-ES" dirty="0" smtClean="0"/>
          </a:p>
          <a:p>
            <a:pPr lvl="1"/>
            <a:r>
              <a:rPr lang="es-ES" dirty="0" smtClean="0"/>
              <a:t>10.1.1.13</a:t>
            </a:r>
            <a:endParaRPr lang="es-ES" dirty="0" smtClean="0"/>
          </a:p>
          <a:p>
            <a:r>
              <a:rPr lang="es-ES" dirty="0" smtClean="0"/>
              <a:t>Cliente </a:t>
            </a:r>
            <a:r>
              <a:rPr lang="es-ES" dirty="0" smtClean="0"/>
              <a:t>2</a:t>
            </a:r>
          </a:p>
          <a:p>
            <a:pPr lvl="1"/>
            <a:r>
              <a:rPr lang="es-ES" dirty="0" smtClean="0"/>
              <a:t>WEB</a:t>
            </a:r>
            <a:endParaRPr lang="es-ES" dirty="0" smtClean="0"/>
          </a:p>
          <a:p>
            <a:pPr lvl="1"/>
            <a:r>
              <a:rPr lang="es-ES" dirty="0" smtClean="0"/>
              <a:t>10.1.1.124</a:t>
            </a:r>
            <a:endParaRPr lang="es-ES" dirty="0" smtClean="0"/>
          </a:p>
          <a:p>
            <a:r>
              <a:rPr lang="es-ES" dirty="0" smtClean="0"/>
              <a:t>Cliente </a:t>
            </a:r>
            <a:r>
              <a:rPr lang="es-ES" dirty="0" smtClean="0"/>
              <a:t>3</a:t>
            </a:r>
          </a:p>
          <a:p>
            <a:pPr lvl="1"/>
            <a:r>
              <a:rPr lang="es-ES" dirty="0" smtClean="0"/>
              <a:t>FTP</a:t>
            </a:r>
            <a:endParaRPr lang="es-ES" dirty="0" smtClean="0"/>
          </a:p>
          <a:p>
            <a:pPr lvl="1"/>
            <a:r>
              <a:rPr lang="es-ES" dirty="0" smtClean="0"/>
              <a:t>10.1.1.19</a:t>
            </a:r>
            <a:endParaRPr lang="es-ES" dirty="0" smtClean="0"/>
          </a:p>
          <a:p>
            <a:endParaRPr lang="es-ES" dirty="0"/>
          </a:p>
        </p:txBody>
      </p:sp>
      <p:pic>
        <p:nvPicPr>
          <p:cNvPr id="7" name="6 Marcador de contenido" descr="Screenshot_3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2922998"/>
            <a:ext cx="4038600" cy="3178942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283</TotalTime>
  <Words>171</Words>
  <Application>Microsoft Office PowerPoint</Application>
  <PresentationFormat>Presentación en pantalla (4:3)</PresentationFormat>
  <Paragraphs>69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Urbano</vt:lpstr>
      <vt:lpstr>Icinga2</vt:lpstr>
      <vt:lpstr>¿Qué es icinga2?</vt:lpstr>
      <vt:lpstr>Mejoras respecto a Nagios:</vt:lpstr>
      <vt:lpstr>Características:</vt:lpstr>
      <vt:lpstr>Icinga Classic UI</vt:lpstr>
      <vt:lpstr>Icinga Web</vt:lpstr>
      <vt:lpstr>Funcionamiento</vt:lpstr>
      <vt:lpstr>Configuración básica</vt:lpstr>
      <vt:lpstr>Demostración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Icinga2</dc:title>
  <dc:creator>Usuario de Windows</dc:creator>
  <cp:lastModifiedBy>Usuario de Windows</cp:lastModifiedBy>
  <cp:revision>13</cp:revision>
  <dcterms:created xsi:type="dcterms:W3CDTF">2019-05-02T10:20:53Z</dcterms:created>
  <dcterms:modified xsi:type="dcterms:W3CDTF">2019-05-13T07:14:14Z</dcterms:modified>
</cp:coreProperties>
</file>